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56" r:id="rId3"/>
    <p:sldId id="259" r:id="rId4"/>
    <p:sldId id="257" r:id="rId5"/>
    <p:sldId id="258" r:id="rId6"/>
    <p:sldId id="260" r:id="rId7"/>
    <p:sldId id="261" r:id="rId8"/>
    <p:sldId id="262" r:id="rId9"/>
    <p:sldId id="263" r:id="rId10"/>
    <p:sldId id="296" r:id="rId11"/>
    <p:sldId id="29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77"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8" r:id="rId45"/>
    <p:sldId id="299" r:id="rId46"/>
    <p:sldId id="300" r:id="rId47"/>
    <p:sldId id="301" r:id="rId48"/>
    <p:sldId id="302" r:id="rId49"/>
    <p:sldId id="303" r:id="rId50"/>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3588" y="-43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G</a:t>
            </a:r>
          </a:p>
        </p:txBody>
      </p:sp>
      <p:sp>
        <p:nvSpPr>
          <p:cNvPr id="11" name="Ellipse 10"/>
          <p:cNvSpPr/>
          <p:nvPr userDrawn="1"/>
        </p:nvSpPr>
        <p:spPr>
          <a:xfrm>
            <a:off x="135701" y="110132"/>
            <a:ext cx="821388" cy="810420"/>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63367"/>
            <a:ext cx="821388" cy="830997"/>
          </a:xfrm>
          <a:prstGeom prst="rect">
            <a:avLst/>
          </a:prstGeom>
          <a:noFill/>
        </p:spPr>
        <p:txBody>
          <a:bodyPr wrap="square" rtlCol="0">
            <a:spAutoFit/>
          </a:bodyPr>
          <a:lstStyle/>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24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24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3398887"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7112" y="321814"/>
            <a:ext cx="836712" cy="715139"/>
          </a:xfrm>
          <a:prstGeom prst="rect">
            <a:avLst/>
          </a:prstGeom>
        </p:spPr>
      </p:pic>
    </p:spTree>
    <p:extLst>
      <p:ext uri="{BB962C8B-B14F-4D97-AF65-F5344CB8AC3E}">
        <p14:creationId xmlns:p14="http://schemas.microsoft.com/office/powerpoint/2010/main" val="158441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2"/>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17361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662203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1"/>
            <a:ext cx="1543050" cy="8452203"/>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96701"/>
            <a:ext cx="4514850" cy="845220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51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9" name="Rectangle 3"/>
          <p:cNvSpPr/>
          <p:nvPr userDrawn="1"/>
        </p:nvSpPr>
        <p:spPr>
          <a:xfrm>
            <a:off x="0" y="0"/>
            <a:ext cx="6858000" cy="1045029"/>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userDrawn="1"/>
        </p:nvSpPr>
        <p:spPr>
          <a:xfrm>
            <a:off x="5301208" y="299049"/>
            <a:ext cx="1336282" cy="693372"/>
          </a:xfrm>
          <a:prstGeom prst="roundRect">
            <a:avLst/>
          </a:prstGeom>
          <a:solidFill>
            <a:schemeClr val="bg1"/>
          </a:solidFill>
          <a:ln w="19050">
            <a:solidFill>
              <a:schemeClr val="tx1">
                <a:lumMod val="65000"/>
                <a:lumOff val="35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smtClean="0">
              <a:solidFill>
                <a:schemeClr val="tx1">
                  <a:lumMod val="65000"/>
                  <a:lumOff val="35000"/>
                </a:schemeClr>
              </a:solidFill>
              <a:effectLst>
                <a:outerShdw blurRad="38100" dist="38100" dir="2700000" algn="tl">
                  <a:srgbClr val="000000">
                    <a:alpha val="43137"/>
                  </a:srgbClr>
                </a:outerShdw>
              </a:effectLst>
              <a:latin typeface="Cooper Std Black" pitchFamily="18" charset="0"/>
            </a:endParaRPr>
          </a:p>
        </p:txBody>
      </p:sp>
      <p:sp>
        <p:nvSpPr>
          <p:cNvPr id="8" name="ZoneTexte 7"/>
          <p:cNvSpPr txBox="1"/>
          <p:nvPr userDrawn="1"/>
        </p:nvSpPr>
        <p:spPr>
          <a:xfrm>
            <a:off x="5405086" y="338788"/>
            <a:ext cx="133628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tx1">
                    <a:lumMod val="95000"/>
                    <a:lumOff val="5000"/>
                  </a:schemeClr>
                </a:solidFill>
                <a:effectLst>
                  <a:outerShdw blurRad="38100" dist="38100" dir="2700000" algn="tl">
                    <a:srgbClr val="000000">
                      <a:alpha val="43137"/>
                    </a:srgbClr>
                  </a:outerShdw>
                </a:effectLst>
                <a:latin typeface="Sketch Nice" pitchFamily="66" charset="0"/>
              </a:rPr>
              <a:t>G</a:t>
            </a:r>
          </a:p>
        </p:txBody>
      </p:sp>
      <p:sp>
        <p:nvSpPr>
          <p:cNvPr id="11" name="Ellipse 10"/>
          <p:cNvSpPr/>
          <p:nvPr userDrawn="1"/>
        </p:nvSpPr>
        <p:spPr>
          <a:xfrm>
            <a:off x="135701" y="110132"/>
            <a:ext cx="821388" cy="810420"/>
          </a:xfrm>
          <a:prstGeom prst="ellipse">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userDrawn="1"/>
        </p:nvSpPr>
        <p:spPr>
          <a:xfrm rot="20976963">
            <a:off x="118912" y="186479"/>
            <a:ext cx="821388" cy="584775"/>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14" name="Espace réservé du texte 13"/>
          <p:cNvSpPr>
            <a:spLocks noGrp="1"/>
          </p:cNvSpPr>
          <p:nvPr>
            <p:ph type="body" sz="quarter" idx="10" hasCustomPrompt="1"/>
          </p:nvPr>
        </p:nvSpPr>
        <p:spPr>
          <a:xfrm>
            <a:off x="1038225" y="34925"/>
            <a:ext cx="3429741" cy="610810"/>
          </a:xfrm>
          <a:prstGeom prst="rect">
            <a:avLst/>
          </a:prstGeom>
        </p:spPr>
        <p:txBody>
          <a:bodyPr anchor="t"/>
          <a:lstStyle>
            <a:lvl1pPr marL="0" indent="0">
              <a:buNone/>
              <a:defRPr>
                <a:solidFill>
                  <a:schemeClr val="bg1"/>
                </a:solidFill>
                <a:effectLst>
                  <a:outerShdw blurRad="38100" dist="38100" dir="2700000" algn="tl">
                    <a:srgbClr val="000000">
                      <a:alpha val="43137"/>
                    </a:srgbClr>
                  </a:outerShdw>
                </a:effectLst>
                <a:latin typeface="Berlin Sans FB Demi" pitchFamily="34" charset="0"/>
              </a:defRPr>
            </a:lvl1pPr>
          </a:lstStyle>
          <a:p>
            <a:pPr lvl="0"/>
            <a:r>
              <a:rPr lang="fr-FR" dirty="0" smtClean="0"/>
              <a:t>Titre</a:t>
            </a:r>
            <a:endParaRPr lang="fr-FR" dirty="0"/>
          </a:p>
        </p:txBody>
      </p:sp>
      <p:sp>
        <p:nvSpPr>
          <p:cNvPr id="16" name="Espace réservé du texte 15"/>
          <p:cNvSpPr>
            <a:spLocks noGrp="1"/>
          </p:cNvSpPr>
          <p:nvPr>
            <p:ph type="body" sz="quarter" idx="11" hasCustomPrompt="1"/>
          </p:nvPr>
        </p:nvSpPr>
        <p:spPr>
          <a:xfrm>
            <a:off x="5949280" y="317873"/>
            <a:ext cx="832074" cy="693737"/>
          </a:xfrm>
          <a:prstGeom prst="rect">
            <a:avLst/>
          </a:prstGeom>
        </p:spPr>
        <p:txBody>
          <a:bodyPr>
            <a:normAutofit/>
          </a:bodyPr>
          <a:lstStyle>
            <a:lvl1pPr marL="0" indent="0">
              <a:buNone/>
              <a:defRPr sz="3600" b="0">
                <a:solidFill>
                  <a:schemeClr val="tx1">
                    <a:lumMod val="95000"/>
                    <a:lumOff val="5000"/>
                  </a:schemeClr>
                </a:solidFill>
                <a:effectLst>
                  <a:outerShdw blurRad="38100" dist="38100" dir="2700000" algn="tl">
                    <a:srgbClr val="000000">
                      <a:alpha val="43137"/>
                    </a:srgbClr>
                  </a:outerShdw>
                </a:effectLst>
                <a:latin typeface="Sketch Nice" pitchFamily="66" charset="0"/>
              </a:defRPr>
            </a:lvl1pPr>
          </a:lstStyle>
          <a:p>
            <a:pPr lvl="0"/>
            <a:r>
              <a:rPr lang="fr-FR" dirty="0" smtClean="0"/>
              <a:t>_</a:t>
            </a:r>
            <a:endParaRPr lang="fr-FR" dirty="0"/>
          </a:p>
        </p:txBody>
      </p:sp>
      <p:sp>
        <p:nvSpPr>
          <p:cNvPr id="17" name="Espace réservé du texte 15"/>
          <p:cNvSpPr>
            <a:spLocks noGrp="1"/>
          </p:cNvSpPr>
          <p:nvPr>
            <p:ph type="body" sz="quarter" idx="12" hasCustomPrompt="1"/>
          </p:nvPr>
        </p:nvSpPr>
        <p:spPr>
          <a:xfrm>
            <a:off x="1052736" y="560512"/>
            <a:ext cx="1152128" cy="350609"/>
          </a:xfrm>
          <a:prstGeom prst="rect">
            <a:avLst/>
          </a:prstGeom>
        </p:spPr>
        <p:txBody>
          <a:bodyPr>
            <a:noAutofit/>
          </a:bodyPr>
          <a:lstStyle>
            <a:lvl1pPr marL="0" indent="0">
              <a:buNone/>
              <a:defRPr sz="4000" b="0">
                <a:latin typeface="Sketch Nice" pitchFamily="66" charset="0"/>
              </a:defRPr>
            </a:lvl1pPr>
          </a:lstStyle>
          <a:p>
            <a:pPr lvl="0"/>
            <a:r>
              <a:rPr lang="fr-FR" dirty="0" smtClean="0"/>
              <a:t>*</a:t>
            </a:r>
            <a:endParaRPr lang="fr-FR"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7112" y="321814"/>
            <a:ext cx="836712" cy="715139"/>
          </a:xfrm>
          <a:prstGeom prst="rect">
            <a:avLst/>
          </a:prstGeom>
        </p:spPr>
      </p:pic>
    </p:spTree>
    <p:extLst>
      <p:ext uri="{BB962C8B-B14F-4D97-AF65-F5344CB8AC3E}">
        <p14:creationId xmlns:p14="http://schemas.microsoft.com/office/powerpoint/2010/main" val="423931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9762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4"/>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6"/>
            <a:ext cx="5829300" cy="21669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5" name="Espace réservé du pied de page 4"/>
          <p:cNvSpPr>
            <a:spLocks noGrp="1"/>
          </p:cNvSpPr>
          <p:nvPr>
            <p:ph type="ftr" sz="quarter" idx="11"/>
          </p:nvPr>
        </p:nvSpPr>
        <p:spPr>
          <a:xfrm>
            <a:off x="2343150" y="9181397"/>
            <a:ext cx="2171700" cy="52740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28838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311402"/>
            <a:ext cx="3028950" cy="653750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23978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217385"/>
            <a:ext cx="3031332"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3141486"/>
            <a:ext cx="3031332"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8" name="Espace réservé du pied de page 7"/>
          <p:cNvSpPr>
            <a:spLocks noGrp="1"/>
          </p:cNvSpPr>
          <p:nvPr>
            <p:ph type="ftr" sz="quarter" idx="11"/>
          </p:nvPr>
        </p:nvSpPr>
        <p:spPr>
          <a:xfrm>
            <a:off x="2343150" y="9181397"/>
            <a:ext cx="2171700" cy="527403"/>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376405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4" name="Espace réservé du pied de page 3"/>
          <p:cNvSpPr>
            <a:spLocks noGrp="1"/>
          </p:cNvSpPr>
          <p:nvPr>
            <p:ph type="ftr" sz="quarter" idx="11"/>
          </p:nvPr>
        </p:nvSpPr>
        <p:spPr>
          <a:xfrm>
            <a:off x="2343150" y="9181397"/>
            <a:ext cx="2171700" cy="527403"/>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03772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3" name="Espace réservé du pied de page 2"/>
          <p:cNvSpPr>
            <a:spLocks noGrp="1"/>
          </p:cNvSpPr>
          <p:nvPr>
            <p:ph type="ftr" sz="quarter" idx="11"/>
          </p:nvPr>
        </p:nvSpPr>
        <p:spPr>
          <a:xfrm>
            <a:off x="2343150" y="9181397"/>
            <a:ext cx="2171700" cy="52740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129729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8"/>
            <a:ext cx="3833812"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4"/>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7"/>
            <a:ext cx="1600200" cy="527403"/>
          </a:xfrm>
          <a:prstGeom prst="rect">
            <a:avLst/>
          </a:prstGeom>
        </p:spPr>
        <p:txBody>
          <a:bodyPr/>
          <a:lstStyle/>
          <a:p>
            <a:fld id="{03F5CDA8-7F91-4151-A02E-F96C2706F85B}" type="datetimeFigureOut">
              <a:rPr lang="fr-FR" smtClean="0"/>
              <a:pPr/>
              <a:t>19/11/2016</a:t>
            </a:fld>
            <a:endParaRPr lang="fr-FR"/>
          </a:p>
        </p:txBody>
      </p:sp>
      <p:sp>
        <p:nvSpPr>
          <p:cNvPr id="6" name="Espace réservé du pied de page 5"/>
          <p:cNvSpPr>
            <a:spLocks noGrp="1"/>
          </p:cNvSpPr>
          <p:nvPr>
            <p:ph type="ftr" sz="quarter" idx="11"/>
          </p:nvPr>
        </p:nvSpPr>
        <p:spPr>
          <a:xfrm>
            <a:off x="2343150" y="9181397"/>
            <a:ext cx="2171700" cy="527403"/>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7"/>
            <a:ext cx="1600200" cy="527403"/>
          </a:xfrm>
          <a:prstGeom prst="rect">
            <a:avLst/>
          </a:prstGeom>
        </p:spPr>
        <p:txBody>
          <a:bodyPr/>
          <a:lstStyle/>
          <a:p>
            <a:fld id="{35F33ABD-7102-4DF2-B79C-6BB7428CDCEC}" type="slidenum">
              <a:rPr lang="fr-FR" smtClean="0"/>
              <a:pPr/>
              <a:t>‹N°›</a:t>
            </a:fld>
            <a:endParaRPr lang="fr-FR"/>
          </a:p>
        </p:txBody>
      </p:sp>
    </p:spTree>
    <p:extLst>
      <p:ext uri="{BB962C8B-B14F-4D97-AF65-F5344CB8AC3E}">
        <p14:creationId xmlns:p14="http://schemas.microsoft.com/office/powerpoint/2010/main" val="42144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5334784" y="9705648"/>
            <a:ext cx="1584176" cy="230832"/>
          </a:xfrm>
          <a:prstGeom prst="rect">
            <a:avLst/>
          </a:prstGeom>
          <a:noFill/>
        </p:spPr>
        <p:txBody>
          <a:bodyPr wrap="square" rtlCol="0">
            <a:spAutoFit/>
          </a:bodyPr>
          <a:lstStyle/>
          <a:p>
            <a:pPr algn="r"/>
            <a:r>
              <a:rPr lang="fr-FR" sz="900" dirty="0" smtClean="0">
                <a:solidFill>
                  <a:schemeClr val="bg1">
                    <a:lumMod val="65000"/>
                  </a:schemeClr>
                </a:solidFill>
              </a:rPr>
              <a:t>http://www.mysticlolly.fr</a:t>
            </a:r>
            <a:endParaRPr lang="fr-FR" sz="900" dirty="0">
              <a:solidFill>
                <a:schemeClr val="bg1">
                  <a:lumMod val="65000"/>
                </a:schemeClr>
              </a:solidFill>
            </a:endParaRPr>
          </a:p>
        </p:txBody>
      </p:sp>
    </p:spTree>
    <p:extLst>
      <p:ext uri="{BB962C8B-B14F-4D97-AF65-F5344CB8AC3E}">
        <p14:creationId xmlns:p14="http://schemas.microsoft.com/office/powerpoint/2010/main" val="18902505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6954" y="1266156"/>
            <a:ext cx="2283160" cy="1951419"/>
          </a:xfrm>
          <a:prstGeom prst="rect">
            <a:avLst/>
          </a:prstGeom>
        </p:spPr>
      </p:pic>
      <p:sp>
        <p:nvSpPr>
          <p:cNvPr id="3" name="Rectangle 3"/>
          <p:cNvSpPr/>
          <p:nvPr/>
        </p:nvSpPr>
        <p:spPr>
          <a:xfrm>
            <a:off x="0" y="0"/>
            <a:ext cx="6858000" cy="1280592"/>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35700" y="110131"/>
            <a:ext cx="1061051" cy="1046883"/>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rot="20976963">
            <a:off x="211311" y="52382"/>
            <a:ext cx="909078" cy="1077218"/>
          </a:xfrm>
          <a:prstGeom prst="rect">
            <a:avLst/>
          </a:prstGeom>
          <a:noFill/>
        </p:spPr>
        <p:txBody>
          <a:bodyPr wrap="square" rtlCol="0">
            <a:spAutoFit/>
          </a:bodyPr>
          <a:lstStyle/>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CE1</a:t>
            </a:r>
          </a:p>
          <a:p>
            <a:pPr algn="ctr"/>
            <a:r>
              <a:rPr lang="fr-FR" sz="3200" dirty="0" smtClean="0">
                <a:solidFill>
                  <a:schemeClr val="tx1">
                    <a:lumMod val="65000"/>
                    <a:lumOff val="35000"/>
                  </a:schemeClr>
                </a:solidFill>
                <a:effectLst>
                  <a:outerShdw blurRad="38100" dist="38100" dir="2700000" algn="tl">
                    <a:srgbClr val="000000">
                      <a:alpha val="43137"/>
                    </a:srgbClr>
                  </a:outerShdw>
                </a:effectLst>
                <a:latin typeface="28 Days Later" pitchFamily="34" charset="0"/>
              </a:rPr>
              <a:t>CE2</a:t>
            </a:r>
            <a:endParaRPr lang="fr-FR" sz="3200" dirty="0">
              <a:solidFill>
                <a:schemeClr val="tx1">
                  <a:lumMod val="65000"/>
                  <a:lumOff val="35000"/>
                </a:schemeClr>
              </a:solidFill>
              <a:effectLst>
                <a:outerShdw blurRad="38100" dist="38100" dir="2700000" algn="tl">
                  <a:srgbClr val="000000">
                    <a:alpha val="43137"/>
                  </a:srgbClr>
                </a:outerShdw>
              </a:effectLst>
              <a:latin typeface="28 Days Later" pitchFamily="34" charset="0"/>
            </a:endParaRPr>
          </a:p>
        </p:txBody>
      </p:sp>
      <p:sp>
        <p:nvSpPr>
          <p:cNvPr id="8" name="Espace réservé du texte 13"/>
          <p:cNvSpPr txBox="1">
            <a:spLocks/>
          </p:cNvSpPr>
          <p:nvPr/>
        </p:nvSpPr>
        <p:spPr>
          <a:xfrm>
            <a:off x="0" y="34925"/>
            <a:ext cx="6857999" cy="610810"/>
          </a:xfrm>
          <a:prstGeom prst="rect">
            <a:avLst/>
          </a:prstGeom>
        </p:spPr>
        <p:txBody>
          <a:bodyPr vert="horz" lIns="91440" tIns="45720" rIns="91440" bIns="45720"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smtClean="0"/>
              <a:t>Mon plan de travail </a:t>
            </a:r>
          </a:p>
          <a:p>
            <a:pPr algn="ctr"/>
            <a:r>
              <a:rPr lang="fr-FR" sz="3200" dirty="0" smtClean="0"/>
              <a:t>en grammaire</a:t>
            </a:r>
            <a:endParaRPr lang="fr-FR" sz="3200" dirty="0"/>
          </a:p>
        </p:txBody>
      </p:sp>
      <p:graphicFrame>
        <p:nvGraphicFramePr>
          <p:cNvPr id="12" name="Tableau 11"/>
          <p:cNvGraphicFramePr>
            <a:graphicFrameLocks noGrp="1"/>
          </p:cNvGraphicFramePr>
          <p:nvPr>
            <p:extLst>
              <p:ext uri="{D42A27DB-BD31-4B8C-83A1-F6EECF244321}">
                <p14:modId xmlns:p14="http://schemas.microsoft.com/office/powerpoint/2010/main" val="1502681294"/>
              </p:ext>
            </p:extLst>
          </p:nvPr>
        </p:nvGraphicFramePr>
        <p:xfrm>
          <a:off x="162356" y="3257804"/>
          <a:ext cx="6551836" cy="5449136"/>
        </p:xfrm>
        <a:graphic>
          <a:graphicData uri="http://schemas.openxmlformats.org/drawingml/2006/table">
            <a:tbl>
              <a:tblPr bandRow="1">
                <a:tableStyleId>{073A0DAA-6AF3-43AB-8588-CEC1D06C72B9}</a:tableStyleId>
              </a:tblPr>
              <a:tblGrid>
                <a:gridCol w="3482668"/>
                <a:gridCol w="1440160"/>
                <a:gridCol w="1629008"/>
              </a:tblGrid>
              <a:tr h="340571">
                <a:tc>
                  <a:txBody>
                    <a:bodyPr/>
                    <a:lstStyle/>
                    <a:p>
                      <a:pPr algn="l"/>
                      <a:r>
                        <a:rPr lang="fr-FR" sz="1200" b="1" dirty="0" smtClean="0">
                          <a:effectLst>
                            <a:outerShdw blurRad="38100" dist="38100" dir="2700000" algn="tl">
                              <a:srgbClr val="000000">
                                <a:alpha val="43137"/>
                              </a:srgbClr>
                            </a:outerShdw>
                          </a:effectLst>
                        </a:rPr>
                        <a:t>Sommaire</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CE1</a:t>
                      </a:r>
                      <a:endParaRPr lang="fr-FR" sz="1200" b="1" dirty="0">
                        <a:effectLst>
                          <a:outerShdw blurRad="38100" dist="38100" dir="2700000" algn="tl">
                            <a:srgbClr val="000000">
                              <a:alpha val="43137"/>
                            </a:srgbClr>
                          </a:outerShdw>
                        </a:effectLst>
                      </a:endParaRPr>
                    </a:p>
                  </a:txBody>
                  <a:tcPr anchor="ctr"/>
                </a:tc>
                <a:tc>
                  <a:txBody>
                    <a:bodyPr/>
                    <a:lstStyle/>
                    <a:p>
                      <a:pPr algn="ctr"/>
                      <a:r>
                        <a:rPr lang="fr-FR" sz="1200" b="1" dirty="0" smtClean="0">
                          <a:effectLst>
                            <a:outerShdw blurRad="38100" dist="38100" dir="2700000" algn="tl">
                              <a:srgbClr val="000000">
                                <a:alpha val="43137"/>
                              </a:srgbClr>
                            </a:outerShdw>
                          </a:effectLst>
                        </a:rPr>
                        <a:t>Programme CE2</a:t>
                      </a:r>
                      <a:endParaRPr lang="fr-FR" sz="1200" b="1" dirty="0">
                        <a:effectLst>
                          <a:outerShdw blurRad="38100" dist="38100" dir="2700000" algn="tl">
                            <a:srgbClr val="000000">
                              <a:alpha val="43137"/>
                            </a:srgbClr>
                          </a:outerShdw>
                        </a:effectLst>
                      </a:endParaRPr>
                    </a:p>
                  </a:txBody>
                  <a:tcPr anchor="ctr"/>
                </a:tc>
              </a:tr>
              <a:tr h="340571">
                <a:tc>
                  <a:txBody>
                    <a:bodyPr/>
                    <a:lstStyle/>
                    <a:p>
                      <a:pPr algn="l"/>
                      <a:r>
                        <a:rPr lang="fr-FR" sz="1200" b="1" dirty="0" smtClean="0"/>
                        <a:t>G1 - </a:t>
                      </a:r>
                      <a:r>
                        <a:rPr lang="fr-FR" sz="1200" b="0" dirty="0" smtClean="0"/>
                        <a:t>La phrase</a:t>
                      </a:r>
                      <a:endParaRPr lang="fr-FR" sz="1200" b="0" baseline="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G2 - </a:t>
                      </a:r>
                      <a:r>
                        <a:rPr lang="fr-FR" sz="1200" dirty="0" smtClean="0"/>
                        <a:t>Les types</a:t>
                      </a:r>
                      <a:r>
                        <a:rPr lang="fr-FR" sz="1200" baseline="0" dirty="0" smtClean="0"/>
                        <a:t> de phrases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G3 - </a:t>
                      </a:r>
                      <a:r>
                        <a:rPr lang="fr-FR" sz="1200" dirty="0" smtClean="0"/>
                        <a:t>Les</a:t>
                      </a:r>
                      <a:r>
                        <a:rPr lang="fr-FR" sz="1200" baseline="0" dirty="0" smtClean="0"/>
                        <a:t> formes affirmatives et les formes négatives</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G4 - </a:t>
                      </a:r>
                      <a:r>
                        <a:rPr lang="fr-FR" sz="1200" dirty="0" smtClean="0"/>
                        <a:t>Le verbe</a:t>
                      </a:r>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G5 - </a:t>
                      </a:r>
                      <a:r>
                        <a:rPr lang="fr-FR" sz="1200" dirty="0" smtClean="0"/>
                        <a:t>Le sujet du verbe</a:t>
                      </a:r>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G6</a:t>
                      </a:r>
                      <a:r>
                        <a:rPr lang="fr-FR" sz="1200" b="1" baseline="0" dirty="0" smtClean="0"/>
                        <a:t> - </a:t>
                      </a:r>
                      <a:r>
                        <a:rPr lang="fr-FR" sz="1200" baseline="0" dirty="0" smtClean="0"/>
                        <a:t>Le pronom personnel sujet</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G7</a:t>
                      </a:r>
                      <a:r>
                        <a:rPr lang="fr-FR" sz="1200" b="1" baseline="0" dirty="0" smtClean="0"/>
                        <a:t> - </a:t>
                      </a:r>
                      <a:r>
                        <a:rPr lang="fr-FR" sz="1200" b="0" baseline="0" dirty="0" smtClean="0"/>
                        <a:t>Le nom</a:t>
                      </a:r>
                      <a:endParaRPr lang="fr-FR" sz="1200" b="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G8 - </a:t>
                      </a:r>
                      <a:r>
                        <a:rPr lang="fr-FR" sz="1200" b="0" dirty="0" smtClean="0"/>
                        <a:t>Le déterminant</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G9 - </a:t>
                      </a:r>
                      <a:r>
                        <a:rPr lang="fr-FR" sz="1200" b="0" dirty="0" smtClean="0"/>
                        <a:t>L’adjectif qualificatif</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G10 - </a:t>
                      </a:r>
                      <a:r>
                        <a:rPr lang="fr-FR" sz="1200" b="0" dirty="0" smtClean="0"/>
                        <a:t>Le genre du nom : masculin ou</a:t>
                      </a:r>
                      <a:r>
                        <a:rPr lang="fr-FR" sz="1200" b="0" baseline="0" dirty="0" smtClean="0"/>
                        <a:t> féminin</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G11 - </a:t>
                      </a:r>
                      <a:r>
                        <a:rPr lang="fr-FR" sz="1200" b="0" dirty="0" smtClean="0"/>
                        <a:t>Le nombre</a:t>
                      </a:r>
                      <a:r>
                        <a:rPr lang="fr-FR" sz="1200" b="0" baseline="0" dirty="0" smtClean="0"/>
                        <a:t> du nom : singulier ou pluriel</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G12 - </a:t>
                      </a:r>
                      <a:r>
                        <a:rPr lang="fr-FR" sz="1200" b="0" dirty="0" smtClean="0"/>
                        <a:t>L’adverbe</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G13 - </a:t>
                      </a:r>
                      <a:r>
                        <a:rPr lang="fr-FR" sz="1200" b="0" dirty="0" smtClean="0"/>
                        <a:t>Le complément d’objet</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G14 - </a:t>
                      </a:r>
                      <a:r>
                        <a:rPr lang="fr-FR" sz="1200" dirty="0" smtClean="0"/>
                        <a:t>Le complément</a:t>
                      </a:r>
                      <a:r>
                        <a:rPr lang="fr-FR" sz="1200" baseline="0" dirty="0" smtClean="0"/>
                        <a:t> circonstanciel</a:t>
                      </a:r>
                      <a:endParaRPr lang="fr-FR" sz="1200" dirty="0" smtClean="0"/>
                    </a:p>
                  </a:txBody>
                  <a:tcPr anchor="ctr"/>
                </a:tc>
                <a:tc>
                  <a:txBody>
                    <a:bodyPr/>
                    <a:lstStyle/>
                    <a:p>
                      <a:pPr algn="ctr"/>
                      <a:endParaRPr lang="fr-FR" sz="1200" dirty="0"/>
                    </a:p>
                  </a:txBody>
                  <a:tcPr/>
                </a:tc>
                <a:tc>
                  <a:txBody>
                    <a:bodyPr/>
                    <a:lstStyle/>
                    <a:p>
                      <a:endParaRPr lang="fr-FR" sz="1200" dirty="0"/>
                    </a:p>
                  </a:txBody>
                  <a:tcPr/>
                </a:tc>
              </a:tr>
              <a:tr h="34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G15 -</a:t>
                      </a:r>
                      <a:r>
                        <a:rPr lang="fr-FR" sz="1200" dirty="0" smtClean="0"/>
                        <a:t> Le complément du</a:t>
                      </a:r>
                      <a:r>
                        <a:rPr lang="fr-FR" sz="1200" baseline="0" dirty="0" smtClean="0"/>
                        <a:t> nom</a:t>
                      </a:r>
                      <a:endParaRPr lang="fr-FR" sz="1200" dirty="0" smtClean="0"/>
                    </a:p>
                  </a:txBody>
                  <a:tcPr anchor="ctr"/>
                </a:tc>
                <a:tc>
                  <a:txBody>
                    <a:bodyPr/>
                    <a:lstStyle/>
                    <a:p>
                      <a:pPr algn="ctr"/>
                      <a:endParaRPr lang="fr-FR" sz="1200" dirty="0"/>
                    </a:p>
                  </a:txBody>
                  <a:tcPr/>
                </a:tc>
                <a:tc>
                  <a:txBody>
                    <a:bodyPr/>
                    <a:lstStyle/>
                    <a:p>
                      <a:endParaRPr lang="fr-FR" sz="1200" dirty="0"/>
                    </a:p>
                  </a:txBody>
                  <a:tcPr/>
                </a:tc>
              </a:tr>
            </a:tbl>
          </a:graphicData>
        </a:graphic>
      </p:graphicFrame>
      <p:sp>
        <p:nvSpPr>
          <p:cNvPr id="13" name="Ellipse 12"/>
          <p:cNvSpPr/>
          <p:nvPr/>
        </p:nvSpPr>
        <p:spPr>
          <a:xfrm>
            <a:off x="3884319" y="36282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5700" y="8942335"/>
            <a:ext cx="6605668" cy="307777"/>
          </a:xfrm>
          <a:prstGeom prst="rect">
            <a:avLst/>
          </a:prstGeom>
          <a:noFill/>
        </p:spPr>
        <p:txBody>
          <a:bodyPr wrap="square" rtlCol="0">
            <a:spAutoFit/>
          </a:bodyPr>
          <a:lstStyle/>
          <a:p>
            <a:r>
              <a:rPr lang="fr-FR" sz="1400" b="1" u="sng" dirty="0" smtClean="0"/>
              <a:t>Légende</a:t>
            </a:r>
            <a:r>
              <a:rPr lang="fr-FR" sz="1400" dirty="0" smtClean="0"/>
              <a:t> :	 </a:t>
            </a:r>
            <a:endParaRPr lang="fr-FR" sz="1400" dirty="0"/>
          </a:p>
        </p:txBody>
      </p:sp>
      <p:sp>
        <p:nvSpPr>
          <p:cNvPr id="46" name="Ellipse 45"/>
          <p:cNvSpPr/>
          <p:nvPr/>
        </p:nvSpPr>
        <p:spPr>
          <a:xfrm>
            <a:off x="1052735" y="8952209"/>
            <a:ext cx="288032" cy="288032"/>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308025" y="8957725"/>
            <a:ext cx="2088231" cy="276999"/>
          </a:xfrm>
          <a:prstGeom prst="rect">
            <a:avLst/>
          </a:prstGeom>
          <a:noFill/>
        </p:spPr>
        <p:txBody>
          <a:bodyPr wrap="square" rtlCol="0">
            <a:spAutoFit/>
          </a:bodyPr>
          <a:lstStyle/>
          <a:p>
            <a:r>
              <a:rPr lang="fr-FR" sz="1200" dirty="0" smtClean="0"/>
              <a:t>Ma fiche est toute juste.</a:t>
            </a:r>
            <a:endParaRPr lang="fr-FR" sz="1200" dirty="0"/>
          </a:p>
        </p:txBody>
      </p:sp>
      <p:sp>
        <p:nvSpPr>
          <p:cNvPr id="41" name="Ellipse 40"/>
          <p:cNvSpPr/>
          <p:nvPr/>
        </p:nvSpPr>
        <p:spPr>
          <a:xfrm>
            <a:off x="1052734" y="9387125"/>
            <a:ext cx="288032" cy="288032"/>
          </a:xfrm>
          <a:prstGeom prst="ellipse">
            <a:avLst/>
          </a:prstGeom>
          <a:solidFill>
            <a:srgbClr val="00CC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308024" y="9392641"/>
            <a:ext cx="2088231" cy="461665"/>
          </a:xfrm>
          <a:prstGeom prst="rect">
            <a:avLst/>
          </a:prstGeom>
          <a:noFill/>
        </p:spPr>
        <p:txBody>
          <a:bodyPr wrap="square" rtlCol="0">
            <a:spAutoFit/>
          </a:bodyPr>
          <a:lstStyle/>
          <a:p>
            <a:r>
              <a:rPr lang="fr-FR" sz="1200" dirty="0" smtClean="0"/>
              <a:t>Ma fiche est juste après aide ou correction.</a:t>
            </a:r>
            <a:endParaRPr lang="fr-FR" sz="1200" dirty="0"/>
          </a:p>
        </p:txBody>
      </p:sp>
      <p:sp>
        <p:nvSpPr>
          <p:cNvPr id="48" name="Ellipse 47"/>
          <p:cNvSpPr/>
          <p:nvPr/>
        </p:nvSpPr>
        <p:spPr>
          <a:xfrm>
            <a:off x="3412999" y="8952209"/>
            <a:ext cx="288032" cy="28803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3668289" y="8957725"/>
            <a:ext cx="2088231" cy="276999"/>
          </a:xfrm>
          <a:prstGeom prst="rect">
            <a:avLst/>
          </a:prstGeom>
          <a:noFill/>
        </p:spPr>
        <p:txBody>
          <a:bodyPr wrap="square" rtlCol="0">
            <a:spAutoFit/>
          </a:bodyPr>
          <a:lstStyle/>
          <a:p>
            <a:r>
              <a:rPr lang="fr-FR" sz="1200" dirty="0" smtClean="0"/>
              <a:t>Il y a encore quelques erreurs.</a:t>
            </a:r>
            <a:endParaRPr lang="fr-FR" sz="1200" dirty="0"/>
          </a:p>
        </p:txBody>
      </p:sp>
      <p:sp>
        <p:nvSpPr>
          <p:cNvPr id="52" name="Ellipse 51"/>
          <p:cNvSpPr/>
          <p:nvPr/>
        </p:nvSpPr>
        <p:spPr>
          <a:xfrm>
            <a:off x="3412999" y="9392642"/>
            <a:ext cx="288032" cy="288032"/>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3668289" y="9398158"/>
            <a:ext cx="2088231" cy="276999"/>
          </a:xfrm>
          <a:prstGeom prst="rect">
            <a:avLst/>
          </a:prstGeom>
          <a:noFill/>
        </p:spPr>
        <p:txBody>
          <a:bodyPr wrap="square" rtlCol="0">
            <a:spAutoFit/>
          </a:bodyPr>
          <a:lstStyle/>
          <a:p>
            <a:r>
              <a:rPr lang="fr-FR" sz="1200" dirty="0" smtClean="0"/>
              <a:t>La notion est à revoir.</a:t>
            </a:r>
            <a:endParaRPr lang="fr-FR" sz="1200" dirty="0"/>
          </a:p>
        </p:txBody>
      </p:sp>
      <p:sp>
        <p:nvSpPr>
          <p:cNvPr id="74" name="Ellipse 73"/>
          <p:cNvSpPr/>
          <p:nvPr/>
        </p:nvSpPr>
        <p:spPr>
          <a:xfrm>
            <a:off x="3884319" y="397705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Ellipse 95"/>
          <p:cNvSpPr/>
          <p:nvPr/>
        </p:nvSpPr>
        <p:spPr>
          <a:xfrm>
            <a:off x="3884319" y="465636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Ellipse 96"/>
          <p:cNvSpPr/>
          <p:nvPr/>
        </p:nvSpPr>
        <p:spPr>
          <a:xfrm>
            <a:off x="3884319" y="498547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Ellipse 97"/>
          <p:cNvSpPr/>
          <p:nvPr/>
        </p:nvSpPr>
        <p:spPr>
          <a:xfrm>
            <a:off x="3884319" y="534377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Ellipse 98"/>
          <p:cNvSpPr/>
          <p:nvPr/>
        </p:nvSpPr>
        <p:spPr>
          <a:xfrm>
            <a:off x="3884319" y="56838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p:cNvSpPr/>
          <p:nvPr/>
        </p:nvSpPr>
        <p:spPr>
          <a:xfrm>
            <a:off x="3884319" y="60230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Ellipse 100"/>
          <p:cNvSpPr/>
          <p:nvPr/>
        </p:nvSpPr>
        <p:spPr>
          <a:xfrm>
            <a:off x="3884319" y="6340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Ellipse 101"/>
          <p:cNvSpPr/>
          <p:nvPr/>
        </p:nvSpPr>
        <p:spPr>
          <a:xfrm>
            <a:off x="3884319" y="668924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Ellipse 102"/>
          <p:cNvSpPr/>
          <p:nvPr/>
        </p:nvSpPr>
        <p:spPr>
          <a:xfrm>
            <a:off x="3884319" y="702929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Ellipse 103"/>
          <p:cNvSpPr/>
          <p:nvPr/>
        </p:nvSpPr>
        <p:spPr>
          <a:xfrm>
            <a:off x="3884319" y="736854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Ellipse 107"/>
          <p:cNvSpPr/>
          <p:nvPr/>
        </p:nvSpPr>
        <p:spPr>
          <a:xfrm>
            <a:off x="4580023" y="36282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Ellipse 108"/>
          <p:cNvSpPr/>
          <p:nvPr/>
        </p:nvSpPr>
        <p:spPr>
          <a:xfrm>
            <a:off x="4580023" y="397705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4580023" y="465636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llipse 111"/>
          <p:cNvSpPr/>
          <p:nvPr/>
        </p:nvSpPr>
        <p:spPr>
          <a:xfrm>
            <a:off x="4580023" y="498547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Ellipse 112"/>
          <p:cNvSpPr/>
          <p:nvPr/>
        </p:nvSpPr>
        <p:spPr>
          <a:xfrm>
            <a:off x="4580023" y="534377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Ellipse 113"/>
          <p:cNvSpPr/>
          <p:nvPr/>
        </p:nvSpPr>
        <p:spPr>
          <a:xfrm>
            <a:off x="4580023" y="56838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llipse 114"/>
          <p:cNvSpPr/>
          <p:nvPr/>
        </p:nvSpPr>
        <p:spPr>
          <a:xfrm>
            <a:off x="4580023" y="60230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4580023" y="6340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4580023" y="6689240"/>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p:cNvSpPr/>
          <p:nvPr/>
        </p:nvSpPr>
        <p:spPr>
          <a:xfrm>
            <a:off x="4580023" y="702929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Ellipse 118"/>
          <p:cNvSpPr/>
          <p:nvPr/>
        </p:nvSpPr>
        <p:spPr>
          <a:xfrm>
            <a:off x="4580023" y="736854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Ellipse 122"/>
          <p:cNvSpPr/>
          <p:nvPr/>
        </p:nvSpPr>
        <p:spPr>
          <a:xfrm>
            <a:off x="5397592" y="36282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5397592" y="397705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p:cNvSpPr/>
          <p:nvPr/>
        </p:nvSpPr>
        <p:spPr>
          <a:xfrm>
            <a:off x="5397592" y="431711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5397592" y="465636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5397592" y="498547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5397592" y="534377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5397592" y="56838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5397592" y="60230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5397592" y="6340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5397592" y="736854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5397592" y="769765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5397592" y="805595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5397592" y="839601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6093296" y="36282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6093296" y="3977059"/>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6093296" y="431711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6093296" y="465636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6093296" y="4985475"/>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6093296" y="534377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6093296" y="5683832"/>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6093296" y="602308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6093296" y="6340464"/>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Ellipse 148"/>
          <p:cNvSpPr/>
          <p:nvPr/>
        </p:nvSpPr>
        <p:spPr>
          <a:xfrm>
            <a:off x="6093296" y="736854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Ellipse 149"/>
          <p:cNvSpPr/>
          <p:nvPr/>
        </p:nvSpPr>
        <p:spPr>
          <a:xfrm>
            <a:off x="6093296" y="7697656"/>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 name="Ellipse 150"/>
          <p:cNvSpPr/>
          <p:nvPr/>
        </p:nvSpPr>
        <p:spPr>
          <a:xfrm>
            <a:off x="6093296" y="8055957"/>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 name="Ellipse 151"/>
          <p:cNvSpPr/>
          <p:nvPr/>
        </p:nvSpPr>
        <p:spPr>
          <a:xfrm>
            <a:off x="6093296" y="8396013"/>
            <a:ext cx="264762" cy="264762"/>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685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Les formes affirmatives et négatives</a:t>
            </a:r>
            <a:endParaRPr lang="fr-FR" dirty="0"/>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Souligne en bleu les phrases affirmatives et en rouge les phrases négatives.</a:t>
            </a:r>
            <a:endParaRPr lang="fr-FR" sz="1400" u="sng" dirty="0">
              <a:latin typeface="SimpleRonde" pitchFamily="2" charset="0"/>
            </a:endParaRPr>
          </a:p>
        </p:txBody>
      </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2216696"/>
            <a:ext cx="6552728" cy="1754326"/>
          </a:xfrm>
          <a:prstGeom prst="rect">
            <a:avLst/>
          </a:prstGeom>
          <a:noFill/>
        </p:spPr>
        <p:txBody>
          <a:bodyPr wrap="square" rtlCol="0">
            <a:spAutoFit/>
          </a:bodyPr>
          <a:lstStyle/>
          <a:p>
            <a:pPr>
              <a:lnSpc>
                <a:spcPct val="150000"/>
              </a:lnSpc>
            </a:pPr>
            <a:r>
              <a:rPr lang="fr-FR" sz="1200" dirty="0" smtClean="0">
                <a:latin typeface="Comic Sans MS" pitchFamily="66" charset="0"/>
              </a:rPr>
              <a:t>Il existe des milliers de volcans sur la Terre.</a:t>
            </a:r>
          </a:p>
          <a:p>
            <a:pPr>
              <a:lnSpc>
                <a:spcPct val="150000"/>
              </a:lnSpc>
            </a:pPr>
            <a:r>
              <a:rPr lang="fr-FR" sz="1200" dirty="0" smtClean="0">
                <a:latin typeface="Comic Sans MS" pitchFamily="66" charset="0"/>
              </a:rPr>
              <a:t>Une centaine de volcans sont considérés comme très dangereux.</a:t>
            </a:r>
          </a:p>
          <a:p>
            <a:pPr>
              <a:lnSpc>
                <a:spcPct val="150000"/>
              </a:lnSpc>
            </a:pPr>
            <a:r>
              <a:rPr lang="fr-FR" sz="1200" dirty="0" smtClean="0">
                <a:latin typeface="Comic Sans MS" pitchFamily="66" charset="0"/>
              </a:rPr>
              <a:t>Les Japonais ne placent jamais leur lit près de quelque chose qui peut tomber.</a:t>
            </a:r>
          </a:p>
          <a:p>
            <a:pPr>
              <a:lnSpc>
                <a:spcPct val="150000"/>
              </a:lnSpc>
            </a:pPr>
            <a:r>
              <a:rPr lang="fr-FR" sz="1200" dirty="0" smtClean="0">
                <a:latin typeface="Comic Sans MS" pitchFamily="66" charset="0"/>
              </a:rPr>
              <a:t>Les vitres ne sont pas en verre.</a:t>
            </a:r>
          </a:p>
          <a:p>
            <a:pPr>
              <a:lnSpc>
                <a:spcPct val="150000"/>
              </a:lnSpc>
            </a:pPr>
            <a:r>
              <a:rPr lang="fr-FR" sz="1200" dirty="0" smtClean="0">
                <a:latin typeface="Comic Sans MS" pitchFamily="66" charset="0"/>
              </a:rPr>
              <a:t>La plupart des villes japonaises ont prévu des plans de secours.</a:t>
            </a:r>
          </a:p>
          <a:p>
            <a:pPr>
              <a:lnSpc>
                <a:spcPct val="150000"/>
              </a:lnSpc>
            </a:pPr>
            <a:r>
              <a:rPr lang="fr-FR" sz="1200" dirty="0" smtClean="0">
                <a:latin typeface="Comic Sans MS" pitchFamily="66" charset="0"/>
              </a:rPr>
              <a:t>Pendant un séisme, il ne faut pas rester sous les fils électriques.</a:t>
            </a:r>
          </a:p>
        </p:txBody>
      </p:sp>
      <p:grpSp>
        <p:nvGrpSpPr>
          <p:cNvPr id="11" name="Groupe 10"/>
          <p:cNvGrpSpPr/>
          <p:nvPr/>
        </p:nvGrpSpPr>
        <p:grpSpPr>
          <a:xfrm>
            <a:off x="116632" y="4088904"/>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4160912"/>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ces phrases négatives, entoure les mots de la négation.</a:t>
            </a:r>
            <a:endParaRPr lang="fr-FR" sz="1400" u="sng" dirty="0">
              <a:latin typeface="SimpleRonde" pitchFamily="2" charset="0"/>
            </a:endParaRPr>
          </a:p>
        </p:txBody>
      </p:sp>
      <p:sp>
        <p:nvSpPr>
          <p:cNvPr id="15" name="Rectangle à coins arrondis 14"/>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16632" y="472020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j-lt"/>
              </a:rPr>
              <a:t>Les neurones ne se touchent pas directement.</a:t>
            </a:r>
          </a:p>
        </p:txBody>
      </p:sp>
      <p:sp>
        <p:nvSpPr>
          <p:cNvPr id="18" name="Rectangle 17"/>
          <p:cNvSpPr/>
          <p:nvPr/>
        </p:nvSpPr>
        <p:spPr>
          <a:xfrm>
            <a:off x="116632" y="523264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Il ne faut jamais oublier de se brosser les dents.</a:t>
            </a:r>
          </a:p>
        </p:txBody>
      </p:sp>
      <p:sp>
        <p:nvSpPr>
          <p:cNvPr id="19" name="Rectangle 18"/>
          <p:cNvSpPr/>
          <p:nvPr/>
        </p:nvSpPr>
        <p:spPr>
          <a:xfrm>
            <a:off x="3481611" y="472020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j-lt"/>
              </a:rPr>
              <a:t>Le manque de sommeil n’est pas bon pour la santé.</a:t>
            </a:r>
          </a:p>
        </p:txBody>
      </p:sp>
      <p:sp>
        <p:nvSpPr>
          <p:cNvPr id="20" name="Rectangle 19"/>
          <p:cNvSpPr/>
          <p:nvPr/>
        </p:nvSpPr>
        <p:spPr>
          <a:xfrm>
            <a:off x="3481611" y="523264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Les musulmans ne mangent pas de </a:t>
            </a:r>
            <a:r>
              <a:rPr lang="fr-FR" sz="1200" dirty="0" smtClean="0">
                <a:solidFill>
                  <a:schemeClr val="tx1"/>
                </a:solidFill>
                <a:latin typeface="+mj-lt"/>
              </a:rPr>
              <a:t>porc.</a:t>
            </a:r>
            <a:endParaRPr lang="fr-FR" sz="1200" dirty="0">
              <a:solidFill>
                <a:schemeClr val="tx1"/>
              </a:solidFill>
              <a:latin typeface="+mj-lt"/>
            </a:endParaRPr>
          </a:p>
        </p:txBody>
      </p:sp>
      <p:sp>
        <p:nvSpPr>
          <p:cNvPr id="21" name="Rectangle 20"/>
          <p:cNvSpPr/>
          <p:nvPr/>
        </p:nvSpPr>
        <p:spPr>
          <a:xfrm>
            <a:off x="116632" y="574508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Tu ne dois plus grignoter entre les repas.</a:t>
            </a:r>
          </a:p>
        </p:txBody>
      </p:sp>
      <p:sp>
        <p:nvSpPr>
          <p:cNvPr id="22" name="Rectangle 21"/>
          <p:cNvSpPr/>
          <p:nvPr/>
        </p:nvSpPr>
        <p:spPr>
          <a:xfrm>
            <a:off x="3481611" y="5745088"/>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mj-lt"/>
              </a:rPr>
              <a:t>Tu ne peux plus boire ce lait, il est périmé.</a:t>
            </a:r>
          </a:p>
        </p:txBody>
      </p:sp>
      <p:grpSp>
        <p:nvGrpSpPr>
          <p:cNvPr id="23" name="Groupe 22"/>
          <p:cNvGrpSpPr/>
          <p:nvPr/>
        </p:nvGrpSpPr>
        <p:grpSpPr>
          <a:xfrm>
            <a:off x="116632" y="6282744"/>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6354752"/>
            <a:ext cx="5976664" cy="692497"/>
          </a:xfrm>
          <a:prstGeom prst="rect">
            <a:avLst/>
          </a:prstGeom>
          <a:noFill/>
        </p:spPr>
        <p:txBody>
          <a:bodyPr wrap="square" rtlCol="0">
            <a:spAutoFit/>
          </a:bodyPr>
          <a:lstStyle/>
          <a:p>
            <a:pPr>
              <a:lnSpc>
                <a:spcPct val="150000"/>
              </a:lnSpc>
            </a:pPr>
            <a:r>
              <a:rPr lang="fr-FR" sz="1400" u="sng" dirty="0" smtClean="0">
                <a:latin typeface="SimpleRonde" pitchFamily="2" charset="0"/>
              </a:rPr>
              <a:t>Transforme ces phrases à la forme négative.</a:t>
            </a:r>
          </a:p>
          <a:p>
            <a:pPr algn="ctr">
              <a:lnSpc>
                <a:spcPct val="150000"/>
              </a:lnSpc>
            </a:pPr>
            <a:r>
              <a:rPr lang="fr-FR" sz="1200" i="1" dirty="0"/>
              <a:t>Ex : </a:t>
            </a:r>
            <a:r>
              <a:rPr lang="fr-FR" sz="1200" i="1" dirty="0" smtClean="0"/>
              <a:t>Tu aimes te promener. </a:t>
            </a:r>
            <a:r>
              <a:rPr lang="fr-FR" sz="1200" i="1" dirty="0">
                <a:sym typeface="Wingdings"/>
              </a:rPr>
              <a:t> </a:t>
            </a:r>
            <a:r>
              <a:rPr lang="fr-FR" sz="1200" i="1" dirty="0" smtClean="0">
                <a:sym typeface="Wingdings"/>
              </a:rPr>
              <a:t>Tu </a:t>
            </a:r>
            <a:r>
              <a:rPr lang="fr-FR" sz="1200" b="1" i="1" dirty="0" smtClean="0">
                <a:sym typeface="Wingdings"/>
              </a:rPr>
              <a:t>n’</a:t>
            </a:r>
            <a:r>
              <a:rPr lang="fr-FR" sz="1200" i="1" dirty="0" smtClean="0">
                <a:sym typeface="Wingdings"/>
              </a:rPr>
              <a:t>aimes </a:t>
            </a:r>
            <a:r>
              <a:rPr lang="fr-FR" sz="1200" b="1" i="1" dirty="0" smtClean="0">
                <a:sym typeface="Wingdings"/>
              </a:rPr>
              <a:t>pas</a:t>
            </a:r>
            <a:r>
              <a:rPr lang="fr-FR" sz="1200" i="1" dirty="0" smtClean="0">
                <a:sym typeface="Wingdings"/>
              </a:rPr>
              <a:t> te promener.</a:t>
            </a:r>
            <a:endParaRPr lang="fr-FR" sz="1200" i="1" dirty="0"/>
          </a:p>
        </p:txBody>
      </p:sp>
      <p:sp>
        <p:nvSpPr>
          <p:cNvPr id="27" name="Rectangle à coins arrondis 26"/>
          <p:cNvSpPr/>
          <p:nvPr/>
        </p:nvSpPr>
        <p:spPr>
          <a:xfrm>
            <a:off x="6540152" y="64341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427856" y="7113240"/>
            <a:ext cx="5449416" cy="276999"/>
          </a:xfrm>
          <a:prstGeom prst="rect">
            <a:avLst/>
          </a:prstGeom>
          <a:noFill/>
        </p:spPr>
        <p:txBody>
          <a:bodyPr wrap="square" rtlCol="0">
            <a:spAutoFit/>
          </a:bodyPr>
          <a:lstStyle/>
          <a:p>
            <a:r>
              <a:rPr lang="fr-FR" sz="1200" dirty="0" smtClean="0">
                <a:latin typeface="Comic Sans MS" pitchFamily="66" charset="0"/>
              </a:rPr>
              <a:t>Les céréales sont des plantes cultivées pour leurs feuilles.</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401272"/>
            <a:ext cx="6192688" cy="502778"/>
          </a:xfrm>
          <a:prstGeom prst="rect">
            <a:avLst/>
          </a:prstGeom>
        </p:spPr>
      </p:pic>
      <p:sp>
        <p:nvSpPr>
          <p:cNvPr id="30" name="ZoneTexte 29"/>
          <p:cNvSpPr txBox="1"/>
          <p:nvPr/>
        </p:nvSpPr>
        <p:spPr>
          <a:xfrm>
            <a:off x="427856" y="7977336"/>
            <a:ext cx="6112296" cy="276999"/>
          </a:xfrm>
          <a:prstGeom prst="rect">
            <a:avLst/>
          </a:prstGeom>
          <a:noFill/>
        </p:spPr>
        <p:txBody>
          <a:bodyPr wrap="square" rtlCol="0">
            <a:spAutoFit/>
          </a:bodyPr>
          <a:lstStyle/>
          <a:p>
            <a:r>
              <a:rPr lang="fr-FR" sz="1200" dirty="0" smtClean="0">
                <a:latin typeface="Comic Sans MS" pitchFamily="66" charset="0"/>
              </a:rPr>
              <a:t>Les féculents t’apportent des protéines indispensables à ton organisme.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265368"/>
            <a:ext cx="6192688" cy="502778"/>
          </a:xfrm>
          <a:prstGeom prst="rect">
            <a:avLst/>
          </a:prstGeom>
        </p:spPr>
      </p:pic>
      <p:sp>
        <p:nvSpPr>
          <p:cNvPr id="32" name="ZoneTexte 31"/>
          <p:cNvSpPr txBox="1"/>
          <p:nvPr/>
        </p:nvSpPr>
        <p:spPr>
          <a:xfrm>
            <a:off x="427856" y="8841432"/>
            <a:ext cx="4293096" cy="276999"/>
          </a:xfrm>
          <a:prstGeom prst="rect">
            <a:avLst/>
          </a:prstGeom>
          <a:noFill/>
        </p:spPr>
        <p:txBody>
          <a:bodyPr wrap="square" rtlCol="0">
            <a:spAutoFit/>
          </a:bodyPr>
          <a:lstStyle/>
          <a:p>
            <a:r>
              <a:rPr lang="fr-FR" sz="1200" dirty="0" smtClean="0">
                <a:latin typeface="Comic Sans MS" pitchFamily="66" charset="0"/>
              </a:rPr>
              <a:t>Les fruits sont tous récoltés à la même saison.</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129464"/>
            <a:ext cx="6192688" cy="502778"/>
          </a:xfrm>
          <a:prstGeom prst="rect">
            <a:avLst/>
          </a:prstGeom>
        </p:spPr>
      </p:pic>
    </p:spTree>
    <p:extLst>
      <p:ext uri="{BB962C8B-B14F-4D97-AF65-F5344CB8AC3E}">
        <p14:creationId xmlns:p14="http://schemas.microsoft.com/office/powerpoint/2010/main" val="77085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Les formes affirmatives et négatives</a:t>
            </a:r>
            <a:endParaRPr lang="fr-FR" dirty="0"/>
          </a:p>
        </p:txBody>
      </p:sp>
      <p:sp>
        <p:nvSpPr>
          <p:cNvPr id="3" name="Espace réservé du texte 2"/>
          <p:cNvSpPr>
            <a:spLocks noGrp="1"/>
          </p:cNvSpPr>
          <p:nvPr>
            <p:ph type="body" sz="quarter" idx="11"/>
          </p:nvPr>
        </p:nvSpPr>
        <p:spPr/>
        <p:txBody>
          <a:bodyPr/>
          <a:lstStyle/>
          <a:p>
            <a:r>
              <a:rPr lang="fr-FR" dirty="0" smtClean="0"/>
              <a:t>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24608"/>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96616"/>
            <a:ext cx="5976664" cy="738664"/>
          </a:xfrm>
          <a:prstGeom prst="rect">
            <a:avLst/>
          </a:prstGeom>
          <a:noFill/>
        </p:spPr>
        <p:txBody>
          <a:bodyPr wrap="square" rtlCol="0">
            <a:spAutoFit/>
          </a:bodyPr>
          <a:lstStyle/>
          <a:p>
            <a:pPr>
              <a:lnSpc>
                <a:spcPct val="150000"/>
              </a:lnSpc>
            </a:pPr>
            <a:r>
              <a:rPr lang="fr-FR" sz="1400" u="sng" dirty="0" smtClean="0">
                <a:latin typeface="SimpleRonde" pitchFamily="2" charset="0"/>
              </a:rPr>
              <a:t>Entoure les mots de la négation puis récris à la forme affirmative.</a:t>
            </a:r>
            <a:endParaRPr lang="fr-FR" sz="1200" i="1" dirty="0"/>
          </a:p>
        </p:txBody>
      </p:sp>
      <p:sp>
        <p:nvSpPr>
          <p:cNvPr id="9" name="Rectangle à coins arrondis 8"/>
          <p:cNvSpPr/>
          <p:nvPr/>
        </p:nvSpPr>
        <p:spPr>
          <a:xfrm>
            <a:off x="6540152" y="15760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27856" y="2361990"/>
            <a:ext cx="5449416" cy="276999"/>
          </a:xfrm>
          <a:prstGeom prst="rect">
            <a:avLst/>
          </a:prstGeom>
          <a:noFill/>
        </p:spPr>
        <p:txBody>
          <a:bodyPr wrap="square" rtlCol="0">
            <a:spAutoFit/>
          </a:bodyPr>
          <a:lstStyle/>
          <a:p>
            <a:r>
              <a:rPr lang="fr-FR" sz="1200" dirty="0" smtClean="0">
                <a:latin typeface="Comic Sans MS" pitchFamily="66" charset="0"/>
              </a:rPr>
              <a:t>Une galaxie n’est pas un énorme groupe d’étoiles et de gaz.</a:t>
            </a:r>
          </a:p>
        </p:txBody>
      </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650022"/>
            <a:ext cx="6192688" cy="502778"/>
          </a:xfrm>
          <a:prstGeom prst="rect">
            <a:avLst/>
          </a:prstGeom>
        </p:spPr>
      </p:pic>
      <p:sp>
        <p:nvSpPr>
          <p:cNvPr id="12" name="ZoneTexte 11"/>
          <p:cNvSpPr txBox="1"/>
          <p:nvPr/>
        </p:nvSpPr>
        <p:spPr>
          <a:xfrm>
            <a:off x="427856" y="3226086"/>
            <a:ext cx="6112296" cy="276999"/>
          </a:xfrm>
          <a:prstGeom prst="rect">
            <a:avLst/>
          </a:prstGeom>
          <a:noFill/>
        </p:spPr>
        <p:txBody>
          <a:bodyPr wrap="square" rtlCol="0">
            <a:spAutoFit/>
          </a:bodyPr>
          <a:lstStyle/>
          <a:p>
            <a:r>
              <a:rPr lang="fr-FR" sz="1200" dirty="0" smtClean="0">
                <a:latin typeface="Comic Sans MS" pitchFamily="66" charset="0"/>
              </a:rPr>
              <a:t>Les étoiles ne produisent pas de lumière et de chaleur.</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514118"/>
            <a:ext cx="6192688" cy="502778"/>
          </a:xfrm>
          <a:prstGeom prst="rect">
            <a:avLst/>
          </a:prstGeom>
        </p:spPr>
      </p:pic>
      <p:sp>
        <p:nvSpPr>
          <p:cNvPr id="14" name="ZoneTexte 13"/>
          <p:cNvSpPr txBox="1"/>
          <p:nvPr/>
        </p:nvSpPr>
        <p:spPr>
          <a:xfrm>
            <a:off x="427856" y="4090182"/>
            <a:ext cx="4293096" cy="276999"/>
          </a:xfrm>
          <a:prstGeom prst="rect">
            <a:avLst/>
          </a:prstGeom>
          <a:noFill/>
        </p:spPr>
        <p:txBody>
          <a:bodyPr wrap="square" rtlCol="0">
            <a:spAutoFit/>
          </a:bodyPr>
          <a:lstStyle/>
          <a:p>
            <a:r>
              <a:rPr lang="fr-FR" sz="1200" dirty="0" smtClean="0">
                <a:latin typeface="Comic Sans MS" pitchFamily="66" charset="0"/>
              </a:rPr>
              <a:t>Les comètes ne sont pas de grosses boules de glace.</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378214"/>
            <a:ext cx="6192688" cy="502778"/>
          </a:xfrm>
          <a:prstGeom prst="rect">
            <a:avLst/>
          </a:prstGeom>
        </p:spPr>
      </p:pic>
      <p:grpSp>
        <p:nvGrpSpPr>
          <p:cNvPr id="16" name="Groupe 15"/>
          <p:cNvGrpSpPr/>
          <p:nvPr/>
        </p:nvGrpSpPr>
        <p:grpSpPr>
          <a:xfrm>
            <a:off x="116632" y="5239754"/>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ZoneTexte 18"/>
          <p:cNvSpPr txBox="1"/>
          <p:nvPr/>
        </p:nvSpPr>
        <p:spPr>
          <a:xfrm>
            <a:off x="476672" y="5311762"/>
            <a:ext cx="5976664"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par un adverbe de négation.</a:t>
            </a:r>
            <a:endParaRPr lang="fr-FR" sz="1200" i="1" dirty="0"/>
          </a:p>
        </p:txBody>
      </p:sp>
      <p:sp>
        <p:nvSpPr>
          <p:cNvPr id="20" name="Rectangle à coins arrondis 19"/>
          <p:cNvSpPr/>
          <p:nvPr/>
        </p:nvSpPr>
        <p:spPr>
          <a:xfrm>
            <a:off x="6540152" y="539117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27856" y="5817096"/>
            <a:ext cx="6212904" cy="1200329"/>
          </a:xfrm>
          <a:prstGeom prst="rect">
            <a:avLst/>
          </a:prstGeom>
          <a:noFill/>
        </p:spPr>
        <p:txBody>
          <a:bodyPr wrap="square" rtlCol="0">
            <a:spAutoFit/>
          </a:bodyPr>
          <a:lstStyle/>
          <a:p>
            <a:pPr>
              <a:lnSpc>
                <a:spcPct val="200000"/>
              </a:lnSpc>
            </a:pPr>
            <a:r>
              <a:rPr lang="fr-FR" sz="1200" dirty="0" smtClean="0">
                <a:latin typeface="Comic Sans MS" pitchFamily="66" charset="0"/>
              </a:rPr>
              <a:t>Ton petit frère n’écoute vraiment .................................... .</a:t>
            </a:r>
          </a:p>
          <a:p>
            <a:pPr>
              <a:lnSpc>
                <a:spcPct val="200000"/>
              </a:lnSpc>
            </a:pPr>
            <a:r>
              <a:rPr lang="fr-FR" sz="1200" dirty="0" smtClean="0">
                <a:latin typeface="Comic Sans MS" pitchFamily="66" charset="0"/>
              </a:rPr>
              <a:t>Tu as grandi, tu ne rentres ....................................... dans ton pantalon.</a:t>
            </a:r>
          </a:p>
          <a:p>
            <a:pPr>
              <a:lnSpc>
                <a:spcPct val="200000"/>
              </a:lnSpc>
            </a:pPr>
            <a:r>
              <a:rPr lang="fr-FR" sz="1200" dirty="0" smtClean="0">
                <a:latin typeface="Comic Sans MS" pitchFamily="66" charset="0"/>
              </a:rPr>
              <a:t>Ses grands-parents sont tristes, il ne vient ..................................... leur rendre visite.</a:t>
            </a:r>
            <a:endParaRPr lang="fr-FR" sz="1200" dirty="0">
              <a:latin typeface="Comic Sans MS" pitchFamily="66" charset="0"/>
            </a:endParaRPr>
          </a:p>
        </p:txBody>
      </p:sp>
      <p:grpSp>
        <p:nvGrpSpPr>
          <p:cNvPr id="32" name="Groupe 31"/>
          <p:cNvGrpSpPr/>
          <p:nvPr/>
        </p:nvGrpSpPr>
        <p:grpSpPr>
          <a:xfrm>
            <a:off x="116632" y="7185248"/>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ZoneTexte 34"/>
          <p:cNvSpPr txBox="1"/>
          <p:nvPr/>
        </p:nvSpPr>
        <p:spPr>
          <a:xfrm>
            <a:off x="476672" y="7257256"/>
            <a:ext cx="5976664"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le contraire en mettant ces phrases à la négative ou à l’affirmative.</a:t>
            </a:r>
            <a:endParaRPr lang="fr-FR" sz="1200" i="1" dirty="0"/>
          </a:p>
        </p:txBody>
      </p:sp>
      <p:sp>
        <p:nvSpPr>
          <p:cNvPr id="36" name="Rectangle à coins arrondis 35"/>
          <p:cNvSpPr/>
          <p:nvPr/>
        </p:nvSpPr>
        <p:spPr>
          <a:xfrm>
            <a:off x="6540152" y="733666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27856" y="8050622"/>
            <a:ext cx="5449416" cy="276999"/>
          </a:xfrm>
          <a:prstGeom prst="rect">
            <a:avLst/>
          </a:prstGeom>
          <a:noFill/>
        </p:spPr>
        <p:txBody>
          <a:bodyPr wrap="square" rtlCol="0">
            <a:spAutoFit/>
          </a:bodyPr>
          <a:lstStyle/>
          <a:p>
            <a:r>
              <a:rPr lang="fr-FR" sz="1200" dirty="0" smtClean="0">
                <a:latin typeface="Comic Sans MS" pitchFamily="66" charset="0"/>
              </a:rPr>
              <a:t>La quantité d’eau disponible sur la planète peut augmenter.</a:t>
            </a:r>
          </a:p>
        </p:txBody>
      </p:sp>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338654"/>
            <a:ext cx="6192688" cy="502778"/>
          </a:xfrm>
          <a:prstGeom prst="rect">
            <a:avLst/>
          </a:prstGeom>
        </p:spPr>
      </p:pic>
      <p:sp>
        <p:nvSpPr>
          <p:cNvPr id="40" name="ZoneTexte 39"/>
          <p:cNvSpPr txBox="1"/>
          <p:nvPr/>
        </p:nvSpPr>
        <p:spPr>
          <a:xfrm>
            <a:off x="427856" y="8914718"/>
            <a:ext cx="6112296" cy="276999"/>
          </a:xfrm>
          <a:prstGeom prst="rect">
            <a:avLst/>
          </a:prstGeom>
          <a:noFill/>
        </p:spPr>
        <p:txBody>
          <a:bodyPr wrap="square" rtlCol="0">
            <a:spAutoFit/>
          </a:bodyPr>
          <a:lstStyle/>
          <a:p>
            <a:r>
              <a:rPr lang="fr-FR" sz="1200" dirty="0" smtClean="0">
                <a:latin typeface="Comic Sans MS" pitchFamily="66" charset="0"/>
              </a:rPr>
              <a:t>Tous les pays du monde disposent des mêmes ressources en eau.</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202750"/>
            <a:ext cx="6192688" cy="502778"/>
          </a:xfrm>
          <a:prstGeom prst="rect">
            <a:avLst/>
          </a:prstGeom>
        </p:spPr>
      </p:pic>
    </p:spTree>
    <p:extLst>
      <p:ext uri="{BB962C8B-B14F-4D97-AF65-F5344CB8AC3E}">
        <p14:creationId xmlns:p14="http://schemas.microsoft.com/office/powerpoint/2010/main" val="291934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 verbe</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verbe à l’infinitif qui correspond aux dessins.</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12" y="1968872"/>
            <a:ext cx="823887" cy="823887"/>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602" y="1938813"/>
            <a:ext cx="744020" cy="823887"/>
          </a:xfrm>
          <a:prstGeom prst="rect">
            <a:avLst/>
          </a:prstGeom>
        </p:spPr>
      </p:pic>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l="11893" t="16855" r="15870" b="15495"/>
          <a:stretch/>
        </p:blipFill>
        <p:spPr>
          <a:xfrm>
            <a:off x="3659593" y="1942234"/>
            <a:ext cx="879747" cy="823886"/>
          </a:xfrm>
          <a:prstGeom prst="rect">
            <a:avLst/>
          </a:prstGeom>
        </p:spPr>
      </p:pic>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t="13218" r="-5033"/>
          <a:stretch/>
        </p:blipFill>
        <p:spPr>
          <a:xfrm>
            <a:off x="5228828" y="1925988"/>
            <a:ext cx="1311324" cy="866772"/>
          </a:xfrm>
          <a:prstGeom prst="rect">
            <a:avLst/>
          </a:prstGeom>
        </p:spPr>
      </p:pic>
      <p:sp>
        <p:nvSpPr>
          <p:cNvPr id="20" name="Rectangle 19"/>
          <p:cNvSpPr/>
          <p:nvPr/>
        </p:nvSpPr>
        <p:spPr>
          <a:xfrm>
            <a:off x="188640"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844824"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3528392"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5228828" y="2864768"/>
            <a:ext cx="1340768" cy="432048"/>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p:cNvGrpSpPr/>
          <p:nvPr/>
        </p:nvGrpSpPr>
        <p:grpSpPr>
          <a:xfrm>
            <a:off x="116632" y="3567272"/>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3639280"/>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avec la règle les verbes qui signifient la même chose.</a:t>
            </a:r>
            <a:endParaRPr lang="fr-FR" sz="1400" u="sng" dirty="0">
              <a:latin typeface="SimpleRonde" pitchFamily="2" charset="0"/>
            </a:endParaRPr>
          </a:p>
        </p:txBody>
      </p:sp>
      <p:sp>
        <p:nvSpPr>
          <p:cNvPr id="45" name="Rectangle à coins arrondis 44"/>
          <p:cNvSpPr/>
          <p:nvPr/>
        </p:nvSpPr>
        <p:spPr>
          <a:xfrm>
            <a:off x="6540152" y="371869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6" name="Tableau 45"/>
          <p:cNvGraphicFramePr>
            <a:graphicFrameLocks noGrp="1"/>
          </p:cNvGraphicFramePr>
          <p:nvPr>
            <p:extLst>
              <p:ext uri="{D42A27DB-BD31-4B8C-83A1-F6EECF244321}">
                <p14:modId xmlns:p14="http://schemas.microsoft.com/office/powerpoint/2010/main" val="3718900295"/>
              </p:ext>
            </p:extLst>
          </p:nvPr>
        </p:nvGraphicFramePr>
        <p:xfrm>
          <a:off x="1772816" y="4143336"/>
          <a:ext cx="3207806" cy="1745768"/>
        </p:xfrm>
        <a:graphic>
          <a:graphicData uri="http://schemas.openxmlformats.org/drawingml/2006/table">
            <a:tbl>
              <a:tblPr bandRow="1">
                <a:tableStyleId>{5C22544A-7EE6-4342-B048-85BDC9FD1C3A}</a:tableStyleId>
              </a:tblPr>
              <a:tblGrid>
                <a:gridCol w="714629"/>
                <a:gridCol w="360040"/>
                <a:gridCol w="1008112"/>
                <a:gridCol w="360040"/>
                <a:gridCol w="764985"/>
              </a:tblGrid>
              <a:tr h="436442">
                <a:tc>
                  <a:txBody>
                    <a:bodyPr/>
                    <a:lstStyle/>
                    <a:p>
                      <a:r>
                        <a:rPr lang="fr-FR" sz="1200" dirty="0" smtClean="0"/>
                        <a:t>rigoler</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smtClean="0"/>
                        <a:t>•</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secouer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t>discuter</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crier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remuer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t>rire</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t>hurler</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t>bavarder</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52" name="Groupe 51"/>
          <p:cNvGrpSpPr/>
          <p:nvPr/>
        </p:nvGrpSpPr>
        <p:grpSpPr>
          <a:xfrm>
            <a:off x="116632" y="6033120"/>
            <a:ext cx="360040" cy="461665"/>
            <a:chOff x="116632" y="1352600"/>
            <a:chExt cx="360040" cy="461665"/>
          </a:xfrm>
        </p:grpSpPr>
        <p:sp>
          <p:nvSpPr>
            <p:cNvPr id="53" name="Ellipse 5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5" name="ZoneTexte 54"/>
          <p:cNvSpPr txBox="1"/>
          <p:nvPr/>
        </p:nvSpPr>
        <p:spPr>
          <a:xfrm>
            <a:off x="476672" y="61051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souligne le verbe en rouge.</a:t>
            </a:r>
            <a:endParaRPr lang="fr-FR" sz="1400" u="sng" dirty="0">
              <a:latin typeface="SimpleRonde" pitchFamily="2" charset="0"/>
            </a:endParaRPr>
          </a:p>
        </p:txBody>
      </p:sp>
      <p:sp>
        <p:nvSpPr>
          <p:cNvPr id="56" name="Rectangle à coins arrondis 55"/>
          <p:cNvSpPr/>
          <p:nvPr/>
        </p:nvSpPr>
        <p:spPr>
          <a:xfrm>
            <a:off x="6540152" y="618454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953344" y="6681042"/>
            <a:ext cx="2232248" cy="2585323"/>
          </a:xfrm>
          <a:prstGeom prst="rect">
            <a:avLst/>
          </a:prstGeom>
          <a:noFill/>
        </p:spPr>
        <p:txBody>
          <a:bodyPr wrap="square" rtlCol="0">
            <a:spAutoFit/>
          </a:bodyPr>
          <a:lstStyle/>
          <a:p>
            <a:pPr>
              <a:lnSpc>
                <a:spcPct val="200000"/>
              </a:lnSpc>
            </a:pPr>
            <a:r>
              <a:rPr lang="fr-FR" sz="1200" dirty="0" smtClean="0"/>
              <a:t>Les élèves discutent.</a:t>
            </a:r>
          </a:p>
          <a:p>
            <a:pPr>
              <a:lnSpc>
                <a:spcPct val="200000"/>
              </a:lnSpc>
            </a:pPr>
            <a:r>
              <a:rPr lang="fr-FR" sz="1200" dirty="0" smtClean="0"/>
              <a:t>Le chien aboie.</a:t>
            </a:r>
          </a:p>
          <a:p>
            <a:pPr>
              <a:lnSpc>
                <a:spcPct val="200000"/>
              </a:lnSpc>
            </a:pPr>
            <a:r>
              <a:rPr lang="fr-FR" sz="1200" dirty="0" smtClean="0"/>
              <a:t>Le train avance vite.</a:t>
            </a:r>
          </a:p>
          <a:p>
            <a:pPr>
              <a:lnSpc>
                <a:spcPct val="200000"/>
              </a:lnSpc>
            </a:pPr>
            <a:r>
              <a:rPr lang="fr-FR" sz="1200" dirty="0" smtClean="0"/>
              <a:t>Le singe mange une banane.</a:t>
            </a:r>
          </a:p>
          <a:p>
            <a:pPr>
              <a:lnSpc>
                <a:spcPct val="200000"/>
              </a:lnSpc>
            </a:pPr>
            <a:r>
              <a:rPr lang="fr-FR" sz="1200" dirty="0"/>
              <a:t>Papa nettoie la cuisine</a:t>
            </a:r>
            <a:r>
              <a:rPr lang="fr-FR" sz="1200" dirty="0" smtClean="0"/>
              <a:t>.</a:t>
            </a:r>
          </a:p>
          <a:p>
            <a:pPr>
              <a:lnSpc>
                <a:spcPct val="200000"/>
              </a:lnSpc>
            </a:pPr>
            <a:r>
              <a:rPr lang="fr-FR" sz="1200" dirty="0" smtClean="0"/>
              <a:t>Ma sœur joue au foot.</a:t>
            </a:r>
            <a:endParaRPr lang="fr-FR" sz="1200" dirty="0"/>
          </a:p>
          <a:p>
            <a:pPr>
              <a:lnSpc>
                <a:spcPct val="150000"/>
              </a:lnSpc>
            </a:pPr>
            <a:endParaRPr lang="fr-FR" sz="1200" dirty="0"/>
          </a:p>
        </p:txBody>
      </p:sp>
      <p:sp>
        <p:nvSpPr>
          <p:cNvPr id="58" name="ZoneTexte 57"/>
          <p:cNvSpPr txBox="1"/>
          <p:nvPr/>
        </p:nvSpPr>
        <p:spPr>
          <a:xfrm>
            <a:off x="3789040" y="6723240"/>
            <a:ext cx="2232248" cy="2308324"/>
          </a:xfrm>
          <a:prstGeom prst="rect">
            <a:avLst/>
          </a:prstGeom>
          <a:noFill/>
        </p:spPr>
        <p:txBody>
          <a:bodyPr wrap="square" rtlCol="0">
            <a:spAutoFit/>
          </a:bodyPr>
          <a:lstStyle/>
          <a:p>
            <a:pPr>
              <a:lnSpc>
                <a:spcPct val="200000"/>
              </a:lnSpc>
            </a:pPr>
            <a:r>
              <a:rPr lang="fr-FR" sz="1200" dirty="0" smtClean="0"/>
              <a:t>Les vaches regardent le train.</a:t>
            </a:r>
          </a:p>
          <a:p>
            <a:pPr>
              <a:lnSpc>
                <a:spcPct val="200000"/>
              </a:lnSpc>
            </a:pPr>
            <a:r>
              <a:rPr lang="fr-FR" sz="1200" dirty="0" smtClean="0"/>
              <a:t>Le bûcheron coupe l’arbre.</a:t>
            </a:r>
          </a:p>
          <a:p>
            <a:pPr>
              <a:lnSpc>
                <a:spcPct val="200000"/>
              </a:lnSpc>
            </a:pPr>
            <a:r>
              <a:rPr lang="fr-FR" sz="1200" dirty="0" smtClean="0"/>
              <a:t>Maman épluche une orange.</a:t>
            </a:r>
          </a:p>
          <a:p>
            <a:pPr>
              <a:lnSpc>
                <a:spcPct val="200000"/>
              </a:lnSpc>
            </a:pPr>
            <a:r>
              <a:rPr lang="fr-FR" sz="1200" dirty="0" smtClean="0"/>
              <a:t>Mon frère dessine.</a:t>
            </a:r>
          </a:p>
          <a:p>
            <a:pPr>
              <a:lnSpc>
                <a:spcPct val="200000"/>
              </a:lnSpc>
            </a:pPr>
            <a:r>
              <a:rPr lang="fr-FR" sz="1200" dirty="0" smtClean="0"/>
              <a:t>Le jardinier arrose le jardin.</a:t>
            </a:r>
          </a:p>
          <a:p>
            <a:pPr>
              <a:lnSpc>
                <a:spcPct val="200000"/>
              </a:lnSpc>
            </a:pPr>
            <a:r>
              <a:rPr lang="fr-FR" sz="1200" dirty="0" smtClean="0"/>
              <a:t>Mon oncle voyage beaucoup.</a:t>
            </a:r>
            <a:endParaRPr lang="fr-FR" sz="1200" dirty="0"/>
          </a:p>
        </p:txBody>
      </p:sp>
      <p:cxnSp>
        <p:nvCxnSpPr>
          <p:cNvPr id="22" name="Connecteur droit 21"/>
          <p:cNvCxnSpPr/>
          <p:nvPr/>
        </p:nvCxnSpPr>
        <p:spPr>
          <a:xfrm>
            <a:off x="3356992" y="6653266"/>
            <a:ext cx="0" cy="2448272"/>
          </a:xfrm>
          <a:prstGeom prst="line">
            <a:avLst/>
          </a:prstGeom>
          <a:ln w="19050">
            <a:solidFill>
              <a:schemeClr val="tx1">
                <a:lumMod val="75000"/>
                <a:lumOff val="25000"/>
              </a:schemeClr>
            </a:solidFill>
            <a:prstDash val="sysDot"/>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Image 31"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226740" y="2902868"/>
            <a:ext cx="1246460" cy="360040"/>
          </a:xfrm>
          <a:prstGeom prst="rect">
            <a:avLst/>
          </a:prstGeom>
        </p:spPr>
      </p:pic>
      <p:pic>
        <p:nvPicPr>
          <p:cNvPr id="33" name="Image 32"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1891978" y="2900772"/>
            <a:ext cx="1246460" cy="360040"/>
          </a:xfrm>
          <a:prstGeom prst="rect">
            <a:avLst/>
          </a:prstGeom>
        </p:spPr>
      </p:pic>
      <p:pic>
        <p:nvPicPr>
          <p:cNvPr id="34" name="Image 33"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3579192" y="2902868"/>
            <a:ext cx="1246460" cy="360040"/>
          </a:xfrm>
          <a:prstGeom prst="rect">
            <a:avLst/>
          </a:prstGeom>
        </p:spPr>
      </p:pic>
      <p:pic>
        <p:nvPicPr>
          <p:cNvPr id="35" name="Image 34" descr="Capture d’écran"/>
          <p:cNvPicPr>
            <a:picLocks noChangeAspect="1"/>
          </p:cNvPicPr>
          <p:nvPr/>
        </p:nvPicPr>
        <p:blipFill rotWithShape="1">
          <a:blip r:embed="rId6">
            <a:extLst>
              <a:ext uri="{28A0092B-C50C-407E-A947-70E740481C1C}">
                <a14:useLocalDpi xmlns:a14="http://schemas.microsoft.com/office/drawing/2010/main" val="0"/>
              </a:ext>
            </a:extLst>
          </a:blip>
          <a:srcRect l="10517" t="1472" r="71308" b="83547"/>
          <a:stretch/>
        </p:blipFill>
        <p:spPr>
          <a:xfrm>
            <a:off x="5261260" y="2902868"/>
            <a:ext cx="1246460" cy="360040"/>
          </a:xfrm>
          <a:prstGeom prst="rect">
            <a:avLst/>
          </a:prstGeom>
        </p:spPr>
      </p:pic>
    </p:spTree>
    <p:extLst>
      <p:ext uri="{BB962C8B-B14F-4D97-AF65-F5344CB8AC3E}">
        <p14:creationId xmlns:p14="http://schemas.microsoft.com/office/powerpoint/2010/main" val="42451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 verbe</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Dans cette liste, barre les mots qui ne sont pas des verbes.</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16632" y="1928664"/>
            <a:ext cx="6552728" cy="1061829"/>
          </a:xfrm>
          <a:prstGeom prst="rect">
            <a:avLst/>
          </a:prstGeom>
          <a:noFill/>
        </p:spPr>
        <p:txBody>
          <a:bodyPr wrap="square" rtlCol="0">
            <a:spAutoFit/>
          </a:bodyPr>
          <a:lstStyle/>
          <a:p>
            <a:pPr algn="ctr">
              <a:lnSpc>
                <a:spcPct val="150000"/>
              </a:lnSpc>
            </a:pPr>
            <a:r>
              <a:rPr lang="fr-FR" sz="1400" dirty="0" smtClean="0"/>
              <a:t>manger – pain – poulet – courir – tomate – crayon – règle – regarder - voyager – siffler – tableau – voiture – calculer – peindre – coussin – couper – déchirer – boire – carnet – dormir – télévision – écrire</a:t>
            </a:r>
            <a:endParaRPr lang="fr-FR" sz="1400" dirty="0"/>
          </a:p>
        </p:txBody>
      </p:sp>
      <p:grpSp>
        <p:nvGrpSpPr>
          <p:cNvPr id="12" name="Groupe 11"/>
          <p:cNvGrpSpPr/>
          <p:nvPr/>
        </p:nvGrpSpPr>
        <p:grpSpPr>
          <a:xfrm>
            <a:off x="116632" y="3152800"/>
            <a:ext cx="360040" cy="461665"/>
            <a:chOff x="116632" y="1352600"/>
            <a:chExt cx="360040" cy="461665"/>
          </a:xfrm>
        </p:grpSpPr>
        <p:sp>
          <p:nvSpPr>
            <p:cNvPr id="13" name="Ellipse 1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p:cNvSpPr txBox="1"/>
          <p:nvPr/>
        </p:nvSpPr>
        <p:spPr>
          <a:xfrm>
            <a:off x="476672" y="322480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l’infinitif du verbe en gras.</a:t>
            </a:r>
            <a:endParaRPr lang="fr-FR" sz="1400" u="sng" dirty="0">
              <a:latin typeface="SimpleRonde" pitchFamily="2" charset="0"/>
            </a:endParaRPr>
          </a:p>
        </p:txBody>
      </p:sp>
      <p:sp>
        <p:nvSpPr>
          <p:cNvPr id="16" name="Rectangle à coins arrondis 15"/>
          <p:cNvSpPr/>
          <p:nvPr/>
        </p:nvSpPr>
        <p:spPr>
          <a:xfrm>
            <a:off x="6540152" y="33042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80728" y="3800872"/>
            <a:ext cx="4824536" cy="2554545"/>
          </a:xfrm>
          <a:prstGeom prst="rect">
            <a:avLst/>
          </a:prstGeom>
          <a:noFill/>
        </p:spPr>
        <p:txBody>
          <a:bodyPr wrap="square" rtlCol="0">
            <a:spAutoFit/>
          </a:bodyPr>
          <a:lstStyle/>
          <a:p>
            <a:pPr>
              <a:lnSpc>
                <a:spcPct val="200000"/>
              </a:lnSpc>
            </a:pPr>
            <a:r>
              <a:rPr lang="fr-FR" sz="1400" dirty="0" smtClean="0"/>
              <a:t>Le chat </a:t>
            </a:r>
            <a:r>
              <a:rPr lang="fr-FR" sz="1600" b="1" dirty="0" smtClean="0">
                <a:solidFill>
                  <a:schemeClr val="tx1">
                    <a:lumMod val="50000"/>
                    <a:lumOff val="50000"/>
                  </a:schemeClr>
                </a:solidFill>
              </a:rPr>
              <a:t>joue</a:t>
            </a:r>
            <a:r>
              <a:rPr lang="fr-FR" sz="1600" dirty="0" smtClean="0">
                <a:solidFill>
                  <a:schemeClr val="tx1">
                    <a:lumMod val="50000"/>
                    <a:lumOff val="50000"/>
                  </a:schemeClr>
                </a:solidFill>
              </a:rPr>
              <a:t> </a:t>
            </a:r>
            <a:r>
              <a:rPr lang="fr-FR" sz="1400" dirty="0" smtClean="0"/>
              <a:t>avec la pelote.</a:t>
            </a:r>
          </a:p>
          <a:p>
            <a:pPr>
              <a:lnSpc>
                <a:spcPct val="200000"/>
              </a:lnSpc>
            </a:pPr>
            <a:r>
              <a:rPr lang="fr-FR" sz="1400" dirty="0" smtClean="0"/>
              <a:t>Les volets </a:t>
            </a:r>
            <a:r>
              <a:rPr lang="fr-FR" sz="1600" b="1" dirty="0" smtClean="0">
                <a:solidFill>
                  <a:schemeClr val="tx1">
                    <a:lumMod val="50000"/>
                    <a:lumOff val="50000"/>
                  </a:schemeClr>
                </a:solidFill>
              </a:rPr>
              <a:t>claquent</a:t>
            </a:r>
            <a:r>
              <a:rPr lang="fr-FR" sz="1600" dirty="0" smtClean="0">
                <a:solidFill>
                  <a:schemeClr val="tx1">
                    <a:lumMod val="50000"/>
                    <a:lumOff val="50000"/>
                  </a:schemeClr>
                </a:solidFill>
              </a:rPr>
              <a:t> </a:t>
            </a:r>
            <a:r>
              <a:rPr lang="fr-FR" sz="1400" dirty="0" smtClean="0"/>
              <a:t>contre le mur.</a:t>
            </a:r>
          </a:p>
          <a:p>
            <a:pPr>
              <a:lnSpc>
                <a:spcPct val="200000"/>
              </a:lnSpc>
            </a:pPr>
            <a:r>
              <a:rPr lang="fr-FR" sz="1400" dirty="0" smtClean="0"/>
              <a:t>Le feu </a:t>
            </a:r>
            <a:r>
              <a:rPr lang="fr-FR" sz="1600" b="1" dirty="0" smtClean="0">
                <a:solidFill>
                  <a:schemeClr val="tx1">
                    <a:lumMod val="50000"/>
                    <a:lumOff val="50000"/>
                  </a:schemeClr>
                </a:solidFill>
              </a:rPr>
              <a:t>crépite</a:t>
            </a:r>
            <a:r>
              <a:rPr lang="fr-FR" sz="1600" dirty="0" smtClean="0">
                <a:solidFill>
                  <a:schemeClr val="tx1">
                    <a:lumMod val="50000"/>
                    <a:lumOff val="50000"/>
                  </a:schemeClr>
                </a:solidFill>
              </a:rPr>
              <a:t> </a:t>
            </a:r>
            <a:r>
              <a:rPr lang="fr-FR" sz="1400" dirty="0" smtClean="0"/>
              <a:t>dans la cheminée.</a:t>
            </a:r>
          </a:p>
          <a:p>
            <a:pPr>
              <a:lnSpc>
                <a:spcPct val="200000"/>
              </a:lnSpc>
            </a:pPr>
            <a:r>
              <a:rPr lang="fr-FR" sz="1400" dirty="0" smtClean="0"/>
              <a:t>Le vent </a:t>
            </a:r>
            <a:r>
              <a:rPr lang="fr-FR" sz="1600" b="1" dirty="0" smtClean="0">
                <a:solidFill>
                  <a:schemeClr val="tx1">
                    <a:lumMod val="50000"/>
                    <a:lumOff val="50000"/>
                  </a:schemeClr>
                </a:solidFill>
              </a:rPr>
              <a:t>souffle</a:t>
            </a:r>
            <a:r>
              <a:rPr lang="fr-FR" sz="1600" dirty="0" smtClean="0">
                <a:solidFill>
                  <a:schemeClr val="tx1">
                    <a:lumMod val="50000"/>
                    <a:lumOff val="50000"/>
                  </a:schemeClr>
                </a:solidFill>
              </a:rPr>
              <a:t> </a:t>
            </a:r>
            <a:r>
              <a:rPr lang="fr-FR" sz="1400" dirty="0" smtClean="0"/>
              <a:t>dans les feuilles.</a:t>
            </a:r>
          </a:p>
          <a:p>
            <a:pPr>
              <a:lnSpc>
                <a:spcPct val="200000"/>
              </a:lnSpc>
            </a:pPr>
            <a:r>
              <a:rPr lang="fr-FR" sz="1400" dirty="0" smtClean="0"/>
              <a:t>Sa mère lui </a:t>
            </a:r>
            <a:r>
              <a:rPr lang="fr-FR" sz="1600" b="1" dirty="0" smtClean="0">
                <a:solidFill>
                  <a:schemeClr val="tx1">
                    <a:lumMod val="50000"/>
                    <a:lumOff val="50000"/>
                  </a:schemeClr>
                </a:solidFill>
              </a:rPr>
              <a:t>attache</a:t>
            </a:r>
            <a:r>
              <a:rPr lang="fr-FR" sz="1600" dirty="0" smtClean="0">
                <a:solidFill>
                  <a:schemeClr val="tx1">
                    <a:lumMod val="50000"/>
                    <a:lumOff val="50000"/>
                  </a:schemeClr>
                </a:solidFill>
              </a:rPr>
              <a:t> </a:t>
            </a:r>
            <a:r>
              <a:rPr lang="fr-FR" sz="1400" dirty="0" smtClean="0"/>
              <a:t>les cheveux.</a:t>
            </a:r>
            <a:endParaRPr lang="fr-FR" sz="1400" dirty="0"/>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3872880"/>
            <a:ext cx="1854324" cy="360040"/>
          </a:xfrm>
          <a:prstGeom prst="rect">
            <a:avLst/>
          </a:prstGeom>
          <a:effectLst>
            <a:outerShdw blurRad="50800" dist="38100" dir="2700000" algn="tl" rotWithShape="0">
              <a:prstClr val="black">
                <a:alpha val="40000"/>
              </a:prstClr>
            </a:outerShdw>
          </a:effectLst>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4409145"/>
            <a:ext cx="1854324" cy="360040"/>
          </a:xfrm>
          <a:prstGeom prst="rect">
            <a:avLst/>
          </a:prstGeom>
          <a:effectLst>
            <a:outerShdw blurRad="50800" dist="38100" dir="2700000" algn="tl" rotWithShape="0">
              <a:prstClr val="black">
                <a:alpha val="40000"/>
              </a:prstClr>
            </a:outerShdw>
          </a:effectLst>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4898124"/>
            <a:ext cx="1854324" cy="360040"/>
          </a:xfrm>
          <a:prstGeom prst="rect">
            <a:avLst/>
          </a:prstGeom>
          <a:effectLst>
            <a:outerShdw blurRad="50800" dist="38100" dir="2700000" algn="tl" rotWithShape="0">
              <a:prstClr val="black">
                <a:alpha val="40000"/>
              </a:prstClr>
            </a:outerShdw>
          </a:effectLst>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385048"/>
            <a:ext cx="1854324" cy="360040"/>
          </a:xfrm>
          <a:prstGeom prst="rect">
            <a:avLst/>
          </a:prstGeom>
          <a:effectLst>
            <a:outerShdw blurRad="50800" dist="38100" dir="2700000" algn="tl" rotWithShape="0">
              <a:prstClr val="black">
                <a:alpha val="40000"/>
              </a:prstClr>
            </a:outerShdw>
          </a:effectLst>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3717032" y="5889104"/>
            <a:ext cx="1854324" cy="360040"/>
          </a:xfrm>
          <a:prstGeom prst="rect">
            <a:avLst/>
          </a:prstGeom>
          <a:effectLst>
            <a:outerShdw blurRad="50800" dist="38100" dir="2700000" algn="tl" rotWithShape="0">
              <a:prstClr val="black">
                <a:alpha val="40000"/>
              </a:prstClr>
            </a:outerShdw>
          </a:effectLst>
        </p:spPr>
      </p:pic>
      <p:grpSp>
        <p:nvGrpSpPr>
          <p:cNvPr id="31" name="Groupe 30"/>
          <p:cNvGrpSpPr/>
          <p:nvPr/>
        </p:nvGrpSpPr>
        <p:grpSpPr>
          <a:xfrm>
            <a:off x="116632" y="6537176"/>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6609184"/>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Ecris une phrase à partir du dessin. Souligne le verbe en rouge.</a:t>
            </a:r>
          </a:p>
          <a:p>
            <a:pPr>
              <a:lnSpc>
                <a:spcPct val="150000"/>
              </a:lnSpc>
            </a:pPr>
            <a:endParaRPr lang="fr-FR" sz="1400" u="sng" dirty="0">
              <a:latin typeface="SimpleRonde" pitchFamily="2" charset="0"/>
            </a:endParaRPr>
          </a:p>
        </p:txBody>
      </p:sp>
      <p:sp>
        <p:nvSpPr>
          <p:cNvPr id="35" name="Rectangle à coins arrondis 34"/>
          <p:cNvSpPr/>
          <p:nvPr/>
        </p:nvSpPr>
        <p:spPr>
          <a:xfrm>
            <a:off x="6540152" y="66885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89" y="7545288"/>
            <a:ext cx="2385901" cy="1908721"/>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1" r="37048" b="63578"/>
          <a:stretch/>
        </p:blipFill>
        <p:spPr>
          <a:xfrm>
            <a:off x="2846194" y="8079659"/>
            <a:ext cx="3595997" cy="839977"/>
          </a:xfrm>
          <a:prstGeom prst="rect">
            <a:avLst/>
          </a:prstGeom>
          <a:noFill/>
          <a:ln>
            <a:noFill/>
          </a:ln>
        </p:spPr>
      </p:pic>
    </p:spTree>
    <p:extLst>
      <p:ext uri="{BB962C8B-B14F-4D97-AF65-F5344CB8AC3E}">
        <p14:creationId xmlns:p14="http://schemas.microsoft.com/office/powerpoint/2010/main" val="230651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 verbe</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liste, barre le mot qui n’est pas un verbe.</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16632" y="1928664"/>
            <a:ext cx="6552728" cy="1384995"/>
          </a:xfrm>
          <a:prstGeom prst="rect">
            <a:avLst/>
          </a:prstGeom>
          <a:noFill/>
        </p:spPr>
        <p:txBody>
          <a:bodyPr wrap="square" rtlCol="0">
            <a:spAutoFit/>
          </a:bodyPr>
          <a:lstStyle/>
          <a:p>
            <a:pPr marL="285750" indent="-285750" algn="ctr">
              <a:lnSpc>
                <a:spcPct val="150000"/>
              </a:lnSpc>
              <a:buFont typeface="Wingdings" pitchFamily="2" charset="2"/>
              <a:buChar char="ü"/>
            </a:pPr>
            <a:r>
              <a:rPr lang="fr-FR" sz="1400" dirty="0" smtClean="0"/>
              <a:t>nez – parlez – roulez – sentez – attendez</a:t>
            </a:r>
          </a:p>
          <a:p>
            <a:pPr marL="285750" indent="-285750" algn="ctr">
              <a:lnSpc>
                <a:spcPct val="150000"/>
              </a:lnSpc>
              <a:buFont typeface="Wingdings" pitchFamily="2" charset="2"/>
              <a:buChar char="ü"/>
            </a:pPr>
            <a:r>
              <a:rPr lang="fr-FR" sz="1400" dirty="0" smtClean="0"/>
              <a:t>chantent – tombent – vent – partent – cachent</a:t>
            </a:r>
          </a:p>
          <a:p>
            <a:pPr marL="285750" indent="-285750" algn="ctr">
              <a:lnSpc>
                <a:spcPct val="150000"/>
              </a:lnSpc>
              <a:buFont typeface="Wingdings" pitchFamily="2" charset="2"/>
              <a:buChar char="ü"/>
            </a:pPr>
            <a:r>
              <a:rPr lang="fr-FR" sz="1400" dirty="0" smtClean="0"/>
              <a:t>gratter – brûler – laver – allumer – boulanger</a:t>
            </a:r>
          </a:p>
          <a:p>
            <a:pPr marL="285750" indent="-285750" algn="ctr">
              <a:lnSpc>
                <a:spcPct val="150000"/>
              </a:lnSpc>
              <a:buFont typeface="Wingdings" pitchFamily="2" charset="2"/>
              <a:buChar char="ü"/>
            </a:pPr>
            <a:r>
              <a:rPr lang="fr-FR" sz="1400" dirty="0" smtClean="0"/>
              <a:t>marchons – bousculons – bonbons – promenons - lançons </a:t>
            </a:r>
            <a:endParaRPr lang="fr-FR" sz="1400" dirty="0"/>
          </a:p>
        </p:txBody>
      </p:sp>
      <p:grpSp>
        <p:nvGrpSpPr>
          <p:cNvPr id="38" name="Groupe 37"/>
          <p:cNvGrpSpPr/>
          <p:nvPr/>
        </p:nvGrpSpPr>
        <p:grpSpPr>
          <a:xfrm>
            <a:off x="116632" y="351284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358484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 verbe en rouge puis écris son infinitif.</a:t>
            </a:r>
            <a:endParaRPr lang="fr-FR" sz="1400" u="sng" dirty="0">
              <a:latin typeface="SimpleRonde" pitchFamily="2" charset="0"/>
            </a:endParaRPr>
          </a:p>
        </p:txBody>
      </p:sp>
      <p:sp>
        <p:nvSpPr>
          <p:cNvPr id="42" name="Rectangle à coins arrondis 41"/>
          <p:cNvSpPr/>
          <p:nvPr/>
        </p:nvSpPr>
        <p:spPr>
          <a:xfrm>
            <a:off x="6540152" y="36642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548680" y="4126647"/>
            <a:ext cx="4824536" cy="2785378"/>
          </a:xfrm>
          <a:prstGeom prst="rect">
            <a:avLst/>
          </a:prstGeom>
          <a:noFill/>
        </p:spPr>
        <p:txBody>
          <a:bodyPr wrap="square" rtlCol="0">
            <a:spAutoFit/>
          </a:bodyPr>
          <a:lstStyle/>
          <a:p>
            <a:pPr>
              <a:lnSpc>
                <a:spcPct val="250000"/>
              </a:lnSpc>
            </a:pPr>
            <a:r>
              <a:rPr lang="fr-FR" sz="1400" dirty="0" smtClean="0"/>
              <a:t>La sorcière jette un sort à la princesse.</a:t>
            </a:r>
          </a:p>
          <a:p>
            <a:pPr>
              <a:lnSpc>
                <a:spcPct val="250000"/>
              </a:lnSpc>
            </a:pPr>
            <a:r>
              <a:rPr lang="fr-FR" sz="1400" dirty="0" smtClean="0"/>
              <a:t>La fée dépose un peu de poudre sur sa tête.</a:t>
            </a:r>
          </a:p>
          <a:p>
            <a:pPr>
              <a:lnSpc>
                <a:spcPct val="250000"/>
              </a:lnSpc>
            </a:pPr>
            <a:r>
              <a:rPr lang="fr-FR" sz="1400" dirty="0" smtClean="0"/>
              <a:t>Dans la mer, la sirène nage avec beaucoup de grâce.</a:t>
            </a:r>
          </a:p>
          <a:p>
            <a:pPr>
              <a:lnSpc>
                <a:spcPct val="250000"/>
              </a:lnSpc>
            </a:pPr>
            <a:r>
              <a:rPr lang="fr-FR" sz="1400" dirty="0" smtClean="0"/>
              <a:t>Le lutin construit sa maison dans un champignon.</a:t>
            </a:r>
          </a:p>
          <a:p>
            <a:pPr>
              <a:lnSpc>
                <a:spcPct val="250000"/>
              </a:lnSpc>
            </a:pPr>
            <a:r>
              <a:rPr lang="fr-FR" sz="1400" dirty="0" smtClean="0"/>
              <a:t>Le loup poursuit le petit chaperon rouge.</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4304928"/>
            <a:ext cx="1854324" cy="360040"/>
          </a:xfrm>
          <a:prstGeom prst="rect">
            <a:avLst/>
          </a:prstGeom>
          <a:effectLst>
            <a:outerShdw blurRad="50800" dist="38100" dir="2700000" algn="tl" rotWithShape="0">
              <a:prstClr val="black">
                <a:alpha val="40000"/>
              </a:prstClr>
            </a:outerShdw>
          </a:effectLst>
        </p:spPr>
      </p:pic>
      <p:pic>
        <p:nvPicPr>
          <p:cNvPr id="45" name="Image 44"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4808984"/>
            <a:ext cx="1854324" cy="360040"/>
          </a:xfrm>
          <a:prstGeom prst="rect">
            <a:avLst/>
          </a:prstGeom>
          <a:effectLst>
            <a:outerShdw blurRad="50800" dist="38100" dir="2700000" algn="tl" rotWithShape="0">
              <a:prstClr val="black">
                <a:alpha val="40000"/>
              </a:prstClr>
            </a:outerShdw>
          </a:effectLst>
        </p:spPr>
      </p:pic>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5385048"/>
            <a:ext cx="1854324" cy="360040"/>
          </a:xfrm>
          <a:prstGeom prst="rect">
            <a:avLst/>
          </a:prstGeom>
          <a:effectLst>
            <a:outerShdw blurRad="50800" dist="38100" dir="2700000" algn="tl" rotWithShape="0">
              <a:prstClr val="black">
                <a:alpha val="40000"/>
              </a:prstClr>
            </a:outerShdw>
          </a:effectLst>
        </p:spPr>
      </p:pic>
      <p:pic>
        <p:nvPicPr>
          <p:cNvPr id="47" name="Image 46"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5889104"/>
            <a:ext cx="1854324" cy="360040"/>
          </a:xfrm>
          <a:prstGeom prst="rect">
            <a:avLst/>
          </a:prstGeom>
          <a:effectLst>
            <a:outerShdw blurRad="50800" dist="38100" dir="2700000" algn="tl" rotWithShape="0">
              <a:prstClr val="black">
                <a:alpha val="40000"/>
              </a:prstClr>
            </a:outerShdw>
          </a:effectLst>
        </p:spPr>
      </p:pic>
      <p:pic>
        <p:nvPicPr>
          <p:cNvPr id="48" name="Image 47" descr="Capture d’écran"/>
          <p:cNvPicPr>
            <a:picLocks noChangeAspect="1"/>
          </p:cNvPicPr>
          <p:nvPr/>
        </p:nvPicPr>
        <p:blipFill rotWithShape="1">
          <a:blip r:embed="rId2">
            <a:extLst>
              <a:ext uri="{28A0092B-C50C-407E-A947-70E740481C1C}">
                <a14:useLocalDpi xmlns:a14="http://schemas.microsoft.com/office/drawing/2010/main" val="0"/>
              </a:ext>
            </a:extLst>
          </a:blip>
          <a:srcRect l="10517" t="1472" r="62444" b="83547"/>
          <a:stretch/>
        </p:blipFill>
        <p:spPr>
          <a:xfrm>
            <a:off x="4599012" y="6393160"/>
            <a:ext cx="1854324" cy="360040"/>
          </a:xfrm>
          <a:prstGeom prst="rect">
            <a:avLst/>
          </a:prstGeom>
          <a:effectLst>
            <a:outerShdw blurRad="50800" dist="38100" dir="2700000" algn="tl" rotWithShape="0">
              <a:prstClr val="black">
                <a:alpha val="40000"/>
              </a:prstClr>
            </a:outerShdw>
          </a:effectLst>
        </p:spPr>
      </p:pic>
      <p:grpSp>
        <p:nvGrpSpPr>
          <p:cNvPr id="49" name="Groupe 48"/>
          <p:cNvGrpSpPr/>
          <p:nvPr/>
        </p:nvGrpSpPr>
        <p:grpSpPr>
          <a:xfrm>
            <a:off x="116632" y="7059523"/>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2" name="ZoneTexte 51"/>
          <p:cNvSpPr txBox="1"/>
          <p:nvPr/>
        </p:nvSpPr>
        <p:spPr>
          <a:xfrm>
            <a:off x="476672" y="7131531"/>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chaque phrase en changeant le temps.</a:t>
            </a:r>
          </a:p>
          <a:p>
            <a:pPr>
              <a:lnSpc>
                <a:spcPct val="150000"/>
              </a:lnSpc>
            </a:pPr>
            <a:endParaRPr lang="fr-FR" sz="1400" u="sng" dirty="0">
              <a:latin typeface="SimpleRonde" pitchFamily="2" charset="0"/>
            </a:endParaRPr>
          </a:p>
        </p:txBody>
      </p:sp>
      <p:sp>
        <p:nvSpPr>
          <p:cNvPr id="53" name="Rectangle à coins arrondis 52"/>
          <p:cNvSpPr/>
          <p:nvPr/>
        </p:nvSpPr>
        <p:spPr>
          <a:xfrm>
            <a:off x="6540152" y="7210943"/>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427856" y="7690582"/>
            <a:ext cx="4293096" cy="307777"/>
          </a:xfrm>
          <a:prstGeom prst="rect">
            <a:avLst/>
          </a:prstGeom>
          <a:noFill/>
        </p:spPr>
        <p:txBody>
          <a:bodyPr wrap="square" rtlCol="0">
            <a:spAutoFit/>
          </a:bodyPr>
          <a:lstStyle/>
          <a:p>
            <a:r>
              <a:rPr lang="fr-FR" sz="1400" b="1" i="1" dirty="0" smtClean="0">
                <a:latin typeface="+mj-lt"/>
              </a:rPr>
              <a:t>Les pharaons portent une fausse barbe tressée.</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978614"/>
            <a:ext cx="6192688" cy="502778"/>
          </a:xfrm>
          <a:prstGeom prst="rect">
            <a:avLst/>
          </a:prstGeom>
        </p:spPr>
      </p:pic>
      <p:sp>
        <p:nvSpPr>
          <p:cNvPr id="57" name="ZoneTexte 56"/>
          <p:cNvSpPr txBox="1"/>
          <p:nvPr/>
        </p:nvSpPr>
        <p:spPr>
          <a:xfrm>
            <a:off x="427856" y="8554678"/>
            <a:ext cx="6025480" cy="307777"/>
          </a:xfrm>
          <a:prstGeom prst="rect">
            <a:avLst/>
          </a:prstGeom>
          <a:noFill/>
        </p:spPr>
        <p:txBody>
          <a:bodyPr wrap="square" rtlCol="0">
            <a:spAutoFit/>
          </a:bodyPr>
          <a:lstStyle/>
          <a:p>
            <a:r>
              <a:rPr lang="fr-FR" sz="1400" b="1" i="1" dirty="0" smtClean="0">
                <a:latin typeface="+mj-lt"/>
              </a:rPr>
              <a:t>Les égyptiens construisent des pyramides pour leur pharaon.</a:t>
            </a: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842710"/>
            <a:ext cx="6192688" cy="502778"/>
          </a:xfrm>
          <a:prstGeom prst="rect">
            <a:avLst/>
          </a:prstGeom>
        </p:spPr>
      </p:pic>
    </p:spTree>
    <p:extLst>
      <p:ext uri="{BB962C8B-B14F-4D97-AF65-F5344CB8AC3E}">
        <p14:creationId xmlns:p14="http://schemas.microsoft.com/office/powerpoint/2010/main" val="130612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Le verbe</a:t>
            </a:r>
            <a:endParaRPr lang="fr-FR" dirty="0"/>
          </a:p>
        </p:txBody>
      </p:sp>
      <p:sp>
        <p:nvSpPr>
          <p:cNvPr id="5" name="Espace réservé du texte 4"/>
          <p:cNvSpPr>
            <a:spLocks noGrp="1"/>
          </p:cNvSpPr>
          <p:nvPr>
            <p:ph type="body" sz="quarter" idx="11"/>
          </p:nvPr>
        </p:nvSpPr>
        <p:spPr/>
        <p:txBody>
          <a:bodyPr/>
          <a:lstStyle/>
          <a:p>
            <a:r>
              <a:rPr lang="fr-FR" dirty="0" smtClean="0"/>
              <a:t>4</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débuts de phrases et complète-les avec un verbe de ton choix. Souligne-le en rouge.</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427856" y="2288704"/>
            <a:ext cx="4293096" cy="307777"/>
          </a:xfrm>
          <a:prstGeom prst="rect">
            <a:avLst/>
          </a:prstGeom>
          <a:noFill/>
        </p:spPr>
        <p:txBody>
          <a:bodyPr wrap="square" rtlCol="0">
            <a:spAutoFit/>
          </a:bodyPr>
          <a:lstStyle/>
          <a:p>
            <a:r>
              <a:rPr lang="fr-FR" sz="1400" b="1" i="1" dirty="0" smtClean="0">
                <a:latin typeface="+mj-lt"/>
              </a:rPr>
              <a:t>Au petit déjeuner, ma sœur …</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576736"/>
            <a:ext cx="6192688" cy="502778"/>
          </a:xfrm>
          <a:prstGeom prst="rect">
            <a:avLst/>
          </a:prstGeom>
        </p:spPr>
      </p:pic>
      <p:sp>
        <p:nvSpPr>
          <p:cNvPr id="33" name="ZoneTexte 32"/>
          <p:cNvSpPr txBox="1"/>
          <p:nvPr/>
        </p:nvSpPr>
        <p:spPr>
          <a:xfrm>
            <a:off x="427856" y="3224808"/>
            <a:ext cx="4293096" cy="307777"/>
          </a:xfrm>
          <a:prstGeom prst="rect">
            <a:avLst/>
          </a:prstGeom>
          <a:noFill/>
        </p:spPr>
        <p:txBody>
          <a:bodyPr wrap="square" rtlCol="0">
            <a:spAutoFit/>
          </a:bodyPr>
          <a:lstStyle/>
          <a:p>
            <a:r>
              <a:rPr lang="fr-FR" sz="1400" b="1" i="1" dirty="0" smtClean="0">
                <a:latin typeface="+mj-lt"/>
              </a:rPr>
              <a:t>Demain, le pêcheur …</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512840"/>
            <a:ext cx="6192688" cy="502778"/>
          </a:xfrm>
          <a:prstGeom prst="rect">
            <a:avLst/>
          </a:prstGeom>
        </p:spPr>
      </p:pic>
      <p:sp>
        <p:nvSpPr>
          <p:cNvPr id="35" name="ZoneTexte 34"/>
          <p:cNvSpPr txBox="1"/>
          <p:nvPr/>
        </p:nvSpPr>
        <p:spPr>
          <a:xfrm>
            <a:off x="427856" y="4160912"/>
            <a:ext cx="4293096" cy="307777"/>
          </a:xfrm>
          <a:prstGeom prst="rect">
            <a:avLst/>
          </a:prstGeom>
          <a:noFill/>
        </p:spPr>
        <p:txBody>
          <a:bodyPr wrap="square" rtlCol="0">
            <a:spAutoFit/>
          </a:bodyPr>
          <a:lstStyle/>
          <a:p>
            <a:r>
              <a:rPr lang="fr-FR" sz="1400" b="1" i="1" dirty="0" smtClean="0">
                <a:latin typeface="+mj-lt"/>
              </a:rPr>
              <a:t>Tous les jours, ta grand-mère…</a:t>
            </a:r>
          </a:p>
        </p:txBody>
      </p:sp>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448944"/>
            <a:ext cx="6192688" cy="502778"/>
          </a:xfrm>
          <a:prstGeom prst="rect">
            <a:avLst/>
          </a:prstGeom>
        </p:spPr>
      </p:pic>
      <p:grpSp>
        <p:nvGrpSpPr>
          <p:cNvPr id="37" name="Groupe 36"/>
          <p:cNvGrpSpPr/>
          <p:nvPr/>
        </p:nvGrpSpPr>
        <p:grpSpPr>
          <a:xfrm>
            <a:off x="116632" y="5169024"/>
            <a:ext cx="360040" cy="461665"/>
            <a:chOff x="116632" y="1352600"/>
            <a:chExt cx="360040" cy="461665"/>
          </a:xfrm>
        </p:grpSpPr>
        <p:sp>
          <p:nvSpPr>
            <p:cNvPr id="54" name="Ellipse 5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0" name="ZoneTexte 59"/>
          <p:cNvSpPr txBox="1"/>
          <p:nvPr/>
        </p:nvSpPr>
        <p:spPr>
          <a:xfrm>
            <a:off x="476672" y="5241032"/>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verbes en rouge et indique leur infinitif.</a:t>
            </a:r>
            <a:endParaRPr lang="fr-FR" sz="1400" u="sng" dirty="0">
              <a:latin typeface="SimpleRonde" pitchFamily="2" charset="0"/>
            </a:endParaRPr>
          </a:p>
        </p:txBody>
      </p:sp>
      <p:sp>
        <p:nvSpPr>
          <p:cNvPr id="61" name="Rectangle à coins arrondis 60"/>
          <p:cNvSpPr/>
          <p:nvPr/>
        </p:nvSpPr>
        <p:spPr>
          <a:xfrm>
            <a:off x="6540152" y="532044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332656" y="5696014"/>
            <a:ext cx="5991472" cy="3670236"/>
          </a:xfrm>
          <a:prstGeom prst="rect">
            <a:avLst/>
          </a:prstGeom>
          <a:noFill/>
        </p:spPr>
        <p:txBody>
          <a:bodyPr wrap="square" rtlCol="0">
            <a:spAutoFit/>
          </a:bodyPr>
          <a:lstStyle/>
          <a:p>
            <a:pPr algn="just">
              <a:lnSpc>
                <a:spcPct val="300000"/>
              </a:lnSpc>
            </a:pPr>
            <a:r>
              <a:rPr lang="fr-FR" sz="1400" dirty="0" smtClean="0"/>
              <a:t>La grand-mère habitait à une bonne demi-heure du village, tout là-bas, dans la forêt. A peine entrée dans la forêt, la petite fille rencontrait le loup. Comme elle ne connaissait pas sa méchanceté, elle n’avait pas peur du tout.</a:t>
            </a:r>
          </a:p>
          <a:p>
            <a:pPr algn="just">
              <a:lnSpc>
                <a:spcPct val="300000"/>
              </a:lnSpc>
            </a:pPr>
            <a:r>
              <a:rPr lang="fr-FR" sz="1400" dirty="0" smtClean="0"/>
              <a:t>Alors que le loup courait vers la maison de la grand-mère, le petit chaperon rouge trainait et cueillait de jolies fleurs sauvages.</a:t>
            </a:r>
          </a:p>
          <a:p>
            <a:pPr algn="r">
              <a:lnSpc>
                <a:spcPct val="250000"/>
              </a:lnSpc>
            </a:pPr>
            <a:r>
              <a:rPr lang="fr-FR" sz="900" i="1" dirty="0" smtClean="0"/>
              <a:t>Texte adapté du conte « Le petit chaperon rouge ».</a:t>
            </a:r>
          </a:p>
        </p:txBody>
      </p:sp>
    </p:spTree>
    <p:extLst>
      <p:ext uri="{BB962C8B-B14F-4D97-AF65-F5344CB8AC3E}">
        <p14:creationId xmlns:p14="http://schemas.microsoft.com/office/powerpoint/2010/main" val="233911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sujet du verbe</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a:t>*</a:t>
            </a:r>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2460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entoure en bleu le sujet du verbe en gras.</a:t>
            </a:r>
            <a:endParaRPr lang="fr-FR" sz="1400" u="sng" dirty="0">
              <a:latin typeface="SimpleRonde" pitchFamily="2" charset="0"/>
            </a:endParaRPr>
          </a:p>
        </p:txBody>
      </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866623"/>
            <a:ext cx="6624736" cy="1862241"/>
          </a:xfrm>
          <a:prstGeom prst="rect">
            <a:avLst/>
          </a:prstGeom>
          <a:noFill/>
        </p:spPr>
        <p:txBody>
          <a:bodyPr wrap="square" rtlCol="0">
            <a:spAutoFit/>
          </a:bodyPr>
          <a:lstStyle/>
          <a:p>
            <a:pPr algn="just">
              <a:lnSpc>
                <a:spcPct val="250000"/>
              </a:lnSpc>
            </a:pPr>
            <a:r>
              <a:rPr lang="fr-FR" sz="1200" dirty="0" smtClean="0">
                <a:latin typeface="Comic Sans MS" pitchFamily="66" charset="0"/>
              </a:rPr>
              <a:t>Toto le balai magique </a:t>
            </a:r>
            <a:r>
              <a:rPr lang="fr-FR" sz="1200" b="1" dirty="0" smtClean="0">
                <a:latin typeface="Comic Sans MS" pitchFamily="66" charset="0"/>
              </a:rPr>
              <a:t>est</a:t>
            </a:r>
            <a:r>
              <a:rPr lang="fr-FR" sz="1200" dirty="0" smtClean="0">
                <a:latin typeface="Comic Sans MS" pitchFamily="66" charset="0"/>
              </a:rPr>
              <a:t> heureux. La sorcière </a:t>
            </a:r>
            <a:r>
              <a:rPr lang="fr-FR" sz="1200" dirty="0" err="1" smtClean="0">
                <a:latin typeface="Comic Sans MS" pitchFamily="66" charset="0"/>
              </a:rPr>
              <a:t>Kachou</a:t>
            </a:r>
            <a:r>
              <a:rPr lang="fr-FR" sz="1200" dirty="0" smtClean="0">
                <a:latin typeface="Comic Sans MS" pitchFamily="66" charset="0"/>
              </a:rPr>
              <a:t> l’</a:t>
            </a:r>
            <a:r>
              <a:rPr lang="fr-FR" sz="1200" b="1" dirty="0" smtClean="0">
                <a:latin typeface="Comic Sans MS" pitchFamily="66" charset="0"/>
              </a:rPr>
              <a:t>adore</a:t>
            </a:r>
            <a:r>
              <a:rPr lang="fr-FR" sz="1200" dirty="0" smtClean="0">
                <a:latin typeface="Comic Sans MS" pitchFamily="66" charset="0"/>
              </a:rPr>
              <a:t>. Elle </a:t>
            </a:r>
            <a:r>
              <a:rPr lang="fr-FR" sz="1200" b="1" dirty="0" smtClean="0">
                <a:latin typeface="Comic Sans MS" pitchFamily="66" charset="0"/>
              </a:rPr>
              <a:t>grimpe</a:t>
            </a:r>
            <a:r>
              <a:rPr lang="fr-FR" sz="1200" dirty="0" smtClean="0">
                <a:latin typeface="Comic Sans MS" pitchFamily="66" charset="0"/>
              </a:rPr>
              <a:t> souvent sur son dos. Alors Toto </a:t>
            </a:r>
            <a:r>
              <a:rPr lang="fr-FR" sz="1200" b="1" dirty="0" smtClean="0">
                <a:latin typeface="Comic Sans MS" pitchFamily="66" charset="0"/>
              </a:rPr>
              <a:t>s’envole</a:t>
            </a:r>
            <a:r>
              <a:rPr lang="fr-FR" sz="1200" dirty="0" smtClean="0">
                <a:latin typeface="Comic Sans MS" pitchFamily="66" charset="0"/>
              </a:rPr>
              <a:t> dans le ciel. Ils </a:t>
            </a:r>
            <a:r>
              <a:rPr lang="fr-FR" sz="1200" b="1" dirty="0" smtClean="0">
                <a:latin typeface="Comic Sans MS" pitchFamily="66" charset="0"/>
              </a:rPr>
              <a:t>se promènent</a:t>
            </a:r>
            <a:r>
              <a:rPr lang="fr-FR" sz="1200" dirty="0" smtClean="0">
                <a:latin typeface="Comic Sans MS" pitchFamily="66" charset="0"/>
              </a:rPr>
              <a:t> longtemps ensemble. Le balai </a:t>
            </a:r>
            <a:r>
              <a:rPr lang="fr-FR" sz="1200" b="1" dirty="0" smtClean="0">
                <a:latin typeface="Comic Sans MS" pitchFamily="66" charset="0"/>
              </a:rPr>
              <a:t>connait</a:t>
            </a:r>
            <a:r>
              <a:rPr lang="fr-FR" sz="1200" dirty="0" smtClean="0">
                <a:latin typeface="Comic Sans MS" pitchFamily="66" charset="0"/>
              </a:rPr>
              <a:t> mille paysages. Il </a:t>
            </a:r>
            <a:r>
              <a:rPr lang="fr-FR" sz="1200" b="1" dirty="0" smtClean="0">
                <a:latin typeface="Comic Sans MS" pitchFamily="66" charset="0"/>
              </a:rPr>
              <a:t>possède</a:t>
            </a:r>
            <a:r>
              <a:rPr lang="fr-FR" sz="1200" dirty="0" smtClean="0">
                <a:latin typeface="Comic Sans MS" pitchFamily="66" charset="0"/>
              </a:rPr>
              <a:t> le placard le plus beau pour se reposer. Mais un jour, notre héros </a:t>
            </a:r>
            <a:r>
              <a:rPr lang="fr-FR" sz="1200" b="1" dirty="0" smtClean="0">
                <a:latin typeface="Comic Sans MS" pitchFamily="66" charset="0"/>
              </a:rPr>
              <a:t>devient</a:t>
            </a:r>
            <a:r>
              <a:rPr lang="fr-FR" sz="1200" dirty="0" smtClean="0">
                <a:latin typeface="Comic Sans MS" pitchFamily="66" charset="0"/>
              </a:rPr>
              <a:t> tout triste...</a:t>
            </a:r>
            <a:endParaRPr lang="fr-FR" sz="1200" dirty="0">
              <a:latin typeface="Comic Sans MS" pitchFamily="66" charset="0"/>
            </a:endParaRPr>
          </a:p>
        </p:txBody>
      </p:sp>
      <p:grpSp>
        <p:nvGrpSpPr>
          <p:cNvPr id="11" name="Groupe 10"/>
          <p:cNvGrpSpPr/>
          <p:nvPr/>
        </p:nvGrpSpPr>
        <p:grpSpPr>
          <a:xfrm>
            <a:off x="116632" y="4033152"/>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4105160"/>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souligne le verbe en rouge et entoure le sujet en bleu.</a:t>
            </a:r>
            <a:endParaRPr lang="fr-FR" sz="1400" u="sng" dirty="0">
              <a:latin typeface="SimpleRonde" pitchFamily="2" charset="0"/>
            </a:endParaRPr>
          </a:p>
        </p:txBody>
      </p:sp>
      <p:sp>
        <p:nvSpPr>
          <p:cNvPr id="15" name="Rectangle à coins arrondis 14"/>
          <p:cNvSpPr/>
          <p:nvPr/>
        </p:nvSpPr>
        <p:spPr>
          <a:xfrm>
            <a:off x="6540152" y="418457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6632" y="4843824"/>
            <a:ext cx="6624736" cy="1477328"/>
          </a:xfrm>
          <a:prstGeom prst="rect">
            <a:avLst/>
          </a:prstGeom>
          <a:noFill/>
        </p:spPr>
        <p:txBody>
          <a:bodyPr wrap="square" rtlCol="0">
            <a:spAutoFit/>
          </a:bodyPr>
          <a:lstStyle/>
          <a:p>
            <a:pPr>
              <a:lnSpc>
                <a:spcPct val="250000"/>
              </a:lnSpc>
            </a:pPr>
            <a:r>
              <a:rPr lang="fr-FR" sz="1200" dirty="0" smtClean="0">
                <a:latin typeface="Comic Sans MS" pitchFamily="66" charset="0"/>
              </a:rPr>
              <a:t>Le balai magique dort dans son placard.</a:t>
            </a:r>
          </a:p>
          <a:p>
            <a:pPr>
              <a:lnSpc>
                <a:spcPct val="250000"/>
              </a:lnSpc>
            </a:pPr>
            <a:r>
              <a:rPr lang="fr-FR" sz="1200" dirty="0" smtClean="0">
                <a:latin typeface="Comic Sans MS" pitchFamily="66" charset="0"/>
              </a:rPr>
              <a:t>L’eau bout dans le grand chaudron.</a:t>
            </a:r>
          </a:p>
          <a:p>
            <a:pPr>
              <a:lnSpc>
                <a:spcPct val="250000"/>
              </a:lnSpc>
            </a:pPr>
            <a:r>
              <a:rPr lang="fr-FR" sz="1200" dirty="0" smtClean="0">
                <a:latin typeface="Comic Sans MS" pitchFamily="66" charset="0"/>
              </a:rPr>
              <a:t>La sorcière </a:t>
            </a:r>
            <a:r>
              <a:rPr lang="fr-FR" sz="1200" dirty="0" err="1" smtClean="0">
                <a:latin typeface="Comic Sans MS" pitchFamily="66" charset="0"/>
              </a:rPr>
              <a:t>Kachou</a:t>
            </a:r>
            <a:r>
              <a:rPr lang="fr-FR" sz="1200" dirty="0" smtClean="0">
                <a:latin typeface="Comic Sans MS" pitchFamily="66" charset="0"/>
              </a:rPr>
              <a:t> cherche un sort dans son grimoire.</a:t>
            </a:r>
            <a:endParaRPr lang="fr-FR" sz="1200" dirty="0">
              <a:latin typeface="Comic Sans MS" pitchFamily="66" charset="0"/>
            </a:endParaRPr>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52" y="4753232"/>
            <a:ext cx="1075187" cy="1343984"/>
          </a:xfrm>
          <a:prstGeom prst="rect">
            <a:avLst/>
          </a:prstGeom>
        </p:spPr>
      </p:pic>
      <p:grpSp>
        <p:nvGrpSpPr>
          <p:cNvPr id="18" name="Groupe 17"/>
          <p:cNvGrpSpPr/>
          <p:nvPr/>
        </p:nvGrpSpPr>
        <p:grpSpPr>
          <a:xfrm>
            <a:off x="116632" y="6609184"/>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6681192"/>
            <a:ext cx="60634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Relie chaque groupe nominal par le pronom personnel qui lui correspond.</a:t>
            </a:r>
            <a:endParaRPr lang="fr-FR" sz="1400" u="sng" dirty="0">
              <a:latin typeface="SimpleRonde" pitchFamily="2" charset="0"/>
            </a:endParaRPr>
          </a:p>
        </p:txBody>
      </p:sp>
      <p:sp>
        <p:nvSpPr>
          <p:cNvPr id="22" name="Rectangle à coins arrondis 21"/>
          <p:cNvSpPr/>
          <p:nvPr/>
        </p:nvSpPr>
        <p:spPr>
          <a:xfrm>
            <a:off x="6540152" y="676060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2"/>
          <p:cNvGraphicFramePr>
            <a:graphicFrameLocks noGrp="1"/>
          </p:cNvGraphicFramePr>
          <p:nvPr>
            <p:extLst>
              <p:ext uri="{D42A27DB-BD31-4B8C-83A1-F6EECF244321}">
                <p14:modId xmlns:p14="http://schemas.microsoft.com/office/powerpoint/2010/main" val="684307893"/>
              </p:ext>
            </p:extLst>
          </p:nvPr>
        </p:nvGraphicFramePr>
        <p:xfrm>
          <a:off x="764704" y="7617296"/>
          <a:ext cx="5794548" cy="1981200"/>
        </p:xfrm>
        <a:graphic>
          <a:graphicData uri="http://schemas.openxmlformats.org/drawingml/2006/table">
            <a:tbl>
              <a:tblPr bandRow="1">
                <a:tableStyleId>{073A0DAA-6AF3-43AB-8588-CEC1D06C72B9}</a:tableStyleId>
              </a:tblPr>
              <a:tblGrid>
                <a:gridCol w="1150415"/>
                <a:gridCol w="1808490"/>
                <a:gridCol w="685979"/>
                <a:gridCol w="2149664"/>
              </a:tblGrid>
              <a:tr h="370840">
                <a:tc>
                  <a:txBody>
                    <a:bodyPr/>
                    <a:lstStyle/>
                    <a:p>
                      <a:r>
                        <a:rPr lang="fr-FR" sz="1200" dirty="0" smtClean="0">
                          <a:latin typeface="Comic Sans MS" pitchFamily="66" charset="0"/>
                        </a:rPr>
                        <a:t>il</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vos</a:t>
                      </a:r>
                      <a:r>
                        <a:rPr lang="fr-FR" sz="1200" baseline="0" dirty="0" smtClean="0">
                          <a:latin typeface="Comic Sans MS" pitchFamily="66" charset="0"/>
                        </a:rPr>
                        <a:t> cousines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elles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mon </a:t>
                      </a:r>
                      <a:r>
                        <a:rPr lang="fr-FR" sz="1200" smtClean="0">
                          <a:latin typeface="Comic Sans MS" pitchFamily="66" charset="0"/>
                        </a:rPr>
                        <a:t>petit</a:t>
                      </a:r>
                      <a:r>
                        <a:rPr lang="fr-FR" sz="1200" baseline="0" smtClean="0">
                          <a:latin typeface="Comic Sans MS" pitchFamily="66" charset="0"/>
                        </a:rPr>
                        <a:t> frère et moi</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fr-FR" sz="1200" smtClean="0">
                          <a:latin typeface="Comic Sans MS" pitchFamily="66" charset="0"/>
                        </a:rPr>
                        <a:t>nous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ses</a:t>
                      </a:r>
                      <a:r>
                        <a:rPr lang="fr-FR" sz="1200" baseline="0" dirty="0" smtClean="0">
                          <a:latin typeface="Comic Sans MS" pitchFamily="66" charset="0"/>
                        </a:rPr>
                        <a:t> parents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vous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tes amis et toi</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fr-FR" sz="1200" dirty="0" smtClean="0">
                          <a:latin typeface="Comic Sans MS" pitchFamily="66" charset="0"/>
                        </a:rPr>
                        <a:t>ils</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fr-FR" sz="2000" dirty="0" smtClean="0">
                          <a:latin typeface="Comic Sans MS" pitchFamily="66" charset="0"/>
                        </a:rPr>
                        <a:t>•</a:t>
                      </a:r>
                      <a:endParaRPr lang="fr-FR" sz="20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fr-FR" sz="1200" dirty="0" smtClean="0">
                          <a:latin typeface="Comic Sans MS" pitchFamily="66" charset="0"/>
                        </a:rPr>
                        <a:t>le requin</a:t>
                      </a:r>
                      <a:endParaRPr lang="fr-FR" sz="1200" dirty="0">
                        <a:latin typeface="Comic Sans MS"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14977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sujet du verbe</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9" name="Rectangle à coins arrondis 8"/>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souligne le verbe en rouge et entoure le sujet en bleu..</a:t>
            </a:r>
            <a:endParaRPr lang="fr-FR" sz="1400" u="sng" dirty="0">
              <a:latin typeface="SimpleRonde" pitchFamily="2" charset="0"/>
            </a:endParaRPr>
          </a:p>
        </p:txBody>
      </p:sp>
      <p:sp>
        <p:nvSpPr>
          <p:cNvPr id="11" name="ZoneTexte 10"/>
          <p:cNvSpPr txBox="1"/>
          <p:nvPr/>
        </p:nvSpPr>
        <p:spPr>
          <a:xfrm>
            <a:off x="116632" y="2000672"/>
            <a:ext cx="6624736" cy="1477328"/>
          </a:xfrm>
          <a:prstGeom prst="rect">
            <a:avLst/>
          </a:prstGeom>
          <a:noFill/>
        </p:spPr>
        <p:txBody>
          <a:bodyPr wrap="square" rtlCol="0">
            <a:spAutoFit/>
          </a:bodyPr>
          <a:lstStyle/>
          <a:p>
            <a:pPr>
              <a:lnSpc>
                <a:spcPct val="250000"/>
              </a:lnSpc>
            </a:pPr>
            <a:r>
              <a:rPr lang="fr-FR" sz="1200" dirty="0" smtClean="0">
                <a:latin typeface="Comic Sans MS" pitchFamily="66" charset="0"/>
              </a:rPr>
              <a:t>Les légumes de ma grand-mère poussent vite dans son potager.</a:t>
            </a:r>
          </a:p>
          <a:p>
            <a:pPr>
              <a:lnSpc>
                <a:spcPct val="250000"/>
              </a:lnSpc>
            </a:pPr>
            <a:r>
              <a:rPr lang="fr-FR" sz="1200" dirty="0" smtClean="0">
                <a:latin typeface="Comic Sans MS" pitchFamily="66" charset="0"/>
              </a:rPr>
              <a:t>En hiver, Marion adore les batailles de boules de neige.</a:t>
            </a:r>
          </a:p>
          <a:p>
            <a:pPr>
              <a:lnSpc>
                <a:spcPct val="250000"/>
              </a:lnSpc>
            </a:pPr>
            <a:r>
              <a:rPr lang="fr-FR" sz="1200" dirty="0" smtClean="0">
                <a:latin typeface="Comic Sans MS" pitchFamily="66" charset="0"/>
              </a:rPr>
              <a:t>Dans la classe, les enfants décorent le sapin de Noël.</a:t>
            </a:r>
            <a:endParaRPr lang="fr-FR" sz="1200" dirty="0">
              <a:latin typeface="Comic Sans MS" pitchFamily="66" charset="0"/>
            </a:endParaRPr>
          </a:p>
        </p:txBody>
      </p:sp>
      <p:grpSp>
        <p:nvGrpSpPr>
          <p:cNvPr id="17" name="Groupe 16"/>
          <p:cNvGrpSpPr/>
          <p:nvPr/>
        </p:nvGrpSpPr>
        <p:grpSpPr>
          <a:xfrm>
            <a:off x="116632" y="3511226"/>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Rectangle à coins arrondis 19"/>
          <p:cNvSpPr/>
          <p:nvPr/>
        </p:nvSpPr>
        <p:spPr>
          <a:xfrm>
            <a:off x="6540152" y="366264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76672" y="3583234"/>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chaque phrase en remplaçant le sujet par un mot ou groupe de mot de la liste sans changer le sens de la phrase.</a:t>
            </a:r>
            <a:endParaRPr lang="fr-FR" sz="1400" u="sng" dirty="0">
              <a:latin typeface="SimpleRonde" pitchFamily="2" charset="0"/>
            </a:endParaRPr>
          </a:p>
        </p:txBody>
      </p:sp>
      <p:sp>
        <p:nvSpPr>
          <p:cNvPr id="22" name="ZoneTexte 21"/>
          <p:cNvSpPr txBox="1"/>
          <p:nvPr/>
        </p:nvSpPr>
        <p:spPr>
          <a:xfrm>
            <a:off x="0" y="4303314"/>
            <a:ext cx="6858000" cy="338554"/>
          </a:xfrm>
          <a:prstGeom prst="rect">
            <a:avLst/>
          </a:prstGeom>
          <a:noFill/>
        </p:spPr>
        <p:txBody>
          <a:bodyPr wrap="square" rtlCol="0">
            <a:spAutoFit/>
          </a:bodyPr>
          <a:lstStyle/>
          <a:p>
            <a:pPr algn="ctr"/>
            <a:r>
              <a:rPr lang="fr-FR" sz="1600" b="1" dirty="0" smtClean="0">
                <a:latin typeface="Cursive standard" pitchFamily="2" charset="0"/>
              </a:rPr>
              <a:t>les deux fillettes – vous – son père et sa mère – elle – le tracteur  </a:t>
            </a:r>
            <a:endParaRPr lang="fr-FR" sz="1600" b="1" dirty="0">
              <a:latin typeface="Cursive standard" pitchFamily="2" charset="0"/>
            </a:endParaRPr>
          </a:p>
        </p:txBody>
      </p:sp>
      <p:sp>
        <p:nvSpPr>
          <p:cNvPr id="23" name="ZoneTexte 22"/>
          <p:cNvSpPr txBox="1"/>
          <p:nvPr/>
        </p:nvSpPr>
        <p:spPr>
          <a:xfrm>
            <a:off x="116632" y="4735362"/>
            <a:ext cx="6624736" cy="1754326"/>
          </a:xfrm>
          <a:prstGeom prst="rect">
            <a:avLst/>
          </a:prstGeom>
          <a:noFill/>
        </p:spPr>
        <p:txBody>
          <a:bodyPr wrap="square" rtlCol="0">
            <a:spAutoFit/>
          </a:bodyPr>
          <a:lstStyle/>
          <a:p>
            <a:r>
              <a:rPr lang="fr-FR" sz="1200" u="sng" dirty="0" smtClean="0">
                <a:latin typeface="Comic Sans MS" pitchFamily="66" charset="0"/>
              </a:rPr>
              <a:t>Ses parents </a:t>
            </a:r>
            <a:r>
              <a:rPr lang="fr-FR" sz="1200" dirty="0" smtClean="0">
                <a:latin typeface="Comic Sans MS" pitchFamily="66" charset="0"/>
              </a:rPr>
              <a:t>viennent la chercher à l’école tous les soirs.</a:t>
            </a:r>
          </a:p>
          <a:p>
            <a:endParaRPr lang="fr-FR" sz="1200" dirty="0">
              <a:latin typeface="Comic Sans MS" pitchFamily="66" charset="0"/>
            </a:endParaRPr>
          </a:p>
          <a:p>
            <a:endParaRPr lang="fr-FR" sz="1200" dirty="0" smtClean="0">
              <a:latin typeface="Comic Sans MS" pitchFamily="66" charset="0"/>
            </a:endParaRPr>
          </a:p>
          <a:p>
            <a:endParaRPr lang="fr-FR" sz="1200" dirty="0">
              <a:latin typeface="Comic Sans MS" pitchFamily="66" charset="0"/>
            </a:endParaRPr>
          </a:p>
          <a:p>
            <a:r>
              <a:rPr lang="fr-FR" sz="1200" u="sng" dirty="0" smtClean="0">
                <a:latin typeface="Comic Sans MS" pitchFamily="66" charset="0"/>
              </a:rPr>
              <a:t>La voiture du voisin</a:t>
            </a:r>
            <a:r>
              <a:rPr lang="fr-FR" sz="1200" dirty="0" smtClean="0">
                <a:latin typeface="Comic Sans MS" pitchFamily="66" charset="0"/>
              </a:rPr>
              <a:t> ne démarre pas ce matin.</a:t>
            </a:r>
          </a:p>
          <a:p>
            <a:endParaRPr lang="fr-FR" sz="1200" dirty="0">
              <a:latin typeface="Comic Sans MS" pitchFamily="66" charset="0"/>
            </a:endParaRPr>
          </a:p>
          <a:p>
            <a:endParaRPr lang="fr-FR" sz="1200" dirty="0" smtClean="0">
              <a:latin typeface="Comic Sans MS" pitchFamily="66" charset="0"/>
            </a:endParaRPr>
          </a:p>
          <a:p>
            <a:endParaRPr lang="fr-FR" sz="1200" dirty="0">
              <a:latin typeface="Comic Sans MS" pitchFamily="66" charset="0"/>
            </a:endParaRPr>
          </a:p>
          <a:p>
            <a:r>
              <a:rPr lang="fr-FR" sz="1200" u="sng" dirty="0" smtClean="0">
                <a:latin typeface="Comic Sans MS" pitchFamily="66" charset="0"/>
              </a:rPr>
              <a:t>Julia et Delphine</a:t>
            </a:r>
            <a:r>
              <a:rPr lang="fr-FR" sz="1200" dirty="0" smtClean="0">
                <a:latin typeface="Comic Sans MS" pitchFamily="66" charset="0"/>
              </a:rPr>
              <a:t> jouent à la marelle dans la cour de récréation.</a:t>
            </a:r>
            <a:endParaRPr lang="fr-FR" sz="1200" dirty="0">
              <a:latin typeface="Comic Sans MS" pitchFamily="66" charset="0"/>
            </a:endParaRP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5008536"/>
            <a:ext cx="61926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5733949"/>
            <a:ext cx="61926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61231" y="6489688"/>
            <a:ext cx="6192688" cy="502778"/>
          </a:xfrm>
          <a:prstGeom prst="rect">
            <a:avLst/>
          </a:prstGeom>
        </p:spPr>
      </p:pic>
      <p:grpSp>
        <p:nvGrpSpPr>
          <p:cNvPr id="27" name="Groupe 26"/>
          <p:cNvGrpSpPr/>
          <p:nvPr/>
        </p:nvGrpSpPr>
        <p:grpSpPr>
          <a:xfrm>
            <a:off x="116632" y="711324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Rectangle à coins arrondis 29"/>
          <p:cNvSpPr/>
          <p:nvPr/>
        </p:nvSpPr>
        <p:spPr>
          <a:xfrm>
            <a:off x="6540152" y="726466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476672" y="718524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phrase, entoure en bleu le sujet du verbe et remplace-le par un pronom personnel.</a:t>
            </a:r>
            <a:endParaRPr lang="fr-FR" sz="1400" u="sng" dirty="0">
              <a:latin typeface="SimpleRonde" pitchFamily="2" charset="0"/>
            </a:endParaRPr>
          </a:p>
        </p:txBody>
      </p:sp>
      <p:sp>
        <p:nvSpPr>
          <p:cNvPr id="32" name="ZoneTexte 31"/>
          <p:cNvSpPr txBox="1"/>
          <p:nvPr/>
        </p:nvSpPr>
        <p:spPr>
          <a:xfrm>
            <a:off x="116632" y="7905328"/>
            <a:ext cx="6624736" cy="1754326"/>
          </a:xfrm>
          <a:prstGeom prst="rect">
            <a:avLst/>
          </a:prstGeom>
          <a:noFill/>
        </p:spPr>
        <p:txBody>
          <a:bodyPr wrap="square" rtlCol="0">
            <a:spAutoFit/>
          </a:bodyPr>
          <a:lstStyle/>
          <a:p>
            <a:pPr>
              <a:lnSpc>
                <a:spcPct val="300000"/>
              </a:lnSpc>
            </a:pPr>
            <a:r>
              <a:rPr lang="fr-FR" sz="1200" dirty="0" smtClean="0">
                <a:latin typeface="Comic Sans MS" pitchFamily="66" charset="0"/>
              </a:rPr>
              <a:t>Les dinosaures </a:t>
            </a:r>
            <a:r>
              <a:rPr lang="fr-FR" sz="1200" u="sng" dirty="0" smtClean="0">
                <a:latin typeface="Comic Sans MS" pitchFamily="66" charset="0"/>
              </a:rPr>
              <a:t>existaient</a:t>
            </a:r>
            <a:r>
              <a:rPr lang="fr-FR" sz="1200" dirty="0" smtClean="0">
                <a:latin typeface="Comic Sans MS" pitchFamily="66" charset="0"/>
              </a:rPr>
              <a:t> bien longtemps avant les hommes.</a:t>
            </a:r>
          </a:p>
          <a:p>
            <a:pPr>
              <a:lnSpc>
                <a:spcPct val="300000"/>
              </a:lnSpc>
            </a:pPr>
            <a:r>
              <a:rPr lang="fr-FR" sz="1200" dirty="0" smtClean="0">
                <a:latin typeface="Comic Sans MS" pitchFamily="66" charset="0"/>
              </a:rPr>
              <a:t>Le rhinocéros </a:t>
            </a:r>
            <a:r>
              <a:rPr lang="fr-FR" sz="1200" u="sng" dirty="0" smtClean="0">
                <a:latin typeface="Comic Sans MS" pitchFamily="66" charset="0"/>
              </a:rPr>
              <a:t>chargent</a:t>
            </a:r>
            <a:r>
              <a:rPr lang="fr-FR" sz="1200" dirty="0" smtClean="0">
                <a:latin typeface="Comic Sans MS" pitchFamily="66" charset="0"/>
              </a:rPr>
              <a:t> la tribu de </a:t>
            </a:r>
            <a:r>
              <a:rPr lang="fr-FR" sz="1200" dirty="0" err="1" smtClean="0">
                <a:latin typeface="Comic Sans MS" pitchFamily="66" charset="0"/>
              </a:rPr>
              <a:t>Yakouba</a:t>
            </a:r>
            <a:r>
              <a:rPr lang="fr-FR" sz="1200" dirty="0" smtClean="0">
                <a:latin typeface="Comic Sans MS" pitchFamily="66" charset="0"/>
              </a:rPr>
              <a:t>.</a:t>
            </a:r>
          </a:p>
          <a:p>
            <a:pPr>
              <a:lnSpc>
                <a:spcPct val="300000"/>
              </a:lnSpc>
            </a:pPr>
            <a:r>
              <a:rPr lang="fr-FR" sz="1200" dirty="0" smtClean="0">
                <a:latin typeface="Comic Sans MS" pitchFamily="66" charset="0"/>
              </a:rPr>
              <a:t>La petite </a:t>
            </a:r>
            <a:r>
              <a:rPr lang="fr-FR" sz="1200" dirty="0" err="1" smtClean="0">
                <a:latin typeface="Comic Sans MS" pitchFamily="66" charset="0"/>
              </a:rPr>
              <a:t>Rafara</a:t>
            </a:r>
            <a:r>
              <a:rPr lang="fr-FR" sz="1200" dirty="0" smtClean="0">
                <a:latin typeface="Comic Sans MS" pitchFamily="66" charset="0"/>
              </a:rPr>
              <a:t> </a:t>
            </a:r>
            <a:r>
              <a:rPr lang="fr-FR" sz="1200" u="sng" dirty="0" smtClean="0">
                <a:latin typeface="Comic Sans MS" pitchFamily="66" charset="0"/>
              </a:rPr>
              <a:t>est</a:t>
            </a:r>
            <a:r>
              <a:rPr lang="fr-FR" sz="1200" dirty="0" smtClean="0">
                <a:latin typeface="Comic Sans MS" pitchFamily="66" charset="0"/>
              </a:rPr>
              <a:t> prisonnière du monstre </a:t>
            </a:r>
            <a:r>
              <a:rPr lang="fr-FR" sz="1200" dirty="0" err="1" smtClean="0">
                <a:latin typeface="Comic Sans MS" pitchFamily="66" charset="0"/>
              </a:rPr>
              <a:t>Trimobe</a:t>
            </a:r>
            <a:r>
              <a:rPr lang="fr-FR" sz="1200" dirty="0" smtClean="0">
                <a:latin typeface="Comic Sans MS" pitchFamily="66" charset="0"/>
              </a:rPr>
              <a:t>.</a:t>
            </a:r>
            <a:endParaRPr lang="fr-FR" sz="1200" dirty="0">
              <a:latin typeface="Comic Sans MS" pitchFamily="66" charset="0"/>
            </a:endParaRPr>
          </a:p>
        </p:txBody>
      </p:sp>
      <p:sp>
        <p:nvSpPr>
          <p:cNvPr id="33" name="Rectangle 32"/>
          <p:cNvSpPr/>
          <p:nvPr/>
        </p:nvSpPr>
        <p:spPr>
          <a:xfrm>
            <a:off x="4547964" y="8049344"/>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_____</a:t>
            </a:r>
            <a:endParaRPr lang="fr-FR" dirty="0">
              <a:solidFill>
                <a:schemeClr val="tx1"/>
              </a:solidFill>
            </a:endParaRPr>
          </a:p>
        </p:txBody>
      </p:sp>
      <p:sp>
        <p:nvSpPr>
          <p:cNvPr id="34" name="Rectangle 33"/>
          <p:cNvSpPr/>
          <p:nvPr/>
        </p:nvSpPr>
        <p:spPr>
          <a:xfrm>
            <a:off x="4547964" y="8619609"/>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_____</a:t>
            </a:r>
            <a:endParaRPr lang="fr-FR" dirty="0">
              <a:solidFill>
                <a:schemeClr val="tx1"/>
              </a:solidFill>
            </a:endParaRPr>
          </a:p>
        </p:txBody>
      </p:sp>
      <p:sp>
        <p:nvSpPr>
          <p:cNvPr id="35" name="Rectangle 34"/>
          <p:cNvSpPr/>
          <p:nvPr/>
        </p:nvSpPr>
        <p:spPr>
          <a:xfrm>
            <a:off x="4547964" y="9164206"/>
            <a:ext cx="792088"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_____</a:t>
            </a:r>
            <a:endParaRPr lang="fr-FR" dirty="0">
              <a:solidFill>
                <a:schemeClr val="tx1"/>
              </a:solidFill>
            </a:endParaRPr>
          </a:p>
        </p:txBody>
      </p:sp>
    </p:spTree>
    <p:extLst>
      <p:ext uri="{BB962C8B-B14F-4D97-AF65-F5344CB8AC3E}">
        <p14:creationId xmlns:p14="http://schemas.microsoft.com/office/powerpoint/2010/main" val="70140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sujet du verbe</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Rectangle à coins arrondis 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souligne le verbe en rouge et entoure le sujet en bleu..</a:t>
            </a:r>
            <a:endParaRPr lang="fr-FR" sz="1400" u="sng" dirty="0">
              <a:latin typeface="SimpleRonde" pitchFamily="2" charset="0"/>
            </a:endParaRPr>
          </a:p>
        </p:txBody>
      </p:sp>
      <p:sp>
        <p:nvSpPr>
          <p:cNvPr id="10" name="ZoneTexte 9"/>
          <p:cNvSpPr txBox="1"/>
          <p:nvPr/>
        </p:nvSpPr>
        <p:spPr>
          <a:xfrm>
            <a:off x="116632" y="2072680"/>
            <a:ext cx="6624736" cy="1938992"/>
          </a:xfrm>
          <a:prstGeom prst="rect">
            <a:avLst/>
          </a:prstGeom>
          <a:noFill/>
        </p:spPr>
        <p:txBody>
          <a:bodyPr wrap="square" rtlCol="0">
            <a:spAutoFit/>
          </a:bodyPr>
          <a:lstStyle/>
          <a:p>
            <a:pPr>
              <a:lnSpc>
                <a:spcPct val="250000"/>
              </a:lnSpc>
            </a:pPr>
            <a:r>
              <a:rPr lang="fr-FR" sz="1200" dirty="0" smtClean="0">
                <a:latin typeface="Comic Sans MS" pitchFamily="66" charset="0"/>
              </a:rPr>
              <a:t>L’éléphant d’Afrique est un des plus gros mammifères.</a:t>
            </a:r>
          </a:p>
          <a:p>
            <a:pPr>
              <a:lnSpc>
                <a:spcPct val="250000"/>
              </a:lnSpc>
            </a:pPr>
            <a:r>
              <a:rPr lang="fr-FR" sz="1200" dirty="0" smtClean="0">
                <a:latin typeface="Comic Sans MS" pitchFamily="66" charset="0"/>
              </a:rPr>
              <a:t>La puce peut peser un gramme.</a:t>
            </a:r>
          </a:p>
          <a:p>
            <a:pPr>
              <a:lnSpc>
                <a:spcPct val="250000"/>
              </a:lnSpc>
            </a:pPr>
            <a:r>
              <a:rPr lang="fr-FR" sz="1200" dirty="0" smtClean="0">
                <a:latin typeface="Comic Sans MS" pitchFamily="66" charset="0"/>
              </a:rPr>
              <a:t>La souris mesure quelques centimètres.</a:t>
            </a:r>
          </a:p>
          <a:p>
            <a:pPr>
              <a:lnSpc>
                <a:spcPct val="250000"/>
              </a:lnSpc>
            </a:pPr>
            <a:r>
              <a:rPr lang="fr-FR" sz="1200" dirty="0" smtClean="0">
                <a:latin typeface="Comic Sans MS" pitchFamily="66" charset="0"/>
              </a:rPr>
              <a:t>Certains éléphants dépassent trois mètres de hauteur.</a:t>
            </a:r>
            <a:endParaRPr lang="fr-FR" sz="1200" dirty="0">
              <a:latin typeface="Comic Sans MS" pitchFamily="66" charset="0"/>
            </a:endParaRPr>
          </a:p>
        </p:txBody>
      </p:sp>
      <p:grpSp>
        <p:nvGrpSpPr>
          <p:cNvPr id="16" name="Groupe 15"/>
          <p:cNvGrpSpPr/>
          <p:nvPr/>
        </p:nvGrpSpPr>
        <p:grpSpPr>
          <a:xfrm>
            <a:off x="116632" y="4016896"/>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Rectangle à coins arrondis 18"/>
          <p:cNvSpPr/>
          <p:nvPr/>
        </p:nvSpPr>
        <p:spPr>
          <a:xfrm>
            <a:off x="6540152" y="416831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76672" y="4088904"/>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chacune de ces phrases en remplaçant le sujet par un pronom personnel.</a:t>
            </a:r>
            <a:endParaRPr lang="fr-FR" sz="1400" u="sng" dirty="0">
              <a:latin typeface="SimpleRonde" pitchFamily="2" charset="0"/>
            </a:endParaRPr>
          </a:p>
        </p:txBody>
      </p:sp>
      <p:sp>
        <p:nvSpPr>
          <p:cNvPr id="21" name="ZoneTexte 20"/>
          <p:cNvSpPr txBox="1"/>
          <p:nvPr/>
        </p:nvSpPr>
        <p:spPr>
          <a:xfrm>
            <a:off x="116632" y="4736976"/>
            <a:ext cx="6624736" cy="1938992"/>
          </a:xfrm>
          <a:prstGeom prst="rect">
            <a:avLst/>
          </a:prstGeom>
          <a:noFill/>
        </p:spPr>
        <p:txBody>
          <a:bodyPr wrap="square" rtlCol="0">
            <a:spAutoFit/>
          </a:bodyPr>
          <a:lstStyle/>
          <a:p>
            <a:pPr>
              <a:lnSpc>
                <a:spcPct val="200000"/>
              </a:lnSpc>
            </a:pPr>
            <a:r>
              <a:rPr lang="fr-FR" sz="1200" u="sng" dirty="0" smtClean="0">
                <a:latin typeface="Comic Sans MS" pitchFamily="66" charset="0"/>
              </a:rPr>
              <a:t>Le soleil </a:t>
            </a:r>
            <a:r>
              <a:rPr lang="fr-FR" sz="1200" dirty="0" smtClean="0">
                <a:latin typeface="Comic Sans MS" pitchFamily="66" charset="0"/>
              </a:rPr>
              <a:t>brille sur la plage.</a:t>
            </a:r>
          </a:p>
          <a:p>
            <a:pPr>
              <a:lnSpc>
                <a:spcPct val="200000"/>
              </a:lnSpc>
            </a:pPr>
            <a:endParaRPr lang="fr-FR" sz="1200" dirty="0">
              <a:latin typeface="Comic Sans MS" pitchFamily="66" charset="0"/>
            </a:endParaRPr>
          </a:p>
          <a:p>
            <a:pPr>
              <a:lnSpc>
                <a:spcPct val="200000"/>
              </a:lnSpc>
            </a:pPr>
            <a:r>
              <a:rPr lang="fr-FR" sz="1200" u="sng" dirty="0" smtClean="0">
                <a:latin typeface="Comic Sans MS" pitchFamily="66" charset="0"/>
              </a:rPr>
              <a:t>Les bateaux </a:t>
            </a:r>
            <a:r>
              <a:rPr lang="fr-FR" sz="1200" dirty="0" smtClean="0">
                <a:latin typeface="Comic Sans MS" pitchFamily="66" charset="0"/>
              </a:rPr>
              <a:t>rentrent au petit matin.</a:t>
            </a:r>
          </a:p>
          <a:p>
            <a:pPr>
              <a:lnSpc>
                <a:spcPct val="200000"/>
              </a:lnSpc>
            </a:pPr>
            <a:endParaRPr lang="fr-FR" sz="1200" dirty="0">
              <a:latin typeface="Comic Sans MS" pitchFamily="66" charset="0"/>
            </a:endParaRPr>
          </a:p>
          <a:p>
            <a:pPr>
              <a:lnSpc>
                <a:spcPct val="200000"/>
              </a:lnSpc>
            </a:pPr>
            <a:r>
              <a:rPr lang="fr-FR" sz="1200" u="sng" dirty="0" smtClean="0">
                <a:latin typeface="Comic Sans MS" pitchFamily="66" charset="0"/>
              </a:rPr>
              <a:t>Maman et Manon </a:t>
            </a:r>
            <a:r>
              <a:rPr lang="fr-FR" sz="1200" dirty="0" smtClean="0">
                <a:latin typeface="Comic Sans MS" pitchFamily="66" charset="0"/>
              </a:rPr>
              <a:t>vont acheter du poisson.</a:t>
            </a:r>
            <a:endParaRPr lang="fr-FR" sz="1200" dirty="0">
              <a:latin typeface="Comic Sans MS" pitchFamily="66" charset="0"/>
            </a:endParaRPr>
          </a:p>
        </p:txBody>
      </p:sp>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129016"/>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870054"/>
            <a:ext cx="6192688" cy="502778"/>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6590134"/>
            <a:ext cx="6192688" cy="502778"/>
          </a:xfrm>
          <a:prstGeom prst="rect">
            <a:avLst/>
          </a:prstGeom>
        </p:spPr>
      </p:pic>
      <p:grpSp>
        <p:nvGrpSpPr>
          <p:cNvPr id="25" name="Groupe 24"/>
          <p:cNvGrpSpPr/>
          <p:nvPr/>
        </p:nvGrpSpPr>
        <p:grpSpPr>
          <a:xfrm>
            <a:off x="79251" y="7349592"/>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Rectangle à coins arrondis 27"/>
          <p:cNvSpPr/>
          <p:nvPr/>
        </p:nvSpPr>
        <p:spPr>
          <a:xfrm>
            <a:off x="6502771" y="7501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39291" y="7421600"/>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chacune de ces phrases en remplaçant le pronom personnel par un groupe nominal.</a:t>
            </a:r>
            <a:endParaRPr lang="fr-FR" sz="1400" u="sng" dirty="0">
              <a:latin typeface="SimpleRonde" pitchFamily="2" charset="0"/>
            </a:endParaRPr>
          </a:p>
        </p:txBody>
      </p:sp>
      <p:sp>
        <p:nvSpPr>
          <p:cNvPr id="30" name="ZoneTexte 29"/>
          <p:cNvSpPr txBox="1"/>
          <p:nvPr/>
        </p:nvSpPr>
        <p:spPr>
          <a:xfrm>
            <a:off x="79251" y="8069672"/>
            <a:ext cx="6624736" cy="1200329"/>
          </a:xfrm>
          <a:prstGeom prst="rect">
            <a:avLst/>
          </a:prstGeom>
          <a:noFill/>
        </p:spPr>
        <p:txBody>
          <a:bodyPr wrap="square" rtlCol="0">
            <a:spAutoFit/>
          </a:bodyPr>
          <a:lstStyle/>
          <a:p>
            <a:pPr>
              <a:lnSpc>
                <a:spcPct val="200000"/>
              </a:lnSpc>
            </a:pPr>
            <a:r>
              <a:rPr lang="fr-FR" sz="1200" u="sng" dirty="0" smtClean="0">
                <a:latin typeface="Comic Sans MS" pitchFamily="66" charset="0"/>
              </a:rPr>
              <a:t>Elles</a:t>
            </a:r>
            <a:r>
              <a:rPr lang="fr-FR" sz="1200" dirty="0" smtClean="0">
                <a:latin typeface="Comic Sans MS" pitchFamily="66" charset="0"/>
              </a:rPr>
              <a:t> aiment beaucoup aller au cinéma ensemble.</a:t>
            </a:r>
          </a:p>
          <a:p>
            <a:pPr>
              <a:lnSpc>
                <a:spcPct val="200000"/>
              </a:lnSpc>
            </a:pPr>
            <a:endParaRPr lang="fr-FR" sz="1200" dirty="0">
              <a:latin typeface="Comic Sans MS" pitchFamily="66" charset="0"/>
            </a:endParaRPr>
          </a:p>
          <a:p>
            <a:pPr>
              <a:lnSpc>
                <a:spcPct val="200000"/>
              </a:lnSpc>
            </a:pPr>
            <a:r>
              <a:rPr lang="fr-FR" sz="1200" u="sng" dirty="0" smtClean="0">
                <a:latin typeface="Comic Sans MS" pitchFamily="66" charset="0"/>
              </a:rPr>
              <a:t>Il</a:t>
            </a:r>
            <a:r>
              <a:rPr lang="fr-FR" sz="1200" dirty="0" smtClean="0">
                <a:latin typeface="Comic Sans MS" pitchFamily="66" charset="0"/>
              </a:rPr>
              <a:t> préfère manger du gâteau au chocolat.</a:t>
            </a:r>
            <a:endParaRPr lang="fr-FR" sz="1200" dirty="0">
              <a:latin typeface="Comic Sans MS" pitchFamily="66" charset="0"/>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8461712"/>
            <a:ext cx="61926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9202750"/>
            <a:ext cx="6192688" cy="502778"/>
          </a:xfrm>
          <a:prstGeom prst="rect">
            <a:avLst/>
          </a:prstGeom>
        </p:spPr>
      </p:pic>
    </p:spTree>
    <p:extLst>
      <p:ext uri="{BB962C8B-B14F-4D97-AF65-F5344CB8AC3E}">
        <p14:creationId xmlns:p14="http://schemas.microsoft.com/office/powerpoint/2010/main" val="269145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sujet du verbe</a:t>
            </a:r>
            <a:endParaRPr lang="fr-FR" dirty="0"/>
          </a:p>
        </p:txBody>
      </p:sp>
      <p:sp>
        <p:nvSpPr>
          <p:cNvPr id="3" name="Espace réservé du texte 2"/>
          <p:cNvSpPr>
            <a:spLocks noGrp="1"/>
          </p:cNvSpPr>
          <p:nvPr>
            <p:ph type="body" sz="quarter" idx="11"/>
          </p:nvPr>
        </p:nvSpPr>
        <p:spPr/>
        <p:txBody>
          <a:bodyPr/>
          <a:lstStyle/>
          <a:p>
            <a:r>
              <a:rPr lang="fr-FR" dirty="0" smtClean="0"/>
              <a:t>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360040" cy="461665"/>
            <a:chOff x="116632" y="1352600"/>
            <a:chExt cx="360040" cy="461665"/>
          </a:xfrm>
        </p:grpSpPr>
        <p:sp>
          <p:nvSpPr>
            <p:cNvPr id="6" name="Ellipse 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Rectangle à coins arrondis 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76672" y="142460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chaque phrase, souligne le verbe en rouge et entoure le sujet en bleu..</a:t>
            </a:r>
            <a:endParaRPr lang="fr-FR" sz="1400" u="sng" dirty="0">
              <a:latin typeface="SimpleRonde" pitchFamily="2" charset="0"/>
            </a:endParaRPr>
          </a:p>
        </p:txBody>
      </p:sp>
      <p:sp>
        <p:nvSpPr>
          <p:cNvPr id="10" name="ZoneTexte 9"/>
          <p:cNvSpPr txBox="1"/>
          <p:nvPr/>
        </p:nvSpPr>
        <p:spPr>
          <a:xfrm>
            <a:off x="116632" y="2072680"/>
            <a:ext cx="6624736" cy="1938992"/>
          </a:xfrm>
          <a:prstGeom prst="rect">
            <a:avLst/>
          </a:prstGeom>
          <a:noFill/>
        </p:spPr>
        <p:txBody>
          <a:bodyPr wrap="square" rtlCol="0">
            <a:spAutoFit/>
          </a:bodyPr>
          <a:lstStyle/>
          <a:p>
            <a:pPr>
              <a:lnSpc>
                <a:spcPct val="250000"/>
              </a:lnSpc>
            </a:pPr>
            <a:r>
              <a:rPr lang="fr-FR" sz="1200" dirty="0" smtClean="0">
                <a:latin typeface="Comic Sans MS" pitchFamily="66" charset="0"/>
              </a:rPr>
              <a:t>Les habitants sont nombreux sur le continent asiatique.</a:t>
            </a:r>
          </a:p>
          <a:p>
            <a:pPr>
              <a:lnSpc>
                <a:spcPct val="250000"/>
              </a:lnSpc>
            </a:pPr>
            <a:r>
              <a:rPr lang="fr-FR" sz="1200" dirty="0" smtClean="0">
                <a:latin typeface="Comic Sans MS" pitchFamily="66" charset="0"/>
              </a:rPr>
              <a:t>Avec son armée, il remporte de nombreuses victoires.</a:t>
            </a:r>
          </a:p>
          <a:p>
            <a:pPr>
              <a:lnSpc>
                <a:spcPct val="250000"/>
              </a:lnSpc>
            </a:pPr>
            <a:r>
              <a:rPr lang="fr-FR" sz="1200" dirty="0" smtClean="0">
                <a:latin typeface="Comic Sans MS" pitchFamily="66" charset="0"/>
              </a:rPr>
              <a:t>L’eau et les sels minéraux montent jusqu’aux feuilles.</a:t>
            </a:r>
          </a:p>
          <a:p>
            <a:pPr>
              <a:lnSpc>
                <a:spcPct val="250000"/>
              </a:lnSpc>
            </a:pPr>
            <a:r>
              <a:rPr lang="fr-FR" sz="1200" dirty="0" smtClean="0">
                <a:latin typeface="Comic Sans MS" pitchFamily="66" charset="0"/>
              </a:rPr>
              <a:t>Enzo et son frère rangent leurs jouets dans la malle.</a:t>
            </a:r>
            <a:endParaRPr lang="fr-FR" sz="1200" dirty="0">
              <a:latin typeface="Comic Sans MS" pitchFamily="66" charset="0"/>
            </a:endParaRPr>
          </a:p>
        </p:txBody>
      </p:sp>
      <p:grpSp>
        <p:nvGrpSpPr>
          <p:cNvPr id="11" name="Groupe 10"/>
          <p:cNvGrpSpPr/>
          <p:nvPr/>
        </p:nvGrpSpPr>
        <p:grpSpPr>
          <a:xfrm>
            <a:off x="116632" y="4016896"/>
            <a:ext cx="360040" cy="461665"/>
            <a:chOff x="116632" y="1352600"/>
            <a:chExt cx="360040" cy="461665"/>
          </a:xfrm>
        </p:grpSpPr>
        <p:sp>
          <p:nvSpPr>
            <p:cNvPr id="12" name="Ellipse 1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Rectangle à coins arrondis 13"/>
          <p:cNvSpPr/>
          <p:nvPr/>
        </p:nvSpPr>
        <p:spPr>
          <a:xfrm>
            <a:off x="6540152" y="416831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476672" y="4088904"/>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chacune de ces phrases en remplaçant le sujet par un pronom personnel.</a:t>
            </a:r>
            <a:endParaRPr lang="fr-FR" sz="1400" u="sng" dirty="0">
              <a:latin typeface="SimpleRonde" pitchFamily="2" charset="0"/>
            </a:endParaRPr>
          </a:p>
        </p:txBody>
      </p:sp>
      <p:sp>
        <p:nvSpPr>
          <p:cNvPr id="16" name="ZoneTexte 15"/>
          <p:cNvSpPr txBox="1"/>
          <p:nvPr/>
        </p:nvSpPr>
        <p:spPr>
          <a:xfrm>
            <a:off x="116632" y="4736976"/>
            <a:ext cx="6624736" cy="1938992"/>
          </a:xfrm>
          <a:prstGeom prst="rect">
            <a:avLst/>
          </a:prstGeom>
          <a:noFill/>
        </p:spPr>
        <p:txBody>
          <a:bodyPr wrap="square" rtlCol="0">
            <a:spAutoFit/>
          </a:bodyPr>
          <a:lstStyle/>
          <a:p>
            <a:pPr>
              <a:lnSpc>
                <a:spcPct val="200000"/>
              </a:lnSpc>
            </a:pPr>
            <a:r>
              <a:rPr lang="fr-FR" sz="1200" dirty="0" smtClean="0">
                <a:latin typeface="Comic Sans MS" pitchFamily="66" charset="0"/>
              </a:rPr>
              <a:t>Les abeilles butinent au printemps.</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L’apiculteur recueille le miel avec précaution.</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Ensuite, tes parents achèteront un grand pot.</a:t>
            </a:r>
            <a:endParaRPr lang="fr-FR" sz="1200" dirty="0">
              <a:latin typeface="Comic Sans MS" pitchFamily="66" charset="0"/>
            </a:endParaRP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129016"/>
            <a:ext cx="6192688" cy="502778"/>
          </a:xfrm>
          <a:prstGeom prst="rect">
            <a:avLst/>
          </a:prstGeom>
        </p:spPr>
      </p:pic>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870054"/>
            <a:ext cx="6192688" cy="502778"/>
          </a:xfrm>
          <a:prstGeom prst="rect">
            <a:avLst/>
          </a:prstGeom>
        </p:spPr>
      </p:pic>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6590134"/>
            <a:ext cx="6192688" cy="502778"/>
          </a:xfrm>
          <a:prstGeom prst="rect">
            <a:avLst/>
          </a:prstGeom>
        </p:spPr>
      </p:pic>
      <p:grpSp>
        <p:nvGrpSpPr>
          <p:cNvPr id="20" name="Groupe 19"/>
          <p:cNvGrpSpPr/>
          <p:nvPr/>
        </p:nvGrpSpPr>
        <p:grpSpPr>
          <a:xfrm>
            <a:off x="79251" y="7349592"/>
            <a:ext cx="360040" cy="461665"/>
            <a:chOff x="116632" y="1352600"/>
            <a:chExt cx="360040" cy="461665"/>
          </a:xfrm>
        </p:grpSpPr>
        <p:sp>
          <p:nvSpPr>
            <p:cNvPr id="21" name="Ellipse 2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3" name="Rectangle à coins arrondis 22"/>
          <p:cNvSpPr/>
          <p:nvPr/>
        </p:nvSpPr>
        <p:spPr>
          <a:xfrm>
            <a:off x="6502771" y="750101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39291" y="7421600"/>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chacune de ces phrases en remplaçant le pronom personnel par un groupe nominal.</a:t>
            </a:r>
            <a:endParaRPr lang="fr-FR" sz="1400" u="sng" dirty="0">
              <a:latin typeface="SimpleRonde" pitchFamily="2" charset="0"/>
            </a:endParaRPr>
          </a:p>
        </p:txBody>
      </p:sp>
      <p:sp>
        <p:nvSpPr>
          <p:cNvPr id="25" name="ZoneTexte 24"/>
          <p:cNvSpPr txBox="1"/>
          <p:nvPr/>
        </p:nvSpPr>
        <p:spPr>
          <a:xfrm>
            <a:off x="79251" y="8069672"/>
            <a:ext cx="6624736" cy="1200329"/>
          </a:xfrm>
          <a:prstGeom prst="rect">
            <a:avLst/>
          </a:prstGeom>
          <a:noFill/>
        </p:spPr>
        <p:txBody>
          <a:bodyPr wrap="square" rtlCol="0">
            <a:spAutoFit/>
          </a:bodyPr>
          <a:lstStyle/>
          <a:p>
            <a:pPr>
              <a:lnSpc>
                <a:spcPct val="200000"/>
              </a:lnSpc>
            </a:pPr>
            <a:r>
              <a:rPr lang="fr-FR" sz="1200" dirty="0" smtClean="0">
                <a:latin typeface="Comic Sans MS" pitchFamily="66" charset="0"/>
              </a:rPr>
              <a:t>Elle coulait dans le lavabo.</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Ils lisent un livre tous les soirs à leurs enfants.</a:t>
            </a:r>
            <a:endParaRPr lang="fr-FR" sz="1200" dirty="0">
              <a:latin typeface="Comic Sans MS" pitchFamily="66" charset="0"/>
            </a:endParaRP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8461712"/>
            <a:ext cx="6192688" cy="502778"/>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193551" y="9202750"/>
            <a:ext cx="6192688" cy="502778"/>
          </a:xfrm>
          <a:prstGeom prst="rect">
            <a:avLst/>
          </a:prstGeom>
        </p:spPr>
      </p:pic>
    </p:spTree>
    <p:extLst>
      <p:ext uri="{BB962C8B-B14F-4D97-AF65-F5344CB8AC3E}">
        <p14:creationId xmlns:p14="http://schemas.microsoft.com/office/powerpoint/2010/main" val="179563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La phrase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07777"/>
          </a:xfrm>
          <a:prstGeom prst="rect">
            <a:avLst/>
          </a:prstGeom>
          <a:noFill/>
        </p:spPr>
        <p:txBody>
          <a:bodyPr wrap="square" rtlCol="0">
            <a:spAutoFit/>
          </a:bodyPr>
          <a:lstStyle/>
          <a:p>
            <a:r>
              <a:rPr lang="fr-FR" sz="1400" u="sng" dirty="0" smtClean="0">
                <a:latin typeface="SimpleRonde" pitchFamily="2" charset="0"/>
              </a:rPr>
              <a:t>Surligne uniquement les phrases correctes.</a:t>
            </a:r>
            <a:endParaRPr lang="fr-FR" sz="1400" u="sng" dirty="0">
              <a:latin typeface="SimpleRonde" pitchFamily="2" charset="0"/>
            </a:endParaRPr>
          </a:p>
        </p:txBody>
      </p:sp>
      <p:sp>
        <p:nvSpPr>
          <p:cNvPr id="2" name="ZoneTexte 1"/>
          <p:cNvSpPr txBox="1"/>
          <p:nvPr/>
        </p:nvSpPr>
        <p:spPr>
          <a:xfrm>
            <a:off x="116632" y="1928664"/>
            <a:ext cx="6552728" cy="2031325"/>
          </a:xfrm>
          <a:prstGeom prst="rect">
            <a:avLst/>
          </a:prstGeom>
          <a:noFill/>
        </p:spPr>
        <p:txBody>
          <a:bodyPr wrap="square" rtlCol="0">
            <a:spAutoFit/>
          </a:bodyPr>
          <a:lstStyle/>
          <a:p>
            <a:pPr>
              <a:lnSpc>
                <a:spcPct val="150000"/>
              </a:lnSpc>
            </a:pPr>
            <a:r>
              <a:rPr lang="fr-FR" sz="1200" dirty="0" smtClean="0"/>
              <a:t>Mon frère adore aller à la pêche.</a:t>
            </a:r>
            <a:endParaRPr lang="fr-FR" sz="1200" dirty="0"/>
          </a:p>
          <a:p>
            <a:pPr>
              <a:lnSpc>
                <a:spcPct val="150000"/>
              </a:lnSpc>
            </a:pPr>
            <a:r>
              <a:rPr lang="fr-FR" sz="1200" dirty="0" smtClean="0"/>
              <a:t>Le samedi matin, ma course faire maman.</a:t>
            </a:r>
            <a:endParaRPr lang="fr-FR" sz="1200" dirty="0"/>
          </a:p>
          <a:p>
            <a:pPr>
              <a:lnSpc>
                <a:spcPct val="150000"/>
              </a:lnSpc>
            </a:pPr>
            <a:r>
              <a:rPr lang="fr-FR" sz="1200" dirty="0" smtClean="0"/>
              <a:t>Je mes jouets range dans la malle.</a:t>
            </a:r>
            <a:endParaRPr lang="fr-FR" sz="1200" dirty="0"/>
          </a:p>
          <a:p>
            <a:pPr>
              <a:lnSpc>
                <a:spcPct val="150000"/>
              </a:lnSpc>
            </a:pPr>
            <a:r>
              <a:rPr lang="fr-FR" sz="1200" dirty="0" smtClean="0"/>
              <a:t>Dans la cour, les enfants jouent au loup.</a:t>
            </a:r>
            <a:endParaRPr lang="fr-FR" sz="1200" dirty="0"/>
          </a:p>
          <a:p>
            <a:pPr>
              <a:lnSpc>
                <a:spcPct val="150000"/>
              </a:lnSpc>
            </a:pPr>
            <a:r>
              <a:rPr lang="fr-FR" sz="1200" dirty="0" smtClean="0"/>
              <a:t>le matin, il mange un grand bol de céréales.</a:t>
            </a:r>
            <a:endParaRPr lang="fr-FR" sz="1200" dirty="0"/>
          </a:p>
          <a:p>
            <a:pPr>
              <a:lnSpc>
                <a:spcPct val="150000"/>
              </a:lnSpc>
            </a:pPr>
            <a:r>
              <a:rPr lang="fr-FR" sz="1200" dirty="0" smtClean="0"/>
              <a:t>Je mange une glace à la fraise.</a:t>
            </a:r>
            <a:endParaRPr lang="fr-FR" sz="1200" dirty="0"/>
          </a:p>
          <a:p>
            <a:pPr>
              <a:lnSpc>
                <a:spcPct val="150000"/>
              </a:lnSpc>
            </a:pPr>
            <a:r>
              <a:rPr lang="fr-FR" sz="1200" dirty="0" smtClean="0"/>
              <a:t>La caméra ne marche plus</a:t>
            </a:r>
            <a:endParaRPr lang="fr-FR" sz="1200" dirty="0"/>
          </a:p>
        </p:txBody>
      </p:sp>
      <p:grpSp>
        <p:nvGrpSpPr>
          <p:cNvPr id="27" name="Groupe 26"/>
          <p:cNvGrpSpPr/>
          <p:nvPr/>
        </p:nvGrpSpPr>
        <p:grpSpPr>
          <a:xfrm>
            <a:off x="116632" y="4088904"/>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4160912"/>
            <a:ext cx="638132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la phrase en mettant les mots dans le bon ordre.</a:t>
            </a:r>
            <a:endParaRPr lang="fr-FR" sz="1400" u="sng" dirty="0">
              <a:latin typeface="SimpleRonde" pitchFamily="2" charset="0"/>
            </a:endParaRPr>
          </a:p>
        </p:txBody>
      </p:sp>
      <p:sp>
        <p:nvSpPr>
          <p:cNvPr id="4" name="ZoneTexte 3"/>
          <p:cNvSpPr txBox="1"/>
          <p:nvPr/>
        </p:nvSpPr>
        <p:spPr>
          <a:xfrm>
            <a:off x="116632" y="4808984"/>
            <a:ext cx="6741368" cy="307777"/>
          </a:xfrm>
          <a:prstGeom prst="rect">
            <a:avLst/>
          </a:prstGeom>
          <a:noFill/>
        </p:spPr>
        <p:txBody>
          <a:bodyPr wrap="square" rtlCol="0">
            <a:spAutoFit/>
          </a:bodyPr>
          <a:lstStyle/>
          <a:p>
            <a:pPr algn="ctr"/>
            <a:r>
              <a:rPr lang="fr-FR" sz="1400" b="1" i="1" dirty="0" smtClean="0">
                <a:latin typeface="+mj-lt"/>
              </a:rPr>
              <a:t>piscine. – nous allons – à la – Samedi</a:t>
            </a:r>
            <a:endParaRPr lang="fr-FR" sz="1400" b="1" i="1" dirty="0">
              <a:latin typeface="+mj-lt"/>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198507"/>
            <a:ext cx="6192688" cy="502778"/>
          </a:xfrm>
          <a:prstGeom prst="rect">
            <a:avLst/>
          </a:prstGeom>
        </p:spPr>
      </p:pic>
      <p:sp>
        <p:nvSpPr>
          <p:cNvPr id="32" name="ZoneTexte 31"/>
          <p:cNvSpPr txBox="1"/>
          <p:nvPr/>
        </p:nvSpPr>
        <p:spPr>
          <a:xfrm>
            <a:off x="116632" y="5821990"/>
            <a:ext cx="6741368" cy="307777"/>
          </a:xfrm>
          <a:prstGeom prst="rect">
            <a:avLst/>
          </a:prstGeom>
          <a:noFill/>
        </p:spPr>
        <p:txBody>
          <a:bodyPr wrap="square" rtlCol="0">
            <a:spAutoFit/>
          </a:bodyPr>
          <a:lstStyle/>
          <a:p>
            <a:pPr algn="ctr"/>
            <a:r>
              <a:rPr lang="fr-FR" sz="1400" b="1" i="1" dirty="0" smtClean="0">
                <a:latin typeface="+mj-lt"/>
              </a:rPr>
              <a:t>mon frère. – les courses – Ma grand-mère – fait – avec</a:t>
            </a:r>
            <a:endParaRPr lang="fr-FR" sz="1400" b="1" i="1" dirty="0">
              <a:latin typeface="+mj-lt"/>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211513"/>
            <a:ext cx="6192688" cy="502778"/>
          </a:xfrm>
          <a:prstGeom prst="rect">
            <a:avLst/>
          </a:prstGeom>
        </p:spPr>
      </p:pic>
      <p:grpSp>
        <p:nvGrpSpPr>
          <p:cNvPr id="34" name="Groupe 33"/>
          <p:cNvGrpSpPr/>
          <p:nvPr/>
        </p:nvGrpSpPr>
        <p:grpSpPr>
          <a:xfrm>
            <a:off x="116632" y="7074331"/>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146339"/>
            <a:ext cx="6381328" cy="461665"/>
          </a:xfrm>
          <a:prstGeom prst="rect">
            <a:avLst/>
          </a:prstGeom>
          <a:noFill/>
        </p:spPr>
        <p:txBody>
          <a:bodyPr wrap="square" rtlCol="0">
            <a:spAutoFit/>
          </a:bodyPr>
          <a:lstStyle/>
          <a:p>
            <a:pPr>
              <a:lnSpc>
                <a:spcPct val="150000"/>
              </a:lnSpc>
            </a:pPr>
            <a:r>
              <a:rPr lang="fr-FR" sz="1600" u="sng" dirty="0" smtClean="0">
                <a:latin typeface="SimpleRonde" pitchFamily="2" charset="0"/>
              </a:rPr>
              <a:t>Lis le texte suivant et réponds aux questions.</a:t>
            </a:r>
            <a:endParaRPr lang="fr-FR" sz="1600" u="sng" dirty="0">
              <a:latin typeface="SimpleRonde" pitchFamily="2" charset="0"/>
            </a:endParaRPr>
          </a:p>
        </p:txBody>
      </p:sp>
      <p:sp>
        <p:nvSpPr>
          <p:cNvPr id="38" name="ZoneTexte 37"/>
          <p:cNvSpPr txBox="1"/>
          <p:nvPr/>
        </p:nvSpPr>
        <p:spPr>
          <a:xfrm>
            <a:off x="188640" y="7689304"/>
            <a:ext cx="6480720" cy="830997"/>
          </a:xfrm>
          <a:prstGeom prst="rect">
            <a:avLst/>
          </a:prstGeom>
          <a:noFill/>
        </p:spPr>
        <p:txBody>
          <a:bodyPr wrap="square" rtlCol="0">
            <a:spAutoFit/>
          </a:bodyPr>
          <a:lstStyle/>
          <a:p>
            <a:pPr algn="just">
              <a:lnSpc>
                <a:spcPct val="150000"/>
              </a:lnSpc>
            </a:pPr>
            <a:r>
              <a:rPr lang="fr-FR" sz="1200" dirty="0"/>
              <a:t>La tribu des </a:t>
            </a:r>
            <a:r>
              <a:rPr lang="fr-FR" sz="1200" dirty="0" err="1"/>
              <a:t>Préhistos</a:t>
            </a:r>
            <a:r>
              <a:rPr lang="fr-FR" sz="1200" dirty="0"/>
              <a:t> part à la chasse. </a:t>
            </a:r>
            <a:r>
              <a:rPr lang="fr-FR" sz="1200" dirty="0" err="1"/>
              <a:t>Rohar</a:t>
            </a:r>
            <a:r>
              <a:rPr lang="fr-FR" sz="1200" dirty="0"/>
              <a:t> fait le guet. Il aperçoit un troupeau de mammouths. Il crie pour alerter la tribu. C’est le signal pour le début de la chasse</a:t>
            </a:r>
            <a:r>
              <a:rPr lang="fr-FR" sz="1200" dirty="0" smtClean="0"/>
              <a:t>.</a:t>
            </a:r>
          </a:p>
          <a:p>
            <a:pPr algn="r">
              <a:lnSpc>
                <a:spcPct val="150000"/>
              </a:lnSpc>
            </a:pPr>
            <a:r>
              <a:rPr lang="fr-FR" sz="800" i="1" dirty="0" smtClean="0"/>
              <a:t>« La tribu des </a:t>
            </a:r>
            <a:r>
              <a:rPr lang="fr-FR" sz="800" i="1" dirty="0" err="1" smtClean="0"/>
              <a:t>Préhistos</a:t>
            </a:r>
            <a:r>
              <a:rPr lang="fr-FR" sz="800" i="1" dirty="0" smtClean="0"/>
              <a:t> » de Françoise </a:t>
            </a:r>
            <a:r>
              <a:rPr lang="fr-FR" sz="800" i="1" dirty="0" err="1" smtClean="0"/>
              <a:t>Demars</a:t>
            </a:r>
            <a:r>
              <a:rPr lang="fr-FR" sz="800" i="1" dirty="0" smtClean="0"/>
              <a:t>.</a:t>
            </a:r>
            <a:endParaRPr lang="fr-FR" sz="800" i="1" dirty="0"/>
          </a:p>
        </p:txBody>
      </p:sp>
      <p:sp>
        <p:nvSpPr>
          <p:cNvPr id="39" name="ZoneTexte 38"/>
          <p:cNvSpPr txBox="1"/>
          <p:nvPr/>
        </p:nvSpPr>
        <p:spPr>
          <a:xfrm>
            <a:off x="296652" y="8625408"/>
            <a:ext cx="6372708" cy="923330"/>
          </a:xfrm>
          <a:prstGeom prst="rect">
            <a:avLst/>
          </a:prstGeom>
          <a:noFill/>
        </p:spPr>
        <p:txBody>
          <a:bodyPr wrap="square" rtlCol="0">
            <a:spAutoFit/>
          </a:bodyPr>
          <a:lstStyle/>
          <a:p>
            <a:pPr>
              <a:lnSpc>
                <a:spcPct val="150000"/>
              </a:lnSpc>
            </a:pPr>
            <a:r>
              <a:rPr lang="fr-FR" dirty="0" smtClean="0">
                <a:latin typeface="Cursive standard" pitchFamily="2" charset="0"/>
              </a:rPr>
              <a:t>Dans le texte suivant, il y a ………….. phrases.</a:t>
            </a:r>
          </a:p>
          <a:p>
            <a:pPr>
              <a:lnSpc>
                <a:spcPct val="150000"/>
              </a:lnSpc>
            </a:pPr>
            <a:r>
              <a:rPr lang="fr-FR" dirty="0" smtClean="0">
                <a:latin typeface="Cursive standard" pitchFamily="2" charset="0"/>
              </a:rPr>
              <a:t>Elles sont écrites sur </a:t>
            </a:r>
            <a:r>
              <a:rPr lang="fr-FR" dirty="0">
                <a:latin typeface="Cursive standard" pitchFamily="2" charset="0"/>
              </a:rPr>
              <a:t>………….. </a:t>
            </a:r>
            <a:r>
              <a:rPr lang="fr-FR" dirty="0" smtClean="0">
                <a:latin typeface="Cursive standard" pitchFamily="2" charset="0"/>
              </a:rPr>
              <a:t>lignes.</a:t>
            </a:r>
            <a:endParaRPr lang="fr-FR" dirty="0">
              <a:latin typeface="Cursive standard" pitchFamily="2" charset="0"/>
            </a:endParaRPr>
          </a:p>
        </p:txBody>
      </p:sp>
      <p:sp>
        <p:nvSpPr>
          <p:cNvPr id="5" name="Rectangle à coins arrondis 4"/>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540152" y="72257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618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Autofit/>
          </a:bodyPr>
          <a:lstStyle/>
          <a:p>
            <a:r>
              <a:rPr lang="fr-FR" sz="2400" dirty="0" smtClean="0"/>
              <a:t>Le pronom personnel sujet</a:t>
            </a:r>
            <a:endParaRPr lang="fr-FR" sz="2400" dirty="0"/>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24608"/>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chaque groupe sujet au pronom personnel qui correspond.</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510109114"/>
              </p:ext>
            </p:extLst>
          </p:nvPr>
        </p:nvGraphicFramePr>
        <p:xfrm>
          <a:off x="620688" y="2174384"/>
          <a:ext cx="5645224" cy="1554480"/>
        </p:xfrm>
        <a:graphic>
          <a:graphicData uri="http://schemas.openxmlformats.org/drawingml/2006/table">
            <a:tbl>
              <a:tblPr bandRow="1">
                <a:tableStyleId>{5C22544A-7EE6-4342-B048-85BDC9FD1C3A}</a:tableStyleId>
              </a:tblPr>
              <a:tblGrid>
                <a:gridCol w="1728192"/>
                <a:gridCol w="1296144"/>
                <a:gridCol w="720080"/>
                <a:gridCol w="1900808"/>
              </a:tblGrid>
              <a:tr h="144016">
                <a:tc>
                  <a:txBody>
                    <a:bodyPr/>
                    <a:lstStyle/>
                    <a:p>
                      <a:pPr algn="r"/>
                      <a:r>
                        <a:rPr lang="fr-FR" sz="1100" dirty="0" smtClean="0">
                          <a:latin typeface="Comic Sans MS" pitchFamily="66" charset="0"/>
                        </a:rPr>
                        <a:t>Ma sœur et moi</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il</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Les élèves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elle</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Ses cousines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nous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Le chat du voisin</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vous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Ton père et toi</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ils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Ma tante</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elles</a:t>
                      </a:r>
                      <a:endParaRPr lang="fr-FR" sz="1100" dirty="0">
                        <a:latin typeface="Comic Sans MS" pitchFamily="66" charset="0"/>
                      </a:endParaRPr>
                    </a:p>
                  </a:txBody>
                  <a:tcPr anchor="ctr">
                    <a:solidFill>
                      <a:schemeClr val="bg1"/>
                    </a:solidFill>
                  </a:tcPr>
                </a:tc>
              </a:tr>
            </a:tbl>
          </a:graphicData>
        </a:graphic>
      </p:graphicFrame>
      <p:grpSp>
        <p:nvGrpSpPr>
          <p:cNvPr id="12" name="Groupe 11"/>
          <p:cNvGrpSpPr/>
          <p:nvPr/>
        </p:nvGrpSpPr>
        <p:grpSpPr>
          <a:xfrm>
            <a:off x="116632" y="3944888"/>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Entoure le groupe sujet qui est remplacé par le pronom personnel en gras.</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4742200"/>
            <a:ext cx="6624736" cy="1938992"/>
          </a:xfrm>
          <a:prstGeom prst="rect">
            <a:avLst/>
          </a:prstGeom>
          <a:noFill/>
        </p:spPr>
        <p:txBody>
          <a:bodyPr wrap="square" rtlCol="0">
            <a:spAutoFit/>
          </a:bodyPr>
          <a:lstStyle/>
          <a:p>
            <a:pPr>
              <a:lnSpc>
                <a:spcPct val="250000"/>
              </a:lnSpc>
            </a:pPr>
            <a:r>
              <a:rPr lang="fr-FR" sz="1200" b="1" dirty="0" smtClean="0">
                <a:latin typeface="Comic Sans MS" pitchFamily="66" charset="0"/>
              </a:rPr>
              <a:t>Elles</a:t>
            </a:r>
            <a:r>
              <a:rPr lang="fr-FR" sz="1200" dirty="0" smtClean="0">
                <a:latin typeface="Comic Sans MS" pitchFamily="66" charset="0"/>
              </a:rPr>
              <a:t> veillent sur la petite princesse. (les trois magiciens – les trois fées)</a:t>
            </a:r>
          </a:p>
          <a:p>
            <a:pPr>
              <a:lnSpc>
                <a:spcPct val="250000"/>
              </a:lnSpc>
            </a:pPr>
            <a:r>
              <a:rPr lang="fr-FR" sz="1200" b="1" dirty="0" smtClean="0">
                <a:latin typeface="Comic Sans MS" pitchFamily="66" charset="0"/>
              </a:rPr>
              <a:t>Elle</a:t>
            </a:r>
            <a:r>
              <a:rPr lang="fr-FR" sz="1200" dirty="0" smtClean="0">
                <a:latin typeface="Comic Sans MS" pitchFamily="66" charset="0"/>
              </a:rPr>
              <a:t> lit un livre passionnant. (la fillette – le garçon)</a:t>
            </a:r>
          </a:p>
          <a:p>
            <a:pPr>
              <a:lnSpc>
                <a:spcPct val="250000"/>
              </a:lnSpc>
            </a:pPr>
            <a:r>
              <a:rPr lang="fr-FR" sz="1200" b="1" dirty="0" smtClean="0">
                <a:latin typeface="Comic Sans MS" pitchFamily="66" charset="0"/>
              </a:rPr>
              <a:t>Il</a:t>
            </a:r>
            <a:r>
              <a:rPr lang="fr-FR" sz="1200" dirty="0" smtClean="0">
                <a:latin typeface="Comic Sans MS" pitchFamily="66" charset="0"/>
              </a:rPr>
              <a:t> joue à un jeu d’aventures. (mon frère – ma sœur)</a:t>
            </a:r>
          </a:p>
          <a:p>
            <a:pPr>
              <a:lnSpc>
                <a:spcPct val="250000"/>
              </a:lnSpc>
            </a:pPr>
            <a:r>
              <a:rPr lang="fr-FR" sz="1200" b="1" dirty="0" smtClean="0">
                <a:latin typeface="Comic Sans MS" pitchFamily="66" charset="0"/>
              </a:rPr>
              <a:t>Ils</a:t>
            </a:r>
            <a:r>
              <a:rPr lang="fr-FR" sz="1200" dirty="0" smtClean="0">
                <a:latin typeface="Comic Sans MS" pitchFamily="66" charset="0"/>
              </a:rPr>
              <a:t> partagent leur goûter. (les filles – les enfants)</a:t>
            </a:r>
            <a:endParaRPr lang="fr-FR" sz="1200" dirty="0">
              <a:latin typeface="Comic Sans MS" pitchFamily="66" charset="0"/>
            </a:endParaRPr>
          </a:p>
        </p:txBody>
      </p:sp>
      <p:grpSp>
        <p:nvGrpSpPr>
          <p:cNvPr id="26" name="Groupe 25"/>
          <p:cNvGrpSpPr/>
          <p:nvPr/>
        </p:nvGrpSpPr>
        <p:grpSpPr>
          <a:xfrm>
            <a:off x="116632" y="6825208"/>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Remplace les groupes nominaux soulignés par un pronom personnel qui convient.</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116632" y="7257256"/>
            <a:ext cx="6624736" cy="2308324"/>
          </a:xfrm>
          <a:prstGeom prst="rect">
            <a:avLst/>
          </a:prstGeom>
          <a:noFill/>
        </p:spPr>
        <p:txBody>
          <a:bodyPr wrap="square" rtlCol="0">
            <a:spAutoFit/>
          </a:bodyPr>
          <a:lstStyle/>
          <a:p>
            <a:pPr>
              <a:lnSpc>
                <a:spcPct val="400000"/>
              </a:lnSpc>
            </a:pPr>
            <a:r>
              <a:rPr lang="fr-FR" sz="1200" dirty="0" smtClean="0">
                <a:latin typeface="Comic Sans MS" pitchFamily="66" charset="0"/>
              </a:rPr>
              <a:t>Dans la cour, </a:t>
            </a:r>
            <a:r>
              <a:rPr lang="fr-FR" sz="1200" u="sng" dirty="0" smtClean="0">
                <a:latin typeface="Comic Sans MS" pitchFamily="66" charset="0"/>
              </a:rPr>
              <a:t>les enfants</a:t>
            </a:r>
            <a:r>
              <a:rPr lang="fr-FR" sz="1200" dirty="0" smtClean="0">
                <a:latin typeface="Comic Sans MS" pitchFamily="66" charset="0"/>
              </a:rPr>
              <a:t> jouent à de nombreux jeux. </a:t>
            </a:r>
            <a:r>
              <a:rPr lang="fr-FR" sz="1200" u="sng" dirty="0" smtClean="0">
                <a:latin typeface="Comic Sans MS" pitchFamily="66" charset="0"/>
              </a:rPr>
              <a:t>Lina</a:t>
            </a:r>
            <a:r>
              <a:rPr lang="fr-FR" sz="1200" dirty="0" smtClean="0">
                <a:latin typeface="Comic Sans MS" pitchFamily="66" charset="0"/>
              </a:rPr>
              <a:t> saute à la corde pendant que </a:t>
            </a:r>
            <a:r>
              <a:rPr lang="fr-FR" sz="1200" u="sng" dirty="0" smtClean="0">
                <a:latin typeface="Comic Sans MS" pitchFamily="66" charset="0"/>
              </a:rPr>
              <a:t>Julien et Thomas</a:t>
            </a:r>
            <a:r>
              <a:rPr lang="fr-FR" sz="1200" dirty="0" smtClean="0">
                <a:latin typeface="Comic Sans MS" pitchFamily="66" charset="0"/>
              </a:rPr>
              <a:t> se lancent dans une partie de foot. Pendant ce temps, </a:t>
            </a:r>
            <a:r>
              <a:rPr lang="fr-FR" sz="1200" u="sng" dirty="0" smtClean="0">
                <a:latin typeface="Comic Sans MS" pitchFamily="66" charset="0"/>
              </a:rPr>
              <a:t>le maitre et moi </a:t>
            </a:r>
            <a:r>
              <a:rPr lang="fr-FR" sz="1200" dirty="0" smtClean="0">
                <a:latin typeface="Comic Sans MS" pitchFamily="66" charset="0"/>
              </a:rPr>
              <a:t>surveillons tout ce petit monde. Ah que </a:t>
            </a:r>
            <a:r>
              <a:rPr lang="fr-FR" sz="1200" u="sng" dirty="0" smtClean="0">
                <a:latin typeface="Comic Sans MS" pitchFamily="66" charset="0"/>
              </a:rPr>
              <a:t>le temps de la récréation</a:t>
            </a:r>
            <a:r>
              <a:rPr lang="fr-FR" sz="1200" dirty="0" smtClean="0">
                <a:latin typeface="Comic Sans MS" pitchFamily="66" charset="0"/>
              </a:rPr>
              <a:t> </a:t>
            </a:r>
            <a:r>
              <a:rPr lang="fr-FR" sz="1200" smtClean="0">
                <a:latin typeface="Comic Sans MS" pitchFamily="66" charset="0"/>
              </a:rPr>
              <a:t>est doux !</a:t>
            </a:r>
            <a:endParaRPr lang="fr-FR" sz="1200" dirty="0">
              <a:latin typeface="Comic Sans MS" pitchFamily="66" charset="0"/>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1027956" y="7942324"/>
            <a:ext cx="1048494" cy="395052"/>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3645024" y="7942324"/>
            <a:ext cx="1048494" cy="395052"/>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277230" y="8697416"/>
            <a:ext cx="1048494" cy="395052"/>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5373216" y="8697416"/>
            <a:ext cx="1048494" cy="395052"/>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42772" r="41939" b="83561"/>
          <a:stretch/>
        </p:blipFill>
        <p:spPr>
          <a:xfrm>
            <a:off x="3406924" y="9368054"/>
            <a:ext cx="1048494" cy="395052"/>
          </a:xfrm>
          <a:prstGeom prst="rect">
            <a:avLst/>
          </a:prstGeom>
        </p:spPr>
      </p:pic>
    </p:spTree>
    <p:extLst>
      <p:ext uri="{BB962C8B-B14F-4D97-AF65-F5344CB8AC3E}">
        <p14:creationId xmlns:p14="http://schemas.microsoft.com/office/powerpoint/2010/main" val="92619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38225" y="-87560"/>
            <a:ext cx="3398887" cy="610810"/>
          </a:xfrm>
        </p:spPr>
        <p:txBody>
          <a:bodyPr>
            <a:noAutofit/>
          </a:bodyPr>
          <a:lstStyle/>
          <a:p>
            <a:r>
              <a:rPr lang="fr-FR" sz="2400" dirty="0"/>
              <a:t>Le pronom personnel sujet</a:t>
            </a:r>
          </a:p>
        </p:txBody>
      </p:sp>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08584"/>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les phrases en remplaçant le groupe nominal sujet par un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1857934"/>
            <a:ext cx="6624736" cy="2400657"/>
          </a:xfrm>
          <a:prstGeom prst="rect">
            <a:avLst/>
          </a:prstGeom>
          <a:noFill/>
        </p:spPr>
        <p:txBody>
          <a:bodyPr wrap="square" rtlCol="0">
            <a:spAutoFit/>
          </a:bodyPr>
          <a:lstStyle/>
          <a:p>
            <a:pPr>
              <a:lnSpc>
                <a:spcPct val="250000"/>
              </a:lnSpc>
            </a:pPr>
            <a:r>
              <a:rPr lang="fr-FR" sz="1200" dirty="0" smtClean="0">
                <a:latin typeface="Comic Sans MS" pitchFamily="66" charset="0"/>
              </a:rPr>
              <a:t>Au printemps</a:t>
            </a:r>
            <a:r>
              <a:rPr lang="fr-FR" sz="1200" b="1" dirty="0" smtClean="0">
                <a:latin typeface="Comic Sans MS" pitchFamily="66" charset="0"/>
              </a:rPr>
              <a:t>, les jonquilles </a:t>
            </a:r>
            <a:r>
              <a:rPr lang="fr-FR" sz="1200" dirty="0" smtClean="0">
                <a:latin typeface="Comic Sans MS" pitchFamily="66" charset="0"/>
              </a:rPr>
              <a:t>poussent dans les bois.</a:t>
            </a:r>
          </a:p>
          <a:p>
            <a:pPr>
              <a:lnSpc>
                <a:spcPct val="250000"/>
              </a:lnSpc>
            </a:pPr>
            <a:endParaRPr lang="fr-FR" sz="1200" dirty="0">
              <a:latin typeface="Comic Sans MS" pitchFamily="66" charset="0"/>
            </a:endParaRPr>
          </a:p>
          <a:p>
            <a:pPr>
              <a:lnSpc>
                <a:spcPct val="250000"/>
              </a:lnSpc>
            </a:pPr>
            <a:r>
              <a:rPr lang="fr-FR" sz="1200" b="1" dirty="0" smtClean="0">
                <a:latin typeface="Comic Sans MS" pitchFamily="66" charset="0"/>
              </a:rPr>
              <a:t>La chenille et le papillon </a:t>
            </a:r>
            <a:r>
              <a:rPr lang="fr-FR" sz="1200" dirty="0" smtClean="0">
                <a:latin typeface="Comic Sans MS" pitchFamily="66" charset="0"/>
              </a:rPr>
              <a:t>sortent d’une touffe d’herbe.</a:t>
            </a:r>
          </a:p>
          <a:p>
            <a:pPr>
              <a:lnSpc>
                <a:spcPct val="250000"/>
              </a:lnSpc>
            </a:pPr>
            <a:endParaRPr lang="fr-FR" sz="1200" dirty="0">
              <a:latin typeface="Comic Sans MS" pitchFamily="66" charset="0"/>
            </a:endParaRPr>
          </a:p>
          <a:p>
            <a:pPr>
              <a:lnSpc>
                <a:spcPct val="250000"/>
              </a:lnSpc>
            </a:pPr>
            <a:r>
              <a:rPr lang="fr-FR" sz="1200" b="1" dirty="0" smtClean="0">
                <a:latin typeface="Comic Sans MS" pitchFamily="66" charset="0"/>
              </a:rPr>
              <a:t>Julie et moi </a:t>
            </a:r>
            <a:r>
              <a:rPr lang="fr-FR" sz="1200" dirty="0" smtClean="0">
                <a:latin typeface="Comic Sans MS" pitchFamily="66" charset="0"/>
              </a:rPr>
              <a:t>allons au marché.</a:t>
            </a:r>
            <a:endParaRPr lang="fr-FR" sz="1200" dirty="0">
              <a:latin typeface="Comic Sans MS" pitchFamily="66" charset="0"/>
            </a:endParaRPr>
          </a:p>
        </p:txBody>
      </p:sp>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2342310"/>
            <a:ext cx="6192688" cy="502778"/>
          </a:xfrm>
          <a:prstGeom prst="rect">
            <a:avLst/>
          </a:prstGeom>
        </p:spPr>
      </p:pic>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3299372"/>
            <a:ext cx="61926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4234198"/>
            <a:ext cx="6192688" cy="502778"/>
          </a:xfrm>
          <a:prstGeom prst="rect">
            <a:avLst/>
          </a:prstGeom>
        </p:spPr>
      </p:pic>
      <p:grpSp>
        <p:nvGrpSpPr>
          <p:cNvPr id="15" name="Groupe 14"/>
          <p:cNvGrpSpPr/>
          <p:nvPr/>
        </p:nvGrpSpPr>
        <p:grpSpPr>
          <a:xfrm>
            <a:off x="116632" y="4808984"/>
            <a:ext cx="6653336" cy="818292"/>
            <a:chOff x="116632" y="1352600"/>
            <a:chExt cx="6653336" cy="818292"/>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suivantes par le pronom personnel demandé.</a:t>
              </a:r>
              <a:endParaRPr lang="fr-FR" sz="1400" u="sng"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1" name="ZoneTexte 20"/>
          <p:cNvSpPr txBox="1"/>
          <p:nvPr/>
        </p:nvSpPr>
        <p:spPr>
          <a:xfrm>
            <a:off x="116632" y="5534288"/>
            <a:ext cx="6624736" cy="1877437"/>
          </a:xfrm>
          <a:prstGeom prst="rect">
            <a:avLst/>
          </a:prstGeom>
          <a:noFill/>
        </p:spPr>
        <p:txBody>
          <a:bodyPr wrap="square" rtlCol="0">
            <a:spAutoFit/>
          </a:bodyPr>
          <a:lstStyle/>
          <a:p>
            <a:pPr>
              <a:lnSpc>
                <a:spcPct val="200000"/>
              </a:lnSpc>
            </a:pPr>
            <a:r>
              <a:rPr lang="fr-FR" sz="1200" dirty="0" smtClean="0">
                <a:latin typeface="Comic Sans MS" pitchFamily="66" charset="0"/>
              </a:rPr>
              <a:t>Mes grands-parents n’ont pas eu la chance d’aller à l’école. ______ (3</a:t>
            </a:r>
            <a:r>
              <a:rPr lang="fr-FR" sz="1200" baseline="30000" dirty="0" smtClean="0">
                <a:latin typeface="Comic Sans MS" pitchFamily="66" charset="0"/>
              </a:rPr>
              <a:t>ème</a:t>
            </a:r>
            <a:r>
              <a:rPr lang="fr-FR" sz="1200" dirty="0" smtClean="0">
                <a:latin typeface="Comic Sans MS" pitchFamily="66" charset="0"/>
              </a:rPr>
              <a:t> pers. du </a:t>
            </a:r>
            <a:r>
              <a:rPr lang="fr-FR" sz="1200" dirty="0" err="1" smtClean="0">
                <a:latin typeface="Comic Sans MS" pitchFamily="66" charset="0"/>
              </a:rPr>
              <a:t>plur</a:t>
            </a:r>
            <a:r>
              <a:rPr lang="fr-FR" sz="1200" dirty="0" smtClean="0">
                <a:latin typeface="Comic Sans MS" pitchFamily="66" charset="0"/>
              </a:rPr>
              <a:t>.) ne savent pas lire et c’est une grande tristesse. Quand _____ (1</a:t>
            </a:r>
            <a:r>
              <a:rPr lang="fr-FR" sz="1200" baseline="30000" dirty="0" smtClean="0">
                <a:latin typeface="Comic Sans MS" pitchFamily="66" charset="0"/>
              </a:rPr>
              <a:t>ère</a:t>
            </a:r>
            <a:r>
              <a:rPr lang="fr-FR" sz="1200" dirty="0" smtClean="0">
                <a:latin typeface="Comic Sans MS" pitchFamily="66" charset="0"/>
              </a:rPr>
              <a:t> pers. du </a:t>
            </a:r>
            <a:r>
              <a:rPr lang="fr-FR" sz="1200" dirty="0" err="1" smtClean="0">
                <a:latin typeface="Comic Sans MS" pitchFamily="66" charset="0"/>
              </a:rPr>
              <a:t>sing</a:t>
            </a:r>
            <a:r>
              <a:rPr lang="fr-FR" sz="1200" dirty="0" smtClean="0">
                <a:latin typeface="Comic Sans MS" pitchFamily="66" charset="0"/>
              </a:rPr>
              <a:t>.) pense à eux, des vagues de larmes se forment au bord de mes cils. C’est pourquoi, ______ (1</a:t>
            </a:r>
            <a:r>
              <a:rPr lang="fr-FR" sz="1200" baseline="30000" dirty="0" smtClean="0">
                <a:latin typeface="Comic Sans MS" pitchFamily="66" charset="0"/>
              </a:rPr>
              <a:t>ère</a:t>
            </a:r>
            <a:r>
              <a:rPr lang="fr-FR" sz="1200" dirty="0" smtClean="0">
                <a:latin typeface="Comic Sans MS" pitchFamily="66" charset="0"/>
              </a:rPr>
              <a:t> pers. du </a:t>
            </a:r>
            <a:r>
              <a:rPr lang="fr-FR" sz="1200" dirty="0" err="1" smtClean="0">
                <a:latin typeface="Comic Sans MS" pitchFamily="66" charset="0"/>
              </a:rPr>
              <a:t>plur</a:t>
            </a:r>
            <a:r>
              <a:rPr lang="fr-FR" sz="1200" dirty="0" smtClean="0">
                <a:latin typeface="Comic Sans MS" pitchFamily="66" charset="0"/>
              </a:rPr>
              <a:t>.) leur rendons souvent visite.</a:t>
            </a:r>
          </a:p>
          <a:p>
            <a:pPr algn="r">
              <a:lnSpc>
                <a:spcPct val="200000"/>
              </a:lnSpc>
            </a:pPr>
            <a:r>
              <a:rPr lang="fr-FR" sz="1000" i="1" dirty="0" smtClean="0">
                <a:latin typeface="Comic Sans MS" pitchFamily="66" charset="0"/>
              </a:rPr>
              <a:t>Le théorème de Mamadou </a:t>
            </a:r>
            <a:r>
              <a:rPr lang="fr-FR" sz="1000" dirty="0" smtClean="0">
                <a:latin typeface="Comic Sans MS" pitchFamily="66" charset="0"/>
              </a:rPr>
              <a:t>de Azouz Begag</a:t>
            </a:r>
            <a:endParaRPr lang="fr-FR" sz="1000" dirty="0">
              <a:latin typeface="Comic Sans MS" pitchFamily="66" charset="0"/>
            </a:endParaRPr>
          </a:p>
        </p:txBody>
      </p:sp>
      <p:grpSp>
        <p:nvGrpSpPr>
          <p:cNvPr id="22" name="Groupe 21"/>
          <p:cNvGrpSpPr/>
          <p:nvPr/>
        </p:nvGrpSpPr>
        <p:grpSpPr>
          <a:xfrm>
            <a:off x="116632" y="7342039"/>
            <a:ext cx="6653336" cy="818292"/>
            <a:chOff x="116632" y="1352600"/>
            <a:chExt cx="6653336" cy="818292"/>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Lis la première phrase, puis, pour chaque phrase, indique qui est remplacé par le pronom personnel en gras.</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145232" y="8207876"/>
            <a:ext cx="6624736" cy="1569660"/>
          </a:xfrm>
          <a:prstGeom prst="rect">
            <a:avLst/>
          </a:prstGeom>
          <a:noFill/>
        </p:spPr>
        <p:txBody>
          <a:bodyPr wrap="square" rtlCol="0">
            <a:spAutoFit/>
          </a:bodyPr>
          <a:lstStyle/>
          <a:p>
            <a:pPr>
              <a:lnSpc>
                <a:spcPct val="200000"/>
              </a:lnSpc>
            </a:pPr>
            <a:r>
              <a:rPr lang="fr-FR" sz="1200" i="1" u="sng" dirty="0" smtClean="0">
                <a:latin typeface="Comic Sans MS" pitchFamily="66" charset="0"/>
              </a:rPr>
              <a:t>La boulangère vend une baguette au client.</a:t>
            </a:r>
          </a:p>
          <a:p>
            <a:pPr>
              <a:lnSpc>
                <a:spcPct val="200000"/>
              </a:lnSpc>
            </a:pPr>
            <a:r>
              <a:rPr lang="fr-FR" sz="1200" b="1" dirty="0" smtClean="0">
                <a:latin typeface="Comic Sans MS" pitchFamily="66" charset="0"/>
              </a:rPr>
              <a:t>Il</a:t>
            </a:r>
            <a:r>
              <a:rPr lang="fr-FR" sz="1200" dirty="0" smtClean="0">
                <a:latin typeface="Comic Sans MS" pitchFamily="66" charset="0"/>
              </a:rPr>
              <a:t> lui tend un billet de cinq euros. ________________________________</a:t>
            </a:r>
          </a:p>
          <a:p>
            <a:pPr>
              <a:lnSpc>
                <a:spcPct val="200000"/>
              </a:lnSpc>
            </a:pPr>
            <a:r>
              <a:rPr lang="fr-FR" sz="1200" b="1" dirty="0" smtClean="0">
                <a:latin typeface="Comic Sans MS" pitchFamily="66" charset="0"/>
              </a:rPr>
              <a:t>Elle</a:t>
            </a:r>
            <a:r>
              <a:rPr lang="fr-FR" sz="1200" dirty="0" smtClean="0">
                <a:latin typeface="Comic Sans MS" pitchFamily="66" charset="0"/>
              </a:rPr>
              <a:t> lui rend la monnaie. ________________________________________</a:t>
            </a:r>
          </a:p>
          <a:p>
            <a:pPr>
              <a:lnSpc>
                <a:spcPct val="200000"/>
              </a:lnSpc>
            </a:pPr>
            <a:r>
              <a:rPr lang="fr-FR" sz="1200" b="1" dirty="0" smtClean="0">
                <a:latin typeface="Comic Sans MS" pitchFamily="66" charset="0"/>
              </a:rPr>
              <a:t>Ils</a:t>
            </a:r>
            <a:r>
              <a:rPr lang="fr-FR" sz="1200" dirty="0" smtClean="0">
                <a:latin typeface="Comic Sans MS" pitchFamily="66" charset="0"/>
              </a:rPr>
              <a:t> se saluent poliment. ________________________________________</a:t>
            </a:r>
            <a:endParaRPr lang="fr-FR" sz="1200" dirty="0">
              <a:latin typeface="Comic Sans MS" pitchFamily="66" charset="0"/>
            </a:endParaRPr>
          </a:p>
        </p:txBody>
      </p:sp>
    </p:spTree>
    <p:extLst>
      <p:ext uri="{BB962C8B-B14F-4D97-AF65-F5344CB8AC3E}">
        <p14:creationId xmlns:p14="http://schemas.microsoft.com/office/powerpoint/2010/main" val="3931753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les phrases en les complétant par le pronom personnel qui convient.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139459"/>
            <a:ext cx="6624736" cy="1200329"/>
          </a:xfrm>
          <a:prstGeom prst="rect">
            <a:avLst/>
          </a:prstGeom>
          <a:noFill/>
        </p:spPr>
        <p:txBody>
          <a:bodyPr wrap="square" rtlCol="0">
            <a:spAutoFit/>
          </a:bodyPr>
          <a:lstStyle/>
          <a:p>
            <a:pPr>
              <a:lnSpc>
                <a:spcPct val="200000"/>
              </a:lnSpc>
            </a:pPr>
            <a:r>
              <a:rPr lang="fr-FR" sz="1200" dirty="0" smtClean="0">
                <a:latin typeface="Comic Sans MS" pitchFamily="66" charset="0"/>
              </a:rPr>
              <a:t>Quand j’aurais dix ans, _______ regarderai la télévision le soir.</a:t>
            </a:r>
          </a:p>
          <a:p>
            <a:pPr>
              <a:lnSpc>
                <a:spcPct val="200000"/>
              </a:lnSpc>
            </a:pPr>
            <a:r>
              <a:rPr lang="fr-FR" sz="1200" dirty="0" smtClean="0">
                <a:latin typeface="Comic Sans MS" pitchFamily="66" charset="0"/>
              </a:rPr>
              <a:t>Quand nous viendrons te voir, _______ dormirons chez toi.</a:t>
            </a:r>
          </a:p>
          <a:p>
            <a:pPr>
              <a:lnSpc>
                <a:spcPct val="200000"/>
              </a:lnSpc>
            </a:pPr>
            <a:r>
              <a:rPr lang="fr-FR" sz="1200" dirty="0" smtClean="0">
                <a:latin typeface="Comic Sans MS" pitchFamily="66" charset="0"/>
              </a:rPr>
              <a:t>Si vous n’êtes pas sages, ________ n’irez pas au cinéma.</a:t>
            </a:r>
            <a:endParaRPr lang="fr-FR" sz="1000" dirty="0">
              <a:latin typeface="Comic Sans MS" pitchFamily="66" charset="0"/>
            </a:endParaRPr>
          </a:p>
        </p:txBody>
      </p:sp>
      <p:grpSp>
        <p:nvGrpSpPr>
          <p:cNvPr id="12" name="Groupe 11"/>
          <p:cNvGrpSpPr/>
          <p:nvPr/>
        </p:nvGrpSpPr>
        <p:grpSpPr>
          <a:xfrm>
            <a:off x="116632" y="3512840"/>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Relie les pronoms personnels sujet au groupe verbal qui convient.</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8" name="Tableau 17"/>
          <p:cNvGraphicFramePr>
            <a:graphicFrameLocks noGrp="1"/>
          </p:cNvGraphicFramePr>
          <p:nvPr>
            <p:extLst>
              <p:ext uri="{D42A27DB-BD31-4B8C-83A1-F6EECF244321}">
                <p14:modId xmlns:p14="http://schemas.microsoft.com/office/powerpoint/2010/main" val="2507196906"/>
              </p:ext>
            </p:extLst>
          </p:nvPr>
        </p:nvGraphicFramePr>
        <p:xfrm>
          <a:off x="332656" y="4478640"/>
          <a:ext cx="5645224" cy="1036320"/>
        </p:xfrm>
        <a:graphic>
          <a:graphicData uri="http://schemas.openxmlformats.org/drawingml/2006/table">
            <a:tbl>
              <a:tblPr bandRow="1">
                <a:tableStyleId>{5C22544A-7EE6-4342-B048-85BDC9FD1C3A}</a:tableStyleId>
              </a:tblPr>
              <a:tblGrid>
                <a:gridCol w="1728192"/>
                <a:gridCol w="1296144"/>
                <a:gridCol w="720080"/>
                <a:gridCol w="1900808"/>
              </a:tblGrid>
              <a:tr h="144016">
                <a:tc>
                  <a:txBody>
                    <a:bodyPr/>
                    <a:lstStyle/>
                    <a:p>
                      <a:pPr algn="r"/>
                      <a:r>
                        <a:rPr lang="fr-FR" sz="1100" dirty="0" smtClean="0">
                          <a:latin typeface="Comic Sans MS" pitchFamily="66" charset="0"/>
                        </a:rPr>
                        <a:t>Nous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aime les souris.</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Tu</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mange du fromage.</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Je</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dévorons des tartines.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Elle</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n’aimes</a:t>
                      </a:r>
                      <a:r>
                        <a:rPr lang="fr-FR" sz="1100" baseline="0" dirty="0" smtClean="0">
                          <a:latin typeface="Comic Sans MS" pitchFamily="66" charset="0"/>
                        </a:rPr>
                        <a:t> pas les souris.</a:t>
                      </a:r>
                      <a:endParaRPr lang="fr-FR" sz="1100" dirty="0">
                        <a:latin typeface="Comic Sans MS" pitchFamily="66" charset="0"/>
                      </a:endParaRPr>
                    </a:p>
                  </a:txBody>
                  <a:tcPr anchor="ctr">
                    <a:solidFill>
                      <a:schemeClr val="bg1"/>
                    </a:solidFill>
                  </a:tcPr>
                </a:tc>
              </a:tr>
            </a:tbl>
          </a:graphicData>
        </a:graphic>
      </p:graphicFrame>
      <p:grpSp>
        <p:nvGrpSpPr>
          <p:cNvPr id="19" name="Groupe 18"/>
          <p:cNvGrpSpPr/>
          <p:nvPr/>
        </p:nvGrpSpPr>
        <p:grpSpPr>
          <a:xfrm>
            <a:off x="116632" y="5889104"/>
            <a:ext cx="6653336" cy="1141457"/>
            <a:chOff x="116632" y="1352600"/>
            <a:chExt cx="6653336" cy="1141457"/>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phrase, entoure le pronom personnel et indique s’il est au singulier ou au pluriel.</a:t>
              </a:r>
            </a:p>
            <a:p>
              <a:pPr>
                <a:lnSpc>
                  <a:spcPct val="150000"/>
                </a:lnSpc>
              </a:pPr>
              <a:r>
                <a:rPr lang="fr-FR" sz="1400" u="sng" dirty="0" smtClean="0">
                  <a:latin typeface="SimpleRonde" pitchFamily="2" charset="0"/>
                </a:rPr>
                <a:t>Ex : </a:t>
              </a:r>
              <a:r>
                <a:rPr lang="fr-FR" sz="1400" b="1" u="sng" dirty="0" smtClean="0">
                  <a:latin typeface="SimpleRonde" pitchFamily="2" charset="0"/>
                </a:rPr>
                <a:t>Elle</a:t>
              </a:r>
              <a:r>
                <a:rPr lang="fr-FR" sz="1400" u="sng" dirty="0" smtClean="0">
                  <a:latin typeface="SimpleRonde" pitchFamily="2" charset="0"/>
                </a:rPr>
                <a:t> m’appelait. </a:t>
              </a:r>
              <a:r>
                <a:rPr lang="fr-FR" sz="1400" u="sng" dirty="0" smtClean="0">
                  <a:latin typeface="Throw My Hands Up in the Air"/>
                  <a:ea typeface="Throw My Hands Up in the Air"/>
                </a:rPr>
                <a:t>~ </a:t>
              </a:r>
              <a:r>
                <a:rPr lang="fr-FR" sz="1400" u="sng" dirty="0" smtClean="0">
                  <a:latin typeface="SimpleRonde" pitchFamily="2" charset="0"/>
                  <a:ea typeface="Throw My Hands Up in the Air"/>
                </a:rPr>
                <a:t>singulier</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210344" y="7257256"/>
            <a:ext cx="6624736" cy="2308324"/>
          </a:xfrm>
          <a:prstGeom prst="rect">
            <a:avLst/>
          </a:prstGeom>
          <a:noFill/>
        </p:spPr>
        <p:txBody>
          <a:bodyPr wrap="square" rtlCol="0">
            <a:spAutoFit/>
          </a:bodyPr>
          <a:lstStyle/>
          <a:p>
            <a:pPr>
              <a:lnSpc>
                <a:spcPct val="200000"/>
              </a:lnSpc>
            </a:pPr>
            <a:r>
              <a:rPr lang="fr-FR" sz="1200" dirty="0" smtClean="0">
                <a:latin typeface="Comic Sans MS" pitchFamily="66" charset="0"/>
              </a:rPr>
              <a:t>Il avait beaucoup de fièvre. ______________________</a:t>
            </a:r>
          </a:p>
          <a:p>
            <a:pPr>
              <a:lnSpc>
                <a:spcPct val="200000"/>
              </a:lnSpc>
            </a:pPr>
            <a:r>
              <a:rPr lang="fr-FR" sz="1200" dirty="0" smtClean="0">
                <a:latin typeface="Comic Sans MS" pitchFamily="66" charset="0"/>
              </a:rPr>
              <a:t>Elle pleurait à chaudes larmes. ______________________</a:t>
            </a:r>
          </a:p>
          <a:p>
            <a:pPr>
              <a:lnSpc>
                <a:spcPct val="200000"/>
              </a:lnSpc>
            </a:pPr>
            <a:r>
              <a:rPr lang="fr-FR" sz="1200" dirty="0" smtClean="0">
                <a:latin typeface="Comic Sans MS" pitchFamily="66" charset="0"/>
              </a:rPr>
              <a:t>Elles me cherchent partout. _______________________</a:t>
            </a:r>
          </a:p>
          <a:p>
            <a:pPr>
              <a:lnSpc>
                <a:spcPct val="200000"/>
              </a:lnSpc>
            </a:pPr>
            <a:r>
              <a:rPr lang="fr-FR" sz="1200" dirty="0" smtClean="0">
                <a:latin typeface="Comic Sans MS" pitchFamily="66" charset="0"/>
              </a:rPr>
              <a:t>Vous jouez avec moi. _________________________</a:t>
            </a:r>
          </a:p>
          <a:p>
            <a:pPr>
              <a:lnSpc>
                <a:spcPct val="200000"/>
              </a:lnSpc>
            </a:pPr>
            <a:r>
              <a:rPr lang="fr-FR" sz="1200" dirty="0" smtClean="0">
                <a:latin typeface="Comic Sans MS" pitchFamily="66" charset="0"/>
              </a:rPr>
              <a:t>Tu es blond. ________________________</a:t>
            </a:r>
          </a:p>
          <a:p>
            <a:pPr>
              <a:lnSpc>
                <a:spcPct val="200000"/>
              </a:lnSpc>
            </a:pPr>
            <a:r>
              <a:rPr lang="fr-FR" sz="1200" dirty="0" smtClean="0">
                <a:latin typeface="Comic Sans MS" pitchFamily="66" charset="0"/>
              </a:rPr>
              <a:t>Je suis sage. ________________________</a:t>
            </a:r>
            <a:endParaRPr lang="fr-FR" sz="1000" dirty="0">
              <a:latin typeface="Comic Sans MS" pitchFamily="66" charset="0"/>
            </a:endParaRPr>
          </a:p>
        </p:txBody>
      </p:sp>
      <p:sp>
        <p:nvSpPr>
          <p:cNvPr id="27" name="Espace réservé du texte 1"/>
          <p:cNvSpPr>
            <a:spLocks noGrp="1"/>
          </p:cNvSpPr>
          <p:nvPr>
            <p:ph type="body" sz="quarter" idx="10"/>
          </p:nvPr>
        </p:nvSpPr>
        <p:spPr>
          <a:xfrm>
            <a:off x="1038225" y="-87560"/>
            <a:ext cx="3398887" cy="610810"/>
          </a:xfrm>
        </p:spPr>
        <p:txBody>
          <a:bodyPr>
            <a:noAutofit/>
          </a:bodyPr>
          <a:lstStyle/>
          <a:p>
            <a:r>
              <a:rPr lang="fr-FR" sz="2400" dirty="0"/>
              <a:t>Le pronom personnel sujet</a:t>
            </a:r>
          </a:p>
        </p:txBody>
      </p:sp>
    </p:spTree>
    <p:extLst>
      <p:ext uri="{BB962C8B-B14F-4D97-AF65-F5344CB8AC3E}">
        <p14:creationId xmlns:p14="http://schemas.microsoft.com/office/powerpoint/2010/main" val="204442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smtClean="0"/>
              <a:t>6</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20540"/>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Entoure les pronoms personnels dans les phrases suivantes.</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068612"/>
            <a:ext cx="6624736" cy="2308324"/>
          </a:xfrm>
          <a:prstGeom prst="rect">
            <a:avLst/>
          </a:prstGeom>
          <a:noFill/>
        </p:spPr>
        <p:txBody>
          <a:bodyPr wrap="square" rtlCol="0">
            <a:spAutoFit/>
          </a:bodyPr>
          <a:lstStyle/>
          <a:p>
            <a:pPr>
              <a:lnSpc>
                <a:spcPct val="200000"/>
              </a:lnSpc>
            </a:pPr>
            <a:r>
              <a:rPr lang="fr-FR" sz="1200" dirty="0" smtClean="0">
                <a:latin typeface="Comic Sans MS" pitchFamily="66" charset="0"/>
              </a:rPr>
              <a:t>Tu sors ton vélo du garage et tu pars te promener dans le village.</a:t>
            </a:r>
          </a:p>
          <a:p>
            <a:pPr>
              <a:lnSpc>
                <a:spcPct val="200000"/>
              </a:lnSpc>
            </a:pPr>
            <a:r>
              <a:rPr lang="fr-FR" sz="1200" dirty="0" smtClean="0">
                <a:latin typeface="Comic Sans MS" pitchFamily="66" charset="0"/>
              </a:rPr>
              <a:t>Quand nous sortons entre amis, nous dansons toute la nuit.</a:t>
            </a:r>
          </a:p>
          <a:p>
            <a:pPr>
              <a:lnSpc>
                <a:spcPct val="200000"/>
              </a:lnSpc>
            </a:pPr>
            <a:r>
              <a:rPr lang="fr-FR" sz="1200" dirty="0" smtClean="0">
                <a:latin typeface="Comic Sans MS" pitchFamily="66" charset="0"/>
              </a:rPr>
              <a:t>Ces chanteurs sont fabuleux, ils chantent à merveille !</a:t>
            </a:r>
          </a:p>
          <a:p>
            <a:pPr>
              <a:lnSpc>
                <a:spcPct val="200000"/>
              </a:lnSpc>
            </a:pPr>
            <a:r>
              <a:rPr lang="fr-FR" sz="1200" dirty="0" smtClean="0">
                <a:latin typeface="Comic Sans MS" pitchFamily="66" charset="0"/>
              </a:rPr>
              <a:t>La maitresse est agacée car vous parlez bien trop fort.</a:t>
            </a:r>
          </a:p>
          <a:p>
            <a:pPr>
              <a:lnSpc>
                <a:spcPct val="200000"/>
              </a:lnSpc>
            </a:pPr>
            <a:r>
              <a:rPr lang="fr-FR" sz="1200" dirty="0" smtClean="0">
                <a:latin typeface="Comic Sans MS" pitchFamily="66" charset="0"/>
              </a:rPr>
              <a:t>Pour ne pas froisser leurs robes, elles les rangent dans l’armoire.</a:t>
            </a:r>
          </a:p>
          <a:p>
            <a:pPr>
              <a:lnSpc>
                <a:spcPct val="200000"/>
              </a:lnSpc>
            </a:pPr>
            <a:r>
              <a:rPr lang="fr-FR" sz="1200" dirty="0" smtClean="0">
                <a:latin typeface="Comic Sans MS" pitchFamily="66" charset="0"/>
              </a:rPr>
              <a:t>Chaque vendredi soir, tu vas voir un film au cinéma du quartier.</a:t>
            </a:r>
            <a:endParaRPr lang="fr-FR" sz="1000" dirty="0">
              <a:latin typeface="Comic Sans MS" pitchFamily="66" charset="0"/>
            </a:endParaRPr>
          </a:p>
        </p:txBody>
      </p:sp>
      <p:grpSp>
        <p:nvGrpSpPr>
          <p:cNvPr id="12" name="Groupe 11"/>
          <p:cNvGrpSpPr/>
          <p:nvPr/>
        </p:nvGrpSpPr>
        <p:grpSpPr>
          <a:xfrm>
            <a:off x="116632" y="4494748"/>
            <a:ext cx="6653336" cy="818292"/>
            <a:chOff x="116632" y="1352600"/>
            <a:chExt cx="6653336" cy="818292"/>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Utilise des pronoms personnels pour éviter les répétitions dans ces phrases.</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9" name="ZoneTexte 18"/>
          <p:cNvSpPr txBox="1"/>
          <p:nvPr/>
        </p:nvSpPr>
        <p:spPr>
          <a:xfrm>
            <a:off x="116632" y="5241032"/>
            <a:ext cx="6624736" cy="3323987"/>
          </a:xfrm>
          <a:prstGeom prst="rect">
            <a:avLst/>
          </a:prstGeom>
          <a:noFill/>
        </p:spPr>
        <p:txBody>
          <a:bodyPr wrap="square" rtlCol="0">
            <a:spAutoFit/>
          </a:bodyPr>
          <a:lstStyle/>
          <a:p>
            <a:pPr>
              <a:lnSpc>
                <a:spcPct val="250000"/>
              </a:lnSpc>
            </a:pPr>
            <a:r>
              <a:rPr lang="fr-FR" sz="1200" dirty="0" smtClean="0">
                <a:latin typeface="Comic Sans MS" pitchFamily="66" charset="0"/>
              </a:rPr>
              <a:t>Le soleil se lève à l’Est. Le soleil se couche à l’Ouest.</a:t>
            </a:r>
          </a:p>
          <a:p>
            <a:pPr>
              <a:lnSpc>
                <a:spcPct val="250000"/>
              </a:lnSpc>
            </a:pPr>
            <a:endParaRPr lang="fr-FR" sz="1200" dirty="0">
              <a:latin typeface="Comic Sans MS" pitchFamily="66" charset="0"/>
            </a:endParaRPr>
          </a:p>
          <a:p>
            <a:pPr>
              <a:lnSpc>
                <a:spcPct val="250000"/>
              </a:lnSpc>
            </a:pPr>
            <a:r>
              <a:rPr lang="fr-FR" sz="1200" dirty="0" smtClean="0">
                <a:latin typeface="Comic Sans MS" pitchFamily="66" charset="0"/>
              </a:rPr>
              <a:t>Les étoiles apparaissent à la nuit tombée. Les étoiles se comptent par milliards.</a:t>
            </a:r>
          </a:p>
          <a:p>
            <a:pPr>
              <a:lnSpc>
                <a:spcPct val="250000"/>
              </a:lnSpc>
            </a:pPr>
            <a:endParaRPr lang="fr-FR" sz="1200" dirty="0">
              <a:latin typeface="Comic Sans MS" pitchFamily="66" charset="0"/>
            </a:endParaRPr>
          </a:p>
          <a:p>
            <a:pPr>
              <a:lnSpc>
                <a:spcPct val="250000"/>
              </a:lnSpc>
            </a:pPr>
            <a:r>
              <a:rPr lang="fr-FR" sz="1200" dirty="0" smtClean="0">
                <a:latin typeface="Comic Sans MS" pitchFamily="66" charset="0"/>
              </a:rPr>
              <a:t>Le petit singe se balance de branche en branche. Le petit singe s’amuse beaucoup.</a:t>
            </a:r>
          </a:p>
          <a:p>
            <a:pPr>
              <a:lnSpc>
                <a:spcPct val="250000"/>
              </a:lnSpc>
            </a:pPr>
            <a:endParaRPr lang="fr-FR" sz="1200" dirty="0">
              <a:latin typeface="Comic Sans MS" pitchFamily="66" charset="0"/>
            </a:endParaRPr>
          </a:p>
          <a:p>
            <a:pPr>
              <a:lnSpc>
                <a:spcPct val="250000"/>
              </a:lnSpc>
            </a:pPr>
            <a:r>
              <a:rPr lang="fr-FR" sz="1200" dirty="0">
                <a:latin typeface="Comic Sans MS" pitchFamily="66" charset="0"/>
              </a:rPr>
              <a:t>Les </a:t>
            </a:r>
            <a:r>
              <a:rPr lang="fr-FR" sz="1200" dirty="0" smtClean="0">
                <a:latin typeface="Comic Sans MS" pitchFamily="66" charset="0"/>
              </a:rPr>
              <a:t>girafes ont </a:t>
            </a:r>
            <a:r>
              <a:rPr lang="fr-FR" sz="1200" dirty="0">
                <a:latin typeface="Comic Sans MS" pitchFamily="66" charset="0"/>
              </a:rPr>
              <a:t>un grand </a:t>
            </a:r>
            <a:r>
              <a:rPr lang="fr-FR" sz="1200" dirty="0" smtClean="0">
                <a:latin typeface="Comic Sans MS" pitchFamily="66" charset="0"/>
              </a:rPr>
              <a:t>cou. Les girafes mangent </a:t>
            </a:r>
            <a:r>
              <a:rPr lang="fr-FR" sz="1200" dirty="0">
                <a:latin typeface="Comic Sans MS" pitchFamily="66" charset="0"/>
              </a:rPr>
              <a:t>les feuilles </a:t>
            </a:r>
            <a:r>
              <a:rPr lang="fr-FR" sz="1200" dirty="0" smtClean="0">
                <a:latin typeface="Comic Sans MS" pitchFamily="66" charset="0"/>
              </a:rPr>
              <a:t>hautes des arbres.</a:t>
            </a:r>
            <a:endParaRPr lang="fr-FR" sz="1200" dirty="0">
              <a:latin typeface="Comic Sans MS" pitchFamily="66" charset="0"/>
            </a:endParaRPr>
          </a:p>
        </p:txBody>
      </p:sp>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5725408"/>
            <a:ext cx="6192688" cy="502778"/>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6682470"/>
            <a:ext cx="61926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15702" y="7617296"/>
            <a:ext cx="6192688" cy="502778"/>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230932" y="8697416"/>
            <a:ext cx="6192688" cy="502778"/>
          </a:xfrm>
          <a:prstGeom prst="rect">
            <a:avLst/>
          </a:prstGeom>
        </p:spPr>
      </p:pic>
      <p:sp>
        <p:nvSpPr>
          <p:cNvPr id="24" name="Espace réservé du texte 1"/>
          <p:cNvSpPr>
            <a:spLocks noGrp="1"/>
          </p:cNvSpPr>
          <p:nvPr>
            <p:ph type="body" sz="quarter" idx="10"/>
          </p:nvPr>
        </p:nvSpPr>
        <p:spPr>
          <a:xfrm>
            <a:off x="1038225" y="-87560"/>
            <a:ext cx="3398887" cy="610810"/>
          </a:xfrm>
        </p:spPr>
        <p:txBody>
          <a:bodyPr>
            <a:noAutofit/>
          </a:bodyPr>
          <a:lstStyle/>
          <a:p>
            <a:r>
              <a:rPr lang="fr-FR" sz="2400" dirty="0"/>
              <a:t>Le pronom personnel sujet</a:t>
            </a:r>
          </a:p>
        </p:txBody>
      </p:sp>
    </p:spTree>
    <p:extLst>
      <p:ext uri="{BB962C8B-B14F-4D97-AF65-F5344CB8AC3E}">
        <p14:creationId xmlns:p14="http://schemas.microsoft.com/office/powerpoint/2010/main" val="91832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nom</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24608"/>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 texte suivant avec les noms qui conviennent.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893912" y="2360712"/>
            <a:ext cx="5847456" cy="1938992"/>
          </a:xfrm>
          <a:prstGeom prst="rect">
            <a:avLst/>
          </a:prstGeom>
          <a:noFill/>
        </p:spPr>
        <p:txBody>
          <a:bodyPr wrap="square" rtlCol="0">
            <a:spAutoFit/>
          </a:bodyPr>
          <a:lstStyle/>
          <a:p>
            <a:pPr algn="just">
              <a:lnSpc>
                <a:spcPct val="200000"/>
              </a:lnSpc>
            </a:pPr>
            <a:r>
              <a:rPr lang="fr-FR" sz="1200" dirty="0">
                <a:latin typeface="Comic Sans MS" pitchFamily="66" charset="0"/>
              </a:rPr>
              <a:t>Tu as certainement dû entendre parler du </a:t>
            </a:r>
            <a:r>
              <a:rPr lang="fr-FR" sz="1200" dirty="0" smtClean="0">
                <a:latin typeface="Comic Sans MS" pitchFamily="66" charset="0"/>
              </a:rPr>
              <a:t>_________________ climatique</a:t>
            </a:r>
            <a:r>
              <a:rPr lang="fr-FR" sz="1200" dirty="0">
                <a:latin typeface="Comic Sans MS" pitchFamily="66" charset="0"/>
              </a:rPr>
              <a:t>, car il en est de plus en plus question aux </a:t>
            </a:r>
            <a:r>
              <a:rPr lang="fr-FR" sz="1200" dirty="0" smtClean="0">
                <a:latin typeface="Comic Sans MS" pitchFamily="66" charset="0"/>
              </a:rPr>
              <a:t>__________________. </a:t>
            </a:r>
            <a:r>
              <a:rPr lang="fr-FR" sz="1200" dirty="0">
                <a:latin typeface="Comic Sans MS" pitchFamily="66" charset="0"/>
              </a:rPr>
              <a:t>La </a:t>
            </a:r>
            <a:r>
              <a:rPr lang="fr-FR" sz="1200" dirty="0" smtClean="0">
                <a:latin typeface="Comic Sans MS" pitchFamily="66" charset="0"/>
              </a:rPr>
              <a:t>________________ de </a:t>
            </a:r>
            <a:r>
              <a:rPr lang="fr-FR" sz="1200" dirty="0">
                <a:latin typeface="Comic Sans MS" pitchFamily="66" charset="0"/>
              </a:rPr>
              <a:t>la Terre augmente, et </a:t>
            </a:r>
            <a:r>
              <a:rPr lang="fr-FR" sz="1200" dirty="0" smtClean="0">
                <a:latin typeface="Comic Sans MS" pitchFamily="66" charset="0"/>
              </a:rPr>
              <a:t>l‘______________ </a:t>
            </a:r>
            <a:r>
              <a:rPr lang="fr-FR" sz="1200" dirty="0">
                <a:latin typeface="Comic Sans MS" pitchFamily="66" charset="0"/>
              </a:rPr>
              <a:t>en est le principal responsable à cause notamment du rejet des </a:t>
            </a:r>
            <a:r>
              <a:rPr lang="fr-FR" sz="1200" dirty="0" smtClean="0">
                <a:latin typeface="Comic Sans MS" pitchFamily="66" charset="0"/>
              </a:rPr>
              <a:t>____________ à </a:t>
            </a:r>
            <a:r>
              <a:rPr lang="fr-FR" sz="1200" dirty="0">
                <a:latin typeface="Comic Sans MS" pitchFamily="66" charset="0"/>
              </a:rPr>
              <a:t>« effet de serre ».</a:t>
            </a:r>
          </a:p>
        </p:txBody>
      </p:sp>
      <p:sp>
        <p:nvSpPr>
          <p:cNvPr id="12" name="ZoneTexte 11"/>
          <p:cNvSpPr txBox="1"/>
          <p:nvPr/>
        </p:nvSpPr>
        <p:spPr>
          <a:xfrm>
            <a:off x="116632" y="2000672"/>
            <a:ext cx="6653336" cy="276999"/>
          </a:xfrm>
          <a:prstGeom prst="rect">
            <a:avLst/>
          </a:prstGeom>
          <a:noFill/>
        </p:spPr>
        <p:txBody>
          <a:bodyPr wrap="square" rtlCol="0">
            <a:spAutoFit/>
          </a:bodyPr>
          <a:lstStyle/>
          <a:p>
            <a:pPr algn="ctr"/>
            <a:r>
              <a:rPr lang="fr-FR" sz="1200" b="1" dirty="0" smtClean="0">
                <a:latin typeface="Comic Sans MS" pitchFamily="66" charset="0"/>
              </a:rPr>
              <a:t>homme – informations – réchauffement – température - gaz </a:t>
            </a:r>
            <a:endParaRPr lang="fr-FR" sz="1200" b="1" dirty="0">
              <a:latin typeface="Comic Sans MS" pitchFamily="66" charset="0"/>
            </a:endParaRPr>
          </a:p>
        </p:txBody>
      </p:sp>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18359" r="12974"/>
          <a:stretch/>
        </p:blipFill>
        <p:spPr>
          <a:xfrm>
            <a:off x="53340" y="2718140"/>
            <a:ext cx="840572" cy="1224136"/>
          </a:xfrm>
          <a:prstGeom prst="rect">
            <a:avLst/>
          </a:prstGeom>
        </p:spPr>
      </p:pic>
      <p:grpSp>
        <p:nvGrpSpPr>
          <p:cNvPr id="20" name="Groupe 19"/>
          <p:cNvGrpSpPr/>
          <p:nvPr/>
        </p:nvGrpSpPr>
        <p:grpSpPr>
          <a:xfrm>
            <a:off x="116632" y="4448944"/>
            <a:ext cx="6653336" cy="468196"/>
            <a:chOff x="116632" y="1352600"/>
            <a:chExt cx="6653336" cy="468196"/>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Dans les groupes de mots suivants, entoure le nom.</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44624" y="5025008"/>
            <a:ext cx="1512168" cy="646331"/>
          </a:xfrm>
          <a:prstGeom prst="rect">
            <a:avLst/>
          </a:prstGeom>
          <a:noFill/>
        </p:spPr>
        <p:txBody>
          <a:bodyPr wrap="square" rtlCol="0">
            <a:spAutoFit/>
          </a:bodyPr>
          <a:lstStyle/>
          <a:p>
            <a:pPr>
              <a:lnSpc>
                <a:spcPct val="150000"/>
              </a:lnSpc>
            </a:pPr>
            <a:r>
              <a:rPr lang="fr-FR" sz="1200" dirty="0" smtClean="0">
                <a:latin typeface="Comic Sans MS" pitchFamily="66" charset="0"/>
              </a:rPr>
              <a:t>un petit lapin</a:t>
            </a:r>
          </a:p>
          <a:p>
            <a:pPr>
              <a:lnSpc>
                <a:spcPct val="150000"/>
              </a:lnSpc>
            </a:pPr>
            <a:r>
              <a:rPr lang="fr-FR" sz="1200" dirty="0" smtClean="0">
                <a:latin typeface="Comic Sans MS" pitchFamily="66" charset="0"/>
              </a:rPr>
              <a:t>une voiture rapide</a:t>
            </a:r>
            <a:endParaRPr lang="fr-FR" sz="1200" dirty="0">
              <a:latin typeface="Comic Sans MS" pitchFamily="66" charset="0"/>
            </a:endParaRPr>
          </a:p>
        </p:txBody>
      </p:sp>
      <p:sp>
        <p:nvSpPr>
          <p:cNvPr id="27" name="ZoneTexte 26"/>
          <p:cNvSpPr txBox="1"/>
          <p:nvPr/>
        </p:nvSpPr>
        <p:spPr>
          <a:xfrm>
            <a:off x="1700808" y="5025008"/>
            <a:ext cx="1587272" cy="646331"/>
          </a:xfrm>
          <a:prstGeom prst="rect">
            <a:avLst/>
          </a:prstGeom>
          <a:noFill/>
        </p:spPr>
        <p:txBody>
          <a:bodyPr wrap="square" rtlCol="0">
            <a:spAutoFit/>
          </a:bodyPr>
          <a:lstStyle/>
          <a:p>
            <a:pPr>
              <a:lnSpc>
                <a:spcPct val="150000"/>
              </a:lnSpc>
            </a:pPr>
            <a:r>
              <a:rPr lang="fr-FR" sz="1200" dirty="0" smtClean="0">
                <a:latin typeface="Comic Sans MS" pitchFamily="66" charset="0"/>
              </a:rPr>
              <a:t>un arbre feuillu</a:t>
            </a:r>
          </a:p>
          <a:p>
            <a:pPr>
              <a:lnSpc>
                <a:spcPct val="150000"/>
              </a:lnSpc>
            </a:pPr>
            <a:r>
              <a:rPr lang="fr-FR" sz="1200" dirty="0" smtClean="0">
                <a:latin typeface="Comic Sans MS" pitchFamily="66" charset="0"/>
              </a:rPr>
              <a:t>des étoiles filantes</a:t>
            </a:r>
            <a:endParaRPr lang="fr-FR" sz="1200" dirty="0">
              <a:latin typeface="Comic Sans MS" pitchFamily="66" charset="0"/>
            </a:endParaRPr>
          </a:p>
        </p:txBody>
      </p:sp>
      <p:sp>
        <p:nvSpPr>
          <p:cNvPr id="28" name="ZoneTexte 27"/>
          <p:cNvSpPr txBox="1"/>
          <p:nvPr/>
        </p:nvSpPr>
        <p:spPr>
          <a:xfrm>
            <a:off x="3284984" y="5025008"/>
            <a:ext cx="1512168" cy="646331"/>
          </a:xfrm>
          <a:prstGeom prst="rect">
            <a:avLst/>
          </a:prstGeom>
          <a:noFill/>
        </p:spPr>
        <p:txBody>
          <a:bodyPr wrap="square" rtlCol="0">
            <a:spAutoFit/>
          </a:bodyPr>
          <a:lstStyle/>
          <a:p>
            <a:pPr>
              <a:lnSpc>
                <a:spcPct val="150000"/>
              </a:lnSpc>
            </a:pPr>
            <a:r>
              <a:rPr lang="fr-FR" sz="1200" dirty="0" smtClean="0">
                <a:latin typeface="Comic Sans MS" pitchFamily="66" charset="0"/>
              </a:rPr>
              <a:t>une belle fleur</a:t>
            </a:r>
          </a:p>
          <a:p>
            <a:pPr>
              <a:lnSpc>
                <a:spcPct val="150000"/>
              </a:lnSpc>
            </a:pPr>
            <a:r>
              <a:rPr lang="fr-FR" sz="1200" dirty="0" smtClean="0">
                <a:latin typeface="Comic Sans MS" pitchFamily="66" charset="0"/>
              </a:rPr>
              <a:t>une salade verte</a:t>
            </a:r>
            <a:endParaRPr lang="fr-FR" sz="1200" dirty="0">
              <a:latin typeface="Comic Sans MS" pitchFamily="66" charset="0"/>
            </a:endParaRPr>
          </a:p>
        </p:txBody>
      </p:sp>
      <p:sp>
        <p:nvSpPr>
          <p:cNvPr id="29" name="ZoneTexte 28"/>
          <p:cNvSpPr txBox="1"/>
          <p:nvPr/>
        </p:nvSpPr>
        <p:spPr>
          <a:xfrm>
            <a:off x="4869160" y="5025008"/>
            <a:ext cx="1872208" cy="646331"/>
          </a:xfrm>
          <a:prstGeom prst="rect">
            <a:avLst/>
          </a:prstGeom>
          <a:noFill/>
        </p:spPr>
        <p:txBody>
          <a:bodyPr wrap="square" rtlCol="0">
            <a:spAutoFit/>
          </a:bodyPr>
          <a:lstStyle/>
          <a:p>
            <a:pPr>
              <a:lnSpc>
                <a:spcPct val="150000"/>
              </a:lnSpc>
            </a:pPr>
            <a:r>
              <a:rPr lang="fr-FR" sz="1200" dirty="0" smtClean="0">
                <a:latin typeface="Comic Sans MS" pitchFamily="66" charset="0"/>
              </a:rPr>
              <a:t>un poisson rouge</a:t>
            </a:r>
          </a:p>
          <a:p>
            <a:pPr>
              <a:lnSpc>
                <a:spcPct val="150000"/>
              </a:lnSpc>
            </a:pPr>
            <a:r>
              <a:rPr lang="fr-FR" sz="1200" dirty="0" smtClean="0">
                <a:latin typeface="Comic Sans MS" pitchFamily="66" charset="0"/>
              </a:rPr>
              <a:t>une méchante sorcière</a:t>
            </a:r>
            <a:endParaRPr lang="fr-FR" sz="1200" dirty="0">
              <a:latin typeface="Comic Sans MS" pitchFamily="66" charset="0"/>
            </a:endParaRPr>
          </a:p>
        </p:txBody>
      </p:sp>
      <p:cxnSp>
        <p:nvCxnSpPr>
          <p:cNvPr id="31" name="Connecteur droit 30"/>
          <p:cNvCxnSpPr/>
          <p:nvPr/>
        </p:nvCxnSpPr>
        <p:spPr>
          <a:xfrm>
            <a:off x="1556792" y="5025008"/>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212976" y="502500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725144" y="502500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5" name="Groupe 34"/>
          <p:cNvGrpSpPr/>
          <p:nvPr/>
        </p:nvGrpSpPr>
        <p:grpSpPr>
          <a:xfrm>
            <a:off x="116632" y="5961112"/>
            <a:ext cx="6653336" cy="495126"/>
            <a:chOff x="116632" y="1352600"/>
            <a:chExt cx="6653336" cy="495126"/>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noms dans les phrases suivantes.</a:t>
              </a:r>
              <a:endParaRPr lang="fr-FR" sz="1400" u="sng"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691148" y="6681192"/>
            <a:ext cx="2377812" cy="646331"/>
          </a:xfrm>
          <a:prstGeom prst="rect">
            <a:avLst/>
          </a:prstGeom>
          <a:noFill/>
        </p:spPr>
        <p:txBody>
          <a:bodyPr wrap="square" rtlCol="0">
            <a:spAutoFit/>
          </a:bodyPr>
          <a:lstStyle/>
          <a:p>
            <a:pPr>
              <a:lnSpc>
                <a:spcPct val="150000"/>
              </a:lnSpc>
            </a:pPr>
            <a:r>
              <a:rPr lang="fr-FR" sz="1200" dirty="0" smtClean="0">
                <a:latin typeface="Comic Sans MS" pitchFamily="66" charset="0"/>
              </a:rPr>
              <a:t>Ma sœur regarde la télévision.</a:t>
            </a:r>
          </a:p>
          <a:p>
            <a:pPr>
              <a:lnSpc>
                <a:spcPct val="150000"/>
              </a:lnSpc>
            </a:pPr>
            <a:r>
              <a:rPr lang="fr-FR" sz="1200" dirty="0" smtClean="0">
                <a:latin typeface="Comic Sans MS" pitchFamily="66" charset="0"/>
              </a:rPr>
              <a:t>La voisine ramasse le linge.</a:t>
            </a:r>
            <a:endParaRPr lang="fr-FR" sz="1200" dirty="0">
              <a:latin typeface="Comic Sans MS" pitchFamily="66" charset="0"/>
            </a:endParaRPr>
          </a:p>
        </p:txBody>
      </p:sp>
      <p:sp>
        <p:nvSpPr>
          <p:cNvPr id="42" name="ZoneTexte 41"/>
          <p:cNvSpPr txBox="1"/>
          <p:nvPr/>
        </p:nvSpPr>
        <p:spPr>
          <a:xfrm>
            <a:off x="3545396" y="6681191"/>
            <a:ext cx="3276364" cy="646331"/>
          </a:xfrm>
          <a:prstGeom prst="rect">
            <a:avLst/>
          </a:prstGeom>
          <a:noFill/>
        </p:spPr>
        <p:txBody>
          <a:bodyPr wrap="square" rtlCol="0">
            <a:spAutoFit/>
          </a:bodyPr>
          <a:lstStyle/>
          <a:p>
            <a:pPr>
              <a:lnSpc>
                <a:spcPct val="150000"/>
              </a:lnSpc>
            </a:pPr>
            <a:r>
              <a:rPr lang="fr-FR" sz="1200" dirty="0" smtClean="0">
                <a:latin typeface="Comic Sans MS" pitchFamily="66" charset="0"/>
              </a:rPr>
              <a:t>L’avion se pose sur la piste.</a:t>
            </a:r>
          </a:p>
          <a:p>
            <a:pPr>
              <a:lnSpc>
                <a:spcPct val="150000"/>
              </a:lnSpc>
            </a:pPr>
            <a:r>
              <a:rPr lang="fr-FR" sz="1200" dirty="0" smtClean="0">
                <a:latin typeface="Comic Sans MS" pitchFamily="66" charset="0"/>
              </a:rPr>
              <a:t>Le chien aboie après le facteur.</a:t>
            </a:r>
            <a:endParaRPr lang="fr-FR" sz="1200" dirty="0">
              <a:latin typeface="Comic Sans MS" pitchFamily="66" charset="0"/>
            </a:endParaRPr>
          </a:p>
        </p:txBody>
      </p:sp>
      <p:cxnSp>
        <p:nvCxnSpPr>
          <p:cNvPr id="43" name="Connecteur droit 42"/>
          <p:cNvCxnSpPr/>
          <p:nvPr/>
        </p:nvCxnSpPr>
        <p:spPr>
          <a:xfrm>
            <a:off x="3284984" y="6681190"/>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Groupe 43"/>
          <p:cNvGrpSpPr/>
          <p:nvPr/>
        </p:nvGrpSpPr>
        <p:grpSpPr>
          <a:xfrm>
            <a:off x="116632" y="7833320"/>
            <a:ext cx="6653336" cy="818292"/>
            <a:chOff x="116632" y="1352600"/>
            <a:chExt cx="6653336" cy="818292"/>
          </a:xfrm>
        </p:grpSpPr>
        <p:grpSp>
          <p:nvGrpSpPr>
            <p:cNvPr id="45" name="Groupe 44"/>
            <p:cNvGrpSpPr/>
            <p:nvPr/>
          </p:nvGrpSpPr>
          <p:grpSpPr>
            <a:xfrm>
              <a:off x="116632" y="1352600"/>
              <a:ext cx="360040" cy="461665"/>
              <a:chOff x="116632" y="1352600"/>
              <a:chExt cx="360040" cy="461665"/>
            </a:xfrm>
          </p:grpSpPr>
          <p:sp>
            <p:nvSpPr>
              <p:cNvPr id="48" name="Ellipse 4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6" name="ZoneTexte 4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Indique si le nom souligné est un </a:t>
              </a:r>
              <a:r>
                <a:rPr lang="fr-FR" sz="1400" b="1" u="sng" dirty="0" smtClean="0">
                  <a:latin typeface="SimpleRonde" pitchFamily="2" charset="0"/>
                </a:rPr>
                <a:t>nom commun </a:t>
              </a:r>
              <a:r>
                <a:rPr lang="fr-FR" sz="1400" u="sng" dirty="0" smtClean="0">
                  <a:latin typeface="SimpleRonde" pitchFamily="2" charset="0"/>
                </a:rPr>
                <a:t>ou un </a:t>
              </a:r>
              <a:r>
                <a:rPr lang="fr-FR" sz="1400" b="1" u="sng" dirty="0" smtClean="0">
                  <a:latin typeface="SimpleRonde" pitchFamily="2" charset="0"/>
                </a:rPr>
                <a:t>nom propre</a:t>
              </a:r>
              <a:r>
                <a:rPr lang="fr-FR" sz="1400" u="sng" dirty="0" smtClean="0">
                  <a:latin typeface="SimpleRonde" pitchFamily="2" charset="0"/>
                </a:rPr>
                <a:t>.</a:t>
              </a:r>
              <a:endParaRPr lang="fr-FR" sz="1400" u="sng" dirty="0">
                <a:latin typeface="SimpleRonde" pitchFamily="2" charset="0"/>
              </a:endParaRPr>
            </a:p>
          </p:txBody>
        </p:sp>
        <p:sp>
          <p:nvSpPr>
            <p:cNvPr id="47" name="Rectangle à coins arrondis 4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0" name="Image 49"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60573" b="79079"/>
          <a:stretch/>
        </p:blipFill>
        <p:spPr>
          <a:xfrm>
            <a:off x="3534544" y="8601135"/>
            <a:ext cx="2342728" cy="502778"/>
          </a:xfrm>
          <a:prstGeom prst="rect">
            <a:avLst/>
          </a:prstGeom>
        </p:spPr>
      </p:pic>
      <p:pic>
        <p:nvPicPr>
          <p:cNvPr id="51" name="Image 50" descr="Capture d’écran"/>
          <p:cNvPicPr>
            <a:picLocks noChangeAspect="1"/>
          </p:cNvPicPr>
          <p:nvPr/>
        </p:nvPicPr>
        <p:blipFill rotWithShape="1">
          <a:blip r:embed="rId3">
            <a:extLst>
              <a:ext uri="{28A0092B-C50C-407E-A947-70E740481C1C}">
                <a14:useLocalDpi xmlns:a14="http://schemas.microsoft.com/office/drawing/2010/main" val="0"/>
              </a:ext>
            </a:extLst>
          </a:blip>
          <a:srcRect l="5267" r="60573" b="79079"/>
          <a:stretch/>
        </p:blipFill>
        <p:spPr>
          <a:xfrm>
            <a:off x="3534544" y="9178943"/>
            <a:ext cx="2342728" cy="502778"/>
          </a:xfrm>
          <a:prstGeom prst="rect">
            <a:avLst/>
          </a:prstGeom>
        </p:spPr>
      </p:pic>
      <p:sp>
        <p:nvSpPr>
          <p:cNvPr id="52" name="ZoneTexte 51"/>
          <p:cNvSpPr txBox="1"/>
          <p:nvPr/>
        </p:nvSpPr>
        <p:spPr>
          <a:xfrm>
            <a:off x="738318" y="8481392"/>
            <a:ext cx="2845090" cy="1200329"/>
          </a:xfrm>
          <a:prstGeom prst="rect">
            <a:avLst/>
          </a:prstGeom>
          <a:noFill/>
        </p:spPr>
        <p:txBody>
          <a:bodyPr wrap="square" rtlCol="0">
            <a:spAutoFit/>
          </a:bodyPr>
          <a:lstStyle/>
          <a:p>
            <a:pPr>
              <a:lnSpc>
                <a:spcPct val="300000"/>
              </a:lnSpc>
            </a:pPr>
            <a:r>
              <a:rPr lang="fr-FR" sz="1200" dirty="0" smtClean="0">
                <a:latin typeface="Comic Sans MS" pitchFamily="66" charset="0"/>
              </a:rPr>
              <a:t>La </a:t>
            </a:r>
            <a:r>
              <a:rPr lang="fr-FR" sz="1200" u="sng" dirty="0" smtClean="0">
                <a:latin typeface="Comic Sans MS" pitchFamily="66" charset="0"/>
              </a:rPr>
              <a:t>France</a:t>
            </a:r>
            <a:r>
              <a:rPr lang="fr-FR" sz="1200" dirty="0" smtClean="0">
                <a:latin typeface="Comic Sans MS" pitchFamily="66" charset="0"/>
              </a:rPr>
              <a:t> a gagné la coupe du monde.</a:t>
            </a:r>
          </a:p>
          <a:p>
            <a:pPr>
              <a:lnSpc>
                <a:spcPct val="300000"/>
              </a:lnSpc>
            </a:pPr>
            <a:r>
              <a:rPr lang="fr-FR" sz="1200" dirty="0" smtClean="0">
                <a:latin typeface="Comic Sans MS" pitchFamily="66" charset="0"/>
              </a:rPr>
              <a:t>Delphine attrape des </a:t>
            </a:r>
            <a:r>
              <a:rPr lang="fr-FR" sz="1200" u="sng" dirty="0" smtClean="0">
                <a:latin typeface="Comic Sans MS" pitchFamily="66" charset="0"/>
              </a:rPr>
              <a:t>papillons</a:t>
            </a:r>
            <a:r>
              <a:rPr lang="fr-FR" sz="1200" dirty="0" smtClean="0">
                <a:latin typeface="Comic Sans MS" pitchFamily="66" charset="0"/>
              </a:rPr>
              <a:t>.</a:t>
            </a:r>
            <a:endParaRPr lang="fr-FR" sz="1200" dirty="0">
              <a:latin typeface="Comic Sans MS" pitchFamily="66" charset="0"/>
            </a:endParaRPr>
          </a:p>
        </p:txBody>
      </p:sp>
    </p:spTree>
    <p:extLst>
      <p:ext uri="{BB962C8B-B14F-4D97-AF65-F5344CB8AC3E}">
        <p14:creationId xmlns:p14="http://schemas.microsoft.com/office/powerpoint/2010/main" val="295709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nom</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souligne en bleu les noms communs et en vert les noms propres.</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2290445"/>
            <a:ext cx="2772308" cy="646331"/>
          </a:xfrm>
          <a:prstGeom prst="rect">
            <a:avLst/>
          </a:prstGeom>
          <a:noFill/>
        </p:spPr>
        <p:txBody>
          <a:bodyPr wrap="square" rtlCol="0">
            <a:spAutoFit/>
          </a:bodyPr>
          <a:lstStyle/>
          <a:p>
            <a:pPr>
              <a:lnSpc>
                <a:spcPct val="150000"/>
              </a:lnSpc>
            </a:pPr>
            <a:r>
              <a:rPr lang="fr-FR" sz="1200" dirty="0" smtClean="0">
                <a:latin typeface="Comic Sans MS" pitchFamily="66" charset="0"/>
              </a:rPr>
              <a:t>Ton cousin a pris l’avion à Paris.</a:t>
            </a:r>
          </a:p>
          <a:p>
            <a:pPr>
              <a:lnSpc>
                <a:spcPct val="150000"/>
              </a:lnSpc>
            </a:pPr>
            <a:r>
              <a:rPr lang="fr-FR" sz="1200" dirty="0" smtClean="0">
                <a:latin typeface="Comic Sans MS" pitchFamily="66" charset="0"/>
              </a:rPr>
              <a:t>Justine achète un nouveau sac.</a:t>
            </a:r>
            <a:endParaRPr lang="fr-FR" sz="1200" dirty="0">
              <a:latin typeface="Comic Sans MS" pitchFamily="66" charset="0"/>
            </a:endParaRPr>
          </a:p>
        </p:txBody>
      </p:sp>
      <p:sp>
        <p:nvSpPr>
          <p:cNvPr id="12" name="ZoneTexte 11"/>
          <p:cNvSpPr txBox="1"/>
          <p:nvPr/>
        </p:nvSpPr>
        <p:spPr>
          <a:xfrm>
            <a:off x="3429000" y="2290444"/>
            <a:ext cx="3392760" cy="646331"/>
          </a:xfrm>
          <a:prstGeom prst="rect">
            <a:avLst/>
          </a:prstGeom>
          <a:noFill/>
        </p:spPr>
        <p:txBody>
          <a:bodyPr wrap="square" rtlCol="0">
            <a:spAutoFit/>
          </a:bodyPr>
          <a:lstStyle/>
          <a:p>
            <a:pPr>
              <a:lnSpc>
                <a:spcPct val="150000"/>
              </a:lnSpc>
            </a:pPr>
            <a:r>
              <a:rPr lang="fr-FR" sz="1200" dirty="0" smtClean="0">
                <a:latin typeface="Comic Sans MS" pitchFamily="66" charset="0"/>
              </a:rPr>
              <a:t>La lettre est partie de Mende.</a:t>
            </a:r>
          </a:p>
          <a:p>
            <a:pPr>
              <a:lnSpc>
                <a:spcPct val="150000"/>
              </a:lnSpc>
            </a:pPr>
            <a:r>
              <a:rPr lang="fr-FR" sz="1200" dirty="0" smtClean="0">
                <a:latin typeface="Comic Sans MS" pitchFamily="66" charset="0"/>
              </a:rPr>
              <a:t>La radio diffuse les informations de Lozère.</a:t>
            </a:r>
            <a:endParaRPr lang="fr-FR" sz="1200" dirty="0">
              <a:latin typeface="Comic Sans MS" pitchFamily="66" charset="0"/>
            </a:endParaRPr>
          </a:p>
        </p:txBody>
      </p:sp>
      <p:cxnSp>
        <p:nvCxnSpPr>
          <p:cNvPr id="13" name="Connecteur droit 12"/>
          <p:cNvCxnSpPr/>
          <p:nvPr/>
        </p:nvCxnSpPr>
        <p:spPr>
          <a:xfrm>
            <a:off x="3140968" y="229044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116632" y="3368824"/>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ces phrases, les mots en gras sont les mêmes. Surligne ceux qui sont des noms.</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0" name="ZoneTexte 19"/>
          <p:cNvSpPr txBox="1"/>
          <p:nvPr/>
        </p:nvSpPr>
        <p:spPr>
          <a:xfrm>
            <a:off x="116632" y="4304929"/>
            <a:ext cx="2952328" cy="646331"/>
          </a:xfrm>
          <a:prstGeom prst="rect">
            <a:avLst/>
          </a:prstGeom>
          <a:noFill/>
        </p:spPr>
        <p:txBody>
          <a:bodyPr wrap="square" rtlCol="0">
            <a:spAutoFit/>
          </a:bodyPr>
          <a:lstStyle/>
          <a:p>
            <a:pPr>
              <a:lnSpc>
                <a:spcPct val="150000"/>
              </a:lnSpc>
            </a:pPr>
            <a:r>
              <a:rPr lang="fr-FR" sz="1200" dirty="0" smtClean="0">
                <a:latin typeface="Comic Sans MS" pitchFamily="66" charset="0"/>
              </a:rPr>
              <a:t>Mon cousin </a:t>
            </a:r>
            <a:r>
              <a:rPr lang="fr-FR" sz="1200" b="1" dirty="0" smtClean="0">
                <a:latin typeface="Comic Sans MS" pitchFamily="66" charset="0"/>
              </a:rPr>
              <a:t>voyage</a:t>
            </a:r>
            <a:r>
              <a:rPr lang="fr-FR" sz="1200" dirty="0" smtClean="0">
                <a:latin typeface="Comic Sans MS" pitchFamily="66" charset="0"/>
              </a:rPr>
              <a:t> à travers le monde.</a:t>
            </a:r>
          </a:p>
          <a:p>
            <a:pPr>
              <a:lnSpc>
                <a:spcPct val="150000"/>
              </a:lnSpc>
            </a:pPr>
            <a:r>
              <a:rPr lang="fr-FR" sz="1200" dirty="0" smtClean="0">
                <a:latin typeface="Comic Sans MS" pitchFamily="66" charset="0"/>
              </a:rPr>
              <a:t>Le </a:t>
            </a:r>
            <a:r>
              <a:rPr lang="fr-FR" sz="1200" b="1" dirty="0" smtClean="0">
                <a:latin typeface="Comic Sans MS" pitchFamily="66" charset="0"/>
              </a:rPr>
              <a:t>voyage</a:t>
            </a:r>
            <a:r>
              <a:rPr lang="fr-FR" sz="1200" dirty="0" smtClean="0">
                <a:latin typeface="Comic Sans MS" pitchFamily="66" charset="0"/>
              </a:rPr>
              <a:t> en avion est très long.</a:t>
            </a:r>
            <a:endParaRPr lang="fr-FR" sz="1200" dirty="0">
              <a:latin typeface="Comic Sans MS" pitchFamily="66" charset="0"/>
            </a:endParaRPr>
          </a:p>
        </p:txBody>
      </p:sp>
      <p:sp>
        <p:nvSpPr>
          <p:cNvPr id="21" name="ZoneTexte 20"/>
          <p:cNvSpPr txBox="1"/>
          <p:nvPr/>
        </p:nvSpPr>
        <p:spPr>
          <a:xfrm>
            <a:off x="3429000" y="4304928"/>
            <a:ext cx="3392760" cy="646331"/>
          </a:xfrm>
          <a:prstGeom prst="rect">
            <a:avLst/>
          </a:prstGeom>
          <a:noFill/>
        </p:spPr>
        <p:txBody>
          <a:bodyPr wrap="square" rtlCol="0">
            <a:spAutoFit/>
          </a:bodyPr>
          <a:lstStyle/>
          <a:p>
            <a:pPr>
              <a:lnSpc>
                <a:spcPct val="150000"/>
              </a:lnSpc>
            </a:pPr>
            <a:r>
              <a:rPr lang="fr-FR" sz="1200" dirty="0" smtClean="0">
                <a:latin typeface="Comic Sans MS" pitchFamily="66" charset="0"/>
              </a:rPr>
              <a:t>Son frère </a:t>
            </a:r>
            <a:r>
              <a:rPr lang="fr-FR" sz="1200" b="1" dirty="0" smtClean="0">
                <a:latin typeface="Comic Sans MS" pitchFamily="66" charset="0"/>
              </a:rPr>
              <a:t>rêve</a:t>
            </a:r>
            <a:r>
              <a:rPr lang="fr-FR" sz="1200" dirty="0" smtClean="0">
                <a:latin typeface="Comic Sans MS" pitchFamily="66" charset="0"/>
              </a:rPr>
              <a:t> des vacances.</a:t>
            </a:r>
          </a:p>
          <a:p>
            <a:pPr>
              <a:lnSpc>
                <a:spcPct val="150000"/>
              </a:lnSpc>
            </a:pPr>
            <a:r>
              <a:rPr lang="fr-FR" sz="1200" dirty="0" smtClean="0">
                <a:latin typeface="Comic Sans MS" pitchFamily="66" charset="0"/>
              </a:rPr>
              <a:t>J’ai fait un </a:t>
            </a:r>
            <a:r>
              <a:rPr lang="fr-FR" sz="1200" b="1" dirty="0" smtClean="0">
                <a:latin typeface="Comic Sans MS" pitchFamily="66" charset="0"/>
              </a:rPr>
              <a:t>rêve</a:t>
            </a:r>
            <a:r>
              <a:rPr lang="fr-FR" sz="1200" dirty="0" smtClean="0">
                <a:latin typeface="Comic Sans MS" pitchFamily="66" charset="0"/>
              </a:rPr>
              <a:t> étrange cette nuit.</a:t>
            </a:r>
            <a:endParaRPr lang="fr-FR" sz="1200" dirty="0">
              <a:latin typeface="Comic Sans MS" pitchFamily="66" charset="0"/>
            </a:endParaRPr>
          </a:p>
        </p:txBody>
      </p:sp>
      <p:cxnSp>
        <p:nvCxnSpPr>
          <p:cNvPr id="22" name="Connecteur droit 21"/>
          <p:cNvCxnSpPr/>
          <p:nvPr/>
        </p:nvCxnSpPr>
        <p:spPr>
          <a:xfrm>
            <a:off x="3140968" y="4304927"/>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16632" y="5241032"/>
            <a:ext cx="2952328" cy="646331"/>
          </a:xfrm>
          <a:prstGeom prst="rect">
            <a:avLst/>
          </a:prstGeom>
          <a:noFill/>
        </p:spPr>
        <p:txBody>
          <a:bodyPr wrap="square" rtlCol="0">
            <a:spAutoFit/>
          </a:bodyPr>
          <a:lstStyle/>
          <a:p>
            <a:pPr>
              <a:lnSpc>
                <a:spcPct val="150000"/>
              </a:lnSpc>
            </a:pPr>
            <a:r>
              <a:rPr lang="fr-FR" sz="1200" dirty="0" smtClean="0">
                <a:latin typeface="Comic Sans MS" pitchFamily="66" charset="0"/>
              </a:rPr>
              <a:t>Cette </a:t>
            </a:r>
            <a:r>
              <a:rPr lang="fr-FR" sz="1200" b="1" dirty="0" smtClean="0">
                <a:latin typeface="Comic Sans MS" pitchFamily="66" charset="0"/>
              </a:rPr>
              <a:t>danse</a:t>
            </a:r>
            <a:r>
              <a:rPr lang="fr-FR" sz="1200" dirty="0" smtClean="0">
                <a:latin typeface="Comic Sans MS" pitchFamily="66" charset="0"/>
              </a:rPr>
              <a:t> est difficile à apprendre.</a:t>
            </a:r>
          </a:p>
          <a:p>
            <a:pPr>
              <a:lnSpc>
                <a:spcPct val="150000"/>
              </a:lnSpc>
            </a:pPr>
            <a:r>
              <a:rPr lang="fr-FR" sz="1200" dirty="0" smtClean="0">
                <a:latin typeface="Comic Sans MS" pitchFamily="66" charset="0"/>
              </a:rPr>
              <a:t>La ballerine </a:t>
            </a:r>
            <a:r>
              <a:rPr lang="fr-FR" sz="1200" b="1" dirty="0" smtClean="0">
                <a:latin typeface="Comic Sans MS" pitchFamily="66" charset="0"/>
              </a:rPr>
              <a:t>danse</a:t>
            </a:r>
            <a:r>
              <a:rPr lang="fr-FR" sz="1200" dirty="0" smtClean="0">
                <a:latin typeface="Comic Sans MS" pitchFamily="66" charset="0"/>
              </a:rPr>
              <a:t> avec grâce.</a:t>
            </a:r>
            <a:endParaRPr lang="fr-FR" sz="1200" dirty="0">
              <a:latin typeface="Comic Sans MS" pitchFamily="66" charset="0"/>
            </a:endParaRPr>
          </a:p>
        </p:txBody>
      </p:sp>
      <p:sp>
        <p:nvSpPr>
          <p:cNvPr id="24" name="ZoneTexte 23"/>
          <p:cNvSpPr txBox="1"/>
          <p:nvPr/>
        </p:nvSpPr>
        <p:spPr>
          <a:xfrm>
            <a:off x="3429000" y="5241031"/>
            <a:ext cx="3392760" cy="646331"/>
          </a:xfrm>
          <a:prstGeom prst="rect">
            <a:avLst/>
          </a:prstGeom>
          <a:noFill/>
        </p:spPr>
        <p:txBody>
          <a:bodyPr wrap="square" rtlCol="0">
            <a:spAutoFit/>
          </a:bodyPr>
          <a:lstStyle/>
          <a:p>
            <a:pPr>
              <a:lnSpc>
                <a:spcPct val="150000"/>
              </a:lnSpc>
            </a:pPr>
            <a:r>
              <a:rPr lang="fr-FR" sz="1200" dirty="0" smtClean="0">
                <a:latin typeface="Comic Sans MS" pitchFamily="66" charset="0"/>
              </a:rPr>
              <a:t>On ne doit pas parler la </a:t>
            </a:r>
            <a:r>
              <a:rPr lang="fr-FR" sz="1200" b="1" dirty="0" smtClean="0">
                <a:latin typeface="Comic Sans MS" pitchFamily="66" charset="0"/>
              </a:rPr>
              <a:t>bouche</a:t>
            </a:r>
            <a:r>
              <a:rPr lang="fr-FR" sz="1200" dirty="0" smtClean="0">
                <a:latin typeface="Comic Sans MS" pitchFamily="66" charset="0"/>
              </a:rPr>
              <a:t> pleine.</a:t>
            </a:r>
          </a:p>
          <a:p>
            <a:pPr>
              <a:lnSpc>
                <a:spcPct val="150000"/>
              </a:lnSpc>
            </a:pPr>
            <a:r>
              <a:rPr lang="fr-FR" sz="1200" dirty="0" smtClean="0">
                <a:latin typeface="Comic Sans MS" pitchFamily="66" charset="0"/>
              </a:rPr>
              <a:t>Cette voiture </a:t>
            </a:r>
            <a:r>
              <a:rPr lang="fr-FR" sz="1200" b="1" dirty="0" smtClean="0">
                <a:latin typeface="Comic Sans MS" pitchFamily="66" charset="0"/>
              </a:rPr>
              <a:t>bouche</a:t>
            </a:r>
            <a:r>
              <a:rPr lang="fr-FR" sz="1200" dirty="0" smtClean="0">
                <a:latin typeface="Comic Sans MS" pitchFamily="66" charset="0"/>
              </a:rPr>
              <a:t> la circulation.</a:t>
            </a:r>
            <a:endParaRPr lang="fr-FR" sz="1200" dirty="0">
              <a:latin typeface="Comic Sans MS" pitchFamily="66" charset="0"/>
            </a:endParaRPr>
          </a:p>
        </p:txBody>
      </p:sp>
      <p:cxnSp>
        <p:nvCxnSpPr>
          <p:cNvPr id="25" name="Connecteur droit 24"/>
          <p:cNvCxnSpPr/>
          <p:nvPr/>
        </p:nvCxnSpPr>
        <p:spPr>
          <a:xfrm>
            <a:off x="3140968" y="5241030"/>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116632" y="6249144"/>
            <a:ext cx="6653336" cy="495126"/>
            <a:chOff x="116632" y="1352600"/>
            <a:chExt cx="6653336" cy="495126"/>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nom qui correspond à chaque définition.</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7016959"/>
            <a:ext cx="234272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7594767"/>
            <a:ext cx="2342728" cy="502778"/>
          </a:xfrm>
          <a:prstGeom prst="rect">
            <a:avLst/>
          </a:prstGeom>
        </p:spPr>
      </p:pic>
      <p:sp>
        <p:nvSpPr>
          <p:cNvPr id="34" name="ZoneTexte 33"/>
          <p:cNvSpPr txBox="1"/>
          <p:nvPr/>
        </p:nvSpPr>
        <p:spPr>
          <a:xfrm>
            <a:off x="116632" y="6897216"/>
            <a:ext cx="4104456" cy="2862322"/>
          </a:xfrm>
          <a:prstGeom prst="rect">
            <a:avLst/>
          </a:prstGeom>
          <a:noFill/>
        </p:spPr>
        <p:txBody>
          <a:bodyPr wrap="square" rtlCol="0">
            <a:spAutoFit/>
          </a:bodyPr>
          <a:lstStyle/>
          <a:p>
            <a:pPr>
              <a:lnSpc>
                <a:spcPct val="300000"/>
              </a:lnSpc>
            </a:pPr>
            <a:r>
              <a:rPr lang="fr-FR" sz="1200" dirty="0" smtClean="0">
                <a:latin typeface="Comic Sans MS" pitchFamily="66" charset="0"/>
              </a:rPr>
              <a:t>Je l’utilise pour transporter mes affaires d’école.</a:t>
            </a:r>
          </a:p>
          <a:p>
            <a:pPr>
              <a:lnSpc>
                <a:spcPct val="300000"/>
              </a:lnSpc>
            </a:pPr>
            <a:r>
              <a:rPr lang="fr-FR" sz="1200" dirty="0" smtClean="0">
                <a:latin typeface="Comic Sans MS" pitchFamily="66" charset="0"/>
              </a:rPr>
              <a:t>Un animal avec une longue trompe et des défenses.</a:t>
            </a:r>
          </a:p>
          <a:p>
            <a:pPr>
              <a:lnSpc>
                <a:spcPct val="300000"/>
              </a:lnSpc>
            </a:pPr>
            <a:r>
              <a:rPr lang="fr-FR" sz="1200" dirty="0" smtClean="0">
                <a:latin typeface="Comic Sans MS" pitchFamily="66" charset="0"/>
              </a:rPr>
              <a:t>On le met sur la brosse à dents.</a:t>
            </a:r>
          </a:p>
          <a:p>
            <a:pPr>
              <a:lnSpc>
                <a:spcPct val="300000"/>
              </a:lnSpc>
            </a:pPr>
            <a:r>
              <a:rPr lang="fr-FR" sz="1200" dirty="0" smtClean="0">
                <a:latin typeface="Comic Sans MS" pitchFamily="66" charset="0"/>
              </a:rPr>
              <a:t>On s’assoit dessus pour manger à table.</a:t>
            </a:r>
          </a:p>
          <a:p>
            <a:pPr>
              <a:lnSpc>
                <a:spcPct val="300000"/>
              </a:lnSpc>
            </a:pPr>
            <a:r>
              <a:rPr lang="fr-FR" sz="1200" dirty="0" smtClean="0">
                <a:latin typeface="Comic Sans MS" pitchFamily="66" charset="0"/>
              </a:rPr>
              <a:t>Un fruit jaune et allongé.</a:t>
            </a:r>
            <a:endParaRPr lang="fr-FR" sz="1200" dirty="0">
              <a:latin typeface="Comic Sans MS" pitchFamily="66" charset="0"/>
            </a:endParaRP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8192894"/>
            <a:ext cx="234272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8770702"/>
            <a:ext cx="234272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26632" y="9346766"/>
            <a:ext cx="2342728" cy="502778"/>
          </a:xfrm>
          <a:prstGeom prst="rect">
            <a:avLst/>
          </a:prstGeom>
        </p:spPr>
      </p:pic>
    </p:spTree>
    <p:extLst>
      <p:ext uri="{BB962C8B-B14F-4D97-AF65-F5344CB8AC3E}">
        <p14:creationId xmlns:p14="http://schemas.microsoft.com/office/powerpoint/2010/main" val="274286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nom</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352600"/>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Recopie les noms des phrases dans la bonne colonne.</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1" name="Tableau 10"/>
          <p:cNvGraphicFramePr>
            <a:graphicFrameLocks noGrp="1"/>
          </p:cNvGraphicFramePr>
          <p:nvPr>
            <p:extLst>
              <p:ext uri="{D42A27DB-BD31-4B8C-83A1-F6EECF244321}">
                <p14:modId xmlns:p14="http://schemas.microsoft.com/office/powerpoint/2010/main" val="2319794287"/>
              </p:ext>
            </p:extLst>
          </p:nvPr>
        </p:nvGraphicFramePr>
        <p:xfrm>
          <a:off x="260648" y="2576736"/>
          <a:ext cx="6408712" cy="1828800"/>
        </p:xfrm>
        <a:graphic>
          <a:graphicData uri="http://schemas.openxmlformats.org/drawingml/2006/table">
            <a:tbl>
              <a:tblPr bandRow="1">
                <a:tableStyleId>{073A0DAA-6AF3-43AB-8588-CEC1D06C72B9}</a:tableStyleId>
              </a:tblPr>
              <a:tblGrid>
                <a:gridCol w="3204356"/>
                <a:gridCol w="3204356"/>
              </a:tblGrid>
              <a:tr h="144016">
                <a:tc>
                  <a:txBody>
                    <a:bodyPr/>
                    <a:lstStyle/>
                    <a:p>
                      <a:pPr algn="ctr"/>
                      <a:r>
                        <a:rPr lang="fr-FR" sz="1200" dirty="0" smtClean="0">
                          <a:latin typeface="Comic Sans MS" pitchFamily="66" charset="0"/>
                        </a:rPr>
                        <a:t>Noms communs</a:t>
                      </a:r>
                      <a:endParaRPr lang="fr-FR" sz="12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latin typeface="Comic Sans MS" pitchFamily="66" charset="0"/>
                        </a:rPr>
                        <a:t>Noms propres</a:t>
                      </a:r>
                      <a:endParaRPr lang="fr-FR" sz="12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nSpc>
                          <a:spcPct val="200000"/>
                        </a:lnSpc>
                      </a:pPr>
                      <a:r>
                        <a:rPr lang="fr-FR" sz="1200" dirty="0" smtClean="0">
                          <a:latin typeface="Comic Sans MS" pitchFamily="66" charset="0"/>
                        </a:rPr>
                        <a:t>____________________________________________________________________________________________________________________________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fr-FR" sz="1200" dirty="0" smtClean="0">
                          <a:latin typeface="Comic Sans MS" pitchFamily="66" charset="0"/>
                        </a:rPr>
                        <a:t>____________________________________________________________________________________________________________________________</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ZoneTexte 11"/>
          <p:cNvSpPr txBox="1"/>
          <p:nvPr/>
        </p:nvSpPr>
        <p:spPr>
          <a:xfrm>
            <a:off x="116632" y="1899047"/>
            <a:ext cx="6653336" cy="646331"/>
          </a:xfrm>
          <a:prstGeom prst="rect">
            <a:avLst/>
          </a:prstGeom>
          <a:noFill/>
        </p:spPr>
        <p:txBody>
          <a:bodyPr wrap="square" rtlCol="0">
            <a:spAutoFit/>
          </a:bodyPr>
          <a:lstStyle/>
          <a:p>
            <a:pPr algn="ctr">
              <a:lnSpc>
                <a:spcPct val="150000"/>
              </a:lnSpc>
            </a:pPr>
            <a:r>
              <a:rPr lang="fr-FR" sz="1200" b="1" dirty="0" smtClean="0">
                <a:latin typeface="Comic Sans MS" pitchFamily="66" charset="0"/>
              </a:rPr>
              <a:t>Picasso est un peintre célèbre. – En France, l’école est obligatoire. </a:t>
            </a:r>
          </a:p>
          <a:p>
            <a:pPr algn="ctr">
              <a:lnSpc>
                <a:spcPct val="150000"/>
              </a:lnSpc>
            </a:pPr>
            <a:r>
              <a:rPr lang="fr-FR" sz="1200" b="1" dirty="0" smtClean="0">
                <a:latin typeface="Comic Sans MS" pitchFamily="66" charset="0"/>
              </a:rPr>
              <a:t>Alice apprend sa leçon. – Cette semaine, les voisins adoptent un chien.</a:t>
            </a:r>
            <a:endParaRPr lang="fr-FR" sz="1200" b="1" dirty="0">
              <a:latin typeface="Comic Sans MS" pitchFamily="66" charset="0"/>
            </a:endParaRPr>
          </a:p>
        </p:txBody>
      </p:sp>
      <p:grpSp>
        <p:nvGrpSpPr>
          <p:cNvPr id="19" name="Groupe 18"/>
          <p:cNvGrpSpPr/>
          <p:nvPr/>
        </p:nvGrpSpPr>
        <p:grpSpPr>
          <a:xfrm>
            <a:off x="116632" y="4636760"/>
            <a:ext cx="6653336" cy="495126"/>
            <a:chOff x="116632" y="1352600"/>
            <a:chExt cx="6653336" cy="49512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nom propre au nom commun.</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25" name="Tableau 24"/>
          <p:cNvGraphicFramePr>
            <a:graphicFrameLocks noGrp="1"/>
          </p:cNvGraphicFramePr>
          <p:nvPr>
            <p:extLst>
              <p:ext uri="{D42A27DB-BD31-4B8C-83A1-F6EECF244321}">
                <p14:modId xmlns:p14="http://schemas.microsoft.com/office/powerpoint/2010/main" val="538946559"/>
              </p:ext>
            </p:extLst>
          </p:nvPr>
        </p:nvGraphicFramePr>
        <p:xfrm>
          <a:off x="520080" y="5284832"/>
          <a:ext cx="5645224" cy="1036320"/>
        </p:xfrm>
        <a:graphic>
          <a:graphicData uri="http://schemas.openxmlformats.org/drawingml/2006/table">
            <a:tbl>
              <a:tblPr bandRow="1">
                <a:tableStyleId>{5C22544A-7EE6-4342-B048-85BDC9FD1C3A}</a:tableStyleId>
              </a:tblPr>
              <a:tblGrid>
                <a:gridCol w="1728192"/>
                <a:gridCol w="1296144"/>
                <a:gridCol w="720080"/>
                <a:gridCol w="1900808"/>
              </a:tblGrid>
              <a:tr h="144016">
                <a:tc>
                  <a:txBody>
                    <a:bodyPr/>
                    <a:lstStyle/>
                    <a:p>
                      <a:pPr algn="r"/>
                      <a:r>
                        <a:rPr lang="fr-FR" sz="1100" dirty="0" smtClean="0">
                          <a:latin typeface="Comic Sans MS" pitchFamily="66" charset="0"/>
                        </a:rPr>
                        <a:t>Montpellier</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un prénom</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Amélie</a:t>
                      </a: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une région</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le Lot</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une rivière</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le Languedoc</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une</a:t>
                      </a:r>
                      <a:r>
                        <a:rPr lang="fr-FR" sz="1100" baseline="0" dirty="0" smtClean="0">
                          <a:latin typeface="Comic Sans MS" pitchFamily="66" charset="0"/>
                        </a:rPr>
                        <a:t> ville</a:t>
                      </a:r>
                      <a:endParaRPr lang="fr-FR" sz="1100" dirty="0">
                        <a:latin typeface="Comic Sans MS" pitchFamily="66" charset="0"/>
                      </a:endParaRPr>
                    </a:p>
                  </a:txBody>
                  <a:tcPr anchor="ctr">
                    <a:solidFill>
                      <a:schemeClr val="bg1"/>
                    </a:solidFill>
                  </a:tcPr>
                </a:tc>
              </a:tr>
            </a:tbl>
          </a:graphicData>
        </a:graphic>
      </p:graphicFrame>
      <p:grpSp>
        <p:nvGrpSpPr>
          <p:cNvPr id="26" name="Groupe 25"/>
          <p:cNvGrpSpPr/>
          <p:nvPr/>
        </p:nvGrpSpPr>
        <p:grpSpPr>
          <a:xfrm>
            <a:off x="116632" y="6510972"/>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Trouve le nom qui correspond à chaque verbe.</a:t>
              </a:r>
            </a:p>
            <a:p>
              <a:pPr>
                <a:lnSpc>
                  <a:spcPct val="150000"/>
                </a:lnSpc>
              </a:pPr>
              <a:r>
                <a:rPr lang="fr-FR" sz="1400" u="sng" dirty="0" smtClean="0">
                  <a:latin typeface="SimpleRonde" pitchFamily="2" charset="0"/>
                </a:rPr>
                <a:t>Ex. : regarder </a:t>
              </a:r>
              <a:r>
                <a:rPr lang="fr-FR" sz="1400" u="sng" dirty="0" smtClean="0">
                  <a:latin typeface="Throw My Hands Up in the Air"/>
                  <a:ea typeface="Throw My Hands Up in the Air"/>
                </a:rPr>
                <a:t>~ </a:t>
              </a:r>
              <a:r>
                <a:rPr lang="fr-FR" sz="1400" u="sng" dirty="0" smtClean="0">
                  <a:latin typeface="SimpleRonde" pitchFamily="2" charset="0"/>
                </a:rPr>
                <a:t>le regard</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7453075"/>
            <a:ext cx="234272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8030883"/>
            <a:ext cx="2342728" cy="502778"/>
          </a:xfrm>
          <a:prstGeom prst="rect">
            <a:avLst/>
          </a:prstGeom>
        </p:spPr>
      </p:pic>
      <p:sp>
        <p:nvSpPr>
          <p:cNvPr id="34" name="ZoneTexte 33"/>
          <p:cNvSpPr txBox="1"/>
          <p:nvPr/>
        </p:nvSpPr>
        <p:spPr>
          <a:xfrm>
            <a:off x="116632" y="7329264"/>
            <a:ext cx="792088" cy="2308324"/>
          </a:xfrm>
          <a:prstGeom prst="rect">
            <a:avLst/>
          </a:prstGeom>
          <a:noFill/>
        </p:spPr>
        <p:txBody>
          <a:bodyPr wrap="square" rtlCol="0">
            <a:spAutoFit/>
          </a:bodyPr>
          <a:lstStyle/>
          <a:p>
            <a:pPr algn="r">
              <a:lnSpc>
                <a:spcPct val="300000"/>
              </a:lnSpc>
            </a:pPr>
            <a:r>
              <a:rPr lang="fr-FR" sz="1200" dirty="0" smtClean="0">
                <a:latin typeface="Comic Sans MS" pitchFamily="66" charset="0"/>
              </a:rPr>
              <a:t>chanter</a:t>
            </a:r>
          </a:p>
          <a:p>
            <a:pPr algn="r">
              <a:lnSpc>
                <a:spcPct val="300000"/>
              </a:lnSpc>
            </a:pPr>
            <a:r>
              <a:rPr lang="fr-FR" sz="1200" dirty="0" smtClean="0">
                <a:latin typeface="Comic Sans MS" pitchFamily="66" charset="0"/>
              </a:rPr>
              <a:t>rêver</a:t>
            </a:r>
          </a:p>
          <a:p>
            <a:pPr algn="r">
              <a:lnSpc>
                <a:spcPct val="300000"/>
              </a:lnSpc>
            </a:pPr>
            <a:r>
              <a:rPr lang="fr-FR" sz="1200" dirty="0" smtClean="0">
                <a:latin typeface="Comic Sans MS" pitchFamily="66" charset="0"/>
              </a:rPr>
              <a:t>danser</a:t>
            </a:r>
          </a:p>
          <a:p>
            <a:pPr algn="r">
              <a:lnSpc>
                <a:spcPct val="300000"/>
              </a:lnSpc>
            </a:pPr>
            <a:r>
              <a:rPr lang="fr-FR" sz="1200" dirty="0" smtClean="0">
                <a:latin typeface="Comic Sans MS" pitchFamily="66" charset="0"/>
              </a:rPr>
              <a:t>voyager</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8629010"/>
            <a:ext cx="234272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9206818"/>
            <a:ext cx="2342728" cy="502778"/>
          </a:xfrm>
          <a:prstGeom prst="rect">
            <a:avLst/>
          </a:prstGeom>
        </p:spPr>
      </p:pic>
      <p:pic>
        <p:nvPicPr>
          <p:cNvPr id="37" name="Image 3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7453075"/>
            <a:ext cx="2342728" cy="502778"/>
          </a:xfrm>
          <a:prstGeom prst="rect">
            <a:avLst/>
          </a:prstGeom>
        </p:spPr>
      </p:pic>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8030883"/>
            <a:ext cx="2342728" cy="502778"/>
          </a:xfrm>
          <a:prstGeom prst="rect">
            <a:avLst/>
          </a:prstGeom>
        </p:spPr>
      </p:pic>
      <p:sp>
        <p:nvSpPr>
          <p:cNvPr id="39" name="ZoneTexte 38"/>
          <p:cNvSpPr txBox="1"/>
          <p:nvPr/>
        </p:nvSpPr>
        <p:spPr>
          <a:xfrm>
            <a:off x="3356992" y="7329264"/>
            <a:ext cx="1005448" cy="2308324"/>
          </a:xfrm>
          <a:prstGeom prst="rect">
            <a:avLst/>
          </a:prstGeom>
          <a:noFill/>
        </p:spPr>
        <p:txBody>
          <a:bodyPr wrap="square" rtlCol="0">
            <a:spAutoFit/>
          </a:bodyPr>
          <a:lstStyle/>
          <a:p>
            <a:pPr algn="r">
              <a:lnSpc>
                <a:spcPct val="300000"/>
              </a:lnSpc>
            </a:pPr>
            <a:r>
              <a:rPr lang="fr-FR" sz="1200" dirty="0" smtClean="0">
                <a:latin typeface="Comic Sans MS" pitchFamily="66" charset="0"/>
              </a:rPr>
              <a:t>jouer</a:t>
            </a:r>
          </a:p>
          <a:p>
            <a:pPr algn="r">
              <a:lnSpc>
                <a:spcPct val="300000"/>
              </a:lnSpc>
            </a:pPr>
            <a:r>
              <a:rPr lang="fr-FR" sz="1200" dirty="0" smtClean="0">
                <a:latin typeface="Comic Sans MS" pitchFamily="66" charset="0"/>
              </a:rPr>
              <a:t>arroser</a:t>
            </a:r>
          </a:p>
          <a:p>
            <a:pPr algn="r">
              <a:lnSpc>
                <a:spcPct val="300000"/>
              </a:lnSpc>
            </a:pPr>
            <a:r>
              <a:rPr lang="fr-FR" sz="1200" dirty="0" smtClean="0">
                <a:latin typeface="Comic Sans MS" pitchFamily="66" charset="0"/>
              </a:rPr>
              <a:t>téléphoner</a:t>
            </a:r>
          </a:p>
          <a:p>
            <a:pPr algn="r">
              <a:lnSpc>
                <a:spcPct val="300000"/>
              </a:lnSpc>
            </a:pPr>
            <a:r>
              <a:rPr lang="fr-FR" sz="1200" dirty="0" smtClean="0">
                <a:latin typeface="Comic Sans MS" pitchFamily="66" charset="0"/>
              </a:rPr>
              <a:t>sabler</a:t>
            </a:r>
          </a:p>
        </p:txBody>
      </p:sp>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8629010"/>
            <a:ext cx="2342728" cy="502778"/>
          </a:xfrm>
          <a:prstGeom prst="rect">
            <a:avLst/>
          </a:prstGeom>
        </p:spPr>
      </p:pic>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362440" y="9206818"/>
            <a:ext cx="2342728" cy="502778"/>
          </a:xfrm>
          <a:prstGeom prst="rect">
            <a:avLst/>
          </a:prstGeom>
        </p:spPr>
      </p:pic>
      <p:cxnSp>
        <p:nvCxnSpPr>
          <p:cNvPr id="42" name="Connecteur droit 41"/>
          <p:cNvCxnSpPr/>
          <p:nvPr/>
        </p:nvCxnSpPr>
        <p:spPr>
          <a:xfrm>
            <a:off x="3356992" y="7329264"/>
            <a:ext cx="0" cy="2520280"/>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23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nom</a:t>
            </a:r>
            <a:endParaRPr lang="fr-FR" dirty="0"/>
          </a:p>
        </p:txBody>
      </p:sp>
      <p:sp>
        <p:nvSpPr>
          <p:cNvPr id="3" name="Espace réservé du texte 2"/>
          <p:cNvSpPr>
            <a:spLocks noGrp="1"/>
          </p:cNvSpPr>
          <p:nvPr>
            <p:ph type="body" sz="quarter" idx="11"/>
          </p:nvPr>
        </p:nvSpPr>
        <p:spPr/>
        <p:txBody>
          <a:bodyPr/>
          <a:lstStyle/>
          <a:p>
            <a:r>
              <a:rPr lang="fr-FR" dirty="0" smtClean="0"/>
              <a:t>7</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532476"/>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Ecris un nom propre pour chaque nom commun.</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2294703"/>
            <a:ext cx="1971288" cy="502778"/>
          </a:xfrm>
          <a:prstGeom prst="rect">
            <a:avLst/>
          </a:prstGeom>
        </p:spPr>
      </p:pic>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2872511"/>
            <a:ext cx="1971288" cy="502778"/>
          </a:xfrm>
          <a:prstGeom prst="rect">
            <a:avLst/>
          </a:prstGeom>
        </p:spPr>
      </p:pic>
      <p:sp>
        <p:nvSpPr>
          <p:cNvPr id="13" name="ZoneTexte 12"/>
          <p:cNvSpPr txBox="1"/>
          <p:nvPr/>
        </p:nvSpPr>
        <p:spPr>
          <a:xfrm>
            <a:off x="0" y="2170892"/>
            <a:ext cx="908720"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une ville</a:t>
            </a:r>
          </a:p>
          <a:p>
            <a:pPr algn="r">
              <a:lnSpc>
                <a:spcPct val="300000"/>
              </a:lnSpc>
            </a:pPr>
            <a:r>
              <a:rPr lang="fr-FR" sz="1200" dirty="0" smtClean="0">
                <a:latin typeface="Comic Sans MS" pitchFamily="66" charset="0"/>
              </a:rPr>
              <a:t>un pays</a:t>
            </a:r>
          </a:p>
          <a:p>
            <a:pPr algn="r">
              <a:lnSpc>
                <a:spcPct val="300000"/>
              </a:lnSpc>
            </a:pPr>
            <a:r>
              <a:rPr lang="fr-FR" sz="1200" dirty="0" smtClean="0">
                <a:latin typeface="Comic Sans MS" pitchFamily="66" charset="0"/>
              </a:rPr>
              <a:t>un acteur</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3470638"/>
            <a:ext cx="19712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2294703"/>
            <a:ext cx="201886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2872511"/>
            <a:ext cx="2018868" cy="502778"/>
          </a:xfrm>
          <a:prstGeom prst="rect">
            <a:avLst/>
          </a:prstGeom>
        </p:spPr>
      </p:pic>
      <p:sp>
        <p:nvSpPr>
          <p:cNvPr id="17" name="ZoneTexte 16"/>
          <p:cNvSpPr txBox="1"/>
          <p:nvPr/>
        </p:nvSpPr>
        <p:spPr>
          <a:xfrm>
            <a:off x="3251448" y="2170892"/>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 président</a:t>
            </a:r>
          </a:p>
          <a:p>
            <a:pPr algn="r">
              <a:lnSpc>
                <a:spcPct val="300000"/>
              </a:lnSpc>
            </a:pPr>
            <a:r>
              <a:rPr lang="fr-FR" sz="1200" dirty="0" smtClean="0">
                <a:latin typeface="Comic Sans MS" pitchFamily="66" charset="0"/>
              </a:rPr>
              <a:t>un département</a:t>
            </a:r>
          </a:p>
          <a:p>
            <a:pPr algn="r">
              <a:lnSpc>
                <a:spcPct val="300000"/>
              </a:lnSpc>
            </a:pPr>
            <a:r>
              <a:rPr lang="fr-FR" sz="1200" dirty="0" smtClean="0">
                <a:latin typeface="Comic Sans MS" pitchFamily="66" charset="0"/>
              </a:rPr>
              <a:t>une planète</a:t>
            </a:r>
          </a:p>
        </p:txBody>
      </p:sp>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3470638"/>
            <a:ext cx="2018868" cy="502778"/>
          </a:xfrm>
          <a:prstGeom prst="rect">
            <a:avLst/>
          </a:prstGeom>
        </p:spPr>
      </p:pic>
      <p:grpSp>
        <p:nvGrpSpPr>
          <p:cNvPr id="19" name="Groupe 18"/>
          <p:cNvGrpSpPr/>
          <p:nvPr/>
        </p:nvGrpSpPr>
        <p:grpSpPr>
          <a:xfrm>
            <a:off x="116632" y="4160912"/>
            <a:ext cx="6653336" cy="495126"/>
            <a:chOff x="116632" y="1352600"/>
            <a:chExt cx="6653336" cy="495126"/>
          </a:xfrm>
        </p:grpSpPr>
        <p:grpSp>
          <p:nvGrpSpPr>
            <p:cNvPr id="20" name="Groupe 19"/>
            <p:cNvGrpSpPr/>
            <p:nvPr/>
          </p:nvGrpSpPr>
          <p:grpSpPr>
            <a:xfrm>
              <a:off x="116632" y="1352600"/>
              <a:ext cx="360040" cy="461665"/>
              <a:chOff x="116632" y="1352600"/>
              <a:chExt cx="360040" cy="461665"/>
            </a:xfrm>
          </p:grpSpPr>
          <p:sp>
            <p:nvSpPr>
              <p:cNvPr id="23" name="Ellipse 2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1" name="ZoneTexte 20"/>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un nom commun pour chaque nom propre.</a:t>
              </a:r>
              <a:endParaRPr lang="fr-FR" sz="1400" u="sng" dirty="0">
                <a:latin typeface="SimpleRonde" pitchFamily="2" charset="0"/>
              </a:endParaRPr>
            </a:p>
          </p:txBody>
        </p:sp>
        <p:sp>
          <p:nvSpPr>
            <p:cNvPr id="22" name="Rectangle à coins arrondis 2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4860787"/>
            <a:ext cx="1971288" cy="502778"/>
          </a:xfrm>
          <a:prstGeom prst="rect">
            <a:avLst/>
          </a:prstGeom>
        </p:spPr>
      </p:pic>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5438595"/>
            <a:ext cx="1971288" cy="502778"/>
          </a:xfrm>
          <a:prstGeom prst="rect">
            <a:avLst/>
          </a:prstGeom>
        </p:spPr>
      </p:pic>
      <p:sp>
        <p:nvSpPr>
          <p:cNvPr id="27" name="ZoneTexte 26"/>
          <p:cNvSpPr txBox="1"/>
          <p:nvPr/>
        </p:nvSpPr>
        <p:spPr>
          <a:xfrm>
            <a:off x="0" y="4736976"/>
            <a:ext cx="908720"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les Alpes</a:t>
            </a:r>
          </a:p>
          <a:p>
            <a:pPr algn="r">
              <a:lnSpc>
                <a:spcPct val="300000"/>
              </a:lnSpc>
            </a:pPr>
            <a:r>
              <a:rPr lang="fr-FR" sz="1200" dirty="0" smtClean="0">
                <a:latin typeface="Comic Sans MS" pitchFamily="66" charset="0"/>
              </a:rPr>
              <a:t>Barcelone</a:t>
            </a:r>
          </a:p>
          <a:p>
            <a:pPr algn="r">
              <a:lnSpc>
                <a:spcPct val="300000"/>
              </a:lnSpc>
            </a:pPr>
            <a:r>
              <a:rPr lang="fr-FR" sz="1200" dirty="0" smtClean="0">
                <a:latin typeface="Comic Sans MS" pitchFamily="66" charset="0"/>
              </a:rPr>
              <a:t>Raiponce</a:t>
            </a:r>
          </a:p>
        </p:txBody>
      </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6036722"/>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4860787"/>
            <a:ext cx="201886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5438595"/>
            <a:ext cx="2018868" cy="502778"/>
          </a:xfrm>
          <a:prstGeom prst="rect">
            <a:avLst/>
          </a:prstGeom>
        </p:spPr>
      </p:pic>
      <p:sp>
        <p:nvSpPr>
          <p:cNvPr id="31" name="ZoneTexte 30"/>
          <p:cNvSpPr txBox="1"/>
          <p:nvPr/>
        </p:nvSpPr>
        <p:spPr>
          <a:xfrm>
            <a:off x="3251448" y="4736976"/>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Jupiter</a:t>
            </a:r>
          </a:p>
          <a:p>
            <a:pPr algn="r">
              <a:lnSpc>
                <a:spcPct val="300000"/>
              </a:lnSpc>
            </a:pPr>
            <a:r>
              <a:rPr lang="fr-FR" sz="1200" dirty="0" smtClean="0">
                <a:latin typeface="Comic Sans MS" pitchFamily="66" charset="0"/>
              </a:rPr>
              <a:t>Stromae</a:t>
            </a:r>
          </a:p>
          <a:p>
            <a:pPr algn="r">
              <a:lnSpc>
                <a:spcPct val="300000"/>
              </a:lnSpc>
            </a:pPr>
            <a:r>
              <a:rPr lang="fr-FR" sz="1200" dirty="0" smtClean="0">
                <a:latin typeface="Comic Sans MS" pitchFamily="66" charset="0"/>
              </a:rPr>
              <a:t>le Canada</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6036722"/>
            <a:ext cx="2018868" cy="502778"/>
          </a:xfrm>
          <a:prstGeom prst="rect">
            <a:avLst/>
          </a:prstGeom>
        </p:spPr>
      </p:pic>
      <p:grpSp>
        <p:nvGrpSpPr>
          <p:cNvPr id="33" name="Groupe 32"/>
          <p:cNvGrpSpPr/>
          <p:nvPr/>
        </p:nvGrpSpPr>
        <p:grpSpPr>
          <a:xfrm>
            <a:off x="116632" y="6753200"/>
            <a:ext cx="6653336" cy="495126"/>
            <a:chOff x="116632" y="1352600"/>
            <a:chExt cx="6653336" cy="495126"/>
          </a:xfrm>
        </p:grpSpPr>
        <p:grpSp>
          <p:nvGrpSpPr>
            <p:cNvPr id="34" name="Groupe 33"/>
            <p:cNvGrpSpPr/>
            <p:nvPr/>
          </p:nvGrpSpPr>
          <p:grpSpPr>
            <a:xfrm>
              <a:off x="116632" y="1352600"/>
              <a:ext cx="360040" cy="461665"/>
              <a:chOff x="116632" y="1352600"/>
              <a:chExt cx="360040" cy="461665"/>
            </a:xfrm>
          </p:grpSpPr>
          <p:sp>
            <p:nvSpPr>
              <p:cNvPr id="37" name="Ellipse 3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5" name="ZoneTexte 3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Décris ce personnage (nom, vêtements...).</a:t>
              </a:r>
              <a:endParaRPr lang="fr-FR" sz="1400" u="sng" dirty="0">
                <a:latin typeface="SimpleRonde" pitchFamily="2" charset="0"/>
              </a:endParaRPr>
            </a:p>
          </p:txBody>
        </p:sp>
        <p:sp>
          <p:nvSpPr>
            <p:cNvPr id="36" name="Rectangle à coins arrondis 3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20" y="7311692"/>
            <a:ext cx="1969311" cy="2461638"/>
          </a:xfrm>
          <a:prstGeom prst="rect">
            <a:avLst/>
          </a:prstGeom>
        </p:spPr>
      </p:pic>
      <p:pic>
        <p:nvPicPr>
          <p:cNvPr id="40" name="Image 39" descr="Capture d’écran"/>
          <p:cNvPicPr>
            <a:picLocks noChangeAspect="1"/>
          </p:cNvPicPr>
          <p:nvPr/>
        </p:nvPicPr>
        <p:blipFill rotWithShape="1">
          <a:blip r:embed="rId2">
            <a:extLst>
              <a:ext uri="{28A0092B-C50C-407E-A947-70E740481C1C}">
                <a14:useLocalDpi xmlns:a14="http://schemas.microsoft.com/office/drawing/2010/main" val="0"/>
              </a:ext>
            </a:extLst>
          </a:blip>
          <a:srcRect l="2925" t="-1" r="36811" b="9697"/>
          <a:stretch/>
        </p:blipFill>
        <p:spPr>
          <a:xfrm>
            <a:off x="188640" y="7457405"/>
            <a:ext cx="4132880" cy="2170212"/>
          </a:xfrm>
          <a:prstGeom prst="rect">
            <a:avLst/>
          </a:prstGeom>
        </p:spPr>
      </p:pic>
    </p:spTree>
    <p:extLst>
      <p:ext uri="{BB962C8B-B14F-4D97-AF65-F5344CB8AC3E}">
        <p14:creationId xmlns:p14="http://schemas.microsoft.com/office/powerpoint/2010/main" val="108928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déterminant</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24608"/>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 texte suivant avec les déterminants qui conviennent.</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116632" y="2299737"/>
            <a:ext cx="6653336" cy="276999"/>
          </a:xfrm>
          <a:prstGeom prst="rect">
            <a:avLst/>
          </a:prstGeom>
          <a:noFill/>
        </p:spPr>
        <p:txBody>
          <a:bodyPr wrap="square" rtlCol="0">
            <a:spAutoFit/>
          </a:bodyPr>
          <a:lstStyle/>
          <a:p>
            <a:pPr algn="ctr"/>
            <a:r>
              <a:rPr lang="fr-FR" sz="1200" b="1" dirty="0" smtClean="0">
                <a:latin typeface="Comic Sans MS" pitchFamily="66" charset="0"/>
              </a:rPr>
              <a:t>les – son - une – les – un – cette – la – sa – l’</a:t>
            </a:r>
            <a:endParaRPr lang="fr-FR" sz="1200" b="1" dirty="0">
              <a:latin typeface="Comic Sans MS" pitchFamily="66" charset="0"/>
            </a:endParaRPr>
          </a:p>
        </p:txBody>
      </p:sp>
      <p:sp>
        <p:nvSpPr>
          <p:cNvPr id="12" name="ZoneTexte 11"/>
          <p:cNvSpPr txBox="1"/>
          <p:nvPr/>
        </p:nvSpPr>
        <p:spPr>
          <a:xfrm>
            <a:off x="476672" y="2576736"/>
            <a:ext cx="5847456" cy="2215991"/>
          </a:xfrm>
          <a:prstGeom prst="rect">
            <a:avLst/>
          </a:prstGeom>
          <a:noFill/>
        </p:spPr>
        <p:txBody>
          <a:bodyPr wrap="square" rtlCol="0">
            <a:spAutoFit/>
          </a:bodyPr>
          <a:lstStyle/>
          <a:p>
            <a:pPr algn="just">
              <a:lnSpc>
                <a:spcPct val="200000"/>
              </a:lnSpc>
            </a:pPr>
            <a:r>
              <a:rPr lang="fr-FR" sz="1200" dirty="0" err="1">
                <a:latin typeface="Comic Sans MS" pitchFamily="66" charset="0"/>
              </a:rPr>
              <a:t>Ammamellen</a:t>
            </a:r>
            <a:r>
              <a:rPr lang="fr-FR" sz="1200" dirty="0">
                <a:latin typeface="Comic Sans MS" pitchFamily="66" charset="0"/>
              </a:rPr>
              <a:t> avait </a:t>
            </a:r>
            <a:r>
              <a:rPr lang="fr-FR" sz="1200" dirty="0" smtClean="0">
                <a:latin typeface="Comic Sans MS" pitchFamily="66" charset="0"/>
              </a:rPr>
              <a:t>_______ sœur </a:t>
            </a:r>
            <a:r>
              <a:rPr lang="fr-FR" sz="1200" dirty="0">
                <a:latin typeface="Comic Sans MS" pitchFamily="66" charset="0"/>
              </a:rPr>
              <a:t>et, toutes </a:t>
            </a:r>
            <a:r>
              <a:rPr lang="fr-FR" sz="1200" dirty="0" smtClean="0">
                <a:latin typeface="Comic Sans MS" pitchFamily="66" charset="0"/>
              </a:rPr>
              <a:t>______fois </a:t>
            </a:r>
            <a:r>
              <a:rPr lang="fr-FR" sz="1200" dirty="0">
                <a:latin typeface="Comic Sans MS" pitchFamily="66" charset="0"/>
              </a:rPr>
              <a:t>qu'elle mettait au monde </a:t>
            </a:r>
            <a:r>
              <a:rPr lang="fr-FR" sz="1200" dirty="0" smtClean="0">
                <a:latin typeface="Comic Sans MS" pitchFamily="66" charset="0"/>
              </a:rPr>
              <a:t>_______ garçon</a:t>
            </a:r>
            <a:r>
              <a:rPr lang="fr-FR" sz="1200" dirty="0">
                <a:latin typeface="Comic Sans MS" pitchFamily="66" charset="0"/>
              </a:rPr>
              <a:t>, il le tuait</a:t>
            </a:r>
            <a:r>
              <a:rPr lang="fr-FR" sz="1200" dirty="0" smtClean="0">
                <a:latin typeface="Comic Sans MS" pitchFamily="66" charset="0"/>
              </a:rPr>
              <a:t>.</a:t>
            </a:r>
          </a:p>
          <a:p>
            <a:pPr algn="just">
              <a:lnSpc>
                <a:spcPct val="200000"/>
              </a:lnSpc>
            </a:pPr>
            <a:r>
              <a:rPr lang="fr-FR" sz="1200" dirty="0" smtClean="0">
                <a:latin typeface="Comic Sans MS" pitchFamily="66" charset="0"/>
              </a:rPr>
              <a:t>_______ choses </a:t>
            </a:r>
            <a:r>
              <a:rPr lang="fr-FR" sz="1200" dirty="0">
                <a:latin typeface="Comic Sans MS" pitchFamily="66" charset="0"/>
              </a:rPr>
              <a:t>se passèrent ainsi jusqu'à ce qu'un jour, ayant accouché en même temps que </a:t>
            </a:r>
            <a:r>
              <a:rPr lang="fr-FR" sz="1200" dirty="0" smtClean="0">
                <a:latin typeface="Comic Sans MS" pitchFamily="66" charset="0"/>
              </a:rPr>
              <a:t>_______ servante</a:t>
            </a:r>
            <a:r>
              <a:rPr lang="fr-FR" sz="1200" dirty="0">
                <a:latin typeface="Comic Sans MS" pitchFamily="66" charset="0"/>
              </a:rPr>
              <a:t>, </a:t>
            </a:r>
            <a:r>
              <a:rPr lang="fr-FR" sz="1200" dirty="0" smtClean="0">
                <a:latin typeface="Comic Sans MS" pitchFamily="66" charset="0"/>
              </a:rPr>
              <a:t>_____ sœur </a:t>
            </a:r>
            <a:r>
              <a:rPr lang="fr-FR" sz="1200" dirty="0">
                <a:latin typeface="Comic Sans MS" pitchFamily="66" charset="0"/>
              </a:rPr>
              <a:t>d'</a:t>
            </a:r>
            <a:r>
              <a:rPr lang="fr-FR" sz="1200" dirty="0" err="1">
                <a:latin typeface="Comic Sans MS" pitchFamily="66" charset="0"/>
              </a:rPr>
              <a:t>Ammamellen</a:t>
            </a:r>
            <a:r>
              <a:rPr lang="fr-FR" sz="1200" dirty="0">
                <a:latin typeface="Comic Sans MS" pitchFamily="66" charset="0"/>
              </a:rPr>
              <a:t> lui donna </a:t>
            </a:r>
            <a:r>
              <a:rPr lang="fr-FR" sz="1200" dirty="0" smtClean="0">
                <a:latin typeface="Comic Sans MS" pitchFamily="66" charset="0"/>
              </a:rPr>
              <a:t>______ fils </a:t>
            </a:r>
            <a:r>
              <a:rPr lang="fr-FR" sz="1200" dirty="0">
                <a:latin typeface="Comic Sans MS" pitchFamily="66" charset="0"/>
              </a:rPr>
              <a:t>et prit avec elle </a:t>
            </a:r>
            <a:r>
              <a:rPr lang="fr-FR" sz="1200" dirty="0" smtClean="0">
                <a:latin typeface="Comic Sans MS" pitchFamily="66" charset="0"/>
              </a:rPr>
              <a:t>_____ enfant </a:t>
            </a:r>
            <a:r>
              <a:rPr lang="fr-FR" sz="1200" dirty="0">
                <a:latin typeface="Comic Sans MS" pitchFamily="66" charset="0"/>
              </a:rPr>
              <a:t>de </a:t>
            </a:r>
            <a:r>
              <a:rPr lang="fr-FR" sz="1200" dirty="0" smtClean="0">
                <a:latin typeface="Comic Sans MS" pitchFamily="66" charset="0"/>
              </a:rPr>
              <a:t>_______ dernière.</a:t>
            </a:r>
          </a:p>
          <a:p>
            <a:pPr algn="r">
              <a:lnSpc>
                <a:spcPct val="200000"/>
              </a:lnSpc>
            </a:pPr>
            <a:r>
              <a:rPr lang="fr-FR" sz="900" i="1" dirty="0" smtClean="0">
                <a:latin typeface="Comic Sans MS" pitchFamily="66" charset="0"/>
              </a:rPr>
              <a:t>D’après le conte </a:t>
            </a:r>
            <a:r>
              <a:rPr lang="fr-FR" sz="900" b="1" i="1" dirty="0" err="1">
                <a:latin typeface="Comic Sans MS" pitchFamily="66" charset="0"/>
              </a:rPr>
              <a:t>Ammamellen</a:t>
            </a:r>
            <a:r>
              <a:rPr lang="fr-FR" sz="900" b="1" i="1" dirty="0">
                <a:latin typeface="Comic Sans MS" pitchFamily="66" charset="0"/>
              </a:rPr>
              <a:t> et </a:t>
            </a:r>
            <a:r>
              <a:rPr lang="fr-FR" sz="900" b="1" i="1" dirty="0" smtClean="0">
                <a:latin typeface="Comic Sans MS" pitchFamily="66" charset="0"/>
              </a:rPr>
              <a:t>Élias.</a:t>
            </a:r>
            <a:endParaRPr lang="fr-FR" sz="900" b="1" i="1" dirty="0">
              <a:latin typeface="Comic Sans MS" pitchFamily="66" charset="0"/>
            </a:endParaRPr>
          </a:p>
        </p:txBody>
      </p:sp>
      <p:grpSp>
        <p:nvGrpSpPr>
          <p:cNvPr id="13" name="Groupe 12"/>
          <p:cNvGrpSpPr/>
          <p:nvPr/>
        </p:nvGrpSpPr>
        <p:grpSpPr>
          <a:xfrm>
            <a:off x="116632" y="4792727"/>
            <a:ext cx="6653336" cy="495126"/>
            <a:chOff x="116632" y="1352600"/>
            <a:chExt cx="6653336" cy="495126"/>
          </a:xfrm>
        </p:grpSpPr>
        <p:grpSp>
          <p:nvGrpSpPr>
            <p:cNvPr id="14" name="Groupe 13"/>
            <p:cNvGrpSpPr/>
            <p:nvPr/>
          </p:nvGrpSpPr>
          <p:grpSpPr>
            <a:xfrm>
              <a:off x="116632" y="1352600"/>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5" name="ZoneTexte 14"/>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Barre les déterminants qui ne conviennent pas au nom.</a:t>
              </a:r>
              <a:endParaRPr lang="fr-FR" sz="1400" u="sng" dirty="0">
                <a:latin typeface="SimpleRonde" pitchFamily="2" charset="0"/>
              </a:endParaRPr>
            </a:p>
          </p:txBody>
        </p:sp>
        <p:sp>
          <p:nvSpPr>
            <p:cNvPr id="16" name="Rectangle à coins arrondis 1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19" name="Tableau 18"/>
          <p:cNvGraphicFramePr>
            <a:graphicFrameLocks noGrp="1"/>
          </p:cNvGraphicFramePr>
          <p:nvPr>
            <p:extLst>
              <p:ext uri="{D42A27DB-BD31-4B8C-83A1-F6EECF244321}">
                <p14:modId xmlns:p14="http://schemas.microsoft.com/office/powerpoint/2010/main" val="2311762240"/>
              </p:ext>
            </p:extLst>
          </p:nvPr>
        </p:nvGraphicFramePr>
        <p:xfrm>
          <a:off x="116632" y="5529064"/>
          <a:ext cx="1440161" cy="822960"/>
        </p:xfrm>
        <a:graphic>
          <a:graphicData uri="http://schemas.openxmlformats.org/drawingml/2006/table">
            <a:tbl>
              <a:tblPr bandRow="1">
                <a:tableStyleId>{5C22544A-7EE6-4342-B048-85BDC9FD1C3A}</a:tableStyleId>
              </a:tblPr>
              <a:tblGrid>
                <a:gridCol w="352693"/>
                <a:gridCol w="1087468"/>
              </a:tblGrid>
              <a:tr h="155848">
                <a:tc>
                  <a:txBody>
                    <a:bodyPr/>
                    <a:lstStyle/>
                    <a:p>
                      <a:r>
                        <a:rPr lang="fr-FR" sz="1200" dirty="0" smtClean="0">
                          <a:latin typeface="Comic Sans MS" pitchFamily="66" charset="0"/>
                        </a:rPr>
                        <a:t>le</a:t>
                      </a:r>
                      <a:endParaRPr lang="fr-FR" sz="1200" dirty="0">
                        <a:latin typeface="Comic Sans MS" pitchFamily="66" charset="0"/>
                      </a:endParaRPr>
                    </a:p>
                  </a:txBody>
                  <a:tcPr>
                    <a:solidFill>
                      <a:schemeClr val="bg1"/>
                    </a:solidFill>
                  </a:tcPr>
                </a:tc>
                <a:tc rowSpan="3">
                  <a:txBody>
                    <a:bodyPr/>
                    <a:lstStyle/>
                    <a:p>
                      <a:r>
                        <a:rPr lang="fr-FR" sz="1200" dirty="0" smtClean="0">
                          <a:latin typeface="Comic Sans MS" pitchFamily="66" charset="0"/>
                        </a:rPr>
                        <a:t>écharpe</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la</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r h="0">
                <a:tc>
                  <a:txBody>
                    <a:bodyPr/>
                    <a:lstStyle/>
                    <a:p>
                      <a:r>
                        <a:rPr lang="fr-FR" sz="1200" dirty="0" smtClean="0">
                          <a:latin typeface="Comic Sans MS" pitchFamily="66" charset="0"/>
                        </a:rPr>
                        <a:t>l’</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1987321284"/>
              </p:ext>
            </p:extLst>
          </p:nvPr>
        </p:nvGraphicFramePr>
        <p:xfrm>
          <a:off x="1960239" y="5529064"/>
          <a:ext cx="1559273" cy="822960"/>
        </p:xfrm>
        <a:graphic>
          <a:graphicData uri="http://schemas.openxmlformats.org/drawingml/2006/table">
            <a:tbl>
              <a:tblPr bandRow="1">
                <a:tableStyleId>{5C22544A-7EE6-4342-B048-85BDC9FD1C3A}</a:tableStyleId>
              </a:tblPr>
              <a:tblGrid>
                <a:gridCol w="471805"/>
                <a:gridCol w="1087468"/>
              </a:tblGrid>
              <a:tr h="155848">
                <a:tc>
                  <a:txBody>
                    <a:bodyPr/>
                    <a:lstStyle/>
                    <a:p>
                      <a:r>
                        <a:rPr lang="fr-FR" sz="1200" dirty="0" smtClean="0">
                          <a:latin typeface="Comic Sans MS" pitchFamily="66" charset="0"/>
                        </a:rPr>
                        <a:t>un</a:t>
                      </a:r>
                      <a:endParaRPr lang="fr-FR" sz="1200" dirty="0">
                        <a:latin typeface="Comic Sans MS" pitchFamily="66" charset="0"/>
                      </a:endParaRPr>
                    </a:p>
                  </a:txBody>
                  <a:tcPr>
                    <a:solidFill>
                      <a:schemeClr val="bg1"/>
                    </a:solidFill>
                  </a:tcPr>
                </a:tc>
                <a:tc rowSpan="3">
                  <a:txBody>
                    <a:bodyPr/>
                    <a:lstStyle/>
                    <a:p>
                      <a:r>
                        <a:rPr lang="fr-FR" sz="1200" dirty="0" smtClean="0">
                          <a:latin typeface="Comic Sans MS" pitchFamily="66" charset="0"/>
                        </a:rPr>
                        <a:t>veste</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une</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r h="0">
                <a:tc>
                  <a:txBody>
                    <a:bodyPr/>
                    <a:lstStyle/>
                    <a:p>
                      <a:r>
                        <a:rPr lang="fr-FR" sz="1200" dirty="0" smtClean="0">
                          <a:latin typeface="Comic Sans MS" pitchFamily="66" charset="0"/>
                        </a:rPr>
                        <a:t>sa</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3264727933"/>
              </p:ext>
            </p:extLst>
          </p:nvPr>
        </p:nvGraphicFramePr>
        <p:xfrm>
          <a:off x="3367088" y="5529064"/>
          <a:ext cx="1594198" cy="822960"/>
        </p:xfrm>
        <a:graphic>
          <a:graphicData uri="http://schemas.openxmlformats.org/drawingml/2006/table">
            <a:tbl>
              <a:tblPr bandRow="1">
                <a:tableStyleId>{5C22544A-7EE6-4342-B048-85BDC9FD1C3A}</a:tableStyleId>
              </a:tblPr>
              <a:tblGrid>
                <a:gridCol w="506730"/>
                <a:gridCol w="1087468"/>
              </a:tblGrid>
              <a:tr h="155848">
                <a:tc>
                  <a:txBody>
                    <a:bodyPr/>
                    <a:lstStyle/>
                    <a:p>
                      <a:r>
                        <a:rPr lang="fr-FR" sz="1200" dirty="0" smtClean="0">
                          <a:latin typeface="Comic Sans MS" pitchFamily="66" charset="0"/>
                        </a:rPr>
                        <a:t>mon</a:t>
                      </a:r>
                      <a:endParaRPr lang="fr-FR" sz="1200" dirty="0">
                        <a:latin typeface="Comic Sans MS" pitchFamily="66" charset="0"/>
                      </a:endParaRPr>
                    </a:p>
                  </a:txBody>
                  <a:tcPr>
                    <a:solidFill>
                      <a:schemeClr val="bg1"/>
                    </a:solidFill>
                  </a:tcPr>
                </a:tc>
                <a:tc rowSpan="3">
                  <a:txBody>
                    <a:bodyPr/>
                    <a:lstStyle/>
                    <a:p>
                      <a:r>
                        <a:rPr lang="fr-FR" sz="1200" dirty="0" smtClean="0">
                          <a:latin typeface="Comic Sans MS" pitchFamily="66" charset="0"/>
                        </a:rPr>
                        <a:t>cheval</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une</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r h="0">
                <a:tc>
                  <a:txBody>
                    <a:bodyPr/>
                    <a:lstStyle/>
                    <a:p>
                      <a:r>
                        <a:rPr lang="fr-FR" sz="1200" dirty="0" smtClean="0">
                          <a:latin typeface="Comic Sans MS" pitchFamily="66" charset="0"/>
                        </a:rPr>
                        <a:t>son</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22" name="Tableau 21"/>
          <p:cNvGraphicFramePr>
            <a:graphicFrameLocks noGrp="1"/>
          </p:cNvGraphicFramePr>
          <p:nvPr>
            <p:extLst>
              <p:ext uri="{D42A27DB-BD31-4B8C-83A1-F6EECF244321}">
                <p14:modId xmlns:p14="http://schemas.microsoft.com/office/powerpoint/2010/main" val="1350855658"/>
              </p:ext>
            </p:extLst>
          </p:nvPr>
        </p:nvGraphicFramePr>
        <p:xfrm>
          <a:off x="5210695" y="5529064"/>
          <a:ext cx="1559273" cy="822960"/>
        </p:xfrm>
        <a:graphic>
          <a:graphicData uri="http://schemas.openxmlformats.org/drawingml/2006/table">
            <a:tbl>
              <a:tblPr bandRow="1">
                <a:tableStyleId>{5C22544A-7EE6-4342-B048-85BDC9FD1C3A}</a:tableStyleId>
              </a:tblPr>
              <a:tblGrid>
                <a:gridCol w="471805"/>
                <a:gridCol w="1087468"/>
              </a:tblGrid>
              <a:tr h="155848">
                <a:tc>
                  <a:txBody>
                    <a:bodyPr/>
                    <a:lstStyle/>
                    <a:p>
                      <a:r>
                        <a:rPr lang="fr-FR" sz="1200" dirty="0" smtClean="0">
                          <a:latin typeface="Comic Sans MS" pitchFamily="66" charset="0"/>
                        </a:rPr>
                        <a:t>ma</a:t>
                      </a:r>
                      <a:endParaRPr lang="fr-FR" sz="1200" dirty="0">
                        <a:latin typeface="Comic Sans MS" pitchFamily="66" charset="0"/>
                      </a:endParaRPr>
                    </a:p>
                  </a:txBody>
                  <a:tcPr>
                    <a:solidFill>
                      <a:schemeClr val="bg1"/>
                    </a:solidFill>
                  </a:tcPr>
                </a:tc>
                <a:tc rowSpan="3">
                  <a:txBody>
                    <a:bodyPr/>
                    <a:lstStyle/>
                    <a:p>
                      <a:r>
                        <a:rPr lang="fr-FR" sz="1200" dirty="0" smtClean="0">
                          <a:latin typeface="Comic Sans MS" pitchFamily="66" charset="0"/>
                        </a:rPr>
                        <a:t>télévision</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une</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r h="0">
                <a:tc>
                  <a:txBody>
                    <a:bodyPr/>
                    <a:lstStyle/>
                    <a:p>
                      <a:r>
                        <a:rPr lang="fr-FR" sz="1200" dirty="0" smtClean="0">
                          <a:latin typeface="Comic Sans MS" pitchFamily="66" charset="0"/>
                        </a:rPr>
                        <a:t>sa</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cxnSp>
        <p:nvCxnSpPr>
          <p:cNvPr id="23" name="Connecteur droit 22"/>
          <p:cNvCxnSpPr/>
          <p:nvPr/>
        </p:nvCxnSpPr>
        <p:spPr>
          <a:xfrm>
            <a:off x="1556792" y="560107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140968" y="5578584"/>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4869160" y="557858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121980" y="6537176"/>
            <a:ext cx="6653336" cy="818292"/>
            <a:chOff x="116632" y="1352600"/>
            <a:chExt cx="6653336" cy="818292"/>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groupes de mots suivants, souligne le nom et entoure le déterminant.</a:t>
              </a:r>
              <a:endParaRPr lang="fr-FR" sz="1400" u="sng"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ZoneTexte 31"/>
          <p:cNvSpPr txBox="1"/>
          <p:nvPr/>
        </p:nvSpPr>
        <p:spPr>
          <a:xfrm>
            <a:off x="260648" y="7403013"/>
            <a:ext cx="1512168" cy="646331"/>
          </a:xfrm>
          <a:prstGeom prst="rect">
            <a:avLst/>
          </a:prstGeom>
          <a:noFill/>
        </p:spPr>
        <p:txBody>
          <a:bodyPr wrap="square" rtlCol="0">
            <a:spAutoFit/>
          </a:bodyPr>
          <a:lstStyle/>
          <a:p>
            <a:pPr>
              <a:lnSpc>
                <a:spcPct val="150000"/>
              </a:lnSpc>
            </a:pPr>
            <a:r>
              <a:rPr lang="fr-FR" sz="1200" dirty="0" smtClean="0">
                <a:latin typeface="Comic Sans MS" pitchFamily="66" charset="0"/>
              </a:rPr>
              <a:t>une jolie montre</a:t>
            </a:r>
          </a:p>
          <a:p>
            <a:pPr>
              <a:lnSpc>
                <a:spcPct val="150000"/>
              </a:lnSpc>
            </a:pPr>
            <a:r>
              <a:rPr lang="fr-FR" sz="1200" dirty="0" smtClean="0">
                <a:latin typeface="Comic Sans MS" pitchFamily="66" charset="0"/>
              </a:rPr>
              <a:t>un plat chaud</a:t>
            </a:r>
            <a:endParaRPr lang="fr-FR" sz="1200" dirty="0">
              <a:latin typeface="Comic Sans MS" pitchFamily="66" charset="0"/>
            </a:endParaRPr>
          </a:p>
        </p:txBody>
      </p:sp>
      <p:sp>
        <p:nvSpPr>
          <p:cNvPr id="33" name="ZoneTexte 32"/>
          <p:cNvSpPr txBox="1"/>
          <p:nvPr/>
        </p:nvSpPr>
        <p:spPr>
          <a:xfrm>
            <a:off x="1916832" y="7403013"/>
            <a:ext cx="1587272" cy="646331"/>
          </a:xfrm>
          <a:prstGeom prst="rect">
            <a:avLst/>
          </a:prstGeom>
          <a:noFill/>
        </p:spPr>
        <p:txBody>
          <a:bodyPr wrap="square" rtlCol="0">
            <a:spAutoFit/>
          </a:bodyPr>
          <a:lstStyle/>
          <a:p>
            <a:pPr>
              <a:lnSpc>
                <a:spcPct val="150000"/>
              </a:lnSpc>
            </a:pPr>
            <a:r>
              <a:rPr lang="fr-FR" sz="1200" dirty="0" smtClean="0">
                <a:latin typeface="Comic Sans MS" pitchFamily="66" charset="0"/>
              </a:rPr>
              <a:t>des bonbons acides</a:t>
            </a:r>
          </a:p>
          <a:p>
            <a:pPr>
              <a:lnSpc>
                <a:spcPct val="150000"/>
              </a:lnSpc>
            </a:pPr>
            <a:r>
              <a:rPr lang="fr-FR" sz="1200" dirty="0" smtClean="0">
                <a:latin typeface="Comic Sans MS" pitchFamily="66" charset="0"/>
              </a:rPr>
              <a:t>ma petite cousine</a:t>
            </a:r>
            <a:endParaRPr lang="fr-FR" sz="1200" dirty="0">
              <a:latin typeface="Comic Sans MS" pitchFamily="66" charset="0"/>
            </a:endParaRPr>
          </a:p>
        </p:txBody>
      </p:sp>
      <p:sp>
        <p:nvSpPr>
          <p:cNvPr id="34" name="ZoneTexte 33"/>
          <p:cNvSpPr txBox="1"/>
          <p:nvPr/>
        </p:nvSpPr>
        <p:spPr>
          <a:xfrm>
            <a:off x="3501008" y="7403013"/>
            <a:ext cx="1512168" cy="646331"/>
          </a:xfrm>
          <a:prstGeom prst="rect">
            <a:avLst/>
          </a:prstGeom>
          <a:noFill/>
        </p:spPr>
        <p:txBody>
          <a:bodyPr wrap="square" rtlCol="0">
            <a:spAutoFit/>
          </a:bodyPr>
          <a:lstStyle/>
          <a:p>
            <a:pPr>
              <a:lnSpc>
                <a:spcPct val="150000"/>
              </a:lnSpc>
            </a:pPr>
            <a:r>
              <a:rPr lang="fr-FR" sz="1200" dirty="0" smtClean="0">
                <a:latin typeface="Comic Sans MS" pitchFamily="66" charset="0"/>
              </a:rPr>
              <a:t>cette plante verte</a:t>
            </a:r>
          </a:p>
          <a:p>
            <a:pPr>
              <a:lnSpc>
                <a:spcPct val="150000"/>
              </a:lnSpc>
            </a:pPr>
            <a:r>
              <a:rPr lang="fr-FR" sz="1200" dirty="0" smtClean="0">
                <a:latin typeface="Comic Sans MS" pitchFamily="66" charset="0"/>
              </a:rPr>
              <a:t>ce beau bébé</a:t>
            </a:r>
            <a:endParaRPr lang="fr-FR" sz="1200" dirty="0">
              <a:latin typeface="Comic Sans MS" pitchFamily="66" charset="0"/>
            </a:endParaRPr>
          </a:p>
        </p:txBody>
      </p:sp>
      <p:sp>
        <p:nvSpPr>
          <p:cNvPr id="35" name="ZoneTexte 34"/>
          <p:cNvSpPr txBox="1"/>
          <p:nvPr/>
        </p:nvSpPr>
        <p:spPr>
          <a:xfrm>
            <a:off x="5085184" y="7403013"/>
            <a:ext cx="1589524" cy="646331"/>
          </a:xfrm>
          <a:prstGeom prst="rect">
            <a:avLst/>
          </a:prstGeom>
          <a:noFill/>
        </p:spPr>
        <p:txBody>
          <a:bodyPr wrap="square" rtlCol="0">
            <a:spAutoFit/>
          </a:bodyPr>
          <a:lstStyle/>
          <a:p>
            <a:pPr>
              <a:lnSpc>
                <a:spcPct val="150000"/>
              </a:lnSpc>
            </a:pPr>
            <a:r>
              <a:rPr lang="fr-FR" sz="1200" dirty="0" smtClean="0">
                <a:latin typeface="Comic Sans MS" pitchFamily="66" charset="0"/>
              </a:rPr>
              <a:t>son nouveau vélo</a:t>
            </a:r>
          </a:p>
          <a:p>
            <a:pPr>
              <a:lnSpc>
                <a:spcPct val="150000"/>
              </a:lnSpc>
            </a:pPr>
            <a:r>
              <a:rPr lang="fr-FR" sz="1200" dirty="0" smtClean="0">
                <a:latin typeface="Comic Sans MS" pitchFamily="66" charset="0"/>
              </a:rPr>
              <a:t>cet arbre fleuri</a:t>
            </a:r>
            <a:endParaRPr lang="fr-FR" sz="1200" dirty="0">
              <a:latin typeface="Comic Sans MS" pitchFamily="66" charset="0"/>
            </a:endParaRPr>
          </a:p>
        </p:txBody>
      </p:sp>
      <p:cxnSp>
        <p:nvCxnSpPr>
          <p:cNvPr id="36" name="Connecteur droit 35"/>
          <p:cNvCxnSpPr/>
          <p:nvPr/>
        </p:nvCxnSpPr>
        <p:spPr>
          <a:xfrm>
            <a:off x="1772816" y="7403013"/>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429000" y="740301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4941168" y="7403012"/>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e 38"/>
          <p:cNvGrpSpPr/>
          <p:nvPr/>
        </p:nvGrpSpPr>
        <p:grpSpPr>
          <a:xfrm>
            <a:off x="121980" y="8121352"/>
            <a:ext cx="6653336" cy="495126"/>
            <a:chOff x="116632" y="1352600"/>
            <a:chExt cx="6653336" cy="495126"/>
          </a:xfrm>
        </p:grpSpPr>
        <p:grpSp>
          <p:nvGrpSpPr>
            <p:cNvPr id="40" name="Groupe 39"/>
            <p:cNvGrpSpPr/>
            <p:nvPr/>
          </p:nvGrpSpPr>
          <p:grpSpPr>
            <a:xfrm>
              <a:off x="116632" y="1352600"/>
              <a:ext cx="360040" cy="461665"/>
              <a:chOff x="116632" y="1352600"/>
              <a:chExt cx="360040" cy="461665"/>
            </a:xfrm>
          </p:grpSpPr>
          <p:sp>
            <p:nvSpPr>
              <p:cNvPr id="43" name="Ellipse 4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1" name="ZoneTexte 40"/>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Pour chaque nom écris deux déterminants qui conviennent.</a:t>
              </a:r>
              <a:endParaRPr lang="fr-FR" sz="1400" u="sng" dirty="0">
                <a:latin typeface="SimpleRonde" pitchFamily="2" charset="0"/>
              </a:endParaRPr>
            </a:p>
          </p:txBody>
        </p:sp>
        <p:sp>
          <p:nvSpPr>
            <p:cNvPr id="42" name="Rectangle à coins arrondis 4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aphicFrame>
        <p:nvGraphicFramePr>
          <p:cNvPr id="45" name="Tableau 44"/>
          <p:cNvGraphicFramePr>
            <a:graphicFrameLocks noGrp="1"/>
          </p:cNvGraphicFramePr>
          <p:nvPr>
            <p:extLst>
              <p:ext uri="{D42A27DB-BD31-4B8C-83A1-F6EECF244321}">
                <p14:modId xmlns:p14="http://schemas.microsoft.com/office/powerpoint/2010/main" val="3052251539"/>
              </p:ext>
            </p:extLst>
          </p:nvPr>
        </p:nvGraphicFramePr>
        <p:xfrm>
          <a:off x="245820" y="8841432"/>
          <a:ext cx="1542088" cy="548640"/>
        </p:xfrm>
        <a:graphic>
          <a:graphicData uri="http://schemas.openxmlformats.org/drawingml/2006/table">
            <a:tbl>
              <a:tblPr bandRow="1">
                <a:tableStyleId>{5C22544A-7EE6-4342-B048-85BDC9FD1C3A}</a:tableStyleId>
              </a:tblPr>
              <a:tblGrid>
                <a:gridCol w="609918"/>
                <a:gridCol w="932170"/>
              </a:tblGrid>
              <a:tr h="155848">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rowSpan="2">
                  <a:txBody>
                    <a:bodyPr/>
                    <a:lstStyle/>
                    <a:p>
                      <a:r>
                        <a:rPr lang="fr-FR" sz="1200" dirty="0" smtClean="0">
                          <a:latin typeface="Comic Sans MS" pitchFamily="66" charset="0"/>
                        </a:rPr>
                        <a:t>étagère</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46" name="Tableau 45"/>
          <p:cNvGraphicFramePr>
            <a:graphicFrameLocks noGrp="1"/>
          </p:cNvGraphicFramePr>
          <p:nvPr>
            <p:extLst>
              <p:ext uri="{D42A27DB-BD31-4B8C-83A1-F6EECF244321}">
                <p14:modId xmlns:p14="http://schemas.microsoft.com/office/powerpoint/2010/main" val="1212442861"/>
              </p:ext>
            </p:extLst>
          </p:nvPr>
        </p:nvGraphicFramePr>
        <p:xfrm>
          <a:off x="1798264" y="8841432"/>
          <a:ext cx="1516285" cy="548640"/>
        </p:xfrm>
        <a:graphic>
          <a:graphicData uri="http://schemas.openxmlformats.org/drawingml/2006/table">
            <a:tbl>
              <a:tblPr bandRow="1">
                <a:tableStyleId>{5C22544A-7EE6-4342-B048-85BDC9FD1C3A}</a:tableStyleId>
              </a:tblPr>
              <a:tblGrid>
                <a:gridCol w="609918"/>
                <a:gridCol w="906367"/>
              </a:tblGrid>
              <a:tr h="155848">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rowSpan="2">
                  <a:txBody>
                    <a:bodyPr/>
                    <a:lstStyle/>
                    <a:p>
                      <a:r>
                        <a:rPr lang="fr-FR" sz="1200" dirty="0" smtClean="0">
                          <a:latin typeface="Comic Sans MS" pitchFamily="66" charset="0"/>
                        </a:rPr>
                        <a:t>poisson</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47" name="Tableau 46"/>
          <p:cNvGraphicFramePr>
            <a:graphicFrameLocks noGrp="1"/>
          </p:cNvGraphicFramePr>
          <p:nvPr>
            <p:extLst>
              <p:ext uri="{D42A27DB-BD31-4B8C-83A1-F6EECF244321}">
                <p14:modId xmlns:p14="http://schemas.microsoft.com/office/powerpoint/2010/main" val="1292136957"/>
              </p:ext>
            </p:extLst>
          </p:nvPr>
        </p:nvGraphicFramePr>
        <p:xfrm>
          <a:off x="3429000" y="8841432"/>
          <a:ext cx="1489690" cy="548640"/>
        </p:xfrm>
        <a:graphic>
          <a:graphicData uri="http://schemas.openxmlformats.org/drawingml/2006/table">
            <a:tbl>
              <a:tblPr bandRow="1">
                <a:tableStyleId>{5C22544A-7EE6-4342-B048-85BDC9FD1C3A}</a:tableStyleId>
              </a:tblPr>
              <a:tblGrid>
                <a:gridCol w="609918"/>
                <a:gridCol w="879772"/>
              </a:tblGrid>
              <a:tr h="155848">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rowSpan="2">
                  <a:txBody>
                    <a:bodyPr/>
                    <a:lstStyle/>
                    <a:p>
                      <a:r>
                        <a:rPr lang="fr-FR" sz="1200" dirty="0" smtClean="0">
                          <a:latin typeface="Comic Sans MS" pitchFamily="66" charset="0"/>
                        </a:rPr>
                        <a:t>valise</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graphicFrame>
        <p:nvGraphicFramePr>
          <p:cNvPr id="48" name="Tableau 47"/>
          <p:cNvGraphicFramePr>
            <a:graphicFrameLocks noGrp="1"/>
          </p:cNvGraphicFramePr>
          <p:nvPr>
            <p:extLst>
              <p:ext uri="{D42A27DB-BD31-4B8C-83A1-F6EECF244321}">
                <p14:modId xmlns:p14="http://schemas.microsoft.com/office/powerpoint/2010/main" val="906446702"/>
              </p:ext>
            </p:extLst>
          </p:nvPr>
        </p:nvGraphicFramePr>
        <p:xfrm>
          <a:off x="4966616" y="8841432"/>
          <a:ext cx="1437954" cy="548640"/>
        </p:xfrm>
        <a:graphic>
          <a:graphicData uri="http://schemas.openxmlformats.org/drawingml/2006/table">
            <a:tbl>
              <a:tblPr bandRow="1">
                <a:tableStyleId>{5C22544A-7EE6-4342-B048-85BDC9FD1C3A}</a:tableStyleId>
              </a:tblPr>
              <a:tblGrid>
                <a:gridCol w="609918"/>
                <a:gridCol w="828036"/>
              </a:tblGrid>
              <a:tr h="155848">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rowSpan="2">
                  <a:txBody>
                    <a:bodyPr/>
                    <a:lstStyle/>
                    <a:p>
                      <a:r>
                        <a:rPr lang="fr-FR" sz="1200" dirty="0" smtClean="0">
                          <a:latin typeface="Comic Sans MS" pitchFamily="66" charset="0"/>
                        </a:rPr>
                        <a:t>oncle</a:t>
                      </a:r>
                      <a:endParaRPr lang="fr-FR" sz="1200" dirty="0">
                        <a:latin typeface="Comic Sans MS" pitchFamily="66" charset="0"/>
                      </a:endParaRPr>
                    </a:p>
                  </a:txBody>
                  <a:tcPr anchor="ctr">
                    <a:solidFill>
                      <a:schemeClr val="bg1"/>
                    </a:solidFill>
                  </a:tcPr>
                </a:tc>
              </a:tr>
              <a:tr h="0">
                <a:tc>
                  <a:txBody>
                    <a:bodyPr/>
                    <a:lstStyle/>
                    <a:p>
                      <a:r>
                        <a:rPr lang="fr-FR" sz="1200" dirty="0" smtClean="0">
                          <a:latin typeface="Comic Sans MS" pitchFamily="66" charset="0"/>
                        </a:rPr>
                        <a:t>____</a:t>
                      </a:r>
                      <a:endParaRPr lang="fr-FR" sz="1200" dirty="0">
                        <a:latin typeface="Comic Sans MS" pitchFamily="66" charset="0"/>
                      </a:endParaRPr>
                    </a:p>
                  </a:txBody>
                  <a:tcPr>
                    <a:solidFill>
                      <a:schemeClr val="bg1"/>
                    </a:solidFill>
                  </a:tcPr>
                </a:tc>
                <a:tc vMerge="1">
                  <a:txBody>
                    <a:bodyPr/>
                    <a:lstStyle/>
                    <a:p>
                      <a:endParaRPr lang="fr-FR" sz="1200" dirty="0">
                        <a:latin typeface="Comic Sans MS" pitchFamily="66" charset="0"/>
                      </a:endParaRPr>
                    </a:p>
                  </a:txBody>
                  <a:tcPr/>
                </a:tc>
              </a:tr>
            </a:tbl>
          </a:graphicData>
        </a:graphic>
      </p:graphicFrame>
    </p:spTree>
    <p:extLst>
      <p:ext uri="{BB962C8B-B14F-4D97-AF65-F5344CB8AC3E}">
        <p14:creationId xmlns:p14="http://schemas.microsoft.com/office/powerpoint/2010/main" val="140501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déterminant</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Trouve des noms qui peuvent être accompagnés des déterminants suivants.</a:t>
              </a:r>
              <a:endParaRPr lang="fr-FR" sz="1400" u="sng"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2222695"/>
            <a:ext cx="2342728" cy="502778"/>
          </a:xfrm>
          <a:prstGeom prst="rect">
            <a:avLst/>
          </a:prstGeom>
        </p:spPr>
      </p:pic>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2800503"/>
            <a:ext cx="2342728" cy="502778"/>
          </a:xfrm>
          <a:prstGeom prst="rect">
            <a:avLst/>
          </a:prstGeom>
        </p:spPr>
      </p:pic>
      <p:sp>
        <p:nvSpPr>
          <p:cNvPr id="13" name="ZoneTexte 12"/>
          <p:cNvSpPr txBox="1"/>
          <p:nvPr/>
        </p:nvSpPr>
        <p:spPr>
          <a:xfrm>
            <a:off x="116632" y="2098884"/>
            <a:ext cx="792088" cy="2308324"/>
          </a:xfrm>
          <a:prstGeom prst="rect">
            <a:avLst/>
          </a:prstGeom>
          <a:noFill/>
        </p:spPr>
        <p:txBody>
          <a:bodyPr wrap="square" rtlCol="0">
            <a:spAutoFit/>
          </a:bodyPr>
          <a:lstStyle/>
          <a:p>
            <a:pPr algn="r">
              <a:lnSpc>
                <a:spcPct val="300000"/>
              </a:lnSpc>
            </a:pPr>
            <a:r>
              <a:rPr lang="fr-FR" sz="1200" dirty="0" smtClean="0">
                <a:latin typeface="Comic Sans MS" pitchFamily="66" charset="0"/>
              </a:rPr>
              <a:t>le</a:t>
            </a:r>
          </a:p>
          <a:p>
            <a:pPr algn="r">
              <a:lnSpc>
                <a:spcPct val="300000"/>
              </a:lnSpc>
            </a:pPr>
            <a:r>
              <a:rPr lang="fr-FR" sz="1200" dirty="0" smtClean="0">
                <a:latin typeface="Comic Sans MS" pitchFamily="66" charset="0"/>
              </a:rPr>
              <a:t>le</a:t>
            </a:r>
          </a:p>
          <a:p>
            <a:pPr algn="r">
              <a:lnSpc>
                <a:spcPct val="300000"/>
              </a:lnSpc>
            </a:pPr>
            <a:r>
              <a:rPr lang="fr-FR" sz="1200" dirty="0" smtClean="0">
                <a:latin typeface="Comic Sans MS" pitchFamily="66" charset="0"/>
              </a:rPr>
              <a:t>un</a:t>
            </a:r>
          </a:p>
          <a:p>
            <a:pPr algn="r">
              <a:lnSpc>
                <a:spcPct val="300000"/>
              </a:lnSpc>
            </a:pPr>
            <a:r>
              <a:rPr lang="fr-FR" sz="1200" dirty="0" smtClean="0">
                <a:latin typeface="Comic Sans MS" pitchFamily="66" charset="0"/>
              </a:rPr>
              <a:t>un</a:t>
            </a:r>
          </a:p>
        </p:txBody>
      </p:sp>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3398630"/>
            <a:ext cx="234272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908720" y="3976438"/>
            <a:ext cx="234272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077072" y="2222695"/>
            <a:ext cx="2342728" cy="502778"/>
          </a:xfrm>
          <a:prstGeom prst="rect">
            <a:avLst/>
          </a:prstGeom>
        </p:spPr>
      </p:pic>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077072" y="2800503"/>
            <a:ext cx="2342728" cy="502778"/>
          </a:xfrm>
          <a:prstGeom prst="rect">
            <a:avLst/>
          </a:prstGeom>
        </p:spPr>
      </p:pic>
      <p:sp>
        <p:nvSpPr>
          <p:cNvPr id="18" name="ZoneTexte 17"/>
          <p:cNvSpPr txBox="1"/>
          <p:nvPr/>
        </p:nvSpPr>
        <p:spPr>
          <a:xfrm>
            <a:off x="3501008" y="2098884"/>
            <a:ext cx="573400" cy="2308324"/>
          </a:xfrm>
          <a:prstGeom prst="rect">
            <a:avLst/>
          </a:prstGeom>
          <a:noFill/>
        </p:spPr>
        <p:txBody>
          <a:bodyPr wrap="square" rtlCol="0">
            <a:spAutoFit/>
          </a:bodyPr>
          <a:lstStyle/>
          <a:p>
            <a:pPr algn="r">
              <a:lnSpc>
                <a:spcPct val="300000"/>
              </a:lnSpc>
            </a:pPr>
            <a:r>
              <a:rPr lang="fr-FR" sz="1200" dirty="0" smtClean="0">
                <a:latin typeface="Comic Sans MS" pitchFamily="66" charset="0"/>
              </a:rPr>
              <a:t>la</a:t>
            </a:r>
          </a:p>
          <a:p>
            <a:pPr algn="r">
              <a:lnSpc>
                <a:spcPct val="300000"/>
              </a:lnSpc>
            </a:pPr>
            <a:r>
              <a:rPr lang="fr-FR" sz="1200" dirty="0" smtClean="0">
                <a:latin typeface="Comic Sans MS" pitchFamily="66" charset="0"/>
              </a:rPr>
              <a:t>la</a:t>
            </a:r>
          </a:p>
          <a:p>
            <a:pPr algn="r">
              <a:lnSpc>
                <a:spcPct val="300000"/>
              </a:lnSpc>
            </a:pPr>
            <a:r>
              <a:rPr lang="fr-FR" sz="1200" dirty="0" smtClean="0">
                <a:latin typeface="Comic Sans MS" pitchFamily="66" charset="0"/>
              </a:rPr>
              <a:t>une</a:t>
            </a:r>
          </a:p>
          <a:p>
            <a:pPr algn="r">
              <a:lnSpc>
                <a:spcPct val="300000"/>
              </a:lnSpc>
            </a:pPr>
            <a:r>
              <a:rPr lang="fr-FR" sz="1200" dirty="0" smtClean="0">
                <a:latin typeface="Comic Sans MS" pitchFamily="66" charset="0"/>
              </a:rPr>
              <a:t>une</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077072" y="3398630"/>
            <a:ext cx="2342728" cy="502778"/>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60573" b="79079"/>
          <a:stretch/>
        </p:blipFill>
        <p:spPr>
          <a:xfrm>
            <a:off x="4077072" y="3976438"/>
            <a:ext cx="2342728" cy="502778"/>
          </a:xfrm>
          <a:prstGeom prst="rect">
            <a:avLst/>
          </a:prstGeom>
        </p:spPr>
      </p:pic>
      <p:cxnSp>
        <p:nvCxnSpPr>
          <p:cNvPr id="21" name="Connecteur droit 20"/>
          <p:cNvCxnSpPr/>
          <p:nvPr/>
        </p:nvCxnSpPr>
        <p:spPr>
          <a:xfrm>
            <a:off x="3501008" y="2098884"/>
            <a:ext cx="0" cy="2520280"/>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2" name="Groupe 21"/>
          <p:cNvGrpSpPr/>
          <p:nvPr/>
        </p:nvGrpSpPr>
        <p:grpSpPr>
          <a:xfrm>
            <a:off x="116632" y="4736976"/>
            <a:ext cx="6653336" cy="818292"/>
            <a:chOff x="116632" y="1352600"/>
            <a:chExt cx="6653336" cy="818292"/>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Souligne en bleu les noms communs et entoure en noir le déterminant qui les accompagne.</a:t>
              </a:r>
              <a:endParaRPr lang="fr-FR" sz="1400" u="sng"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8" name="ZoneTexte 27"/>
          <p:cNvSpPr txBox="1"/>
          <p:nvPr/>
        </p:nvSpPr>
        <p:spPr>
          <a:xfrm>
            <a:off x="296652" y="5601072"/>
            <a:ext cx="6372708" cy="646331"/>
          </a:xfrm>
          <a:prstGeom prst="rect">
            <a:avLst/>
          </a:prstGeom>
          <a:noFill/>
        </p:spPr>
        <p:txBody>
          <a:bodyPr wrap="square" rtlCol="0">
            <a:spAutoFit/>
          </a:bodyPr>
          <a:lstStyle/>
          <a:p>
            <a:pPr>
              <a:lnSpc>
                <a:spcPct val="150000"/>
              </a:lnSpc>
            </a:pPr>
            <a:r>
              <a:rPr lang="fr-FR" sz="1200" dirty="0" smtClean="0">
                <a:latin typeface="Comic Sans MS" pitchFamily="66" charset="0"/>
              </a:rPr>
              <a:t>Les élèves sont dans la cour. Il manque une roue sur ce vélo. Des enfants jouent à la marelle. Leur maitresse surveille tout le monde. </a:t>
            </a:r>
            <a:endParaRPr lang="fr-FR" sz="1200" dirty="0">
              <a:latin typeface="Comic Sans MS" pitchFamily="66" charset="0"/>
            </a:endParaRPr>
          </a:p>
        </p:txBody>
      </p:sp>
      <p:grpSp>
        <p:nvGrpSpPr>
          <p:cNvPr id="45" name="Groupe 44"/>
          <p:cNvGrpSpPr/>
          <p:nvPr/>
        </p:nvGrpSpPr>
        <p:grpSpPr>
          <a:xfrm>
            <a:off x="1359896" y="7204784"/>
            <a:ext cx="4426240" cy="1276608"/>
            <a:chOff x="-48053" y="6844744"/>
            <a:chExt cx="4426240" cy="1276608"/>
          </a:xfrm>
        </p:grpSpPr>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96" y="7284553"/>
              <a:ext cx="590479" cy="738099"/>
            </a:xfrm>
            <a:prstGeom prst="rect">
              <a:avLst/>
            </a:prstGeom>
          </p:spPr>
        </p:pic>
        <p:pic>
          <p:nvPicPr>
            <p:cNvPr id="29" name="Imag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2795" y="6844744"/>
              <a:ext cx="899427" cy="1124284"/>
            </a:xfrm>
            <a:prstGeom prst="rect">
              <a:avLst/>
            </a:prstGeom>
          </p:spPr>
        </p:pic>
        <p:pic>
          <p:nvPicPr>
            <p:cNvPr id="32" name="Imag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9732" y="7137725"/>
              <a:ext cx="864096" cy="691277"/>
            </a:xfrm>
            <a:prstGeom prst="rect">
              <a:avLst/>
            </a:prstGeom>
          </p:spPr>
        </p:pic>
        <p:pic>
          <p:nvPicPr>
            <p:cNvPr id="31" name="Imag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4824" y="7431326"/>
              <a:ext cx="720080" cy="576064"/>
            </a:xfrm>
            <a:prstGeom prst="rect">
              <a:avLst/>
            </a:prstGeom>
          </p:spPr>
        </p:pic>
        <p:pic>
          <p:nvPicPr>
            <p:cNvPr id="30" name="Imag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4376" y="7406886"/>
              <a:ext cx="648072" cy="518458"/>
            </a:xfrm>
            <a:prstGeom prst="rect">
              <a:avLst/>
            </a:prstGeom>
          </p:spPr>
        </p:pic>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07415">
              <a:off x="3012081" y="6876165"/>
              <a:ext cx="359780" cy="449725"/>
            </a:xfrm>
            <a:prstGeom prst="rect">
              <a:avLst/>
            </a:prstGeom>
          </p:spPr>
        </p:pic>
        <p:pic>
          <p:nvPicPr>
            <p:cNvPr id="37" name="Imag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2736" y="7297064"/>
              <a:ext cx="590479" cy="738099"/>
            </a:xfrm>
            <a:prstGeom prst="rect">
              <a:avLst/>
            </a:prstGeom>
          </p:spPr>
        </p:pic>
        <p:pic>
          <p:nvPicPr>
            <p:cNvPr id="38" name="Imag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7268" y="7284553"/>
              <a:ext cx="590479" cy="738099"/>
            </a:xfrm>
            <a:prstGeom prst="rect">
              <a:avLst/>
            </a:prstGeom>
          </p:spPr>
        </p:pic>
        <p:pic>
          <p:nvPicPr>
            <p:cNvPr id="40" name="Imag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83797" y="7748051"/>
              <a:ext cx="311643" cy="249314"/>
            </a:xfrm>
            <a:prstGeom prst="rect">
              <a:avLst/>
            </a:prstGeom>
          </p:spPr>
        </p:pic>
        <p:pic>
          <p:nvPicPr>
            <p:cNvPr id="43" name="Imag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87708" y="7362253"/>
              <a:ext cx="590479" cy="738099"/>
            </a:xfrm>
            <a:prstGeom prst="rect">
              <a:avLst/>
            </a:prstGeom>
          </p:spPr>
        </p:pic>
        <p:pic>
          <p:nvPicPr>
            <p:cNvPr id="44" name="Imag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4417" y="7534833"/>
              <a:ext cx="295240" cy="369050"/>
            </a:xfrm>
            <a:prstGeom prst="rect">
              <a:avLst/>
            </a:prstGeom>
          </p:spPr>
        </p:pic>
        <p:pic>
          <p:nvPicPr>
            <p:cNvPr id="42" name="Imag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053" y="6892525"/>
              <a:ext cx="983061" cy="1228827"/>
            </a:xfrm>
            <a:prstGeom prst="rect">
              <a:avLst/>
            </a:prstGeom>
          </p:spPr>
        </p:pic>
      </p:grpSp>
      <p:grpSp>
        <p:nvGrpSpPr>
          <p:cNvPr id="46" name="Groupe 45"/>
          <p:cNvGrpSpPr/>
          <p:nvPr/>
        </p:nvGrpSpPr>
        <p:grpSpPr>
          <a:xfrm>
            <a:off x="116632" y="6321152"/>
            <a:ext cx="6653336" cy="818292"/>
            <a:chOff x="116632" y="1352600"/>
            <a:chExt cx="6653336" cy="818292"/>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Les personnages des contes se sont réunis. Décris tout ce que tu vois (personnage, décor...)et n’oublie pas les déterminants.</a:t>
              </a:r>
              <a:endParaRPr lang="fr-FR" sz="1400" u="sng" dirty="0">
                <a:latin typeface="SimpleRonde" pitchFamily="2" charset="0"/>
              </a:endParaRP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1812" b="56685"/>
          <a:stretch/>
        </p:blipFill>
        <p:spPr>
          <a:xfrm>
            <a:off x="229342" y="8697416"/>
            <a:ext cx="6372708" cy="1040944"/>
          </a:xfrm>
          <a:prstGeom prst="rect">
            <a:avLst/>
          </a:prstGeom>
        </p:spPr>
      </p:pic>
    </p:spTree>
    <p:extLst>
      <p:ext uri="{BB962C8B-B14F-4D97-AF65-F5344CB8AC3E}">
        <p14:creationId xmlns:p14="http://schemas.microsoft.com/office/powerpoint/2010/main" val="1269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La phrase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24608"/>
            <a:ext cx="5904656" cy="711733"/>
          </a:xfrm>
          <a:prstGeom prst="rect">
            <a:avLst/>
          </a:prstGeom>
          <a:noFill/>
        </p:spPr>
        <p:txBody>
          <a:bodyPr wrap="square" rtlCol="0">
            <a:spAutoFit/>
          </a:bodyPr>
          <a:lstStyle/>
          <a:p>
            <a:pPr>
              <a:lnSpc>
                <a:spcPct val="150000"/>
              </a:lnSpc>
            </a:pPr>
            <a:r>
              <a:rPr lang="fr-FR" sz="1400" u="sng" dirty="0" smtClean="0">
                <a:latin typeface="SimpleRonde" pitchFamily="2" charset="0"/>
              </a:rPr>
              <a:t>En prenant un mot dans chaque liste, écris 2 phrases. N’oublie pas le point et la majuscule !</a:t>
            </a:r>
            <a:endParaRPr lang="fr-FR" sz="1400" u="sng" dirty="0">
              <a:latin typeface="SimpleRonde" pitchFamily="2" charset="0"/>
            </a:endParaRPr>
          </a:p>
        </p:txBody>
      </p:sp>
      <p:grpSp>
        <p:nvGrpSpPr>
          <p:cNvPr id="27" name="Groupe 26"/>
          <p:cNvGrpSpPr/>
          <p:nvPr/>
        </p:nvGrpSpPr>
        <p:grpSpPr>
          <a:xfrm>
            <a:off x="116632" y="4271829"/>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4343837"/>
            <a:ext cx="5904656"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les phrases en mettant les points et les majuscules.</a:t>
            </a:r>
            <a:endParaRPr lang="fr-FR" sz="1400" u="sng" dirty="0">
              <a:latin typeface="SimpleRonde" pitchFamily="2" charset="0"/>
            </a:endParaRPr>
          </a:p>
        </p:txBody>
      </p:sp>
      <p:sp>
        <p:nvSpPr>
          <p:cNvPr id="4" name="ZoneTexte 3"/>
          <p:cNvSpPr txBox="1"/>
          <p:nvPr/>
        </p:nvSpPr>
        <p:spPr>
          <a:xfrm>
            <a:off x="116632" y="4919901"/>
            <a:ext cx="6741368" cy="307777"/>
          </a:xfrm>
          <a:prstGeom prst="rect">
            <a:avLst/>
          </a:prstGeom>
          <a:noFill/>
        </p:spPr>
        <p:txBody>
          <a:bodyPr wrap="square" rtlCol="0">
            <a:spAutoFit/>
          </a:bodyPr>
          <a:lstStyle/>
          <a:p>
            <a:pPr algn="ctr"/>
            <a:r>
              <a:rPr lang="fr-FR" sz="1400" b="1" i="1" dirty="0">
                <a:latin typeface="+mj-lt"/>
              </a:rPr>
              <a:t>l</a:t>
            </a:r>
            <a:r>
              <a:rPr lang="fr-FR" sz="1400" b="1" i="1" dirty="0" smtClean="0">
                <a:latin typeface="+mj-lt"/>
              </a:rPr>
              <a:t>a cloche a sonné et tous les enfants sortent dans la cour</a:t>
            </a:r>
            <a:endParaRPr lang="fr-FR" sz="1400" b="1" i="1" dirty="0">
              <a:latin typeface="+mj-lt"/>
            </a:endParaRP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309424"/>
            <a:ext cx="6192688" cy="502778"/>
          </a:xfrm>
          <a:prstGeom prst="rect">
            <a:avLst/>
          </a:prstGeom>
        </p:spPr>
      </p:pic>
      <p:sp>
        <p:nvSpPr>
          <p:cNvPr id="32" name="ZoneTexte 31"/>
          <p:cNvSpPr txBox="1"/>
          <p:nvPr/>
        </p:nvSpPr>
        <p:spPr>
          <a:xfrm>
            <a:off x="116632" y="5932907"/>
            <a:ext cx="6741368" cy="307777"/>
          </a:xfrm>
          <a:prstGeom prst="rect">
            <a:avLst/>
          </a:prstGeom>
          <a:noFill/>
        </p:spPr>
        <p:txBody>
          <a:bodyPr wrap="square" rtlCol="0">
            <a:spAutoFit/>
          </a:bodyPr>
          <a:lstStyle/>
          <a:p>
            <a:pPr algn="ctr"/>
            <a:r>
              <a:rPr lang="fr-FR" sz="1400" b="1" i="1" dirty="0" smtClean="0">
                <a:latin typeface="+mj-lt"/>
              </a:rPr>
              <a:t>l’horloge ne marche plus, il faut changer les piles</a:t>
            </a:r>
            <a:endParaRPr lang="fr-FR" sz="1400" b="1" i="1" dirty="0">
              <a:latin typeface="+mj-lt"/>
            </a:endParaRP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322430"/>
            <a:ext cx="6192688" cy="502778"/>
          </a:xfrm>
          <a:prstGeom prst="rect">
            <a:avLst/>
          </a:prstGeom>
        </p:spPr>
      </p:pic>
      <p:grpSp>
        <p:nvGrpSpPr>
          <p:cNvPr id="34" name="Groupe 33"/>
          <p:cNvGrpSpPr/>
          <p:nvPr/>
        </p:nvGrpSpPr>
        <p:grpSpPr>
          <a:xfrm>
            <a:off x="116632" y="7074331"/>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146339"/>
            <a:ext cx="6381328" cy="388568"/>
          </a:xfrm>
          <a:prstGeom prst="rect">
            <a:avLst/>
          </a:prstGeom>
          <a:noFill/>
        </p:spPr>
        <p:txBody>
          <a:bodyPr wrap="square" rtlCol="0">
            <a:spAutoFit/>
          </a:bodyPr>
          <a:lstStyle/>
          <a:p>
            <a:pPr>
              <a:lnSpc>
                <a:spcPct val="150000"/>
              </a:lnSpc>
            </a:pPr>
            <a:r>
              <a:rPr lang="fr-FR" sz="1400" u="sng" dirty="0" smtClean="0">
                <a:latin typeface="SimpleRonde" pitchFamily="2" charset="0"/>
              </a:rPr>
              <a:t>Lis le texte suivant et réponds aux questions.</a:t>
            </a:r>
            <a:endParaRPr lang="fr-FR" sz="1400" u="sng" dirty="0">
              <a:latin typeface="SimpleRonde" pitchFamily="2" charset="0"/>
            </a:endParaRPr>
          </a:p>
        </p:txBody>
      </p:sp>
      <p:sp>
        <p:nvSpPr>
          <p:cNvPr id="38" name="ZoneTexte 37"/>
          <p:cNvSpPr txBox="1"/>
          <p:nvPr/>
        </p:nvSpPr>
        <p:spPr>
          <a:xfrm>
            <a:off x="188640" y="7689304"/>
            <a:ext cx="6480720" cy="1107996"/>
          </a:xfrm>
          <a:prstGeom prst="rect">
            <a:avLst/>
          </a:prstGeom>
          <a:noFill/>
        </p:spPr>
        <p:txBody>
          <a:bodyPr wrap="square" rtlCol="0">
            <a:spAutoFit/>
          </a:bodyPr>
          <a:lstStyle/>
          <a:p>
            <a:pPr algn="just">
              <a:lnSpc>
                <a:spcPct val="150000"/>
              </a:lnSpc>
            </a:pPr>
            <a:r>
              <a:rPr lang="fr-FR" sz="1200" dirty="0" smtClean="0"/>
              <a:t>Le </a:t>
            </a:r>
            <a:r>
              <a:rPr lang="fr-FR" sz="1200" dirty="0"/>
              <a:t>courant passait bien entre Mademoiselle et moi. J’étais son compagnon de jeu permanent. Elle se mesurait à moi dans des parties de cartes et je lui servais d’adversaire au ping-pong. Ma mission était simple : j’étais à son service.</a:t>
            </a:r>
          </a:p>
          <a:p>
            <a:pPr algn="r">
              <a:lnSpc>
                <a:spcPct val="150000"/>
              </a:lnSpc>
            </a:pPr>
            <a:r>
              <a:rPr lang="fr-FR" sz="800" i="1" dirty="0"/>
              <a:t>« Roby ne pleure jamais » de Eric Simard.</a:t>
            </a:r>
            <a:endParaRPr lang="fr-FR" sz="700" i="1" dirty="0"/>
          </a:p>
        </p:txBody>
      </p:sp>
      <p:sp>
        <p:nvSpPr>
          <p:cNvPr id="39" name="ZoneTexte 38"/>
          <p:cNvSpPr txBox="1"/>
          <p:nvPr/>
        </p:nvSpPr>
        <p:spPr>
          <a:xfrm>
            <a:off x="296652" y="8769424"/>
            <a:ext cx="6372708" cy="923330"/>
          </a:xfrm>
          <a:prstGeom prst="rect">
            <a:avLst/>
          </a:prstGeom>
          <a:noFill/>
        </p:spPr>
        <p:txBody>
          <a:bodyPr wrap="square" rtlCol="0">
            <a:spAutoFit/>
          </a:bodyPr>
          <a:lstStyle/>
          <a:p>
            <a:pPr>
              <a:lnSpc>
                <a:spcPct val="150000"/>
              </a:lnSpc>
            </a:pPr>
            <a:r>
              <a:rPr lang="fr-FR" dirty="0" smtClean="0">
                <a:latin typeface="Cursive standard" pitchFamily="2" charset="0"/>
              </a:rPr>
              <a:t>Dans le texte suivant, il y a ………….. phrases.</a:t>
            </a:r>
          </a:p>
          <a:p>
            <a:pPr>
              <a:lnSpc>
                <a:spcPct val="150000"/>
              </a:lnSpc>
            </a:pPr>
            <a:r>
              <a:rPr lang="fr-FR" dirty="0" smtClean="0">
                <a:latin typeface="Cursive standard" pitchFamily="2" charset="0"/>
              </a:rPr>
              <a:t>Elles sont écrites sur </a:t>
            </a:r>
            <a:r>
              <a:rPr lang="fr-FR" dirty="0">
                <a:latin typeface="Cursive standard" pitchFamily="2" charset="0"/>
              </a:rPr>
              <a:t>………….. </a:t>
            </a:r>
            <a:r>
              <a:rPr lang="fr-FR" dirty="0" smtClean="0">
                <a:latin typeface="Cursive standard" pitchFamily="2" charset="0"/>
              </a:rPr>
              <a:t>lignes.</a:t>
            </a:r>
            <a:endParaRPr lang="fr-FR" dirty="0">
              <a:latin typeface="Cursive standard" pitchFamily="2" charset="0"/>
            </a:endParaRPr>
          </a:p>
        </p:txBody>
      </p:sp>
      <p:sp>
        <p:nvSpPr>
          <p:cNvPr id="5" name="Rectangle à coins arrondis 4"/>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6540152" y="4423249"/>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6540152" y="7225751"/>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arré corné 40"/>
          <p:cNvSpPr/>
          <p:nvPr/>
        </p:nvSpPr>
        <p:spPr>
          <a:xfrm rot="509975">
            <a:off x="1255844" y="2244438"/>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smtClean="0">
                <a:solidFill>
                  <a:schemeClr val="tx1"/>
                </a:solidFill>
              </a:rPr>
              <a:t>le magicien</a:t>
            </a:r>
          </a:p>
          <a:p>
            <a:pPr algn="ctr"/>
            <a:r>
              <a:rPr lang="fr-FR" sz="1200" dirty="0">
                <a:solidFill>
                  <a:schemeClr val="tx1"/>
                </a:solidFill>
              </a:rPr>
              <a:t>l</a:t>
            </a:r>
            <a:r>
              <a:rPr lang="fr-FR" sz="1200" dirty="0" smtClean="0">
                <a:solidFill>
                  <a:schemeClr val="tx1"/>
                </a:solidFill>
              </a:rPr>
              <a:t>a fée</a:t>
            </a:r>
          </a:p>
          <a:p>
            <a:pPr algn="ctr"/>
            <a:r>
              <a:rPr lang="fr-FR" sz="1200" dirty="0">
                <a:solidFill>
                  <a:schemeClr val="tx1"/>
                </a:solidFill>
              </a:rPr>
              <a:t>l</a:t>
            </a:r>
            <a:r>
              <a:rPr lang="fr-FR" sz="1200" dirty="0" smtClean="0">
                <a:solidFill>
                  <a:schemeClr val="tx1"/>
                </a:solidFill>
              </a:rPr>
              <a:t>a sorcière</a:t>
            </a:r>
          </a:p>
          <a:p>
            <a:pPr algn="ctr"/>
            <a:r>
              <a:rPr lang="fr-FR" sz="1200" dirty="0" smtClean="0">
                <a:solidFill>
                  <a:schemeClr val="tx1"/>
                </a:solidFill>
              </a:rPr>
              <a:t>le lutin</a:t>
            </a:r>
          </a:p>
        </p:txBody>
      </p:sp>
      <p:sp>
        <p:nvSpPr>
          <p:cNvPr id="42" name="Carré corné 41"/>
          <p:cNvSpPr/>
          <p:nvPr/>
        </p:nvSpPr>
        <p:spPr>
          <a:xfrm rot="21355431">
            <a:off x="2664217" y="2285214"/>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smtClean="0">
                <a:solidFill>
                  <a:schemeClr val="tx1"/>
                </a:solidFill>
              </a:rPr>
              <a:t>jette</a:t>
            </a:r>
          </a:p>
          <a:p>
            <a:pPr algn="ctr"/>
            <a:r>
              <a:rPr lang="fr-FR" sz="1200" dirty="0" smtClean="0">
                <a:solidFill>
                  <a:schemeClr val="tx1"/>
                </a:solidFill>
              </a:rPr>
              <a:t>lance</a:t>
            </a:r>
          </a:p>
          <a:p>
            <a:pPr algn="ctr"/>
            <a:r>
              <a:rPr lang="fr-FR" sz="1200" dirty="0" smtClean="0">
                <a:solidFill>
                  <a:schemeClr val="tx1"/>
                </a:solidFill>
              </a:rPr>
              <a:t>se cache</a:t>
            </a:r>
          </a:p>
          <a:p>
            <a:pPr algn="ctr"/>
            <a:r>
              <a:rPr lang="fr-FR" sz="1200" dirty="0" smtClean="0">
                <a:solidFill>
                  <a:schemeClr val="tx1"/>
                </a:solidFill>
              </a:rPr>
              <a:t>prépare</a:t>
            </a:r>
          </a:p>
        </p:txBody>
      </p:sp>
      <p:sp>
        <p:nvSpPr>
          <p:cNvPr id="43" name="Carré corné 42"/>
          <p:cNvSpPr/>
          <p:nvPr/>
        </p:nvSpPr>
        <p:spPr>
          <a:xfrm rot="509975">
            <a:off x="4063381" y="2325989"/>
            <a:ext cx="1152128" cy="809255"/>
          </a:xfrm>
          <a:prstGeom prst="foldedCorner">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200" dirty="0" smtClean="0">
                <a:solidFill>
                  <a:schemeClr val="tx1"/>
                </a:solidFill>
              </a:rPr>
              <a:t>une potion</a:t>
            </a:r>
          </a:p>
          <a:p>
            <a:pPr algn="ctr"/>
            <a:r>
              <a:rPr lang="fr-FR" sz="1200" dirty="0" smtClean="0">
                <a:solidFill>
                  <a:schemeClr val="tx1"/>
                </a:solidFill>
              </a:rPr>
              <a:t>un sort</a:t>
            </a:r>
          </a:p>
          <a:p>
            <a:pPr algn="ctr"/>
            <a:r>
              <a:rPr lang="fr-FR" sz="1200" dirty="0" smtClean="0">
                <a:solidFill>
                  <a:schemeClr val="tx1"/>
                </a:solidFill>
              </a:rPr>
              <a:t>de la poudre</a:t>
            </a:r>
          </a:p>
          <a:p>
            <a:pPr algn="ctr"/>
            <a:r>
              <a:rPr lang="fr-FR" sz="1200" dirty="0" smtClean="0">
                <a:solidFill>
                  <a:schemeClr val="tx1"/>
                </a:solidFill>
              </a:rPr>
              <a:t>dans la forêt</a:t>
            </a: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67575"/>
          <a:stretch/>
        </p:blipFill>
        <p:spPr>
          <a:xfrm>
            <a:off x="386662" y="3309676"/>
            <a:ext cx="6192688" cy="779227"/>
          </a:xfrm>
          <a:prstGeom prst="rect">
            <a:avLst/>
          </a:prstGeom>
        </p:spPr>
      </p:pic>
      <p:sp>
        <p:nvSpPr>
          <p:cNvPr id="6" name="ZoneTexte 5"/>
          <p:cNvSpPr txBox="1"/>
          <p:nvPr/>
        </p:nvSpPr>
        <p:spPr>
          <a:xfrm>
            <a:off x="359321" y="3380785"/>
            <a:ext cx="432048" cy="338554"/>
          </a:xfrm>
          <a:prstGeom prst="rect">
            <a:avLst/>
          </a:prstGeom>
          <a:noFill/>
        </p:spPr>
        <p:txBody>
          <a:bodyPr wrap="square" rtlCol="0">
            <a:spAutoFit/>
          </a:bodyPr>
          <a:lstStyle/>
          <a:p>
            <a:r>
              <a:rPr lang="fr-FR" sz="1600" b="1" i="1" dirty="0" smtClean="0"/>
              <a:t>1 -</a:t>
            </a:r>
            <a:endParaRPr lang="fr-FR" sz="1600" b="1" i="1" dirty="0"/>
          </a:p>
        </p:txBody>
      </p:sp>
      <p:sp>
        <p:nvSpPr>
          <p:cNvPr id="45" name="ZoneTexte 44"/>
          <p:cNvSpPr txBox="1"/>
          <p:nvPr/>
        </p:nvSpPr>
        <p:spPr>
          <a:xfrm>
            <a:off x="359321" y="3680239"/>
            <a:ext cx="432048" cy="338554"/>
          </a:xfrm>
          <a:prstGeom prst="rect">
            <a:avLst/>
          </a:prstGeom>
          <a:noFill/>
        </p:spPr>
        <p:txBody>
          <a:bodyPr wrap="square" rtlCol="0">
            <a:spAutoFit/>
          </a:bodyPr>
          <a:lstStyle/>
          <a:p>
            <a:r>
              <a:rPr lang="fr-FR" sz="1600" b="1" i="1" dirty="0"/>
              <a:t>2</a:t>
            </a:r>
            <a:r>
              <a:rPr lang="fr-FR" sz="1600" b="1" i="1" dirty="0" smtClean="0"/>
              <a:t> -</a:t>
            </a:r>
            <a:endParaRPr lang="fr-FR" sz="1600" b="1" i="1" dirty="0"/>
          </a:p>
        </p:txBody>
      </p:sp>
    </p:spTree>
    <p:extLst>
      <p:ext uri="{BB962C8B-B14F-4D97-AF65-F5344CB8AC3E}">
        <p14:creationId xmlns:p14="http://schemas.microsoft.com/office/powerpoint/2010/main" val="388870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déterminant</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6" name="Groupe 5"/>
          <p:cNvGrpSpPr/>
          <p:nvPr/>
        </p:nvGrpSpPr>
        <p:grpSpPr>
          <a:xfrm>
            <a:off x="116632" y="1280592"/>
            <a:ext cx="6653336" cy="468196"/>
            <a:chOff x="116632" y="1352600"/>
            <a:chExt cx="6653336" cy="46819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Surligne les déterminants de ces phrases.</a:t>
              </a:r>
              <a:endParaRPr lang="fr-FR" sz="1400" u="sng" dirty="0">
                <a:latin typeface="SimpleRonde" pitchFamily="2" charset="0"/>
              </a:endParaRP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2" name="ZoneTexte 11"/>
          <p:cNvSpPr txBox="1"/>
          <p:nvPr/>
        </p:nvSpPr>
        <p:spPr>
          <a:xfrm>
            <a:off x="386662" y="1928664"/>
            <a:ext cx="6372708" cy="923330"/>
          </a:xfrm>
          <a:prstGeom prst="rect">
            <a:avLst/>
          </a:prstGeom>
          <a:noFill/>
        </p:spPr>
        <p:txBody>
          <a:bodyPr wrap="square" rtlCol="0">
            <a:spAutoFit/>
          </a:bodyPr>
          <a:lstStyle/>
          <a:p>
            <a:pPr>
              <a:lnSpc>
                <a:spcPct val="150000"/>
              </a:lnSpc>
            </a:pPr>
            <a:r>
              <a:rPr lang="fr-FR" sz="1200" dirty="0" smtClean="0">
                <a:latin typeface="Comic Sans MS" pitchFamily="66" charset="0"/>
              </a:rPr>
              <a:t>Sur l’océan, un petit pingouin grelotte à cause du froid. Un morse sort de l’eau. Il lui propose son bonnet. Notre pingouin frileux accepte avec un grand plaisir et lui fait son plus beau sourire.</a:t>
            </a:r>
            <a:endParaRPr lang="fr-FR" sz="1200" dirty="0">
              <a:latin typeface="Comic Sans MS" pitchFamily="66"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411271789"/>
              </p:ext>
            </p:extLst>
          </p:nvPr>
        </p:nvGraphicFramePr>
        <p:xfrm>
          <a:off x="750404" y="3944888"/>
          <a:ext cx="5645224" cy="1036320"/>
        </p:xfrm>
        <a:graphic>
          <a:graphicData uri="http://schemas.openxmlformats.org/drawingml/2006/table">
            <a:tbl>
              <a:tblPr bandRow="1">
                <a:tableStyleId>{5C22544A-7EE6-4342-B048-85BDC9FD1C3A}</a:tableStyleId>
              </a:tblPr>
              <a:tblGrid>
                <a:gridCol w="1728192"/>
                <a:gridCol w="1296144"/>
                <a:gridCol w="720080"/>
                <a:gridCol w="1900808"/>
              </a:tblGrid>
              <a:tr h="144016">
                <a:tc>
                  <a:txBody>
                    <a:bodyPr/>
                    <a:lstStyle/>
                    <a:p>
                      <a:pPr algn="r"/>
                      <a:r>
                        <a:rPr lang="fr-FR" sz="1100" dirty="0" smtClean="0">
                          <a:latin typeface="Comic Sans MS" pitchFamily="66" charset="0"/>
                        </a:rPr>
                        <a:t>sa</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bateau</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un</a:t>
                      </a: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voiture</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les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baguette</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votre</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chiens</a:t>
                      </a:r>
                      <a:endParaRPr lang="fr-FR" sz="1100" dirty="0">
                        <a:latin typeface="Comic Sans MS" pitchFamily="66" charset="0"/>
                      </a:endParaRPr>
                    </a:p>
                  </a:txBody>
                  <a:tcPr anchor="ctr">
                    <a:solidFill>
                      <a:schemeClr val="bg1"/>
                    </a:solidFill>
                  </a:tcPr>
                </a:tc>
              </a:tr>
            </a:tbl>
          </a:graphicData>
        </a:graphic>
      </p:graphicFrame>
      <p:grpSp>
        <p:nvGrpSpPr>
          <p:cNvPr id="14" name="Groupe 13"/>
          <p:cNvGrpSpPr/>
          <p:nvPr/>
        </p:nvGrpSpPr>
        <p:grpSpPr>
          <a:xfrm>
            <a:off x="116632" y="3126596"/>
            <a:ext cx="6653336" cy="818292"/>
            <a:chOff x="116632" y="1352600"/>
            <a:chExt cx="6653336" cy="818292"/>
          </a:xfrm>
        </p:grpSpPr>
        <p:grpSp>
          <p:nvGrpSpPr>
            <p:cNvPr id="15" name="Groupe 14"/>
            <p:cNvGrpSpPr/>
            <p:nvPr/>
          </p:nvGrpSpPr>
          <p:grpSpPr>
            <a:xfrm>
              <a:off x="116632" y="1352600"/>
              <a:ext cx="360040" cy="461665"/>
              <a:chOff x="116632" y="1352600"/>
              <a:chExt cx="360040" cy="461665"/>
            </a:xfrm>
          </p:grpSpPr>
          <p:sp>
            <p:nvSpPr>
              <p:cNvPr id="18" name="Ellipse 1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6" name="ZoneTexte 15"/>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déterminants et les noms pour former un groupe nominal.</a:t>
              </a:r>
              <a:endParaRPr lang="fr-FR" sz="1400" u="sng" dirty="0">
                <a:latin typeface="SimpleRonde" pitchFamily="2" charset="0"/>
              </a:endParaRPr>
            </a:p>
          </p:txBody>
        </p:sp>
        <p:sp>
          <p:nvSpPr>
            <p:cNvPr id="17" name="Rectangle à coins arrondis 1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0" name="Groupe 19"/>
          <p:cNvGrpSpPr/>
          <p:nvPr/>
        </p:nvGrpSpPr>
        <p:grpSpPr>
          <a:xfrm>
            <a:off x="106034" y="5097016"/>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souligne les noms en bleu et entoure en noir le déterminant qui les accompagne.</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6" name="ZoneTexte 25"/>
          <p:cNvSpPr txBox="1"/>
          <p:nvPr/>
        </p:nvSpPr>
        <p:spPr>
          <a:xfrm>
            <a:off x="212440" y="6033120"/>
            <a:ext cx="6372708" cy="923330"/>
          </a:xfrm>
          <a:prstGeom prst="rect">
            <a:avLst/>
          </a:prstGeom>
          <a:noFill/>
        </p:spPr>
        <p:txBody>
          <a:bodyPr wrap="square" rtlCol="0">
            <a:spAutoFit/>
          </a:bodyPr>
          <a:lstStyle/>
          <a:p>
            <a:pPr>
              <a:lnSpc>
                <a:spcPct val="150000"/>
              </a:lnSpc>
            </a:pPr>
            <a:r>
              <a:rPr lang="fr-FR" sz="1200" dirty="0" smtClean="0">
                <a:latin typeface="Comic Sans MS" pitchFamily="66" charset="0"/>
              </a:rPr>
              <a:t>Le circuit électrique forme une boucle. </a:t>
            </a:r>
          </a:p>
          <a:p>
            <a:pPr>
              <a:lnSpc>
                <a:spcPct val="150000"/>
              </a:lnSpc>
            </a:pPr>
            <a:r>
              <a:rPr lang="fr-FR" sz="1200" dirty="0" smtClean="0">
                <a:latin typeface="Comic Sans MS" pitchFamily="66" charset="0"/>
              </a:rPr>
              <a:t>L’interrupteur ferme ou ouvre le circuit. </a:t>
            </a:r>
          </a:p>
          <a:p>
            <a:pPr>
              <a:lnSpc>
                <a:spcPct val="150000"/>
              </a:lnSpc>
            </a:pPr>
            <a:r>
              <a:rPr lang="fr-FR" sz="1200" dirty="0" smtClean="0">
                <a:latin typeface="Comic Sans MS" pitchFamily="66" charset="0"/>
              </a:rPr>
              <a:t>Si le circuit est fermé, le courant passe et la lampe s’allume.</a:t>
            </a:r>
            <a:endParaRPr lang="fr-FR" sz="1200" dirty="0">
              <a:latin typeface="Comic Sans MS" pitchFamily="66" charset="0"/>
            </a:endParaRPr>
          </a:p>
        </p:txBody>
      </p:sp>
      <p:grpSp>
        <p:nvGrpSpPr>
          <p:cNvPr id="27" name="Groupe 26"/>
          <p:cNvGrpSpPr/>
          <p:nvPr/>
        </p:nvGrpSpPr>
        <p:grpSpPr>
          <a:xfrm>
            <a:off x="106034" y="7185248"/>
            <a:ext cx="6653336" cy="818292"/>
            <a:chOff x="116632" y="1352600"/>
            <a:chExt cx="6653336" cy="818292"/>
          </a:xfrm>
        </p:grpSpPr>
        <p:grpSp>
          <p:nvGrpSpPr>
            <p:cNvPr id="28" name="Groupe 27"/>
            <p:cNvGrpSpPr/>
            <p:nvPr/>
          </p:nvGrpSpPr>
          <p:grpSpPr>
            <a:xfrm>
              <a:off x="116632" y="1352600"/>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ZoneTexte 28"/>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les déterminants possessifs </a:t>
              </a:r>
              <a:r>
                <a:rPr lang="fr-FR" sz="1400" b="1" u="sng" dirty="0" smtClean="0">
                  <a:latin typeface="SimpleRonde" pitchFamily="2" charset="0"/>
                </a:rPr>
                <a:t>ses</a:t>
              </a:r>
              <a:r>
                <a:rPr lang="fr-FR" sz="1400" u="sng" dirty="0" smtClean="0">
                  <a:latin typeface="SimpleRonde" pitchFamily="2" charset="0"/>
                </a:rPr>
                <a:t> et </a:t>
              </a:r>
              <a:r>
                <a:rPr lang="fr-FR" sz="1400" b="1" u="sng" dirty="0" smtClean="0">
                  <a:latin typeface="SimpleRonde" pitchFamily="2" charset="0"/>
                </a:rPr>
                <a:t>son</a:t>
              </a:r>
              <a:r>
                <a:rPr lang="fr-FR" sz="1400" u="sng" dirty="0" smtClean="0">
                  <a:latin typeface="SimpleRonde" pitchFamily="2" charset="0"/>
                </a:rPr>
                <a:t>.</a:t>
              </a:r>
              <a:endParaRPr lang="fr-FR" sz="1400" u="sng" dirty="0">
                <a:latin typeface="SimpleRonde" pitchFamily="2" charset="0"/>
              </a:endParaRPr>
            </a:p>
          </p:txBody>
        </p:sp>
        <p:sp>
          <p:nvSpPr>
            <p:cNvPr id="30" name="Rectangle à coins arrondis 2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3" name="ZoneTexte 32"/>
          <p:cNvSpPr txBox="1"/>
          <p:nvPr/>
        </p:nvSpPr>
        <p:spPr>
          <a:xfrm>
            <a:off x="212440" y="8049344"/>
            <a:ext cx="6372708" cy="1200329"/>
          </a:xfrm>
          <a:prstGeom prst="rect">
            <a:avLst/>
          </a:prstGeom>
          <a:noFill/>
        </p:spPr>
        <p:txBody>
          <a:bodyPr wrap="square" rtlCol="0">
            <a:spAutoFit/>
          </a:bodyPr>
          <a:lstStyle/>
          <a:p>
            <a:pPr>
              <a:lnSpc>
                <a:spcPct val="200000"/>
              </a:lnSpc>
            </a:pPr>
            <a:r>
              <a:rPr lang="fr-FR" sz="1200" dirty="0" smtClean="0">
                <a:latin typeface="Comic Sans MS" pitchFamily="66" charset="0"/>
              </a:rPr>
              <a:t>Pour _____ anniversaire, Mathieu a invité tous ______ amis. _____ gâteau arrive et il souffle d’un coup toutes ______ bougies. ______ copains l’applaudissent bien fort.</a:t>
            </a:r>
          </a:p>
          <a:p>
            <a:pPr>
              <a:lnSpc>
                <a:spcPct val="200000"/>
              </a:lnSpc>
            </a:pPr>
            <a:r>
              <a:rPr lang="fr-FR" sz="1200" dirty="0" smtClean="0">
                <a:latin typeface="Comic Sans MS" pitchFamily="66" charset="0"/>
              </a:rPr>
              <a:t>Il ouvre _____ cadeau.</a:t>
            </a:r>
            <a:endParaRPr lang="fr-FR" sz="1200" dirty="0">
              <a:latin typeface="Comic Sans MS" pitchFamily="66" charset="0"/>
            </a:endParaRPr>
          </a:p>
        </p:txBody>
      </p:sp>
    </p:spTree>
    <p:extLst>
      <p:ext uri="{BB962C8B-B14F-4D97-AF65-F5344CB8AC3E}">
        <p14:creationId xmlns:p14="http://schemas.microsoft.com/office/powerpoint/2010/main" val="157392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 déterminant</a:t>
            </a:r>
            <a:endParaRPr lang="fr-FR" dirty="0"/>
          </a:p>
        </p:txBody>
      </p:sp>
      <p:sp>
        <p:nvSpPr>
          <p:cNvPr id="3" name="Espace réservé du texte 2"/>
          <p:cNvSpPr>
            <a:spLocks noGrp="1"/>
          </p:cNvSpPr>
          <p:nvPr>
            <p:ph type="body" sz="quarter" idx="11"/>
          </p:nvPr>
        </p:nvSpPr>
        <p:spPr/>
        <p:txBody>
          <a:bodyPr/>
          <a:lstStyle/>
          <a:p>
            <a:r>
              <a:rPr lang="fr-FR" dirty="0" smtClean="0"/>
              <a:t>8</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348302111"/>
              </p:ext>
            </p:extLst>
          </p:nvPr>
        </p:nvGraphicFramePr>
        <p:xfrm>
          <a:off x="188640" y="2288704"/>
          <a:ext cx="5645224" cy="1036320"/>
        </p:xfrm>
        <a:graphic>
          <a:graphicData uri="http://schemas.openxmlformats.org/drawingml/2006/table">
            <a:tbl>
              <a:tblPr bandRow="1">
                <a:tableStyleId>{5C22544A-7EE6-4342-B048-85BDC9FD1C3A}</a:tableStyleId>
              </a:tblPr>
              <a:tblGrid>
                <a:gridCol w="1728192"/>
                <a:gridCol w="1296144"/>
                <a:gridCol w="720080"/>
                <a:gridCol w="1900808"/>
              </a:tblGrid>
              <a:tr h="141268">
                <a:tc>
                  <a:txBody>
                    <a:bodyPr/>
                    <a:lstStyle/>
                    <a:p>
                      <a:pPr algn="r"/>
                      <a:r>
                        <a:rPr lang="fr-FR" sz="1100" dirty="0" smtClean="0">
                          <a:latin typeface="Comic Sans MS" pitchFamily="66" charset="0"/>
                        </a:rPr>
                        <a:t>vos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les stylos sont à lui.</a:t>
                      </a:r>
                      <a:endParaRPr lang="fr-FR" sz="1100" dirty="0">
                        <a:latin typeface="Comic Sans MS" pitchFamily="66" charset="0"/>
                      </a:endParaRPr>
                    </a:p>
                  </a:txBody>
                  <a:tcPr anchor="ctr">
                    <a:solidFill>
                      <a:schemeClr val="bg1"/>
                    </a:solidFill>
                  </a:tcPr>
                </a:tc>
              </a:tr>
              <a:tr h="133216">
                <a:tc>
                  <a:txBody>
                    <a:bodyPr/>
                    <a:lstStyle/>
                    <a:p>
                      <a:pPr algn="r"/>
                      <a:r>
                        <a:rPr lang="fr-FR" sz="1100" dirty="0" smtClean="0">
                          <a:latin typeface="Comic Sans MS" pitchFamily="66" charset="0"/>
                        </a:rPr>
                        <a:t>leurs</a:t>
                      </a: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les clés sont à nous.</a:t>
                      </a:r>
                      <a:endParaRPr lang="fr-FR" sz="1100" dirty="0">
                        <a:latin typeface="Comic Sans MS" pitchFamily="66" charset="0"/>
                      </a:endParaRPr>
                    </a:p>
                  </a:txBody>
                  <a:tcPr anchor="ctr">
                    <a:solidFill>
                      <a:schemeClr val="bg1"/>
                    </a:solidFill>
                  </a:tcPr>
                </a:tc>
              </a:tr>
              <a:tr h="129912">
                <a:tc>
                  <a:txBody>
                    <a:bodyPr/>
                    <a:lstStyle/>
                    <a:p>
                      <a:pPr algn="r"/>
                      <a:r>
                        <a:rPr lang="fr-FR" sz="1100" dirty="0" smtClean="0">
                          <a:latin typeface="Comic Sans MS" pitchFamily="66" charset="0"/>
                        </a:rPr>
                        <a:t>nos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les lettres sont à vous.</a:t>
                      </a:r>
                      <a:endParaRPr lang="fr-FR" sz="1100" dirty="0">
                        <a:latin typeface="Comic Sans MS" pitchFamily="66" charset="0"/>
                      </a:endParaRPr>
                    </a:p>
                  </a:txBody>
                  <a:tcPr anchor="ctr">
                    <a:solidFill>
                      <a:schemeClr val="bg1"/>
                    </a:solidFill>
                  </a:tcPr>
                </a:tc>
              </a:tr>
              <a:tr h="0">
                <a:tc>
                  <a:txBody>
                    <a:bodyPr/>
                    <a:lstStyle/>
                    <a:p>
                      <a:pPr algn="r"/>
                      <a:r>
                        <a:rPr lang="fr-FR" sz="1100" dirty="0" smtClean="0">
                          <a:latin typeface="Comic Sans MS" pitchFamily="66" charset="0"/>
                        </a:rPr>
                        <a:t>ses</a:t>
                      </a:r>
                      <a:endParaRPr lang="fr-FR" sz="11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100" dirty="0" smtClean="0">
                          <a:latin typeface="Comic Sans MS" pitchFamily="66" charset="0"/>
                        </a:rPr>
                        <a:t>les valises sont à eux.</a:t>
                      </a:r>
                      <a:endParaRPr lang="fr-FR" sz="1100" dirty="0">
                        <a:latin typeface="Comic Sans MS" pitchFamily="66" charset="0"/>
                      </a:endParaRPr>
                    </a:p>
                  </a:txBody>
                  <a:tcPr anchor="ctr">
                    <a:solidFill>
                      <a:schemeClr val="bg1"/>
                    </a:solidFill>
                  </a:tcPr>
                </a:tc>
              </a:tr>
            </a:tbl>
          </a:graphicData>
        </a:graphic>
      </p:graphicFrame>
      <p:grpSp>
        <p:nvGrpSpPr>
          <p:cNvPr id="6" name="Groupe 5"/>
          <p:cNvGrpSpPr/>
          <p:nvPr/>
        </p:nvGrpSpPr>
        <p:grpSpPr>
          <a:xfrm>
            <a:off x="116632" y="1496616"/>
            <a:ext cx="6653336" cy="468196"/>
            <a:chOff x="116632" y="1352600"/>
            <a:chExt cx="6653336" cy="46819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 déterminant à la bonne proposition.</a:t>
              </a:r>
              <a:endParaRPr lang="fr-FR" sz="1400" u="sng" dirty="0">
                <a:latin typeface="SimpleRonde" pitchFamily="2" charset="0"/>
              </a:endParaRP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06034" y="3584848"/>
            <a:ext cx="6653336" cy="495126"/>
            <a:chOff x="116632" y="1352600"/>
            <a:chExt cx="6653336" cy="49512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un déterminant possessif.</a:t>
              </a:r>
              <a:endParaRPr lang="fr-FR" sz="1400" u="sng"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212440" y="4232920"/>
            <a:ext cx="6372708" cy="1569660"/>
          </a:xfrm>
          <a:prstGeom prst="rect">
            <a:avLst/>
          </a:prstGeom>
          <a:noFill/>
        </p:spPr>
        <p:txBody>
          <a:bodyPr wrap="square" rtlCol="0">
            <a:spAutoFit/>
          </a:bodyPr>
          <a:lstStyle/>
          <a:p>
            <a:pPr>
              <a:lnSpc>
                <a:spcPct val="200000"/>
              </a:lnSpc>
            </a:pPr>
            <a:r>
              <a:rPr lang="fr-FR" sz="1200" dirty="0" smtClean="0">
                <a:latin typeface="Comic Sans MS" pitchFamily="66" charset="0"/>
              </a:rPr>
              <a:t>______ père et ______ mère ne me laissent pas regarder la télé le soir. Quand je suis dans ______ lit, maman me lit toujours une histoire. A l’école, _______ copains me racontent _______ vacances d’été et nous partageons ______ souvenirs avec ______ maitresse.</a:t>
            </a:r>
            <a:endParaRPr lang="fr-FR" sz="1200" dirty="0">
              <a:latin typeface="Comic Sans MS" pitchFamily="66" charset="0"/>
            </a:endParaRPr>
          </a:p>
        </p:txBody>
      </p:sp>
      <p:pic>
        <p:nvPicPr>
          <p:cNvPr id="1026" name="Picture 2" descr="http://www.mescoloriages.com/coloriages/vie%20quotidienne/la%20vie%20de%20tous%20les%20jours/actions/images/chambre-couch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11"/>
          <a:stretch/>
        </p:blipFill>
        <p:spPr bwMode="auto">
          <a:xfrm>
            <a:off x="132904" y="6641945"/>
            <a:ext cx="2325960" cy="31884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116632" y="5790892"/>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Ecris la liste de tous les objets que tu vois. N’oublie pas les déterminants.</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Capture d’écran"/>
          <p:cNvPicPr>
            <a:picLocks noChangeAspect="1"/>
          </p:cNvPicPr>
          <p:nvPr/>
        </p:nvPicPr>
        <p:blipFill rotWithShape="1">
          <a:blip r:embed="rId3">
            <a:extLst>
              <a:ext uri="{28A0092B-C50C-407E-A947-70E740481C1C}">
                <a14:useLocalDpi xmlns:a14="http://schemas.microsoft.com/office/drawing/2010/main" val="0"/>
              </a:ext>
            </a:extLst>
          </a:blip>
          <a:srcRect l="40850" t="1" r="1812" b="445"/>
          <a:stretch/>
        </p:blipFill>
        <p:spPr>
          <a:xfrm>
            <a:off x="2684388" y="7039889"/>
            <a:ext cx="3932346" cy="2392512"/>
          </a:xfrm>
          <a:prstGeom prst="rect">
            <a:avLst/>
          </a:prstGeom>
        </p:spPr>
      </p:pic>
    </p:spTree>
    <p:extLst>
      <p:ext uri="{BB962C8B-B14F-4D97-AF65-F5344CB8AC3E}">
        <p14:creationId xmlns:p14="http://schemas.microsoft.com/office/powerpoint/2010/main" val="36414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44624" y="2934452"/>
            <a:ext cx="3251448" cy="1754326"/>
          </a:xfrm>
          <a:prstGeom prst="rect">
            <a:avLst/>
          </a:prstGeom>
          <a:noFill/>
        </p:spPr>
        <p:txBody>
          <a:bodyPr wrap="square" rtlCol="0">
            <a:spAutoFit/>
          </a:bodyPr>
          <a:lstStyle/>
          <a:p>
            <a:pPr>
              <a:lnSpc>
                <a:spcPct val="300000"/>
              </a:lnSpc>
            </a:pPr>
            <a:r>
              <a:rPr lang="fr-FR" sz="1200" dirty="0" smtClean="0">
                <a:latin typeface="Comic Sans MS" pitchFamily="66" charset="0"/>
              </a:rPr>
              <a:t>un loup</a:t>
            </a:r>
          </a:p>
          <a:p>
            <a:pPr>
              <a:lnSpc>
                <a:spcPct val="300000"/>
              </a:lnSpc>
            </a:pPr>
            <a:r>
              <a:rPr lang="fr-FR" sz="1200" dirty="0" smtClean="0">
                <a:latin typeface="Comic Sans MS" pitchFamily="66" charset="0"/>
              </a:rPr>
              <a:t>un 		            voyage</a:t>
            </a:r>
          </a:p>
          <a:p>
            <a:pPr>
              <a:lnSpc>
                <a:spcPct val="300000"/>
              </a:lnSpc>
            </a:pPr>
            <a:r>
              <a:rPr lang="fr-FR" sz="1200" dirty="0" smtClean="0">
                <a:latin typeface="Comic Sans MS" pitchFamily="66" charset="0"/>
              </a:rPr>
              <a:t>une fleur</a:t>
            </a:r>
          </a:p>
        </p:txBody>
      </p:sp>
      <p:sp>
        <p:nvSpPr>
          <p:cNvPr id="17" name="ZoneTexte 16"/>
          <p:cNvSpPr txBox="1"/>
          <p:nvPr/>
        </p:nvSpPr>
        <p:spPr>
          <a:xfrm>
            <a:off x="3473624" y="2934452"/>
            <a:ext cx="3276168" cy="1754326"/>
          </a:xfrm>
          <a:prstGeom prst="rect">
            <a:avLst/>
          </a:prstGeom>
          <a:noFill/>
        </p:spPr>
        <p:txBody>
          <a:bodyPr wrap="square" rtlCol="0">
            <a:spAutoFit/>
          </a:bodyPr>
          <a:lstStyle/>
          <a:p>
            <a:pPr>
              <a:lnSpc>
                <a:spcPct val="300000"/>
              </a:lnSpc>
            </a:pPr>
            <a:r>
              <a:rPr lang="fr-FR" sz="1200" dirty="0" smtClean="0">
                <a:latin typeface="Comic Sans MS" pitchFamily="66" charset="0"/>
              </a:rPr>
              <a:t>une fusée</a:t>
            </a:r>
          </a:p>
          <a:p>
            <a:pPr>
              <a:lnSpc>
                <a:spcPct val="300000"/>
              </a:lnSpc>
            </a:pPr>
            <a:r>
              <a:rPr lang="fr-FR" sz="1200" dirty="0" smtClean="0">
                <a:latin typeface="Comic Sans MS" pitchFamily="66" charset="0"/>
              </a:rPr>
              <a:t>un                                                   tableau</a:t>
            </a:r>
          </a:p>
          <a:p>
            <a:pPr>
              <a:lnSpc>
                <a:spcPct val="300000"/>
              </a:lnSpc>
            </a:pPr>
            <a:r>
              <a:rPr lang="fr-FR" sz="1200" dirty="0" smtClean="0">
                <a:latin typeface="Comic Sans MS" pitchFamily="66" charset="0"/>
              </a:rPr>
              <a:t>un chien</a:t>
            </a:r>
          </a:p>
        </p:txBody>
      </p:sp>
      <p:sp>
        <p:nvSpPr>
          <p:cNvPr id="2" name="Espace réservé du texte 1"/>
          <p:cNvSpPr>
            <a:spLocks noGrp="1"/>
          </p:cNvSpPr>
          <p:nvPr>
            <p:ph type="body" sz="quarter" idx="10"/>
          </p:nvPr>
        </p:nvSpPr>
        <p:spPr/>
        <p:txBody>
          <a:bodyPr>
            <a:normAutofit fontScale="77500" lnSpcReduction="20000"/>
          </a:bodyPr>
          <a:lstStyle/>
          <a:p>
            <a:r>
              <a:rPr lang="fr-FR" dirty="0" smtClean="0"/>
              <a:t>L’adjectif qualificatif</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96616"/>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groupes nominaux suivants avec un adjectif qualificatif qui convient.</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11" name="Image 1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5352" y="3058263"/>
            <a:ext cx="1971288" cy="502778"/>
          </a:xfrm>
          <a:prstGeom prst="rect">
            <a:avLst/>
          </a:prstGeom>
        </p:spPr>
      </p:pic>
      <p:pic>
        <p:nvPicPr>
          <p:cNvPr id="12" name="Image 1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9288" y="3636071"/>
            <a:ext cx="1971288" cy="502778"/>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5352" y="4234198"/>
            <a:ext cx="1971288" cy="502778"/>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0924" y="3058263"/>
            <a:ext cx="2018868" cy="502778"/>
          </a:xfrm>
          <a:prstGeom prst="rect">
            <a:avLst/>
          </a:prstGeom>
        </p:spPr>
      </p:pic>
      <p:pic>
        <p:nvPicPr>
          <p:cNvPr id="16" name="Image 1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3903028" y="3636071"/>
            <a:ext cx="2018868" cy="502778"/>
          </a:xfrm>
          <a:prstGeom prst="rect">
            <a:avLst/>
          </a:prstGeom>
        </p:spPr>
      </p:pic>
      <p:pic>
        <p:nvPicPr>
          <p:cNvPr id="18" name="Image 17"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0924" y="4234198"/>
            <a:ext cx="2018868" cy="502778"/>
          </a:xfrm>
          <a:prstGeom prst="rect">
            <a:avLst/>
          </a:prstGeom>
        </p:spPr>
      </p:pic>
      <p:sp>
        <p:nvSpPr>
          <p:cNvPr id="19" name="ZoneTexte 18"/>
          <p:cNvSpPr txBox="1"/>
          <p:nvPr/>
        </p:nvSpPr>
        <p:spPr>
          <a:xfrm>
            <a:off x="0" y="2432720"/>
            <a:ext cx="6858000" cy="369332"/>
          </a:xfrm>
          <a:prstGeom prst="rect">
            <a:avLst/>
          </a:prstGeom>
          <a:noFill/>
        </p:spPr>
        <p:txBody>
          <a:bodyPr wrap="square" rtlCol="0">
            <a:spAutoFit/>
          </a:bodyPr>
          <a:lstStyle/>
          <a:p>
            <a:pPr algn="ctr"/>
            <a:r>
              <a:rPr lang="fr-FR" dirty="0" smtClean="0">
                <a:latin typeface="Cursive standard" pitchFamily="2" charset="0"/>
              </a:rPr>
              <a:t>spatiale – obéissant – parfumée – agréable – cruel - magnifique</a:t>
            </a:r>
            <a:endParaRPr lang="fr-FR" dirty="0">
              <a:latin typeface="Cursive standard" pitchFamily="2" charset="0"/>
            </a:endParaRPr>
          </a:p>
        </p:txBody>
      </p:sp>
      <p:cxnSp>
        <p:nvCxnSpPr>
          <p:cNvPr id="20" name="Connecteur droit 19"/>
          <p:cNvCxnSpPr/>
          <p:nvPr/>
        </p:nvCxnSpPr>
        <p:spPr>
          <a:xfrm>
            <a:off x="3356992" y="3052264"/>
            <a:ext cx="0" cy="1684712"/>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116632" y="4953000"/>
            <a:ext cx="6653336" cy="495126"/>
            <a:chOff x="116632" y="1352600"/>
            <a:chExt cx="6653336" cy="495126"/>
          </a:xfrm>
        </p:grpSpPr>
        <p:grpSp>
          <p:nvGrpSpPr>
            <p:cNvPr id="25" name="Groupe 24"/>
            <p:cNvGrpSpPr/>
            <p:nvPr/>
          </p:nvGrpSpPr>
          <p:grpSpPr>
            <a:xfrm>
              <a:off x="116632" y="1352600"/>
              <a:ext cx="360040" cy="461665"/>
              <a:chOff x="116632" y="1352600"/>
              <a:chExt cx="360040" cy="461665"/>
            </a:xfrm>
          </p:grpSpPr>
          <p:sp>
            <p:nvSpPr>
              <p:cNvPr id="28" name="Ellipse 2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un adjectif pour chacun de ces noms.</a:t>
              </a:r>
              <a:endParaRPr lang="fr-FR" sz="1400" dirty="0">
                <a:latin typeface="SimpleRonde" pitchFamily="2" charset="0"/>
              </a:endParaRPr>
            </a:p>
          </p:txBody>
        </p:sp>
        <p:sp>
          <p:nvSpPr>
            <p:cNvPr id="27" name="Rectangle à coins arrondis 26"/>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5796891"/>
            <a:ext cx="1816516" cy="502778"/>
          </a:xfrm>
          <a:prstGeom prst="rect">
            <a:avLst/>
          </a:prstGeom>
        </p:spPr>
      </p:pic>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6374699"/>
            <a:ext cx="1816516" cy="502778"/>
          </a:xfrm>
          <a:prstGeom prst="rect">
            <a:avLst/>
          </a:prstGeom>
        </p:spPr>
      </p:pic>
      <p:sp>
        <p:nvSpPr>
          <p:cNvPr id="32" name="ZoneTexte 31"/>
          <p:cNvSpPr txBox="1"/>
          <p:nvPr/>
        </p:nvSpPr>
        <p:spPr>
          <a:xfrm>
            <a:off x="44624" y="5673080"/>
            <a:ext cx="1318300" cy="1654492"/>
          </a:xfrm>
          <a:prstGeom prst="rect">
            <a:avLst/>
          </a:prstGeom>
          <a:noFill/>
        </p:spPr>
        <p:txBody>
          <a:bodyPr wrap="square" rtlCol="0">
            <a:spAutoFit/>
          </a:bodyPr>
          <a:lstStyle/>
          <a:p>
            <a:pPr algn="r">
              <a:lnSpc>
                <a:spcPct val="300000"/>
              </a:lnSpc>
            </a:pPr>
            <a:r>
              <a:rPr lang="fr-FR" sz="1200" dirty="0" smtClean="0">
                <a:latin typeface="Comic Sans MS" pitchFamily="66" charset="0"/>
              </a:rPr>
              <a:t>un tigre</a:t>
            </a:r>
          </a:p>
          <a:p>
            <a:pPr algn="r">
              <a:lnSpc>
                <a:spcPct val="300000"/>
              </a:lnSpc>
            </a:pPr>
            <a:r>
              <a:rPr lang="fr-FR" sz="1200" dirty="0" smtClean="0">
                <a:latin typeface="Comic Sans MS" pitchFamily="66" charset="0"/>
              </a:rPr>
              <a:t>une voiture</a:t>
            </a:r>
          </a:p>
          <a:p>
            <a:pPr algn="r">
              <a:lnSpc>
                <a:spcPct val="300000"/>
              </a:lnSpc>
            </a:pPr>
            <a:r>
              <a:rPr lang="fr-FR" sz="1200" dirty="0" smtClean="0">
                <a:latin typeface="Comic Sans MS" pitchFamily="66" charset="0"/>
              </a:rPr>
              <a:t>une couverture</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2940" r="60573" b="79079"/>
          <a:stretch/>
        </p:blipFill>
        <p:spPr>
          <a:xfrm>
            <a:off x="1362924" y="6972826"/>
            <a:ext cx="1816516"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3040" r="60573" b="79079"/>
          <a:stretch/>
        </p:blipFill>
        <p:spPr>
          <a:xfrm>
            <a:off x="4787652" y="5796891"/>
            <a:ext cx="1809699"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3039" r="60573" b="79079"/>
          <a:stretch/>
        </p:blipFill>
        <p:spPr>
          <a:xfrm>
            <a:off x="4787652" y="6374699"/>
            <a:ext cx="1809700" cy="502778"/>
          </a:xfrm>
          <a:prstGeom prst="rect">
            <a:avLst/>
          </a:prstGeom>
        </p:spPr>
      </p:pic>
      <p:sp>
        <p:nvSpPr>
          <p:cNvPr id="37" name="ZoneTexte 36"/>
          <p:cNvSpPr txBox="1"/>
          <p:nvPr/>
        </p:nvSpPr>
        <p:spPr>
          <a:xfrm>
            <a:off x="3429000" y="5673080"/>
            <a:ext cx="13586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une table</a:t>
            </a:r>
          </a:p>
          <a:p>
            <a:pPr algn="r">
              <a:lnSpc>
                <a:spcPct val="300000"/>
              </a:lnSpc>
            </a:pPr>
            <a:r>
              <a:rPr lang="fr-FR" sz="1200" dirty="0" smtClean="0">
                <a:latin typeface="Comic Sans MS" pitchFamily="66" charset="0"/>
              </a:rPr>
              <a:t>un ogre</a:t>
            </a:r>
          </a:p>
          <a:p>
            <a:pPr algn="r">
              <a:lnSpc>
                <a:spcPct val="300000"/>
              </a:lnSpc>
            </a:pPr>
            <a:r>
              <a:rPr lang="fr-FR" sz="1200" dirty="0" smtClean="0">
                <a:latin typeface="Comic Sans MS" pitchFamily="66" charset="0"/>
              </a:rPr>
              <a:t>un prince</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3039" r="60573" b="79079"/>
          <a:stretch/>
        </p:blipFill>
        <p:spPr>
          <a:xfrm>
            <a:off x="4787652" y="6972826"/>
            <a:ext cx="1809700" cy="502778"/>
          </a:xfrm>
          <a:prstGeom prst="rect">
            <a:avLst/>
          </a:prstGeom>
        </p:spPr>
      </p:pic>
      <p:cxnSp>
        <p:nvCxnSpPr>
          <p:cNvPr id="40" name="Connecteur droit 39"/>
          <p:cNvCxnSpPr/>
          <p:nvPr/>
        </p:nvCxnSpPr>
        <p:spPr>
          <a:xfrm>
            <a:off x="3429000" y="5673080"/>
            <a:ext cx="0" cy="1802524"/>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2" name="Groupe 41"/>
          <p:cNvGrpSpPr/>
          <p:nvPr/>
        </p:nvGrpSpPr>
        <p:grpSpPr>
          <a:xfrm>
            <a:off x="116632" y="7617296"/>
            <a:ext cx="6653336" cy="495126"/>
            <a:chOff x="116632" y="1352600"/>
            <a:chExt cx="6653336" cy="495126"/>
          </a:xfrm>
        </p:grpSpPr>
        <p:grpSp>
          <p:nvGrpSpPr>
            <p:cNvPr id="43" name="Groupe 42"/>
            <p:cNvGrpSpPr/>
            <p:nvPr/>
          </p:nvGrpSpPr>
          <p:grpSpPr>
            <a:xfrm>
              <a:off x="116632" y="1352600"/>
              <a:ext cx="360040" cy="461665"/>
              <a:chOff x="116632" y="1352600"/>
              <a:chExt cx="360040" cy="461665"/>
            </a:xfrm>
          </p:grpSpPr>
          <p:sp>
            <p:nvSpPr>
              <p:cNvPr id="46" name="Ellipse 4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phrases en supprimant tous les adjectifs.</a:t>
              </a:r>
              <a:endParaRPr lang="fr-FR" sz="1400" dirty="0">
                <a:latin typeface="SimpleRonde" pitchFamily="2" charset="0"/>
              </a:endParaRPr>
            </a:p>
          </p:txBody>
        </p:sp>
        <p:sp>
          <p:nvSpPr>
            <p:cNvPr id="45" name="Rectangle à coins arrondis 4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8" name="ZoneTexte 47"/>
          <p:cNvSpPr txBox="1"/>
          <p:nvPr/>
        </p:nvSpPr>
        <p:spPr>
          <a:xfrm>
            <a:off x="116632" y="8010668"/>
            <a:ext cx="6624736" cy="1200329"/>
          </a:xfrm>
          <a:prstGeom prst="rect">
            <a:avLst/>
          </a:prstGeom>
          <a:noFill/>
        </p:spPr>
        <p:txBody>
          <a:bodyPr wrap="square" rtlCol="0">
            <a:spAutoFit/>
          </a:bodyPr>
          <a:lstStyle/>
          <a:p>
            <a:pPr>
              <a:lnSpc>
                <a:spcPct val="200000"/>
              </a:lnSpc>
            </a:pPr>
            <a:r>
              <a:rPr lang="fr-FR" sz="1200" dirty="0" smtClean="0">
                <a:latin typeface="Comic Sans MS" pitchFamily="66" charset="0"/>
              </a:rPr>
              <a:t>La méchante sorcière jeta un sort puissant à la pauvre princesse.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Ce magnifique tigre possède un pelage roux et de larges pattes aux griffes acérées.</a:t>
            </a:r>
          </a:p>
        </p:txBody>
      </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776"/>
          <a:stretch/>
        </p:blipFill>
        <p:spPr>
          <a:xfrm>
            <a:off x="230932" y="8456517"/>
            <a:ext cx="6192688" cy="365865"/>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3777"/>
          <a:stretch/>
        </p:blipFill>
        <p:spPr>
          <a:xfrm>
            <a:off x="230932" y="9171634"/>
            <a:ext cx="6192688" cy="389878"/>
          </a:xfrm>
          <a:prstGeom prst="rect">
            <a:avLst/>
          </a:prstGeom>
        </p:spPr>
      </p:pic>
    </p:spTree>
    <p:extLst>
      <p:ext uri="{BB962C8B-B14F-4D97-AF65-F5344CB8AC3E}">
        <p14:creationId xmlns:p14="http://schemas.microsoft.com/office/powerpoint/2010/main" val="182009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77500" lnSpcReduction="20000"/>
          </a:bodyPr>
          <a:lstStyle/>
          <a:p>
            <a:r>
              <a:rPr lang="fr-FR" dirty="0" smtClean="0"/>
              <a:t>L’adjectif qualificatif</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25" name="Groupe 24"/>
          <p:cNvGrpSpPr/>
          <p:nvPr/>
        </p:nvGrpSpPr>
        <p:grpSpPr>
          <a:xfrm>
            <a:off x="116632" y="1496616"/>
            <a:ext cx="6653336" cy="818292"/>
            <a:chOff x="116632" y="1352600"/>
            <a:chExt cx="6653336" cy="818292"/>
          </a:xfrm>
        </p:grpSpPr>
        <p:grpSp>
          <p:nvGrpSpPr>
            <p:cNvPr id="26" name="Groupe 25"/>
            <p:cNvGrpSpPr/>
            <p:nvPr/>
          </p:nvGrpSpPr>
          <p:grpSpPr>
            <a:xfrm>
              <a:off x="116632" y="1352600"/>
              <a:ext cx="360040" cy="461665"/>
              <a:chOff x="116632" y="1352600"/>
              <a:chExt cx="360040" cy="461665"/>
            </a:xfrm>
          </p:grpSpPr>
          <p:sp>
            <p:nvSpPr>
              <p:cNvPr id="29" name="Ellipse 2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7" name="ZoneTexte 2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Lis ce texte, puis recopie les adjectifs qui complètent les noms.</a:t>
              </a:r>
              <a:endParaRPr lang="fr-FR" sz="1400" dirty="0">
                <a:latin typeface="SimpleRonde" pitchFamily="2" charset="0"/>
              </a:endParaRPr>
            </a:p>
          </p:txBody>
        </p:sp>
        <p:sp>
          <p:nvSpPr>
            <p:cNvPr id="28" name="Rectangle à coins arrondis 2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1" name="Rectangle 30"/>
          <p:cNvSpPr/>
          <p:nvPr/>
        </p:nvSpPr>
        <p:spPr>
          <a:xfrm>
            <a:off x="382960" y="2314908"/>
            <a:ext cx="6279504" cy="1200329"/>
          </a:xfrm>
          <a:prstGeom prst="rect">
            <a:avLst/>
          </a:prstGeom>
        </p:spPr>
        <p:txBody>
          <a:bodyPr wrap="square">
            <a:spAutoFit/>
          </a:bodyPr>
          <a:lstStyle/>
          <a:p>
            <a:pPr algn="just">
              <a:lnSpc>
                <a:spcPct val="150000"/>
              </a:lnSpc>
            </a:pPr>
            <a:r>
              <a:rPr lang="fr-FR" sz="1200" dirty="0">
                <a:latin typeface="Comic Sans MS" pitchFamily="66" charset="0"/>
              </a:rPr>
              <a:t>Avec sa longue barbe blanche, ses habits rouges et blancs, et son ventre tout rond, le Père Noël est facilement reconnaissable</a:t>
            </a:r>
            <a:r>
              <a:rPr lang="fr-FR" sz="1200" dirty="0" smtClean="0">
                <a:latin typeface="Comic Sans MS" pitchFamily="66" charset="0"/>
              </a:rPr>
              <a:t>.</a:t>
            </a:r>
          </a:p>
          <a:p>
            <a:pPr algn="just">
              <a:lnSpc>
                <a:spcPct val="150000"/>
              </a:lnSpc>
            </a:pPr>
            <a:r>
              <a:rPr lang="fr-FR" sz="1200" dirty="0" smtClean="0">
                <a:latin typeface="Comic Sans MS" pitchFamily="66" charset="0"/>
              </a:rPr>
              <a:t>Il </a:t>
            </a:r>
            <a:r>
              <a:rPr lang="fr-FR" sz="1200" dirty="0">
                <a:latin typeface="Comic Sans MS" pitchFamily="66" charset="0"/>
              </a:rPr>
              <a:t>vit en Laponie avec de nombreux lutins qui, toute l'année, l'aident à fabriquer </a:t>
            </a:r>
            <a:r>
              <a:rPr lang="fr-FR" sz="1200" dirty="0" smtClean="0">
                <a:latin typeface="Comic Sans MS" pitchFamily="66" charset="0"/>
              </a:rPr>
              <a:t>les </a:t>
            </a:r>
            <a:r>
              <a:rPr lang="fr-FR" sz="1200" dirty="0">
                <a:latin typeface="Comic Sans MS" pitchFamily="66" charset="0"/>
              </a:rPr>
              <a:t>jouets.</a:t>
            </a:r>
          </a:p>
        </p:txBody>
      </p:sp>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3708659"/>
            <a:ext cx="1971288" cy="502778"/>
          </a:xfrm>
          <a:prstGeom prst="rect">
            <a:avLst/>
          </a:prstGeom>
        </p:spPr>
      </p:pic>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980728" y="4286467"/>
            <a:ext cx="1971288" cy="502778"/>
          </a:xfrm>
          <a:prstGeom prst="rect">
            <a:avLst/>
          </a:prstGeom>
        </p:spPr>
      </p:pic>
      <p:sp>
        <p:nvSpPr>
          <p:cNvPr id="34" name="ZoneTexte 33"/>
          <p:cNvSpPr txBox="1"/>
          <p:nvPr/>
        </p:nvSpPr>
        <p:spPr>
          <a:xfrm>
            <a:off x="0" y="3584848"/>
            <a:ext cx="908720" cy="1200329"/>
          </a:xfrm>
          <a:prstGeom prst="rect">
            <a:avLst/>
          </a:prstGeom>
          <a:noFill/>
        </p:spPr>
        <p:txBody>
          <a:bodyPr wrap="square" rtlCol="0">
            <a:spAutoFit/>
          </a:bodyPr>
          <a:lstStyle/>
          <a:p>
            <a:pPr algn="r">
              <a:lnSpc>
                <a:spcPct val="300000"/>
              </a:lnSpc>
            </a:pPr>
            <a:r>
              <a:rPr lang="fr-FR" sz="1200" dirty="0" smtClean="0">
                <a:latin typeface="Comic Sans MS" pitchFamily="66" charset="0"/>
              </a:rPr>
              <a:t>barbe :</a:t>
            </a:r>
          </a:p>
          <a:p>
            <a:pPr algn="r">
              <a:lnSpc>
                <a:spcPct val="300000"/>
              </a:lnSpc>
            </a:pPr>
            <a:r>
              <a:rPr lang="fr-FR" sz="1200" dirty="0" smtClean="0">
                <a:latin typeface="Comic Sans MS" pitchFamily="66" charset="0"/>
              </a:rPr>
              <a:t>habits :</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33880" y="4308692"/>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686300" y="3708659"/>
            <a:ext cx="2018868" cy="502778"/>
          </a:xfrm>
          <a:prstGeom prst="rect">
            <a:avLst/>
          </a:prstGeom>
        </p:spPr>
      </p:pic>
      <p:sp>
        <p:nvSpPr>
          <p:cNvPr id="38" name="ZoneTexte 37"/>
          <p:cNvSpPr txBox="1"/>
          <p:nvPr/>
        </p:nvSpPr>
        <p:spPr>
          <a:xfrm>
            <a:off x="3251448" y="3584848"/>
            <a:ext cx="1434852" cy="1200329"/>
          </a:xfrm>
          <a:prstGeom prst="rect">
            <a:avLst/>
          </a:prstGeom>
          <a:noFill/>
        </p:spPr>
        <p:txBody>
          <a:bodyPr wrap="square" rtlCol="0">
            <a:spAutoFit/>
          </a:bodyPr>
          <a:lstStyle/>
          <a:p>
            <a:pPr algn="r">
              <a:lnSpc>
                <a:spcPct val="300000"/>
              </a:lnSpc>
            </a:pPr>
            <a:r>
              <a:rPr lang="fr-FR" sz="1200" dirty="0" smtClean="0">
                <a:latin typeface="Comic Sans MS" pitchFamily="66" charset="0"/>
              </a:rPr>
              <a:t>ventre :</a:t>
            </a:r>
          </a:p>
          <a:p>
            <a:pPr algn="r">
              <a:lnSpc>
                <a:spcPct val="300000"/>
              </a:lnSpc>
            </a:pPr>
            <a:r>
              <a:rPr lang="fr-FR" sz="1200" dirty="0" smtClean="0">
                <a:latin typeface="Comic Sans MS" pitchFamily="66" charset="0"/>
              </a:rPr>
              <a:t>lutins :</a:t>
            </a:r>
          </a:p>
        </p:txBody>
      </p:sp>
      <p:grpSp>
        <p:nvGrpSpPr>
          <p:cNvPr id="46" name="Groupe 45"/>
          <p:cNvGrpSpPr/>
          <p:nvPr/>
        </p:nvGrpSpPr>
        <p:grpSpPr>
          <a:xfrm>
            <a:off x="116632" y="4953000"/>
            <a:ext cx="6653336" cy="495126"/>
            <a:chOff x="116632" y="1352600"/>
            <a:chExt cx="6653336" cy="495126"/>
          </a:xfrm>
        </p:grpSpPr>
        <p:grpSp>
          <p:nvGrpSpPr>
            <p:cNvPr id="47" name="Groupe 46"/>
            <p:cNvGrpSpPr/>
            <p:nvPr/>
          </p:nvGrpSpPr>
          <p:grpSpPr>
            <a:xfrm>
              <a:off x="116632" y="1352600"/>
              <a:ext cx="360040" cy="461665"/>
              <a:chOff x="116632" y="1352600"/>
              <a:chExt cx="360040" cy="461665"/>
            </a:xfrm>
          </p:grpSpPr>
          <p:sp>
            <p:nvSpPr>
              <p:cNvPr id="50" name="Ellipse 4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8" name="ZoneTexte 4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des adjectifs qui expriment le contraire.</a:t>
              </a:r>
              <a:endParaRPr lang="fr-FR" sz="1400" dirty="0">
                <a:latin typeface="SimpleRonde" pitchFamily="2" charset="0"/>
              </a:endParaRPr>
            </a:p>
          </p:txBody>
        </p:sp>
        <p:sp>
          <p:nvSpPr>
            <p:cNvPr id="49" name="Rectangle à coins arrondis 4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5813344"/>
            <a:ext cx="1971288" cy="502778"/>
          </a:xfrm>
          <a:prstGeom prst="rect">
            <a:avLst/>
          </a:prstGeom>
        </p:spPr>
      </p:pic>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391152"/>
            <a:ext cx="1971288" cy="502778"/>
          </a:xfrm>
          <a:prstGeom prst="rect">
            <a:avLst/>
          </a:prstGeom>
        </p:spPr>
      </p:pic>
      <p:sp>
        <p:nvSpPr>
          <p:cNvPr id="54" name="ZoneTexte 53"/>
          <p:cNvSpPr txBox="1"/>
          <p:nvPr/>
        </p:nvSpPr>
        <p:spPr>
          <a:xfrm>
            <a:off x="47580" y="5689533"/>
            <a:ext cx="908720"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gentil :</a:t>
            </a:r>
          </a:p>
          <a:p>
            <a:pPr algn="r">
              <a:lnSpc>
                <a:spcPct val="300000"/>
              </a:lnSpc>
            </a:pPr>
            <a:r>
              <a:rPr lang="fr-FR" sz="1200" dirty="0" smtClean="0">
                <a:latin typeface="Comic Sans MS" pitchFamily="66" charset="0"/>
              </a:rPr>
              <a:t>laid :</a:t>
            </a:r>
          </a:p>
          <a:p>
            <a:pPr algn="r">
              <a:lnSpc>
                <a:spcPct val="300000"/>
              </a:lnSpc>
            </a:pPr>
            <a:r>
              <a:rPr lang="fr-FR" sz="1200" dirty="0" smtClean="0">
                <a:latin typeface="Comic Sans MS" pitchFamily="66" charset="0"/>
              </a:rPr>
              <a:t>difficile :</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393160"/>
            <a:ext cx="1971288" cy="502778"/>
          </a:xfrm>
          <a:prstGeom prst="rect">
            <a:avLst/>
          </a:prstGeom>
        </p:spPr>
      </p:pic>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813344"/>
            <a:ext cx="2018868" cy="502778"/>
          </a:xfrm>
          <a:prstGeom prst="rect">
            <a:avLst/>
          </a:prstGeom>
        </p:spPr>
      </p:pic>
      <p:sp>
        <p:nvSpPr>
          <p:cNvPr id="57" name="ZoneTexte 56"/>
          <p:cNvSpPr txBox="1"/>
          <p:nvPr/>
        </p:nvSpPr>
        <p:spPr>
          <a:xfrm>
            <a:off x="3299028" y="5689533"/>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vieux :</a:t>
            </a:r>
          </a:p>
          <a:p>
            <a:pPr algn="r">
              <a:lnSpc>
                <a:spcPct val="300000"/>
              </a:lnSpc>
            </a:pPr>
            <a:r>
              <a:rPr lang="fr-FR" sz="1200" dirty="0" smtClean="0">
                <a:latin typeface="Comic Sans MS" pitchFamily="66" charset="0"/>
              </a:rPr>
              <a:t>grand :</a:t>
            </a:r>
          </a:p>
          <a:p>
            <a:pPr algn="r">
              <a:lnSpc>
                <a:spcPct val="300000"/>
              </a:lnSpc>
            </a:pPr>
            <a:r>
              <a:rPr lang="fr-FR" sz="1200" dirty="0" smtClean="0">
                <a:latin typeface="Comic Sans MS" pitchFamily="66" charset="0"/>
              </a:rPr>
              <a:t>joyeux :</a:t>
            </a:r>
          </a:p>
        </p:txBody>
      </p:sp>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969224"/>
            <a:ext cx="1971288" cy="502778"/>
          </a:xfrm>
          <a:prstGeom prst="rect">
            <a:avLst/>
          </a:prstGeom>
        </p:spPr>
      </p:pic>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969224"/>
            <a:ext cx="1971288" cy="502778"/>
          </a:xfrm>
          <a:prstGeom prst="rect">
            <a:avLst/>
          </a:prstGeom>
        </p:spPr>
      </p:pic>
      <p:grpSp>
        <p:nvGrpSpPr>
          <p:cNvPr id="60" name="Groupe 59"/>
          <p:cNvGrpSpPr/>
          <p:nvPr/>
        </p:nvGrpSpPr>
        <p:grpSpPr>
          <a:xfrm>
            <a:off x="116632" y="7617296"/>
            <a:ext cx="6653336" cy="495126"/>
            <a:chOff x="116632" y="1352600"/>
            <a:chExt cx="6653336" cy="495126"/>
          </a:xfrm>
        </p:grpSpPr>
        <p:grpSp>
          <p:nvGrpSpPr>
            <p:cNvPr id="61" name="Groupe 60"/>
            <p:cNvGrpSpPr/>
            <p:nvPr/>
          </p:nvGrpSpPr>
          <p:grpSpPr>
            <a:xfrm>
              <a:off x="116632" y="1352600"/>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2" name="ZoneTexte 61"/>
            <p:cNvSpPr txBox="1"/>
            <p:nvPr/>
          </p:nvSpPr>
          <p:spPr>
            <a:xfrm>
              <a:off x="476672" y="143222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un adjectif pour le nom souligné et récris les phrases.</a:t>
              </a:r>
              <a:endParaRPr lang="fr-FR" sz="1400" dirty="0">
                <a:latin typeface="SimpleRonde" pitchFamily="2" charset="0"/>
              </a:endParaRPr>
            </a:p>
          </p:txBody>
        </p:sp>
        <p:sp>
          <p:nvSpPr>
            <p:cNvPr id="63" name="Rectangle à coins arrondis 6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6" name="ZoneTexte 65"/>
          <p:cNvSpPr txBox="1"/>
          <p:nvPr/>
        </p:nvSpPr>
        <p:spPr>
          <a:xfrm>
            <a:off x="116632" y="8010668"/>
            <a:ext cx="6624736" cy="1200329"/>
          </a:xfrm>
          <a:prstGeom prst="rect">
            <a:avLst/>
          </a:prstGeom>
          <a:noFill/>
        </p:spPr>
        <p:txBody>
          <a:bodyPr wrap="square" rtlCol="0">
            <a:spAutoFit/>
          </a:bodyPr>
          <a:lstStyle/>
          <a:p>
            <a:pPr>
              <a:lnSpc>
                <a:spcPct val="200000"/>
              </a:lnSpc>
            </a:pPr>
            <a:r>
              <a:rPr lang="fr-FR" sz="1200" dirty="0" smtClean="0">
                <a:latin typeface="Comic Sans MS" pitchFamily="66" charset="0"/>
              </a:rPr>
              <a:t>Le voisin promène son </a:t>
            </a:r>
            <a:r>
              <a:rPr lang="fr-FR" sz="1200" u="sng" dirty="0" smtClean="0">
                <a:latin typeface="Comic Sans MS" pitchFamily="66" charset="0"/>
              </a:rPr>
              <a:t>chien</a:t>
            </a:r>
            <a:r>
              <a:rPr lang="fr-FR" sz="1200" dirty="0" smtClean="0">
                <a:latin typeface="Comic Sans MS" pitchFamily="66" charset="0"/>
              </a:rPr>
              <a:t>.</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Nous mangeons une </a:t>
            </a:r>
            <a:r>
              <a:rPr lang="fr-FR" sz="1200" u="sng" dirty="0" smtClean="0">
                <a:latin typeface="Comic Sans MS" pitchFamily="66" charset="0"/>
              </a:rPr>
              <a:t>pizza</a:t>
            </a:r>
            <a:r>
              <a:rPr lang="fr-FR" sz="1200" dirty="0" smtClean="0">
                <a:latin typeface="Comic Sans MS" pitchFamily="66" charset="0"/>
              </a:rPr>
              <a:t>.</a:t>
            </a:r>
          </a:p>
        </p:txBody>
      </p:sp>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4776"/>
          <a:stretch/>
        </p:blipFill>
        <p:spPr>
          <a:xfrm>
            <a:off x="230932" y="8456517"/>
            <a:ext cx="6192688" cy="365865"/>
          </a:xfrm>
          <a:prstGeom prst="rect">
            <a:avLst/>
          </a:prstGeom>
        </p:spPr>
      </p:pic>
      <p:pic>
        <p:nvPicPr>
          <p:cNvPr id="68" name="Image 6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83777"/>
          <a:stretch/>
        </p:blipFill>
        <p:spPr>
          <a:xfrm>
            <a:off x="230932" y="9171634"/>
            <a:ext cx="6192688" cy="389878"/>
          </a:xfrm>
          <a:prstGeom prst="rect">
            <a:avLst/>
          </a:prstGeom>
        </p:spPr>
      </p:pic>
    </p:spTree>
    <p:extLst>
      <p:ext uri="{BB962C8B-B14F-4D97-AF65-F5344CB8AC3E}">
        <p14:creationId xmlns:p14="http://schemas.microsoft.com/office/powerpoint/2010/main" val="391434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988840" y="4304928"/>
            <a:ext cx="504056" cy="36004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116632" y="3584848"/>
            <a:ext cx="6653336" cy="1141457"/>
            <a:chOff x="116632" y="1352600"/>
            <a:chExt cx="6653336" cy="1141457"/>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1061829"/>
            </a:xfrm>
            <a:prstGeom prst="rect">
              <a:avLst/>
            </a:prstGeom>
            <a:noFill/>
          </p:spPr>
          <p:txBody>
            <a:bodyPr wrap="square" rtlCol="0">
              <a:spAutoFit/>
            </a:bodyPr>
            <a:lstStyle/>
            <a:p>
              <a:pPr>
                <a:lnSpc>
                  <a:spcPct val="150000"/>
                </a:lnSpc>
              </a:pPr>
              <a:r>
                <a:rPr lang="fr-FR" sz="1400" u="sng" dirty="0" smtClean="0">
                  <a:latin typeface="SimpleRonde" pitchFamily="2" charset="0"/>
                </a:rPr>
                <a:t>Dans le texte suivant, souligne en bleu les noms et entoure les adjectifs. Relie-les au nom qu’ils décrivent.</a:t>
              </a:r>
            </a:p>
            <a:p>
              <a:pPr>
                <a:lnSpc>
                  <a:spcPct val="150000"/>
                </a:lnSpc>
              </a:pPr>
              <a:r>
                <a:rPr lang="fr-FR" sz="1400" dirty="0" smtClean="0">
                  <a:latin typeface="SimpleRonde" pitchFamily="2" charset="0"/>
                </a:rPr>
                <a:t>Ex. : un </a:t>
              </a:r>
              <a:r>
                <a:rPr lang="fr-FR" sz="1400" u="sng" dirty="0" smtClean="0">
                  <a:latin typeface="SimpleRonde" pitchFamily="2" charset="0"/>
                </a:rPr>
                <a:t>petit</a:t>
              </a:r>
              <a:r>
                <a:rPr lang="fr-FR" sz="1400" dirty="0" smtClean="0">
                  <a:latin typeface="SimpleRonde" pitchFamily="2" charset="0"/>
                </a:rPr>
                <a:t> chat</a:t>
              </a:r>
              <a:endParaRPr lang="fr-FR" sz="1400" dirty="0">
                <a:latin typeface="SimpleRonde" pitchFamily="2" charset="0"/>
              </a:endParaRP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0" name="ZoneTexte 59"/>
          <p:cNvSpPr txBox="1"/>
          <p:nvPr/>
        </p:nvSpPr>
        <p:spPr>
          <a:xfrm>
            <a:off x="3545632" y="7257256"/>
            <a:ext cx="3312368" cy="1938992"/>
          </a:xfrm>
          <a:prstGeom prst="rect">
            <a:avLst/>
          </a:prstGeom>
          <a:noFill/>
        </p:spPr>
        <p:txBody>
          <a:bodyPr wrap="square" rtlCol="0">
            <a:spAutoFit/>
          </a:bodyPr>
          <a:lstStyle/>
          <a:p>
            <a:pPr>
              <a:lnSpc>
                <a:spcPct val="200000"/>
              </a:lnSpc>
            </a:pPr>
            <a:r>
              <a:rPr lang="fr-FR" sz="1200" dirty="0" smtClean="0">
                <a:latin typeface="Comic Sans MS" pitchFamily="66" charset="0"/>
              </a:rPr>
              <a:t>une classe bruyante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une jupe longue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une idée stupide</a:t>
            </a:r>
          </a:p>
        </p:txBody>
      </p:sp>
      <p:sp>
        <p:nvSpPr>
          <p:cNvPr id="2" name="Espace réservé du texte 1"/>
          <p:cNvSpPr>
            <a:spLocks noGrp="1"/>
          </p:cNvSpPr>
          <p:nvPr>
            <p:ph type="body" sz="quarter" idx="10"/>
          </p:nvPr>
        </p:nvSpPr>
        <p:spPr/>
        <p:txBody>
          <a:bodyPr>
            <a:normAutofit fontScale="77500" lnSpcReduction="20000"/>
          </a:bodyPr>
          <a:lstStyle/>
          <a:p>
            <a:r>
              <a:rPr lang="fr-FR" dirty="0" smtClean="0"/>
              <a:t>L’adjectif qualificatif</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cxnSp>
        <p:nvCxnSpPr>
          <p:cNvPr id="12" name="Connecteur en arc 11"/>
          <p:cNvCxnSpPr/>
          <p:nvPr/>
        </p:nvCxnSpPr>
        <p:spPr>
          <a:xfrm rot="10800000" flipV="1">
            <a:off x="1806157" y="4304927"/>
            <a:ext cx="360040" cy="144016"/>
          </a:xfrm>
          <a:prstGeom prst="curvedConnector3">
            <a:avLst>
              <a:gd name="adj1" fmla="val 98943"/>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96652" y="4699808"/>
            <a:ext cx="6372708" cy="1862048"/>
          </a:xfrm>
          <a:prstGeom prst="rect">
            <a:avLst/>
          </a:prstGeom>
          <a:noFill/>
        </p:spPr>
        <p:txBody>
          <a:bodyPr wrap="square" rtlCol="0">
            <a:spAutoFit/>
          </a:bodyPr>
          <a:lstStyle/>
          <a:p>
            <a:pPr algn="just">
              <a:lnSpc>
                <a:spcPct val="250000"/>
              </a:lnSpc>
            </a:pPr>
            <a:r>
              <a:rPr lang="fr-FR" sz="1200" dirty="0" smtClean="0">
                <a:latin typeface="Comic Sans MS" pitchFamily="66" charset="0"/>
              </a:rPr>
              <a:t>Une vieille chèvre avait sept petits chevreaux. Elle leur dit : « Un méchant loup rôde autour de notre jolie maison. Ce vilain brigand a la voix rauque et des pattes noires. Ne lui ouvrez pas ! »</a:t>
            </a:r>
          </a:p>
          <a:p>
            <a:pPr algn="r">
              <a:lnSpc>
                <a:spcPct val="250000"/>
              </a:lnSpc>
            </a:pPr>
            <a:r>
              <a:rPr lang="fr-FR" sz="1000" i="1" dirty="0" smtClean="0">
                <a:latin typeface="Comic Sans MS" pitchFamily="66" charset="0"/>
              </a:rPr>
              <a:t>D’après Le loup et les sept chevreaux</a:t>
            </a:r>
            <a:endParaRPr lang="fr-FR" sz="1000" i="1" dirty="0">
              <a:latin typeface="Comic Sans MS" pitchFamily="66" charset="0"/>
            </a:endParaRPr>
          </a:p>
        </p:txBody>
      </p:sp>
      <p:grpSp>
        <p:nvGrpSpPr>
          <p:cNvPr id="35" name="Groupe 34"/>
          <p:cNvGrpSpPr/>
          <p:nvPr/>
        </p:nvGrpSpPr>
        <p:grpSpPr>
          <a:xfrm>
            <a:off x="116632" y="1568624"/>
            <a:ext cx="6653336" cy="818292"/>
            <a:chOff x="116632" y="1352600"/>
            <a:chExt cx="6653336" cy="818292"/>
          </a:xfrm>
        </p:grpSpPr>
        <p:grpSp>
          <p:nvGrpSpPr>
            <p:cNvPr id="36" name="Groupe 35"/>
            <p:cNvGrpSpPr/>
            <p:nvPr/>
          </p:nvGrpSpPr>
          <p:grpSpPr>
            <a:xfrm>
              <a:off x="116632" y="1352600"/>
              <a:ext cx="360040" cy="461665"/>
              <a:chOff x="116632" y="1352600"/>
              <a:chExt cx="360040" cy="461665"/>
            </a:xfrm>
          </p:grpSpPr>
          <p:sp>
            <p:nvSpPr>
              <p:cNvPr id="39" name="Ellipse 3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Souligne les noms en bleu, les déterminants en noir et les adjectifs en vert.</a:t>
              </a:r>
              <a:endParaRPr lang="fr-FR" sz="1400" dirty="0">
                <a:latin typeface="SimpleRonde" pitchFamily="2" charset="0"/>
              </a:endParaRPr>
            </a:p>
          </p:txBody>
        </p:sp>
        <p:sp>
          <p:nvSpPr>
            <p:cNvPr id="38" name="Rectangle à coins arrondis 3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1" name="ZoneTexte 40"/>
          <p:cNvSpPr txBox="1"/>
          <p:nvPr/>
        </p:nvSpPr>
        <p:spPr>
          <a:xfrm>
            <a:off x="0" y="2506469"/>
            <a:ext cx="1628800" cy="646331"/>
          </a:xfrm>
          <a:prstGeom prst="rect">
            <a:avLst/>
          </a:prstGeom>
          <a:noFill/>
        </p:spPr>
        <p:txBody>
          <a:bodyPr wrap="square" rtlCol="0">
            <a:spAutoFit/>
          </a:bodyPr>
          <a:lstStyle/>
          <a:p>
            <a:pPr>
              <a:lnSpc>
                <a:spcPct val="150000"/>
              </a:lnSpc>
            </a:pPr>
            <a:r>
              <a:rPr lang="fr-FR" sz="1200" dirty="0" smtClean="0">
                <a:latin typeface="Comic Sans MS" pitchFamily="66" charset="0"/>
              </a:rPr>
              <a:t>une lampe moderne</a:t>
            </a:r>
            <a:endParaRPr lang="fr-FR" sz="1200" dirty="0">
              <a:latin typeface="Comic Sans MS" pitchFamily="66" charset="0"/>
            </a:endParaRPr>
          </a:p>
          <a:p>
            <a:pPr>
              <a:lnSpc>
                <a:spcPct val="150000"/>
              </a:lnSpc>
            </a:pPr>
            <a:r>
              <a:rPr lang="fr-FR" sz="1200" dirty="0" smtClean="0">
                <a:latin typeface="Comic Sans MS" pitchFamily="66" charset="0"/>
              </a:rPr>
              <a:t>un siège chauffant</a:t>
            </a:r>
            <a:endParaRPr lang="fr-FR" sz="1200" dirty="0">
              <a:latin typeface="Comic Sans MS" pitchFamily="66" charset="0"/>
            </a:endParaRPr>
          </a:p>
        </p:txBody>
      </p:sp>
      <p:sp>
        <p:nvSpPr>
          <p:cNvPr id="42" name="ZoneTexte 41"/>
          <p:cNvSpPr txBox="1"/>
          <p:nvPr/>
        </p:nvSpPr>
        <p:spPr>
          <a:xfrm>
            <a:off x="1772816" y="2506469"/>
            <a:ext cx="1587272" cy="646331"/>
          </a:xfrm>
          <a:prstGeom prst="rect">
            <a:avLst/>
          </a:prstGeom>
          <a:noFill/>
        </p:spPr>
        <p:txBody>
          <a:bodyPr wrap="square" rtlCol="0">
            <a:spAutoFit/>
          </a:bodyPr>
          <a:lstStyle/>
          <a:p>
            <a:pPr>
              <a:lnSpc>
                <a:spcPct val="150000"/>
              </a:lnSpc>
            </a:pPr>
            <a:r>
              <a:rPr lang="fr-FR" sz="1200" dirty="0" smtClean="0">
                <a:latin typeface="Comic Sans MS" pitchFamily="66" charset="0"/>
              </a:rPr>
              <a:t>une belle histoire</a:t>
            </a:r>
          </a:p>
          <a:p>
            <a:pPr>
              <a:lnSpc>
                <a:spcPct val="150000"/>
              </a:lnSpc>
            </a:pPr>
            <a:r>
              <a:rPr lang="fr-FR" sz="1200" dirty="0" smtClean="0">
                <a:latin typeface="Comic Sans MS" pitchFamily="66" charset="0"/>
              </a:rPr>
              <a:t>un tableau célèbre</a:t>
            </a:r>
            <a:endParaRPr lang="fr-FR" sz="1200" dirty="0">
              <a:latin typeface="Comic Sans MS" pitchFamily="66" charset="0"/>
            </a:endParaRPr>
          </a:p>
        </p:txBody>
      </p:sp>
      <p:sp>
        <p:nvSpPr>
          <p:cNvPr id="43" name="ZoneTexte 42"/>
          <p:cNvSpPr txBox="1"/>
          <p:nvPr/>
        </p:nvSpPr>
        <p:spPr>
          <a:xfrm>
            <a:off x="3356992" y="2506469"/>
            <a:ext cx="1584176" cy="646331"/>
          </a:xfrm>
          <a:prstGeom prst="rect">
            <a:avLst/>
          </a:prstGeom>
          <a:noFill/>
        </p:spPr>
        <p:txBody>
          <a:bodyPr wrap="square" rtlCol="0">
            <a:spAutoFit/>
          </a:bodyPr>
          <a:lstStyle/>
          <a:p>
            <a:pPr>
              <a:lnSpc>
                <a:spcPct val="150000"/>
              </a:lnSpc>
            </a:pPr>
            <a:r>
              <a:rPr lang="fr-FR" sz="1200" dirty="0" smtClean="0">
                <a:latin typeface="Comic Sans MS" pitchFamily="66" charset="0"/>
              </a:rPr>
              <a:t>un coussin moelleux</a:t>
            </a:r>
          </a:p>
          <a:p>
            <a:pPr>
              <a:lnSpc>
                <a:spcPct val="150000"/>
              </a:lnSpc>
            </a:pPr>
            <a:r>
              <a:rPr lang="fr-FR" sz="1200" dirty="0" smtClean="0">
                <a:latin typeface="Comic Sans MS" pitchFamily="66" charset="0"/>
              </a:rPr>
              <a:t>un affreux lutin</a:t>
            </a:r>
            <a:endParaRPr lang="fr-FR" sz="1200" dirty="0">
              <a:latin typeface="Comic Sans MS" pitchFamily="66" charset="0"/>
            </a:endParaRPr>
          </a:p>
        </p:txBody>
      </p:sp>
      <p:sp>
        <p:nvSpPr>
          <p:cNvPr id="44" name="ZoneTexte 43"/>
          <p:cNvSpPr txBox="1"/>
          <p:nvPr/>
        </p:nvSpPr>
        <p:spPr>
          <a:xfrm>
            <a:off x="4941168" y="2506469"/>
            <a:ext cx="1872208" cy="646331"/>
          </a:xfrm>
          <a:prstGeom prst="rect">
            <a:avLst/>
          </a:prstGeom>
          <a:noFill/>
        </p:spPr>
        <p:txBody>
          <a:bodyPr wrap="square" rtlCol="0">
            <a:spAutoFit/>
          </a:bodyPr>
          <a:lstStyle/>
          <a:p>
            <a:pPr>
              <a:lnSpc>
                <a:spcPct val="150000"/>
              </a:lnSpc>
            </a:pPr>
            <a:r>
              <a:rPr lang="fr-FR" sz="1200" dirty="0" smtClean="0">
                <a:latin typeface="Comic Sans MS" pitchFamily="66" charset="0"/>
              </a:rPr>
              <a:t>une bougie parfumée</a:t>
            </a:r>
          </a:p>
          <a:p>
            <a:pPr>
              <a:lnSpc>
                <a:spcPct val="150000"/>
              </a:lnSpc>
            </a:pPr>
            <a:r>
              <a:rPr lang="fr-FR" sz="1200" dirty="0" smtClean="0">
                <a:latin typeface="Comic Sans MS" pitchFamily="66" charset="0"/>
              </a:rPr>
              <a:t>les grandes vacances</a:t>
            </a:r>
            <a:endParaRPr lang="fr-FR" sz="1200" dirty="0">
              <a:latin typeface="Comic Sans MS" pitchFamily="66" charset="0"/>
            </a:endParaRPr>
          </a:p>
        </p:txBody>
      </p:sp>
      <p:cxnSp>
        <p:nvCxnSpPr>
          <p:cNvPr id="45" name="Connecteur droit 44"/>
          <p:cNvCxnSpPr/>
          <p:nvPr/>
        </p:nvCxnSpPr>
        <p:spPr>
          <a:xfrm>
            <a:off x="1628800" y="2506469"/>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3284984" y="2506468"/>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869160" y="2506468"/>
            <a:ext cx="0" cy="646331"/>
          </a:xfrm>
          <a:prstGeom prst="line">
            <a:avLst/>
          </a:prstGeom>
          <a:ln w="19050">
            <a:solidFill>
              <a:schemeClr val="tx1">
                <a:lumMod val="50000"/>
                <a:lumOff val="50000"/>
              </a:schemeClr>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8" name="Groupe 47"/>
          <p:cNvGrpSpPr/>
          <p:nvPr/>
        </p:nvGrpSpPr>
        <p:grpSpPr>
          <a:xfrm>
            <a:off x="116632" y="6537176"/>
            <a:ext cx="6653336" cy="818292"/>
            <a:chOff x="116632" y="1352600"/>
            <a:chExt cx="6653336" cy="818292"/>
          </a:xfrm>
        </p:grpSpPr>
        <p:grpSp>
          <p:nvGrpSpPr>
            <p:cNvPr id="49" name="Groupe 48"/>
            <p:cNvGrpSpPr/>
            <p:nvPr/>
          </p:nvGrpSpPr>
          <p:grpSpPr>
            <a:xfrm>
              <a:off x="116632" y="1352600"/>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0" name="ZoneTexte 49"/>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Récris ces groupes nominaux en remplaçant l’adjectif par un autre adjectif de sens contraire.</a:t>
              </a:r>
              <a:endParaRPr lang="fr-FR" sz="1400" dirty="0">
                <a:latin typeface="SimpleRonde" pitchFamily="2" charset="0"/>
              </a:endParaRPr>
            </a:p>
          </p:txBody>
        </p:sp>
        <p:sp>
          <p:nvSpPr>
            <p:cNvPr id="51" name="Rectangle à coins arrondis 5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54" name="ZoneTexte 53"/>
          <p:cNvSpPr txBox="1"/>
          <p:nvPr/>
        </p:nvSpPr>
        <p:spPr>
          <a:xfrm>
            <a:off x="116632" y="7257256"/>
            <a:ext cx="3312368" cy="1938992"/>
          </a:xfrm>
          <a:prstGeom prst="rect">
            <a:avLst/>
          </a:prstGeom>
          <a:noFill/>
        </p:spPr>
        <p:txBody>
          <a:bodyPr wrap="square" rtlCol="0">
            <a:spAutoFit/>
          </a:bodyPr>
          <a:lstStyle/>
          <a:p>
            <a:pPr>
              <a:lnSpc>
                <a:spcPct val="200000"/>
              </a:lnSpc>
            </a:pPr>
            <a:r>
              <a:rPr lang="fr-FR" sz="1200" dirty="0" smtClean="0">
                <a:latin typeface="Comic Sans MS" pitchFamily="66" charset="0"/>
              </a:rPr>
              <a:t>une voiture ancienne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une boisson chaude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un petit frère</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7703105"/>
            <a:ext cx="3126060" cy="365865"/>
          </a:xfrm>
          <a:prstGeom prst="rect">
            <a:avLst/>
          </a:prstGeom>
        </p:spPr>
      </p:pic>
      <p:pic>
        <p:nvPicPr>
          <p:cNvPr id="57" name="Image 5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7703105"/>
            <a:ext cx="3126060" cy="365865"/>
          </a:xfrm>
          <a:prstGeom prst="rect">
            <a:avLst/>
          </a:prstGeom>
        </p:spPr>
      </p:pic>
      <p:pic>
        <p:nvPicPr>
          <p:cNvPr id="58" name="Image 57"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8457585"/>
            <a:ext cx="3126060" cy="365865"/>
          </a:xfrm>
          <a:prstGeom prst="rect">
            <a:avLst/>
          </a:prstGeom>
        </p:spPr>
      </p:pic>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8457585"/>
            <a:ext cx="3126060" cy="365865"/>
          </a:xfrm>
          <a:prstGeom prst="rect">
            <a:avLst/>
          </a:prstGeom>
        </p:spPr>
      </p:pic>
      <p:pic>
        <p:nvPicPr>
          <p:cNvPr id="61" name="Image 6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188640" y="9196248"/>
            <a:ext cx="3126060" cy="365865"/>
          </a:xfrm>
          <a:prstGeom prst="rect">
            <a:avLst/>
          </a:prstGeom>
        </p:spPr>
      </p:pic>
      <p:pic>
        <p:nvPicPr>
          <p:cNvPr id="62" name="Image 6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9150" b="84776"/>
          <a:stretch/>
        </p:blipFill>
        <p:spPr>
          <a:xfrm>
            <a:off x="3543300" y="9196248"/>
            <a:ext cx="3126060" cy="365865"/>
          </a:xfrm>
          <a:prstGeom prst="rect">
            <a:avLst/>
          </a:prstGeom>
        </p:spPr>
      </p:pic>
    </p:spTree>
    <p:extLst>
      <p:ext uri="{BB962C8B-B14F-4D97-AF65-F5344CB8AC3E}">
        <p14:creationId xmlns:p14="http://schemas.microsoft.com/office/powerpoint/2010/main" val="57019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17"/>
          <p:cNvSpPr/>
          <p:nvPr/>
        </p:nvSpPr>
        <p:spPr>
          <a:xfrm>
            <a:off x="1988840" y="2297880"/>
            <a:ext cx="504056" cy="36004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rc 18"/>
          <p:cNvCxnSpPr/>
          <p:nvPr/>
        </p:nvCxnSpPr>
        <p:spPr>
          <a:xfrm rot="10800000" flipV="1">
            <a:off x="1806157" y="2297879"/>
            <a:ext cx="360040" cy="144016"/>
          </a:xfrm>
          <a:prstGeom prst="curvedConnector3">
            <a:avLst>
              <a:gd name="adj1" fmla="val 98943"/>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texte 1"/>
          <p:cNvSpPr>
            <a:spLocks noGrp="1"/>
          </p:cNvSpPr>
          <p:nvPr>
            <p:ph type="body" sz="quarter" idx="10"/>
          </p:nvPr>
        </p:nvSpPr>
        <p:spPr/>
        <p:txBody>
          <a:bodyPr>
            <a:normAutofit fontScale="77500" lnSpcReduction="20000"/>
          </a:bodyPr>
          <a:lstStyle/>
          <a:p>
            <a:r>
              <a:rPr lang="fr-FR" dirty="0" smtClean="0"/>
              <a:t>L’adjectif qualificatif</a:t>
            </a:r>
            <a:endParaRPr lang="fr-FR" dirty="0"/>
          </a:p>
        </p:txBody>
      </p:sp>
      <p:sp>
        <p:nvSpPr>
          <p:cNvPr id="3" name="Espace réservé du texte 2"/>
          <p:cNvSpPr>
            <a:spLocks noGrp="1"/>
          </p:cNvSpPr>
          <p:nvPr>
            <p:ph type="body" sz="quarter" idx="11"/>
          </p:nvPr>
        </p:nvSpPr>
        <p:spPr/>
        <p:txBody>
          <a:bodyPr/>
          <a:lstStyle/>
          <a:p>
            <a:r>
              <a:rPr lang="fr-FR" dirty="0" smtClean="0"/>
              <a:t>9</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568624"/>
            <a:ext cx="6653336" cy="1464623"/>
            <a:chOff x="116632" y="1352600"/>
            <a:chExt cx="6653336" cy="1464623"/>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1384995"/>
            </a:xfrm>
            <a:prstGeom prst="rect">
              <a:avLst/>
            </a:prstGeom>
            <a:noFill/>
          </p:spPr>
          <p:txBody>
            <a:bodyPr wrap="square" rtlCol="0">
              <a:spAutoFit/>
            </a:bodyPr>
            <a:lstStyle/>
            <a:p>
              <a:pPr>
                <a:lnSpc>
                  <a:spcPct val="150000"/>
                </a:lnSpc>
              </a:pPr>
              <a:r>
                <a:rPr lang="fr-FR" sz="1400" u="sng" dirty="0" smtClean="0">
                  <a:latin typeface="SimpleRonde" pitchFamily="2" charset="0"/>
                </a:rPr>
                <a:t>Lis le texte suivant puis surligne les adjectifs. Relie-les avec une flèche aux noms qu’ils complètent.</a:t>
              </a:r>
            </a:p>
            <a:p>
              <a:pPr>
                <a:lnSpc>
                  <a:spcPct val="150000"/>
                </a:lnSpc>
              </a:pPr>
              <a:r>
                <a:rPr lang="fr-FR" sz="1400" dirty="0">
                  <a:latin typeface="SimpleRonde" pitchFamily="2" charset="0"/>
                </a:rPr>
                <a:t>Ex. : un </a:t>
              </a:r>
              <a:r>
                <a:rPr lang="fr-FR" sz="1400" u="sng" dirty="0">
                  <a:latin typeface="SimpleRonde" pitchFamily="2" charset="0"/>
                </a:rPr>
                <a:t>petit</a:t>
              </a:r>
              <a:r>
                <a:rPr lang="fr-FR" sz="1400" dirty="0">
                  <a:latin typeface="SimpleRonde" pitchFamily="2" charset="0"/>
                </a:rPr>
                <a:t> chat</a:t>
              </a:r>
            </a:p>
            <a:p>
              <a:pPr>
                <a:lnSpc>
                  <a:spcPct val="150000"/>
                </a:lnSpc>
              </a:pP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116632" y="2624351"/>
            <a:ext cx="6552728" cy="2400657"/>
          </a:xfrm>
          <a:prstGeom prst="rect">
            <a:avLst/>
          </a:prstGeom>
        </p:spPr>
        <p:txBody>
          <a:bodyPr wrap="square">
            <a:spAutoFit/>
          </a:bodyPr>
          <a:lstStyle/>
          <a:p>
            <a:pPr>
              <a:lnSpc>
                <a:spcPct val="250000"/>
              </a:lnSpc>
            </a:pPr>
            <a:r>
              <a:rPr lang="fr-FR" sz="1200" dirty="0">
                <a:latin typeface="Comic Sans MS" pitchFamily="66" charset="0"/>
              </a:rPr>
              <a:t>Je m'avance encore et dans </a:t>
            </a:r>
            <a:r>
              <a:rPr lang="fr-FR" sz="1200" dirty="0" smtClean="0">
                <a:latin typeface="Comic Sans MS" pitchFamily="66" charset="0"/>
              </a:rPr>
              <a:t>la faible </a:t>
            </a:r>
            <a:r>
              <a:rPr lang="fr-FR" sz="1200" dirty="0">
                <a:latin typeface="Comic Sans MS" pitchFamily="66" charset="0"/>
              </a:rPr>
              <a:t>lumière j'aperçois un être dont le visage est bouffi,</a:t>
            </a:r>
          </a:p>
          <a:p>
            <a:pPr>
              <a:lnSpc>
                <a:spcPct val="250000"/>
              </a:lnSpc>
            </a:pPr>
            <a:r>
              <a:rPr lang="fr-FR" sz="1200" dirty="0">
                <a:latin typeface="Comic Sans MS" pitchFamily="66" charset="0"/>
              </a:rPr>
              <a:t>boutonneux, blafard. Une touffe de cheveux </a:t>
            </a:r>
            <a:r>
              <a:rPr lang="fr-FR" sz="1200" dirty="0" smtClean="0">
                <a:latin typeface="Comic Sans MS" pitchFamily="66" charset="0"/>
              </a:rPr>
              <a:t>toute ébouriffée </a:t>
            </a:r>
            <a:r>
              <a:rPr lang="fr-FR" sz="1200" dirty="0">
                <a:latin typeface="Comic Sans MS" pitchFamily="66" charset="0"/>
              </a:rPr>
              <a:t>orne son front fuyant. Ses yeux </a:t>
            </a:r>
            <a:r>
              <a:rPr lang="fr-FR" sz="1200" dirty="0" smtClean="0">
                <a:latin typeface="Comic Sans MS" pitchFamily="66" charset="0"/>
              </a:rPr>
              <a:t>exorbités paraissent </a:t>
            </a:r>
            <a:r>
              <a:rPr lang="fr-FR" sz="1200" dirty="0">
                <a:latin typeface="Comic Sans MS" pitchFamily="66" charset="0"/>
              </a:rPr>
              <a:t>petits et cruels ; de sa bouche minuscule </a:t>
            </a:r>
            <a:r>
              <a:rPr lang="fr-FR" sz="1200" dirty="0" smtClean="0">
                <a:latin typeface="Comic Sans MS" pitchFamily="66" charset="0"/>
              </a:rPr>
              <a:t>et entrouverte </a:t>
            </a:r>
            <a:r>
              <a:rPr lang="fr-FR" sz="1200" dirty="0">
                <a:latin typeface="Comic Sans MS" pitchFamily="66" charset="0"/>
              </a:rPr>
              <a:t>je vois des dents cariées et jaunies ; sur </a:t>
            </a:r>
            <a:r>
              <a:rPr lang="fr-FR" sz="1200" dirty="0" smtClean="0">
                <a:latin typeface="Comic Sans MS" pitchFamily="66" charset="0"/>
              </a:rPr>
              <a:t>son nez </a:t>
            </a:r>
            <a:r>
              <a:rPr lang="fr-FR" sz="1200" dirty="0">
                <a:latin typeface="Comic Sans MS" pitchFamily="66" charset="0"/>
              </a:rPr>
              <a:t>aquilin et sur son menton remonté et </a:t>
            </a:r>
            <a:r>
              <a:rPr lang="fr-FR" sz="1200" dirty="0" smtClean="0">
                <a:latin typeface="Comic Sans MS" pitchFamily="66" charset="0"/>
              </a:rPr>
              <a:t>crochu se trouvent </a:t>
            </a:r>
            <a:r>
              <a:rPr lang="fr-FR" sz="1200" dirty="0">
                <a:latin typeface="Comic Sans MS" pitchFamily="66" charset="0"/>
              </a:rPr>
              <a:t>d'énormes verrues.</a:t>
            </a:r>
          </a:p>
        </p:txBody>
      </p:sp>
      <p:grpSp>
        <p:nvGrpSpPr>
          <p:cNvPr id="20" name="Groupe 19"/>
          <p:cNvGrpSpPr/>
          <p:nvPr/>
        </p:nvGrpSpPr>
        <p:grpSpPr>
          <a:xfrm>
            <a:off x="116632" y="5169024"/>
            <a:ext cx="6653336" cy="818292"/>
            <a:chOff x="116632" y="1352600"/>
            <a:chExt cx="6653336" cy="818292"/>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Décris ce pirate en employant le plus d’adjectifs possibles. Voici quelques mots pour t’aider :</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40850" t="1" r="1812" b="445"/>
          <a:stretch/>
        </p:blipFill>
        <p:spPr>
          <a:xfrm>
            <a:off x="2684388" y="6985269"/>
            <a:ext cx="3932346" cy="2392512"/>
          </a:xfrm>
          <a:prstGeom prst="rect">
            <a:avLst/>
          </a:prstGeom>
        </p:spPr>
      </p:pic>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2" y="6657522"/>
            <a:ext cx="2438405" cy="3048006"/>
          </a:xfrm>
          <a:prstGeom prst="rect">
            <a:avLst/>
          </a:prstGeom>
        </p:spPr>
      </p:pic>
      <p:sp>
        <p:nvSpPr>
          <p:cNvPr id="28" name="ZoneTexte 27"/>
          <p:cNvSpPr txBox="1"/>
          <p:nvPr/>
        </p:nvSpPr>
        <p:spPr>
          <a:xfrm>
            <a:off x="-8334" y="6095836"/>
            <a:ext cx="6858000" cy="369332"/>
          </a:xfrm>
          <a:prstGeom prst="rect">
            <a:avLst/>
          </a:prstGeom>
          <a:noFill/>
        </p:spPr>
        <p:txBody>
          <a:bodyPr wrap="square" rtlCol="0">
            <a:spAutoFit/>
          </a:bodyPr>
          <a:lstStyle/>
          <a:p>
            <a:pPr algn="ctr"/>
            <a:r>
              <a:rPr lang="fr-FR" dirty="0" smtClean="0">
                <a:latin typeface="Cursive standard" pitchFamily="2" charset="0"/>
              </a:rPr>
              <a:t>bandana – pantalon – ceinture – chemise – souliers – cheveux - boutons</a:t>
            </a:r>
            <a:endParaRPr lang="fr-FR" dirty="0">
              <a:latin typeface="Cursive standard" pitchFamily="2" charset="0"/>
            </a:endParaRPr>
          </a:p>
        </p:txBody>
      </p:sp>
    </p:spTree>
    <p:extLst>
      <p:ext uri="{BB962C8B-B14F-4D97-AF65-F5344CB8AC3E}">
        <p14:creationId xmlns:p14="http://schemas.microsoft.com/office/powerpoint/2010/main" val="460550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 genre du nom : masculin ou féminin</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Copie ces noms dans la bonne colonne.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6084676" cy="923330"/>
          </a:xfrm>
          <a:prstGeom prst="rect">
            <a:avLst/>
          </a:prstGeom>
          <a:noFill/>
        </p:spPr>
        <p:txBody>
          <a:bodyPr wrap="square" rtlCol="0">
            <a:spAutoFit/>
          </a:bodyPr>
          <a:lstStyle/>
          <a:p>
            <a:pPr algn="ctr">
              <a:lnSpc>
                <a:spcPct val="150000"/>
              </a:lnSpc>
            </a:pPr>
            <a:r>
              <a:rPr lang="fr-FR" dirty="0" smtClean="0">
                <a:latin typeface="Cursive standard" pitchFamily="2" charset="0"/>
              </a:rPr>
              <a:t>ma voiture – l’autruche – l’éléphant – un râteau – une veste – la valise – le chauffage – </a:t>
            </a:r>
            <a:r>
              <a:rPr lang="fr-FR" dirty="0">
                <a:latin typeface="Cursive standard" pitchFamily="2" charset="0"/>
              </a:rPr>
              <a:t>t</a:t>
            </a:r>
            <a:r>
              <a:rPr lang="fr-FR" dirty="0" smtClean="0">
                <a:latin typeface="Cursive standard" pitchFamily="2" charset="0"/>
              </a:rPr>
              <a:t>on oncle – votre frère – cette lampe</a:t>
            </a:r>
          </a:p>
        </p:txBody>
      </p:sp>
      <p:graphicFrame>
        <p:nvGraphicFramePr>
          <p:cNvPr id="12" name="Tableau 11"/>
          <p:cNvGraphicFramePr>
            <a:graphicFrameLocks noGrp="1"/>
          </p:cNvGraphicFramePr>
          <p:nvPr>
            <p:extLst>
              <p:ext uri="{D42A27DB-BD31-4B8C-83A1-F6EECF244321}">
                <p14:modId xmlns:p14="http://schemas.microsoft.com/office/powerpoint/2010/main" val="4243854652"/>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Noms féminins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Noms masculins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185160"/>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185160"/>
            <a:ext cx="3145110" cy="1323950"/>
          </a:xfrm>
          <a:prstGeom prst="rect">
            <a:avLst/>
          </a:prstGeom>
        </p:spPr>
      </p:pic>
      <p:grpSp>
        <p:nvGrpSpPr>
          <p:cNvPr id="15" name="Groupe 14"/>
          <p:cNvGrpSpPr/>
          <p:nvPr/>
        </p:nvGrpSpPr>
        <p:grpSpPr>
          <a:xfrm>
            <a:off x="116632" y="4880992"/>
            <a:ext cx="6653336" cy="646331"/>
            <a:chOff x="116632" y="1280592"/>
            <a:chExt cx="6653336" cy="646331"/>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280592"/>
              <a:ext cx="6092080" cy="646331"/>
            </a:xfrm>
            <a:prstGeom prst="rect">
              <a:avLst/>
            </a:prstGeom>
            <a:noFill/>
          </p:spPr>
          <p:txBody>
            <a:bodyPr wrap="square" rtlCol="0">
              <a:spAutoFit/>
            </a:bodyPr>
            <a:lstStyle/>
            <a:p>
              <a:pPr>
                <a:lnSpc>
                  <a:spcPct val="150000"/>
                </a:lnSpc>
              </a:pPr>
              <a:r>
                <a:rPr lang="fr-FR" sz="1400" u="sng" dirty="0" smtClean="0">
                  <a:latin typeface="SimpleRonde" pitchFamily="2" charset="0"/>
                </a:rPr>
                <a:t>Pour chacun de ces noms, écris </a:t>
              </a:r>
              <a:r>
                <a:rPr lang="fr-FR" sz="2400" b="1" u="sng" dirty="0" smtClean="0">
                  <a:latin typeface="Cursive standard" pitchFamily="2" charset="0"/>
                </a:rPr>
                <a:t>féminin</a:t>
              </a:r>
              <a:r>
                <a:rPr lang="fr-FR" sz="2400" u="sng" dirty="0" smtClean="0">
                  <a:latin typeface="SimpleRonde" pitchFamily="2" charset="0"/>
                </a:rPr>
                <a:t> </a:t>
              </a:r>
              <a:r>
                <a:rPr lang="fr-FR" sz="1400" u="sng" dirty="0" smtClean="0">
                  <a:latin typeface="SimpleRonde" pitchFamily="2" charset="0"/>
                </a:rPr>
                <a:t>ou </a:t>
              </a:r>
              <a:r>
                <a:rPr lang="fr-FR" sz="2400" b="1" u="sng" dirty="0" smtClean="0">
                  <a:latin typeface="Cursive standard" pitchFamily="2" charset="0"/>
                </a:rPr>
                <a:t>masculin</a:t>
              </a:r>
              <a:r>
                <a:rPr lang="fr-FR" sz="1400" u="sng" dirty="0" smtClean="0">
                  <a:latin typeface="SimpleRonde" pitchFamily="2" charset="0"/>
                </a:rPr>
                <a:t>.</a:t>
              </a:r>
              <a:endParaRPr lang="fr-FR" sz="1400"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5525312"/>
            <a:ext cx="19712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103120"/>
            <a:ext cx="1971288" cy="502778"/>
          </a:xfrm>
          <a:prstGeom prst="rect">
            <a:avLst/>
          </a:prstGeom>
        </p:spPr>
      </p:pic>
      <p:sp>
        <p:nvSpPr>
          <p:cNvPr id="23" name="ZoneTexte 22"/>
          <p:cNvSpPr txBox="1"/>
          <p:nvPr/>
        </p:nvSpPr>
        <p:spPr>
          <a:xfrm>
            <a:off x="47580" y="5401501"/>
            <a:ext cx="908720"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tableau :</a:t>
            </a:r>
          </a:p>
          <a:p>
            <a:pPr algn="r">
              <a:lnSpc>
                <a:spcPct val="300000"/>
              </a:lnSpc>
            </a:pPr>
            <a:r>
              <a:rPr lang="fr-FR" sz="1200" dirty="0" smtClean="0">
                <a:latin typeface="Comic Sans MS" pitchFamily="66" charset="0"/>
              </a:rPr>
              <a:t>plante :</a:t>
            </a:r>
          </a:p>
          <a:p>
            <a:pPr algn="r">
              <a:lnSpc>
                <a:spcPct val="300000"/>
              </a:lnSpc>
            </a:pPr>
            <a:r>
              <a:rPr lang="fr-FR" sz="1200" dirty="0" smtClean="0">
                <a:latin typeface="Comic Sans MS" pitchFamily="66" charset="0"/>
              </a:rPr>
              <a:t>fenêtre :</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105128"/>
            <a:ext cx="19712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525312"/>
            <a:ext cx="2018868" cy="502778"/>
          </a:xfrm>
          <a:prstGeom prst="rect">
            <a:avLst/>
          </a:prstGeom>
        </p:spPr>
      </p:pic>
      <p:sp>
        <p:nvSpPr>
          <p:cNvPr id="26" name="ZoneTexte 25"/>
          <p:cNvSpPr txBox="1"/>
          <p:nvPr/>
        </p:nvSpPr>
        <p:spPr>
          <a:xfrm>
            <a:off x="3299028" y="5401501"/>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boulanger :</a:t>
            </a:r>
          </a:p>
          <a:p>
            <a:pPr algn="r">
              <a:lnSpc>
                <a:spcPct val="300000"/>
              </a:lnSpc>
            </a:pPr>
            <a:r>
              <a:rPr lang="fr-FR" sz="1200" dirty="0" smtClean="0">
                <a:latin typeface="Comic Sans MS" pitchFamily="66" charset="0"/>
              </a:rPr>
              <a:t>piscine :</a:t>
            </a:r>
          </a:p>
          <a:p>
            <a:pPr algn="r">
              <a:lnSpc>
                <a:spcPct val="300000"/>
              </a:lnSpc>
            </a:pPr>
            <a:r>
              <a:rPr lang="fr-FR" sz="1200" dirty="0" smtClean="0">
                <a:latin typeface="Comic Sans MS" pitchFamily="66" charset="0"/>
              </a:rPr>
              <a:t>lapin :</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028308" y="6681192"/>
            <a:ext cx="19712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681192"/>
            <a:ext cx="1971288" cy="502778"/>
          </a:xfrm>
          <a:prstGeom prst="rect">
            <a:avLst/>
          </a:prstGeom>
        </p:spPr>
      </p:pic>
      <p:grpSp>
        <p:nvGrpSpPr>
          <p:cNvPr id="29" name="Groupe 28"/>
          <p:cNvGrpSpPr/>
          <p:nvPr/>
        </p:nvGrpSpPr>
        <p:grpSpPr>
          <a:xfrm>
            <a:off x="113676" y="7391449"/>
            <a:ext cx="6653336" cy="513879"/>
            <a:chOff x="116632" y="1352600"/>
            <a:chExt cx="6653336" cy="513879"/>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féminin de ces noms.</a:t>
              </a:r>
              <a:endParaRPr lang="fr-FR" sz="1400"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029139"/>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606947"/>
            <a:ext cx="1971288" cy="502778"/>
          </a:xfrm>
          <a:prstGeom prst="rect">
            <a:avLst/>
          </a:prstGeom>
        </p:spPr>
      </p:pic>
      <p:sp>
        <p:nvSpPr>
          <p:cNvPr id="37" name="ZoneTexte 36"/>
          <p:cNvSpPr txBox="1"/>
          <p:nvPr/>
        </p:nvSpPr>
        <p:spPr>
          <a:xfrm>
            <a:off x="-99392" y="7905328"/>
            <a:ext cx="126907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 voisin :</a:t>
            </a:r>
          </a:p>
          <a:p>
            <a:pPr algn="r">
              <a:lnSpc>
                <a:spcPct val="300000"/>
              </a:lnSpc>
            </a:pPr>
            <a:r>
              <a:rPr lang="fr-FR" sz="1200" dirty="0" smtClean="0">
                <a:latin typeface="Comic Sans MS" pitchFamily="66" charset="0"/>
              </a:rPr>
              <a:t>un cousin :</a:t>
            </a:r>
          </a:p>
          <a:p>
            <a:pPr algn="r">
              <a:lnSpc>
                <a:spcPct val="300000"/>
              </a:lnSpc>
            </a:pPr>
            <a:r>
              <a:rPr lang="fr-FR" sz="1200" dirty="0" smtClean="0">
                <a:latin typeface="Comic Sans MS" pitchFamily="66" charset="0"/>
              </a:rPr>
              <a:t>un Anglais :</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608955"/>
            <a:ext cx="19712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8029139"/>
            <a:ext cx="2018868" cy="502778"/>
          </a:xfrm>
          <a:prstGeom prst="rect">
            <a:avLst/>
          </a:prstGeom>
        </p:spPr>
      </p:pic>
      <p:sp>
        <p:nvSpPr>
          <p:cNvPr id="40" name="ZoneTexte 39"/>
          <p:cNvSpPr txBox="1"/>
          <p:nvPr/>
        </p:nvSpPr>
        <p:spPr>
          <a:xfrm>
            <a:off x="3152056" y="7905328"/>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 orphelin :</a:t>
            </a:r>
          </a:p>
          <a:p>
            <a:pPr algn="r">
              <a:lnSpc>
                <a:spcPct val="300000"/>
              </a:lnSpc>
            </a:pPr>
            <a:r>
              <a:rPr lang="fr-FR" sz="1200" dirty="0" smtClean="0">
                <a:latin typeface="Comic Sans MS" pitchFamily="66" charset="0"/>
              </a:rPr>
              <a:t>un ami :</a:t>
            </a:r>
          </a:p>
          <a:p>
            <a:pPr algn="r">
              <a:lnSpc>
                <a:spcPct val="300000"/>
              </a:lnSpc>
            </a:pPr>
            <a:r>
              <a:rPr lang="fr-FR" sz="1200" dirty="0" smtClean="0">
                <a:latin typeface="Comic Sans MS" pitchFamily="66" charset="0"/>
              </a:rPr>
              <a:t>un lapin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9185019"/>
            <a:ext cx="19712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85019"/>
            <a:ext cx="1971288" cy="502778"/>
          </a:xfrm>
          <a:prstGeom prst="rect">
            <a:avLst/>
          </a:prstGeom>
        </p:spPr>
      </p:pic>
    </p:spTree>
    <p:extLst>
      <p:ext uri="{BB962C8B-B14F-4D97-AF65-F5344CB8AC3E}">
        <p14:creationId xmlns:p14="http://schemas.microsoft.com/office/powerpoint/2010/main" val="3220450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62500" lnSpcReduction="20000"/>
          </a:bodyPr>
          <a:lstStyle/>
          <a:p>
            <a:r>
              <a:rPr lang="fr-FR" dirty="0" smtClean="0"/>
              <a:t>Le genre du nom : masculin ou féminin</a:t>
            </a:r>
            <a:endParaRPr lang="fr-FR" dirty="0"/>
          </a:p>
        </p:txBody>
      </p:sp>
      <p:sp>
        <p:nvSpPr>
          <p:cNvPr id="3" name="Espace réservé du texte 2"/>
          <p:cNvSpPr>
            <a:spLocks noGrp="1"/>
          </p:cNvSpPr>
          <p:nvPr>
            <p:ph type="body" sz="quarter" idx="11"/>
          </p:nvPr>
        </p:nvSpPr>
        <p:spPr/>
        <p:txBody>
          <a:bodyPr/>
          <a:lstStyle/>
          <a:p>
            <a:r>
              <a:rPr lang="fr-FR" dirty="0" smtClean="0"/>
              <a:t>10</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Copie les déterminants de ces groupes nominaux dans la bonne colonne.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2013446"/>
            <a:ext cx="6084676" cy="923330"/>
          </a:xfrm>
          <a:prstGeom prst="rect">
            <a:avLst/>
          </a:prstGeom>
          <a:noFill/>
        </p:spPr>
        <p:txBody>
          <a:bodyPr wrap="square" rtlCol="0">
            <a:spAutoFit/>
          </a:bodyPr>
          <a:lstStyle/>
          <a:p>
            <a:pPr algn="ctr">
              <a:lnSpc>
                <a:spcPct val="150000"/>
              </a:lnSpc>
            </a:pPr>
            <a:r>
              <a:rPr lang="fr-FR" dirty="0" smtClean="0">
                <a:latin typeface="Cursive standard" pitchFamily="2" charset="0"/>
              </a:rPr>
              <a:t>mon chien – sa poupée – ton livre – un rat – la feuille – une fève – cette fleur – son ordinateur – ce tapis – ma chambre</a:t>
            </a:r>
          </a:p>
        </p:txBody>
      </p:sp>
      <p:graphicFrame>
        <p:nvGraphicFramePr>
          <p:cNvPr id="12" name="Tableau 11"/>
          <p:cNvGraphicFramePr>
            <a:graphicFrameLocks noGrp="1"/>
          </p:cNvGraphicFramePr>
          <p:nvPr>
            <p:extLst>
              <p:ext uri="{D42A27DB-BD31-4B8C-83A1-F6EECF244321}">
                <p14:modId xmlns:p14="http://schemas.microsoft.com/office/powerpoint/2010/main" val="3088345690"/>
              </p:ext>
            </p:extLst>
          </p:nvPr>
        </p:nvGraphicFramePr>
        <p:xfrm>
          <a:off x="133373" y="3041144"/>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Déterminants</a:t>
                      </a:r>
                      <a:r>
                        <a:rPr lang="fr-FR" sz="1400" b="1" baseline="0" dirty="0" smtClean="0"/>
                        <a:t> </a:t>
                      </a:r>
                      <a:r>
                        <a:rPr lang="fr-FR" sz="1400" b="1" dirty="0" smtClean="0"/>
                        <a:t>féminins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Déterminants masculins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401184"/>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401184"/>
            <a:ext cx="3145110" cy="1323950"/>
          </a:xfrm>
          <a:prstGeom prst="rect">
            <a:avLst/>
          </a:prstGeom>
        </p:spPr>
      </p:pic>
      <p:grpSp>
        <p:nvGrpSpPr>
          <p:cNvPr id="43" name="Groupe 42"/>
          <p:cNvGrpSpPr/>
          <p:nvPr/>
        </p:nvGrpSpPr>
        <p:grpSpPr>
          <a:xfrm>
            <a:off x="113676" y="5025008"/>
            <a:ext cx="6653336" cy="513879"/>
            <a:chOff x="116632" y="1352600"/>
            <a:chExt cx="6653336" cy="513879"/>
          </a:xfrm>
        </p:grpSpPr>
        <p:grpSp>
          <p:nvGrpSpPr>
            <p:cNvPr id="44" name="Groupe 43"/>
            <p:cNvGrpSpPr/>
            <p:nvPr/>
          </p:nvGrpSpPr>
          <p:grpSpPr>
            <a:xfrm>
              <a:off x="116632" y="1352600"/>
              <a:ext cx="360040" cy="461665"/>
              <a:chOff x="116632" y="1352600"/>
              <a:chExt cx="360040" cy="461665"/>
            </a:xfrm>
          </p:grpSpPr>
          <p:sp>
            <p:nvSpPr>
              <p:cNvPr id="47" name="Ellipse 4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5" name="ZoneTexte 44"/>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masculin de ces noms.</a:t>
              </a:r>
              <a:endParaRPr lang="fr-FR" sz="1400" dirty="0">
                <a:latin typeface="SimpleRonde" pitchFamily="2" charset="0"/>
              </a:endParaRPr>
            </a:p>
          </p:txBody>
        </p:sp>
        <p:sp>
          <p:nvSpPr>
            <p:cNvPr id="46" name="Rectangle à coins arrondis 4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49" name="Image 4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5662698"/>
            <a:ext cx="1971288" cy="502778"/>
          </a:xfrm>
          <a:prstGeom prst="rect">
            <a:avLst/>
          </a:prstGeom>
        </p:spPr>
      </p:pic>
      <p:pic>
        <p:nvPicPr>
          <p:cNvPr id="50" name="Image 49"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6240506"/>
            <a:ext cx="1971288" cy="502778"/>
          </a:xfrm>
          <a:prstGeom prst="rect">
            <a:avLst/>
          </a:prstGeom>
        </p:spPr>
      </p:pic>
      <p:sp>
        <p:nvSpPr>
          <p:cNvPr id="51" name="ZoneTexte 50"/>
          <p:cNvSpPr txBox="1"/>
          <p:nvPr/>
        </p:nvSpPr>
        <p:spPr>
          <a:xfrm>
            <a:off x="44624" y="5538887"/>
            <a:ext cx="13681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une marquise :</a:t>
            </a:r>
          </a:p>
          <a:p>
            <a:pPr algn="r">
              <a:lnSpc>
                <a:spcPct val="300000"/>
              </a:lnSpc>
            </a:pPr>
            <a:r>
              <a:rPr lang="fr-FR" sz="1200" dirty="0" smtClean="0">
                <a:latin typeface="Comic Sans MS" pitchFamily="66" charset="0"/>
              </a:rPr>
              <a:t>une candidate :</a:t>
            </a:r>
          </a:p>
          <a:p>
            <a:pPr algn="r">
              <a:lnSpc>
                <a:spcPct val="300000"/>
              </a:lnSpc>
            </a:pPr>
            <a:r>
              <a:rPr lang="fr-FR" sz="1200" dirty="0" smtClean="0">
                <a:latin typeface="Comic Sans MS" pitchFamily="66" charset="0"/>
              </a:rPr>
              <a:t>une présidente :</a:t>
            </a:r>
          </a:p>
        </p:txBody>
      </p:sp>
      <p:pic>
        <p:nvPicPr>
          <p:cNvPr id="52" name="Image 5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6242514"/>
            <a:ext cx="1971288" cy="502778"/>
          </a:xfrm>
          <a:prstGeom prst="rect">
            <a:avLst/>
          </a:prstGeom>
        </p:spPr>
      </p:pic>
      <p:pic>
        <p:nvPicPr>
          <p:cNvPr id="53" name="Image 52"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5662698"/>
            <a:ext cx="2018868" cy="502778"/>
          </a:xfrm>
          <a:prstGeom prst="rect">
            <a:avLst/>
          </a:prstGeom>
        </p:spPr>
      </p:pic>
      <p:sp>
        <p:nvSpPr>
          <p:cNvPr id="54" name="ZoneTexte 53"/>
          <p:cNvSpPr txBox="1"/>
          <p:nvPr/>
        </p:nvSpPr>
        <p:spPr>
          <a:xfrm>
            <a:off x="3152056" y="5538887"/>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une avocate :</a:t>
            </a:r>
          </a:p>
          <a:p>
            <a:pPr algn="r">
              <a:lnSpc>
                <a:spcPct val="300000"/>
              </a:lnSpc>
            </a:pPr>
            <a:r>
              <a:rPr lang="fr-FR" sz="1200" dirty="0" smtClean="0">
                <a:latin typeface="Comic Sans MS" pitchFamily="66" charset="0"/>
              </a:rPr>
              <a:t>une élue :</a:t>
            </a:r>
          </a:p>
          <a:p>
            <a:pPr algn="r">
              <a:lnSpc>
                <a:spcPct val="300000"/>
              </a:lnSpc>
            </a:pPr>
            <a:r>
              <a:rPr lang="fr-FR" sz="1200" dirty="0" smtClean="0">
                <a:latin typeface="Comic Sans MS" pitchFamily="66" charset="0"/>
              </a:rPr>
              <a:t>une savante :</a:t>
            </a:r>
          </a:p>
        </p:txBody>
      </p:sp>
      <p:pic>
        <p:nvPicPr>
          <p:cNvPr id="55" name="Image 5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6818578"/>
            <a:ext cx="1971288" cy="502778"/>
          </a:xfrm>
          <a:prstGeom prst="rect">
            <a:avLst/>
          </a:prstGeom>
        </p:spPr>
      </p:pic>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6818578"/>
            <a:ext cx="1971288" cy="502778"/>
          </a:xfrm>
          <a:prstGeom prst="rect">
            <a:avLst/>
          </a:prstGeom>
        </p:spPr>
      </p:pic>
      <p:grpSp>
        <p:nvGrpSpPr>
          <p:cNvPr id="57" name="Groupe 56"/>
          <p:cNvGrpSpPr/>
          <p:nvPr/>
        </p:nvGrpSpPr>
        <p:grpSpPr>
          <a:xfrm>
            <a:off x="113676" y="7401272"/>
            <a:ext cx="6653336" cy="513879"/>
            <a:chOff x="116632" y="1352600"/>
            <a:chExt cx="6653336" cy="513879"/>
          </a:xfrm>
        </p:grpSpPr>
        <p:grpSp>
          <p:nvGrpSpPr>
            <p:cNvPr id="58" name="Groupe 57"/>
            <p:cNvGrpSpPr/>
            <p:nvPr/>
          </p:nvGrpSpPr>
          <p:grpSpPr>
            <a:xfrm>
              <a:off x="116632" y="1352600"/>
              <a:ext cx="360040" cy="461665"/>
              <a:chOff x="116632" y="1352600"/>
              <a:chExt cx="360040" cy="461665"/>
            </a:xfrm>
          </p:grpSpPr>
          <p:sp>
            <p:nvSpPr>
              <p:cNvPr id="61" name="Ellipse 6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9" name="ZoneTexte 58"/>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Trouve la lettre muette finale en t’aidant du féminin.</a:t>
              </a:r>
              <a:endParaRPr lang="fr-FR" sz="1400" dirty="0">
                <a:latin typeface="SimpleRonde" pitchFamily="2" charset="0"/>
              </a:endParaRPr>
            </a:p>
          </p:txBody>
        </p:sp>
        <p:sp>
          <p:nvSpPr>
            <p:cNvPr id="60" name="Rectangle à coins arrondis 5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65" name="ZoneTexte 64"/>
          <p:cNvSpPr txBox="1"/>
          <p:nvPr/>
        </p:nvSpPr>
        <p:spPr>
          <a:xfrm>
            <a:off x="1174142" y="7915151"/>
            <a:ext cx="13681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 </a:t>
            </a:r>
            <a:r>
              <a:rPr lang="fr-FR" sz="1200" dirty="0" err="1" smtClean="0">
                <a:latin typeface="Comic Sans MS" pitchFamily="66" charset="0"/>
              </a:rPr>
              <a:t>passan</a:t>
            </a:r>
            <a:endParaRPr lang="fr-FR" sz="1200" dirty="0" smtClean="0">
              <a:latin typeface="Comic Sans MS" pitchFamily="66" charset="0"/>
            </a:endParaRPr>
          </a:p>
          <a:p>
            <a:pPr algn="r">
              <a:lnSpc>
                <a:spcPct val="300000"/>
              </a:lnSpc>
            </a:pPr>
            <a:r>
              <a:rPr lang="fr-FR" sz="1200" dirty="0" smtClean="0">
                <a:latin typeface="Comic Sans MS" pitchFamily="66" charset="0"/>
              </a:rPr>
              <a:t>un </a:t>
            </a:r>
            <a:r>
              <a:rPr lang="fr-FR" sz="1200" dirty="0" err="1" smtClean="0">
                <a:latin typeface="Comic Sans MS" pitchFamily="66" charset="0"/>
              </a:rPr>
              <a:t>cha</a:t>
            </a:r>
            <a:endParaRPr lang="fr-FR" sz="1200" dirty="0" smtClean="0">
              <a:latin typeface="Comic Sans MS" pitchFamily="66" charset="0"/>
            </a:endParaRPr>
          </a:p>
          <a:p>
            <a:pPr algn="r">
              <a:lnSpc>
                <a:spcPct val="300000"/>
              </a:lnSpc>
            </a:pPr>
            <a:r>
              <a:rPr lang="fr-FR" sz="1200" dirty="0" smtClean="0">
                <a:latin typeface="Comic Sans MS" pitchFamily="66" charset="0"/>
              </a:rPr>
              <a:t>un </a:t>
            </a:r>
            <a:r>
              <a:rPr lang="fr-FR" sz="1200" dirty="0" err="1" smtClean="0">
                <a:latin typeface="Comic Sans MS" pitchFamily="66" charset="0"/>
              </a:rPr>
              <a:t>portugai</a:t>
            </a:r>
            <a:endParaRPr lang="fr-FR" sz="1200" dirty="0" smtClean="0">
              <a:latin typeface="Comic Sans MS" pitchFamily="66" charset="0"/>
            </a:endParaRPr>
          </a:p>
        </p:txBody>
      </p:sp>
      <p:sp>
        <p:nvSpPr>
          <p:cNvPr id="68" name="ZoneTexte 67"/>
          <p:cNvSpPr txBox="1"/>
          <p:nvPr/>
        </p:nvSpPr>
        <p:spPr>
          <a:xfrm>
            <a:off x="3152056" y="7915151"/>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 </a:t>
            </a:r>
            <a:r>
              <a:rPr lang="fr-FR" sz="1200" dirty="0" err="1" smtClean="0">
                <a:latin typeface="Comic Sans MS" pitchFamily="66" charset="0"/>
              </a:rPr>
              <a:t>bavar</a:t>
            </a:r>
            <a:endParaRPr lang="fr-FR" sz="1200" dirty="0" smtClean="0">
              <a:latin typeface="Comic Sans MS" pitchFamily="66" charset="0"/>
            </a:endParaRPr>
          </a:p>
          <a:p>
            <a:pPr algn="r">
              <a:lnSpc>
                <a:spcPct val="300000"/>
              </a:lnSpc>
            </a:pPr>
            <a:r>
              <a:rPr lang="fr-FR" sz="1200" dirty="0" smtClean="0">
                <a:latin typeface="Comic Sans MS" pitchFamily="66" charset="0"/>
              </a:rPr>
              <a:t>un </a:t>
            </a:r>
            <a:r>
              <a:rPr lang="fr-FR" sz="1200" dirty="0" err="1" smtClean="0">
                <a:latin typeface="Comic Sans MS" pitchFamily="66" charset="0"/>
              </a:rPr>
              <a:t>savan</a:t>
            </a:r>
            <a:endParaRPr lang="fr-FR" sz="1200" dirty="0" smtClean="0">
              <a:latin typeface="Comic Sans MS" pitchFamily="66" charset="0"/>
            </a:endParaRPr>
          </a:p>
          <a:p>
            <a:pPr algn="r">
              <a:lnSpc>
                <a:spcPct val="300000"/>
              </a:lnSpc>
            </a:pPr>
            <a:r>
              <a:rPr lang="fr-FR" sz="1200" dirty="0" smtClean="0">
                <a:latin typeface="Comic Sans MS" pitchFamily="66" charset="0"/>
              </a:rPr>
              <a:t>un sain</a:t>
            </a:r>
          </a:p>
        </p:txBody>
      </p:sp>
      <p:sp>
        <p:nvSpPr>
          <p:cNvPr id="71" name="Rectangle 70"/>
          <p:cNvSpPr/>
          <p:nvPr/>
        </p:nvSpPr>
        <p:spPr>
          <a:xfrm>
            <a:off x="2477444" y="812135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477444" y="8657939"/>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2477444" y="920147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4576454" y="812135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4576454" y="8657939"/>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4568754" y="9201472"/>
            <a:ext cx="375492" cy="360040"/>
          </a:xfrm>
          <a:prstGeom prst="rect">
            <a:avLst/>
          </a:prstGeom>
          <a:solidFill>
            <a:schemeClr val="bg1"/>
          </a:solid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072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2000" dirty="0" smtClean="0"/>
              <a:t>Le nombre du nom : singulier ou pluriel</a:t>
            </a:r>
            <a:endParaRPr lang="fr-FR" sz="2000"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Copie ces noms dans la bonne colonne.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8620" y="1784648"/>
            <a:ext cx="6660740" cy="923330"/>
          </a:xfrm>
          <a:prstGeom prst="rect">
            <a:avLst/>
          </a:prstGeom>
          <a:noFill/>
        </p:spPr>
        <p:txBody>
          <a:bodyPr wrap="square" rtlCol="0">
            <a:spAutoFit/>
          </a:bodyPr>
          <a:lstStyle/>
          <a:p>
            <a:pPr algn="ctr">
              <a:lnSpc>
                <a:spcPct val="150000"/>
              </a:lnSpc>
            </a:pPr>
            <a:r>
              <a:rPr lang="fr-FR" dirty="0" smtClean="0">
                <a:latin typeface="Cursive standard" pitchFamily="2" charset="0"/>
              </a:rPr>
              <a:t>des billes – la limace – un stylo – les devoirs – ce dessin – </a:t>
            </a:r>
          </a:p>
          <a:p>
            <a:pPr algn="ctr">
              <a:lnSpc>
                <a:spcPct val="150000"/>
              </a:lnSpc>
            </a:pPr>
            <a:r>
              <a:rPr lang="fr-FR" dirty="0" smtClean="0">
                <a:latin typeface="Cursive standard" pitchFamily="2" charset="0"/>
              </a:rPr>
              <a:t>mes parents – ces chevaux – nos animaux – mon balai – cette tablette</a:t>
            </a:r>
          </a:p>
        </p:txBody>
      </p:sp>
      <p:graphicFrame>
        <p:nvGraphicFramePr>
          <p:cNvPr id="12" name="Tableau 11"/>
          <p:cNvGraphicFramePr>
            <a:graphicFrameLocks noGrp="1"/>
          </p:cNvGraphicFramePr>
          <p:nvPr>
            <p:extLst>
              <p:ext uri="{D42A27DB-BD31-4B8C-83A1-F6EECF244321}">
                <p14:modId xmlns:p14="http://schemas.microsoft.com/office/powerpoint/2010/main" val="2226269168"/>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Noms singuliers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Noms pluriels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185160"/>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185160"/>
            <a:ext cx="3145110" cy="1323950"/>
          </a:xfrm>
          <a:prstGeom prst="rect">
            <a:avLst/>
          </a:prstGeom>
        </p:spPr>
      </p:pic>
      <p:grpSp>
        <p:nvGrpSpPr>
          <p:cNvPr id="15" name="Groupe 14"/>
          <p:cNvGrpSpPr/>
          <p:nvPr/>
        </p:nvGrpSpPr>
        <p:grpSpPr>
          <a:xfrm>
            <a:off x="116632" y="4880992"/>
            <a:ext cx="6653336" cy="646331"/>
            <a:chOff x="116632" y="1280592"/>
            <a:chExt cx="6653336" cy="646331"/>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280592"/>
              <a:ext cx="6092080" cy="646331"/>
            </a:xfrm>
            <a:prstGeom prst="rect">
              <a:avLst/>
            </a:prstGeom>
            <a:noFill/>
          </p:spPr>
          <p:txBody>
            <a:bodyPr wrap="square" rtlCol="0">
              <a:spAutoFit/>
            </a:bodyPr>
            <a:lstStyle/>
            <a:p>
              <a:pPr>
                <a:lnSpc>
                  <a:spcPct val="150000"/>
                </a:lnSpc>
              </a:pPr>
              <a:r>
                <a:rPr lang="fr-FR" sz="1400" u="sng" dirty="0" smtClean="0">
                  <a:latin typeface="SimpleRonde" pitchFamily="2" charset="0"/>
                </a:rPr>
                <a:t>Pour chacun de ces noms, écris </a:t>
              </a:r>
              <a:r>
                <a:rPr lang="fr-FR" sz="2400" b="1" u="sng" dirty="0" smtClean="0">
                  <a:latin typeface="Cursive standard" pitchFamily="2" charset="0"/>
                </a:rPr>
                <a:t>singulier </a:t>
              </a:r>
              <a:r>
                <a:rPr lang="fr-FR" sz="1400" u="sng" dirty="0" smtClean="0">
                  <a:latin typeface="SimpleRonde" pitchFamily="2" charset="0"/>
                </a:rPr>
                <a:t>ou </a:t>
              </a:r>
              <a:r>
                <a:rPr lang="fr-FR" sz="2400" b="1" u="sng" dirty="0" smtClean="0">
                  <a:latin typeface="Cursive standard" pitchFamily="2" charset="0"/>
                </a:rPr>
                <a:t>pluriel</a:t>
              </a:r>
              <a:r>
                <a:rPr lang="fr-FR" sz="1400" u="sng" dirty="0" smtClean="0">
                  <a:latin typeface="SimpleRonde" pitchFamily="2" charset="0"/>
                </a:rPr>
                <a:t>.</a:t>
              </a:r>
              <a:endParaRPr lang="fr-FR" sz="1400"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5525312"/>
            <a:ext cx="1971288" cy="502778"/>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6103120"/>
            <a:ext cx="1971288" cy="502778"/>
          </a:xfrm>
          <a:prstGeom prst="rect">
            <a:avLst/>
          </a:prstGeom>
        </p:spPr>
      </p:pic>
      <p:sp>
        <p:nvSpPr>
          <p:cNvPr id="23" name="ZoneTexte 22"/>
          <p:cNvSpPr txBox="1"/>
          <p:nvPr/>
        </p:nvSpPr>
        <p:spPr>
          <a:xfrm>
            <a:off x="47580" y="5401501"/>
            <a:ext cx="1293188"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des gâteaux :</a:t>
            </a:r>
          </a:p>
          <a:p>
            <a:pPr algn="r">
              <a:lnSpc>
                <a:spcPct val="300000"/>
              </a:lnSpc>
            </a:pPr>
            <a:r>
              <a:rPr lang="fr-FR" sz="1200" dirty="0" smtClean="0">
                <a:latin typeface="Comic Sans MS" pitchFamily="66" charset="0"/>
              </a:rPr>
              <a:t>un joueur :</a:t>
            </a:r>
            <a:endParaRPr lang="fr-FR" sz="1200" dirty="0">
              <a:latin typeface="Comic Sans MS" pitchFamily="66" charset="0"/>
            </a:endParaRPr>
          </a:p>
          <a:p>
            <a:pPr algn="r">
              <a:lnSpc>
                <a:spcPct val="300000"/>
              </a:lnSpc>
            </a:pPr>
            <a:r>
              <a:rPr lang="fr-FR" sz="1200" dirty="0" smtClean="0">
                <a:latin typeface="Comic Sans MS" pitchFamily="66" charset="0"/>
              </a:rPr>
              <a:t>une souris :</a:t>
            </a:r>
          </a:p>
        </p:txBody>
      </p:sp>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105128"/>
            <a:ext cx="1971288" cy="502778"/>
          </a:xfrm>
          <a:prstGeom prst="rect">
            <a:avLst/>
          </a:prstGeom>
        </p:spPr>
      </p:pic>
      <p:pic>
        <p:nvPicPr>
          <p:cNvPr id="25" name="Image 24"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733880" y="5525312"/>
            <a:ext cx="2018868" cy="502778"/>
          </a:xfrm>
          <a:prstGeom prst="rect">
            <a:avLst/>
          </a:prstGeom>
        </p:spPr>
      </p:pic>
      <p:sp>
        <p:nvSpPr>
          <p:cNvPr id="26" name="ZoneTexte 25"/>
          <p:cNvSpPr txBox="1"/>
          <p:nvPr/>
        </p:nvSpPr>
        <p:spPr>
          <a:xfrm>
            <a:off x="3299028" y="5401501"/>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trois vélos :</a:t>
            </a:r>
          </a:p>
          <a:p>
            <a:pPr algn="r">
              <a:lnSpc>
                <a:spcPct val="300000"/>
              </a:lnSpc>
            </a:pPr>
            <a:r>
              <a:rPr lang="fr-FR" sz="1200" dirty="0" smtClean="0">
                <a:latin typeface="Comic Sans MS" pitchFamily="66" charset="0"/>
              </a:rPr>
              <a:t>mon café :</a:t>
            </a:r>
            <a:endParaRPr lang="fr-FR" sz="1200" dirty="0">
              <a:latin typeface="Comic Sans MS" pitchFamily="66" charset="0"/>
            </a:endParaRPr>
          </a:p>
          <a:p>
            <a:pPr algn="r">
              <a:lnSpc>
                <a:spcPct val="300000"/>
              </a:lnSpc>
            </a:pPr>
            <a:r>
              <a:rPr lang="fr-FR" sz="1200" dirty="0" smtClean="0">
                <a:latin typeface="Comic Sans MS" pitchFamily="66" charset="0"/>
              </a:rPr>
              <a:t>ces personnes :</a:t>
            </a:r>
          </a:p>
        </p:txBody>
      </p:sp>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13696" y="6681192"/>
            <a:ext cx="1971288" cy="502778"/>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781460" y="6681192"/>
            <a:ext cx="1971288" cy="502778"/>
          </a:xfrm>
          <a:prstGeom prst="rect">
            <a:avLst/>
          </a:prstGeom>
        </p:spPr>
      </p:pic>
      <p:grpSp>
        <p:nvGrpSpPr>
          <p:cNvPr id="29" name="Groupe 28"/>
          <p:cNvGrpSpPr/>
          <p:nvPr/>
        </p:nvGrpSpPr>
        <p:grpSpPr>
          <a:xfrm>
            <a:off x="113676" y="7391449"/>
            <a:ext cx="6653336" cy="486949"/>
            <a:chOff x="116632" y="1352600"/>
            <a:chExt cx="6653336" cy="486949"/>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50981"/>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Ecris le pluriel de ces noms.</a:t>
              </a:r>
              <a:endParaRPr lang="fr-FR" sz="1400"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029139"/>
            <a:ext cx="1971288" cy="502778"/>
          </a:xfrm>
          <a:prstGeom prst="rect">
            <a:avLst/>
          </a:prstGeom>
        </p:spPr>
      </p:pic>
      <p:pic>
        <p:nvPicPr>
          <p:cNvPr id="36" name="Image 3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8606947"/>
            <a:ext cx="1971288" cy="502778"/>
          </a:xfrm>
          <a:prstGeom prst="rect">
            <a:avLst/>
          </a:prstGeom>
        </p:spPr>
      </p:pic>
      <p:sp>
        <p:nvSpPr>
          <p:cNvPr id="37" name="ZoneTexte 36"/>
          <p:cNvSpPr txBox="1"/>
          <p:nvPr/>
        </p:nvSpPr>
        <p:spPr>
          <a:xfrm>
            <a:off x="-99392" y="7905328"/>
            <a:ext cx="126907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une cheminée :</a:t>
            </a:r>
          </a:p>
          <a:p>
            <a:pPr algn="r">
              <a:lnSpc>
                <a:spcPct val="300000"/>
              </a:lnSpc>
            </a:pPr>
            <a:r>
              <a:rPr lang="fr-FR" sz="1200" dirty="0" smtClean="0">
                <a:latin typeface="Comic Sans MS" pitchFamily="66" charset="0"/>
              </a:rPr>
              <a:t>un appel :</a:t>
            </a:r>
          </a:p>
          <a:p>
            <a:pPr algn="r">
              <a:lnSpc>
                <a:spcPct val="300000"/>
              </a:lnSpc>
            </a:pPr>
            <a:r>
              <a:rPr lang="fr-FR" sz="1200" dirty="0" smtClean="0">
                <a:latin typeface="Comic Sans MS" pitchFamily="66" charset="0"/>
              </a:rPr>
              <a:t>le sac :</a:t>
            </a:r>
          </a:p>
        </p:txBody>
      </p:sp>
      <p:pic>
        <p:nvPicPr>
          <p:cNvPr id="38" name="Image 3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608955"/>
            <a:ext cx="1971288" cy="502778"/>
          </a:xfrm>
          <a:prstGeom prst="rect">
            <a:avLst/>
          </a:prstGeom>
        </p:spPr>
      </p:pic>
      <p:pic>
        <p:nvPicPr>
          <p:cNvPr id="39" name="Image 38"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8029139"/>
            <a:ext cx="2018868" cy="502778"/>
          </a:xfrm>
          <a:prstGeom prst="rect">
            <a:avLst/>
          </a:prstGeom>
        </p:spPr>
      </p:pic>
      <p:sp>
        <p:nvSpPr>
          <p:cNvPr id="40" name="ZoneTexte 39"/>
          <p:cNvSpPr txBox="1"/>
          <p:nvPr/>
        </p:nvSpPr>
        <p:spPr>
          <a:xfrm>
            <a:off x="3152056" y="7905328"/>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cette nappe :</a:t>
            </a:r>
          </a:p>
          <a:p>
            <a:pPr algn="r">
              <a:lnSpc>
                <a:spcPct val="300000"/>
              </a:lnSpc>
            </a:pPr>
            <a:r>
              <a:rPr lang="fr-FR" sz="1200" dirty="0" smtClean="0">
                <a:latin typeface="Comic Sans MS" pitchFamily="66" charset="0"/>
              </a:rPr>
              <a:t>un acteur :</a:t>
            </a:r>
          </a:p>
          <a:p>
            <a:pPr algn="r">
              <a:lnSpc>
                <a:spcPct val="300000"/>
              </a:lnSpc>
            </a:pPr>
            <a:r>
              <a:rPr lang="fr-FR" sz="1200" dirty="0" smtClean="0">
                <a:latin typeface="Comic Sans MS" pitchFamily="66" charset="0"/>
              </a:rPr>
              <a:t>votre client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169680" y="9185019"/>
            <a:ext cx="1971288" cy="502778"/>
          </a:xfrm>
          <a:prstGeom prst="rect">
            <a:avLst/>
          </a:prstGeom>
        </p:spPr>
      </p:pic>
      <p:pic>
        <p:nvPicPr>
          <p:cNvPr id="42" name="Image 4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85019"/>
            <a:ext cx="1971288" cy="502778"/>
          </a:xfrm>
          <a:prstGeom prst="rect">
            <a:avLst/>
          </a:prstGeom>
        </p:spPr>
      </p:pic>
    </p:spTree>
    <p:extLst>
      <p:ext uri="{BB962C8B-B14F-4D97-AF65-F5344CB8AC3E}">
        <p14:creationId xmlns:p14="http://schemas.microsoft.com/office/powerpoint/2010/main" val="3292313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2000" dirty="0" smtClean="0"/>
              <a:t>Le nombre du nom : singulier ou pluriel</a:t>
            </a:r>
            <a:endParaRPr lang="fr-FR" sz="2000" dirty="0"/>
          </a:p>
        </p:txBody>
      </p:sp>
      <p:sp>
        <p:nvSpPr>
          <p:cNvPr id="3" name="Espace réservé du texte 2"/>
          <p:cNvSpPr>
            <a:spLocks noGrp="1"/>
          </p:cNvSpPr>
          <p:nvPr>
            <p:ph type="body" sz="quarter" idx="11"/>
          </p:nvPr>
        </p:nvSpPr>
        <p:spPr/>
        <p:txBody>
          <a:bodyPr/>
          <a:lstStyle/>
          <a:p>
            <a:r>
              <a:rPr lang="fr-FR" dirty="0" smtClean="0"/>
              <a:t>11</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43" name="Groupe 42"/>
          <p:cNvGrpSpPr/>
          <p:nvPr/>
        </p:nvGrpSpPr>
        <p:grpSpPr>
          <a:xfrm>
            <a:off x="116632" y="1280592"/>
            <a:ext cx="6653336" cy="468196"/>
            <a:chOff x="116632" y="1352600"/>
            <a:chExt cx="6653336" cy="468196"/>
          </a:xfrm>
        </p:grpSpPr>
        <p:grpSp>
          <p:nvGrpSpPr>
            <p:cNvPr id="44" name="Groupe 43"/>
            <p:cNvGrpSpPr/>
            <p:nvPr/>
          </p:nvGrpSpPr>
          <p:grpSpPr>
            <a:xfrm>
              <a:off x="116632" y="1352600"/>
              <a:ext cx="360040" cy="461665"/>
              <a:chOff x="116632" y="1352600"/>
              <a:chExt cx="360040" cy="461665"/>
            </a:xfrm>
          </p:grpSpPr>
          <p:sp>
            <p:nvSpPr>
              <p:cNvPr id="47" name="Ellipse 4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5" name="ZoneTexte 44"/>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par un déterminant qui convient.</a:t>
              </a:r>
              <a:endParaRPr lang="fr-FR" sz="1400" dirty="0">
                <a:latin typeface="SimpleRonde" pitchFamily="2" charset="0"/>
              </a:endParaRPr>
            </a:p>
          </p:txBody>
        </p:sp>
        <p:sp>
          <p:nvSpPr>
            <p:cNvPr id="46" name="Rectangle à coins arrondis 4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49" name="ZoneTexte 48"/>
          <p:cNvSpPr txBox="1"/>
          <p:nvPr/>
        </p:nvSpPr>
        <p:spPr>
          <a:xfrm>
            <a:off x="1597194" y="1928664"/>
            <a:ext cx="4964153" cy="923330"/>
          </a:xfrm>
          <a:prstGeom prst="rect">
            <a:avLst/>
          </a:prstGeom>
          <a:noFill/>
        </p:spPr>
        <p:txBody>
          <a:bodyPr wrap="square" rtlCol="0">
            <a:spAutoFit/>
          </a:bodyPr>
          <a:lstStyle/>
          <a:p>
            <a:pPr algn="ctr">
              <a:lnSpc>
                <a:spcPct val="150000"/>
              </a:lnSpc>
            </a:pPr>
            <a:r>
              <a:rPr lang="fr-FR" dirty="0" smtClean="0">
                <a:latin typeface="Cursive standard" pitchFamily="2" charset="0"/>
              </a:rPr>
              <a:t>des - ma – le – une - les – la – </a:t>
            </a:r>
          </a:p>
          <a:p>
            <a:pPr algn="ctr">
              <a:lnSpc>
                <a:spcPct val="150000"/>
              </a:lnSpc>
            </a:pPr>
            <a:r>
              <a:rPr lang="fr-FR" dirty="0" smtClean="0">
                <a:latin typeface="Cursive standard" pitchFamily="2" charset="0"/>
              </a:rPr>
              <a:t>quelques – quatre - plusieurs </a:t>
            </a:r>
          </a:p>
        </p:txBody>
      </p:sp>
      <p:grpSp>
        <p:nvGrpSpPr>
          <p:cNvPr id="53" name="Groupe 52"/>
          <p:cNvGrpSpPr/>
          <p:nvPr/>
        </p:nvGrpSpPr>
        <p:grpSpPr>
          <a:xfrm>
            <a:off x="113676" y="5025008"/>
            <a:ext cx="6653336" cy="513879"/>
            <a:chOff x="116632" y="1352600"/>
            <a:chExt cx="6653336" cy="513879"/>
          </a:xfrm>
        </p:grpSpPr>
        <p:grpSp>
          <p:nvGrpSpPr>
            <p:cNvPr id="54" name="Groupe 53"/>
            <p:cNvGrpSpPr/>
            <p:nvPr/>
          </p:nvGrpSpPr>
          <p:grpSpPr>
            <a:xfrm>
              <a:off x="116632" y="1352600"/>
              <a:ext cx="360040" cy="461665"/>
              <a:chOff x="116632" y="1352600"/>
              <a:chExt cx="360040" cy="461665"/>
            </a:xfrm>
          </p:grpSpPr>
          <p:sp>
            <p:nvSpPr>
              <p:cNvPr id="57" name="Ellipse 5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5" name="ZoneTexte 54"/>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 singulier de ces noms.</a:t>
              </a:r>
              <a:endParaRPr lang="fr-FR" sz="1400" dirty="0">
                <a:latin typeface="SimpleRonde" pitchFamily="2" charset="0"/>
              </a:endParaRPr>
            </a:p>
          </p:txBody>
        </p:sp>
        <p:sp>
          <p:nvSpPr>
            <p:cNvPr id="56" name="Rectangle à coins arrondis 5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59" name="Image 5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5662698"/>
            <a:ext cx="1971288" cy="502778"/>
          </a:xfrm>
          <a:prstGeom prst="rect">
            <a:avLst/>
          </a:prstGeom>
        </p:spPr>
      </p:pic>
      <p:pic>
        <p:nvPicPr>
          <p:cNvPr id="60" name="Image 59"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6240506"/>
            <a:ext cx="1971288" cy="502778"/>
          </a:xfrm>
          <a:prstGeom prst="rect">
            <a:avLst/>
          </a:prstGeom>
        </p:spPr>
      </p:pic>
      <p:sp>
        <p:nvSpPr>
          <p:cNvPr id="61" name="ZoneTexte 60"/>
          <p:cNvSpPr txBox="1"/>
          <p:nvPr/>
        </p:nvSpPr>
        <p:spPr>
          <a:xfrm>
            <a:off x="44624" y="5538887"/>
            <a:ext cx="13681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des avions :</a:t>
            </a:r>
          </a:p>
          <a:p>
            <a:pPr algn="r">
              <a:lnSpc>
                <a:spcPct val="300000"/>
              </a:lnSpc>
            </a:pPr>
            <a:r>
              <a:rPr lang="fr-FR" sz="1200" dirty="0" smtClean="0">
                <a:latin typeface="Comic Sans MS" pitchFamily="66" charset="0"/>
              </a:rPr>
              <a:t>les vaches :</a:t>
            </a:r>
          </a:p>
          <a:p>
            <a:pPr algn="r">
              <a:lnSpc>
                <a:spcPct val="300000"/>
              </a:lnSpc>
            </a:pPr>
            <a:r>
              <a:rPr lang="fr-FR" sz="1200" dirty="0" smtClean="0">
                <a:latin typeface="Comic Sans MS" pitchFamily="66" charset="0"/>
              </a:rPr>
              <a:t>mes amis :</a:t>
            </a:r>
          </a:p>
        </p:txBody>
      </p:sp>
      <p:pic>
        <p:nvPicPr>
          <p:cNvPr id="62" name="Image 61"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6242514"/>
            <a:ext cx="1971288" cy="502778"/>
          </a:xfrm>
          <a:prstGeom prst="rect">
            <a:avLst/>
          </a:prstGeom>
        </p:spPr>
      </p:pic>
      <p:pic>
        <p:nvPicPr>
          <p:cNvPr id="63" name="Image 62"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5662698"/>
            <a:ext cx="2018868" cy="502778"/>
          </a:xfrm>
          <a:prstGeom prst="rect">
            <a:avLst/>
          </a:prstGeom>
        </p:spPr>
      </p:pic>
      <p:sp>
        <p:nvSpPr>
          <p:cNvPr id="64" name="ZoneTexte 63"/>
          <p:cNvSpPr txBox="1"/>
          <p:nvPr/>
        </p:nvSpPr>
        <p:spPr>
          <a:xfrm>
            <a:off x="3152056" y="5538887"/>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vos seaux :</a:t>
            </a:r>
          </a:p>
          <a:p>
            <a:pPr algn="r">
              <a:lnSpc>
                <a:spcPct val="300000"/>
              </a:lnSpc>
            </a:pPr>
            <a:r>
              <a:rPr lang="fr-FR" sz="1200" dirty="0" smtClean="0">
                <a:latin typeface="Comic Sans MS" pitchFamily="66" charset="0"/>
              </a:rPr>
              <a:t>ses habits :</a:t>
            </a:r>
          </a:p>
          <a:p>
            <a:pPr algn="r">
              <a:lnSpc>
                <a:spcPct val="300000"/>
              </a:lnSpc>
            </a:pPr>
            <a:r>
              <a:rPr lang="fr-FR" sz="1200" dirty="0" smtClean="0">
                <a:latin typeface="Comic Sans MS" pitchFamily="66" charset="0"/>
              </a:rPr>
              <a:t>nos verres :</a:t>
            </a:r>
          </a:p>
        </p:txBody>
      </p:sp>
      <p:pic>
        <p:nvPicPr>
          <p:cNvPr id="65" name="Image 6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6818578"/>
            <a:ext cx="1971288" cy="502778"/>
          </a:xfrm>
          <a:prstGeom prst="rect">
            <a:avLst/>
          </a:prstGeom>
        </p:spPr>
      </p:pic>
      <p:pic>
        <p:nvPicPr>
          <p:cNvPr id="66" name="Image 65"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6818578"/>
            <a:ext cx="1971288" cy="502778"/>
          </a:xfrm>
          <a:prstGeom prst="rect">
            <a:avLst/>
          </a:prstGeom>
        </p:spPr>
      </p:pic>
      <p:grpSp>
        <p:nvGrpSpPr>
          <p:cNvPr id="67" name="Groupe 66"/>
          <p:cNvGrpSpPr/>
          <p:nvPr/>
        </p:nvGrpSpPr>
        <p:grpSpPr>
          <a:xfrm>
            <a:off x="113676" y="7403603"/>
            <a:ext cx="6653336" cy="837045"/>
            <a:chOff x="116632" y="1352600"/>
            <a:chExt cx="6653336" cy="837045"/>
          </a:xfrm>
        </p:grpSpPr>
        <p:grpSp>
          <p:nvGrpSpPr>
            <p:cNvPr id="68" name="Groupe 67"/>
            <p:cNvGrpSpPr/>
            <p:nvPr/>
          </p:nvGrpSpPr>
          <p:grpSpPr>
            <a:xfrm>
              <a:off x="116632" y="1352600"/>
              <a:ext cx="360040" cy="461665"/>
              <a:chOff x="116632" y="1352600"/>
              <a:chExt cx="360040" cy="461665"/>
            </a:xfrm>
          </p:grpSpPr>
          <p:sp>
            <p:nvSpPr>
              <p:cNvPr id="71" name="Ellipse 7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9" name="ZoneTexte 68"/>
            <p:cNvSpPr txBox="1"/>
            <p:nvPr/>
          </p:nvSpPr>
          <p:spPr>
            <a:xfrm>
              <a:off x="476672" y="1450981"/>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mettant tous les noms communs au pluriel.</a:t>
              </a:r>
              <a:endParaRPr lang="fr-FR" sz="1400" dirty="0">
                <a:latin typeface="SimpleRonde" pitchFamily="2" charset="0"/>
              </a:endParaRPr>
            </a:p>
          </p:txBody>
        </p:sp>
        <p:sp>
          <p:nvSpPr>
            <p:cNvPr id="70" name="Rectangle à coins arrondis 69"/>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73" name="Rectangle 72"/>
          <p:cNvSpPr/>
          <p:nvPr/>
        </p:nvSpPr>
        <p:spPr>
          <a:xfrm>
            <a:off x="144785" y="3049912"/>
            <a:ext cx="6552728" cy="1938992"/>
          </a:xfrm>
          <a:prstGeom prst="rect">
            <a:avLst/>
          </a:prstGeom>
        </p:spPr>
        <p:txBody>
          <a:bodyPr wrap="square">
            <a:spAutoFit/>
          </a:bodyPr>
          <a:lstStyle/>
          <a:p>
            <a:pPr>
              <a:lnSpc>
                <a:spcPct val="250000"/>
              </a:lnSpc>
            </a:pPr>
            <a:r>
              <a:rPr lang="fr-FR" sz="1200" dirty="0" smtClean="0">
                <a:latin typeface="Comic Sans MS" pitchFamily="66" charset="0"/>
              </a:rPr>
              <a:t>Je suis en train de faire ............ liste de ce qu’il me faut pour .............. fête d’anniversaire : ........................... gobelets, ............................... paquets de cotillons, .................... bouteilles de jus d’orange, ................. belle nappe colorée, ............... serviettes en papier assorties, ........... bonbons et bien sûr .............. gâteau !</a:t>
            </a:r>
            <a:endParaRPr lang="fr-FR" sz="1200" dirty="0">
              <a:latin typeface="Comic Sans MS" pitchFamily="66" charset="0"/>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81" y="1660320"/>
            <a:ext cx="1736990" cy="1389592"/>
          </a:xfrm>
          <a:prstGeom prst="rect">
            <a:avLst/>
          </a:prstGeom>
        </p:spPr>
      </p:pic>
      <p:sp>
        <p:nvSpPr>
          <p:cNvPr id="75" name="ZoneTexte 74"/>
          <p:cNvSpPr txBox="1"/>
          <p:nvPr/>
        </p:nvSpPr>
        <p:spPr>
          <a:xfrm>
            <a:off x="116632" y="8193360"/>
            <a:ext cx="3312368" cy="1200329"/>
          </a:xfrm>
          <a:prstGeom prst="rect">
            <a:avLst/>
          </a:prstGeom>
          <a:noFill/>
        </p:spPr>
        <p:txBody>
          <a:bodyPr wrap="square" rtlCol="0">
            <a:spAutoFit/>
          </a:bodyPr>
          <a:lstStyle/>
          <a:p>
            <a:pPr>
              <a:lnSpc>
                <a:spcPct val="200000"/>
              </a:lnSpc>
            </a:pPr>
            <a:r>
              <a:rPr lang="fr-FR" sz="1200" dirty="0" smtClean="0">
                <a:latin typeface="Comic Sans MS" pitchFamily="66" charset="0"/>
              </a:rPr>
              <a:t>Delphine achète un pantalon.</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Jérôme cherche son camion.</a:t>
            </a:r>
          </a:p>
        </p:txBody>
      </p:sp>
      <p:pic>
        <p:nvPicPr>
          <p:cNvPr id="76" name="Image 75"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8566600"/>
            <a:ext cx="6480720" cy="365865"/>
          </a:xfrm>
          <a:prstGeom prst="rect">
            <a:avLst/>
          </a:prstGeom>
        </p:spPr>
      </p:pic>
      <p:pic>
        <p:nvPicPr>
          <p:cNvPr id="79" name="Image 7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9345488"/>
            <a:ext cx="6480720" cy="365865"/>
          </a:xfrm>
          <a:prstGeom prst="rect">
            <a:avLst/>
          </a:prstGeom>
        </p:spPr>
      </p:pic>
    </p:spTree>
    <p:extLst>
      <p:ext uri="{BB962C8B-B14F-4D97-AF65-F5344CB8AC3E}">
        <p14:creationId xmlns:p14="http://schemas.microsoft.com/office/powerpoint/2010/main" val="386246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La phrase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518102"/>
            <a:ext cx="6192688" cy="307777"/>
          </a:xfrm>
          <a:prstGeom prst="rect">
            <a:avLst/>
          </a:prstGeom>
          <a:noFill/>
        </p:spPr>
        <p:txBody>
          <a:bodyPr wrap="square" rtlCol="0">
            <a:spAutoFit/>
          </a:bodyPr>
          <a:lstStyle/>
          <a:p>
            <a:r>
              <a:rPr lang="fr-FR" sz="1400" u="sng" dirty="0" smtClean="0">
                <a:latin typeface="SimpleRonde" pitchFamily="2" charset="0"/>
              </a:rPr>
              <a:t>Sépare les mots d’un trait puis recopie la phrase.</a:t>
            </a:r>
            <a:endParaRPr lang="fr-FR" sz="1400" u="sng" dirty="0">
              <a:latin typeface="SimpleRonde" pitchFamily="2" charset="0"/>
            </a:endParaRPr>
          </a:p>
        </p:txBody>
      </p:sp>
      <p:sp>
        <p:nvSpPr>
          <p:cNvPr id="43" name="ZoneTexte 42"/>
          <p:cNvSpPr txBox="1"/>
          <p:nvPr/>
        </p:nvSpPr>
        <p:spPr>
          <a:xfrm>
            <a:off x="116632" y="2000672"/>
            <a:ext cx="6741368" cy="307777"/>
          </a:xfrm>
          <a:prstGeom prst="rect">
            <a:avLst/>
          </a:prstGeom>
          <a:noFill/>
        </p:spPr>
        <p:txBody>
          <a:bodyPr wrap="square" rtlCol="0">
            <a:spAutoFit/>
          </a:bodyPr>
          <a:lstStyle/>
          <a:p>
            <a:pPr algn="ctr"/>
            <a:r>
              <a:rPr lang="fr-FR" sz="1400" b="1" i="1" dirty="0" err="1" smtClean="0">
                <a:latin typeface="+mj-lt"/>
              </a:rPr>
              <a:t>Legarçontombedanslelacgelé</a:t>
            </a:r>
            <a:r>
              <a:rPr lang="fr-FR" sz="1400" b="1" i="1" dirty="0" smtClean="0">
                <a:latin typeface="+mj-lt"/>
              </a:rPr>
              <a:t>.</a:t>
            </a:r>
            <a:endParaRPr lang="fr-FR" sz="1400" b="1" i="1" dirty="0">
              <a:latin typeface="+mj-lt"/>
            </a:endParaRPr>
          </a:p>
        </p:txBody>
      </p:sp>
      <p:pic>
        <p:nvPicPr>
          <p:cNvPr id="44" name="Image 4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390195"/>
            <a:ext cx="6192688" cy="502778"/>
          </a:xfrm>
          <a:prstGeom prst="rect">
            <a:avLst/>
          </a:prstGeom>
        </p:spPr>
      </p:pic>
      <p:sp>
        <p:nvSpPr>
          <p:cNvPr id="45" name="ZoneTexte 44"/>
          <p:cNvSpPr txBox="1"/>
          <p:nvPr/>
        </p:nvSpPr>
        <p:spPr>
          <a:xfrm>
            <a:off x="116632" y="2980579"/>
            <a:ext cx="6741368" cy="307777"/>
          </a:xfrm>
          <a:prstGeom prst="rect">
            <a:avLst/>
          </a:prstGeom>
          <a:noFill/>
        </p:spPr>
        <p:txBody>
          <a:bodyPr wrap="square" rtlCol="0">
            <a:spAutoFit/>
          </a:bodyPr>
          <a:lstStyle/>
          <a:p>
            <a:pPr algn="ctr"/>
            <a:r>
              <a:rPr lang="fr-FR" sz="1400" b="1" i="1" dirty="0" err="1" smtClean="0">
                <a:latin typeface="+mj-lt"/>
              </a:rPr>
              <a:t>Sonpapalancelacorde</a:t>
            </a:r>
            <a:r>
              <a:rPr lang="fr-FR" sz="1400" b="1" i="1" dirty="0" smtClean="0">
                <a:latin typeface="+mj-lt"/>
              </a:rPr>
              <a:t>.</a:t>
            </a:r>
            <a:endParaRPr lang="fr-FR" sz="1400" b="1" i="1" dirty="0">
              <a:latin typeface="+mj-lt"/>
            </a:endParaRPr>
          </a:p>
        </p:txBody>
      </p:sp>
      <p:pic>
        <p:nvPicPr>
          <p:cNvPr id="46" name="Image 4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370102"/>
            <a:ext cx="6192688" cy="502778"/>
          </a:xfrm>
          <a:prstGeom prst="rect">
            <a:avLst/>
          </a:prstGeom>
        </p:spPr>
      </p:pic>
      <p:grpSp>
        <p:nvGrpSpPr>
          <p:cNvPr id="51" name="Groupe 50"/>
          <p:cNvGrpSpPr/>
          <p:nvPr/>
        </p:nvGrpSpPr>
        <p:grpSpPr>
          <a:xfrm>
            <a:off x="116632" y="4088904"/>
            <a:ext cx="360040" cy="461665"/>
            <a:chOff x="116632" y="1352600"/>
            <a:chExt cx="360040" cy="461665"/>
          </a:xfrm>
        </p:grpSpPr>
        <p:sp>
          <p:nvSpPr>
            <p:cNvPr id="52" name="Ellipse 5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54" name="ZoneTexte 53"/>
          <p:cNvSpPr txBox="1"/>
          <p:nvPr/>
        </p:nvSpPr>
        <p:spPr>
          <a:xfrm>
            <a:off x="476672" y="4160912"/>
            <a:ext cx="638132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la phrase en mettant les mots dans le bon ordre.</a:t>
            </a:r>
            <a:endParaRPr lang="fr-FR" sz="1400" u="sng" dirty="0">
              <a:latin typeface="SimpleRonde" pitchFamily="2" charset="0"/>
            </a:endParaRPr>
          </a:p>
        </p:txBody>
      </p:sp>
      <p:sp>
        <p:nvSpPr>
          <p:cNvPr id="55" name="ZoneTexte 54"/>
          <p:cNvSpPr txBox="1"/>
          <p:nvPr/>
        </p:nvSpPr>
        <p:spPr>
          <a:xfrm>
            <a:off x="116632" y="4991909"/>
            <a:ext cx="6741368" cy="307777"/>
          </a:xfrm>
          <a:prstGeom prst="rect">
            <a:avLst/>
          </a:prstGeom>
          <a:noFill/>
        </p:spPr>
        <p:txBody>
          <a:bodyPr wrap="square" rtlCol="0">
            <a:spAutoFit/>
          </a:bodyPr>
          <a:lstStyle/>
          <a:p>
            <a:pPr algn="ctr"/>
            <a:r>
              <a:rPr lang="fr-FR" sz="1400" b="1" i="1" dirty="0" smtClean="0">
                <a:latin typeface="+mj-lt"/>
              </a:rPr>
              <a:t>petite – une – faisons – le – promenade. – après – Nous - repas</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5381432"/>
            <a:ext cx="6192688" cy="502778"/>
          </a:xfrm>
          <a:prstGeom prst="rect">
            <a:avLst/>
          </a:prstGeom>
        </p:spPr>
      </p:pic>
      <p:sp>
        <p:nvSpPr>
          <p:cNvPr id="63" name="ZoneTexte 62"/>
          <p:cNvSpPr txBox="1"/>
          <p:nvPr/>
        </p:nvSpPr>
        <p:spPr>
          <a:xfrm>
            <a:off x="116632" y="6076923"/>
            <a:ext cx="6741368" cy="307777"/>
          </a:xfrm>
          <a:prstGeom prst="rect">
            <a:avLst/>
          </a:prstGeom>
          <a:noFill/>
        </p:spPr>
        <p:txBody>
          <a:bodyPr wrap="square" rtlCol="0">
            <a:spAutoFit/>
          </a:bodyPr>
          <a:lstStyle/>
          <a:p>
            <a:pPr algn="ctr"/>
            <a:r>
              <a:rPr lang="fr-FR" sz="1400" b="1" i="1" dirty="0" smtClean="0">
                <a:latin typeface="+mj-lt"/>
              </a:rPr>
              <a:t>prépare – des – grand-mère – bons – toujours – Ma – gâteaux. </a:t>
            </a:r>
          </a:p>
        </p:txBody>
      </p:sp>
      <p:pic>
        <p:nvPicPr>
          <p:cNvPr id="64" name="Image 6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466446"/>
            <a:ext cx="6192688" cy="502778"/>
          </a:xfrm>
          <a:prstGeom prst="rect">
            <a:avLst/>
          </a:prstGeom>
        </p:spPr>
      </p:pic>
      <p:grpSp>
        <p:nvGrpSpPr>
          <p:cNvPr id="65" name="Groupe 64"/>
          <p:cNvGrpSpPr/>
          <p:nvPr/>
        </p:nvGrpSpPr>
        <p:grpSpPr>
          <a:xfrm>
            <a:off x="116632" y="7185248"/>
            <a:ext cx="360040" cy="461665"/>
            <a:chOff x="116632" y="1352600"/>
            <a:chExt cx="360040" cy="461665"/>
          </a:xfrm>
        </p:grpSpPr>
        <p:sp>
          <p:nvSpPr>
            <p:cNvPr id="66" name="Ellipse 6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8" name="ZoneTexte 67"/>
          <p:cNvSpPr txBox="1"/>
          <p:nvPr/>
        </p:nvSpPr>
        <p:spPr>
          <a:xfrm>
            <a:off x="476672" y="7257256"/>
            <a:ext cx="638132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Replace les points dans le texte suivant.</a:t>
            </a:r>
            <a:endParaRPr lang="fr-FR" sz="1400" u="sng" dirty="0">
              <a:latin typeface="SimpleRonde" pitchFamily="2" charset="0"/>
            </a:endParaRPr>
          </a:p>
        </p:txBody>
      </p:sp>
      <p:sp>
        <p:nvSpPr>
          <p:cNvPr id="6" name="Rectangle 5"/>
          <p:cNvSpPr/>
          <p:nvPr/>
        </p:nvSpPr>
        <p:spPr>
          <a:xfrm>
            <a:off x="476672" y="7805967"/>
            <a:ext cx="6192687" cy="1815882"/>
          </a:xfrm>
          <a:prstGeom prst="rect">
            <a:avLst/>
          </a:prstGeom>
        </p:spPr>
        <p:txBody>
          <a:bodyPr wrap="square">
            <a:spAutoFit/>
          </a:bodyPr>
          <a:lstStyle/>
          <a:p>
            <a:pPr algn="just">
              <a:lnSpc>
                <a:spcPct val="200000"/>
              </a:lnSpc>
            </a:pPr>
            <a:r>
              <a:rPr lang="fr-FR" sz="1400" dirty="0" smtClean="0"/>
              <a:t>Rohar </a:t>
            </a:r>
            <a:r>
              <a:rPr lang="fr-FR" sz="1400" dirty="0"/>
              <a:t>n’est pas </a:t>
            </a:r>
            <a:r>
              <a:rPr lang="fr-FR" sz="1400" dirty="0" smtClean="0"/>
              <a:t>content </a:t>
            </a:r>
            <a:r>
              <a:rPr lang="fr-FR" sz="1400" dirty="0"/>
              <a:t>La nouvelle grotte que Opa a choisie est </a:t>
            </a:r>
            <a:r>
              <a:rPr lang="fr-FR" sz="1400" dirty="0" smtClean="0"/>
              <a:t>immense </a:t>
            </a:r>
            <a:r>
              <a:rPr lang="fr-FR" sz="1400" dirty="0"/>
              <a:t>On n’en voit pas le </a:t>
            </a:r>
            <a:r>
              <a:rPr lang="fr-FR" sz="1400" dirty="0" smtClean="0"/>
              <a:t>fond </a:t>
            </a:r>
            <a:r>
              <a:rPr lang="fr-FR" sz="1400" dirty="0"/>
              <a:t>Rohar renifle en plissant le </a:t>
            </a:r>
            <a:r>
              <a:rPr lang="fr-FR" sz="1400" dirty="0" smtClean="0"/>
              <a:t>nez </a:t>
            </a:r>
            <a:r>
              <a:rPr lang="fr-FR" sz="1400" dirty="0"/>
              <a:t>En plus, elle sent une drôle d’odeur, cette grotte </a:t>
            </a:r>
            <a:r>
              <a:rPr lang="fr-FR" sz="1400" dirty="0" smtClean="0"/>
              <a:t>Elle </a:t>
            </a:r>
            <a:r>
              <a:rPr lang="fr-FR" sz="1400" dirty="0"/>
              <a:t>sent presque </a:t>
            </a:r>
            <a:r>
              <a:rPr lang="fr-FR" sz="1400" dirty="0" smtClean="0"/>
              <a:t>mauvais </a:t>
            </a:r>
            <a:r>
              <a:rPr lang="fr-FR" sz="1400" dirty="0"/>
              <a:t>En tout cas, elle n’a pas l’odeur de la caverne </a:t>
            </a:r>
            <a:r>
              <a:rPr lang="fr-FR" sz="1400" dirty="0" smtClean="0"/>
              <a:t>d’avant </a:t>
            </a:r>
            <a:r>
              <a:rPr lang="fr-FR" sz="1400" dirty="0"/>
              <a:t>	</a:t>
            </a:r>
          </a:p>
        </p:txBody>
      </p:sp>
      <p:sp>
        <p:nvSpPr>
          <p:cNvPr id="26" name="Rectangle à coins arrondis 25"/>
          <p:cNvSpPr/>
          <p:nvPr/>
        </p:nvSpPr>
        <p:spPr>
          <a:xfrm>
            <a:off x="6540152" y="738748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6540152" y="42191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7324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L’adverbe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3872880"/>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souligne le verbe en rouge et complète avec un adverbe qui le précise.</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792857" y="4607476"/>
            <a:ext cx="5372447" cy="1569660"/>
          </a:xfrm>
          <a:prstGeom prst="rect">
            <a:avLst/>
          </a:prstGeom>
        </p:spPr>
        <p:txBody>
          <a:bodyPr wrap="square">
            <a:spAutoFit/>
          </a:bodyPr>
          <a:lstStyle/>
          <a:p>
            <a:pPr>
              <a:lnSpc>
                <a:spcPct val="200000"/>
              </a:lnSpc>
            </a:pPr>
            <a:r>
              <a:rPr lang="fr-FR" sz="1200" dirty="0" smtClean="0">
                <a:latin typeface="Comic Sans MS" pitchFamily="66" charset="0"/>
              </a:rPr>
              <a:t>L’escargot avance ........................................................... . </a:t>
            </a:r>
          </a:p>
          <a:p>
            <a:pPr>
              <a:lnSpc>
                <a:spcPct val="200000"/>
              </a:lnSpc>
            </a:pPr>
            <a:r>
              <a:rPr lang="fr-FR" sz="1200" dirty="0" smtClean="0">
                <a:latin typeface="Comic Sans MS" pitchFamily="66" charset="0"/>
              </a:rPr>
              <a:t>La voiture démarre </a:t>
            </a:r>
            <a:r>
              <a:rPr lang="fr-FR" sz="1200" dirty="0">
                <a:latin typeface="Comic Sans MS" pitchFamily="66" charset="0"/>
              </a:rPr>
              <a:t>........................................................... </a:t>
            </a:r>
            <a:r>
              <a:rPr lang="fr-FR" sz="1200" dirty="0" smtClean="0">
                <a:latin typeface="Comic Sans MS" pitchFamily="66" charset="0"/>
              </a:rPr>
              <a:t>.</a:t>
            </a:r>
          </a:p>
          <a:p>
            <a:pPr>
              <a:lnSpc>
                <a:spcPct val="200000"/>
              </a:lnSpc>
            </a:pPr>
            <a:r>
              <a:rPr lang="fr-FR" sz="1200" dirty="0" smtClean="0">
                <a:latin typeface="Comic Sans MS" pitchFamily="66" charset="0"/>
              </a:rPr>
              <a:t>Ma grand-mère se </a:t>
            </a:r>
            <a:r>
              <a:rPr lang="fr-FR" sz="1200" dirty="0">
                <a:latin typeface="Comic Sans MS" pitchFamily="66" charset="0"/>
              </a:rPr>
              <a:t>réveille ........................................................... .</a:t>
            </a:r>
            <a:endParaRPr lang="fr-FR" sz="1200" dirty="0" smtClean="0">
              <a:latin typeface="Comic Sans MS" pitchFamily="66" charset="0"/>
            </a:endParaRPr>
          </a:p>
          <a:p>
            <a:pPr>
              <a:lnSpc>
                <a:spcPct val="200000"/>
              </a:lnSpc>
            </a:pPr>
            <a:r>
              <a:rPr lang="fr-FR" sz="1200" dirty="0" smtClean="0">
                <a:latin typeface="Comic Sans MS" pitchFamily="66" charset="0"/>
              </a:rPr>
              <a:t>Cet illustrateur dessine </a:t>
            </a:r>
            <a:r>
              <a:rPr lang="fr-FR" sz="1200" dirty="0">
                <a:latin typeface="Comic Sans MS" pitchFamily="66" charset="0"/>
              </a:rPr>
              <a:t>........................................................... </a:t>
            </a:r>
            <a:r>
              <a:rPr lang="fr-FR" sz="1200" dirty="0" smtClean="0">
                <a:latin typeface="Comic Sans MS" pitchFamily="66" charset="0"/>
              </a:rPr>
              <a:t>.</a:t>
            </a:r>
            <a:endParaRPr lang="fr-FR" sz="1200" dirty="0">
              <a:latin typeface="Comic Sans MS" pitchFamily="66"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2727979067"/>
              </p:ext>
            </p:extLst>
          </p:nvPr>
        </p:nvGraphicFramePr>
        <p:xfrm>
          <a:off x="188640" y="2072680"/>
          <a:ext cx="6480720" cy="1645920"/>
        </p:xfrm>
        <a:graphic>
          <a:graphicData uri="http://schemas.openxmlformats.org/drawingml/2006/table">
            <a:tbl>
              <a:tblPr bandRow="1">
                <a:tableStyleId>{5C22544A-7EE6-4342-B048-85BDC9FD1C3A}</a:tableStyleId>
              </a:tblPr>
              <a:tblGrid>
                <a:gridCol w="1983965"/>
                <a:gridCol w="1487974"/>
                <a:gridCol w="826652"/>
                <a:gridCol w="2182129"/>
              </a:tblGrid>
              <a:tr h="141268">
                <a:tc>
                  <a:txBody>
                    <a:bodyPr/>
                    <a:lstStyle/>
                    <a:p>
                      <a:pPr algn="r"/>
                      <a:r>
                        <a:rPr lang="fr-FR" sz="1200" dirty="0" smtClean="0">
                          <a:latin typeface="Comic Sans MS" pitchFamily="66" charset="0"/>
                        </a:rPr>
                        <a:t>gentil</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drôlement</a:t>
                      </a:r>
                      <a:endParaRPr lang="fr-FR" sz="1200" dirty="0">
                        <a:latin typeface="Comic Sans MS" pitchFamily="66" charset="0"/>
                      </a:endParaRPr>
                    </a:p>
                  </a:txBody>
                  <a:tcPr anchor="ctr">
                    <a:solidFill>
                      <a:schemeClr val="bg1"/>
                    </a:solidFill>
                  </a:tcPr>
                </a:tc>
              </a:tr>
              <a:tr h="133216">
                <a:tc>
                  <a:txBody>
                    <a:bodyPr/>
                    <a:lstStyle/>
                    <a:p>
                      <a:pPr algn="r"/>
                      <a:r>
                        <a:rPr lang="fr-FR" sz="1200" dirty="0" smtClean="0">
                          <a:latin typeface="Comic Sans MS" pitchFamily="66" charset="0"/>
                        </a:rPr>
                        <a:t>volontaire</a:t>
                      </a: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gentiment</a:t>
                      </a:r>
                      <a:endParaRPr lang="fr-FR" sz="1200" dirty="0">
                        <a:latin typeface="Comic Sans MS" pitchFamily="66" charset="0"/>
                      </a:endParaRPr>
                    </a:p>
                  </a:txBody>
                  <a:tcPr anchor="ctr">
                    <a:solidFill>
                      <a:schemeClr val="bg1"/>
                    </a:solidFill>
                  </a:tcPr>
                </a:tc>
              </a:tr>
              <a:tr h="129912">
                <a:tc>
                  <a:txBody>
                    <a:bodyPr/>
                    <a:lstStyle/>
                    <a:p>
                      <a:pPr algn="r"/>
                      <a:r>
                        <a:rPr lang="fr-FR" sz="1200" dirty="0" smtClean="0">
                          <a:latin typeface="Comic Sans MS" pitchFamily="66" charset="0"/>
                        </a:rPr>
                        <a:t>patient</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patiemment</a:t>
                      </a:r>
                      <a:endParaRPr lang="fr-FR" sz="1200" dirty="0">
                        <a:latin typeface="Comic Sans MS" pitchFamily="66" charset="0"/>
                      </a:endParaRPr>
                    </a:p>
                  </a:txBody>
                  <a:tcPr anchor="ctr">
                    <a:solidFill>
                      <a:schemeClr val="bg1"/>
                    </a:solidFill>
                  </a:tcPr>
                </a:tc>
              </a:tr>
              <a:tr h="0">
                <a:tc>
                  <a:txBody>
                    <a:bodyPr/>
                    <a:lstStyle/>
                    <a:p>
                      <a:pPr algn="r"/>
                      <a:r>
                        <a:rPr lang="fr-FR" sz="1200" dirty="0" smtClean="0">
                          <a:latin typeface="Comic Sans MS" pitchFamily="66" charset="0"/>
                        </a:rPr>
                        <a:t>drôle</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habilement</a:t>
                      </a:r>
                      <a:endParaRPr lang="fr-FR" sz="1200" dirty="0">
                        <a:latin typeface="Comic Sans MS" pitchFamily="66" charset="0"/>
                      </a:endParaRPr>
                    </a:p>
                  </a:txBody>
                  <a:tcPr anchor="ctr">
                    <a:solidFill>
                      <a:schemeClr val="bg1"/>
                    </a:solidFill>
                  </a:tcPr>
                </a:tc>
              </a:tr>
              <a:tr h="0">
                <a:tc>
                  <a:txBody>
                    <a:bodyPr/>
                    <a:lstStyle/>
                    <a:p>
                      <a:pPr algn="r"/>
                      <a:r>
                        <a:rPr lang="fr-FR" sz="1200" dirty="0" smtClean="0">
                          <a:latin typeface="Comic Sans MS" pitchFamily="66" charset="0"/>
                        </a:rPr>
                        <a:t>doux</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volontairement</a:t>
                      </a:r>
                      <a:endParaRPr lang="fr-FR" sz="1200" dirty="0">
                        <a:latin typeface="Comic Sans MS" pitchFamily="66" charset="0"/>
                      </a:endParaRPr>
                    </a:p>
                  </a:txBody>
                  <a:tcPr anchor="ctr">
                    <a:solidFill>
                      <a:schemeClr val="bg1"/>
                    </a:solidFill>
                  </a:tcPr>
                </a:tc>
              </a:tr>
              <a:tr h="0">
                <a:tc>
                  <a:txBody>
                    <a:bodyPr/>
                    <a:lstStyle/>
                    <a:p>
                      <a:pPr algn="r"/>
                      <a:r>
                        <a:rPr lang="fr-FR" sz="1200" dirty="0" smtClean="0">
                          <a:latin typeface="Comic Sans MS" pitchFamily="66" charset="0"/>
                        </a:rPr>
                        <a:t>habile</a:t>
                      </a:r>
                      <a:endParaRPr lang="fr-FR" sz="1200" dirty="0">
                        <a:latin typeface="Comic Sans MS" pitchFamily="66" charset="0"/>
                      </a:endParaRPr>
                    </a:p>
                  </a:txBody>
                  <a:tcPr anchor="ctr">
                    <a:solidFill>
                      <a:schemeClr val="bg1"/>
                    </a:solidFill>
                  </a:tcPr>
                </a:tc>
                <a:tc>
                  <a:txBody>
                    <a:bodyPr/>
                    <a:lstStyle/>
                    <a:p>
                      <a:r>
                        <a:rPr lang="fr-FR" sz="900" dirty="0" smtClean="0">
                          <a:latin typeface="Comic Sans MS" pitchFamily="66" charset="0"/>
                          <a:sym typeface="Wingdings"/>
                        </a:rPr>
                        <a:t></a:t>
                      </a:r>
                      <a:endParaRPr lang="fr-FR" sz="900" dirty="0">
                        <a:latin typeface="Comic Sans MS" pitchFamily="66"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900" dirty="0" smtClean="0">
                          <a:latin typeface="Comic Sans MS" pitchFamily="66" charset="0"/>
                          <a:sym typeface="Wingdings"/>
                        </a:rPr>
                        <a:t></a:t>
                      </a:r>
                      <a:endParaRPr lang="fr-FR" sz="900" dirty="0" smtClean="0">
                        <a:latin typeface="Comic Sans MS" pitchFamily="66" charset="0"/>
                      </a:endParaRPr>
                    </a:p>
                  </a:txBody>
                  <a:tcPr anchor="ctr">
                    <a:solidFill>
                      <a:schemeClr val="bg1"/>
                    </a:solidFill>
                  </a:tcPr>
                </a:tc>
                <a:tc>
                  <a:txBody>
                    <a:bodyPr/>
                    <a:lstStyle/>
                    <a:p>
                      <a:r>
                        <a:rPr lang="fr-FR" sz="1200" dirty="0" smtClean="0">
                          <a:latin typeface="Comic Sans MS" pitchFamily="66" charset="0"/>
                        </a:rPr>
                        <a:t>doucement</a:t>
                      </a:r>
                      <a:endParaRPr lang="fr-FR" sz="1200" dirty="0">
                        <a:latin typeface="Comic Sans MS" pitchFamily="66" charset="0"/>
                      </a:endParaRPr>
                    </a:p>
                  </a:txBody>
                  <a:tcPr anchor="ctr">
                    <a:solidFill>
                      <a:schemeClr val="bg1"/>
                    </a:solidFill>
                  </a:tcPr>
                </a:tc>
              </a:tr>
            </a:tbl>
          </a:graphicData>
        </a:graphic>
      </p:graphicFrame>
      <p:grpSp>
        <p:nvGrpSpPr>
          <p:cNvPr id="20" name="Groupe 19"/>
          <p:cNvGrpSpPr/>
          <p:nvPr/>
        </p:nvGrpSpPr>
        <p:grpSpPr>
          <a:xfrm>
            <a:off x="116632" y="1496616"/>
            <a:ext cx="6653336" cy="495126"/>
            <a:chOff x="116632" y="1352600"/>
            <a:chExt cx="6653336" cy="495126"/>
          </a:xfrm>
        </p:grpSpPr>
        <p:grpSp>
          <p:nvGrpSpPr>
            <p:cNvPr id="21" name="Groupe 20"/>
            <p:cNvGrpSpPr/>
            <p:nvPr/>
          </p:nvGrpSpPr>
          <p:grpSpPr>
            <a:xfrm>
              <a:off x="116632" y="1352600"/>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chaque adjectif à l’adverbe qui correspond.</a:t>
              </a:r>
              <a:endParaRPr lang="fr-FR" sz="1400" u="sng" dirty="0">
                <a:latin typeface="SimpleRonde" pitchFamily="2" charset="0"/>
              </a:endParaRPr>
            </a:p>
          </p:txBody>
        </p:sp>
        <p:sp>
          <p:nvSpPr>
            <p:cNvPr id="23" name="Rectangle à coins arrondis 22"/>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26" name="Groupe 25"/>
          <p:cNvGrpSpPr/>
          <p:nvPr/>
        </p:nvGrpSpPr>
        <p:grpSpPr>
          <a:xfrm>
            <a:off x="116631" y="6249144"/>
            <a:ext cx="6653336" cy="495126"/>
            <a:chOff x="116632" y="1352600"/>
            <a:chExt cx="6653336" cy="495126"/>
          </a:xfrm>
        </p:grpSpPr>
        <p:grpSp>
          <p:nvGrpSpPr>
            <p:cNvPr id="27" name="Groupe 26"/>
            <p:cNvGrpSpPr/>
            <p:nvPr/>
          </p:nvGrpSpPr>
          <p:grpSpPr>
            <a:xfrm>
              <a:off x="116632" y="1352600"/>
              <a:ext cx="360040" cy="461665"/>
              <a:chOff x="116632" y="1352600"/>
              <a:chExt cx="360040" cy="461665"/>
            </a:xfrm>
          </p:grpSpPr>
          <p:sp>
            <p:nvSpPr>
              <p:cNvPr id="30" name="Ellipse 2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8" name="ZoneTexte 2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suivantes avec l’adverbe qui convient.</a:t>
              </a:r>
              <a:endParaRPr lang="fr-FR" sz="1400" dirty="0">
                <a:latin typeface="SimpleRonde" pitchFamily="2" charset="0"/>
              </a:endParaRPr>
            </a:p>
          </p:txBody>
        </p:sp>
        <p:sp>
          <p:nvSpPr>
            <p:cNvPr id="29" name="Rectangle à coins arrondis 2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2" name="Rectangle 31"/>
          <p:cNvSpPr/>
          <p:nvPr/>
        </p:nvSpPr>
        <p:spPr>
          <a:xfrm>
            <a:off x="389407" y="7113240"/>
            <a:ext cx="6179346" cy="2308324"/>
          </a:xfrm>
          <a:prstGeom prst="rect">
            <a:avLst/>
          </a:prstGeom>
        </p:spPr>
        <p:txBody>
          <a:bodyPr wrap="square">
            <a:spAutoFit/>
          </a:bodyPr>
          <a:lstStyle/>
          <a:p>
            <a:pPr>
              <a:lnSpc>
                <a:spcPct val="200000"/>
              </a:lnSpc>
            </a:pPr>
            <a:r>
              <a:rPr lang="fr-FR" sz="1200" dirty="0" smtClean="0">
                <a:latin typeface="Comic Sans MS" pitchFamily="66" charset="0"/>
              </a:rPr>
              <a:t>Les enfants s’amusent .............................................. dans la cour de récréation.</a:t>
            </a:r>
          </a:p>
          <a:p>
            <a:pPr>
              <a:lnSpc>
                <a:spcPct val="200000"/>
              </a:lnSpc>
            </a:pPr>
            <a:r>
              <a:rPr lang="fr-FR" sz="1200" dirty="0" smtClean="0">
                <a:latin typeface="Comic Sans MS" pitchFamily="66" charset="0"/>
              </a:rPr>
              <a:t>Le vendeur répond ................................................. à la demande des clients.</a:t>
            </a:r>
          </a:p>
          <a:p>
            <a:pPr>
              <a:lnSpc>
                <a:spcPct val="200000"/>
              </a:lnSpc>
            </a:pPr>
            <a:r>
              <a:rPr lang="fr-FR" sz="1200" dirty="0" smtClean="0">
                <a:latin typeface="Comic Sans MS" pitchFamily="66" charset="0"/>
              </a:rPr>
              <a:t>Vous partez en </a:t>
            </a:r>
            <a:r>
              <a:rPr lang="fr-FR" sz="1200" dirty="0">
                <a:latin typeface="Comic Sans MS" pitchFamily="66" charset="0"/>
              </a:rPr>
              <a:t>voyage </a:t>
            </a:r>
            <a:r>
              <a:rPr lang="fr-FR" sz="1200" dirty="0" smtClean="0">
                <a:latin typeface="Comic Sans MS" pitchFamily="66" charset="0"/>
              </a:rPr>
              <a:t>scolaire .................................................... </a:t>
            </a:r>
            <a:r>
              <a:rPr lang="fr-FR" sz="1200" dirty="0">
                <a:latin typeface="Comic Sans MS" pitchFamily="66" charset="0"/>
              </a:rPr>
              <a:t>.</a:t>
            </a:r>
            <a:endParaRPr lang="fr-FR" sz="1200" dirty="0" smtClean="0">
              <a:latin typeface="Comic Sans MS" pitchFamily="66" charset="0"/>
            </a:endParaRPr>
          </a:p>
          <a:p>
            <a:pPr>
              <a:lnSpc>
                <a:spcPct val="200000"/>
              </a:lnSpc>
            </a:pPr>
            <a:r>
              <a:rPr lang="fr-FR" sz="1200" dirty="0" smtClean="0">
                <a:latin typeface="Comic Sans MS" pitchFamily="66" charset="0"/>
              </a:rPr>
              <a:t>L’ambulance conduit ...................................................... le blessé aux urgences.</a:t>
            </a:r>
          </a:p>
          <a:p>
            <a:pPr>
              <a:lnSpc>
                <a:spcPct val="200000"/>
              </a:lnSpc>
            </a:pPr>
            <a:r>
              <a:rPr lang="fr-FR" sz="1200" dirty="0" smtClean="0">
                <a:latin typeface="Comic Sans MS" pitchFamily="66" charset="0"/>
              </a:rPr>
              <a:t>Mon grand frère a ................................................. 12 ans.</a:t>
            </a:r>
          </a:p>
          <a:p>
            <a:pPr>
              <a:lnSpc>
                <a:spcPct val="200000"/>
              </a:lnSpc>
            </a:pPr>
            <a:r>
              <a:rPr lang="fr-FR" sz="1200" dirty="0" smtClean="0">
                <a:latin typeface="Comic Sans MS" pitchFamily="66" charset="0"/>
              </a:rPr>
              <a:t>La maitresse range ................................................. son bureau avant de partir.</a:t>
            </a:r>
            <a:endParaRPr lang="fr-FR" sz="1200" dirty="0">
              <a:latin typeface="Comic Sans MS" pitchFamily="66" charset="0"/>
            </a:endParaRPr>
          </a:p>
        </p:txBody>
      </p:sp>
      <p:sp>
        <p:nvSpPr>
          <p:cNvPr id="33" name="ZoneTexte 32"/>
          <p:cNvSpPr txBox="1"/>
          <p:nvPr/>
        </p:nvSpPr>
        <p:spPr>
          <a:xfrm>
            <a:off x="476672" y="6651575"/>
            <a:ext cx="6192688" cy="507831"/>
          </a:xfrm>
          <a:prstGeom prst="rect">
            <a:avLst/>
          </a:prstGeom>
          <a:noFill/>
        </p:spPr>
        <p:txBody>
          <a:bodyPr wrap="square" rtlCol="0">
            <a:spAutoFit/>
          </a:bodyPr>
          <a:lstStyle/>
          <a:p>
            <a:pPr algn="ctr">
              <a:lnSpc>
                <a:spcPct val="150000"/>
              </a:lnSpc>
            </a:pPr>
            <a:r>
              <a:rPr lang="fr-FR" dirty="0" smtClean="0">
                <a:latin typeface="Cursive standard" pitchFamily="2" charset="0"/>
              </a:rPr>
              <a:t>bientôt - demain - poliment - joyeusement - bien - rapidement</a:t>
            </a:r>
          </a:p>
        </p:txBody>
      </p:sp>
    </p:spTree>
    <p:extLst>
      <p:ext uri="{BB962C8B-B14F-4D97-AF65-F5344CB8AC3E}">
        <p14:creationId xmlns:p14="http://schemas.microsoft.com/office/powerpoint/2010/main" val="373876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L’adverbe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496616"/>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Complète ces phrases avec l’adverbe qui correspond à l’adjectif en gras.</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332656" y="2432720"/>
            <a:ext cx="6236096" cy="1569660"/>
          </a:xfrm>
          <a:prstGeom prst="rect">
            <a:avLst/>
          </a:prstGeom>
        </p:spPr>
        <p:txBody>
          <a:bodyPr wrap="square">
            <a:spAutoFit/>
          </a:bodyPr>
          <a:lstStyle/>
          <a:p>
            <a:pPr>
              <a:lnSpc>
                <a:spcPct val="200000"/>
              </a:lnSpc>
            </a:pPr>
            <a:r>
              <a:rPr lang="fr-FR" sz="1200" dirty="0" smtClean="0">
                <a:latin typeface="Comic Sans MS" pitchFamily="66" charset="0"/>
              </a:rPr>
              <a:t>Les voyageurs sont </a:t>
            </a:r>
            <a:r>
              <a:rPr lang="fr-FR" sz="1200" b="1" dirty="0" smtClean="0">
                <a:latin typeface="Comic Sans MS" pitchFamily="66" charset="0"/>
              </a:rPr>
              <a:t>impatients</a:t>
            </a:r>
            <a:r>
              <a:rPr lang="fr-FR" sz="1200" dirty="0" smtClean="0">
                <a:latin typeface="Comic Sans MS" pitchFamily="66" charset="0"/>
              </a:rPr>
              <a:t>, ils attendent ........................................................... . </a:t>
            </a:r>
          </a:p>
          <a:p>
            <a:pPr>
              <a:lnSpc>
                <a:spcPct val="200000"/>
              </a:lnSpc>
            </a:pPr>
            <a:r>
              <a:rPr lang="fr-FR" sz="1200" dirty="0" smtClean="0">
                <a:latin typeface="Comic Sans MS" pitchFamily="66" charset="0"/>
              </a:rPr>
              <a:t>Le pilote est </a:t>
            </a:r>
            <a:r>
              <a:rPr lang="fr-FR" sz="1200" b="1" dirty="0" smtClean="0">
                <a:latin typeface="Comic Sans MS" pitchFamily="66" charset="0"/>
              </a:rPr>
              <a:t>agile</a:t>
            </a:r>
            <a:r>
              <a:rPr lang="fr-FR" sz="1200" dirty="0" smtClean="0">
                <a:latin typeface="Comic Sans MS" pitchFamily="66" charset="0"/>
              </a:rPr>
              <a:t>, il décolle ........................................................... .</a:t>
            </a:r>
          </a:p>
          <a:p>
            <a:pPr>
              <a:lnSpc>
                <a:spcPct val="200000"/>
              </a:lnSpc>
            </a:pPr>
            <a:r>
              <a:rPr lang="fr-FR" sz="1200" dirty="0" smtClean="0">
                <a:latin typeface="Comic Sans MS" pitchFamily="66" charset="0"/>
              </a:rPr>
              <a:t>Les élèves sont </a:t>
            </a:r>
            <a:r>
              <a:rPr lang="fr-FR" sz="1200" b="1" dirty="0" smtClean="0">
                <a:latin typeface="Comic Sans MS" pitchFamily="66" charset="0"/>
              </a:rPr>
              <a:t>attentifs</a:t>
            </a:r>
            <a:r>
              <a:rPr lang="fr-FR" sz="1200" dirty="0" smtClean="0">
                <a:latin typeface="Comic Sans MS" pitchFamily="66" charset="0"/>
              </a:rPr>
              <a:t>, ils écoutent ........................................................... </a:t>
            </a:r>
            <a:r>
              <a:rPr lang="fr-FR" sz="1200" dirty="0">
                <a:latin typeface="Comic Sans MS" pitchFamily="66" charset="0"/>
              </a:rPr>
              <a:t>.</a:t>
            </a:r>
            <a:endParaRPr lang="fr-FR" sz="1200" dirty="0" smtClean="0">
              <a:latin typeface="Comic Sans MS" pitchFamily="66" charset="0"/>
            </a:endParaRPr>
          </a:p>
          <a:p>
            <a:pPr>
              <a:lnSpc>
                <a:spcPct val="200000"/>
              </a:lnSpc>
            </a:pPr>
            <a:r>
              <a:rPr lang="fr-FR" sz="1200" dirty="0" smtClean="0">
                <a:latin typeface="Comic Sans MS" pitchFamily="66" charset="0"/>
              </a:rPr>
              <a:t>La panthère est </a:t>
            </a:r>
            <a:r>
              <a:rPr lang="fr-FR" sz="1200" b="1" dirty="0" smtClean="0">
                <a:latin typeface="Comic Sans MS" pitchFamily="66" charset="0"/>
              </a:rPr>
              <a:t>silencieuse</a:t>
            </a:r>
            <a:r>
              <a:rPr lang="fr-FR" sz="1200" dirty="0" smtClean="0">
                <a:latin typeface="Comic Sans MS" pitchFamily="66" charset="0"/>
              </a:rPr>
              <a:t>, elle se déplace ........................................................... .</a:t>
            </a:r>
            <a:endParaRPr lang="fr-FR" sz="1200" dirty="0">
              <a:latin typeface="Comic Sans MS" pitchFamily="66" charset="0"/>
            </a:endParaRPr>
          </a:p>
        </p:txBody>
      </p:sp>
      <p:grpSp>
        <p:nvGrpSpPr>
          <p:cNvPr id="12" name="Groupe 11"/>
          <p:cNvGrpSpPr/>
          <p:nvPr/>
        </p:nvGrpSpPr>
        <p:grpSpPr>
          <a:xfrm>
            <a:off x="113676" y="4229426"/>
            <a:ext cx="6653336" cy="513879"/>
            <a:chOff x="116632" y="1352600"/>
            <a:chExt cx="6653336" cy="513879"/>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supprimant les adverbes.</a:t>
              </a:r>
              <a:endParaRPr lang="fr-FR" sz="1400"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4808984"/>
            <a:ext cx="6552728" cy="1938992"/>
          </a:xfrm>
          <a:prstGeom prst="rect">
            <a:avLst/>
          </a:prstGeom>
          <a:noFill/>
        </p:spPr>
        <p:txBody>
          <a:bodyPr wrap="square" rtlCol="0">
            <a:spAutoFit/>
          </a:bodyPr>
          <a:lstStyle/>
          <a:p>
            <a:pPr>
              <a:lnSpc>
                <a:spcPct val="200000"/>
              </a:lnSpc>
            </a:pPr>
            <a:r>
              <a:rPr lang="fr-FR" sz="1200" dirty="0" smtClean="0">
                <a:latin typeface="Comic Sans MS" pitchFamily="66" charset="0"/>
              </a:rPr>
              <a:t>Le maitre explique patiemment l’exercice aux enfants qui ne comprennent pas bien.</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Bientôt, nous visiterons les arènes de Nîmes après avoir longuement étudié les Romains.</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Le renard observe prudemment et silencieusement sa proie qui dort tranquillement.</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5182224"/>
            <a:ext cx="6480720" cy="365865"/>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5961112"/>
            <a:ext cx="6480720" cy="365865"/>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681192"/>
            <a:ext cx="6480720" cy="365865"/>
          </a:xfrm>
          <a:prstGeom prst="rect">
            <a:avLst/>
          </a:prstGeom>
        </p:spPr>
      </p:pic>
      <p:grpSp>
        <p:nvGrpSpPr>
          <p:cNvPr id="22" name="Groupe 21"/>
          <p:cNvGrpSpPr/>
          <p:nvPr/>
        </p:nvGrpSpPr>
        <p:grpSpPr>
          <a:xfrm>
            <a:off x="113676" y="7337172"/>
            <a:ext cx="6653336" cy="513879"/>
            <a:chOff x="116632" y="1352600"/>
            <a:chExt cx="6653336" cy="513879"/>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50981"/>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Retrouve les adjectifs qui correspondent à ces adverbes.</a:t>
              </a:r>
              <a:endParaRPr lang="fr-FR" sz="1400"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7974862"/>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8552670"/>
            <a:ext cx="1971288" cy="502778"/>
          </a:xfrm>
          <a:prstGeom prst="rect">
            <a:avLst/>
          </a:prstGeom>
        </p:spPr>
      </p:pic>
      <p:sp>
        <p:nvSpPr>
          <p:cNvPr id="30" name="ZoneTexte 29"/>
          <p:cNvSpPr txBox="1"/>
          <p:nvPr/>
        </p:nvSpPr>
        <p:spPr>
          <a:xfrm>
            <a:off x="44624" y="7851051"/>
            <a:ext cx="13681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solidement :</a:t>
            </a:r>
          </a:p>
          <a:p>
            <a:pPr algn="r">
              <a:lnSpc>
                <a:spcPct val="300000"/>
              </a:lnSpc>
            </a:pPr>
            <a:r>
              <a:rPr lang="fr-FR" sz="1200" dirty="0" smtClean="0">
                <a:latin typeface="Comic Sans MS" pitchFamily="66" charset="0"/>
              </a:rPr>
              <a:t>bizarrement :</a:t>
            </a:r>
          </a:p>
          <a:p>
            <a:pPr algn="r">
              <a:lnSpc>
                <a:spcPct val="300000"/>
              </a:lnSpc>
            </a:pPr>
            <a:r>
              <a:rPr lang="fr-FR" sz="1200" dirty="0" smtClean="0">
                <a:latin typeface="Comic Sans MS" pitchFamily="66" charset="0"/>
              </a:rPr>
              <a:t>tranquillement :</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8554678"/>
            <a:ext cx="1971288" cy="502778"/>
          </a:xfrm>
          <a:prstGeom prst="rect">
            <a:avLst/>
          </a:prstGeom>
        </p:spPr>
      </p:pic>
      <p:pic>
        <p:nvPicPr>
          <p:cNvPr id="32" name="Image 31" descr="Capture d’écran"/>
          <p:cNvPicPr>
            <a:picLocks noChangeAspect="1"/>
          </p:cNvPicPr>
          <p:nvPr/>
        </p:nvPicPr>
        <p:blipFill rotWithShape="1">
          <a:blip r:embed="rId2">
            <a:extLst>
              <a:ext uri="{28A0092B-C50C-407E-A947-70E740481C1C}">
                <a14:useLocalDpi xmlns:a14="http://schemas.microsoft.com/office/drawing/2010/main" val="0"/>
              </a:ext>
            </a:extLst>
          </a:blip>
          <a:srcRect l="9989" r="60573" b="79079"/>
          <a:stretch/>
        </p:blipFill>
        <p:spPr>
          <a:xfrm>
            <a:off x="4586908" y="7974862"/>
            <a:ext cx="2018868" cy="502778"/>
          </a:xfrm>
          <a:prstGeom prst="rect">
            <a:avLst/>
          </a:prstGeom>
        </p:spPr>
      </p:pic>
      <p:sp>
        <p:nvSpPr>
          <p:cNvPr id="33" name="ZoneTexte 32"/>
          <p:cNvSpPr txBox="1"/>
          <p:nvPr/>
        </p:nvSpPr>
        <p:spPr>
          <a:xfrm>
            <a:off x="3152056" y="7851051"/>
            <a:ext cx="1434852" cy="1754326"/>
          </a:xfrm>
          <a:prstGeom prst="rect">
            <a:avLst/>
          </a:prstGeom>
          <a:noFill/>
        </p:spPr>
        <p:txBody>
          <a:bodyPr wrap="square" rtlCol="0">
            <a:spAutoFit/>
          </a:bodyPr>
          <a:lstStyle/>
          <a:p>
            <a:pPr algn="r">
              <a:lnSpc>
                <a:spcPct val="300000"/>
              </a:lnSpc>
            </a:pPr>
            <a:r>
              <a:rPr lang="fr-FR" sz="1200" dirty="0" smtClean="0">
                <a:latin typeface="Comic Sans MS" pitchFamily="66" charset="0"/>
              </a:rPr>
              <a:t>savamment :</a:t>
            </a:r>
          </a:p>
          <a:p>
            <a:pPr algn="r">
              <a:lnSpc>
                <a:spcPct val="300000"/>
              </a:lnSpc>
            </a:pPr>
            <a:r>
              <a:rPr lang="fr-FR" sz="1200" dirty="0" smtClean="0">
                <a:latin typeface="Comic Sans MS" pitchFamily="66" charset="0"/>
              </a:rPr>
              <a:t>élégamment :</a:t>
            </a:r>
          </a:p>
          <a:p>
            <a:pPr algn="r">
              <a:lnSpc>
                <a:spcPct val="300000"/>
              </a:lnSpc>
            </a:pPr>
            <a:r>
              <a:rPr lang="fr-FR" sz="1200" dirty="0" smtClean="0">
                <a:latin typeface="Comic Sans MS" pitchFamily="66" charset="0"/>
              </a:rPr>
              <a:t>délicatement :</a:t>
            </a:r>
          </a:p>
        </p:txBody>
      </p:sp>
      <p:pic>
        <p:nvPicPr>
          <p:cNvPr id="34" name="Image 33"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1385704" y="9130742"/>
            <a:ext cx="1971288" cy="502778"/>
          </a:xfrm>
          <a:prstGeom prst="rect">
            <a:avLst/>
          </a:prstGeom>
        </p:spPr>
      </p:pic>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34488" y="9130742"/>
            <a:ext cx="1971288" cy="502778"/>
          </a:xfrm>
          <a:prstGeom prst="rect">
            <a:avLst/>
          </a:prstGeom>
        </p:spPr>
      </p:pic>
    </p:spTree>
    <p:extLst>
      <p:ext uri="{BB962C8B-B14F-4D97-AF65-F5344CB8AC3E}">
        <p14:creationId xmlns:p14="http://schemas.microsoft.com/office/powerpoint/2010/main" val="132822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L’adverbe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95126"/>
            <a:chOff x="116632" y="1352600"/>
            <a:chExt cx="6653336" cy="49512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Classe ces adverbes dans le tableau</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296652" y="1784648"/>
            <a:ext cx="6084676" cy="923330"/>
          </a:xfrm>
          <a:prstGeom prst="rect">
            <a:avLst/>
          </a:prstGeom>
          <a:noFill/>
        </p:spPr>
        <p:txBody>
          <a:bodyPr wrap="square" rtlCol="0">
            <a:spAutoFit/>
          </a:bodyPr>
          <a:lstStyle/>
          <a:p>
            <a:pPr algn="ctr">
              <a:lnSpc>
                <a:spcPct val="150000"/>
              </a:lnSpc>
            </a:pPr>
            <a:r>
              <a:rPr lang="fr-FR" dirty="0">
                <a:latin typeface="Cursive standard" pitchFamily="2" charset="0"/>
              </a:rPr>
              <a:t>là - doucement - hier - bêtement - soudain </a:t>
            </a:r>
            <a:r>
              <a:rPr lang="fr-FR" dirty="0" smtClean="0">
                <a:latin typeface="Cursive standard" pitchFamily="2" charset="0"/>
              </a:rPr>
              <a:t>- innocemment - demain - rapidement </a:t>
            </a:r>
            <a:r>
              <a:rPr lang="fr-FR" dirty="0">
                <a:latin typeface="Cursive standard" pitchFamily="2" charset="0"/>
              </a:rPr>
              <a:t>- </a:t>
            </a:r>
            <a:r>
              <a:rPr lang="fr-FR" dirty="0" smtClean="0">
                <a:latin typeface="Cursive standard" pitchFamily="2" charset="0"/>
              </a:rPr>
              <a:t>devant </a:t>
            </a:r>
            <a:r>
              <a:rPr lang="fr-FR" dirty="0">
                <a:latin typeface="Cursive standard" pitchFamily="2" charset="0"/>
              </a:rPr>
              <a:t>- bientôt - derrière </a:t>
            </a:r>
            <a:r>
              <a:rPr lang="fr-FR" dirty="0" smtClean="0">
                <a:latin typeface="Cursive standard" pitchFamily="2" charset="0"/>
              </a:rPr>
              <a:t>- ici</a:t>
            </a:r>
          </a:p>
        </p:txBody>
      </p:sp>
      <p:graphicFrame>
        <p:nvGraphicFramePr>
          <p:cNvPr id="12" name="Tableau 11"/>
          <p:cNvGraphicFramePr>
            <a:graphicFrameLocks noGrp="1"/>
          </p:cNvGraphicFramePr>
          <p:nvPr>
            <p:extLst>
              <p:ext uri="{D42A27DB-BD31-4B8C-83A1-F6EECF244321}">
                <p14:modId xmlns:p14="http://schemas.microsoft.com/office/powerpoint/2010/main" val="1972814623"/>
              </p:ext>
            </p:extLst>
          </p:nvPr>
        </p:nvGraphicFramePr>
        <p:xfrm>
          <a:off x="133373" y="2825120"/>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2178662"/>
                <a:gridCol w="2178662"/>
                <a:gridCol w="2178662"/>
              </a:tblGrid>
              <a:tr h="144016">
                <a:tc>
                  <a:txBody>
                    <a:bodyPr/>
                    <a:lstStyle/>
                    <a:p>
                      <a:pPr algn="ctr"/>
                      <a:r>
                        <a:rPr lang="fr-FR" sz="1400" b="1" dirty="0" smtClean="0"/>
                        <a:t>Adverbe de temps</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Adverbe de manière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Adverbe de lieu</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32012" b="44910"/>
          <a:stretch/>
        </p:blipFill>
        <p:spPr>
          <a:xfrm>
            <a:off x="188641" y="3185160"/>
            <a:ext cx="2059259"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53446" t="-1" r="16178" b="44910"/>
          <a:stretch/>
        </p:blipFill>
        <p:spPr>
          <a:xfrm>
            <a:off x="4526279" y="3185160"/>
            <a:ext cx="2083251" cy="1323950"/>
          </a:xfrm>
          <a:prstGeom prst="rect">
            <a:avLst/>
          </a:prstGeom>
        </p:spPr>
      </p:pic>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3446" t="-1" r="16178" b="44910"/>
          <a:stretch/>
        </p:blipFill>
        <p:spPr>
          <a:xfrm>
            <a:off x="2348880" y="3185160"/>
            <a:ext cx="2083251" cy="1323950"/>
          </a:xfrm>
          <a:prstGeom prst="rect">
            <a:avLst/>
          </a:prstGeom>
        </p:spPr>
      </p:pic>
      <p:grpSp>
        <p:nvGrpSpPr>
          <p:cNvPr id="16" name="Groupe 15"/>
          <p:cNvGrpSpPr/>
          <p:nvPr/>
        </p:nvGrpSpPr>
        <p:grpSpPr>
          <a:xfrm>
            <a:off x="116632" y="4953000"/>
            <a:ext cx="6653336" cy="495126"/>
            <a:chOff x="116632" y="1352600"/>
            <a:chExt cx="6653336" cy="495126"/>
          </a:xfrm>
        </p:grpSpPr>
        <p:grpSp>
          <p:nvGrpSpPr>
            <p:cNvPr id="17" name="Groupe 16"/>
            <p:cNvGrpSpPr/>
            <p:nvPr/>
          </p:nvGrpSpPr>
          <p:grpSpPr>
            <a:xfrm>
              <a:off x="116632" y="1352600"/>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8" name="ZoneTexte 1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Entoure les adverbes de ce texte.</a:t>
              </a:r>
              <a:endParaRPr lang="fr-FR" sz="1400" dirty="0">
                <a:latin typeface="SimpleRonde" pitchFamily="2" charset="0"/>
              </a:endParaRPr>
            </a:p>
          </p:txBody>
        </p:sp>
        <p:sp>
          <p:nvSpPr>
            <p:cNvPr id="19" name="Rectangle à coins arrondis 1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2" name="Rectangle 21"/>
          <p:cNvSpPr/>
          <p:nvPr/>
        </p:nvSpPr>
        <p:spPr>
          <a:xfrm>
            <a:off x="188641" y="5457056"/>
            <a:ext cx="6580878" cy="1846659"/>
          </a:xfrm>
          <a:prstGeom prst="rect">
            <a:avLst/>
          </a:prstGeom>
        </p:spPr>
        <p:txBody>
          <a:bodyPr wrap="square">
            <a:spAutoFit/>
          </a:bodyPr>
          <a:lstStyle/>
          <a:p>
            <a:pPr algn="just">
              <a:lnSpc>
                <a:spcPct val="200000"/>
              </a:lnSpc>
            </a:pPr>
            <a:r>
              <a:rPr lang="fr-FR" sz="1200" dirty="0" smtClean="0">
                <a:latin typeface="Comic Sans MS" pitchFamily="66" charset="0"/>
              </a:rPr>
              <a:t>Les enfants et les personnes âgées sont particulièrement sensibles aux fortes chaleurs, car ils n’ont pas le réflexe de boire pour lutter contre la déshydratation qui peut rapidement tuer. Comme les fortes chaleurs ont souvent lieu pendant les vacances, les médecins sont moins nombreux pour s’en occuper.</a:t>
            </a:r>
          </a:p>
          <a:p>
            <a:pPr algn="r">
              <a:lnSpc>
                <a:spcPct val="200000"/>
              </a:lnSpc>
            </a:pPr>
            <a:r>
              <a:rPr lang="fr-FR" sz="900" b="1" i="1" dirty="0" smtClean="0">
                <a:latin typeface="Comic Sans MS" pitchFamily="66" charset="0"/>
              </a:rPr>
              <a:t>Mon quotidien, Spécial environnement - n°14.</a:t>
            </a:r>
            <a:endParaRPr lang="fr-FR" sz="900" b="1" i="1" dirty="0">
              <a:latin typeface="Comic Sans MS" pitchFamily="66" charset="0"/>
            </a:endParaRPr>
          </a:p>
        </p:txBody>
      </p:sp>
      <p:grpSp>
        <p:nvGrpSpPr>
          <p:cNvPr id="23" name="Groupe 22"/>
          <p:cNvGrpSpPr/>
          <p:nvPr/>
        </p:nvGrpSpPr>
        <p:grpSpPr>
          <a:xfrm>
            <a:off x="116632" y="7303715"/>
            <a:ext cx="6653336" cy="495126"/>
            <a:chOff x="116632" y="1352600"/>
            <a:chExt cx="6653336" cy="495126"/>
          </a:xfrm>
        </p:grpSpPr>
        <p:grpSp>
          <p:nvGrpSpPr>
            <p:cNvPr id="24" name="Groupe 23"/>
            <p:cNvGrpSpPr/>
            <p:nvPr/>
          </p:nvGrpSpPr>
          <p:grpSpPr>
            <a:xfrm>
              <a:off x="116632" y="1352600"/>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5" name="ZoneTexte 24"/>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Utilise un adverbe pour expliquer ces expressions.</a:t>
              </a:r>
              <a:endParaRPr lang="fr-FR" sz="1400" dirty="0">
                <a:latin typeface="SimpleRonde" pitchFamily="2" charset="0"/>
              </a:endParaRPr>
            </a:p>
          </p:txBody>
        </p:sp>
        <p:sp>
          <p:nvSpPr>
            <p:cNvPr id="26" name="Rectangle à coins arrondis 25"/>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7974862"/>
            <a:ext cx="1971288" cy="502778"/>
          </a:xfrm>
          <a:prstGeom prst="rect">
            <a:avLst/>
          </a:prstGeom>
        </p:spPr>
      </p:pic>
      <p:pic>
        <p:nvPicPr>
          <p:cNvPr id="30" name="Image 29"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8552670"/>
            <a:ext cx="1971288" cy="502778"/>
          </a:xfrm>
          <a:prstGeom prst="rect">
            <a:avLst/>
          </a:prstGeom>
        </p:spPr>
      </p:pic>
      <p:sp>
        <p:nvSpPr>
          <p:cNvPr id="31" name="ZoneTexte 30"/>
          <p:cNvSpPr txBox="1"/>
          <p:nvPr/>
        </p:nvSpPr>
        <p:spPr>
          <a:xfrm>
            <a:off x="44623" y="7851051"/>
            <a:ext cx="4387507" cy="1754326"/>
          </a:xfrm>
          <a:prstGeom prst="rect">
            <a:avLst/>
          </a:prstGeom>
          <a:noFill/>
        </p:spPr>
        <p:txBody>
          <a:bodyPr wrap="square" rtlCol="0">
            <a:spAutoFit/>
          </a:bodyPr>
          <a:lstStyle/>
          <a:p>
            <a:pPr algn="r">
              <a:lnSpc>
                <a:spcPct val="300000"/>
              </a:lnSpc>
            </a:pPr>
            <a:r>
              <a:rPr lang="fr-FR" sz="1200" b="1" dirty="0" smtClean="0">
                <a:latin typeface="Comic Sans MS" pitchFamily="66" charset="0"/>
              </a:rPr>
              <a:t>« Manger comme un cochon » </a:t>
            </a:r>
            <a:r>
              <a:rPr lang="fr-FR" sz="1200" dirty="0" smtClean="0">
                <a:latin typeface="Comic Sans MS" pitchFamily="66" charset="0"/>
              </a:rPr>
              <a:t>veut dire que l’on mange ...</a:t>
            </a:r>
          </a:p>
          <a:p>
            <a:pPr algn="r">
              <a:lnSpc>
                <a:spcPct val="300000"/>
              </a:lnSpc>
            </a:pPr>
            <a:r>
              <a:rPr lang="fr-FR" sz="1200" b="1" dirty="0" smtClean="0">
                <a:latin typeface="Comic Sans MS" pitchFamily="66" charset="0"/>
              </a:rPr>
              <a:t>« Il tombe des cordes » </a:t>
            </a:r>
            <a:r>
              <a:rPr lang="fr-FR" sz="1200" dirty="0" smtClean="0">
                <a:latin typeface="Comic Sans MS" pitchFamily="66" charset="0"/>
              </a:rPr>
              <a:t>veut dire qu’il pleut ...</a:t>
            </a:r>
          </a:p>
          <a:p>
            <a:pPr algn="r">
              <a:lnSpc>
                <a:spcPct val="300000"/>
              </a:lnSpc>
            </a:pPr>
            <a:r>
              <a:rPr lang="fr-FR" sz="1200" b="1" dirty="0" smtClean="0">
                <a:latin typeface="Comic Sans MS" pitchFamily="66" charset="0"/>
              </a:rPr>
              <a:t>« Courir à perdre haleine » </a:t>
            </a:r>
            <a:r>
              <a:rPr lang="fr-FR" sz="1200" dirty="0" smtClean="0">
                <a:latin typeface="Comic Sans MS" pitchFamily="66" charset="0"/>
              </a:rPr>
              <a:t>veut dire que l’on court ....</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482048" y="9130742"/>
            <a:ext cx="1971288" cy="502778"/>
          </a:xfrm>
          <a:prstGeom prst="rect">
            <a:avLst/>
          </a:prstGeom>
        </p:spPr>
      </p:pic>
    </p:spTree>
    <p:extLst>
      <p:ext uri="{BB962C8B-B14F-4D97-AF65-F5344CB8AC3E}">
        <p14:creationId xmlns:p14="http://schemas.microsoft.com/office/powerpoint/2010/main" val="34301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L’adverbe</a:t>
            </a:r>
            <a:endParaRPr lang="fr-FR" dirty="0"/>
          </a:p>
        </p:txBody>
      </p:sp>
      <p:sp>
        <p:nvSpPr>
          <p:cNvPr id="3" name="Espace réservé du texte 2"/>
          <p:cNvSpPr>
            <a:spLocks noGrp="1"/>
          </p:cNvSpPr>
          <p:nvPr>
            <p:ph type="body" sz="quarter" idx="11"/>
          </p:nvPr>
        </p:nvSpPr>
        <p:spPr/>
        <p:txBody>
          <a:bodyPr/>
          <a:lstStyle/>
          <a:p>
            <a:r>
              <a:rPr lang="fr-FR" dirty="0" smtClean="0"/>
              <a:t>12</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
        <p:nvSpPr>
          <p:cNvPr id="5" name="Rectangle 4"/>
          <p:cNvSpPr/>
          <p:nvPr/>
        </p:nvSpPr>
        <p:spPr>
          <a:xfrm>
            <a:off x="116632" y="2000672"/>
            <a:ext cx="6624736" cy="2308324"/>
          </a:xfrm>
          <a:prstGeom prst="rect">
            <a:avLst/>
          </a:prstGeom>
        </p:spPr>
        <p:txBody>
          <a:bodyPr wrap="square">
            <a:spAutoFit/>
          </a:bodyPr>
          <a:lstStyle/>
          <a:p>
            <a:pPr>
              <a:lnSpc>
                <a:spcPct val="200000"/>
              </a:lnSpc>
            </a:pPr>
            <a:r>
              <a:rPr lang="fr-FR" sz="1200" dirty="0">
                <a:latin typeface="Comic Sans MS" pitchFamily="66" charset="0"/>
              </a:rPr>
              <a:t>Monsieur Otis perçut distinctement un bruit de pas. Il chaussa ses pantoufles, sortit tranquillement une petite fiole de sa valise et ouvrit la porte. Juste devant lui, dans un pâle rayon de lune, se tenait un vieil homme d’aspect terrible. Ses yeux étaient aussi rouges que des charbons ardents. Ses longs cheveux lui tombaient sur les épaules en mèches entremêlées. Ses vêtements de coupe antique étaient souillés et pitoyablement </a:t>
            </a:r>
            <a:r>
              <a:rPr lang="fr-FR" sz="1200" dirty="0" smtClean="0">
                <a:latin typeface="Comic Sans MS" pitchFamily="66" charset="0"/>
              </a:rPr>
              <a:t>déchirés.</a:t>
            </a:r>
            <a:endParaRPr lang="fr-FR" sz="1200" dirty="0">
              <a:latin typeface="Comic Sans MS" pitchFamily="66" charset="0"/>
            </a:endParaRPr>
          </a:p>
        </p:txBody>
      </p:sp>
      <p:grpSp>
        <p:nvGrpSpPr>
          <p:cNvPr id="6" name="Groupe 5"/>
          <p:cNvGrpSpPr/>
          <p:nvPr/>
        </p:nvGrpSpPr>
        <p:grpSpPr>
          <a:xfrm>
            <a:off x="116632" y="1505546"/>
            <a:ext cx="6653336" cy="495126"/>
            <a:chOff x="116632" y="1352600"/>
            <a:chExt cx="6653336" cy="495126"/>
          </a:xfrm>
        </p:grpSpPr>
        <p:grpSp>
          <p:nvGrpSpPr>
            <p:cNvPr id="7" name="Groupe 6"/>
            <p:cNvGrpSpPr/>
            <p:nvPr/>
          </p:nvGrpSpPr>
          <p:grpSpPr>
            <a:xfrm>
              <a:off x="116632" y="1352600"/>
              <a:ext cx="360040" cy="461665"/>
              <a:chOff x="116632" y="1352600"/>
              <a:chExt cx="360040" cy="461665"/>
            </a:xfrm>
          </p:grpSpPr>
          <p:sp>
            <p:nvSpPr>
              <p:cNvPr id="10" name="Ellipse 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8" name="ZoneTexte 7"/>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Dans le texte suivant, trouve 3 adverbes de manières.</a:t>
              </a:r>
              <a:endParaRPr lang="fr-FR" sz="1400" dirty="0">
                <a:latin typeface="SimpleRonde" pitchFamily="2" charset="0"/>
              </a:endParaRPr>
            </a:p>
          </p:txBody>
        </p:sp>
        <p:sp>
          <p:nvSpPr>
            <p:cNvPr id="9" name="Rectangle à coins arrondis 8"/>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grpSp>
        <p:nvGrpSpPr>
          <p:cNvPr id="12" name="Groupe 11"/>
          <p:cNvGrpSpPr/>
          <p:nvPr/>
        </p:nvGrpSpPr>
        <p:grpSpPr>
          <a:xfrm>
            <a:off x="113676" y="4373442"/>
            <a:ext cx="6653336" cy="814166"/>
            <a:chOff x="116632" y="1352600"/>
            <a:chExt cx="6653336" cy="814166"/>
          </a:xfrm>
        </p:grpSpPr>
        <p:grpSp>
          <p:nvGrpSpPr>
            <p:cNvPr id="13" name="Groupe 12"/>
            <p:cNvGrpSpPr/>
            <p:nvPr/>
          </p:nvGrpSpPr>
          <p:grpSpPr>
            <a:xfrm>
              <a:off x="116632" y="1352600"/>
              <a:ext cx="360040" cy="461665"/>
              <a:chOff x="116632" y="1352600"/>
              <a:chExt cx="360040" cy="461665"/>
            </a:xfrm>
          </p:grpSpPr>
          <p:sp>
            <p:nvSpPr>
              <p:cNvPr id="16" name="Ellipse 1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4" name="ZoneTexte 13"/>
            <p:cNvSpPr txBox="1"/>
            <p:nvPr/>
          </p:nvSpPr>
          <p:spPr>
            <a:xfrm>
              <a:off x="476672" y="1428102"/>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Recopie ces phrases en ajoutant un adverbe pour modifier le sens du verbe. Change à chaque fois.</a:t>
              </a:r>
              <a:endParaRPr lang="fr-FR" sz="1400" dirty="0">
                <a:latin typeface="SimpleRonde" pitchFamily="2" charset="0"/>
              </a:endParaRPr>
            </a:p>
          </p:txBody>
        </p:sp>
        <p:sp>
          <p:nvSpPr>
            <p:cNvPr id="15" name="Rectangle à coins arrondis 1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8" name="ZoneTexte 17"/>
          <p:cNvSpPr txBox="1"/>
          <p:nvPr/>
        </p:nvSpPr>
        <p:spPr>
          <a:xfrm>
            <a:off x="116632" y="5091191"/>
            <a:ext cx="6552728" cy="1938992"/>
          </a:xfrm>
          <a:prstGeom prst="rect">
            <a:avLst/>
          </a:prstGeom>
          <a:noFill/>
        </p:spPr>
        <p:txBody>
          <a:bodyPr wrap="square" rtlCol="0">
            <a:spAutoFit/>
          </a:bodyPr>
          <a:lstStyle/>
          <a:p>
            <a:pPr>
              <a:lnSpc>
                <a:spcPct val="200000"/>
              </a:lnSpc>
            </a:pPr>
            <a:r>
              <a:rPr lang="fr-FR" sz="1200" dirty="0" smtClean="0">
                <a:latin typeface="Comic Sans MS" pitchFamily="66" charset="0"/>
              </a:rPr>
              <a:t>Le contrôleur se promène le long du quai.</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Le chien de chasse poursuit le renard.</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L’avion est en retard.</a:t>
            </a:r>
          </a:p>
        </p:txBody>
      </p:sp>
      <p:pic>
        <p:nvPicPr>
          <p:cNvPr id="19" name="Image 18"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5464431"/>
            <a:ext cx="6480720" cy="365865"/>
          </a:xfrm>
          <a:prstGeom prst="rect">
            <a:avLst/>
          </a:prstGeom>
        </p:spPr>
      </p:pic>
      <p:pic>
        <p:nvPicPr>
          <p:cNvPr id="20" name="Image 19"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243319"/>
            <a:ext cx="6480720" cy="365865"/>
          </a:xfrm>
          <a:prstGeom prst="rect">
            <a:avLst/>
          </a:prstGeom>
        </p:spPr>
      </p:pic>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963399"/>
            <a:ext cx="6480720" cy="365865"/>
          </a:xfrm>
          <a:prstGeom prst="rect">
            <a:avLst/>
          </a:prstGeom>
        </p:spPr>
      </p:pic>
      <p:grpSp>
        <p:nvGrpSpPr>
          <p:cNvPr id="22" name="Groupe 21"/>
          <p:cNvGrpSpPr/>
          <p:nvPr/>
        </p:nvGrpSpPr>
        <p:grpSpPr>
          <a:xfrm>
            <a:off x="116632" y="7375723"/>
            <a:ext cx="6653336" cy="495126"/>
            <a:chOff x="116632" y="1352600"/>
            <a:chExt cx="6653336" cy="495126"/>
          </a:xfrm>
        </p:grpSpPr>
        <p:grpSp>
          <p:nvGrpSpPr>
            <p:cNvPr id="23" name="Groupe 22"/>
            <p:cNvGrpSpPr/>
            <p:nvPr/>
          </p:nvGrpSpPr>
          <p:grpSpPr>
            <a:xfrm>
              <a:off x="116632" y="1352600"/>
              <a:ext cx="360040" cy="461665"/>
              <a:chOff x="116632" y="1352600"/>
              <a:chExt cx="360040" cy="461665"/>
            </a:xfrm>
          </p:grpSpPr>
          <p:sp>
            <p:nvSpPr>
              <p:cNvPr id="26" name="Ellipse 25"/>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4" name="ZoneTexte 23"/>
            <p:cNvSpPr txBox="1"/>
            <p:nvPr/>
          </p:nvSpPr>
          <p:spPr>
            <a:xfrm>
              <a:off x="476672" y="1432228"/>
              <a:ext cx="6092080" cy="415498"/>
            </a:xfrm>
            <a:prstGeom prst="rect">
              <a:avLst/>
            </a:prstGeom>
            <a:noFill/>
          </p:spPr>
          <p:txBody>
            <a:bodyPr wrap="square" rtlCol="0">
              <a:spAutoFit/>
            </a:bodyPr>
            <a:lstStyle/>
            <a:p>
              <a:pPr>
                <a:lnSpc>
                  <a:spcPct val="150000"/>
                </a:lnSpc>
              </a:pPr>
              <a:r>
                <a:rPr lang="fr-FR" sz="1400" u="sng" dirty="0" smtClean="0">
                  <a:latin typeface="SimpleRonde" pitchFamily="2" charset="0"/>
                </a:rPr>
                <a:t>Utilise un adverbe pour expliquer ces expressions.</a:t>
              </a:r>
              <a:endParaRPr lang="fr-FR" sz="1400" dirty="0">
                <a:latin typeface="SimpleRonde" pitchFamily="2" charset="0"/>
              </a:endParaRPr>
            </a:p>
          </p:txBody>
        </p:sp>
        <p:sp>
          <p:nvSpPr>
            <p:cNvPr id="25" name="Rectangle à coins arrondis 24"/>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8046870"/>
            <a:ext cx="1971288" cy="502778"/>
          </a:xfrm>
          <a:prstGeom prst="rect">
            <a:avLst/>
          </a:prstGeom>
        </p:spPr>
      </p:pic>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8624678"/>
            <a:ext cx="1971288" cy="502778"/>
          </a:xfrm>
          <a:prstGeom prst="rect">
            <a:avLst/>
          </a:prstGeom>
        </p:spPr>
      </p:pic>
      <p:sp>
        <p:nvSpPr>
          <p:cNvPr id="30" name="ZoneTexte 29"/>
          <p:cNvSpPr txBox="1"/>
          <p:nvPr/>
        </p:nvSpPr>
        <p:spPr>
          <a:xfrm>
            <a:off x="44623" y="7923059"/>
            <a:ext cx="4536505" cy="1754326"/>
          </a:xfrm>
          <a:prstGeom prst="rect">
            <a:avLst/>
          </a:prstGeom>
          <a:noFill/>
        </p:spPr>
        <p:txBody>
          <a:bodyPr wrap="square" rtlCol="0">
            <a:spAutoFit/>
          </a:bodyPr>
          <a:lstStyle/>
          <a:p>
            <a:pPr algn="r">
              <a:lnSpc>
                <a:spcPct val="300000"/>
              </a:lnSpc>
            </a:pPr>
            <a:r>
              <a:rPr lang="fr-FR" sz="1200" b="1" dirty="0" smtClean="0">
                <a:latin typeface="Comic Sans MS" pitchFamily="66" charset="0"/>
              </a:rPr>
              <a:t>« Faire la grasse matinée » </a:t>
            </a:r>
            <a:r>
              <a:rPr lang="fr-FR" sz="1200" dirty="0" smtClean="0">
                <a:latin typeface="Comic Sans MS" pitchFamily="66" charset="0"/>
              </a:rPr>
              <a:t>veut dire que l’on dort...</a:t>
            </a:r>
          </a:p>
          <a:p>
            <a:pPr algn="r">
              <a:lnSpc>
                <a:spcPct val="300000"/>
              </a:lnSpc>
            </a:pPr>
            <a:r>
              <a:rPr lang="fr-FR" sz="1200" b="1" dirty="0" smtClean="0">
                <a:latin typeface="Comic Sans MS" pitchFamily="66" charset="0"/>
              </a:rPr>
              <a:t>« Avoir un cœur d’artichaut » </a:t>
            </a:r>
            <a:r>
              <a:rPr lang="fr-FR" sz="1200" dirty="0" smtClean="0">
                <a:latin typeface="Comic Sans MS" pitchFamily="66" charset="0"/>
              </a:rPr>
              <a:t>veut dire tomber amoureux...</a:t>
            </a:r>
          </a:p>
          <a:p>
            <a:pPr algn="r"/>
            <a:endParaRPr lang="fr-FR" sz="1200" b="1" dirty="0" smtClean="0">
              <a:latin typeface="Comic Sans MS" pitchFamily="66" charset="0"/>
            </a:endParaRPr>
          </a:p>
          <a:p>
            <a:pPr algn="r"/>
            <a:r>
              <a:rPr lang="fr-FR" sz="1200" b="1" dirty="0" smtClean="0">
                <a:latin typeface="Comic Sans MS" pitchFamily="66" charset="0"/>
              </a:rPr>
              <a:t>« Avoir les yeux plus gros que le ventre » </a:t>
            </a:r>
            <a:r>
              <a:rPr lang="fr-FR" sz="1200" dirty="0" smtClean="0">
                <a:latin typeface="Comic Sans MS" pitchFamily="66" charset="0"/>
              </a:rPr>
              <a:t>veut dire que l’on mange....</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10683" r="60573" b="79079"/>
          <a:stretch/>
        </p:blipFill>
        <p:spPr>
          <a:xfrm>
            <a:off x="4653136" y="9202750"/>
            <a:ext cx="1971288" cy="502778"/>
          </a:xfrm>
          <a:prstGeom prst="rect">
            <a:avLst/>
          </a:prstGeom>
        </p:spPr>
      </p:pic>
    </p:spTree>
    <p:extLst>
      <p:ext uri="{BB962C8B-B14F-4D97-AF65-F5344CB8AC3E}">
        <p14:creationId xmlns:p14="http://schemas.microsoft.com/office/powerpoint/2010/main" val="237261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 complément d’objet</a:t>
            </a:r>
            <a:endParaRPr lang="fr-FR" dirty="0"/>
          </a:p>
        </p:txBody>
      </p:sp>
      <p:sp>
        <p:nvSpPr>
          <p:cNvPr id="3" name="Espace réservé du texte 2"/>
          <p:cNvSpPr>
            <a:spLocks noGrp="1"/>
          </p:cNvSpPr>
          <p:nvPr>
            <p:ph type="body" sz="quarter" idx="11"/>
          </p:nvPr>
        </p:nvSpPr>
        <p:spPr/>
        <p:txBody>
          <a:bodyPr/>
          <a:lstStyle/>
          <a:p>
            <a:r>
              <a:rPr lang="fr-FR" dirty="0" smtClean="0"/>
              <a:t>13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505546"/>
            <a:ext cx="6653336" cy="818292"/>
            <a:chOff x="116632" y="1352600"/>
            <a:chExt cx="6653336" cy="818292"/>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Dans les phrases suivantes, entoure le verbe et souligne son complément d’objet.</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Rectangle 10"/>
          <p:cNvSpPr/>
          <p:nvPr/>
        </p:nvSpPr>
        <p:spPr>
          <a:xfrm>
            <a:off x="116632" y="2356644"/>
            <a:ext cx="6624736" cy="1938992"/>
          </a:xfrm>
          <a:prstGeom prst="rect">
            <a:avLst/>
          </a:prstGeom>
        </p:spPr>
        <p:txBody>
          <a:bodyPr wrap="square">
            <a:spAutoFit/>
          </a:bodyPr>
          <a:lstStyle/>
          <a:p>
            <a:pPr>
              <a:lnSpc>
                <a:spcPct val="200000"/>
              </a:lnSpc>
            </a:pPr>
            <a:r>
              <a:rPr lang="fr-FR" sz="1200" dirty="0" smtClean="0">
                <a:latin typeface="Comic Sans MS" pitchFamily="66" charset="0"/>
              </a:rPr>
              <a:t>L’invention de l’imprimerie permet la fabrication de livres.</a:t>
            </a:r>
          </a:p>
          <a:p>
            <a:pPr>
              <a:lnSpc>
                <a:spcPct val="200000"/>
              </a:lnSpc>
            </a:pPr>
            <a:r>
              <a:rPr lang="fr-FR" sz="1200" dirty="0" smtClean="0">
                <a:latin typeface="Comic Sans MS" pitchFamily="66" charset="0"/>
              </a:rPr>
              <a:t>Les charpentiers préparent les poutres.</a:t>
            </a:r>
          </a:p>
          <a:p>
            <a:pPr>
              <a:lnSpc>
                <a:spcPct val="200000"/>
              </a:lnSpc>
            </a:pPr>
            <a:r>
              <a:rPr lang="fr-FR" sz="1200" dirty="0" smtClean="0">
                <a:latin typeface="Comic Sans MS" pitchFamily="66" charset="0"/>
              </a:rPr>
              <a:t>Charlemagne comprend l’importance de l’enseignement.</a:t>
            </a:r>
          </a:p>
          <a:p>
            <a:pPr>
              <a:lnSpc>
                <a:spcPct val="200000"/>
              </a:lnSpc>
            </a:pPr>
            <a:r>
              <a:rPr lang="fr-FR" sz="1200" dirty="0" smtClean="0">
                <a:latin typeface="Comic Sans MS" pitchFamily="66" charset="0"/>
              </a:rPr>
              <a:t>Les scientifiques étudient la formation des galaxies.</a:t>
            </a:r>
          </a:p>
          <a:p>
            <a:pPr>
              <a:lnSpc>
                <a:spcPct val="200000"/>
              </a:lnSpc>
            </a:pPr>
            <a:r>
              <a:rPr lang="fr-FR" sz="1200" dirty="0" smtClean="0">
                <a:latin typeface="Comic Sans MS" pitchFamily="66" charset="0"/>
              </a:rPr>
              <a:t>Les clubs d’astronomie proposent des initiations gratuites.</a:t>
            </a:r>
            <a:endParaRPr lang="fr-FR" sz="1200" dirty="0">
              <a:latin typeface="Comic Sans MS" pitchFamily="66" charset="0"/>
            </a:endParaRPr>
          </a:p>
        </p:txBody>
      </p:sp>
      <p:grpSp>
        <p:nvGrpSpPr>
          <p:cNvPr id="18" name="Groupe 17"/>
          <p:cNvGrpSpPr/>
          <p:nvPr/>
        </p:nvGrpSpPr>
        <p:grpSpPr>
          <a:xfrm>
            <a:off x="116632" y="4448944"/>
            <a:ext cx="6653336" cy="818292"/>
            <a:chOff x="116632" y="1352600"/>
            <a:chExt cx="6653336" cy="818292"/>
          </a:xfrm>
        </p:grpSpPr>
        <p:grpSp>
          <p:nvGrpSpPr>
            <p:cNvPr id="19" name="Groupe 18"/>
            <p:cNvGrpSpPr/>
            <p:nvPr/>
          </p:nvGrpSpPr>
          <p:grpSpPr>
            <a:xfrm>
              <a:off x="116632" y="1352600"/>
              <a:ext cx="360040" cy="461665"/>
              <a:chOff x="116632" y="1352600"/>
              <a:chExt cx="360040" cy="461665"/>
            </a:xfrm>
          </p:grpSpPr>
          <p:sp>
            <p:nvSpPr>
              <p:cNvPr id="22" name="Ellipse 2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0" name="ZoneTexte 19"/>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Remplace le nom propre complément du verbe par un groupe nominal.</a:t>
              </a:r>
              <a:endParaRPr lang="fr-FR" sz="1400" dirty="0">
                <a:latin typeface="SimpleRonde" pitchFamily="2" charset="0"/>
              </a:endParaRPr>
            </a:p>
          </p:txBody>
        </p:sp>
        <p:sp>
          <p:nvSpPr>
            <p:cNvPr id="21" name="Rectangle à coins arrondis 20"/>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25" name="ZoneTexte 24"/>
          <p:cNvSpPr txBox="1"/>
          <p:nvPr/>
        </p:nvSpPr>
        <p:spPr>
          <a:xfrm>
            <a:off x="116632" y="5091191"/>
            <a:ext cx="6552728" cy="1938992"/>
          </a:xfrm>
          <a:prstGeom prst="rect">
            <a:avLst/>
          </a:prstGeom>
          <a:noFill/>
        </p:spPr>
        <p:txBody>
          <a:bodyPr wrap="square" rtlCol="0">
            <a:spAutoFit/>
          </a:bodyPr>
          <a:lstStyle/>
          <a:p>
            <a:pPr>
              <a:lnSpc>
                <a:spcPct val="200000"/>
              </a:lnSpc>
            </a:pPr>
            <a:r>
              <a:rPr lang="fr-FR" sz="1200" dirty="0" smtClean="0">
                <a:latin typeface="Comic Sans MS" pitchFamily="66" charset="0"/>
              </a:rPr>
              <a:t>Je visite Montpellier.</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Nous avons découvert l’Italie.</a:t>
            </a:r>
          </a:p>
          <a:p>
            <a:pPr>
              <a:lnSpc>
                <a:spcPct val="200000"/>
              </a:lnSpc>
            </a:pPr>
            <a:endParaRPr lang="fr-FR" sz="1200" dirty="0">
              <a:latin typeface="Comic Sans MS" pitchFamily="66" charset="0"/>
            </a:endParaRPr>
          </a:p>
          <a:p>
            <a:pPr>
              <a:lnSpc>
                <a:spcPct val="200000"/>
              </a:lnSpc>
            </a:pPr>
            <a:r>
              <a:rPr lang="fr-FR" sz="1200" dirty="0" smtClean="0">
                <a:latin typeface="Comic Sans MS" pitchFamily="66" charset="0"/>
              </a:rPr>
              <a:t>Mon petit frère regarde Pinocchio.</a:t>
            </a:r>
          </a:p>
        </p:txBody>
      </p:sp>
      <p:pic>
        <p:nvPicPr>
          <p:cNvPr id="26" name="Image 25"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88640" y="5464431"/>
            <a:ext cx="6480720" cy="365865"/>
          </a:xfrm>
          <a:prstGeom prst="rect">
            <a:avLst/>
          </a:prstGeom>
        </p:spPr>
      </p:pic>
      <p:pic>
        <p:nvPicPr>
          <p:cNvPr id="27" name="Image 26"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243319"/>
            <a:ext cx="6480720" cy="365865"/>
          </a:xfrm>
          <a:prstGeom prst="rect">
            <a:avLst/>
          </a:prstGeom>
        </p:spPr>
      </p:pic>
      <p:pic>
        <p:nvPicPr>
          <p:cNvPr id="28" name="Image 27"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r="235" b="84776"/>
          <a:stretch/>
        </p:blipFill>
        <p:spPr>
          <a:xfrm>
            <a:off x="144785" y="6963399"/>
            <a:ext cx="6480720" cy="365865"/>
          </a:xfrm>
          <a:prstGeom prst="rect">
            <a:avLst/>
          </a:prstGeom>
        </p:spPr>
      </p:pic>
      <p:grpSp>
        <p:nvGrpSpPr>
          <p:cNvPr id="29" name="Groupe 28"/>
          <p:cNvGrpSpPr/>
          <p:nvPr/>
        </p:nvGrpSpPr>
        <p:grpSpPr>
          <a:xfrm>
            <a:off x="117321" y="7453127"/>
            <a:ext cx="6653336" cy="818292"/>
            <a:chOff x="116632" y="1352600"/>
            <a:chExt cx="6653336" cy="818292"/>
          </a:xfrm>
        </p:grpSpPr>
        <p:grpSp>
          <p:nvGrpSpPr>
            <p:cNvPr id="30" name="Groupe 29"/>
            <p:cNvGrpSpPr/>
            <p:nvPr/>
          </p:nvGrpSpPr>
          <p:grpSpPr>
            <a:xfrm>
              <a:off x="116632" y="1352600"/>
              <a:ext cx="360040" cy="461665"/>
              <a:chOff x="116632" y="1352600"/>
              <a:chExt cx="360040" cy="461665"/>
            </a:xfrm>
          </p:grpSpPr>
          <p:sp>
            <p:nvSpPr>
              <p:cNvPr id="33" name="Ellipse 32"/>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1" name="ZoneTexte 30"/>
            <p:cNvSpPr txBox="1"/>
            <p:nvPr/>
          </p:nvSpPr>
          <p:spPr>
            <a:xfrm>
              <a:off x="476672" y="1432228"/>
              <a:ext cx="6092080" cy="738664"/>
            </a:xfrm>
            <a:prstGeom prst="rect">
              <a:avLst/>
            </a:prstGeom>
            <a:noFill/>
          </p:spPr>
          <p:txBody>
            <a:bodyPr wrap="square" rtlCol="0">
              <a:spAutoFit/>
            </a:bodyPr>
            <a:lstStyle/>
            <a:p>
              <a:pPr>
                <a:lnSpc>
                  <a:spcPct val="150000"/>
                </a:lnSpc>
              </a:pPr>
              <a:r>
                <a:rPr lang="fr-FR" sz="1400" u="sng" dirty="0" smtClean="0">
                  <a:latin typeface="SimpleRonde" pitchFamily="2" charset="0"/>
                </a:rPr>
                <a:t>Souligne en bleu les compléments d’objet direct et en vert les compléments d’objet indirect.</a:t>
              </a:r>
              <a:endParaRPr lang="fr-FR" sz="1400" dirty="0">
                <a:latin typeface="SimpleRonde" pitchFamily="2" charset="0"/>
              </a:endParaRPr>
            </a:p>
          </p:txBody>
        </p:sp>
        <p:sp>
          <p:nvSpPr>
            <p:cNvPr id="32" name="Rectangle à coins arrondis 31"/>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35" name="Rectangle 34"/>
          <p:cNvSpPr/>
          <p:nvPr/>
        </p:nvSpPr>
        <p:spPr>
          <a:xfrm>
            <a:off x="117321" y="8304225"/>
            <a:ext cx="6624736" cy="1569660"/>
          </a:xfrm>
          <a:prstGeom prst="rect">
            <a:avLst/>
          </a:prstGeom>
        </p:spPr>
        <p:txBody>
          <a:bodyPr wrap="square">
            <a:spAutoFit/>
          </a:bodyPr>
          <a:lstStyle/>
          <a:p>
            <a:pPr>
              <a:lnSpc>
                <a:spcPct val="200000"/>
              </a:lnSpc>
            </a:pPr>
            <a:r>
              <a:rPr lang="fr-FR" sz="1200" dirty="0" smtClean="0">
                <a:latin typeface="Comic Sans MS" pitchFamily="66" charset="0"/>
              </a:rPr>
              <a:t>A midi, nous mangeons des légumes.</a:t>
            </a:r>
          </a:p>
          <a:p>
            <a:pPr>
              <a:lnSpc>
                <a:spcPct val="200000"/>
              </a:lnSpc>
            </a:pPr>
            <a:r>
              <a:rPr lang="fr-FR" sz="1200" dirty="0" smtClean="0">
                <a:latin typeface="Comic Sans MS" pitchFamily="66" charset="0"/>
              </a:rPr>
              <a:t>Le libraire range les livres de la bibliothèque.</a:t>
            </a:r>
          </a:p>
          <a:p>
            <a:pPr>
              <a:lnSpc>
                <a:spcPct val="200000"/>
              </a:lnSpc>
            </a:pPr>
            <a:r>
              <a:rPr lang="fr-FR" sz="1200" dirty="0" smtClean="0">
                <a:latin typeface="Comic Sans MS" pitchFamily="66" charset="0"/>
              </a:rPr>
              <a:t>La boulangère vend des baguettes croustillantes.</a:t>
            </a:r>
          </a:p>
          <a:p>
            <a:pPr>
              <a:lnSpc>
                <a:spcPct val="200000"/>
              </a:lnSpc>
            </a:pPr>
            <a:r>
              <a:rPr lang="fr-FR" sz="1200" dirty="0" smtClean="0">
                <a:latin typeface="Comic Sans MS" pitchFamily="66" charset="0"/>
              </a:rPr>
              <a:t>Nous parlons de nos projets de vacances.</a:t>
            </a:r>
            <a:endParaRPr lang="fr-FR" sz="1200" dirty="0">
              <a:latin typeface="Comic Sans MS" pitchFamily="66" charset="0"/>
            </a:endParaRPr>
          </a:p>
        </p:txBody>
      </p:sp>
    </p:spTree>
    <p:extLst>
      <p:ext uri="{BB962C8B-B14F-4D97-AF65-F5344CB8AC3E}">
        <p14:creationId xmlns:p14="http://schemas.microsoft.com/office/powerpoint/2010/main" val="2728393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7500" lnSpcReduction="20000"/>
          </a:bodyPr>
          <a:lstStyle/>
          <a:p>
            <a:r>
              <a:rPr lang="fr-FR" dirty="0" smtClean="0"/>
              <a:t>Le complément d’objet</a:t>
            </a:r>
            <a:endParaRPr lang="fr-FR" dirty="0"/>
          </a:p>
        </p:txBody>
      </p:sp>
      <p:sp>
        <p:nvSpPr>
          <p:cNvPr id="3" name="Espace réservé du texte 2"/>
          <p:cNvSpPr>
            <a:spLocks noGrp="1"/>
          </p:cNvSpPr>
          <p:nvPr>
            <p:ph type="body" sz="quarter" idx="11"/>
          </p:nvPr>
        </p:nvSpPr>
        <p:spPr/>
        <p:txBody>
          <a:bodyPr/>
          <a:lstStyle/>
          <a:p>
            <a:r>
              <a:rPr lang="fr-FR" dirty="0" smtClean="0"/>
              <a:t>13</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grpSp>
        <p:nvGrpSpPr>
          <p:cNvPr id="5" name="Groupe 4"/>
          <p:cNvGrpSpPr/>
          <p:nvPr/>
        </p:nvGrpSpPr>
        <p:grpSpPr>
          <a:xfrm>
            <a:off x="116632" y="1280592"/>
            <a:ext cx="6653336" cy="468196"/>
            <a:chOff x="116632" y="1352600"/>
            <a:chExt cx="6653336" cy="468196"/>
          </a:xfrm>
        </p:grpSpPr>
        <p:grpSp>
          <p:nvGrpSpPr>
            <p:cNvPr id="6" name="Groupe 5"/>
            <p:cNvGrpSpPr/>
            <p:nvPr/>
          </p:nvGrpSpPr>
          <p:grpSpPr>
            <a:xfrm>
              <a:off x="116632" y="1352600"/>
              <a:ext cx="360040" cy="461665"/>
              <a:chOff x="116632" y="1352600"/>
              <a:chExt cx="360040" cy="461665"/>
            </a:xfrm>
          </p:grpSpPr>
          <p:sp>
            <p:nvSpPr>
              <p:cNvPr id="9" name="Ellipse 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7" name="ZoneTexte 6"/>
            <p:cNvSpPr txBox="1"/>
            <p:nvPr/>
          </p:nvSpPr>
          <p:spPr>
            <a:xfrm>
              <a:off x="476672" y="1432228"/>
              <a:ext cx="6092080" cy="388568"/>
            </a:xfrm>
            <a:prstGeom prst="rect">
              <a:avLst/>
            </a:prstGeom>
            <a:noFill/>
          </p:spPr>
          <p:txBody>
            <a:bodyPr wrap="square" rtlCol="0">
              <a:spAutoFit/>
            </a:bodyPr>
            <a:lstStyle/>
            <a:p>
              <a:pPr>
                <a:lnSpc>
                  <a:spcPct val="150000"/>
                </a:lnSpc>
              </a:pPr>
              <a:r>
                <a:rPr lang="fr-FR" sz="1400" u="sng" dirty="0" smtClean="0">
                  <a:latin typeface="SimpleRonde" pitchFamily="2" charset="0"/>
                </a:rPr>
                <a:t>Range ces phrases dans le tableau.</a:t>
              </a:r>
              <a:endParaRPr lang="fr-FR" sz="1400" dirty="0">
                <a:latin typeface="SimpleRonde" pitchFamily="2" charset="0"/>
              </a:endParaRPr>
            </a:p>
          </p:txBody>
        </p:sp>
        <p:sp>
          <p:nvSpPr>
            <p:cNvPr id="8" name="Rectangle à coins arrondis 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10"/>
          <p:cNvSpPr txBox="1"/>
          <p:nvPr/>
        </p:nvSpPr>
        <p:spPr>
          <a:xfrm>
            <a:off x="8620" y="1784648"/>
            <a:ext cx="6660740" cy="1338828"/>
          </a:xfrm>
          <a:prstGeom prst="rect">
            <a:avLst/>
          </a:prstGeom>
          <a:noFill/>
        </p:spPr>
        <p:txBody>
          <a:bodyPr wrap="square" rtlCol="0">
            <a:spAutoFit/>
          </a:bodyPr>
          <a:lstStyle/>
          <a:p>
            <a:pPr algn="ctr">
              <a:lnSpc>
                <a:spcPct val="150000"/>
              </a:lnSpc>
            </a:pPr>
            <a:r>
              <a:rPr lang="fr-FR" dirty="0" smtClean="0">
                <a:latin typeface="Cursive standard" pitchFamily="2" charset="0"/>
              </a:rPr>
              <a:t>Les castors appartiennent à la famille des rongeurs. - Ma grand-mère achète des fruits. - Le jongleur lance des balles multicolores. - Cette branche sert de barrière. - Ce plat manque de sel.</a:t>
            </a:r>
          </a:p>
        </p:txBody>
      </p:sp>
      <p:graphicFrame>
        <p:nvGraphicFramePr>
          <p:cNvPr id="12" name="Tableau 11"/>
          <p:cNvGraphicFramePr>
            <a:graphicFrameLocks noGrp="1"/>
          </p:cNvGraphicFramePr>
          <p:nvPr>
            <p:extLst>
              <p:ext uri="{D42A27DB-BD31-4B8C-83A1-F6EECF244321}">
                <p14:modId xmlns:p14="http://schemas.microsoft.com/office/powerpoint/2010/main" val="270660756"/>
              </p:ext>
            </p:extLst>
          </p:nvPr>
        </p:nvGraphicFramePr>
        <p:xfrm>
          <a:off x="133373" y="3113152"/>
          <a:ext cx="6535986" cy="1767840"/>
        </p:xfrm>
        <a:graphic>
          <a:graphicData uri="http://schemas.openxmlformats.org/drawingml/2006/table">
            <a:tbl>
              <a:tblPr bandRow="1">
                <a:effectLst>
                  <a:outerShdw blurRad="50800" dist="38100" dir="5400000" algn="t" rotWithShape="0">
                    <a:prstClr val="black">
                      <a:alpha val="40000"/>
                    </a:prstClr>
                  </a:outerShdw>
                </a:effectLst>
                <a:tableStyleId>{073A0DAA-6AF3-43AB-8588-CEC1D06C72B9}</a:tableStyleId>
              </a:tblPr>
              <a:tblGrid>
                <a:gridCol w="3267993"/>
                <a:gridCol w="3267993"/>
              </a:tblGrid>
              <a:tr h="144016">
                <a:tc>
                  <a:txBody>
                    <a:bodyPr/>
                    <a:lstStyle/>
                    <a:p>
                      <a:pPr algn="ctr"/>
                      <a:r>
                        <a:rPr lang="fr-FR" sz="1400" b="1" dirty="0" smtClean="0"/>
                        <a:t>Complément d’objet direct</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dirty="0" smtClean="0"/>
                        <a:t>Complément d’objet indirect</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
                <a:tc>
                  <a:txBody>
                    <a:bodyPr/>
                    <a:lstStyle/>
                    <a:p>
                      <a:endParaRPr lang="fr-FR" dirty="0" smtClean="0"/>
                    </a:p>
                    <a:p>
                      <a:endParaRPr lang="fr-FR" dirty="0" smtClean="0"/>
                    </a:p>
                    <a:p>
                      <a:endParaRPr lang="fr-FR" dirty="0" smtClean="0"/>
                    </a:p>
                    <a:p>
                      <a:endParaRPr lang="fr-FR" dirty="0" smtClean="0"/>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188641" y="3473192"/>
            <a:ext cx="3145110" cy="1323950"/>
          </a:xfrm>
          <a:prstGeom prst="rect">
            <a:avLst/>
          </a:prstGeom>
        </p:spPr>
      </p:pic>
      <p:pic>
        <p:nvPicPr>
          <p:cNvPr id="14" name="Image 13" descr="Capture d’écran"/>
          <p:cNvPicPr>
            <a:picLocks noChangeAspect="1"/>
          </p:cNvPicPr>
          <p:nvPr/>
        </p:nvPicPr>
        <p:blipFill rotWithShape="1">
          <a:blip r:embed="rId2">
            <a:extLst>
              <a:ext uri="{28A0092B-C50C-407E-A947-70E740481C1C}">
                <a14:useLocalDpi xmlns:a14="http://schemas.microsoft.com/office/drawing/2010/main" val="0"/>
              </a:ext>
            </a:extLst>
          </a:blip>
          <a:srcRect l="37962" t="-1" r="16178" b="44910"/>
          <a:stretch/>
        </p:blipFill>
        <p:spPr>
          <a:xfrm>
            <a:off x="3464421" y="3473192"/>
            <a:ext cx="3145110" cy="1323950"/>
          </a:xfrm>
          <a:prstGeom prst="rect">
            <a:avLst/>
          </a:prstGeom>
        </p:spPr>
      </p:pic>
      <p:grpSp>
        <p:nvGrpSpPr>
          <p:cNvPr id="15" name="Groupe 14"/>
          <p:cNvGrpSpPr/>
          <p:nvPr/>
        </p:nvGrpSpPr>
        <p:grpSpPr>
          <a:xfrm>
            <a:off x="116632" y="5395719"/>
            <a:ext cx="6653336" cy="1141457"/>
            <a:chOff x="116632" y="1352600"/>
            <a:chExt cx="6653336" cy="1141457"/>
          </a:xfrm>
        </p:grpSpPr>
        <p:grpSp>
          <p:nvGrpSpPr>
            <p:cNvPr id="16" name="Groupe 15"/>
            <p:cNvGrpSpPr/>
            <p:nvPr/>
          </p:nvGrpSpPr>
          <p:grpSpPr>
            <a:xfrm>
              <a:off x="116632" y="1352600"/>
              <a:ext cx="360040" cy="461665"/>
              <a:chOff x="116632" y="1352600"/>
              <a:chExt cx="360040" cy="461665"/>
            </a:xfrm>
          </p:grpSpPr>
          <p:sp>
            <p:nvSpPr>
              <p:cNvPr id="19" name="Ellipse 18"/>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16632" y="1352600"/>
                <a:ext cx="360040" cy="461665"/>
              </a:xfrm>
              <a:prstGeom prst="rect">
                <a:avLst/>
              </a:prstGeom>
              <a:noFill/>
            </p:spPr>
            <p:txBody>
              <a:bodyPr wrap="square" rtlCol="0">
                <a:spAutoFit/>
              </a:bodyPr>
              <a:lstStyle/>
              <a:p>
                <a:pPr algn="ctr"/>
                <a:r>
                  <a:rPr lang="fr-FR" sz="2400" dirty="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7" name="ZoneTexte 16"/>
            <p:cNvSpPr txBox="1"/>
            <p:nvPr/>
          </p:nvSpPr>
          <p:spPr>
            <a:xfrm>
              <a:off x="476672" y="1432228"/>
              <a:ext cx="6092080" cy="1061829"/>
            </a:xfrm>
            <a:prstGeom prst="rect">
              <a:avLst/>
            </a:prstGeom>
            <a:noFill/>
          </p:spPr>
          <p:txBody>
            <a:bodyPr wrap="square" rtlCol="0">
              <a:spAutoFit/>
            </a:bodyPr>
            <a:lstStyle/>
            <a:p>
              <a:pPr>
                <a:lnSpc>
                  <a:spcPct val="150000"/>
                </a:lnSpc>
              </a:pPr>
              <a:r>
                <a:rPr lang="fr-FR" sz="1400" u="sng" dirty="0" smtClean="0">
                  <a:latin typeface="SimpleRonde" pitchFamily="2" charset="0"/>
                </a:rPr>
                <a:t>Recopie les compléments d’objet indirect de l’exercice ci-dessus, souligne le complément du verbe et entoure la préposition qui le précède.</a:t>
              </a:r>
              <a:endParaRPr lang="fr-FR" sz="1400" dirty="0">
                <a:latin typeface="SimpleRonde" pitchFamily="2" charset="0"/>
              </a:endParaRPr>
            </a:p>
          </p:txBody>
        </p:sp>
        <p:sp>
          <p:nvSpPr>
            <p:cNvPr id="18" name="Rectangle à coins arrondis 17"/>
            <p:cNvSpPr/>
            <p:nvPr/>
          </p:nvSpPr>
          <p:spPr>
            <a:xfrm>
              <a:off x="6568752" y="14828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5266" t="3" r="235" b="578"/>
          <a:stretch/>
        </p:blipFill>
        <p:spPr>
          <a:xfrm>
            <a:off x="188640" y="6812200"/>
            <a:ext cx="6480720" cy="2389272"/>
          </a:xfrm>
          <a:prstGeom prst="rect">
            <a:avLst/>
          </a:prstGeom>
        </p:spPr>
      </p:pic>
    </p:spTree>
    <p:extLst>
      <p:ext uri="{BB962C8B-B14F-4D97-AF65-F5344CB8AC3E}">
        <p14:creationId xmlns:p14="http://schemas.microsoft.com/office/powerpoint/2010/main" val="2779474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38225" y="-50298"/>
            <a:ext cx="3614911" cy="610810"/>
          </a:xfrm>
        </p:spPr>
        <p:txBody>
          <a:bodyPr>
            <a:noAutofit/>
          </a:bodyPr>
          <a:lstStyle/>
          <a:p>
            <a:r>
              <a:rPr lang="fr-FR" sz="2400" dirty="0" smtClean="0"/>
              <a:t>Le complément circonstanciel</a:t>
            </a:r>
            <a:endParaRPr lang="fr-FR" sz="2400" dirty="0"/>
          </a:p>
        </p:txBody>
      </p:sp>
      <p:sp>
        <p:nvSpPr>
          <p:cNvPr id="3" name="Espace réservé du texte 2"/>
          <p:cNvSpPr>
            <a:spLocks noGrp="1"/>
          </p:cNvSpPr>
          <p:nvPr>
            <p:ph type="body" sz="quarter" idx="11"/>
          </p:nvPr>
        </p:nvSpPr>
        <p:spPr/>
        <p:txBody>
          <a:bodyPr/>
          <a:lstStyle/>
          <a:p>
            <a:r>
              <a:rPr lang="fr-FR" dirty="0" smtClean="0"/>
              <a:t>14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Tree>
    <p:extLst>
      <p:ext uri="{BB962C8B-B14F-4D97-AF65-F5344CB8AC3E}">
        <p14:creationId xmlns:p14="http://schemas.microsoft.com/office/powerpoint/2010/main" val="1184410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038225" y="-87560"/>
            <a:ext cx="3614911" cy="610810"/>
          </a:xfrm>
        </p:spPr>
        <p:txBody>
          <a:bodyPr>
            <a:noAutofit/>
          </a:bodyPr>
          <a:lstStyle/>
          <a:p>
            <a:r>
              <a:rPr lang="fr-FR" sz="2400" dirty="0" smtClean="0"/>
              <a:t>Le complément circonstanciel</a:t>
            </a:r>
            <a:endParaRPr lang="fr-FR" sz="2400" dirty="0"/>
          </a:p>
        </p:txBody>
      </p:sp>
      <p:sp>
        <p:nvSpPr>
          <p:cNvPr id="3" name="Espace réservé du texte 2"/>
          <p:cNvSpPr>
            <a:spLocks noGrp="1"/>
          </p:cNvSpPr>
          <p:nvPr>
            <p:ph type="body" sz="quarter" idx="11"/>
          </p:nvPr>
        </p:nvSpPr>
        <p:spPr/>
        <p:txBody>
          <a:bodyPr/>
          <a:lstStyle/>
          <a:p>
            <a:r>
              <a:rPr lang="fr-FR" dirty="0" smtClean="0"/>
              <a:t>14</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Tree>
    <p:extLst>
      <p:ext uri="{BB962C8B-B14F-4D97-AF65-F5344CB8AC3E}">
        <p14:creationId xmlns:p14="http://schemas.microsoft.com/office/powerpoint/2010/main" val="1058558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complément du nom</a:t>
            </a:r>
            <a:endParaRPr lang="fr-FR" dirty="0"/>
          </a:p>
        </p:txBody>
      </p:sp>
      <p:sp>
        <p:nvSpPr>
          <p:cNvPr id="3" name="Espace réservé du texte 2"/>
          <p:cNvSpPr>
            <a:spLocks noGrp="1"/>
          </p:cNvSpPr>
          <p:nvPr>
            <p:ph type="body" sz="quarter" idx="11"/>
          </p:nvPr>
        </p:nvSpPr>
        <p:spPr/>
        <p:txBody>
          <a:bodyPr/>
          <a:lstStyle/>
          <a:p>
            <a:r>
              <a:rPr lang="fr-FR" dirty="0" smtClean="0"/>
              <a:t>15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Tree>
    <p:extLst>
      <p:ext uri="{BB962C8B-B14F-4D97-AF65-F5344CB8AC3E}">
        <p14:creationId xmlns:p14="http://schemas.microsoft.com/office/powerpoint/2010/main" val="2594918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chor="ctr">
            <a:normAutofit fontScale="70000" lnSpcReduction="20000"/>
          </a:bodyPr>
          <a:lstStyle/>
          <a:p>
            <a:r>
              <a:rPr lang="fr-FR" dirty="0" smtClean="0"/>
              <a:t>Le complément du nom</a:t>
            </a:r>
            <a:endParaRPr lang="fr-FR" dirty="0"/>
          </a:p>
        </p:txBody>
      </p:sp>
      <p:sp>
        <p:nvSpPr>
          <p:cNvPr id="3" name="Espace réservé du texte 2"/>
          <p:cNvSpPr>
            <a:spLocks noGrp="1"/>
          </p:cNvSpPr>
          <p:nvPr>
            <p:ph type="body" sz="quarter" idx="11"/>
          </p:nvPr>
        </p:nvSpPr>
        <p:spPr/>
        <p:txBody>
          <a:bodyPr/>
          <a:lstStyle/>
          <a:p>
            <a:r>
              <a:rPr lang="fr-FR" dirty="0" smtClean="0"/>
              <a:t>15</a:t>
            </a:r>
            <a:endParaRPr lang="fr-FR" dirty="0"/>
          </a:p>
        </p:txBody>
      </p:sp>
      <p:sp>
        <p:nvSpPr>
          <p:cNvPr id="4" name="Espace réservé du texte 3"/>
          <p:cNvSpPr>
            <a:spLocks noGrp="1"/>
          </p:cNvSpPr>
          <p:nvPr>
            <p:ph type="body" sz="quarter" idx="12"/>
          </p:nvPr>
        </p:nvSpPr>
        <p:spPr/>
        <p:txBody>
          <a:bodyPr/>
          <a:lstStyle/>
          <a:p>
            <a:r>
              <a:rPr lang="fr-FR" dirty="0" smtClean="0"/>
              <a:t>**</a:t>
            </a:r>
            <a:endParaRPr lang="fr-FR" dirty="0"/>
          </a:p>
        </p:txBody>
      </p:sp>
    </p:spTree>
    <p:extLst>
      <p:ext uri="{BB962C8B-B14F-4D97-AF65-F5344CB8AC3E}">
        <p14:creationId xmlns:p14="http://schemas.microsoft.com/office/powerpoint/2010/main" val="85536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a:bodyPr>
          <a:lstStyle/>
          <a:p>
            <a:r>
              <a:rPr lang="fr-FR" dirty="0" smtClean="0"/>
              <a:t>La phrase</a:t>
            </a:r>
            <a:endParaRPr lang="fr-FR" dirty="0"/>
          </a:p>
        </p:txBody>
      </p:sp>
      <p:sp>
        <p:nvSpPr>
          <p:cNvPr id="9" name="Espace réservé du texte 8"/>
          <p:cNvSpPr>
            <a:spLocks noGrp="1"/>
          </p:cNvSpPr>
          <p:nvPr>
            <p:ph type="body" sz="quarter" idx="11"/>
          </p:nvPr>
        </p:nvSpPr>
        <p:spPr/>
        <p:txBody>
          <a:bodyPr/>
          <a:lstStyle/>
          <a:p>
            <a:r>
              <a:rPr lang="fr-FR" dirty="0" smtClean="0"/>
              <a:t>1</a:t>
            </a:r>
            <a:endParaRPr lang="fr-FR" dirty="0"/>
          </a:p>
        </p:txBody>
      </p:sp>
      <p:sp>
        <p:nvSpPr>
          <p:cNvPr id="10" name="Espace réservé du texte 9"/>
          <p:cNvSpPr>
            <a:spLocks noGrp="1"/>
          </p:cNvSpPr>
          <p:nvPr>
            <p:ph type="body" sz="quarter" idx="12"/>
          </p:nvPr>
        </p:nvSpPr>
        <p:spPr/>
        <p:txBody>
          <a:bodyPr/>
          <a:lstStyle/>
          <a:p>
            <a:r>
              <a:rPr lang="fr-FR" dirty="0" smtClean="0"/>
              <a:t>****</a:t>
            </a:r>
            <a:endParaRPr lang="fr-FR" dirty="0"/>
          </a:p>
        </p:txBody>
      </p:sp>
      <p:grpSp>
        <p:nvGrpSpPr>
          <p:cNvPr id="13" name="Groupe 12"/>
          <p:cNvGrpSpPr/>
          <p:nvPr/>
        </p:nvGrpSpPr>
        <p:grpSpPr>
          <a:xfrm>
            <a:off x="116632" y="1352600"/>
            <a:ext cx="360040" cy="461665"/>
            <a:chOff x="116632" y="1352600"/>
            <a:chExt cx="360040" cy="461665"/>
          </a:xfrm>
        </p:grpSpPr>
        <p:sp>
          <p:nvSpPr>
            <p:cNvPr id="11" name="Ellipse 1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0" name="ZoneTexte 2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Recopie la phrase en mettant les mots dans le bon ordre.</a:t>
            </a:r>
            <a:endParaRPr lang="fr-FR" sz="1400" u="sng" dirty="0">
              <a:latin typeface="SimpleRonde" pitchFamily="2" charset="0"/>
            </a:endParaRPr>
          </a:p>
        </p:txBody>
      </p:sp>
      <p:sp>
        <p:nvSpPr>
          <p:cNvPr id="53" name="ZoneTexte 52"/>
          <p:cNvSpPr txBox="1"/>
          <p:nvPr/>
        </p:nvSpPr>
        <p:spPr>
          <a:xfrm>
            <a:off x="116632" y="2116483"/>
            <a:ext cx="6741368" cy="307777"/>
          </a:xfrm>
          <a:prstGeom prst="rect">
            <a:avLst/>
          </a:prstGeom>
          <a:noFill/>
        </p:spPr>
        <p:txBody>
          <a:bodyPr wrap="square" rtlCol="0">
            <a:spAutoFit/>
          </a:bodyPr>
          <a:lstStyle/>
          <a:p>
            <a:pPr algn="ctr"/>
            <a:r>
              <a:rPr lang="fr-FR" sz="1400" b="1" i="1" dirty="0" smtClean="0">
                <a:latin typeface="+mj-lt"/>
              </a:rPr>
              <a:t>faut – maison – fermer – il – en – la - partant</a:t>
            </a:r>
          </a:p>
        </p:txBody>
      </p:sp>
      <p:pic>
        <p:nvPicPr>
          <p:cNvPr id="54" name="Image 53"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506006"/>
            <a:ext cx="6192688" cy="502778"/>
          </a:xfrm>
          <a:prstGeom prst="rect">
            <a:avLst/>
          </a:prstGeom>
        </p:spPr>
      </p:pic>
      <p:sp>
        <p:nvSpPr>
          <p:cNvPr id="55" name="ZoneTexte 54"/>
          <p:cNvSpPr txBox="1"/>
          <p:nvPr/>
        </p:nvSpPr>
        <p:spPr>
          <a:xfrm>
            <a:off x="116632" y="3052587"/>
            <a:ext cx="6741368" cy="307777"/>
          </a:xfrm>
          <a:prstGeom prst="rect">
            <a:avLst/>
          </a:prstGeom>
          <a:noFill/>
        </p:spPr>
        <p:txBody>
          <a:bodyPr wrap="square" rtlCol="0">
            <a:spAutoFit/>
          </a:bodyPr>
          <a:lstStyle/>
          <a:p>
            <a:pPr algn="ctr"/>
            <a:r>
              <a:rPr lang="fr-FR" sz="1400" b="1" i="1" dirty="0" smtClean="0">
                <a:latin typeface="+mj-lt"/>
              </a:rPr>
              <a:t>accroche – maman – nouveau – un – mur – tableau - au</a:t>
            </a:r>
          </a:p>
        </p:txBody>
      </p:sp>
      <p:pic>
        <p:nvPicPr>
          <p:cNvPr id="56" name="Image 55"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442110"/>
            <a:ext cx="6192688" cy="502778"/>
          </a:xfrm>
          <a:prstGeom prst="rect">
            <a:avLst/>
          </a:prstGeom>
        </p:spPr>
      </p:pic>
      <p:grpSp>
        <p:nvGrpSpPr>
          <p:cNvPr id="57" name="Groupe 56"/>
          <p:cNvGrpSpPr/>
          <p:nvPr/>
        </p:nvGrpSpPr>
        <p:grpSpPr>
          <a:xfrm>
            <a:off x="116632" y="4088904"/>
            <a:ext cx="360040" cy="461665"/>
            <a:chOff x="116632" y="1352600"/>
            <a:chExt cx="360040" cy="461665"/>
          </a:xfrm>
        </p:grpSpPr>
        <p:sp>
          <p:nvSpPr>
            <p:cNvPr id="58" name="Ellipse 5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0" name="ZoneTexte 59"/>
          <p:cNvSpPr txBox="1"/>
          <p:nvPr/>
        </p:nvSpPr>
        <p:spPr>
          <a:xfrm>
            <a:off x="476672" y="4160912"/>
            <a:ext cx="6063480" cy="711733"/>
          </a:xfrm>
          <a:prstGeom prst="rect">
            <a:avLst/>
          </a:prstGeom>
          <a:noFill/>
        </p:spPr>
        <p:txBody>
          <a:bodyPr wrap="square" rtlCol="0">
            <a:spAutoFit/>
          </a:bodyPr>
          <a:lstStyle/>
          <a:p>
            <a:pPr>
              <a:lnSpc>
                <a:spcPct val="150000"/>
              </a:lnSpc>
            </a:pPr>
            <a:r>
              <a:rPr lang="fr-FR" sz="1400" u="sng" dirty="0" smtClean="0">
                <a:latin typeface="SimpleRonde" pitchFamily="2" charset="0"/>
              </a:rPr>
              <a:t>Recopie ce texte en plaçant correctement les majuscules et les points.</a:t>
            </a:r>
            <a:endParaRPr lang="fr-FR" sz="1400" u="sng" dirty="0">
              <a:latin typeface="SimpleRonde" pitchFamily="2" charset="0"/>
            </a:endParaRPr>
          </a:p>
        </p:txBody>
      </p:sp>
      <p:sp>
        <p:nvSpPr>
          <p:cNvPr id="61" name="Rectangle 60"/>
          <p:cNvSpPr/>
          <p:nvPr/>
        </p:nvSpPr>
        <p:spPr>
          <a:xfrm>
            <a:off x="476671" y="4919901"/>
            <a:ext cx="6192688" cy="738664"/>
          </a:xfrm>
          <a:prstGeom prst="rect">
            <a:avLst/>
          </a:prstGeom>
        </p:spPr>
        <p:txBody>
          <a:bodyPr wrap="square">
            <a:spAutoFit/>
          </a:bodyPr>
          <a:lstStyle/>
          <a:p>
            <a:pPr algn="just">
              <a:lnSpc>
                <a:spcPct val="150000"/>
              </a:lnSpc>
            </a:pPr>
            <a:r>
              <a:rPr lang="fr-FR" sz="1400" dirty="0" err="1" smtClean="0"/>
              <a:t>rohar</a:t>
            </a:r>
            <a:r>
              <a:rPr lang="fr-FR" sz="1400" dirty="0" smtClean="0"/>
              <a:t> </a:t>
            </a:r>
            <a:r>
              <a:rPr lang="fr-FR" sz="1400" dirty="0"/>
              <a:t>a envie de </a:t>
            </a:r>
            <a:r>
              <a:rPr lang="fr-FR" sz="1400" dirty="0" smtClean="0"/>
              <a:t>pleurer il </a:t>
            </a:r>
            <a:r>
              <a:rPr lang="fr-FR" sz="1400" dirty="0"/>
              <a:t>se blottit dans un </a:t>
            </a:r>
            <a:r>
              <a:rPr lang="fr-FR" sz="1400" dirty="0" smtClean="0"/>
              <a:t>coin de </a:t>
            </a:r>
            <a:r>
              <a:rPr lang="fr-FR" sz="1400" dirty="0"/>
              <a:t>grands trous sont creusés dans le </a:t>
            </a:r>
            <a:r>
              <a:rPr lang="fr-FR" sz="1400" dirty="0" smtClean="0"/>
              <a:t>sol</a:t>
            </a:r>
            <a:r>
              <a:rPr lang="fr-FR" sz="1400" dirty="0"/>
              <a:t> </a:t>
            </a:r>
            <a:r>
              <a:rPr lang="fr-FR" sz="1400" dirty="0" smtClean="0"/>
              <a:t>ça sent la crotte et l’odeur des grands fauves</a:t>
            </a:r>
            <a:endParaRPr lang="fr-FR" sz="1400" dirty="0"/>
          </a:p>
        </p:txBody>
      </p:sp>
      <p:pic>
        <p:nvPicPr>
          <p:cNvPr id="62" name="Image 61"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47545"/>
          <a:stretch/>
        </p:blipFill>
        <p:spPr>
          <a:xfrm>
            <a:off x="476671" y="5708613"/>
            <a:ext cx="6192688" cy="1260611"/>
          </a:xfrm>
          <a:prstGeom prst="rect">
            <a:avLst/>
          </a:prstGeom>
        </p:spPr>
      </p:pic>
      <p:grpSp>
        <p:nvGrpSpPr>
          <p:cNvPr id="63" name="Groupe 62"/>
          <p:cNvGrpSpPr/>
          <p:nvPr/>
        </p:nvGrpSpPr>
        <p:grpSpPr>
          <a:xfrm>
            <a:off x="116632" y="7185248"/>
            <a:ext cx="360040" cy="461665"/>
            <a:chOff x="116632" y="1352600"/>
            <a:chExt cx="360040" cy="461665"/>
          </a:xfrm>
        </p:grpSpPr>
        <p:sp>
          <p:nvSpPr>
            <p:cNvPr id="64" name="Ellipse 6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66" name="ZoneTexte 65"/>
          <p:cNvSpPr txBox="1"/>
          <p:nvPr/>
        </p:nvSpPr>
        <p:spPr>
          <a:xfrm>
            <a:off x="476672" y="7257256"/>
            <a:ext cx="6381328" cy="388568"/>
          </a:xfrm>
          <a:prstGeom prst="rect">
            <a:avLst/>
          </a:prstGeom>
          <a:noFill/>
        </p:spPr>
        <p:txBody>
          <a:bodyPr wrap="square" rtlCol="0">
            <a:spAutoFit/>
          </a:bodyPr>
          <a:lstStyle/>
          <a:p>
            <a:pPr>
              <a:lnSpc>
                <a:spcPct val="150000"/>
              </a:lnSpc>
            </a:pPr>
            <a:r>
              <a:rPr lang="fr-FR" sz="1400" u="sng" dirty="0" smtClean="0">
                <a:latin typeface="SimpleRonde" pitchFamily="2" charset="0"/>
              </a:rPr>
              <a:t>Ecris une phrase à partir des 3 images suivantes.</a:t>
            </a:r>
            <a:endParaRPr lang="fr-FR" sz="1400" u="sng" dirty="0">
              <a:latin typeface="SimpleRonde" pitchFamily="2" charset="0"/>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720" y="7718921"/>
            <a:ext cx="1047023" cy="130877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4944" y="7803897"/>
            <a:ext cx="979042" cy="1223802"/>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120" y="7718921"/>
            <a:ext cx="1635972" cy="1308778"/>
          </a:xfrm>
          <a:prstGeom prst="rect">
            <a:avLst/>
          </a:prstGeom>
        </p:spPr>
      </p:pic>
      <p:pic>
        <p:nvPicPr>
          <p:cNvPr id="67" name="Image 6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1" y="9130742"/>
            <a:ext cx="6192688" cy="502778"/>
          </a:xfrm>
          <a:prstGeom prst="rect">
            <a:avLst/>
          </a:prstGeom>
        </p:spPr>
      </p:pic>
      <p:sp>
        <p:nvSpPr>
          <p:cNvPr id="27" name="Rectangle à coins arrondis 26"/>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6540152" y="424032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6540152" y="738748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911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smtClean="0"/>
              <a:t>Les types de phrases</a:t>
            </a:r>
            <a:endParaRPr lang="fr-FR" dirty="0"/>
          </a:p>
        </p:txBody>
      </p:sp>
      <p:sp>
        <p:nvSpPr>
          <p:cNvPr id="5" name="Espace réservé du texte 4"/>
          <p:cNvSpPr>
            <a:spLocks noGrp="1"/>
          </p:cNvSpPr>
          <p:nvPr>
            <p:ph type="body" sz="quarter" idx="11"/>
          </p:nvPr>
        </p:nvSpPr>
        <p:spPr/>
        <p:txBody>
          <a:bodyPr/>
          <a:lstStyle/>
          <a:p>
            <a:r>
              <a:rPr lang="fr-FR" dirty="0" smtClean="0"/>
              <a:t>2</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les phrases interrogatives en vert.</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16632" y="206429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Je déteste manger des épinards !</a:t>
            </a:r>
            <a:endParaRPr lang="fr-FR" sz="1200" dirty="0">
              <a:solidFill>
                <a:schemeClr val="tx1"/>
              </a:solidFill>
            </a:endParaRPr>
          </a:p>
        </p:txBody>
      </p:sp>
      <p:sp>
        <p:nvSpPr>
          <p:cNvPr id="14" name="Rectangle 13"/>
          <p:cNvSpPr/>
          <p:nvPr/>
        </p:nvSpPr>
        <p:spPr>
          <a:xfrm>
            <a:off x="116632" y="257673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Combien coûtent ces oranges ?</a:t>
            </a:r>
            <a:endParaRPr lang="fr-FR" sz="1200" dirty="0">
              <a:solidFill>
                <a:schemeClr val="tx1"/>
              </a:solidFill>
            </a:endParaRPr>
          </a:p>
        </p:txBody>
      </p:sp>
      <p:sp>
        <p:nvSpPr>
          <p:cNvPr id="15" name="Rectangle 14"/>
          <p:cNvSpPr/>
          <p:nvPr/>
        </p:nvSpPr>
        <p:spPr>
          <a:xfrm>
            <a:off x="3481611" y="206429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Quel âge a ton oncle ?</a:t>
            </a:r>
            <a:endParaRPr lang="fr-FR" sz="1200" dirty="0">
              <a:solidFill>
                <a:schemeClr val="tx1"/>
              </a:solidFill>
            </a:endParaRPr>
          </a:p>
        </p:txBody>
      </p:sp>
      <p:sp>
        <p:nvSpPr>
          <p:cNvPr id="16" name="Rectangle 15"/>
          <p:cNvSpPr/>
          <p:nvPr/>
        </p:nvSpPr>
        <p:spPr>
          <a:xfrm>
            <a:off x="3481611" y="257673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Est-ce que les poules ont des dents ?</a:t>
            </a:r>
            <a:endParaRPr lang="fr-FR" sz="1200" dirty="0">
              <a:solidFill>
                <a:schemeClr val="tx1"/>
              </a:solidFill>
            </a:endParaRPr>
          </a:p>
        </p:txBody>
      </p:sp>
      <p:sp>
        <p:nvSpPr>
          <p:cNvPr id="17" name="Rectangle 16"/>
          <p:cNvSpPr/>
          <p:nvPr/>
        </p:nvSpPr>
        <p:spPr>
          <a:xfrm>
            <a:off x="116632" y="308917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Les vaches regardent passer le train.</a:t>
            </a:r>
            <a:endParaRPr lang="fr-FR" sz="1200" dirty="0">
              <a:solidFill>
                <a:schemeClr val="tx1"/>
              </a:solidFill>
            </a:endParaRPr>
          </a:p>
        </p:txBody>
      </p:sp>
      <p:sp>
        <p:nvSpPr>
          <p:cNvPr id="18" name="Rectangle 17"/>
          <p:cNvSpPr/>
          <p:nvPr/>
        </p:nvSpPr>
        <p:spPr>
          <a:xfrm>
            <a:off x="3481611" y="3089176"/>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Des oiseaux ont fait leur nid dans le grenier.</a:t>
            </a:r>
            <a:endParaRPr lang="fr-FR" sz="1200" dirty="0">
              <a:solidFill>
                <a:schemeClr val="tx1"/>
              </a:solidFill>
            </a:endParaRPr>
          </a:p>
        </p:txBody>
      </p:sp>
      <p:grpSp>
        <p:nvGrpSpPr>
          <p:cNvPr id="19" name="Groupe 18"/>
          <p:cNvGrpSpPr/>
          <p:nvPr/>
        </p:nvGrpSpPr>
        <p:grpSpPr>
          <a:xfrm>
            <a:off x="115813" y="3792488"/>
            <a:ext cx="360040" cy="461665"/>
            <a:chOff x="116632" y="1352600"/>
            <a:chExt cx="360040" cy="461665"/>
          </a:xfrm>
        </p:grpSpPr>
        <p:sp>
          <p:nvSpPr>
            <p:cNvPr id="20" name="Ellipse 19"/>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2" name="ZoneTexte 21"/>
          <p:cNvSpPr txBox="1"/>
          <p:nvPr/>
        </p:nvSpPr>
        <p:spPr>
          <a:xfrm>
            <a:off x="475853" y="3864496"/>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les phrases déclaratives en orange.</a:t>
            </a:r>
            <a:endParaRPr lang="fr-FR" sz="1400" u="sng" dirty="0">
              <a:latin typeface="SimpleRonde" pitchFamily="2" charset="0"/>
            </a:endParaRPr>
          </a:p>
        </p:txBody>
      </p:sp>
      <p:sp>
        <p:nvSpPr>
          <p:cNvPr id="23" name="Rectangle à coins arrondis 22"/>
          <p:cNvSpPr/>
          <p:nvPr/>
        </p:nvSpPr>
        <p:spPr>
          <a:xfrm>
            <a:off x="6539333" y="394390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15813" y="450418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Comment arrives-tu à travailler dans ce bruit ?</a:t>
            </a:r>
            <a:endParaRPr lang="fr-FR" sz="1200" dirty="0">
              <a:solidFill>
                <a:schemeClr val="tx1"/>
              </a:solidFill>
            </a:endParaRPr>
          </a:p>
        </p:txBody>
      </p:sp>
      <p:sp>
        <p:nvSpPr>
          <p:cNvPr id="25" name="Rectangle 24"/>
          <p:cNvSpPr/>
          <p:nvPr/>
        </p:nvSpPr>
        <p:spPr>
          <a:xfrm>
            <a:off x="115813" y="501662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Vous ne pouvez pas abandonner maintenant !</a:t>
            </a:r>
            <a:endParaRPr lang="fr-FR" sz="1200" dirty="0">
              <a:solidFill>
                <a:schemeClr val="tx1"/>
              </a:solidFill>
            </a:endParaRPr>
          </a:p>
        </p:txBody>
      </p:sp>
      <p:sp>
        <p:nvSpPr>
          <p:cNvPr id="26" name="Rectangle 25"/>
          <p:cNvSpPr/>
          <p:nvPr/>
        </p:nvSpPr>
        <p:spPr>
          <a:xfrm>
            <a:off x="3480792" y="450418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Laisse-moi tranquille, je me repose !</a:t>
            </a:r>
            <a:endParaRPr lang="fr-FR" sz="1200" dirty="0">
              <a:solidFill>
                <a:schemeClr val="tx1"/>
              </a:solidFill>
            </a:endParaRPr>
          </a:p>
        </p:txBody>
      </p:sp>
      <p:sp>
        <p:nvSpPr>
          <p:cNvPr id="27" name="Rectangle 26"/>
          <p:cNvSpPr/>
          <p:nvPr/>
        </p:nvSpPr>
        <p:spPr>
          <a:xfrm>
            <a:off x="3480792" y="501662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Le menuisier prépare les planches du meuble.</a:t>
            </a:r>
            <a:endParaRPr lang="fr-FR" sz="1200" dirty="0">
              <a:solidFill>
                <a:schemeClr val="tx1"/>
              </a:solidFill>
            </a:endParaRPr>
          </a:p>
        </p:txBody>
      </p:sp>
      <p:sp>
        <p:nvSpPr>
          <p:cNvPr id="28" name="Rectangle 27"/>
          <p:cNvSpPr/>
          <p:nvPr/>
        </p:nvSpPr>
        <p:spPr>
          <a:xfrm>
            <a:off x="115813" y="55290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Sa rentrée s’est-elle bien passée ?</a:t>
            </a:r>
            <a:endParaRPr lang="fr-FR" sz="1200" dirty="0">
              <a:solidFill>
                <a:schemeClr val="tx1"/>
              </a:solidFill>
            </a:endParaRPr>
          </a:p>
        </p:txBody>
      </p:sp>
      <p:sp>
        <p:nvSpPr>
          <p:cNvPr id="29" name="Rectangle 28"/>
          <p:cNvSpPr/>
          <p:nvPr/>
        </p:nvSpPr>
        <p:spPr>
          <a:xfrm>
            <a:off x="3480792" y="55290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Il y a deux classes dans notre école.</a:t>
            </a:r>
            <a:endParaRPr lang="fr-FR" sz="1200" dirty="0">
              <a:solidFill>
                <a:schemeClr val="tx1"/>
              </a:solidFill>
            </a:endParaRPr>
          </a:p>
        </p:txBody>
      </p:sp>
      <p:grpSp>
        <p:nvGrpSpPr>
          <p:cNvPr id="30" name="Groupe 29"/>
          <p:cNvGrpSpPr/>
          <p:nvPr/>
        </p:nvGrpSpPr>
        <p:grpSpPr>
          <a:xfrm>
            <a:off x="116632" y="6312768"/>
            <a:ext cx="360040" cy="461665"/>
            <a:chOff x="116632" y="1352600"/>
            <a:chExt cx="360040" cy="461665"/>
          </a:xfrm>
        </p:grpSpPr>
        <p:sp>
          <p:nvSpPr>
            <p:cNvPr id="31" name="Ellipse 30"/>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3" name="ZoneTexte 32"/>
          <p:cNvSpPr txBox="1"/>
          <p:nvPr/>
        </p:nvSpPr>
        <p:spPr>
          <a:xfrm>
            <a:off x="476672" y="6384776"/>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Colorie les phrases exclamatives en bleu.</a:t>
            </a:r>
            <a:endParaRPr lang="fr-FR" sz="1400" u="sng" dirty="0">
              <a:latin typeface="SimpleRonde" pitchFamily="2" charset="0"/>
            </a:endParaRPr>
          </a:p>
        </p:txBody>
      </p:sp>
      <p:sp>
        <p:nvSpPr>
          <p:cNvPr id="34" name="Rectangle à coins arrondis 33"/>
          <p:cNvSpPr/>
          <p:nvPr/>
        </p:nvSpPr>
        <p:spPr>
          <a:xfrm>
            <a:off x="6540152" y="646418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116632" y="70244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Ce paysage est vraiment sublime !</a:t>
            </a:r>
            <a:endParaRPr lang="fr-FR" sz="1200" dirty="0">
              <a:solidFill>
                <a:schemeClr val="tx1"/>
              </a:solidFill>
            </a:endParaRPr>
          </a:p>
        </p:txBody>
      </p:sp>
      <p:sp>
        <p:nvSpPr>
          <p:cNvPr id="36" name="Rectangle 35"/>
          <p:cNvSpPr/>
          <p:nvPr/>
        </p:nvSpPr>
        <p:spPr>
          <a:xfrm>
            <a:off x="116632" y="753690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En quelle année êtes-vous allés en Egypte ?</a:t>
            </a:r>
            <a:endParaRPr lang="fr-FR" sz="1200" dirty="0">
              <a:solidFill>
                <a:schemeClr val="tx1"/>
              </a:solidFill>
            </a:endParaRPr>
          </a:p>
        </p:txBody>
      </p:sp>
      <p:sp>
        <p:nvSpPr>
          <p:cNvPr id="37" name="Rectangle 36"/>
          <p:cNvSpPr/>
          <p:nvPr/>
        </p:nvSpPr>
        <p:spPr>
          <a:xfrm>
            <a:off x="3481611" y="702446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Paris est la capitale de la France.</a:t>
            </a:r>
            <a:endParaRPr lang="fr-FR" sz="1200" dirty="0">
              <a:solidFill>
                <a:schemeClr val="tx1"/>
              </a:solidFill>
            </a:endParaRPr>
          </a:p>
        </p:txBody>
      </p:sp>
      <p:sp>
        <p:nvSpPr>
          <p:cNvPr id="38" name="Rectangle 37"/>
          <p:cNvSpPr/>
          <p:nvPr/>
        </p:nvSpPr>
        <p:spPr>
          <a:xfrm>
            <a:off x="3481611" y="753690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Où se trouve la gare s’il vous plait ?</a:t>
            </a:r>
            <a:endParaRPr lang="fr-FR" sz="1200" dirty="0">
              <a:solidFill>
                <a:schemeClr val="tx1"/>
              </a:solidFill>
            </a:endParaRPr>
          </a:p>
        </p:txBody>
      </p:sp>
      <p:sp>
        <p:nvSpPr>
          <p:cNvPr id="39" name="Rectangle 38"/>
          <p:cNvSpPr/>
          <p:nvPr/>
        </p:nvSpPr>
        <p:spPr>
          <a:xfrm>
            <a:off x="116632" y="804934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J’adore les fêtes de fin d’année !</a:t>
            </a:r>
            <a:endParaRPr lang="fr-FR" sz="1200" dirty="0">
              <a:solidFill>
                <a:schemeClr val="tx1"/>
              </a:solidFill>
            </a:endParaRPr>
          </a:p>
        </p:txBody>
      </p:sp>
      <p:sp>
        <p:nvSpPr>
          <p:cNvPr id="40" name="Rectangle 39"/>
          <p:cNvSpPr/>
          <p:nvPr/>
        </p:nvSpPr>
        <p:spPr>
          <a:xfrm>
            <a:off x="3481611" y="8049344"/>
            <a:ext cx="3211760" cy="360040"/>
          </a:xfrm>
          <a:prstGeom prst="rect">
            <a:avLst/>
          </a:prstGeom>
          <a:solidFill>
            <a:schemeClr val="bg1"/>
          </a:solidFill>
          <a:ln w="19050">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Attention, le feu est rouge !</a:t>
            </a:r>
            <a:endParaRPr lang="fr-FR" sz="1200" dirty="0">
              <a:solidFill>
                <a:schemeClr val="tx1"/>
              </a:solidFill>
            </a:endParaRPr>
          </a:p>
        </p:txBody>
      </p:sp>
      <p:grpSp>
        <p:nvGrpSpPr>
          <p:cNvPr id="41" name="Groupe 40"/>
          <p:cNvGrpSpPr/>
          <p:nvPr/>
        </p:nvGrpSpPr>
        <p:grpSpPr>
          <a:xfrm>
            <a:off x="116632" y="8697416"/>
            <a:ext cx="360040" cy="461665"/>
            <a:chOff x="116632" y="1352600"/>
            <a:chExt cx="360040" cy="461665"/>
          </a:xfrm>
        </p:grpSpPr>
        <p:sp>
          <p:nvSpPr>
            <p:cNvPr id="42" name="Ellipse 4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4</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44" name="ZoneTexte 43"/>
          <p:cNvSpPr txBox="1"/>
          <p:nvPr/>
        </p:nvSpPr>
        <p:spPr>
          <a:xfrm>
            <a:off x="476672" y="8769424"/>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Lis cette phrase en mettant la bonne intonation.</a:t>
            </a:r>
            <a:endParaRPr lang="fr-FR" sz="1400" u="sng" dirty="0">
              <a:latin typeface="SimpleRonde" pitchFamily="2" charset="0"/>
            </a:endParaRPr>
          </a:p>
        </p:txBody>
      </p:sp>
      <p:sp>
        <p:nvSpPr>
          <p:cNvPr id="45" name="Rectangle à coins arrondis 44"/>
          <p:cNvSpPr/>
          <p:nvPr/>
        </p:nvSpPr>
        <p:spPr>
          <a:xfrm>
            <a:off x="6540152" y="884883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116632" y="9336196"/>
            <a:ext cx="6624736" cy="369332"/>
          </a:xfrm>
          <a:prstGeom prst="rect">
            <a:avLst/>
          </a:prstGeom>
          <a:noFill/>
        </p:spPr>
        <p:txBody>
          <a:bodyPr wrap="square" rtlCol="0">
            <a:spAutoFit/>
          </a:bodyPr>
          <a:lstStyle/>
          <a:p>
            <a:pPr algn="ctr"/>
            <a:r>
              <a:rPr lang="fr-FR" dirty="0" smtClean="0">
                <a:latin typeface="Cursive standard" pitchFamily="2" charset="0"/>
              </a:rPr>
              <a:t>« Arrête un peu d’embêter ton petit frère ! »</a:t>
            </a:r>
            <a:endParaRPr lang="fr-FR" dirty="0">
              <a:latin typeface="Cursive standard" pitchFamily="2" charset="0"/>
            </a:endParaRPr>
          </a:p>
        </p:txBody>
      </p:sp>
    </p:spTree>
    <p:extLst>
      <p:ext uri="{BB962C8B-B14F-4D97-AF65-F5344CB8AC3E}">
        <p14:creationId xmlns:p14="http://schemas.microsoft.com/office/powerpoint/2010/main" val="198883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smtClean="0"/>
              <a:t>Les types de phrases</a:t>
            </a:r>
            <a:endParaRPr lang="fr-FR" dirty="0"/>
          </a:p>
        </p:txBody>
      </p:sp>
      <p:sp>
        <p:nvSpPr>
          <p:cNvPr id="5" name="Espace réservé du texte 4"/>
          <p:cNvSpPr>
            <a:spLocks noGrp="1"/>
          </p:cNvSpPr>
          <p:nvPr>
            <p:ph type="body" sz="quarter" idx="11"/>
          </p:nvPr>
        </p:nvSpPr>
        <p:spPr/>
        <p:txBody>
          <a:bodyPr/>
          <a:lstStyle/>
          <a:p>
            <a:r>
              <a:rPr lang="fr-FR" dirty="0" smtClean="0"/>
              <a:t>2</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388568"/>
          </a:xfrm>
          <a:prstGeom prst="rect">
            <a:avLst/>
          </a:prstGeom>
          <a:noFill/>
        </p:spPr>
        <p:txBody>
          <a:bodyPr wrap="square" rtlCol="0">
            <a:spAutoFit/>
          </a:bodyPr>
          <a:lstStyle/>
          <a:p>
            <a:pPr>
              <a:lnSpc>
                <a:spcPct val="150000"/>
              </a:lnSpc>
            </a:pPr>
            <a:r>
              <a:rPr lang="fr-FR" sz="1400" u="sng" dirty="0" smtClean="0">
                <a:latin typeface="SimpleRonde" pitchFamily="2" charset="0"/>
              </a:rPr>
              <a:t>Complète les phrases avec </a:t>
            </a:r>
            <a:r>
              <a:rPr lang="fr-FR" sz="1400" b="1" u="sng" dirty="0" smtClean="0">
                <a:latin typeface="SimpleRonde" pitchFamily="2" charset="0"/>
              </a:rPr>
              <a:t>où</a:t>
            </a:r>
            <a:r>
              <a:rPr lang="fr-FR" sz="1400" u="sng" dirty="0" smtClean="0">
                <a:latin typeface="SimpleRonde" pitchFamily="2" charset="0"/>
              </a:rPr>
              <a:t>, </a:t>
            </a:r>
            <a:r>
              <a:rPr lang="fr-FR" sz="1400" b="1" u="sng" dirty="0" smtClean="0">
                <a:latin typeface="SimpleRonde" pitchFamily="2" charset="0"/>
              </a:rPr>
              <a:t>quand</a:t>
            </a:r>
            <a:r>
              <a:rPr lang="fr-FR" sz="1400" u="sng" dirty="0" smtClean="0">
                <a:latin typeface="SimpleRonde" pitchFamily="2" charset="0"/>
              </a:rPr>
              <a:t>, </a:t>
            </a:r>
            <a:r>
              <a:rPr lang="fr-FR" sz="1400" b="1" u="sng" dirty="0" smtClean="0">
                <a:latin typeface="SimpleRonde" pitchFamily="2" charset="0"/>
              </a:rPr>
              <a:t>qui</a:t>
            </a:r>
            <a:r>
              <a:rPr lang="fr-FR" sz="1400" u="sng" smtClean="0">
                <a:latin typeface="SimpleRonde" pitchFamily="2" charset="0"/>
              </a:rPr>
              <a:t>, </a:t>
            </a:r>
            <a:r>
              <a:rPr lang="fr-FR" sz="1400" b="1" u="sng" smtClean="0">
                <a:latin typeface="SimpleRonde" pitchFamily="2" charset="0"/>
              </a:rPr>
              <a:t>quelle</a:t>
            </a:r>
            <a:r>
              <a:rPr lang="fr-FR" sz="1400" u="sng" smtClean="0">
                <a:latin typeface="SimpleRonde" pitchFamily="2" charset="0"/>
              </a:rPr>
              <a:t>.</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744817653"/>
              </p:ext>
            </p:extLst>
          </p:nvPr>
        </p:nvGraphicFramePr>
        <p:xfrm>
          <a:off x="1324583" y="2072680"/>
          <a:ext cx="4912729" cy="2131436"/>
        </p:xfrm>
        <a:graphic>
          <a:graphicData uri="http://schemas.openxmlformats.org/drawingml/2006/table">
            <a:tbl>
              <a:tblPr bandRow="1">
                <a:tableStyleId>{5C22544A-7EE6-4342-B048-85BDC9FD1C3A}</a:tableStyleId>
              </a:tblPr>
              <a:tblGrid>
                <a:gridCol w="1976093"/>
                <a:gridCol w="2936636"/>
              </a:tblGrid>
              <a:tr h="532859">
                <a:tc>
                  <a:txBody>
                    <a:bodyPr/>
                    <a:lstStyle/>
                    <a:p>
                      <a:endParaRPr lang="fr-FR" dirty="0">
                        <a:latin typeface="Comic Sans MS" pitchFamily="66" charset="0"/>
                      </a:endParaRPr>
                    </a:p>
                  </a:txBody>
                  <a:tcPr>
                    <a:noFill/>
                  </a:tcPr>
                </a:tc>
                <a:tc>
                  <a:txBody>
                    <a:bodyPr/>
                    <a:lstStyle/>
                    <a:p>
                      <a:r>
                        <a:rPr lang="fr-FR" sz="1200" dirty="0" smtClean="0">
                          <a:latin typeface="Comic Sans MS" pitchFamily="66" charset="0"/>
                        </a:rPr>
                        <a:t>partez-vous chez vos grands-parents</a:t>
                      </a:r>
                      <a:r>
                        <a:rPr lang="fr-FR" sz="1200" baseline="0" dirty="0" smtClean="0">
                          <a:latin typeface="Comic Sans MS" pitchFamily="66" charset="0"/>
                        </a:rPr>
                        <a:t> ?</a:t>
                      </a:r>
                      <a:endParaRPr lang="fr-FR" sz="1200" dirty="0">
                        <a:latin typeface="Comic Sans MS" pitchFamily="66" charset="0"/>
                      </a:endParaRPr>
                    </a:p>
                  </a:txBody>
                  <a:tcPr anchor="ctr">
                    <a:noFill/>
                  </a:tcPr>
                </a:tc>
              </a:tr>
              <a:tr h="532859">
                <a:tc>
                  <a:txBody>
                    <a:bodyPr/>
                    <a:lstStyle/>
                    <a:p>
                      <a:endParaRPr lang="fr-FR">
                        <a:latin typeface="Comic Sans MS" pitchFamily="66" charset="0"/>
                      </a:endParaRPr>
                    </a:p>
                  </a:txBody>
                  <a:tcPr>
                    <a:noFill/>
                  </a:tcPr>
                </a:tc>
                <a:tc>
                  <a:txBody>
                    <a:bodyPr/>
                    <a:lstStyle/>
                    <a:p>
                      <a:r>
                        <a:rPr lang="fr-FR" sz="1200" dirty="0" smtClean="0">
                          <a:latin typeface="Comic Sans MS" pitchFamily="66" charset="0"/>
                        </a:rPr>
                        <a:t>vont-ils cet</a:t>
                      </a:r>
                      <a:r>
                        <a:rPr lang="fr-FR" sz="1200" baseline="0" dirty="0" smtClean="0">
                          <a:latin typeface="Comic Sans MS" pitchFamily="66" charset="0"/>
                        </a:rPr>
                        <a:t> après-midi ?</a:t>
                      </a:r>
                      <a:endParaRPr lang="fr-FR" sz="1200" dirty="0">
                        <a:latin typeface="Comic Sans MS" pitchFamily="66" charset="0"/>
                      </a:endParaRPr>
                    </a:p>
                  </a:txBody>
                  <a:tcPr anchor="ctr">
                    <a:noFill/>
                  </a:tcPr>
                </a:tc>
              </a:tr>
              <a:tr h="532859">
                <a:tc>
                  <a:txBody>
                    <a:bodyPr/>
                    <a:lstStyle/>
                    <a:p>
                      <a:endParaRPr lang="fr-FR">
                        <a:latin typeface="Comic Sans MS" pitchFamily="66" charset="0"/>
                      </a:endParaRPr>
                    </a:p>
                  </a:txBody>
                  <a:tcPr>
                    <a:noFill/>
                  </a:tcPr>
                </a:tc>
                <a:tc>
                  <a:txBody>
                    <a:bodyPr/>
                    <a:lstStyle/>
                    <a:p>
                      <a:r>
                        <a:rPr lang="fr-FR" sz="1200" dirty="0" smtClean="0">
                          <a:latin typeface="Comic Sans MS" pitchFamily="66" charset="0"/>
                        </a:rPr>
                        <a:t>a inventé la machine à vapeur ?</a:t>
                      </a:r>
                      <a:endParaRPr lang="fr-FR" sz="1200" dirty="0">
                        <a:latin typeface="Comic Sans MS" pitchFamily="66" charset="0"/>
                      </a:endParaRPr>
                    </a:p>
                  </a:txBody>
                  <a:tcPr anchor="ctr">
                    <a:noFill/>
                  </a:tcPr>
                </a:tc>
              </a:tr>
              <a:tr h="532859">
                <a:tc>
                  <a:txBody>
                    <a:bodyPr/>
                    <a:lstStyle/>
                    <a:p>
                      <a:endParaRPr lang="fr-FR">
                        <a:latin typeface="Comic Sans MS" pitchFamily="66" charset="0"/>
                      </a:endParaRPr>
                    </a:p>
                  </a:txBody>
                  <a:tcPr>
                    <a:noFill/>
                  </a:tcPr>
                </a:tc>
                <a:tc>
                  <a:txBody>
                    <a:bodyPr/>
                    <a:lstStyle/>
                    <a:p>
                      <a:r>
                        <a:rPr lang="fr-FR" sz="1200" dirty="0" smtClean="0">
                          <a:latin typeface="Comic Sans MS" pitchFamily="66" charset="0"/>
                        </a:rPr>
                        <a:t>est la couleur</a:t>
                      </a:r>
                      <a:r>
                        <a:rPr lang="fr-FR" sz="1200" baseline="0" dirty="0" smtClean="0">
                          <a:latin typeface="Comic Sans MS" pitchFamily="66" charset="0"/>
                        </a:rPr>
                        <a:t> de sa robe ?</a:t>
                      </a:r>
                      <a:endParaRPr lang="fr-FR" sz="1200" dirty="0">
                        <a:latin typeface="Comic Sans MS" pitchFamily="66" charset="0"/>
                      </a:endParaRPr>
                    </a:p>
                  </a:txBody>
                  <a:tcPr anchor="ctr">
                    <a:noFill/>
                  </a:tcPr>
                </a:tc>
              </a:tr>
            </a:tbl>
          </a:graphicData>
        </a:graphic>
      </p:graphicFrame>
      <p:pic>
        <p:nvPicPr>
          <p:cNvPr id="21" name="Image 20"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484784" y="2125638"/>
            <a:ext cx="1552153" cy="427694"/>
          </a:xfrm>
          <a:prstGeom prst="rect">
            <a:avLst/>
          </a:prstGeom>
        </p:spPr>
      </p:pic>
      <p:pic>
        <p:nvPicPr>
          <p:cNvPr id="22" name="Image 21"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484784" y="2658107"/>
            <a:ext cx="1552153" cy="427694"/>
          </a:xfrm>
          <a:prstGeom prst="rect">
            <a:avLst/>
          </a:prstGeom>
        </p:spPr>
      </p:pic>
      <p:pic>
        <p:nvPicPr>
          <p:cNvPr id="23" name="Image 22"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484784" y="3196233"/>
            <a:ext cx="1552153" cy="427694"/>
          </a:xfrm>
          <a:prstGeom prst="rect">
            <a:avLst/>
          </a:prstGeom>
        </p:spPr>
      </p:pic>
      <p:pic>
        <p:nvPicPr>
          <p:cNvPr id="24" name="Image 23" descr="Capture d’écran"/>
          <p:cNvPicPr>
            <a:picLocks noChangeAspect="1"/>
          </p:cNvPicPr>
          <p:nvPr/>
        </p:nvPicPr>
        <p:blipFill rotWithShape="1">
          <a:blip r:embed="rId2">
            <a:extLst>
              <a:ext uri="{28A0092B-C50C-407E-A947-70E740481C1C}">
                <a14:useLocalDpi xmlns:a14="http://schemas.microsoft.com/office/drawing/2010/main" val="0"/>
              </a:ext>
            </a:extLst>
          </a:blip>
          <a:srcRect l="10121" t="2515" r="67247" b="79689"/>
          <a:stretch/>
        </p:blipFill>
        <p:spPr>
          <a:xfrm>
            <a:off x="1484783" y="3728864"/>
            <a:ext cx="1552153" cy="427694"/>
          </a:xfrm>
          <a:prstGeom prst="rect">
            <a:avLst/>
          </a:prstGeom>
        </p:spPr>
      </p:pic>
      <p:grpSp>
        <p:nvGrpSpPr>
          <p:cNvPr id="26" name="Groupe 25"/>
          <p:cNvGrpSpPr/>
          <p:nvPr/>
        </p:nvGrpSpPr>
        <p:grpSpPr>
          <a:xfrm>
            <a:off x="116632" y="4448944"/>
            <a:ext cx="360040" cy="461665"/>
            <a:chOff x="116632" y="1352600"/>
            <a:chExt cx="360040" cy="461665"/>
          </a:xfrm>
        </p:grpSpPr>
        <p:sp>
          <p:nvSpPr>
            <p:cNvPr id="27" name="Ellipse 2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9" name="ZoneTexte 28"/>
          <p:cNvSpPr txBox="1"/>
          <p:nvPr/>
        </p:nvSpPr>
        <p:spPr>
          <a:xfrm>
            <a:off x="476672" y="4520952"/>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les questions à leurs réponses.</a:t>
            </a:r>
            <a:endParaRPr lang="fr-FR" sz="1400" u="sng" dirty="0">
              <a:latin typeface="SimpleRonde" pitchFamily="2" charset="0"/>
            </a:endParaRPr>
          </a:p>
        </p:txBody>
      </p:sp>
      <p:sp>
        <p:nvSpPr>
          <p:cNvPr id="30" name="Rectangle à coins arrondis 29"/>
          <p:cNvSpPr/>
          <p:nvPr/>
        </p:nvSpPr>
        <p:spPr>
          <a:xfrm>
            <a:off x="6540152" y="4600364"/>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1540096798"/>
              </p:ext>
            </p:extLst>
          </p:nvPr>
        </p:nvGraphicFramePr>
        <p:xfrm>
          <a:off x="188640" y="5169024"/>
          <a:ext cx="6480721" cy="1828800"/>
        </p:xfrm>
        <a:graphic>
          <a:graphicData uri="http://schemas.openxmlformats.org/drawingml/2006/table">
            <a:tbl>
              <a:tblPr bandRow="1">
                <a:tableStyleId>{5C22544A-7EE6-4342-B048-85BDC9FD1C3A}</a:tableStyleId>
              </a:tblPr>
              <a:tblGrid>
                <a:gridCol w="2376264"/>
                <a:gridCol w="360040"/>
                <a:gridCol w="1008112"/>
                <a:gridCol w="360040"/>
                <a:gridCol w="2376265"/>
              </a:tblGrid>
              <a:tr h="436442">
                <a:tc>
                  <a:txBody>
                    <a:bodyPr/>
                    <a:lstStyle/>
                    <a:p>
                      <a:r>
                        <a:rPr lang="fr-FR" sz="1200" dirty="0" smtClean="0">
                          <a:latin typeface="Comic Sans MS" pitchFamily="66" charset="0"/>
                        </a:rPr>
                        <a:t>A quelle</a:t>
                      </a:r>
                      <a:r>
                        <a:rPr lang="fr-FR" sz="1200" baseline="0" dirty="0" smtClean="0">
                          <a:latin typeface="Comic Sans MS" pitchFamily="66" charset="0"/>
                        </a:rPr>
                        <a:t> heure arrive le train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smtClean="0">
                          <a:latin typeface="Comic Sans MS" pitchFamily="66" charset="0"/>
                        </a:rPr>
                        <a:t>•</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Nous</a:t>
                      </a:r>
                      <a:r>
                        <a:rPr lang="fr-FR" sz="1200" baseline="0" dirty="0" smtClean="0">
                          <a:latin typeface="Comic Sans MS" pitchFamily="66" charset="0"/>
                        </a:rPr>
                        <a:t> avons choisi le dernier film de Quentin </a:t>
                      </a:r>
                      <a:r>
                        <a:rPr lang="fr-FR" sz="1200" baseline="0" dirty="0" err="1" smtClean="0">
                          <a:latin typeface="Comic Sans MS" pitchFamily="66" charset="0"/>
                        </a:rPr>
                        <a:t>Tarantino</a:t>
                      </a:r>
                      <a:r>
                        <a:rPr lang="fr-FR" sz="1200" baseline="0" dirty="0" smtClean="0">
                          <a:latin typeface="Comic Sans MS" pitchFamily="66" charset="0"/>
                        </a:rPr>
                        <a:t>.</a:t>
                      </a:r>
                      <a:endParaRPr lang="fr-FR" sz="1200" dirty="0" smtClean="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latin typeface="Comic Sans MS" pitchFamily="66" charset="0"/>
                        </a:rPr>
                        <a:t>Avec qui vas-tu au</a:t>
                      </a:r>
                      <a:r>
                        <a:rPr lang="fr-FR" sz="1200" baseline="0" dirty="0" smtClean="0">
                          <a:latin typeface="Comic Sans MS" pitchFamily="66" charset="0"/>
                        </a:rPr>
                        <a:t> restaurant ce midi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Je mangerai avec ma sœur.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Qu’allez-vous voir au cinéma</a:t>
                      </a:r>
                      <a:r>
                        <a:rPr lang="fr-FR" sz="1200" baseline="0" dirty="0" smtClean="0">
                          <a:latin typeface="Comic Sans MS" pitchFamily="66" charset="0"/>
                        </a:rPr>
                        <a:t> ce soir ?</a:t>
                      </a:r>
                      <a:endParaRPr lang="fr-FR" sz="1200" dirty="0" smtClean="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latin typeface="Comic Sans MS" pitchFamily="66" charset="0"/>
                        </a:rPr>
                        <a:t>Il entre en gare à 19h30.</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latin typeface="Comic Sans MS" pitchFamily="66" charset="0"/>
                        </a:rPr>
                        <a:t>Comment s’appelle sa maitresse ?</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latin typeface="Comic Sans MS" pitchFamily="66"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latin typeface="Comic Sans MS" pitchFamily="66" charset="0"/>
                        </a:rPr>
                        <a:t>Il est dans la classe de Mme</a:t>
                      </a:r>
                      <a:r>
                        <a:rPr lang="fr-FR" sz="1200" baseline="0" dirty="0" smtClean="0">
                          <a:latin typeface="Comic Sans MS" pitchFamily="66" charset="0"/>
                        </a:rPr>
                        <a:t> Rose.</a:t>
                      </a:r>
                      <a:endParaRPr lang="fr-FR" sz="1200" dirty="0">
                        <a:latin typeface="Comic Sans MS" pitchFamily="66"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31" name="Groupe 30"/>
          <p:cNvGrpSpPr/>
          <p:nvPr/>
        </p:nvGrpSpPr>
        <p:grpSpPr>
          <a:xfrm>
            <a:off x="116632" y="7185248"/>
            <a:ext cx="360040" cy="461665"/>
            <a:chOff x="116632" y="1352600"/>
            <a:chExt cx="360040" cy="461665"/>
          </a:xfrm>
        </p:grpSpPr>
        <p:sp>
          <p:nvSpPr>
            <p:cNvPr id="32" name="Ellipse 31"/>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4" name="ZoneTexte 33"/>
          <p:cNvSpPr txBox="1"/>
          <p:nvPr/>
        </p:nvSpPr>
        <p:spPr>
          <a:xfrm>
            <a:off x="476672" y="7257256"/>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Complète chaque phrase avec le point qui convient (. / ! / ?)</a:t>
            </a:r>
            <a:endParaRPr lang="fr-FR" sz="1400" u="sng" dirty="0">
              <a:latin typeface="SimpleRonde" pitchFamily="2" charset="0"/>
            </a:endParaRPr>
          </a:p>
        </p:txBody>
      </p:sp>
      <p:sp>
        <p:nvSpPr>
          <p:cNvPr id="35" name="Rectangle à coins arrondis 34"/>
          <p:cNvSpPr/>
          <p:nvPr/>
        </p:nvSpPr>
        <p:spPr>
          <a:xfrm>
            <a:off x="6540152" y="733666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7746211"/>
            <a:ext cx="6552728" cy="2031325"/>
          </a:xfrm>
          <a:prstGeom prst="rect">
            <a:avLst/>
          </a:prstGeom>
          <a:noFill/>
        </p:spPr>
        <p:txBody>
          <a:bodyPr wrap="square" rtlCol="0">
            <a:spAutoFit/>
          </a:bodyPr>
          <a:lstStyle/>
          <a:p>
            <a:pPr>
              <a:lnSpc>
                <a:spcPct val="150000"/>
              </a:lnSpc>
            </a:pPr>
            <a:r>
              <a:rPr lang="fr-FR" sz="1200" dirty="0">
                <a:latin typeface="Comic Sans MS" pitchFamily="66" charset="0"/>
              </a:rPr>
              <a:t>Les hommes préhistoriques portaient des peaux de bêtes</a:t>
            </a:r>
          </a:p>
          <a:p>
            <a:pPr>
              <a:lnSpc>
                <a:spcPct val="150000"/>
              </a:lnSpc>
            </a:pPr>
            <a:r>
              <a:rPr lang="fr-FR" sz="1200" dirty="0" smtClean="0">
                <a:latin typeface="Comic Sans MS" pitchFamily="66" charset="0"/>
              </a:rPr>
              <a:t>Comment faisaient-ils du feu</a:t>
            </a:r>
          </a:p>
          <a:p>
            <a:pPr>
              <a:lnSpc>
                <a:spcPct val="150000"/>
              </a:lnSpc>
            </a:pPr>
            <a:r>
              <a:rPr lang="fr-FR" sz="1200" dirty="0" smtClean="0">
                <a:latin typeface="Comic Sans MS" pitchFamily="66" charset="0"/>
              </a:rPr>
              <a:t>Attention, le mammouth est en train de charger</a:t>
            </a:r>
          </a:p>
          <a:p>
            <a:pPr>
              <a:lnSpc>
                <a:spcPct val="150000"/>
              </a:lnSpc>
            </a:pPr>
            <a:r>
              <a:rPr lang="fr-FR" sz="1200" dirty="0" smtClean="0">
                <a:latin typeface="Comic Sans MS" pitchFamily="66" charset="0"/>
              </a:rPr>
              <a:t>Tu ne devrais pas jouer si près du feu</a:t>
            </a:r>
          </a:p>
          <a:p>
            <a:pPr>
              <a:lnSpc>
                <a:spcPct val="150000"/>
              </a:lnSpc>
            </a:pPr>
            <a:r>
              <a:rPr lang="fr-FR" sz="1200" dirty="0" smtClean="0">
                <a:latin typeface="Comic Sans MS" pitchFamily="66" charset="0"/>
              </a:rPr>
              <a:t>Ils se nourrissaient grâce à la cueillette et à la chasse</a:t>
            </a:r>
          </a:p>
          <a:p>
            <a:pPr>
              <a:lnSpc>
                <a:spcPct val="150000"/>
              </a:lnSpc>
            </a:pPr>
            <a:r>
              <a:rPr lang="fr-FR" sz="1200" dirty="0" smtClean="0">
                <a:latin typeface="Comic Sans MS" pitchFamily="66" charset="0"/>
              </a:rPr>
              <a:t>Quel nom donne-t-on aux peintures des hommes préhistoriques</a:t>
            </a:r>
          </a:p>
          <a:p>
            <a:pPr>
              <a:lnSpc>
                <a:spcPct val="150000"/>
              </a:lnSpc>
            </a:pPr>
            <a:endParaRPr lang="fr-FR" sz="1200" dirty="0">
              <a:latin typeface="Comic Sans MS" pitchFamily="66" charset="0"/>
            </a:endParaRPr>
          </a:p>
        </p:txBody>
      </p:sp>
    </p:spTree>
    <p:extLst>
      <p:ext uri="{BB962C8B-B14F-4D97-AF65-F5344CB8AC3E}">
        <p14:creationId xmlns:p14="http://schemas.microsoft.com/office/powerpoint/2010/main" val="345822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smtClean="0"/>
              <a:t>Les types de phrases</a:t>
            </a:r>
            <a:endParaRPr lang="fr-FR" dirty="0"/>
          </a:p>
        </p:txBody>
      </p:sp>
      <p:sp>
        <p:nvSpPr>
          <p:cNvPr id="5" name="Espace réservé du texte 4"/>
          <p:cNvSpPr>
            <a:spLocks noGrp="1"/>
          </p:cNvSpPr>
          <p:nvPr>
            <p:ph type="body" sz="quarter" idx="11"/>
          </p:nvPr>
        </p:nvSpPr>
        <p:spPr/>
        <p:txBody>
          <a:bodyPr/>
          <a:lstStyle/>
          <a:p>
            <a:r>
              <a:rPr lang="fr-FR" dirty="0" smtClean="0"/>
              <a:t>2</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1061829"/>
          </a:xfrm>
          <a:prstGeom prst="rect">
            <a:avLst/>
          </a:prstGeom>
          <a:noFill/>
        </p:spPr>
        <p:txBody>
          <a:bodyPr wrap="square" rtlCol="0">
            <a:spAutoFit/>
          </a:bodyPr>
          <a:lstStyle/>
          <a:p>
            <a:pPr>
              <a:lnSpc>
                <a:spcPct val="150000"/>
              </a:lnSpc>
            </a:pPr>
            <a:r>
              <a:rPr lang="fr-FR" sz="1400" u="sng" dirty="0" smtClean="0">
                <a:latin typeface="SimpleRonde" pitchFamily="2" charset="0"/>
              </a:rPr>
              <a:t>Transforme les phrases interrogatives en phrases </a:t>
            </a:r>
          </a:p>
          <a:p>
            <a:pPr>
              <a:lnSpc>
                <a:spcPct val="150000"/>
              </a:lnSpc>
            </a:pPr>
            <a:r>
              <a:rPr lang="fr-FR" sz="1400" u="sng" dirty="0" smtClean="0">
                <a:latin typeface="SimpleRonde" pitchFamily="2" charset="0"/>
              </a:rPr>
              <a:t>déclaratives.</a:t>
            </a:r>
          </a:p>
          <a:p>
            <a:pPr algn="ctr">
              <a:lnSpc>
                <a:spcPct val="150000"/>
              </a:lnSpc>
            </a:pPr>
            <a:r>
              <a:rPr lang="fr-FR" sz="1400" i="1" dirty="0" smtClean="0">
                <a:latin typeface="+mj-lt"/>
              </a:rPr>
              <a:t>Ex : As-tu bien dormi ? </a:t>
            </a:r>
            <a:r>
              <a:rPr lang="fr-FR" sz="1400" i="1" dirty="0" smtClean="0">
                <a:latin typeface="+mj-lt"/>
                <a:sym typeface="Wingdings"/>
              </a:rPr>
              <a:t> Tu as bien dormi.</a:t>
            </a:r>
            <a:endParaRPr lang="fr-FR" sz="1400" i="1" dirty="0">
              <a:latin typeface="+mj-lt"/>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27856" y="2587769"/>
            <a:ext cx="4293096" cy="276999"/>
          </a:xfrm>
          <a:prstGeom prst="rect">
            <a:avLst/>
          </a:prstGeom>
          <a:noFill/>
        </p:spPr>
        <p:txBody>
          <a:bodyPr wrap="square" rtlCol="0">
            <a:spAutoFit/>
          </a:bodyPr>
          <a:lstStyle/>
          <a:p>
            <a:r>
              <a:rPr lang="fr-FR" sz="1200" b="1" i="1" dirty="0" smtClean="0">
                <a:latin typeface="+mj-lt"/>
              </a:rPr>
              <a:t>Les trois petits cochons ont-ils été mangés par le loup ?</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966259"/>
            <a:ext cx="6192688" cy="502778"/>
          </a:xfrm>
          <a:prstGeom prst="rect">
            <a:avLst/>
          </a:prstGeom>
        </p:spPr>
      </p:pic>
      <p:sp>
        <p:nvSpPr>
          <p:cNvPr id="14" name="ZoneTexte 13"/>
          <p:cNvSpPr txBox="1"/>
          <p:nvPr/>
        </p:nvSpPr>
        <p:spPr>
          <a:xfrm>
            <a:off x="427856" y="3595881"/>
            <a:ext cx="6241504" cy="276999"/>
          </a:xfrm>
          <a:prstGeom prst="rect">
            <a:avLst/>
          </a:prstGeom>
          <a:noFill/>
        </p:spPr>
        <p:txBody>
          <a:bodyPr wrap="square" rtlCol="0">
            <a:spAutoFit/>
          </a:bodyPr>
          <a:lstStyle/>
          <a:p>
            <a:r>
              <a:rPr lang="fr-FR" sz="1200" b="1" i="1" dirty="0" smtClean="0">
                <a:latin typeface="+mj-lt"/>
              </a:rPr>
              <a:t>La maison du premier petit cochon a-t-elle été construite en paille ?</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974371"/>
            <a:ext cx="6192688" cy="502778"/>
          </a:xfrm>
          <a:prstGeom prst="rect">
            <a:avLst/>
          </a:prstGeom>
        </p:spPr>
      </p:pic>
      <p:grpSp>
        <p:nvGrpSpPr>
          <p:cNvPr id="16" name="Groupe 15"/>
          <p:cNvGrpSpPr/>
          <p:nvPr/>
        </p:nvGrpSpPr>
        <p:grpSpPr>
          <a:xfrm>
            <a:off x="116632" y="4736976"/>
            <a:ext cx="360040" cy="461665"/>
            <a:chOff x="116632" y="1352600"/>
            <a:chExt cx="360040" cy="461665"/>
          </a:xfrm>
        </p:grpSpPr>
        <p:sp>
          <p:nvSpPr>
            <p:cNvPr id="17" name="Ellipse 16"/>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9" name="ZoneTexte 18"/>
          <p:cNvSpPr txBox="1"/>
          <p:nvPr/>
        </p:nvSpPr>
        <p:spPr>
          <a:xfrm>
            <a:off x="476672" y="4808984"/>
            <a:ext cx="6192688" cy="738664"/>
          </a:xfrm>
          <a:prstGeom prst="rect">
            <a:avLst/>
          </a:prstGeom>
          <a:noFill/>
        </p:spPr>
        <p:txBody>
          <a:bodyPr wrap="square" rtlCol="0">
            <a:spAutoFit/>
          </a:bodyPr>
          <a:lstStyle/>
          <a:p>
            <a:pPr>
              <a:lnSpc>
                <a:spcPct val="150000"/>
              </a:lnSpc>
            </a:pPr>
            <a:r>
              <a:rPr lang="fr-FR" sz="1400" u="sng" dirty="0" smtClean="0">
                <a:latin typeface="SimpleRonde" pitchFamily="2" charset="0"/>
              </a:rPr>
              <a:t>Relie à la règle la phrase déclarative à la phrase exclamative qui complète la situation.</a:t>
            </a:r>
            <a:endParaRPr lang="fr-FR" sz="1400" i="1" dirty="0">
              <a:latin typeface="+mj-lt"/>
            </a:endParaRPr>
          </a:p>
        </p:txBody>
      </p:sp>
      <p:sp>
        <p:nvSpPr>
          <p:cNvPr id="20" name="Rectangle à coins arrondis 19"/>
          <p:cNvSpPr/>
          <p:nvPr/>
        </p:nvSpPr>
        <p:spPr>
          <a:xfrm>
            <a:off x="6540152" y="4888396"/>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Tableau 20"/>
          <p:cNvGraphicFramePr>
            <a:graphicFrameLocks noGrp="1"/>
          </p:cNvGraphicFramePr>
          <p:nvPr>
            <p:extLst>
              <p:ext uri="{D42A27DB-BD31-4B8C-83A1-F6EECF244321}">
                <p14:modId xmlns:p14="http://schemas.microsoft.com/office/powerpoint/2010/main" val="3907544732"/>
              </p:ext>
            </p:extLst>
          </p:nvPr>
        </p:nvGraphicFramePr>
        <p:xfrm>
          <a:off x="188640" y="5521222"/>
          <a:ext cx="6480721" cy="1808042"/>
        </p:xfrm>
        <a:graphic>
          <a:graphicData uri="http://schemas.openxmlformats.org/drawingml/2006/table">
            <a:tbl>
              <a:tblPr bandRow="1">
                <a:tableStyleId>{5C22544A-7EE6-4342-B048-85BDC9FD1C3A}</a:tableStyleId>
              </a:tblPr>
              <a:tblGrid>
                <a:gridCol w="2376264"/>
                <a:gridCol w="360040"/>
                <a:gridCol w="1008112"/>
                <a:gridCol w="360040"/>
                <a:gridCol w="2376265"/>
              </a:tblGrid>
              <a:tr h="436442">
                <a:tc>
                  <a:txBody>
                    <a:bodyPr/>
                    <a:lstStyle/>
                    <a:p>
                      <a:r>
                        <a:rPr lang="fr-FR" sz="1200" dirty="0" smtClean="0"/>
                        <a:t>Le sol est sale</a:t>
                      </a:r>
                      <a:r>
                        <a:rPr lang="fr-FR" sz="1200" baseline="0" dirty="0" smtClean="0"/>
                        <a:t> et il y a beaucoup de poussière.</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 typeface="Arial" pitchFamily="34" charset="0"/>
                        <a:buNone/>
                      </a:pPr>
                      <a:r>
                        <a:rPr lang="fr-FR" sz="1200" dirty="0" smtClean="0"/>
                        <a:t>•</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Arrêtez</a:t>
                      </a:r>
                      <a:r>
                        <a:rPr lang="fr-FR" sz="1200" baseline="0" dirty="0" smtClean="0"/>
                        <a:t> de bavarder !</a:t>
                      </a:r>
                      <a:endParaRPr lang="fr-FR" sz="12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t>La</a:t>
                      </a:r>
                      <a:r>
                        <a:rPr lang="fr-FR" sz="1200" baseline="0" dirty="0" smtClean="0"/>
                        <a:t> maitresse demande le silence.</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Tu</a:t>
                      </a:r>
                      <a:r>
                        <a:rPr lang="fr-FR" sz="1200" baseline="0" dirty="0" smtClean="0"/>
                        <a:t> ne dois surtout pas traverser !</a:t>
                      </a:r>
                      <a:endParaRPr lang="fr-FR" sz="12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L’artiste expose de nombreuses œuvres.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t>Tu devrais vraiment faire le ménage !</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36442">
                <a:tc>
                  <a:txBody>
                    <a:bodyPr/>
                    <a:lstStyle/>
                    <a:p>
                      <a:r>
                        <a:rPr lang="fr-FR" sz="1200" dirty="0" smtClean="0"/>
                        <a:t>Le</a:t>
                      </a:r>
                      <a:r>
                        <a:rPr lang="fr-FR" sz="1200" baseline="0" dirty="0" smtClean="0"/>
                        <a:t> feu piéton vient de passer au rouge.</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dirty="0" smtClean="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dirty="0" smtClean="0"/>
                        <a:t>Que</a:t>
                      </a:r>
                      <a:r>
                        <a:rPr lang="fr-FR" sz="1200" baseline="0" dirty="0" smtClean="0"/>
                        <a:t> ces tableaux sont beaux !</a:t>
                      </a:r>
                      <a:endParaRPr lang="fr-FR"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34" name="Groupe 33"/>
          <p:cNvGrpSpPr/>
          <p:nvPr/>
        </p:nvGrpSpPr>
        <p:grpSpPr>
          <a:xfrm>
            <a:off x="116632" y="7401272"/>
            <a:ext cx="360040" cy="461665"/>
            <a:chOff x="116632" y="1352600"/>
            <a:chExt cx="360040" cy="461665"/>
          </a:xfrm>
        </p:grpSpPr>
        <p:sp>
          <p:nvSpPr>
            <p:cNvPr id="35" name="Ellipse 34"/>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3</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37" name="ZoneTexte 36"/>
          <p:cNvSpPr txBox="1"/>
          <p:nvPr/>
        </p:nvSpPr>
        <p:spPr>
          <a:xfrm>
            <a:off x="476672" y="7473280"/>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Réponds aux questions par une phrase déclarative.</a:t>
            </a:r>
            <a:endParaRPr lang="fr-FR" sz="1400" i="1" dirty="0">
              <a:latin typeface="+mj-lt"/>
            </a:endParaRPr>
          </a:p>
        </p:txBody>
      </p:sp>
      <p:sp>
        <p:nvSpPr>
          <p:cNvPr id="38" name="Rectangle à coins arrondis 37"/>
          <p:cNvSpPr/>
          <p:nvPr/>
        </p:nvSpPr>
        <p:spPr>
          <a:xfrm>
            <a:off x="6540152" y="7552692"/>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427856" y="7988369"/>
            <a:ext cx="4293096" cy="276999"/>
          </a:xfrm>
          <a:prstGeom prst="rect">
            <a:avLst/>
          </a:prstGeom>
          <a:noFill/>
        </p:spPr>
        <p:txBody>
          <a:bodyPr wrap="square" rtlCol="0">
            <a:spAutoFit/>
          </a:bodyPr>
          <a:lstStyle/>
          <a:p>
            <a:r>
              <a:rPr lang="fr-FR" sz="1200" b="1" i="1" dirty="0" smtClean="0">
                <a:latin typeface="+mj-lt"/>
              </a:rPr>
              <a:t>De quelle couleur est la voiture de tes parents ?</a:t>
            </a:r>
          </a:p>
        </p:txBody>
      </p:sp>
      <p:pic>
        <p:nvPicPr>
          <p:cNvPr id="41" name="Image 4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248078"/>
            <a:ext cx="6192688" cy="502778"/>
          </a:xfrm>
          <a:prstGeom prst="rect">
            <a:avLst/>
          </a:prstGeom>
        </p:spPr>
      </p:pic>
      <p:sp>
        <p:nvSpPr>
          <p:cNvPr id="42" name="ZoneTexte 41"/>
          <p:cNvSpPr txBox="1"/>
          <p:nvPr/>
        </p:nvSpPr>
        <p:spPr>
          <a:xfrm>
            <a:off x="427856" y="8913440"/>
            <a:ext cx="6241504" cy="276999"/>
          </a:xfrm>
          <a:prstGeom prst="rect">
            <a:avLst/>
          </a:prstGeom>
          <a:noFill/>
        </p:spPr>
        <p:txBody>
          <a:bodyPr wrap="square" rtlCol="0">
            <a:spAutoFit/>
          </a:bodyPr>
          <a:lstStyle/>
          <a:p>
            <a:r>
              <a:rPr lang="fr-FR" sz="1200" b="1" i="1" dirty="0" smtClean="0">
                <a:latin typeface="+mj-lt"/>
              </a:rPr>
              <a:t>Quel est le sport que tu préfères ?</a:t>
            </a:r>
          </a:p>
        </p:txBody>
      </p:sp>
      <p:pic>
        <p:nvPicPr>
          <p:cNvPr id="43" name="Image 4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173149"/>
            <a:ext cx="6192688" cy="502778"/>
          </a:xfrm>
          <a:prstGeom prst="rect">
            <a:avLst/>
          </a:prstGeom>
        </p:spPr>
      </p:pic>
    </p:spTree>
    <p:extLst>
      <p:ext uri="{BB962C8B-B14F-4D97-AF65-F5344CB8AC3E}">
        <p14:creationId xmlns:p14="http://schemas.microsoft.com/office/powerpoint/2010/main" val="330095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normAutofit fontScale="85000" lnSpcReduction="10000"/>
          </a:bodyPr>
          <a:lstStyle/>
          <a:p>
            <a:r>
              <a:rPr lang="fr-FR" dirty="0" smtClean="0"/>
              <a:t>Les types de phrases</a:t>
            </a:r>
            <a:endParaRPr lang="fr-FR" dirty="0"/>
          </a:p>
        </p:txBody>
      </p:sp>
      <p:sp>
        <p:nvSpPr>
          <p:cNvPr id="5" name="Espace réservé du texte 4"/>
          <p:cNvSpPr>
            <a:spLocks noGrp="1"/>
          </p:cNvSpPr>
          <p:nvPr>
            <p:ph type="body" sz="quarter" idx="11"/>
          </p:nvPr>
        </p:nvSpPr>
        <p:spPr/>
        <p:txBody>
          <a:bodyPr/>
          <a:lstStyle/>
          <a:p>
            <a:r>
              <a:rPr lang="fr-FR" dirty="0" smtClean="0"/>
              <a:t>2</a:t>
            </a:r>
            <a:endParaRPr lang="fr-FR" dirty="0"/>
          </a:p>
        </p:txBody>
      </p:sp>
      <p:sp>
        <p:nvSpPr>
          <p:cNvPr id="6" name="Espace réservé du texte 5"/>
          <p:cNvSpPr>
            <a:spLocks noGrp="1"/>
          </p:cNvSpPr>
          <p:nvPr>
            <p:ph type="body" sz="quarter" idx="12"/>
          </p:nvPr>
        </p:nvSpPr>
        <p:spPr/>
        <p:txBody>
          <a:bodyPr/>
          <a:lstStyle/>
          <a:p>
            <a:r>
              <a:rPr lang="fr-FR" dirty="0" smtClean="0"/>
              <a:t>****</a:t>
            </a:r>
            <a:endParaRPr lang="fr-FR" dirty="0"/>
          </a:p>
        </p:txBody>
      </p:sp>
      <p:grpSp>
        <p:nvGrpSpPr>
          <p:cNvPr id="7" name="Groupe 6"/>
          <p:cNvGrpSpPr/>
          <p:nvPr/>
        </p:nvGrpSpPr>
        <p:grpSpPr>
          <a:xfrm>
            <a:off x="116632" y="1352600"/>
            <a:ext cx="360040" cy="461665"/>
            <a:chOff x="116632" y="1352600"/>
            <a:chExt cx="360040" cy="461665"/>
          </a:xfrm>
        </p:grpSpPr>
        <p:sp>
          <p:nvSpPr>
            <p:cNvPr id="8" name="Ellipse 7"/>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1</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10" name="ZoneTexte 9"/>
          <p:cNvSpPr txBox="1"/>
          <p:nvPr/>
        </p:nvSpPr>
        <p:spPr>
          <a:xfrm>
            <a:off x="476672" y="1424608"/>
            <a:ext cx="6192688" cy="415498"/>
          </a:xfrm>
          <a:prstGeom prst="rect">
            <a:avLst/>
          </a:prstGeom>
          <a:noFill/>
        </p:spPr>
        <p:txBody>
          <a:bodyPr wrap="square" rtlCol="0">
            <a:spAutoFit/>
          </a:bodyPr>
          <a:lstStyle/>
          <a:p>
            <a:pPr>
              <a:lnSpc>
                <a:spcPct val="150000"/>
              </a:lnSpc>
            </a:pPr>
            <a:r>
              <a:rPr lang="fr-FR" sz="1400" u="sng" dirty="0" smtClean="0">
                <a:latin typeface="SimpleRonde" pitchFamily="2" charset="0"/>
              </a:rPr>
              <a:t>Ecris les questions </a:t>
            </a:r>
            <a:r>
              <a:rPr lang="fr-FR" sz="1400" u="sng" smtClean="0">
                <a:latin typeface="SimpleRonde" pitchFamily="2" charset="0"/>
              </a:rPr>
              <a:t>à poser </a:t>
            </a:r>
            <a:r>
              <a:rPr lang="fr-FR" sz="1400" u="sng" dirty="0" smtClean="0">
                <a:latin typeface="SimpleRonde" pitchFamily="2" charset="0"/>
              </a:rPr>
              <a:t>pour obtenir ces réponses.</a:t>
            </a:r>
            <a:endParaRPr lang="fr-FR" sz="1400" u="sng" dirty="0">
              <a:latin typeface="SimpleRonde" pitchFamily="2" charset="0"/>
            </a:endParaRPr>
          </a:p>
        </p:txBody>
      </p:sp>
      <p:sp>
        <p:nvSpPr>
          <p:cNvPr id="11" name="Rectangle à coins arrondis 10"/>
          <p:cNvSpPr/>
          <p:nvPr/>
        </p:nvSpPr>
        <p:spPr>
          <a:xfrm>
            <a:off x="6540152" y="1504020"/>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27856" y="1911492"/>
            <a:ext cx="4293096" cy="276999"/>
          </a:xfrm>
          <a:prstGeom prst="rect">
            <a:avLst/>
          </a:prstGeom>
          <a:noFill/>
        </p:spPr>
        <p:txBody>
          <a:bodyPr wrap="square" rtlCol="0">
            <a:spAutoFit/>
          </a:bodyPr>
          <a:lstStyle/>
          <a:p>
            <a:r>
              <a:rPr lang="fr-FR" sz="1200" b="1" i="1" dirty="0" smtClean="0">
                <a:latin typeface="+mj-lt"/>
              </a:rPr>
              <a:t>Je bois toujours un grand bol de chocolat au petit déjeuner.</a:t>
            </a:r>
          </a:p>
        </p:txBody>
      </p:sp>
      <p:pic>
        <p:nvPicPr>
          <p:cNvPr id="13" name="Image 1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2289982"/>
            <a:ext cx="6192688" cy="502778"/>
          </a:xfrm>
          <a:prstGeom prst="rect">
            <a:avLst/>
          </a:prstGeom>
        </p:spPr>
      </p:pic>
      <p:sp>
        <p:nvSpPr>
          <p:cNvPr id="14" name="ZoneTexte 13"/>
          <p:cNvSpPr txBox="1"/>
          <p:nvPr/>
        </p:nvSpPr>
        <p:spPr>
          <a:xfrm>
            <a:off x="427856" y="2943356"/>
            <a:ext cx="4293096" cy="276999"/>
          </a:xfrm>
          <a:prstGeom prst="rect">
            <a:avLst/>
          </a:prstGeom>
          <a:noFill/>
        </p:spPr>
        <p:txBody>
          <a:bodyPr wrap="square" rtlCol="0">
            <a:spAutoFit/>
          </a:bodyPr>
          <a:lstStyle/>
          <a:p>
            <a:r>
              <a:rPr lang="fr-FR" sz="1200" b="1" i="1" dirty="0" smtClean="0">
                <a:latin typeface="+mj-lt"/>
              </a:rPr>
              <a:t>Les clés sont rangées dans le tiroir de l’entrée.</a:t>
            </a:r>
          </a:p>
        </p:txBody>
      </p:sp>
      <p:pic>
        <p:nvPicPr>
          <p:cNvPr id="15" name="Image 1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3321846"/>
            <a:ext cx="6192688" cy="502778"/>
          </a:xfrm>
          <a:prstGeom prst="rect">
            <a:avLst/>
          </a:prstGeom>
        </p:spPr>
      </p:pic>
      <p:sp>
        <p:nvSpPr>
          <p:cNvPr id="16" name="ZoneTexte 15"/>
          <p:cNvSpPr txBox="1"/>
          <p:nvPr/>
        </p:nvSpPr>
        <p:spPr>
          <a:xfrm>
            <a:off x="427856" y="3998446"/>
            <a:ext cx="4293096" cy="276999"/>
          </a:xfrm>
          <a:prstGeom prst="rect">
            <a:avLst/>
          </a:prstGeom>
          <a:noFill/>
        </p:spPr>
        <p:txBody>
          <a:bodyPr wrap="square" rtlCol="0">
            <a:spAutoFit/>
          </a:bodyPr>
          <a:lstStyle/>
          <a:p>
            <a:r>
              <a:rPr lang="fr-FR" sz="1200" b="1" i="1" dirty="0" smtClean="0">
                <a:latin typeface="+mj-lt"/>
              </a:rPr>
              <a:t>Il lui a donné des antibiotiques.</a:t>
            </a:r>
          </a:p>
        </p:txBody>
      </p:sp>
      <p:pic>
        <p:nvPicPr>
          <p:cNvPr id="17" name="Image 16"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4376936"/>
            <a:ext cx="6192688" cy="502778"/>
          </a:xfrm>
          <a:prstGeom prst="rect">
            <a:avLst/>
          </a:prstGeom>
        </p:spPr>
      </p:pic>
      <p:grpSp>
        <p:nvGrpSpPr>
          <p:cNvPr id="23" name="Groupe 22"/>
          <p:cNvGrpSpPr/>
          <p:nvPr/>
        </p:nvGrpSpPr>
        <p:grpSpPr>
          <a:xfrm>
            <a:off x="116632" y="5025008"/>
            <a:ext cx="360040" cy="461665"/>
            <a:chOff x="116632" y="1352600"/>
            <a:chExt cx="360040" cy="461665"/>
          </a:xfrm>
        </p:grpSpPr>
        <p:sp>
          <p:nvSpPr>
            <p:cNvPr id="24" name="Ellipse 23"/>
            <p:cNvSpPr/>
            <p:nvPr/>
          </p:nvSpPr>
          <p:spPr>
            <a:xfrm>
              <a:off x="116632" y="1424608"/>
              <a:ext cx="360040" cy="360040"/>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16632" y="1352600"/>
              <a:ext cx="360040" cy="461665"/>
            </a:xfrm>
            <a:prstGeom prst="rect">
              <a:avLst/>
            </a:prstGeom>
            <a:noFill/>
          </p:spPr>
          <p:txBody>
            <a:bodyPr wrap="square" rtlCol="0">
              <a:spAutoFit/>
            </a:bodyPr>
            <a:lstStyle/>
            <a:p>
              <a:pPr algn="ctr"/>
              <a:r>
                <a:rPr lang="fr-FR" sz="2400"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2</a:t>
              </a:r>
              <a:endParaRPr lang="fr-FR" dirty="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grpSp>
      <p:sp>
        <p:nvSpPr>
          <p:cNvPr id="26" name="ZoneTexte 25"/>
          <p:cNvSpPr txBox="1"/>
          <p:nvPr/>
        </p:nvSpPr>
        <p:spPr>
          <a:xfrm>
            <a:off x="476672" y="5097016"/>
            <a:ext cx="5976664" cy="1015663"/>
          </a:xfrm>
          <a:prstGeom prst="rect">
            <a:avLst/>
          </a:prstGeom>
          <a:noFill/>
        </p:spPr>
        <p:txBody>
          <a:bodyPr wrap="square" rtlCol="0">
            <a:spAutoFit/>
          </a:bodyPr>
          <a:lstStyle/>
          <a:p>
            <a:pPr>
              <a:lnSpc>
                <a:spcPct val="150000"/>
              </a:lnSpc>
            </a:pPr>
            <a:r>
              <a:rPr lang="fr-FR" sz="1400" u="sng" dirty="0" smtClean="0">
                <a:latin typeface="SimpleRonde" pitchFamily="2" charset="0"/>
              </a:rPr>
              <a:t>Transforme les phrases déclaratives en phrases interrogatives.</a:t>
            </a:r>
          </a:p>
          <a:p>
            <a:pPr algn="ctr">
              <a:lnSpc>
                <a:spcPct val="150000"/>
              </a:lnSpc>
            </a:pPr>
            <a:r>
              <a:rPr lang="fr-FR" sz="1200" i="1" dirty="0"/>
              <a:t>Ex : </a:t>
            </a:r>
            <a:r>
              <a:rPr lang="fr-FR" sz="1200" i="1" dirty="0" smtClean="0"/>
              <a:t>Le chien ramène la balle. </a:t>
            </a:r>
            <a:r>
              <a:rPr lang="fr-FR" sz="1200" i="1" dirty="0">
                <a:sym typeface="Wingdings"/>
              </a:rPr>
              <a:t> </a:t>
            </a:r>
            <a:r>
              <a:rPr lang="fr-FR" sz="1200" i="1" dirty="0" smtClean="0">
                <a:sym typeface="Wingdings"/>
              </a:rPr>
              <a:t>Est-ce que le chien ramène la balle ?</a:t>
            </a:r>
            <a:endParaRPr lang="fr-FR" sz="1200" i="1" dirty="0"/>
          </a:p>
        </p:txBody>
      </p:sp>
      <p:sp>
        <p:nvSpPr>
          <p:cNvPr id="27" name="Rectangle à coins arrondis 26"/>
          <p:cNvSpPr/>
          <p:nvPr/>
        </p:nvSpPr>
        <p:spPr>
          <a:xfrm>
            <a:off x="6540152" y="5176428"/>
            <a:ext cx="201216" cy="201216"/>
          </a:xfrm>
          <a:prstGeom prst="round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427856" y="6105128"/>
            <a:ext cx="4293096" cy="276999"/>
          </a:xfrm>
          <a:prstGeom prst="rect">
            <a:avLst/>
          </a:prstGeom>
          <a:noFill/>
        </p:spPr>
        <p:txBody>
          <a:bodyPr wrap="square" rtlCol="0">
            <a:spAutoFit/>
          </a:bodyPr>
          <a:lstStyle/>
          <a:p>
            <a:r>
              <a:rPr lang="fr-FR" sz="1200" b="1" i="1" dirty="0" smtClean="0">
                <a:latin typeface="+mj-lt"/>
              </a:rPr>
              <a:t>Dans notre commune, il faut trier les déchets.</a:t>
            </a:r>
          </a:p>
        </p:txBody>
      </p:sp>
      <p:pic>
        <p:nvPicPr>
          <p:cNvPr id="29" name="Image 28"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6393160"/>
            <a:ext cx="6192688" cy="502778"/>
          </a:xfrm>
          <a:prstGeom prst="rect">
            <a:avLst/>
          </a:prstGeom>
        </p:spPr>
      </p:pic>
      <p:sp>
        <p:nvSpPr>
          <p:cNvPr id="30" name="ZoneTexte 29"/>
          <p:cNvSpPr txBox="1"/>
          <p:nvPr/>
        </p:nvSpPr>
        <p:spPr>
          <a:xfrm>
            <a:off x="427856" y="6969224"/>
            <a:ext cx="4293096" cy="276999"/>
          </a:xfrm>
          <a:prstGeom prst="rect">
            <a:avLst/>
          </a:prstGeom>
          <a:noFill/>
        </p:spPr>
        <p:txBody>
          <a:bodyPr wrap="square" rtlCol="0">
            <a:spAutoFit/>
          </a:bodyPr>
          <a:lstStyle/>
          <a:p>
            <a:r>
              <a:rPr lang="fr-FR" sz="1200" b="1" i="1" dirty="0" smtClean="0">
                <a:latin typeface="+mj-lt"/>
              </a:rPr>
              <a:t>Les voisins ont installé des panneaux solaires.</a:t>
            </a:r>
          </a:p>
        </p:txBody>
      </p:sp>
      <p:pic>
        <p:nvPicPr>
          <p:cNvPr id="31" name="Image 30"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7257256"/>
            <a:ext cx="6192688" cy="502778"/>
          </a:xfrm>
          <a:prstGeom prst="rect">
            <a:avLst/>
          </a:prstGeom>
        </p:spPr>
      </p:pic>
      <p:sp>
        <p:nvSpPr>
          <p:cNvPr id="32" name="ZoneTexte 31"/>
          <p:cNvSpPr txBox="1"/>
          <p:nvPr/>
        </p:nvSpPr>
        <p:spPr>
          <a:xfrm>
            <a:off x="427856" y="7833320"/>
            <a:ext cx="4293096" cy="276999"/>
          </a:xfrm>
          <a:prstGeom prst="rect">
            <a:avLst/>
          </a:prstGeom>
          <a:noFill/>
        </p:spPr>
        <p:txBody>
          <a:bodyPr wrap="square" rtlCol="0">
            <a:spAutoFit/>
          </a:bodyPr>
          <a:lstStyle/>
          <a:p>
            <a:r>
              <a:rPr lang="fr-FR" sz="1200" b="1" i="1" dirty="0" smtClean="0">
                <a:latin typeface="+mj-lt"/>
              </a:rPr>
              <a:t>L’eau doit être traitée avant d’arriver au robinet.</a:t>
            </a:r>
          </a:p>
        </p:txBody>
      </p:sp>
      <p:pic>
        <p:nvPicPr>
          <p:cNvPr id="33" name="Image 32"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8121352"/>
            <a:ext cx="6192688" cy="502778"/>
          </a:xfrm>
          <a:prstGeom prst="rect">
            <a:avLst/>
          </a:prstGeom>
        </p:spPr>
      </p:pic>
      <p:sp>
        <p:nvSpPr>
          <p:cNvPr id="34" name="ZoneTexte 33"/>
          <p:cNvSpPr txBox="1"/>
          <p:nvPr/>
        </p:nvSpPr>
        <p:spPr>
          <a:xfrm>
            <a:off x="427856" y="8809110"/>
            <a:ext cx="4293096" cy="276999"/>
          </a:xfrm>
          <a:prstGeom prst="rect">
            <a:avLst/>
          </a:prstGeom>
          <a:noFill/>
        </p:spPr>
        <p:txBody>
          <a:bodyPr wrap="square" rtlCol="0">
            <a:spAutoFit/>
          </a:bodyPr>
          <a:lstStyle/>
          <a:p>
            <a:r>
              <a:rPr lang="fr-FR" sz="1200" b="1" i="1" dirty="0" smtClean="0">
                <a:latin typeface="+mj-lt"/>
              </a:rPr>
              <a:t>Les enfants se mettent en rang quand la cloche sonne.</a:t>
            </a:r>
          </a:p>
        </p:txBody>
      </p:sp>
      <p:pic>
        <p:nvPicPr>
          <p:cNvPr id="35" name="Image 34" descr="Capture d’écran"/>
          <p:cNvPicPr>
            <a:picLocks noChangeAspect="1"/>
          </p:cNvPicPr>
          <p:nvPr/>
        </p:nvPicPr>
        <p:blipFill rotWithShape="1">
          <a:blip r:embed="rId2">
            <a:extLst>
              <a:ext uri="{28A0092B-C50C-407E-A947-70E740481C1C}">
                <a14:useLocalDpi xmlns:a14="http://schemas.microsoft.com/office/drawing/2010/main" val="0"/>
              </a:ext>
            </a:extLst>
          </a:blip>
          <a:srcRect l="5267" r="4434" b="79079"/>
          <a:stretch/>
        </p:blipFill>
        <p:spPr>
          <a:xfrm>
            <a:off x="476672" y="9097142"/>
            <a:ext cx="6192688" cy="502778"/>
          </a:xfrm>
          <a:prstGeom prst="rect">
            <a:avLst/>
          </a:prstGeom>
        </p:spPr>
      </p:pic>
    </p:spTree>
    <p:extLst>
      <p:ext uri="{BB962C8B-B14F-4D97-AF65-F5344CB8AC3E}">
        <p14:creationId xmlns:p14="http://schemas.microsoft.com/office/powerpoint/2010/main" val="27462551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6222</Words>
  <Application>Microsoft Office PowerPoint</Application>
  <PresentationFormat>Format A4 (210 x 297 mm)</PresentationFormat>
  <Paragraphs>1149</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Gaëlle Lavillat</dc:creator>
  <cp:lastModifiedBy>Gaelle48</cp:lastModifiedBy>
  <cp:revision>176</cp:revision>
  <cp:lastPrinted>2014-09-11T06:38:53Z</cp:lastPrinted>
  <dcterms:created xsi:type="dcterms:W3CDTF">2013-08-25T18:45:11Z</dcterms:created>
  <dcterms:modified xsi:type="dcterms:W3CDTF">2016-11-19T21:58:15Z</dcterms:modified>
</cp:coreProperties>
</file>