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307" r:id="rId3"/>
    <p:sldId id="256" r:id="rId4"/>
    <p:sldId id="259" r:id="rId5"/>
    <p:sldId id="257" r:id="rId6"/>
    <p:sldId id="258" r:id="rId7"/>
    <p:sldId id="308" r:id="rId8"/>
    <p:sldId id="309" r:id="rId9"/>
    <p:sldId id="260" r:id="rId10"/>
    <p:sldId id="261" r:id="rId11"/>
    <p:sldId id="262" r:id="rId12"/>
    <p:sldId id="263" r:id="rId13"/>
    <p:sldId id="296" r:id="rId14"/>
    <p:sldId id="297"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8" r:id="rId29"/>
    <p:sldId id="279" r:id="rId30"/>
    <p:sldId id="280" r:id="rId31"/>
    <p:sldId id="277" r:id="rId32"/>
    <p:sldId id="281" r:id="rId33"/>
    <p:sldId id="282" r:id="rId34"/>
    <p:sldId id="283" r:id="rId35"/>
    <p:sldId id="284" r:id="rId36"/>
    <p:sldId id="285" r:id="rId37"/>
    <p:sldId id="286" r:id="rId38"/>
    <p:sldId id="287" r:id="rId39"/>
    <p:sldId id="288" r:id="rId40"/>
    <p:sldId id="290" r:id="rId41"/>
    <p:sldId id="289" r:id="rId42"/>
    <p:sldId id="291" r:id="rId43"/>
    <p:sldId id="312" r:id="rId44"/>
    <p:sldId id="313" r:id="rId45"/>
    <p:sldId id="314" r:id="rId46"/>
    <p:sldId id="292" r:id="rId47"/>
    <p:sldId id="293" r:id="rId48"/>
    <p:sldId id="294" r:id="rId49"/>
    <p:sldId id="295" r:id="rId50"/>
    <p:sldId id="305" r:id="rId51"/>
    <p:sldId id="306" r:id="rId52"/>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674" y="77"/>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3"/>
          <p:cNvSpPr/>
          <p:nvPr userDrawn="1"/>
        </p:nvSpPr>
        <p:spPr>
          <a:xfrm>
            <a:off x="0" y="0"/>
            <a:ext cx="6858000" cy="1045029"/>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userDrawn="1"/>
        </p:nvSpPr>
        <p:spPr>
          <a:xfrm>
            <a:off x="5301208" y="299049"/>
            <a:ext cx="1336282" cy="693372"/>
          </a:xfrm>
          <a:prstGeom prst="roundRect">
            <a:avLst/>
          </a:prstGeom>
          <a:solidFill>
            <a:schemeClr val="bg1"/>
          </a:solidFill>
          <a:ln w="19050">
            <a:solidFill>
              <a:schemeClr val="tx1">
                <a:lumMod val="65000"/>
                <a:lumOff val="3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tx1">
                  <a:lumMod val="65000"/>
                  <a:lumOff val="35000"/>
                </a:schemeClr>
              </a:solidFill>
              <a:effectLst>
                <a:outerShdw blurRad="38100" dist="38100" dir="2700000" algn="tl">
                  <a:srgbClr val="000000">
                    <a:alpha val="43137"/>
                  </a:srgbClr>
                </a:outerShdw>
              </a:effectLst>
              <a:latin typeface="Cooper Std Black" pitchFamily="18" charset="0"/>
            </a:endParaRPr>
          </a:p>
        </p:txBody>
      </p:sp>
      <p:sp>
        <p:nvSpPr>
          <p:cNvPr id="8" name="ZoneTexte 7"/>
          <p:cNvSpPr txBox="1"/>
          <p:nvPr userDrawn="1"/>
        </p:nvSpPr>
        <p:spPr>
          <a:xfrm>
            <a:off x="5405086" y="338788"/>
            <a:ext cx="133628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600" dirty="0">
                <a:solidFill>
                  <a:schemeClr val="tx1">
                    <a:lumMod val="95000"/>
                    <a:lumOff val="5000"/>
                  </a:schemeClr>
                </a:solidFill>
                <a:effectLst>
                  <a:outerShdw blurRad="38100" dist="38100" dir="2700000" algn="tl">
                    <a:srgbClr val="000000">
                      <a:alpha val="43137"/>
                    </a:srgbClr>
                  </a:outerShdw>
                </a:effectLst>
                <a:latin typeface="Sketch Nice" pitchFamily="66" charset="0"/>
              </a:rPr>
              <a:t>G</a:t>
            </a:r>
          </a:p>
        </p:txBody>
      </p:sp>
      <p:sp>
        <p:nvSpPr>
          <p:cNvPr id="11" name="Ellipse 10"/>
          <p:cNvSpPr/>
          <p:nvPr userDrawn="1"/>
        </p:nvSpPr>
        <p:spPr>
          <a:xfrm>
            <a:off x="135701" y="110132"/>
            <a:ext cx="821388" cy="81042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userDrawn="1"/>
        </p:nvSpPr>
        <p:spPr>
          <a:xfrm rot="20976963">
            <a:off x="118912" y="63367"/>
            <a:ext cx="821388" cy="830997"/>
          </a:xfrm>
          <a:prstGeom prst="rect">
            <a:avLst/>
          </a:prstGeom>
          <a:noFill/>
        </p:spPr>
        <p:txBody>
          <a:bodyPr wrap="square" rtlCol="0">
            <a:spAutoFit/>
          </a:bodyPr>
          <a:lstStyle/>
          <a:p>
            <a:pPr algn="ctr"/>
            <a:r>
              <a:rPr lang="fr-FR" sz="2400" dirty="0">
                <a:solidFill>
                  <a:schemeClr val="tx1">
                    <a:lumMod val="65000"/>
                    <a:lumOff val="35000"/>
                  </a:schemeClr>
                </a:solidFill>
                <a:effectLst>
                  <a:outerShdw blurRad="38100" dist="38100" dir="2700000" algn="tl">
                    <a:srgbClr val="000000">
                      <a:alpha val="43137"/>
                    </a:srgbClr>
                  </a:outerShdw>
                </a:effectLst>
                <a:latin typeface="28 Days Later" pitchFamily="34" charset="0"/>
              </a:rPr>
              <a:t>CE1</a:t>
            </a:r>
          </a:p>
          <a:p>
            <a:pPr algn="ctr"/>
            <a:r>
              <a:rPr lang="fr-FR" sz="2400" dirty="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p>
        </p:txBody>
      </p:sp>
      <p:sp>
        <p:nvSpPr>
          <p:cNvPr id="14" name="Espace réservé du texte 13"/>
          <p:cNvSpPr>
            <a:spLocks noGrp="1"/>
          </p:cNvSpPr>
          <p:nvPr>
            <p:ph type="body" sz="quarter" idx="10" hasCustomPrompt="1"/>
          </p:nvPr>
        </p:nvSpPr>
        <p:spPr>
          <a:xfrm>
            <a:off x="1038225" y="34925"/>
            <a:ext cx="3398887" cy="610810"/>
          </a:xfrm>
          <a:prstGeom prst="rect">
            <a:avLst/>
          </a:prstGeom>
        </p:spPr>
        <p:txBody>
          <a:bodyPr anchor="t"/>
          <a:lstStyle>
            <a:lvl1pPr marL="0" indent="0">
              <a:buNone/>
              <a:defRPr>
                <a:solidFill>
                  <a:schemeClr val="bg1"/>
                </a:solidFill>
                <a:effectLst>
                  <a:outerShdw blurRad="38100" dist="38100" dir="2700000" algn="tl">
                    <a:srgbClr val="000000">
                      <a:alpha val="43137"/>
                    </a:srgbClr>
                  </a:outerShdw>
                </a:effectLst>
                <a:latin typeface="Berlin Sans FB Demi" pitchFamily="34" charset="0"/>
              </a:defRPr>
            </a:lvl1pPr>
          </a:lstStyle>
          <a:p>
            <a:pPr lvl="0"/>
            <a:r>
              <a:rPr lang="fr-FR" dirty="0"/>
              <a:t>Titre</a:t>
            </a:r>
          </a:p>
        </p:txBody>
      </p:sp>
      <p:sp>
        <p:nvSpPr>
          <p:cNvPr id="16" name="Espace réservé du texte 15"/>
          <p:cNvSpPr>
            <a:spLocks noGrp="1"/>
          </p:cNvSpPr>
          <p:nvPr>
            <p:ph type="body" sz="quarter" idx="11" hasCustomPrompt="1"/>
          </p:nvPr>
        </p:nvSpPr>
        <p:spPr>
          <a:xfrm>
            <a:off x="5949280" y="317873"/>
            <a:ext cx="832074" cy="693737"/>
          </a:xfrm>
          <a:prstGeom prst="rect">
            <a:avLst/>
          </a:prstGeom>
        </p:spPr>
        <p:txBody>
          <a:bodyPr>
            <a:normAutofit/>
          </a:bodyPr>
          <a:lstStyle>
            <a:lvl1pPr marL="0" indent="0">
              <a:buNone/>
              <a:defRPr sz="3600" b="0">
                <a:solidFill>
                  <a:schemeClr val="tx1">
                    <a:lumMod val="95000"/>
                    <a:lumOff val="5000"/>
                  </a:schemeClr>
                </a:solidFill>
                <a:effectLst>
                  <a:outerShdw blurRad="38100" dist="38100" dir="2700000" algn="tl">
                    <a:srgbClr val="000000">
                      <a:alpha val="43137"/>
                    </a:srgbClr>
                  </a:outerShdw>
                </a:effectLst>
                <a:latin typeface="Sketch Nice" pitchFamily="66" charset="0"/>
              </a:defRPr>
            </a:lvl1pPr>
          </a:lstStyle>
          <a:p>
            <a:pPr lvl="0"/>
            <a:r>
              <a:rPr lang="fr-FR" dirty="0"/>
              <a:t>_</a:t>
            </a:r>
          </a:p>
        </p:txBody>
      </p:sp>
      <p:sp>
        <p:nvSpPr>
          <p:cNvPr id="17" name="Espace réservé du texte 15"/>
          <p:cNvSpPr>
            <a:spLocks noGrp="1"/>
          </p:cNvSpPr>
          <p:nvPr>
            <p:ph type="body" sz="quarter" idx="12" hasCustomPrompt="1"/>
          </p:nvPr>
        </p:nvSpPr>
        <p:spPr>
          <a:xfrm>
            <a:off x="1052736" y="560512"/>
            <a:ext cx="1152128" cy="350609"/>
          </a:xfrm>
          <a:prstGeom prst="rect">
            <a:avLst/>
          </a:prstGeom>
        </p:spPr>
        <p:txBody>
          <a:bodyPr>
            <a:noAutofit/>
          </a:bodyPr>
          <a:lstStyle>
            <a:lvl1pPr marL="0" indent="0">
              <a:buNone/>
              <a:defRPr sz="4000" b="0">
                <a:latin typeface="Sketch Nice" pitchFamily="66" charset="0"/>
              </a:defRPr>
            </a:lvl1pPr>
          </a:lstStyle>
          <a:p>
            <a:pPr lvl="0"/>
            <a:r>
              <a:rPr lang="fr-FR" dirty="0"/>
              <a:t>*</a:t>
            </a: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7112" y="321814"/>
            <a:ext cx="836712" cy="715139"/>
          </a:xfrm>
          <a:prstGeom prst="rect">
            <a:avLst/>
          </a:prstGeom>
        </p:spPr>
      </p:pic>
    </p:spTree>
    <p:extLst>
      <p:ext uri="{BB962C8B-B14F-4D97-AF65-F5344CB8AC3E}">
        <p14:creationId xmlns:p14="http://schemas.microsoft.com/office/powerpoint/2010/main" val="158441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0"/>
            <a:ext cx="4114800" cy="818622"/>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24/08/2025</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317361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342900" y="2311402"/>
            <a:ext cx="6172200" cy="6537502"/>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24/08/2025</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1662203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701"/>
            <a:ext cx="1543050" cy="8452203"/>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2900" y="396701"/>
            <a:ext cx="4514850" cy="845220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24/08/2025</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4251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9" name="Rectangle 3"/>
          <p:cNvSpPr/>
          <p:nvPr userDrawn="1"/>
        </p:nvSpPr>
        <p:spPr>
          <a:xfrm>
            <a:off x="0" y="0"/>
            <a:ext cx="6858000" cy="1045029"/>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userDrawn="1"/>
        </p:nvSpPr>
        <p:spPr>
          <a:xfrm>
            <a:off x="5301208" y="299049"/>
            <a:ext cx="1336282" cy="693372"/>
          </a:xfrm>
          <a:prstGeom prst="roundRect">
            <a:avLst/>
          </a:prstGeom>
          <a:solidFill>
            <a:schemeClr val="bg1"/>
          </a:solidFill>
          <a:ln w="19050">
            <a:solidFill>
              <a:schemeClr val="tx1">
                <a:lumMod val="65000"/>
                <a:lumOff val="3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tx1">
                  <a:lumMod val="65000"/>
                  <a:lumOff val="35000"/>
                </a:schemeClr>
              </a:solidFill>
              <a:effectLst>
                <a:outerShdw blurRad="38100" dist="38100" dir="2700000" algn="tl">
                  <a:srgbClr val="000000">
                    <a:alpha val="43137"/>
                  </a:srgbClr>
                </a:outerShdw>
              </a:effectLst>
              <a:latin typeface="Cooper Std Black" pitchFamily="18" charset="0"/>
            </a:endParaRPr>
          </a:p>
        </p:txBody>
      </p:sp>
      <p:sp>
        <p:nvSpPr>
          <p:cNvPr id="8" name="ZoneTexte 7"/>
          <p:cNvSpPr txBox="1"/>
          <p:nvPr userDrawn="1"/>
        </p:nvSpPr>
        <p:spPr>
          <a:xfrm>
            <a:off x="5405086" y="338788"/>
            <a:ext cx="133628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600" dirty="0">
                <a:solidFill>
                  <a:schemeClr val="tx1">
                    <a:lumMod val="95000"/>
                    <a:lumOff val="5000"/>
                  </a:schemeClr>
                </a:solidFill>
                <a:effectLst>
                  <a:outerShdw blurRad="38100" dist="38100" dir="2700000" algn="tl">
                    <a:srgbClr val="000000">
                      <a:alpha val="43137"/>
                    </a:srgbClr>
                  </a:outerShdw>
                </a:effectLst>
                <a:latin typeface="Sketch Nice" pitchFamily="66" charset="0"/>
              </a:rPr>
              <a:t>G</a:t>
            </a:r>
          </a:p>
        </p:txBody>
      </p:sp>
      <p:sp>
        <p:nvSpPr>
          <p:cNvPr id="11" name="Ellipse 10"/>
          <p:cNvSpPr/>
          <p:nvPr userDrawn="1"/>
        </p:nvSpPr>
        <p:spPr>
          <a:xfrm>
            <a:off x="135701" y="110132"/>
            <a:ext cx="821388" cy="810420"/>
          </a:xfrm>
          <a:prstGeom prst="ellipse">
            <a:avLst/>
          </a:prstGeom>
          <a:solidFill>
            <a:srgbClr val="33CC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userDrawn="1"/>
        </p:nvSpPr>
        <p:spPr>
          <a:xfrm rot="20976963">
            <a:off x="118912" y="186479"/>
            <a:ext cx="821388" cy="584775"/>
          </a:xfrm>
          <a:prstGeom prst="rect">
            <a:avLst/>
          </a:prstGeom>
          <a:noFill/>
        </p:spPr>
        <p:txBody>
          <a:bodyPr wrap="square" rtlCol="0">
            <a:spAutoFit/>
          </a:bodyPr>
          <a:lstStyle/>
          <a:p>
            <a:pPr algn="ctr"/>
            <a:r>
              <a:rPr lang="fr-FR" sz="3200" dirty="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p>
        </p:txBody>
      </p:sp>
      <p:sp>
        <p:nvSpPr>
          <p:cNvPr id="14" name="Espace réservé du texte 13"/>
          <p:cNvSpPr>
            <a:spLocks noGrp="1"/>
          </p:cNvSpPr>
          <p:nvPr>
            <p:ph type="body" sz="quarter" idx="10" hasCustomPrompt="1"/>
          </p:nvPr>
        </p:nvSpPr>
        <p:spPr>
          <a:xfrm>
            <a:off x="1038225" y="34925"/>
            <a:ext cx="3429741" cy="610810"/>
          </a:xfrm>
          <a:prstGeom prst="rect">
            <a:avLst/>
          </a:prstGeom>
        </p:spPr>
        <p:txBody>
          <a:bodyPr anchor="t"/>
          <a:lstStyle>
            <a:lvl1pPr marL="0" indent="0">
              <a:buNone/>
              <a:defRPr>
                <a:solidFill>
                  <a:schemeClr val="bg1"/>
                </a:solidFill>
                <a:effectLst>
                  <a:outerShdw blurRad="38100" dist="38100" dir="2700000" algn="tl">
                    <a:srgbClr val="000000">
                      <a:alpha val="43137"/>
                    </a:srgbClr>
                  </a:outerShdw>
                </a:effectLst>
                <a:latin typeface="Berlin Sans FB Demi" pitchFamily="34" charset="0"/>
              </a:defRPr>
            </a:lvl1pPr>
          </a:lstStyle>
          <a:p>
            <a:pPr lvl="0"/>
            <a:r>
              <a:rPr lang="fr-FR" dirty="0"/>
              <a:t>Titre</a:t>
            </a:r>
          </a:p>
        </p:txBody>
      </p:sp>
      <p:sp>
        <p:nvSpPr>
          <p:cNvPr id="16" name="Espace réservé du texte 15"/>
          <p:cNvSpPr>
            <a:spLocks noGrp="1"/>
          </p:cNvSpPr>
          <p:nvPr>
            <p:ph type="body" sz="quarter" idx="11" hasCustomPrompt="1"/>
          </p:nvPr>
        </p:nvSpPr>
        <p:spPr>
          <a:xfrm>
            <a:off x="5949280" y="317873"/>
            <a:ext cx="832074" cy="693737"/>
          </a:xfrm>
          <a:prstGeom prst="rect">
            <a:avLst/>
          </a:prstGeom>
        </p:spPr>
        <p:txBody>
          <a:bodyPr>
            <a:normAutofit/>
          </a:bodyPr>
          <a:lstStyle>
            <a:lvl1pPr marL="0" indent="0">
              <a:buNone/>
              <a:defRPr sz="3600" b="0">
                <a:solidFill>
                  <a:schemeClr val="tx1">
                    <a:lumMod val="95000"/>
                    <a:lumOff val="5000"/>
                  </a:schemeClr>
                </a:solidFill>
                <a:effectLst>
                  <a:outerShdw blurRad="38100" dist="38100" dir="2700000" algn="tl">
                    <a:srgbClr val="000000">
                      <a:alpha val="43137"/>
                    </a:srgbClr>
                  </a:outerShdw>
                </a:effectLst>
                <a:latin typeface="Sketch Nice" pitchFamily="66" charset="0"/>
              </a:defRPr>
            </a:lvl1pPr>
          </a:lstStyle>
          <a:p>
            <a:pPr lvl="0"/>
            <a:r>
              <a:rPr lang="fr-FR" dirty="0"/>
              <a:t>_</a:t>
            </a:r>
          </a:p>
        </p:txBody>
      </p:sp>
      <p:sp>
        <p:nvSpPr>
          <p:cNvPr id="17" name="Espace réservé du texte 15"/>
          <p:cNvSpPr>
            <a:spLocks noGrp="1"/>
          </p:cNvSpPr>
          <p:nvPr>
            <p:ph type="body" sz="quarter" idx="12" hasCustomPrompt="1"/>
          </p:nvPr>
        </p:nvSpPr>
        <p:spPr>
          <a:xfrm>
            <a:off x="1052736" y="560512"/>
            <a:ext cx="1152128" cy="350609"/>
          </a:xfrm>
          <a:prstGeom prst="rect">
            <a:avLst/>
          </a:prstGeom>
        </p:spPr>
        <p:txBody>
          <a:bodyPr>
            <a:noAutofit/>
          </a:bodyPr>
          <a:lstStyle>
            <a:lvl1pPr marL="0" indent="0">
              <a:buNone/>
              <a:defRPr sz="4000" b="0">
                <a:latin typeface="Sketch Nice" pitchFamily="66" charset="0"/>
              </a:defRPr>
            </a:lvl1pPr>
          </a:lstStyle>
          <a:p>
            <a:pPr lvl="0"/>
            <a:r>
              <a:rPr lang="fr-FR" dirty="0"/>
              <a:t>*</a:t>
            </a: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7112" y="321814"/>
            <a:ext cx="836712" cy="715139"/>
          </a:xfrm>
          <a:prstGeom prst="rect">
            <a:avLst/>
          </a:prstGeom>
        </p:spPr>
      </p:pic>
    </p:spTree>
    <p:extLst>
      <p:ext uri="{BB962C8B-B14F-4D97-AF65-F5344CB8AC3E}">
        <p14:creationId xmlns:p14="http://schemas.microsoft.com/office/powerpoint/2010/main" val="423931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342900" y="2311402"/>
            <a:ext cx="6172200" cy="6537502"/>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24/08/2025</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297629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735" y="4198586"/>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24/08/2025</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328838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34290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8615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24/08/2025</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239780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0"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69" y="2217385"/>
            <a:ext cx="3031332"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483769" y="3141486"/>
            <a:ext cx="3031332"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24/08/2025</a:t>
            </a:fld>
            <a:endParaRPr lang="fr-FR"/>
          </a:p>
        </p:txBody>
      </p:sp>
      <p:sp>
        <p:nvSpPr>
          <p:cNvPr id="8" name="Espace réservé du pied de page 7"/>
          <p:cNvSpPr>
            <a:spLocks noGrp="1"/>
          </p:cNvSpPr>
          <p:nvPr>
            <p:ph type="ftr" sz="quarter" idx="11"/>
          </p:nvPr>
        </p:nvSpPr>
        <p:spPr>
          <a:xfrm>
            <a:off x="2343150" y="9181397"/>
            <a:ext cx="2171700" cy="527403"/>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376405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24/08/2025</a:t>
            </a:fld>
            <a:endParaRPr lang="fr-FR"/>
          </a:p>
        </p:txBody>
      </p:sp>
      <p:sp>
        <p:nvSpPr>
          <p:cNvPr id="4" name="Espace réservé du pied de page 3"/>
          <p:cNvSpPr>
            <a:spLocks noGrp="1"/>
          </p:cNvSpPr>
          <p:nvPr>
            <p:ph type="ftr" sz="quarter" idx="11"/>
          </p:nvPr>
        </p:nvSpPr>
        <p:spPr>
          <a:xfrm>
            <a:off x="2343150" y="9181397"/>
            <a:ext cx="2171700" cy="527403"/>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403772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24/08/2025</a:t>
            </a:fld>
            <a:endParaRPr lang="fr-FR"/>
          </a:p>
        </p:txBody>
      </p:sp>
      <p:sp>
        <p:nvSpPr>
          <p:cNvPr id="3" name="Espace réservé du pied de page 2"/>
          <p:cNvSpPr>
            <a:spLocks noGrp="1"/>
          </p:cNvSpPr>
          <p:nvPr>
            <p:ph type="ftr" sz="quarter" idx="11"/>
          </p:nvPr>
        </p:nvSpPr>
        <p:spPr>
          <a:xfrm>
            <a:off x="2343150" y="9181397"/>
            <a:ext cx="2171700" cy="527403"/>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129729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4405"/>
            <a:ext cx="2256235" cy="1678517"/>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88" y="394408"/>
            <a:ext cx="3833812"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24/08/2025</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421447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userDrawn="1"/>
        </p:nvSpPr>
        <p:spPr>
          <a:xfrm>
            <a:off x="5334784" y="9705648"/>
            <a:ext cx="1584176" cy="230832"/>
          </a:xfrm>
          <a:prstGeom prst="rect">
            <a:avLst/>
          </a:prstGeom>
          <a:noFill/>
        </p:spPr>
        <p:txBody>
          <a:bodyPr wrap="square" rtlCol="0">
            <a:spAutoFit/>
          </a:bodyPr>
          <a:lstStyle/>
          <a:p>
            <a:pPr algn="r"/>
            <a:r>
              <a:rPr lang="fr-FR" sz="900" dirty="0">
                <a:solidFill>
                  <a:schemeClr val="bg1">
                    <a:lumMod val="65000"/>
                  </a:schemeClr>
                </a:solidFill>
              </a:rPr>
              <a:t>http://www.mysticlolly.fr</a:t>
            </a:r>
          </a:p>
        </p:txBody>
      </p:sp>
    </p:spTree>
    <p:extLst>
      <p:ext uri="{BB962C8B-B14F-4D97-AF65-F5344CB8AC3E}">
        <p14:creationId xmlns:p14="http://schemas.microsoft.com/office/powerpoint/2010/main" val="18902505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6954" y="1266156"/>
            <a:ext cx="2283160" cy="1951419"/>
          </a:xfrm>
          <a:prstGeom prst="rect">
            <a:avLst/>
          </a:prstGeom>
        </p:spPr>
      </p:pic>
      <p:sp>
        <p:nvSpPr>
          <p:cNvPr id="3" name="Rectangle 3"/>
          <p:cNvSpPr/>
          <p:nvPr/>
        </p:nvSpPr>
        <p:spPr>
          <a:xfrm>
            <a:off x="0" y="0"/>
            <a:ext cx="6858000" cy="1280592"/>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135700" y="110131"/>
            <a:ext cx="1061051" cy="1046883"/>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rot="20976963">
            <a:off x="211311" y="52382"/>
            <a:ext cx="909078" cy="1077218"/>
          </a:xfrm>
          <a:prstGeom prst="rect">
            <a:avLst/>
          </a:prstGeom>
          <a:noFill/>
        </p:spPr>
        <p:txBody>
          <a:bodyPr wrap="square" rtlCol="0">
            <a:spAutoFit/>
          </a:bodyPr>
          <a:lstStyle/>
          <a:p>
            <a:pPr algn="ctr"/>
            <a:r>
              <a:rPr lang="fr-FR" sz="3200" dirty="0">
                <a:solidFill>
                  <a:schemeClr val="tx1">
                    <a:lumMod val="65000"/>
                    <a:lumOff val="35000"/>
                  </a:schemeClr>
                </a:solidFill>
                <a:effectLst>
                  <a:outerShdw blurRad="38100" dist="38100" dir="2700000" algn="tl">
                    <a:srgbClr val="000000">
                      <a:alpha val="43137"/>
                    </a:srgbClr>
                  </a:outerShdw>
                </a:effectLst>
                <a:latin typeface="28 Days Later" pitchFamily="34" charset="0"/>
              </a:rPr>
              <a:t>CE1</a:t>
            </a:r>
          </a:p>
          <a:p>
            <a:pPr algn="ctr"/>
            <a:r>
              <a:rPr lang="fr-FR" sz="3200" dirty="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p>
        </p:txBody>
      </p:sp>
      <p:sp>
        <p:nvSpPr>
          <p:cNvPr id="8" name="Espace réservé du texte 13"/>
          <p:cNvSpPr txBox="1">
            <a:spLocks/>
          </p:cNvSpPr>
          <p:nvPr/>
        </p:nvSpPr>
        <p:spPr>
          <a:xfrm>
            <a:off x="0" y="34925"/>
            <a:ext cx="6857999" cy="610810"/>
          </a:xfrm>
          <a:prstGeom prst="rect">
            <a:avLst/>
          </a:prstGeom>
        </p:spPr>
        <p:txBody>
          <a:bodyPr vert="horz" lIns="91440" tIns="45720" rIns="91440" bIns="45720" rtlCol="0" anchor="t"/>
          <a:lstStyle>
            <a:defPPr>
              <a:defRPr lang="fr-FR"/>
            </a:defPPr>
            <a:lvl1pPr marL="0" indent="0" algn="l" defTabSz="914400" rtl="0" eaLnBrk="1" latinLnBrk="0" hangingPunct="1">
              <a:buNone/>
              <a:defRPr sz="1200" kern="1200">
                <a:solidFill>
                  <a:schemeClr val="bg1"/>
                </a:solidFill>
                <a:effectLst>
                  <a:outerShdw blurRad="38100" dist="38100" dir="2700000" algn="tl">
                    <a:srgbClr val="000000">
                      <a:alpha val="43137"/>
                    </a:srgbClr>
                  </a:outerShdw>
                </a:effectLst>
                <a:latin typeface="Berlin Sans FB Dem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Mon plan de travail </a:t>
            </a:r>
          </a:p>
          <a:p>
            <a:pPr algn="ctr"/>
            <a:r>
              <a:rPr lang="fr-FR" sz="3200" dirty="0"/>
              <a:t>en grammaire</a:t>
            </a:r>
          </a:p>
        </p:txBody>
      </p:sp>
      <p:graphicFrame>
        <p:nvGraphicFramePr>
          <p:cNvPr id="12" name="Tableau 11"/>
          <p:cNvGraphicFramePr>
            <a:graphicFrameLocks noGrp="1"/>
          </p:cNvGraphicFramePr>
          <p:nvPr>
            <p:extLst>
              <p:ext uri="{D42A27DB-BD31-4B8C-83A1-F6EECF244321}">
                <p14:modId xmlns:p14="http://schemas.microsoft.com/office/powerpoint/2010/main" val="419735269"/>
              </p:ext>
            </p:extLst>
          </p:nvPr>
        </p:nvGraphicFramePr>
        <p:xfrm>
          <a:off x="162356" y="3257804"/>
          <a:ext cx="6551836" cy="4884623"/>
        </p:xfrm>
        <a:graphic>
          <a:graphicData uri="http://schemas.openxmlformats.org/drawingml/2006/table">
            <a:tbl>
              <a:tblPr bandRow="1">
                <a:tableStyleId>{073A0DAA-6AF3-43AB-8588-CEC1D06C72B9}</a:tableStyleId>
              </a:tblPr>
              <a:tblGrid>
                <a:gridCol w="3482668">
                  <a:extLst>
                    <a:ext uri="{9D8B030D-6E8A-4147-A177-3AD203B41FA5}">
                      <a16:colId xmlns:a16="http://schemas.microsoft.com/office/drawing/2014/main" val="20000"/>
                    </a:ext>
                  </a:extLst>
                </a:gridCol>
                <a:gridCol w="767292">
                  <a:extLst>
                    <a:ext uri="{9D8B030D-6E8A-4147-A177-3AD203B41FA5}">
                      <a16:colId xmlns:a16="http://schemas.microsoft.com/office/drawing/2014/main" val="20001"/>
                    </a:ext>
                  </a:extLst>
                </a:gridCol>
                <a:gridCol w="767292">
                  <a:extLst>
                    <a:ext uri="{9D8B030D-6E8A-4147-A177-3AD203B41FA5}">
                      <a16:colId xmlns:a16="http://schemas.microsoft.com/office/drawing/2014/main" val="4263187466"/>
                    </a:ext>
                  </a:extLst>
                </a:gridCol>
                <a:gridCol w="767292">
                  <a:extLst>
                    <a:ext uri="{9D8B030D-6E8A-4147-A177-3AD203B41FA5}">
                      <a16:colId xmlns:a16="http://schemas.microsoft.com/office/drawing/2014/main" val="20002"/>
                    </a:ext>
                  </a:extLst>
                </a:gridCol>
                <a:gridCol w="767292">
                  <a:extLst>
                    <a:ext uri="{9D8B030D-6E8A-4147-A177-3AD203B41FA5}">
                      <a16:colId xmlns:a16="http://schemas.microsoft.com/office/drawing/2014/main" val="3885122299"/>
                    </a:ext>
                  </a:extLst>
                </a:gridCol>
              </a:tblGrid>
              <a:tr h="0">
                <a:tc>
                  <a:txBody>
                    <a:bodyPr/>
                    <a:lstStyle/>
                    <a:p>
                      <a:pPr algn="l"/>
                      <a:r>
                        <a:rPr lang="fr-FR" sz="1200" b="1" dirty="0">
                          <a:effectLst>
                            <a:outerShdw blurRad="38100" dist="38100" dir="2700000" algn="tl">
                              <a:srgbClr val="000000">
                                <a:alpha val="43137"/>
                              </a:srgbClr>
                            </a:outerShdw>
                          </a:effectLst>
                        </a:rPr>
                        <a:t>Sommaire</a:t>
                      </a:r>
                    </a:p>
                  </a:txBody>
                  <a:tcPr anchor="ctr"/>
                </a:tc>
                <a:tc>
                  <a:txBody>
                    <a:bodyPr/>
                    <a:lstStyle/>
                    <a:p>
                      <a:pPr algn="ctr"/>
                      <a:r>
                        <a:rPr lang="fr-FR" sz="2400" b="0" dirty="0">
                          <a:effectLst>
                            <a:outerShdw blurRad="38100" dist="38100" dir="2700000" algn="tl">
                              <a:srgbClr val="000000">
                                <a:alpha val="43137"/>
                              </a:srgbClr>
                            </a:outerShdw>
                          </a:effectLst>
                          <a:latin typeface="Sketch Nice" panose="03050504000000020004" pitchFamily="66" charset="0"/>
                        </a:rPr>
                        <a:t>*</a:t>
                      </a:r>
                    </a:p>
                  </a:txBody>
                  <a:tcPr anchor="ctr"/>
                </a:tc>
                <a:tc>
                  <a:txBody>
                    <a:bodyPr/>
                    <a:lstStyle/>
                    <a:p>
                      <a:pPr algn="ctr"/>
                      <a:r>
                        <a:rPr lang="fr-FR" sz="2400" b="0" dirty="0">
                          <a:effectLst>
                            <a:outerShdw blurRad="38100" dist="38100" dir="2700000" algn="tl">
                              <a:srgbClr val="000000">
                                <a:alpha val="43137"/>
                              </a:srgbClr>
                            </a:outerShdw>
                          </a:effectLst>
                          <a:latin typeface="Sketch Nice" panose="03050504000000020004" pitchFamily="66" charset="0"/>
                        </a:rPr>
                        <a:t>**</a:t>
                      </a:r>
                    </a:p>
                  </a:txBody>
                  <a:tcPr anchor="ctr"/>
                </a:tc>
                <a:tc>
                  <a:txBody>
                    <a:bodyPr/>
                    <a:lstStyle/>
                    <a:p>
                      <a:pPr algn="ctr"/>
                      <a:r>
                        <a:rPr lang="fr-FR" sz="2400" b="0" dirty="0">
                          <a:effectLst>
                            <a:outerShdw blurRad="38100" dist="38100" dir="2700000" algn="tl">
                              <a:srgbClr val="000000">
                                <a:alpha val="43137"/>
                              </a:srgbClr>
                            </a:outerShdw>
                          </a:effectLst>
                          <a:latin typeface="Sketch Nice" panose="03050504000000020004" pitchFamily="66" charset="0"/>
                        </a:rPr>
                        <a:t>***</a:t>
                      </a:r>
                    </a:p>
                  </a:txBody>
                  <a:tcPr anchor="ctr"/>
                </a:tc>
                <a:tc>
                  <a:txBody>
                    <a:bodyPr/>
                    <a:lstStyle/>
                    <a:p>
                      <a:pPr algn="ctr"/>
                      <a:r>
                        <a:rPr lang="fr-FR" sz="2400" b="0" dirty="0">
                          <a:effectLst>
                            <a:outerShdw blurRad="38100" dist="38100" dir="2700000" algn="tl">
                              <a:srgbClr val="000000">
                                <a:alpha val="43137"/>
                              </a:srgbClr>
                            </a:outerShdw>
                          </a:effectLst>
                          <a:latin typeface="Sketch Nice" panose="03050504000000020004" pitchFamily="66" charset="0"/>
                        </a:rPr>
                        <a:t>****</a:t>
                      </a:r>
                    </a:p>
                  </a:txBody>
                  <a:tcPr anchor="ctr"/>
                </a:tc>
                <a:extLst>
                  <a:ext uri="{0D108BD9-81ED-4DB2-BD59-A6C34878D82A}">
                    <a16:rowId xmlns:a16="http://schemas.microsoft.com/office/drawing/2014/main" val="10000"/>
                  </a:ext>
                </a:extLst>
              </a:tr>
              <a:tr h="340571">
                <a:tc>
                  <a:txBody>
                    <a:bodyPr/>
                    <a:lstStyle/>
                    <a:p>
                      <a:pPr algn="l"/>
                      <a:r>
                        <a:rPr lang="fr-FR" sz="1200" b="1" dirty="0"/>
                        <a:t>G0 - </a:t>
                      </a:r>
                      <a:r>
                        <a:rPr lang="fr-FR" sz="1200" b="0" dirty="0"/>
                        <a:t>La phrase</a:t>
                      </a:r>
                      <a:endParaRPr lang="fr-FR" sz="1200" b="0" baseline="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1"/>
                  </a:ext>
                </a:extLst>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G1</a:t>
                      </a:r>
                      <a:r>
                        <a:rPr lang="fr-FR" sz="1200" dirty="0"/>
                        <a:t> - Les signes de ponctuation</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387423050"/>
                  </a:ext>
                </a:extLst>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G2 - </a:t>
                      </a:r>
                      <a:r>
                        <a:rPr lang="fr-FR" sz="1200" dirty="0"/>
                        <a:t>Les types</a:t>
                      </a:r>
                      <a:r>
                        <a:rPr lang="fr-FR" sz="1200" baseline="0" dirty="0"/>
                        <a:t> de phrases</a:t>
                      </a:r>
                      <a:endParaRPr lang="fr-FR" sz="1200" dirty="0"/>
                    </a:p>
                  </a:txBody>
                  <a:tcPr anchor="ctr"/>
                </a:tc>
                <a:tc>
                  <a:txBody>
                    <a:bodyPr/>
                    <a:lstStyle/>
                    <a:p>
                      <a:pPr algn="ctr"/>
                      <a:endParaRPr lang="fr-FR" sz="1200" dirty="0">
                        <a:highlight>
                          <a:srgbClr val="FFFF00"/>
                        </a:highlight>
                      </a:endParaRPr>
                    </a:p>
                  </a:txBody>
                  <a:tcPr/>
                </a:tc>
                <a:tc>
                  <a:txBody>
                    <a:bodyPr/>
                    <a:lstStyle/>
                    <a:p>
                      <a:pPr algn="ctr"/>
                      <a:endParaRPr lang="fr-FR" sz="1200" dirty="0">
                        <a:highlight>
                          <a:srgbClr val="FFFF00"/>
                        </a:highlight>
                      </a:endParaRPr>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2"/>
                  </a:ext>
                </a:extLst>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G3 - </a:t>
                      </a:r>
                      <a:r>
                        <a:rPr lang="fr-FR" sz="1200" dirty="0"/>
                        <a:t>Les</a:t>
                      </a:r>
                      <a:r>
                        <a:rPr lang="fr-FR" sz="1200" baseline="0" dirty="0"/>
                        <a:t> formes affirmatives et exclamatives</a:t>
                      </a:r>
                      <a:endParaRPr lang="fr-FR" sz="12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3"/>
                  </a:ext>
                </a:extLst>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G4 - </a:t>
                      </a:r>
                      <a:r>
                        <a:rPr lang="fr-FR" sz="1200" dirty="0"/>
                        <a:t>Le verbe</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4"/>
                  </a:ext>
                </a:extLst>
              </a:tr>
              <a:tr h="340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G5 - </a:t>
                      </a:r>
                      <a:r>
                        <a:rPr lang="fr-FR" sz="1200" dirty="0"/>
                        <a:t>Le sujet du verbe</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5"/>
                  </a:ext>
                </a:extLst>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G6 - </a:t>
                      </a:r>
                      <a:r>
                        <a:rPr lang="fr-FR" sz="1200" dirty="0"/>
                        <a:t>Le pronom personnel sujet</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6"/>
                  </a:ext>
                </a:extLst>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G7</a:t>
                      </a:r>
                      <a:r>
                        <a:rPr lang="fr-FR" sz="1200" b="1" baseline="0" dirty="0"/>
                        <a:t> - </a:t>
                      </a:r>
                      <a:r>
                        <a:rPr lang="fr-FR" sz="1200" baseline="0" dirty="0"/>
                        <a:t>Le nom</a:t>
                      </a:r>
                      <a:endParaRPr lang="fr-FR" sz="12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7"/>
                  </a:ext>
                </a:extLst>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G8</a:t>
                      </a:r>
                      <a:r>
                        <a:rPr lang="fr-FR" sz="1200" b="1" baseline="0" dirty="0"/>
                        <a:t> - </a:t>
                      </a:r>
                      <a:r>
                        <a:rPr lang="fr-FR" sz="1200" b="0" dirty="0"/>
                        <a:t>Le déterminant</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8"/>
                  </a:ext>
                </a:extLst>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G9 - </a:t>
                      </a:r>
                      <a:r>
                        <a:rPr lang="fr-FR" sz="1200" b="0" dirty="0"/>
                        <a:t>L’adjectif qualificatif</a:t>
                      </a:r>
                      <a:endParaRPr lang="fr-FR" sz="12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9"/>
                  </a:ext>
                </a:extLst>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G10 - </a:t>
                      </a:r>
                      <a:r>
                        <a:rPr lang="fr-FR" sz="1200" b="0" dirty="0"/>
                        <a:t>Les accords dans le groupe du nom</a:t>
                      </a:r>
                      <a:endParaRPr lang="fr-FR" sz="12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10"/>
                  </a:ext>
                </a:extLst>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G11 - </a:t>
                      </a:r>
                      <a:r>
                        <a:rPr lang="fr-FR" sz="1200" b="0" dirty="0"/>
                        <a:t>Les compléments</a:t>
                      </a:r>
                      <a:endParaRPr lang="fr-FR" sz="12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11"/>
                  </a:ext>
                </a:extLst>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G12 - </a:t>
                      </a:r>
                      <a:r>
                        <a:rPr lang="fr-FR" sz="1200" b="0" dirty="0"/>
                        <a:t>L’adverbe</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12"/>
                  </a:ext>
                </a:extLst>
              </a:tr>
            </a:tbl>
          </a:graphicData>
        </a:graphic>
      </p:graphicFrame>
      <p:sp>
        <p:nvSpPr>
          <p:cNvPr id="13" name="Ellipse 12"/>
          <p:cNvSpPr/>
          <p:nvPr/>
        </p:nvSpPr>
        <p:spPr>
          <a:xfrm>
            <a:off x="3884319" y="375628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135700" y="8942335"/>
            <a:ext cx="6605668" cy="307777"/>
          </a:xfrm>
          <a:prstGeom prst="rect">
            <a:avLst/>
          </a:prstGeom>
          <a:noFill/>
        </p:spPr>
        <p:txBody>
          <a:bodyPr wrap="square" rtlCol="0">
            <a:spAutoFit/>
          </a:bodyPr>
          <a:lstStyle/>
          <a:p>
            <a:r>
              <a:rPr lang="fr-FR" sz="1400" b="1" u="sng" dirty="0"/>
              <a:t>Légende</a:t>
            </a:r>
            <a:r>
              <a:rPr lang="fr-FR" sz="1400" dirty="0"/>
              <a:t> :	 </a:t>
            </a:r>
          </a:p>
        </p:txBody>
      </p:sp>
      <p:sp>
        <p:nvSpPr>
          <p:cNvPr id="46" name="Ellipse 45"/>
          <p:cNvSpPr/>
          <p:nvPr/>
        </p:nvSpPr>
        <p:spPr>
          <a:xfrm>
            <a:off x="1052735" y="8952209"/>
            <a:ext cx="288032" cy="288032"/>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308025" y="8957725"/>
            <a:ext cx="2088231" cy="276999"/>
          </a:xfrm>
          <a:prstGeom prst="rect">
            <a:avLst/>
          </a:prstGeom>
          <a:noFill/>
        </p:spPr>
        <p:txBody>
          <a:bodyPr wrap="square" rtlCol="0">
            <a:spAutoFit/>
          </a:bodyPr>
          <a:lstStyle/>
          <a:p>
            <a:r>
              <a:rPr lang="fr-FR" sz="1200" dirty="0"/>
              <a:t>Ma fiche est toute juste.</a:t>
            </a:r>
          </a:p>
        </p:txBody>
      </p:sp>
      <p:sp>
        <p:nvSpPr>
          <p:cNvPr id="41" name="Ellipse 40"/>
          <p:cNvSpPr/>
          <p:nvPr/>
        </p:nvSpPr>
        <p:spPr>
          <a:xfrm>
            <a:off x="1052734" y="9387125"/>
            <a:ext cx="288032" cy="288032"/>
          </a:xfrm>
          <a:prstGeom prst="ellipse">
            <a:avLst/>
          </a:prstGeom>
          <a:solidFill>
            <a:srgbClr val="00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1308024" y="9392641"/>
            <a:ext cx="2088231" cy="461665"/>
          </a:xfrm>
          <a:prstGeom prst="rect">
            <a:avLst/>
          </a:prstGeom>
          <a:noFill/>
        </p:spPr>
        <p:txBody>
          <a:bodyPr wrap="square" rtlCol="0">
            <a:spAutoFit/>
          </a:bodyPr>
          <a:lstStyle/>
          <a:p>
            <a:r>
              <a:rPr lang="fr-FR" sz="1200" dirty="0"/>
              <a:t>Ma fiche est juste après aide ou correction.</a:t>
            </a:r>
          </a:p>
        </p:txBody>
      </p:sp>
      <p:sp>
        <p:nvSpPr>
          <p:cNvPr id="48" name="Ellipse 47"/>
          <p:cNvSpPr/>
          <p:nvPr/>
        </p:nvSpPr>
        <p:spPr>
          <a:xfrm>
            <a:off x="3412999" y="8952209"/>
            <a:ext cx="288032" cy="28803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3668289" y="8957725"/>
            <a:ext cx="2088231" cy="276999"/>
          </a:xfrm>
          <a:prstGeom prst="rect">
            <a:avLst/>
          </a:prstGeom>
          <a:noFill/>
        </p:spPr>
        <p:txBody>
          <a:bodyPr wrap="square" rtlCol="0">
            <a:spAutoFit/>
          </a:bodyPr>
          <a:lstStyle/>
          <a:p>
            <a:r>
              <a:rPr lang="fr-FR" sz="1200" dirty="0"/>
              <a:t>Il y a encore quelques erreurs.</a:t>
            </a:r>
          </a:p>
        </p:txBody>
      </p:sp>
      <p:sp>
        <p:nvSpPr>
          <p:cNvPr id="52" name="Ellipse 51"/>
          <p:cNvSpPr/>
          <p:nvPr/>
        </p:nvSpPr>
        <p:spPr>
          <a:xfrm>
            <a:off x="3412999" y="9392642"/>
            <a:ext cx="288032" cy="288032"/>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3668289" y="9398158"/>
            <a:ext cx="2088231" cy="276999"/>
          </a:xfrm>
          <a:prstGeom prst="rect">
            <a:avLst/>
          </a:prstGeom>
          <a:noFill/>
        </p:spPr>
        <p:txBody>
          <a:bodyPr wrap="square" rtlCol="0">
            <a:spAutoFit/>
          </a:bodyPr>
          <a:lstStyle/>
          <a:p>
            <a:r>
              <a:rPr lang="fr-FR" sz="1200" dirty="0"/>
              <a:t>La notion est à revoir.</a:t>
            </a:r>
          </a:p>
        </p:txBody>
      </p:sp>
      <p:sp>
        <p:nvSpPr>
          <p:cNvPr id="74" name="Ellipse 73"/>
          <p:cNvSpPr/>
          <p:nvPr/>
        </p:nvSpPr>
        <p:spPr>
          <a:xfrm>
            <a:off x="3884319" y="4434114"/>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p:cNvSpPr/>
          <p:nvPr/>
        </p:nvSpPr>
        <p:spPr>
          <a:xfrm>
            <a:off x="3884319" y="5128251"/>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p:cNvSpPr/>
          <p:nvPr/>
        </p:nvSpPr>
        <p:spPr>
          <a:xfrm>
            <a:off x="3884319" y="5457360"/>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p:cNvSpPr/>
          <p:nvPr/>
        </p:nvSpPr>
        <p:spPr>
          <a:xfrm>
            <a:off x="3884319" y="5815661"/>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Ellipse 98"/>
          <p:cNvSpPr/>
          <p:nvPr/>
        </p:nvSpPr>
        <p:spPr>
          <a:xfrm>
            <a:off x="3884319" y="6155717"/>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p:cNvSpPr/>
          <p:nvPr/>
        </p:nvSpPr>
        <p:spPr>
          <a:xfrm>
            <a:off x="3884319" y="6494968"/>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p:cNvSpPr/>
          <p:nvPr/>
        </p:nvSpPr>
        <p:spPr>
          <a:xfrm>
            <a:off x="3884319" y="6812349"/>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Ellipse 101"/>
          <p:cNvSpPr/>
          <p:nvPr/>
        </p:nvSpPr>
        <p:spPr>
          <a:xfrm>
            <a:off x="3884319" y="7161125"/>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p:cNvSpPr/>
          <p:nvPr/>
        </p:nvSpPr>
        <p:spPr>
          <a:xfrm>
            <a:off x="6188574" y="7158421"/>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p:cNvSpPr/>
          <p:nvPr/>
        </p:nvSpPr>
        <p:spPr>
          <a:xfrm>
            <a:off x="3884319" y="7840432"/>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p:cNvSpPr/>
          <p:nvPr/>
        </p:nvSpPr>
        <p:spPr>
          <a:xfrm>
            <a:off x="4676406" y="375628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p:cNvSpPr/>
          <p:nvPr/>
        </p:nvSpPr>
        <p:spPr>
          <a:xfrm>
            <a:off x="4676406" y="4441734"/>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p:cNvSpPr/>
          <p:nvPr/>
        </p:nvSpPr>
        <p:spPr>
          <a:xfrm>
            <a:off x="4676406" y="5128251"/>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p:cNvSpPr/>
          <p:nvPr/>
        </p:nvSpPr>
        <p:spPr>
          <a:xfrm>
            <a:off x="4676406" y="5457360"/>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p:cNvSpPr/>
          <p:nvPr/>
        </p:nvSpPr>
        <p:spPr>
          <a:xfrm>
            <a:off x="4676406" y="5815661"/>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p:cNvSpPr/>
          <p:nvPr/>
        </p:nvSpPr>
        <p:spPr>
          <a:xfrm>
            <a:off x="4676406" y="6155717"/>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p:cNvSpPr/>
          <p:nvPr/>
        </p:nvSpPr>
        <p:spPr>
          <a:xfrm>
            <a:off x="4676406" y="6494968"/>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Ellipse 115"/>
          <p:cNvSpPr/>
          <p:nvPr/>
        </p:nvSpPr>
        <p:spPr>
          <a:xfrm>
            <a:off x="4676406" y="6812349"/>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Ellipse 116"/>
          <p:cNvSpPr/>
          <p:nvPr/>
        </p:nvSpPr>
        <p:spPr>
          <a:xfrm>
            <a:off x="4676406" y="7161125"/>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Ellipse 117"/>
          <p:cNvSpPr/>
          <p:nvPr/>
        </p:nvSpPr>
        <p:spPr>
          <a:xfrm>
            <a:off x="5468494" y="7158421"/>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Ellipse 118"/>
          <p:cNvSpPr/>
          <p:nvPr/>
        </p:nvSpPr>
        <p:spPr>
          <a:xfrm>
            <a:off x="4676406" y="7840432"/>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Ellipse 122"/>
          <p:cNvSpPr/>
          <p:nvPr/>
        </p:nvSpPr>
        <p:spPr>
          <a:xfrm>
            <a:off x="5468494" y="375628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Ellipse 123"/>
          <p:cNvSpPr/>
          <p:nvPr/>
        </p:nvSpPr>
        <p:spPr>
          <a:xfrm>
            <a:off x="5468494" y="4418464"/>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Ellipse 124"/>
          <p:cNvSpPr/>
          <p:nvPr/>
        </p:nvSpPr>
        <p:spPr>
          <a:xfrm>
            <a:off x="3878256" y="4101298"/>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Ellipse 125"/>
          <p:cNvSpPr/>
          <p:nvPr/>
        </p:nvSpPr>
        <p:spPr>
          <a:xfrm>
            <a:off x="5468494" y="5128251"/>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Ellipse 126"/>
          <p:cNvSpPr/>
          <p:nvPr/>
        </p:nvSpPr>
        <p:spPr>
          <a:xfrm>
            <a:off x="5468494" y="5457360"/>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Ellipse 127"/>
          <p:cNvSpPr/>
          <p:nvPr/>
        </p:nvSpPr>
        <p:spPr>
          <a:xfrm>
            <a:off x="5468494" y="5815661"/>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Ellipse 128"/>
          <p:cNvSpPr/>
          <p:nvPr/>
        </p:nvSpPr>
        <p:spPr>
          <a:xfrm>
            <a:off x="5468494" y="6155717"/>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Ellipse 129"/>
          <p:cNvSpPr/>
          <p:nvPr/>
        </p:nvSpPr>
        <p:spPr>
          <a:xfrm>
            <a:off x="5468494" y="6494968"/>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p:cNvSpPr/>
          <p:nvPr/>
        </p:nvSpPr>
        <p:spPr>
          <a:xfrm>
            <a:off x="5468494" y="6812349"/>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llipse 133"/>
          <p:cNvSpPr/>
          <p:nvPr/>
        </p:nvSpPr>
        <p:spPr>
          <a:xfrm>
            <a:off x="5468494" y="7840432"/>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37"/>
          <p:cNvSpPr/>
          <p:nvPr/>
        </p:nvSpPr>
        <p:spPr>
          <a:xfrm>
            <a:off x="6188574" y="375628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Ellipse 138"/>
          <p:cNvSpPr/>
          <p:nvPr/>
        </p:nvSpPr>
        <p:spPr>
          <a:xfrm>
            <a:off x="6188574" y="4418464"/>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Ellipse 139"/>
          <p:cNvSpPr/>
          <p:nvPr/>
        </p:nvSpPr>
        <p:spPr>
          <a:xfrm>
            <a:off x="4669746" y="4093369"/>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p:cNvSpPr/>
          <p:nvPr/>
        </p:nvSpPr>
        <p:spPr>
          <a:xfrm>
            <a:off x="6188574" y="5128251"/>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Ellipse 141"/>
          <p:cNvSpPr/>
          <p:nvPr/>
        </p:nvSpPr>
        <p:spPr>
          <a:xfrm>
            <a:off x="6188574" y="5457360"/>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Ellipse 142"/>
          <p:cNvSpPr/>
          <p:nvPr/>
        </p:nvSpPr>
        <p:spPr>
          <a:xfrm>
            <a:off x="6188574" y="5815661"/>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p:cNvSpPr/>
          <p:nvPr/>
        </p:nvSpPr>
        <p:spPr>
          <a:xfrm>
            <a:off x="6188574" y="6155717"/>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Ellipse 144"/>
          <p:cNvSpPr/>
          <p:nvPr/>
        </p:nvSpPr>
        <p:spPr>
          <a:xfrm>
            <a:off x="6188574" y="6494968"/>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Ellipse 145"/>
          <p:cNvSpPr/>
          <p:nvPr/>
        </p:nvSpPr>
        <p:spPr>
          <a:xfrm>
            <a:off x="6188574" y="6812349"/>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Ellipse 148"/>
          <p:cNvSpPr/>
          <p:nvPr/>
        </p:nvSpPr>
        <p:spPr>
          <a:xfrm>
            <a:off x="6188574" y="7840432"/>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B226ACD9-6FA0-03A8-F8C3-553504E6953F}"/>
              </a:ext>
            </a:extLst>
          </p:cNvPr>
          <p:cNvSpPr/>
          <p:nvPr/>
        </p:nvSpPr>
        <p:spPr>
          <a:xfrm>
            <a:off x="3878256" y="4778053"/>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4078BE42-635B-4298-1DEF-DA4D49AB14E9}"/>
              </a:ext>
            </a:extLst>
          </p:cNvPr>
          <p:cNvSpPr/>
          <p:nvPr/>
        </p:nvSpPr>
        <p:spPr>
          <a:xfrm>
            <a:off x="4669746" y="4770124"/>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46D4A2F9-FD9B-D99F-291E-2E0F305C757D}"/>
              </a:ext>
            </a:extLst>
          </p:cNvPr>
          <p:cNvSpPr/>
          <p:nvPr/>
        </p:nvSpPr>
        <p:spPr>
          <a:xfrm>
            <a:off x="3884319" y="7496540"/>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BE6C85E4-0AD6-73C0-0375-8A40FDE8AAA1}"/>
              </a:ext>
            </a:extLst>
          </p:cNvPr>
          <p:cNvSpPr/>
          <p:nvPr/>
        </p:nvSpPr>
        <p:spPr>
          <a:xfrm>
            <a:off x="4676406" y="7496540"/>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FA6979D8-5361-783A-EC14-68E9586F1583}"/>
              </a:ext>
            </a:extLst>
          </p:cNvPr>
          <p:cNvSpPr/>
          <p:nvPr/>
        </p:nvSpPr>
        <p:spPr>
          <a:xfrm>
            <a:off x="5468494" y="7490882"/>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B2A57F5D-DF03-04BA-7224-78B135464ED4}"/>
              </a:ext>
            </a:extLst>
          </p:cNvPr>
          <p:cNvSpPr/>
          <p:nvPr/>
        </p:nvSpPr>
        <p:spPr>
          <a:xfrm>
            <a:off x="5113301" y="776536"/>
            <a:ext cx="1628067" cy="58060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descr="Capture d’écran">
            <a:extLst>
              <a:ext uri="{FF2B5EF4-FFF2-40B4-BE49-F238E27FC236}">
                <a16:creationId xmlns:a16="http://schemas.microsoft.com/office/drawing/2014/main" id="{7EB66184-A8E1-26A7-30FD-452B38FDEC07}"/>
              </a:ext>
            </a:extLst>
          </p:cNvPr>
          <p:cNvPicPr>
            <a:picLocks noChangeAspect="1"/>
          </p:cNvPicPr>
          <p:nvPr/>
        </p:nvPicPr>
        <p:blipFill rotWithShape="1">
          <a:blip r:embed="rId3">
            <a:extLst>
              <a:ext uri="{28A0092B-C50C-407E-A947-70E740481C1C}">
                <a14:useLocalDpi xmlns:a14="http://schemas.microsoft.com/office/drawing/2010/main" val="0"/>
              </a:ext>
            </a:extLst>
          </a:blip>
          <a:srcRect l="60983" t="312" r="12347" b="79079"/>
          <a:stretch>
            <a:fillRect/>
          </a:stretch>
        </p:blipFill>
        <p:spPr>
          <a:xfrm>
            <a:off x="5152154" y="870493"/>
            <a:ext cx="1539178" cy="416794"/>
          </a:xfrm>
          <a:prstGeom prst="rect">
            <a:avLst/>
          </a:prstGeom>
        </p:spPr>
      </p:pic>
    </p:spTree>
    <p:extLst>
      <p:ext uri="{BB962C8B-B14F-4D97-AF65-F5344CB8AC3E}">
        <p14:creationId xmlns:p14="http://schemas.microsoft.com/office/powerpoint/2010/main" val="426685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normAutofit fontScale="85000" lnSpcReduction="10000"/>
          </a:bodyPr>
          <a:lstStyle/>
          <a:p>
            <a:r>
              <a:rPr lang="fr-FR" dirty="0"/>
              <a:t>Les types de phrases</a:t>
            </a:r>
          </a:p>
        </p:txBody>
      </p:sp>
      <p:sp>
        <p:nvSpPr>
          <p:cNvPr id="5" name="Espace réservé du texte 4"/>
          <p:cNvSpPr>
            <a:spLocks noGrp="1"/>
          </p:cNvSpPr>
          <p:nvPr>
            <p:ph type="body" sz="quarter" idx="11"/>
          </p:nvPr>
        </p:nvSpPr>
        <p:spPr/>
        <p:txBody>
          <a:bodyPr/>
          <a:lstStyle/>
          <a:p>
            <a:r>
              <a:rPr lang="fr-FR" dirty="0"/>
              <a:t>2</a:t>
            </a:r>
          </a:p>
        </p:txBody>
      </p:sp>
      <p:sp>
        <p:nvSpPr>
          <p:cNvPr id="6" name="Espace réservé du texte 5"/>
          <p:cNvSpPr>
            <a:spLocks noGrp="1"/>
          </p:cNvSpPr>
          <p:nvPr>
            <p:ph type="body" sz="quarter" idx="12"/>
          </p:nvPr>
        </p:nvSpPr>
        <p:spPr/>
        <p:txBody>
          <a:bodyPr/>
          <a:lstStyle/>
          <a:p>
            <a:r>
              <a:rPr lang="fr-FR" dirty="0"/>
              <a:t>**</a:t>
            </a:r>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avec </a:t>
            </a:r>
            <a:r>
              <a:rPr lang="fr-FR" sz="1400" b="1" u="sng" dirty="0">
                <a:latin typeface="SimpleRonde" pitchFamily="2" charset="0"/>
              </a:rPr>
              <a:t>où</a:t>
            </a:r>
            <a:r>
              <a:rPr lang="fr-FR" sz="1400" u="sng" dirty="0">
                <a:latin typeface="SimpleRonde" pitchFamily="2" charset="0"/>
              </a:rPr>
              <a:t>, </a:t>
            </a:r>
            <a:r>
              <a:rPr lang="fr-FR" sz="1400" b="1" u="sng" dirty="0">
                <a:latin typeface="SimpleRonde" pitchFamily="2" charset="0"/>
              </a:rPr>
              <a:t>quand</a:t>
            </a:r>
            <a:r>
              <a:rPr lang="fr-FR" sz="1400" u="sng" dirty="0">
                <a:latin typeface="SimpleRonde" pitchFamily="2" charset="0"/>
              </a:rPr>
              <a:t>, </a:t>
            </a:r>
            <a:r>
              <a:rPr lang="fr-FR" sz="1400" b="1" u="sng" dirty="0">
                <a:latin typeface="SimpleRonde" pitchFamily="2" charset="0"/>
              </a:rPr>
              <a:t>qui</a:t>
            </a:r>
            <a:r>
              <a:rPr lang="fr-FR" sz="1400" u="sng">
                <a:latin typeface="SimpleRonde" pitchFamily="2" charset="0"/>
              </a:rPr>
              <a:t>, </a:t>
            </a:r>
            <a:r>
              <a:rPr lang="fr-FR" sz="1400" b="1" u="sng">
                <a:latin typeface="SimpleRonde" pitchFamily="2" charset="0"/>
              </a:rPr>
              <a:t>quelle</a:t>
            </a:r>
            <a:r>
              <a:rPr lang="fr-FR" sz="1400" u="sng">
                <a:latin typeface="SimpleRonde" pitchFamily="2" charset="0"/>
              </a:rPr>
              <a:t>.</a:t>
            </a:r>
            <a:endParaRPr lang="fr-FR" sz="1400" u="sng" dirty="0">
              <a:latin typeface="SimpleRonde" pitchFamily="2" charset="0"/>
            </a:endParaRP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3744817653"/>
              </p:ext>
            </p:extLst>
          </p:nvPr>
        </p:nvGraphicFramePr>
        <p:xfrm>
          <a:off x="1324583" y="2072680"/>
          <a:ext cx="4912729" cy="2131436"/>
        </p:xfrm>
        <a:graphic>
          <a:graphicData uri="http://schemas.openxmlformats.org/drawingml/2006/table">
            <a:tbl>
              <a:tblPr bandRow="1">
                <a:tableStyleId>{5C22544A-7EE6-4342-B048-85BDC9FD1C3A}</a:tableStyleId>
              </a:tblPr>
              <a:tblGrid>
                <a:gridCol w="1976093">
                  <a:extLst>
                    <a:ext uri="{9D8B030D-6E8A-4147-A177-3AD203B41FA5}">
                      <a16:colId xmlns:a16="http://schemas.microsoft.com/office/drawing/2014/main" val="20000"/>
                    </a:ext>
                  </a:extLst>
                </a:gridCol>
                <a:gridCol w="2936636">
                  <a:extLst>
                    <a:ext uri="{9D8B030D-6E8A-4147-A177-3AD203B41FA5}">
                      <a16:colId xmlns:a16="http://schemas.microsoft.com/office/drawing/2014/main" val="20001"/>
                    </a:ext>
                  </a:extLst>
                </a:gridCol>
              </a:tblGrid>
              <a:tr h="532859">
                <a:tc>
                  <a:txBody>
                    <a:bodyPr/>
                    <a:lstStyle/>
                    <a:p>
                      <a:endParaRPr lang="fr-FR" dirty="0">
                        <a:latin typeface="Comic Sans MS" pitchFamily="66" charset="0"/>
                      </a:endParaRPr>
                    </a:p>
                  </a:txBody>
                  <a:tcPr>
                    <a:noFill/>
                  </a:tcPr>
                </a:tc>
                <a:tc>
                  <a:txBody>
                    <a:bodyPr/>
                    <a:lstStyle/>
                    <a:p>
                      <a:r>
                        <a:rPr lang="fr-FR" sz="1200" dirty="0">
                          <a:latin typeface="Comic Sans MS" pitchFamily="66" charset="0"/>
                        </a:rPr>
                        <a:t>partez-vous chez vos grands-parents</a:t>
                      </a:r>
                      <a:r>
                        <a:rPr lang="fr-FR" sz="1200" baseline="0" dirty="0">
                          <a:latin typeface="Comic Sans MS" pitchFamily="66" charset="0"/>
                        </a:rPr>
                        <a:t> ?</a:t>
                      </a:r>
                      <a:endParaRPr lang="fr-FR" sz="1200" dirty="0">
                        <a:latin typeface="Comic Sans MS" pitchFamily="66" charset="0"/>
                      </a:endParaRPr>
                    </a:p>
                  </a:txBody>
                  <a:tcPr anchor="ctr">
                    <a:noFill/>
                  </a:tcPr>
                </a:tc>
                <a:extLst>
                  <a:ext uri="{0D108BD9-81ED-4DB2-BD59-A6C34878D82A}">
                    <a16:rowId xmlns:a16="http://schemas.microsoft.com/office/drawing/2014/main" val="10000"/>
                  </a:ext>
                </a:extLst>
              </a:tr>
              <a:tr h="532859">
                <a:tc>
                  <a:txBody>
                    <a:bodyPr/>
                    <a:lstStyle/>
                    <a:p>
                      <a:endParaRPr lang="fr-FR">
                        <a:latin typeface="Comic Sans MS" pitchFamily="66" charset="0"/>
                      </a:endParaRPr>
                    </a:p>
                  </a:txBody>
                  <a:tcPr>
                    <a:noFill/>
                  </a:tcPr>
                </a:tc>
                <a:tc>
                  <a:txBody>
                    <a:bodyPr/>
                    <a:lstStyle/>
                    <a:p>
                      <a:r>
                        <a:rPr lang="fr-FR" sz="1200" dirty="0">
                          <a:latin typeface="Comic Sans MS" pitchFamily="66" charset="0"/>
                        </a:rPr>
                        <a:t>vont-ils cet</a:t>
                      </a:r>
                      <a:r>
                        <a:rPr lang="fr-FR" sz="1200" baseline="0" dirty="0">
                          <a:latin typeface="Comic Sans MS" pitchFamily="66" charset="0"/>
                        </a:rPr>
                        <a:t> après-midi ?</a:t>
                      </a:r>
                      <a:endParaRPr lang="fr-FR" sz="1200" dirty="0">
                        <a:latin typeface="Comic Sans MS" pitchFamily="66" charset="0"/>
                      </a:endParaRPr>
                    </a:p>
                  </a:txBody>
                  <a:tcPr anchor="ctr">
                    <a:noFill/>
                  </a:tcPr>
                </a:tc>
                <a:extLst>
                  <a:ext uri="{0D108BD9-81ED-4DB2-BD59-A6C34878D82A}">
                    <a16:rowId xmlns:a16="http://schemas.microsoft.com/office/drawing/2014/main" val="10001"/>
                  </a:ext>
                </a:extLst>
              </a:tr>
              <a:tr h="532859">
                <a:tc>
                  <a:txBody>
                    <a:bodyPr/>
                    <a:lstStyle/>
                    <a:p>
                      <a:endParaRPr lang="fr-FR">
                        <a:latin typeface="Comic Sans MS" pitchFamily="66" charset="0"/>
                      </a:endParaRPr>
                    </a:p>
                  </a:txBody>
                  <a:tcPr>
                    <a:noFill/>
                  </a:tcPr>
                </a:tc>
                <a:tc>
                  <a:txBody>
                    <a:bodyPr/>
                    <a:lstStyle/>
                    <a:p>
                      <a:r>
                        <a:rPr lang="fr-FR" sz="1200" dirty="0">
                          <a:latin typeface="Comic Sans MS" pitchFamily="66" charset="0"/>
                        </a:rPr>
                        <a:t>a inventé la machine à vapeur ?</a:t>
                      </a:r>
                    </a:p>
                  </a:txBody>
                  <a:tcPr anchor="ctr">
                    <a:noFill/>
                  </a:tcPr>
                </a:tc>
                <a:extLst>
                  <a:ext uri="{0D108BD9-81ED-4DB2-BD59-A6C34878D82A}">
                    <a16:rowId xmlns:a16="http://schemas.microsoft.com/office/drawing/2014/main" val="10002"/>
                  </a:ext>
                </a:extLst>
              </a:tr>
              <a:tr h="532859">
                <a:tc>
                  <a:txBody>
                    <a:bodyPr/>
                    <a:lstStyle/>
                    <a:p>
                      <a:endParaRPr lang="fr-FR">
                        <a:latin typeface="Comic Sans MS" pitchFamily="66" charset="0"/>
                      </a:endParaRPr>
                    </a:p>
                  </a:txBody>
                  <a:tcPr>
                    <a:noFill/>
                  </a:tcPr>
                </a:tc>
                <a:tc>
                  <a:txBody>
                    <a:bodyPr/>
                    <a:lstStyle/>
                    <a:p>
                      <a:r>
                        <a:rPr lang="fr-FR" sz="1200" dirty="0">
                          <a:latin typeface="Comic Sans MS" pitchFamily="66" charset="0"/>
                        </a:rPr>
                        <a:t>est la couleur</a:t>
                      </a:r>
                      <a:r>
                        <a:rPr lang="fr-FR" sz="1200" baseline="0" dirty="0">
                          <a:latin typeface="Comic Sans MS" pitchFamily="66" charset="0"/>
                        </a:rPr>
                        <a:t> de sa robe ?</a:t>
                      </a:r>
                      <a:endParaRPr lang="fr-FR" sz="1200" dirty="0">
                        <a:latin typeface="Comic Sans MS" pitchFamily="66" charset="0"/>
                      </a:endParaRPr>
                    </a:p>
                  </a:txBody>
                  <a:tcPr anchor="ctr">
                    <a:noFill/>
                  </a:tcPr>
                </a:tc>
                <a:extLst>
                  <a:ext uri="{0D108BD9-81ED-4DB2-BD59-A6C34878D82A}">
                    <a16:rowId xmlns:a16="http://schemas.microsoft.com/office/drawing/2014/main" val="10003"/>
                  </a:ext>
                </a:extLst>
              </a:tr>
            </a:tbl>
          </a:graphicData>
        </a:graphic>
      </p:graphicFrame>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10121" t="2515" r="67247" b="79689"/>
          <a:stretch/>
        </p:blipFill>
        <p:spPr>
          <a:xfrm>
            <a:off x="1732831" y="2125638"/>
            <a:ext cx="1552153" cy="427694"/>
          </a:xfrm>
          <a:prstGeom prst="rect">
            <a:avLst/>
          </a:prstGeom>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10121" t="2515" r="67247" b="79689"/>
          <a:stretch/>
        </p:blipFill>
        <p:spPr>
          <a:xfrm>
            <a:off x="1732831" y="2658107"/>
            <a:ext cx="1552153" cy="427694"/>
          </a:xfrm>
          <a:prstGeom prst="rect">
            <a:avLst/>
          </a:prstGeom>
        </p:spPr>
      </p:pic>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10121" t="2515" r="67247" b="79689"/>
          <a:stretch/>
        </p:blipFill>
        <p:spPr>
          <a:xfrm>
            <a:off x="1732831" y="3196233"/>
            <a:ext cx="1552153" cy="427694"/>
          </a:xfrm>
          <a:prstGeom prst="rect">
            <a:avLst/>
          </a:prstGeom>
        </p:spPr>
      </p:pic>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10121" t="2515" r="67247" b="79689"/>
          <a:stretch/>
        </p:blipFill>
        <p:spPr>
          <a:xfrm>
            <a:off x="1732830" y="3728864"/>
            <a:ext cx="1552153" cy="427694"/>
          </a:xfrm>
          <a:prstGeom prst="rect">
            <a:avLst/>
          </a:prstGeom>
        </p:spPr>
      </p:pic>
      <p:grpSp>
        <p:nvGrpSpPr>
          <p:cNvPr id="26" name="Groupe 25"/>
          <p:cNvGrpSpPr/>
          <p:nvPr/>
        </p:nvGrpSpPr>
        <p:grpSpPr>
          <a:xfrm>
            <a:off x="116632" y="4448944"/>
            <a:ext cx="360040" cy="461665"/>
            <a:chOff x="116632" y="1352600"/>
            <a:chExt cx="360040" cy="461665"/>
          </a:xfrm>
        </p:grpSpPr>
        <p:sp>
          <p:nvSpPr>
            <p:cNvPr id="27" name="Ellipse 2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9" name="ZoneTexte 28"/>
          <p:cNvSpPr txBox="1"/>
          <p:nvPr/>
        </p:nvSpPr>
        <p:spPr>
          <a:xfrm>
            <a:off x="476672" y="4520952"/>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les questions à leurs réponses.</a:t>
            </a:r>
          </a:p>
        </p:txBody>
      </p:sp>
      <p:sp>
        <p:nvSpPr>
          <p:cNvPr id="30" name="Rectangle à coins arrondis 29"/>
          <p:cNvSpPr/>
          <p:nvPr/>
        </p:nvSpPr>
        <p:spPr>
          <a:xfrm>
            <a:off x="6540152" y="460036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1540096798"/>
              </p:ext>
            </p:extLst>
          </p:nvPr>
        </p:nvGraphicFramePr>
        <p:xfrm>
          <a:off x="188640" y="5169024"/>
          <a:ext cx="6480721" cy="1828800"/>
        </p:xfrm>
        <a:graphic>
          <a:graphicData uri="http://schemas.openxmlformats.org/drawingml/2006/table">
            <a:tbl>
              <a:tblPr bandRow="1">
                <a:tableStyleId>{5C22544A-7EE6-4342-B048-85BDC9FD1C3A}</a:tableStyleId>
              </a:tblPr>
              <a:tblGrid>
                <a:gridCol w="2376264">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2376265">
                  <a:extLst>
                    <a:ext uri="{9D8B030D-6E8A-4147-A177-3AD203B41FA5}">
                      <a16:colId xmlns:a16="http://schemas.microsoft.com/office/drawing/2014/main" val="20004"/>
                    </a:ext>
                  </a:extLst>
                </a:gridCol>
              </a:tblGrid>
              <a:tr h="436442">
                <a:tc>
                  <a:txBody>
                    <a:bodyPr/>
                    <a:lstStyle/>
                    <a:p>
                      <a:r>
                        <a:rPr lang="fr-FR" sz="1200" dirty="0">
                          <a:latin typeface="Comic Sans MS" pitchFamily="66" charset="0"/>
                        </a:rPr>
                        <a:t>A quelle</a:t>
                      </a:r>
                      <a:r>
                        <a:rPr lang="fr-FR" sz="1200" baseline="0" dirty="0">
                          <a:latin typeface="Comic Sans MS" pitchFamily="66" charset="0"/>
                        </a:rPr>
                        <a:t> heure arrive le train ?</a:t>
                      </a:r>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Arial" pitchFamily="34" charset="0"/>
                        <a:buNone/>
                      </a:pPr>
                      <a:r>
                        <a:rPr lang="fr-FR" sz="1200" dirty="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omic Sans MS" pitchFamily="66" charset="0"/>
                        </a:rPr>
                        <a:t>Nous</a:t>
                      </a:r>
                      <a:r>
                        <a:rPr lang="fr-FR" sz="1200" baseline="0" dirty="0">
                          <a:latin typeface="Comic Sans MS" pitchFamily="66" charset="0"/>
                        </a:rPr>
                        <a:t> avons choisi le dernier film de Quentin </a:t>
                      </a:r>
                      <a:r>
                        <a:rPr lang="fr-FR" sz="1200" baseline="0" dirty="0" err="1">
                          <a:latin typeface="Comic Sans MS" pitchFamily="66" charset="0"/>
                        </a:rPr>
                        <a:t>Tarantino</a:t>
                      </a:r>
                      <a:r>
                        <a:rPr lang="fr-FR" sz="1200" baseline="0" dirty="0">
                          <a:latin typeface="Comic Sans MS" pitchFamily="66" charset="0"/>
                        </a:rPr>
                        <a:t>.</a:t>
                      </a:r>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6442">
                <a:tc>
                  <a:txBody>
                    <a:bodyPr/>
                    <a:lstStyle/>
                    <a:p>
                      <a:r>
                        <a:rPr lang="fr-FR" sz="1200" dirty="0">
                          <a:latin typeface="Comic Sans MS" pitchFamily="66" charset="0"/>
                        </a:rPr>
                        <a:t>Avec qui vas-tu au</a:t>
                      </a:r>
                      <a:r>
                        <a:rPr lang="fr-FR" sz="1200" baseline="0" dirty="0">
                          <a:latin typeface="Comic Sans MS" pitchFamily="66" charset="0"/>
                        </a:rPr>
                        <a:t> restaurant ce midi ?</a:t>
                      </a:r>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omic Sans MS" pitchFamily="66" charset="0"/>
                        </a:rPr>
                        <a:t>Je mangerai avec ma sœur.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6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omic Sans MS" pitchFamily="66" charset="0"/>
                        </a:rPr>
                        <a:t>Qu’allez-vous voir au cinéma</a:t>
                      </a:r>
                      <a:r>
                        <a:rPr lang="fr-FR" sz="1200" baseline="0" dirty="0">
                          <a:latin typeface="Comic Sans MS" pitchFamily="66" charset="0"/>
                        </a:rPr>
                        <a:t> ce soir ?</a:t>
                      </a:r>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dirty="0">
                          <a:latin typeface="Comic Sans MS" pitchFamily="66" charset="0"/>
                        </a:rPr>
                        <a:t>Il entre en gare à 19h30.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6442">
                <a:tc>
                  <a:txBody>
                    <a:bodyPr/>
                    <a:lstStyle/>
                    <a:p>
                      <a:r>
                        <a:rPr lang="fr-FR" sz="1200" dirty="0">
                          <a:latin typeface="Comic Sans MS" pitchFamily="66" charset="0"/>
                        </a:rPr>
                        <a:t>Comment s’appelle sa maitresse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dirty="0">
                          <a:latin typeface="Comic Sans MS" pitchFamily="66" charset="0"/>
                        </a:rPr>
                        <a:t>Il est dans la classe de Mme</a:t>
                      </a:r>
                      <a:r>
                        <a:rPr lang="fr-FR" sz="1200" baseline="0" dirty="0">
                          <a:latin typeface="Comic Sans MS" pitchFamily="66" charset="0"/>
                        </a:rPr>
                        <a:t> Rose.</a:t>
                      </a:r>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31" name="Groupe 30"/>
          <p:cNvGrpSpPr/>
          <p:nvPr/>
        </p:nvGrpSpPr>
        <p:grpSpPr>
          <a:xfrm>
            <a:off x="116632" y="7185248"/>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p:cNvSpPr txBox="1"/>
          <p:nvPr/>
        </p:nvSpPr>
        <p:spPr>
          <a:xfrm>
            <a:off x="476672" y="7257256"/>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chaque phrase avec le point qui convient (. / ! / ?)</a:t>
            </a:r>
          </a:p>
        </p:txBody>
      </p:sp>
      <p:sp>
        <p:nvSpPr>
          <p:cNvPr id="35" name="Rectangle à coins arrondis 34"/>
          <p:cNvSpPr/>
          <p:nvPr/>
        </p:nvSpPr>
        <p:spPr>
          <a:xfrm>
            <a:off x="6540152" y="733666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7746211"/>
            <a:ext cx="6552728" cy="2031325"/>
          </a:xfrm>
          <a:prstGeom prst="rect">
            <a:avLst/>
          </a:prstGeom>
          <a:noFill/>
        </p:spPr>
        <p:txBody>
          <a:bodyPr wrap="square" rtlCol="0">
            <a:spAutoFit/>
          </a:bodyPr>
          <a:lstStyle/>
          <a:p>
            <a:pPr>
              <a:lnSpc>
                <a:spcPct val="150000"/>
              </a:lnSpc>
            </a:pPr>
            <a:r>
              <a:rPr lang="fr-FR" sz="1200" dirty="0">
                <a:latin typeface="Comic Sans MS" pitchFamily="66" charset="0"/>
              </a:rPr>
              <a:t>Les hommes préhistoriques portaient des peaux de bêtes</a:t>
            </a:r>
          </a:p>
          <a:p>
            <a:pPr>
              <a:lnSpc>
                <a:spcPct val="150000"/>
              </a:lnSpc>
            </a:pPr>
            <a:r>
              <a:rPr lang="fr-FR" sz="1200" dirty="0">
                <a:latin typeface="Comic Sans MS" pitchFamily="66" charset="0"/>
              </a:rPr>
              <a:t>Comment faisaient-ils du feu</a:t>
            </a:r>
          </a:p>
          <a:p>
            <a:pPr>
              <a:lnSpc>
                <a:spcPct val="150000"/>
              </a:lnSpc>
            </a:pPr>
            <a:r>
              <a:rPr lang="fr-FR" sz="1200" dirty="0">
                <a:latin typeface="Comic Sans MS" pitchFamily="66" charset="0"/>
              </a:rPr>
              <a:t>Attention, le mammouth est en train de charger</a:t>
            </a:r>
          </a:p>
          <a:p>
            <a:pPr>
              <a:lnSpc>
                <a:spcPct val="150000"/>
              </a:lnSpc>
            </a:pPr>
            <a:r>
              <a:rPr lang="fr-FR" sz="1200" dirty="0">
                <a:latin typeface="Comic Sans MS" pitchFamily="66" charset="0"/>
              </a:rPr>
              <a:t>Ne joue pas si près du feu, c’est dangereux</a:t>
            </a:r>
          </a:p>
          <a:p>
            <a:pPr>
              <a:lnSpc>
                <a:spcPct val="150000"/>
              </a:lnSpc>
            </a:pPr>
            <a:r>
              <a:rPr lang="fr-FR" sz="1200" dirty="0">
                <a:latin typeface="Comic Sans MS" pitchFamily="66" charset="0"/>
              </a:rPr>
              <a:t>Ils se nourrissaient grâce à la cueillette et à la chasse</a:t>
            </a:r>
          </a:p>
          <a:p>
            <a:pPr>
              <a:lnSpc>
                <a:spcPct val="150000"/>
              </a:lnSpc>
            </a:pPr>
            <a:r>
              <a:rPr lang="fr-FR" sz="1200" dirty="0">
                <a:latin typeface="Comic Sans MS" pitchFamily="66" charset="0"/>
              </a:rPr>
              <a:t>Quel nom donne-t-on aux peintures des hommes préhistoriques</a:t>
            </a:r>
          </a:p>
          <a:p>
            <a:pPr>
              <a:lnSpc>
                <a:spcPct val="150000"/>
              </a:lnSpc>
            </a:pPr>
            <a:endParaRPr lang="fr-FR" sz="1200" dirty="0">
              <a:latin typeface="Comic Sans MS" pitchFamily="66" charset="0"/>
            </a:endParaRPr>
          </a:p>
        </p:txBody>
      </p:sp>
      <p:pic>
        <p:nvPicPr>
          <p:cNvPr id="12" name="Image 11">
            <a:extLst>
              <a:ext uri="{FF2B5EF4-FFF2-40B4-BE49-F238E27FC236}">
                <a16:creationId xmlns:a16="http://schemas.microsoft.com/office/drawing/2014/main" id="{04E1294C-CA96-73DA-B780-BDC9902CDE72}"/>
              </a:ext>
            </a:extLst>
          </p:cNvPr>
          <p:cNvPicPr>
            <a:picLocks noChangeAspect="1"/>
          </p:cNvPicPr>
          <p:nvPr/>
        </p:nvPicPr>
        <p:blipFill>
          <a:blip r:embed="rId3" cstate="print">
            <a:extLst>
              <a:ext uri="{28A0092B-C50C-407E-A947-70E740481C1C}">
                <a14:useLocalDpi xmlns:a14="http://schemas.microsoft.com/office/drawing/2010/main" val="0"/>
              </a:ext>
            </a:extLst>
          </a:blip>
          <a:srcRect l="32150" t="27951" r="32150" b="28368"/>
          <a:stretch>
            <a:fillRect/>
          </a:stretch>
        </p:blipFill>
        <p:spPr>
          <a:xfrm flipH="1">
            <a:off x="58284" y="2085889"/>
            <a:ext cx="1392798" cy="1278160"/>
          </a:xfrm>
          <a:prstGeom prst="rect">
            <a:avLst/>
          </a:prstGeom>
        </p:spPr>
      </p:pic>
      <p:pic>
        <p:nvPicPr>
          <p:cNvPr id="13" name="Image 12">
            <a:extLst>
              <a:ext uri="{FF2B5EF4-FFF2-40B4-BE49-F238E27FC236}">
                <a16:creationId xmlns:a16="http://schemas.microsoft.com/office/drawing/2014/main" id="{B5493057-736D-3345-F969-F587A8F14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967" y="2975569"/>
            <a:ext cx="479232" cy="894567"/>
          </a:xfrm>
          <a:prstGeom prst="rect">
            <a:avLst/>
          </a:prstGeom>
        </p:spPr>
      </p:pic>
      <p:sp>
        <p:nvSpPr>
          <p:cNvPr id="14" name="ZoneTexte 13">
            <a:extLst>
              <a:ext uri="{FF2B5EF4-FFF2-40B4-BE49-F238E27FC236}">
                <a16:creationId xmlns:a16="http://schemas.microsoft.com/office/drawing/2014/main" id="{31EAC41A-44BA-992A-1D84-D23FC0D7CBAB}"/>
              </a:ext>
            </a:extLst>
          </p:cNvPr>
          <p:cNvSpPr txBox="1"/>
          <p:nvPr/>
        </p:nvSpPr>
        <p:spPr>
          <a:xfrm>
            <a:off x="83399" y="2290688"/>
            <a:ext cx="1290756" cy="577081"/>
          </a:xfrm>
          <a:prstGeom prst="rect">
            <a:avLst/>
          </a:prstGeom>
          <a:noFill/>
        </p:spPr>
        <p:txBody>
          <a:bodyPr wrap="square" rtlCol="0">
            <a:spAutoFit/>
          </a:bodyPr>
          <a:lstStyle/>
          <a:p>
            <a:pPr algn="ctr"/>
            <a:r>
              <a:rPr lang="fr-FR" sz="1050" i="1" dirty="0">
                <a:latin typeface="Comic Sans MS" pitchFamily="66" charset="0"/>
              </a:rPr>
              <a:t>N’oublie pas la </a:t>
            </a:r>
            <a:r>
              <a:rPr lang="fr-FR" sz="1050" b="1" i="1" dirty="0">
                <a:latin typeface="Comic Sans MS" pitchFamily="66" charset="0"/>
              </a:rPr>
              <a:t>majuscule</a:t>
            </a:r>
            <a:r>
              <a:rPr lang="fr-FR" sz="1050" i="1" dirty="0">
                <a:latin typeface="Comic Sans MS" pitchFamily="66" charset="0"/>
              </a:rPr>
              <a:t> en début de phrase !</a:t>
            </a:r>
          </a:p>
        </p:txBody>
      </p:sp>
    </p:spTree>
    <p:extLst>
      <p:ext uri="{BB962C8B-B14F-4D97-AF65-F5344CB8AC3E}">
        <p14:creationId xmlns:p14="http://schemas.microsoft.com/office/powerpoint/2010/main" val="345822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normAutofit fontScale="85000" lnSpcReduction="10000"/>
          </a:bodyPr>
          <a:lstStyle/>
          <a:p>
            <a:r>
              <a:rPr lang="fr-FR" dirty="0"/>
              <a:t>Les types de phrases</a:t>
            </a:r>
          </a:p>
        </p:txBody>
      </p:sp>
      <p:sp>
        <p:nvSpPr>
          <p:cNvPr id="5" name="Espace réservé du texte 4"/>
          <p:cNvSpPr>
            <a:spLocks noGrp="1"/>
          </p:cNvSpPr>
          <p:nvPr>
            <p:ph type="body" sz="quarter" idx="11"/>
          </p:nvPr>
        </p:nvSpPr>
        <p:spPr/>
        <p:txBody>
          <a:bodyPr/>
          <a:lstStyle/>
          <a:p>
            <a:r>
              <a:rPr lang="fr-FR" dirty="0"/>
              <a:t>2</a:t>
            </a:r>
          </a:p>
        </p:txBody>
      </p:sp>
      <p:sp>
        <p:nvSpPr>
          <p:cNvPr id="6" name="Espace réservé du texte 5"/>
          <p:cNvSpPr>
            <a:spLocks noGrp="1"/>
          </p:cNvSpPr>
          <p:nvPr>
            <p:ph type="body" sz="quarter" idx="12"/>
          </p:nvPr>
        </p:nvSpPr>
        <p:spPr/>
        <p:txBody>
          <a:bodyPr/>
          <a:lstStyle/>
          <a:p>
            <a:r>
              <a:rPr lang="fr-FR" dirty="0"/>
              <a:t>***</a:t>
            </a:r>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1061829"/>
          </a:xfrm>
          <a:prstGeom prst="rect">
            <a:avLst/>
          </a:prstGeom>
          <a:noFill/>
        </p:spPr>
        <p:txBody>
          <a:bodyPr wrap="square" rtlCol="0">
            <a:spAutoFit/>
          </a:bodyPr>
          <a:lstStyle/>
          <a:p>
            <a:pPr>
              <a:lnSpc>
                <a:spcPct val="150000"/>
              </a:lnSpc>
            </a:pPr>
            <a:r>
              <a:rPr lang="fr-FR" sz="1400" u="sng" dirty="0">
                <a:latin typeface="SimpleRonde" pitchFamily="2" charset="0"/>
              </a:rPr>
              <a:t>Transforme les phrases interrogatives en phrases </a:t>
            </a:r>
          </a:p>
          <a:p>
            <a:pPr>
              <a:lnSpc>
                <a:spcPct val="150000"/>
              </a:lnSpc>
            </a:pPr>
            <a:r>
              <a:rPr lang="fr-FR" sz="1400" u="sng" dirty="0">
                <a:latin typeface="SimpleRonde" pitchFamily="2" charset="0"/>
              </a:rPr>
              <a:t>déclaratives.</a:t>
            </a:r>
          </a:p>
          <a:p>
            <a:pPr algn="ctr">
              <a:lnSpc>
                <a:spcPct val="150000"/>
              </a:lnSpc>
            </a:pPr>
            <a:r>
              <a:rPr lang="fr-FR" sz="1400" i="1" dirty="0">
                <a:latin typeface="+mj-lt"/>
              </a:rPr>
              <a:t>Ex : As-tu bien dormi ? </a:t>
            </a:r>
            <a:r>
              <a:rPr lang="fr-FR" sz="1400" i="1" dirty="0">
                <a:latin typeface="+mj-lt"/>
                <a:sym typeface="Wingdings"/>
              </a:rPr>
              <a:t> Tu as bien dormi.</a:t>
            </a:r>
            <a:endParaRPr lang="fr-FR" sz="1400" i="1" dirty="0">
              <a:latin typeface="+mj-lt"/>
            </a:endParaRP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427856" y="2587769"/>
            <a:ext cx="4293096" cy="276999"/>
          </a:xfrm>
          <a:prstGeom prst="rect">
            <a:avLst/>
          </a:prstGeom>
          <a:noFill/>
        </p:spPr>
        <p:txBody>
          <a:bodyPr wrap="square" rtlCol="0">
            <a:spAutoFit/>
          </a:bodyPr>
          <a:lstStyle/>
          <a:p>
            <a:r>
              <a:rPr lang="fr-FR" sz="1200" b="1" i="1" dirty="0">
                <a:latin typeface="+mj-lt"/>
              </a:rPr>
              <a:t>Les trois petits cochons ont-ils été mangés par le loup ?</a:t>
            </a:r>
          </a:p>
        </p:txBody>
      </p:sp>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966259"/>
            <a:ext cx="6192688" cy="502778"/>
          </a:xfrm>
          <a:prstGeom prst="rect">
            <a:avLst/>
          </a:prstGeom>
        </p:spPr>
      </p:pic>
      <p:sp>
        <p:nvSpPr>
          <p:cNvPr id="14" name="ZoneTexte 13"/>
          <p:cNvSpPr txBox="1"/>
          <p:nvPr/>
        </p:nvSpPr>
        <p:spPr>
          <a:xfrm>
            <a:off x="427856" y="3595881"/>
            <a:ext cx="6241504" cy="276999"/>
          </a:xfrm>
          <a:prstGeom prst="rect">
            <a:avLst/>
          </a:prstGeom>
          <a:noFill/>
        </p:spPr>
        <p:txBody>
          <a:bodyPr wrap="square" rtlCol="0">
            <a:spAutoFit/>
          </a:bodyPr>
          <a:lstStyle/>
          <a:p>
            <a:r>
              <a:rPr lang="fr-FR" sz="1200" b="1" i="1" dirty="0">
                <a:latin typeface="+mj-lt"/>
              </a:rPr>
              <a:t>La maison du premier petit cochon a-t-elle été construite en paille ?</a:t>
            </a:r>
          </a:p>
        </p:txBody>
      </p:sp>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974371"/>
            <a:ext cx="6192688" cy="502778"/>
          </a:xfrm>
          <a:prstGeom prst="rect">
            <a:avLst/>
          </a:prstGeom>
        </p:spPr>
      </p:pic>
      <p:grpSp>
        <p:nvGrpSpPr>
          <p:cNvPr id="2" name="Groupe 1">
            <a:extLst>
              <a:ext uri="{FF2B5EF4-FFF2-40B4-BE49-F238E27FC236}">
                <a16:creationId xmlns:a16="http://schemas.microsoft.com/office/drawing/2014/main" id="{B2D60F4F-26C1-5209-B446-FF6282BFD2AE}"/>
              </a:ext>
            </a:extLst>
          </p:cNvPr>
          <p:cNvGrpSpPr/>
          <p:nvPr/>
        </p:nvGrpSpPr>
        <p:grpSpPr>
          <a:xfrm>
            <a:off x="116632" y="4646384"/>
            <a:ext cx="6624736" cy="461665"/>
            <a:chOff x="116632" y="4646384"/>
            <a:chExt cx="6624736" cy="461665"/>
          </a:xfrm>
        </p:grpSpPr>
        <p:grpSp>
          <p:nvGrpSpPr>
            <p:cNvPr id="16" name="Groupe 15"/>
            <p:cNvGrpSpPr/>
            <p:nvPr/>
          </p:nvGrpSpPr>
          <p:grpSpPr>
            <a:xfrm>
              <a:off x="116632" y="4646384"/>
              <a:ext cx="360040" cy="461665"/>
              <a:chOff x="116632" y="1352600"/>
              <a:chExt cx="360040" cy="461665"/>
            </a:xfrm>
          </p:grpSpPr>
          <p:sp>
            <p:nvSpPr>
              <p:cNvPr id="17" name="Ellipse 1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9" name="ZoneTexte 18"/>
            <p:cNvSpPr txBox="1"/>
            <p:nvPr/>
          </p:nvSpPr>
          <p:spPr>
            <a:xfrm>
              <a:off x="476672" y="4718392"/>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chaque phrase au type qui lui correspond.</a:t>
              </a:r>
              <a:endParaRPr lang="fr-FR" sz="1400" i="1" dirty="0">
                <a:latin typeface="+mj-lt"/>
              </a:endParaRPr>
            </a:p>
          </p:txBody>
        </p:sp>
        <p:sp>
          <p:nvSpPr>
            <p:cNvPr id="20" name="Rectangle à coins arrondis 19"/>
            <p:cNvSpPr/>
            <p:nvPr/>
          </p:nvSpPr>
          <p:spPr>
            <a:xfrm>
              <a:off x="6540152" y="479780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1" name="Tableau 20"/>
          <p:cNvGraphicFramePr>
            <a:graphicFrameLocks noGrp="1"/>
          </p:cNvGraphicFramePr>
          <p:nvPr>
            <p:extLst>
              <p:ext uri="{D42A27DB-BD31-4B8C-83A1-F6EECF244321}">
                <p14:modId xmlns:p14="http://schemas.microsoft.com/office/powerpoint/2010/main" val="2989926865"/>
              </p:ext>
            </p:extLst>
          </p:nvPr>
        </p:nvGraphicFramePr>
        <p:xfrm>
          <a:off x="188639" y="5390562"/>
          <a:ext cx="6480721" cy="1745768"/>
        </p:xfrm>
        <a:graphic>
          <a:graphicData uri="http://schemas.openxmlformats.org/drawingml/2006/table">
            <a:tbl>
              <a:tblPr bandRow="1">
                <a:tableStyleId>{5C22544A-7EE6-4342-B048-85BDC9FD1C3A}</a:tableStyleId>
              </a:tblPr>
              <a:tblGrid>
                <a:gridCol w="2376264">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2376265">
                  <a:extLst>
                    <a:ext uri="{9D8B030D-6E8A-4147-A177-3AD203B41FA5}">
                      <a16:colId xmlns:a16="http://schemas.microsoft.com/office/drawing/2014/main" val="20004"/>
                    </a:ext>
                  </a:extLst>
                </a:gridCol>
              </a:tblGrid>
              <a:tr h="436442">
                <a:tc>
                  <a:txBody>
                    <a:bodyPr/>
                    <a:lstStyle/>
                    <a:p>
                      <a:r>
                        <a:rPr lang="fr-FR" sz="1200" dirty="0"/>
                        <a:t>Est-ce qu’Alicia vient avec nous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Arial" pitchFamily="34" charset="0"/>
                        <a:buNone/>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Phrase déclarative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6442">
                <a:tc>
                  <a:txBody>
                    <a:bodyPr/>
                    <a:lstStyle/>
                    <a:p>
                      <a:r>
                        <a:rPr lang="fr-FR" sz="1200" dirty="0"/>
                        <a:t>Sortez vos cahiers du jour.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Phrase impérative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6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Vous partez en vacances en Italie.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dirty="0"/>
                        <a:t>Phrase interrogative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6442">
                <a:tc>
                  <a:txBody>
                    <a:bodyPr/>
                    <a:lstStyle/>
                    <a:p>
                      <a:r>
                        <a:rPr lang="fr-FR" sz="1200" dirty="0"/>
                        <a:t>Quel magnifique coucher de soleil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34" name="Groupe 33"/>
          <p:cNvGrpSpPr/>
          <p:nvPr/>
        </p:nvGrpSpPr>
        <p:grpSpPr>
          <a:xfrm>
            <a:off x="116632" y="7401272"/>
            <a:ext cx="360040" cy="461665"/>
            <a:chOff x="116632" y="1352600"/>
            <a:chExt cx="360040" cy="461665"/>
          </a:xfrm>
        </p:grpSpPr>
        <p:sp>
          <p:nvSpPr>
            <p:cNvPr id="35" name="Ellipse 3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7473280"/>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Réponds aux questions par une phrase déclarative.</a:t>
            </a:r>
            <a:endParaRPr lang="fr-FR" sz="1400" i="1" dirty="0">
              <a:latin typeface="+mj-lt"/>
            </a:endParaRPr>
          </a:p>
        </p:txBody>
      </p:sp>
      <p:sp>
        <p:nvSpPr>
          <p:cNvPr id="38" name="Rectangle à coins arrondis 37"/>
          <p:cNvSpPr/>
          <p:nvPr/>
        </p:nvSpPr>
        <p:spPr>
          <a:xfrm>
            <a:off x="6540152" y="755269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427856" y="7988369"/>
            <a:ext cx="4293096" cy="276999"/>
          </a:xfrm>
          <a:prstGeom prst="rect">
            <a:avLst/>
          </a:prstGeom>
          <a:noFill/>
        </p:spPr>
        <p:txBody>
          <a:bodyPr wrap="square" rtlCol="0">
            <a:spAutoFit/>
          </a:bodyPr>
          <a:lstStyle/>
          <a:p>
            <a:r>
              <a:rPr lang="fr-FR" sz="1200" b="1" i="1" dirty="0">
                <a:latin typeface="+mj-lt"/>
              </a:rPr>
              <a:t>De quelle couleur est la voiture de tes parents ?</a:t>
            </a:r>
          </a:p>
        </p:txBody>
      </p:sp>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248078"/>
            <a:ext cx="6192688" cy="502778"/>
          </a:xfrm>
          <a:prstGeom prst="rect">
            <a:avLst/>
          </a:prstGeom>
        </p:spPr>
      </p:pic>
      <p:sp>
        <p:nvSpPr>
          <p:cNvPr id="42" name="ZoneTexte 41"/>
          <p:cNvSpPr txBox="1"/>
          <p:nvPr/>
        </p:nvSpPr>
        <p:spPr>
          <a:xfrm>
            <a:off x="427856" y="8913440"/>
            <a:ext cx="6241504" cy="276999"/>
          </a:xfrm>
          <a:prstGeom prst="rect">
            <a:avLst/>
          </a:prstGeom>
          <a:noFill/>
        </p:spPr>
        <p:txBody>
          <a:bodyPr wrap="square" rtlCol="0">
            <a:spAutoFit/>
          </a:bodyPr>
          <a:lstStyle/>
          <a:p>
            <a:r>
              <a:rPr lang="fr-FR" sz="1200" b="1" i="1" dirty="0">
                <a:latin typeface="+mj-lt"/>
              </a:rPr>
              <a:t>Quel est le sport que tu préfères ?</a:t>
            </a:r>
          </a:p>
        </p:txBody>
      </p:sp>
      <p:pic>
        <p:nvPicPr>
          <p:cNvPr id="43" name="Image 4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9173149"/>
            <a:ext cx="6192688" cy="502778"/>
          </a:xfrm>
          <a:prstGeom prst="rect">
            <a:avLst/>
          </a:prstGeom>
        </p:spPr>
      </p:pic>
    </p:spTree>
    <p:extLst>
      <p:ext uri="{BB962C8B-B14F-4D97-AF65-F5344CB8AC3E}">
        <p14:creationId xmlns:p14="http://schemas.microsoft.com/office/powerpoint/2010/main" val="330095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normAutofit fontScale="85000" lnSpcReduction="10000"/>
          </a:bodyPr>
          <a:lstStyle/>
          <a:p>
            <a:r>
              <a:rPr lang="fr-FR" dirty="0"/>
              <a:t>Les types de phrases</a:t>
            </a:r>
          </a:p>
        </p:txBody>
      </p:sp>
      <p:sp>
        <p:nvSpPr>
          <p:cNvPr id="5" name="Espace réservé du texte 4"/>
          <p:cNvSpPr>
            <a:spLocks noGrp="1"/>
          </p:cNvSpPr>
          <p:nvPr>
            <p:ph type="body" sz="quarter" idx="11"/>
          </p:nvPr>
        </p:nvSpPr>
        <p:spPr/>
        <p:txBody>
          <a:bodyPr/>
          <a:lstStyle/>
          <a:p>
            <a:r>
              <a:rPr lang="fr-FR" dirty="0"/>
              <a:t>2</a:t>
            </a:r>
          </a:p>
        </p:txBody>
      </p:sp>
      <p:sp>
        <p:nvSpPr>
          <p:cNvPr id="6" name="Espace réservé du texte 5"/>
          <p:cNvSpPr>
            <a:spLocks noGrp="1"/>
          </p:cNvSpPr>
          <p:nvPr>
            <p:ph type="body" sz="quarter" idx="12"/>
          </p:nvPr>
        </p:nvSpPr>
        <p:spPr/>
        <p:txBody>
          <a:bodyPr/>
          <a:lstStyle/>
          <a:p>
            <a:r>
              <a:rPr lang="fr-FR" dirty="0"/>
              <a:t>****</a:t>
            </a:r>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Ecris les phrases interrogatives permettant d’obtenir ces réponses.</a:t>
            </a: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427856" y="2227729"/>
            <a:ext cx="4293096" cy="276999"/>
          </a:xfrm>
          <a:prstGeom prst="rect">
            <a:avLst/>
          </a:prstGeom>
          <a:noFill/>
        </p:spPr>
        <p:txBody>
          <a:bodyPr wrap="square" rtlCol="0">
            <a:spAutoFit/>
          </a:bodyPr>
          <a:lstStyle/>
          <a:p>
            <a:r>
              <a:rPr lang="fr-FR" sz="1200" b="1" i="1" dirty="0">
                <a:latin typeface="+mj-lt"/>
              </a:rPr>
              <a:t>Je bois toujours un grand bol de chocolat au petit déjeuner.</a:t>
            </a:r>
          </a:p>
        </p:txBody>
      </p:sp>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506006"/>
            <a:ext cx="6192688" cy="502778"/>
          </a:xfrm>
          <a:prstGeom prst="rect">
            <a:avLst/>
          </a:prstGeom>
        </p:spPr>
      </p:pic>
      <p:sp>
        <p:nvSpPr>
          <p:cNvPr id="14" name="ZoneTexte 13"/>
          <p:cNvSpPr txBox="1"/>
          <p:nvPr/>
        </p:nvSpPr>
        <p:spPr>
          <a:xfrm>
            <a:off x="427856" y="3163833"/>
            <a:ext cx="4293096" cy="276999"/>
          </a:xfrm>
          <a:prstGeom prst="rect">
            <a:avLst/>
          </a:prstGeom>
          <a:noFill/>
        </p:spPr>
        <p:txBody>
          <a:bodyPr wrap="square" rtlCol="0">
            <a:spAutoFit/>
          </a:bodyPr>
          <a:lstStyle/>
          <a:p>
            <a:r>
              <a:rPr lang="fr-FR" sz="1200" b="1" i="1" dirty="0">
                <a:latin typeface="+mj-lt"/>
              </a:rPr>
              <a:t>Les clés sont rangées dans le tiroir de l’entrée.</a:t>
            </a:r>
          </a:p>
        </p:txBody>
      </p:sp>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395132"/>
            <a:ext cx="6192688" cy="502778"/>
          </a:xfrm>
          <a:prstGeom prst="rect">
            <a:avLst/>
          </a:prstGeom>
        </p:spPr>
      </p:pic>
      <p:sp>
        <p:nvSpPr>
          <p:cNvPr id="16" name="ZoneTexte 15"/>
          <p:cNvSpPr txBox="1"/>
          <p:nvPr/>
        </p:nvSpPr>
        <p:spPr>
          <a:xfrm>
            <a:off x="427856" y="4171945"/>
            <a:ext cx="4293096" cy="276999"/>
          </a:xfrm>
          <a:prstGeom prst="rect">
            <a:avLst/>
          </a:prstGeom>
          <a:noFill/>
        </p:spPr>
        <p:txBody>
          <a:bodyPr wrap="square" rtlCol="0">
            <a:spAutoFit/>
          </a:bodyPr>
          <a:lstStyle/>
          <a:p>
            <a:r>
              <a:rPr lang="fr-FR" sz="1200" b="1" i="1" dirty="0">
                <a:latin typeface="+mj-lt"/>
              </a:rPr>
              <a:t>Il lui a donné des antibiotiques.</a:t>
            </a:r>
          </a:p>
        </p:txBody>
      </p:sp>
      <p:pic>
        <p:nvPicPr>
          <p:cNvPr id="17" name="Image 1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450222"/>
            <a:ext cx="6192688" cy="502778"/>
          </a:xfrm>
          <a:prstGeom prst="rect">
            <a:avLst/>
          </a:prstGeom>
        </p:spPr>
      </p:pic>
      <p:grpSp>
        <p:nvGrpSpPr>
          <p:cNvPr id="23" name="Groupe 22"/>
          <p:cNvGrpSpPr/>
          <p:nvPr/>
        </p:nvGrpSpPr>
        <p:grpSpPr>
          <a:xfrm>
            <a:off x="116632" y="5025008"/>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6" name="ZoneTexte 25"/>
          <p:cNvSpPr txBox="1"/>
          <p:nvPr/>
        </p:nvSpPr>
        <p:spPr>
          <a:xfrm>
            <a:off x="476672" y="5097016"/>
            <a:ext cx="5976664" cy="1015663"/>
          </a:xfrm>
          <a:prstGeom prst="rect">
            <a:avLst/>
          </a:prstGeom>
          <a:noFill/>
        </p:spPr>
        <p:txBody>
          <a:bodyPr wrap="square" rtlCol="0">
            <a:spAutoFit/>
          </a:bodyPr>
          <a:lstStyle/>
          <a:p>
            <a:pPr>
              <a:lnSpc>
                <a:spcPct val="150000"/>
              </a:lnSpc>
            </a:pPr>
            <a:r>
              <a:rPr lang="fr-FR" sz="1400" u="sng" dirty="0">
                <a:latin typeface="SimpleRonde" pitchFamily="2" charset="0"/>
              </a:rPr>
              <a:t>Transforme les phrases déclaratives en phrases interrogatives.</a:t>
            </a:r>
          </a:p>
          <a:p>
            <a:pPr algn="ctr">
              <a:lnSpc>
                <a:spcPct val="150000"/>
              </a:lnSpc>
            </a:pPr>
            <a:r>
              <a:rPr lang="fr-FR" sz="1200" i="1" dirty="0"/>
              <a:t>Ex : Le chien ramène la balle. </a:t>
            </a:r>
            <a:r>
              <a:rPr lang="fr-FR" sz="1200" i="1" dirty="0">
                <a:sym typeface="Wingdings"/>
              </a:rPr>
              <a:t> </a:t>
            </a:r>
            <a:r>
              <a:rPr lang="fr-FR" sz="1200" b="1" i="1" dirty="0">
                <a:sym typeface="Wingdings"/>
              </a:rPr>
              <a:t>Est-ce que </a:t>
            </a:r>
            <a:r>
              <a:rPr lang="fr-FR" sz="1200" i="1" dirty="0">
                <a:sym typeface="Wingdings"/>
              </a:rPr>
              <a:t>le chien ramène la balle ?</a:t>
            </a:r>
            <a:endParaRPr lang="fr-FR" sz="1200" i="1" dirty="0"/>
          </a:p>
        </p:txBody>
      </p:sp>
      <p:sp>
        <p:nvSpPr>
          <p:cNvPr id="27" name="Rectangle à coins arrondis 26"/>
          <p:cNvSpPr/>
          <p:nvPr/>
        </p:nvSpPr>
        <p:spPr>
          <a:xfrm>
            <a:off x="6540152" y="51764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427856" y="6105128"/>
            <a:ext cx="4293096" cy="276999"/>
          </a:xfrm>
          <a:prstGeom prst="rect">
            <a:avLst/>
          </a:prstGeom>
          <a:noFill/>
        </p:spPr>
        <p:txBody>
          <a:bodyPr wrap="square" rtlCol="0">
            <a:spAutoFit/>
          </a:bodyPr>
          <a:lstStyle/>
          <a:p>
            <a:r>
              <a:rPr lang="fr-FR" sz="1200" b="1" i="1" dirty="0">
                <a:latin typeface="+mj-lt"/>
              </a:rPr>
              <a:t>Dans notre commune, il faut trier les déchets.</a:t>
            </a:r>
          </a:p>
        </p:txBody>
      </p:sp>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6393160"/>
            <a:ext cx="6192688" cy="502778"/>
          </a:xfrm>
          <a:prstGeom prst="rect">
            <a:avLst/>
          </a:prstGeom>
        </p:spPr>
      </p:pic>
      <p:sp>
        <p:nvSpPr>
          <p:cNvPr id="30" name="ZoneTexte 29"/>
          <p:cNvSpPr txBox="1"/>
          <p:nvPr/>
        </p:nvSpPr>
        <p:spPr>
          <a:xfrm>
            <a:off x="427856" y="6969224"/>
            <a:ext cx="4293096" cy="276999"/>
          </a:xfrm>
          <a:prstGeom prst="rect">
            <a:avLst/>
          </a:prstGeom>
          <a:noFill/>
        </p:spPr>
        <p:txBody>
          <a:bodyPr wrap="square" rtlCol="0">
            <a:spAutoFit/>
          </a:bodyPr>
          <a:lstStyle/>
          <a:p>
            <a:r>
              <a:rPr lang="fr-FR" sz="1200" b="1" i="1" dirty="0">
                <a:latin typeface="+mj-lt"/>
              </a:rPr>
              <a:t>Les voisins ont installé des panneaux solaires.</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7257256"/>
            <a:ext cx="6192688" cy="502778"/>
          </a:xfrm>
          <a:prstGeom prst="rect">
            <a:avLst/>
          </a:prstGeom>
        </p:spPr>
      </p:pic>
      <p:sp>
        <p:nvSpPr>
          <p:cNvPr id="32" name="ZoneTexte 31"/>
          <p:cNvSpPr txBox="1"/>
          <p:nvPr/>
        </p:nvSpPr>
        <p:spPr>
          <a:xfrm>
            <a:off x="427856" y="7833320"/>
            <a:ext cx="4293096" cy="276999"/>
          </a:xfrm>
          <a:prstGeom prst="rect">
            <a:avLst/>
          </a:prstGeom>
          <a:noFill/>
        </p:spPr>
        <p:txBody>
          <a:bodyPr wrap="square" rtlCol="0">
            <a:spAutoFit/>
          </a:bodyPr>
          <a:lstStyle/>
          <a:p>
            <a:r>
              <a:rPr lang="fr-FR" sz="1200" b="1" i="1" dirty="0">
                <a:latin typeface="+mj-lt"/>
              </a:rPr>
              <a:t>L’eau doit être traitée avant d’arriver au robinet.</a:t>
            </a: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121352"/>
            <a:ext cx="6192688" cy="502778"/>
          </a:xfrm>
          <a:prstGeom prst="rect">
            <a:avLst/>
          </a:prstGeom>
        </p:spPr>
      </p:pic>
      <p:sp>
        <p:nvSpPr>
          <p:cNvPr id="34" name="ZoneTexte 33"/>
          <p:cNvSpPr txBox="1"/>
          <p:nvPr/>
        </p:nvSpPr>
        <p:spPr>
          <a:xfrm>
            <a:off x="427856" y="8809110"/>
            <a:ext cx="4293096" cy="276999"/>
          </a:xfrm>
          <a:prstGeom prst="rect">
            <a:avLst/>
          </a:prstGeom>
          <a:noFill/>
        </p:spPr>
        <p:txBody>
          <a:bodyPr wrap="square" rtlCol="0">
            <a:spAutoFit/>
          </a:bodyPr>
          <a:lstStyle/>
          <a:p>
            <a:r>
              <a:rPr lang="fr-FR" sz="1200" b="1" i="1" dirty="0">
                <a:latin typeface="+mj-lt"/>
              </a:rPr>
              <a:t>Les enfants se mettent en rang quand la cloche sonne.</a:t>
            </a:r>
          </a:p>
        </p:txBody>
      </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9097142"/>
            <a:ext cx="6192688" cy="502778"/>
          </a:xfrm>
          <a:prstGeom prst="rect">
            <a:avLst/>
          </a:prstGeom>
        </p:spPr>
      </p:pic>
    </p:spTree>
    <p:extLst>
      <p:ext uri="{BB962C8B-B14F-4D97-AF65-F5344CB8AC3E}">
        <p14:creationId xmlns:p14="http://schemas.microsoft.com/office/powerpoint/2010/main" val="274625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a:t>Les formes négatives et exclamatives</a:t>
            </a:r>
          </a:p>
        </p:txBody>
      </p:sp>
      <p:sp>
        <p:nvSpPr>
          <p:cNvPr id="3" name="Espace réservé du texte 2"/>
          <p:cNvSpPr>
            <a:spLocks noGrp="1"/>
          </p:cNvSpPr>
          <p:nvPr>
            <p:ph type="body" sz="quarter" idx="11"/>
          </p:nvPr>
        </p:nvSpPr>
        <p:spPr/>
        <p:txBody>
          <a:bodyPr/>
          <a:lstStyle/>
          <a:p>
            <a:r>
              <a:rPr lang="fr-FR" dirty="0"/>
              <a:t>3</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352600"/>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2460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Souligne en bleu les phrases exclamatives et en rouge les phrases négatives.</a:t>
            </a:r>
          </a:p>
        </p:txBody>
      </p:sp>
      <p:sp>
        <p:nvSpPr>
          <p:cNvPr id="9" name="Rectangle à coins arrondis 8"/>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2216696"/>
            <a:ext cx="6552728" cy="1723742"/>
          </a:xfrm>
          <a:prstGeom prst="rect">
            <a:avLst/>
          </a:prstGeom>
          <a:noFill/>
        </p:spPr>
        <p:txBody>
          <a:bodyPr wrap="square" rtlCol="0">
            <a:spAutoFit/>
          </a:bodyPr>
          <a:lstStyle/>
          <a:p>
            <a:pPr>
              <a:lnSpc>
                <a:spcPct val="150000"/>
              </a:lnSpc>
            </a:pPr>
            <a:r>
              <a:rPr lang="fr-FR" sz="1200" dirty="0">
                <a:latin typeface="Comic Sans MS" pitchFamily="66" charset="0"/>
              </a:rPr>
              <a:t>Il existe des milliers de volcans sur la Terre !</a:t>
            </a:r>
          </a:p>
          <a:p>
            <a:pPr>
              <a:lnSpc>
                <a:spcPct val="150000"/>
              </a:lnSpc>
            </a:pPr>
            <a:r>
              <a:rPr lang="fr-FR" sz="1200" dirty="0">
                <a:latin typeface="Comic Sans MS" pitchFamily="66" charset="0"/>
              </a:rPr>
              <a:t>Les Japonais ne placent jamais leur lit près de quelque chose qui peut tomber.</a:t>
            </a:r>
          </a:p>
          <a:p>
            <a:pPr>
              <a:lnSpc>
                <a:spcPct val="150000"/>
              </a:lnSpc>
            </a:pPr>
            <a:r>
              <a:rPr lang="fr-FR" sz="1200" dirty="0">
                <a:latin typeface="Comic Sans MS" pitchFamily="66" charset="0"/>
              </a:rPr>
              <a:t>Une centaine de volcans sont considérés comme très dangereux !</a:t>
            </a:r>
          </a:p>
          <a:p>
            <a:pPr>
              <a:lnSpc>
                <a:spcPct val="150000"/>
              </a:lnSpc>
            </a:pPr>
            <a:r>
              <a:rPr lang="fr-FR" sz="1200" dirty="0">
                <a:latin typeface="Comic Sans MS" pitchFamily="66" charset="0"/>
              </a:rPr>
              <a:t>Les vitres ne sont pas en verre.</a:t>
            </a:r>
          </a:p>
          <a:p>
            <a:pPr>
              <a:lnSpc>
                <a:spcPct val="150000"/>
              </a:lnSpc>
            </a:pPr>
            <a:r>
              <a:rPr lang="fr-FR" sz="1200" dirty="0">
                <a:latin typeface="Comic Sans MS" pitchFamily="66" charset="0"/>
              </a:rPr>
              <a:t>Pendant un séisme, il ne faut pas rester sous les fils électriques.</a:t>
            </a:r>
          </a:p>
          <a:p>
            <a:pPr>
              <a:lnSpc>
                <a:spcPct val="150000"/>
              </a:lnSpc>
            </a:pPr>
            <a:r>
              <a:rPr lang="fr-FR" sz="1200" dirty="0">
                <a:latin typeface="Comic Sans MS" pitchFamily="66" charset="0"/>
              </a:rPr>
              <a:t>Mets-toi vite sous le bureau si la terre tremble !</a:t>
            </a:r>
          </a:p>
        </p:txBody>
      </p:sp>
      <p:grpSp>
        <p:nvGrpSpPr>
          <p:cNvPr id="11" name="Groupe 10"/>
          <p:cNvGrpSpPr/>
          <p:nvPr/>
        </p:nvGrpSpPr>
        <p:grpSpPr>
          <a:xfrm>
            <a:off x="116632" y="4088904"/>
            <a:ext cx="360040" cy="461665"/>
            <a:chOff x="116632" y="1352600"/>
            <a:chExt cx="360040" cy="461665"/>
          </a:xfrm>
        </p:grpSpPr>
        <p:sp>
          <p:nvSpPr>
            <p:cNvPr id="12" name="Ellipse 1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4160912"/>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Dans ces phrases négatives, entoure les mots de la négation.</a:t>
            </a:r>
          </a:p>
        </p:txBody>
      </p:sp>
      <p:sp>
        <p:nvSpPr>
          <p:cNvPr id="15" name="Rectangle à coins arrondis 14"/>
          <p:cNvSpPr/>
          <p:nvPr/>
        </p:nvSpPr>
        <p:spPr>
          <a:xfrm>
            <a:off x="6540152" y="42403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16632" y="4720208"/>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mj-lt"/>
              </a:rPr>
              <a:t>Les neurones ne se touchent pas directement.</a:t>
            </a:r>
          </a:p>
        </p:txBody>
      </p:sp>
      <p:sp>
        <p:nvSpPr>
          <p:cNvPr id="18" name="Rectangle 17"/>
          <p:cNvSpPr/>
          <p:nvPr/>
        </p:nvSpPr>
        <p:spPr>
          <a:xfrm>
            <a:off x="116632" y="5232648"/>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j-lt"/>
              </a:rPr>
              <a:t>Il ne faut jamais oublier de se brosser les dents.</a:t>
            </a:r>
          </a:p>
        </p:txBody>
      </p:sp>
      <p:sp>
        <p:nvSpPr>
          <p:cNvPr id="19" name="Rectangle 18"/>
          <p:cNvSpPr/>
          <p:nvPr/>
        </p:nvSpPr>
        <p:spPr>
          <a:xfrm>
            <a:off x="3481611" y="4720208"/>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mj-lt"/>
              </a:rPr>
              <a:t>Le manque de sommeil n’est pas bon pour la santé.</a:t>
            </a:r>
          </a:p>
        </p:txBody>
      </p:sp>
      <p:sp>
        <p:nvSpPr>
          <p:cNvPr id="20" name="Rectangle 19"/>
          <p:cNvSpPr/>
          <p:nvPr/>
        </p:nvSpPr>
        <p:spPr>
          <a:xfrm>
            <a:off x="3481611" y="5232648"/>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j-lt"/>
              </a:rPr>
              <a:t>Les musulmans ne mangent pas de porc.</a:t>
            </a:r>
          </a:p>
        </p:txBody>
      </p:sp>
      <p:sp>
        <p:nvSpPr>
          <p:cNvPr id="21" name="Rectangle 20"/>
          <p:cNvSpPr/>
          <p:nvPr/>
        </p:nvSpPr>
        <p:spPr>
          <a:xfrm>
            <a:off x="116632" y="5745088"/>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j-lt"/>
              </a:rPr>
              <a:t>Tu ne dois plus grignoter entre les repas.</a:t>
            </a:r>
          </a:p>
        </p:txBody>
      </p:sp>
      <p:sp>
        <p:nvSpPr>
          <p:cNvPr id="22" name="Rectangle 21"/>
          <p:cNvSpPr/>
          <p:nvPr/>
        </p:nvSpPr>
        <p:spPr>
          <a:xfrm>
            <a:off x="3481611" y="5745088"/>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j-lt"/>
              </a:rPr>
              <a:t>Tu ne peux plus boire ce lait, il est périmé.</a:t>
            </a:r>
          </a:p>
        </p:txBody>
      </p:sp>
      <p:grpSp>
        <p:nvGrpSpPr>
          <p:cNvPr id="23" name="Groupe 22"/>
          <p:cNvGrpSpPr/>
          <p:nvPr/>
        </p:nvGrpSpPr>
        <p:grpSpPr>
          <a:xfrm>
            <a:off x="116632" y="6282744"/>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6" name="ZoneTexte 25"/>
          <p:cNvSpPr txBox="1"/>
          <p:nvPr/>
        </p:nvSpPr>
        <p:spPr>
          <a:xfrm>
            <a:off x="476672" y="6354752"/>
            <a:ext cx="5976664" cy="692497"/>
          </a:xfrm>
          <a:prstGeom prst="rect">
            <a:avLst/>
          </a:prstGeom>
          <a:noFill/>
        </p:spPr>
        <p:txBody>
          <a:bodyPr wrap="square" rtlCol="0">
            <a:spAutoFit/>
          </a:bodyPr>
          <a:lstStyle/>
          <a:p>
            <a:pPr>
              <a:lnSpc>
                <a:spcPct val="150000"/>
              </a:lnSpc>
            </a:pPr>
            <a:r>
              <a:rPr lang="fr-FR" sz="1400" u="sng" dirty="0">
                <a:latin typeface="SimpleRonde" pitchFamily="2" charset="0"/>
              </a:rPr>
              <a:t>Transforme ces phrases à la forme négative.</a:t>
            </a:r>
          </a:p>
          <a:p>
            <a:pPr algn="ctr">
              <a:lnSpc>
                <a:spcPct val="150000"/>
              </a:lnSpc>
            </a:pPr>
            <a:r>
              <a:rPr lang="fr-FR" sz="1200" i="1" dirty="0"/>
              <a:t>Ex : Tu aimes te promener. </a:t>
            </a:r>
            <a:r>
              <a:rPr lang="fr-FR" sz="1200" i="1" dirty="0">
                <a:sym typeface="Wingdings"/>
              </a:rPr>
              <a:t> Tu </a:t>
            </a:r>
            <a:r>
              <a:rPr lang="fr-FR" sz="1200" b="1" i="1" dirty="0">
                <a:sym typeface="Wingdings"/>
              </a:rPr>
              <a:t>n’</a:t>
            </a:r>
            <a:r>
              <a:rPr lang="fr-FR" sz="1200" i="1" dirty="0">
                <a:sym typeface="Wingdings"/>
              </a:rPr>
              <a:t>aimes </a:t>
            </a:r>
            <a:r>
              <a:rPr lang="fr-FR" sz="1200" b="1" i="1" dirty="0">
                <a:sym typeface="Wingdings"/>
              </a:rPr>
              <a:t>pas</a:t>
            </a:r>
            <a:r>
              <a:rPr lang="fr-FR" sz="1200" i="1" dirty="0">
                <a:sym typeface="Wingdings"/>
              </a:rPr>
              <a:t> te promener.</a:t>
            </a:r>
            <a:endParaRPr lang="fr-FR" sz="1200" i="1" dirty="0"/>
          </a:p>
        </p:txBody>
      </p:sp>
      <p:sp>
        <p:nvSpPr>
          <p:cNvPr id="27" name="Rectangle à coins arrondis 26"/>
          <p:cNvSpPr/>
          <p:nvPr/>
        </p:nvSpPr>
        <p:spPr>
          <a:xfrm>
            <a:off x="6540152" y="643416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427856" y="7113240"/>
            <a:ext cx="5449416" cy="276999"/>
          </a:xfrm>
          <a:prstGeom prst="rect">
            <a:avLst/>
          </a:prstGeom>
          <a:noFill/>
        </p:spPr>
        <p:txBody>
          <a:bodyPr wrap="square" rtlCol="0">
            <a:spAutoFit/>
          </a:bodyPr>
          <a:lstStyle/>
          <a:p>
            <a:r>
              <a:rPr lang="fr-FR" sz="1200" dirty="0">
                <a:latin typeface="Comic Sans MS" pitchFamily="66" charset="0"/>
              </a:rPr>
              <a:t>Les céréales sont des plantes cultivées pour leurs feuilles.</a:t>
            </a:r>
          </a:p>
        </p:txBody>
      </p:sp>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7401272"/>
            <a:ext cx="6192688" cy="502778"/>
          </a:xfrm>
          <a:prstGeom prst="rect">
            <a:avLst/>
          </a:prstGeom>
        </p:spPr>
      </p:pic>
      <p:sp>
        <p:nvSpPr>
          <p:cNvPr id="30" name="ZoneTexte 29"/>
          <p:cNvSpPr txBox="1"/>
          <p:nvPr/>
        </p:nvSpPr>
        <p:spPr>
          <a:xfrm>
            <a:off x="427856" y="7977336"/>
            <a:ext cx="6112296" cy="276999"/>
          </a:xfrm>
          <a:prstGeom prst="rect">
            <a:avLst/>
          </a:prstGeom>
          <a:noFill/>
        </p:spPr>
        <p:txBody>
          <a:bodyPr wrap="square" rtlCol="0">
            <a:spAutoFit/>
          </a:bodyPr>
          <a:lstStyle/>
          <a:p>
            <a:r>
              <a:rPr lang="fr-FR" sz="1200" dirty="0">
                <a:latin typeface="Comic Sans MS" pitchFamily="66" charset="0"/>
              </a:rPr>
              <a:t>Les féculents t’apportent des protéines indispensables à ton organisme.</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265368"/>
            <a:ext cx="6192688" cy="502778"/>
          </a:xfrm>
          <a:prstGeom prst="rect">
            <a:avLst/>
          </a:prstGeom>
        </p:spPr>
      </p:pic>
      <p:sp>
        <p:nvSpPr>
          <p:cNvPr id="32" name="ZoneTexte 31"/>
          <p:cNvSpPr txBox="1"/>
          <p:nvPr/>
        </p:nvSpPr>
        <p:spPr>
          <a:xfrm>
            <a:off x="427856" y="8841432"/>
            <a:ext cx="4293096" cy="276999"/>
          </a:xfrm>
          <a:prstGeom prst="rect">
            <a:avLst/>
          </a:prstGeom>
          <a:noFill/>
        </p:spPr>
        <p:txBody>
          <a:bodyPr wrap="square" rtlCol="0">
            <a:spAutoFit/>
          </a:bodyPr>
          <a:lstStyle/>
          <a:p>
            <a:r>
              <a:rPr lang="fr-FR" sz="1200" dirty="0">
                <a:latin typeface="Comic Sans MS" pitchFamily="66" charset="0"/>
              </a:rPr>
              <a:t>Les fruits sont tous récoltés à la même saison.</a:t>
            </a: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9129464"/>
            <a:ext cx="6192688" cy="502778"/>
          </a:xfrm>
          <a:prstGeom prst="rect">
            <a:avLst/>
          </a:prstGeom>
        </p:spPr>
      </p:pic>
    </p:spTree>
    <p:extLst>
      <p:ext uri="{BB962C8B-B14F-4D97-AF65-F5344CB8AC3E}">
        <p14:creationId xmlns:p14="http://schemas.microsoft.com/office/powerpoint/2010/main" val="770853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a:t>Les formes négatives et exclamatives</a:t>
            </a:r>
          </a:p>
        </p:txBody>
      </p:sp>
      <p:sp>
        <p:nvSpPr>
          <p:cNvPr id="3" name="Espace réservé du texte 2"/>
          <p:cNvSpPr>
            <a:spLocks noGrp="1"/>
          </p:cNvSpPr>
          <p:nvPr>
            <p:ph type="body" sz="quarter" idx="11"/>
          </p:nvPr>
        </p:nvSpPr>
        <p:spPr/>
        <p:txBody>
          <a:bodyPr/>
          <a:lstStyle/>
          <a:p>
            <a:r>
              <a:rPr lang="fr-FR" dirty="0"/>
              <a:t>3</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424608"/>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96616"/>
            <a:ext cx="5976664" cy="738664"/>
          </a:xfrm>
          <a:prstGeom prst="rect">
            <a:avLst/>
          </a:prstGeom>
          <a:noFill/>
        </p:spPr>
        <p:txBody>
          <a:bodyPr wrap="square" rtlCol="0">
            <a:spAutoFit/>
          </a:bodyPr>
          <a:lstStyle/>
          <a:p>
            <a:pPr>
              <a:lnSpc>
                <a:spcPct val="150000"/>
              </a:lnSpc>
            </a:pPr>
            <a:r>
              <a:rPr lang="fr-FR" sz="1400" u="sng" dirty="0">
                <a:latin typeface="SimpleRonde" pitchFamily="2" charset="0"/>
              </a:rPr>
              <a:t>Entoure les mots de la négation puis récris à la forme affirmative.</a:t>
            </a:r>
            <a:endParaRPr lang="fr-FR" sz="1200" i="1" dirty="0"/>
          </a:p>
        </p:txBody>
      </p:sp>
      <p:sp>
        <p:nvSpPr>
          <p:cNvPr id="9" name="Rectangle à coins arrondis 8"/>
          <p:cNvSpPr/>
          <p:nvPr/>
        </p:nvSpPr>
        <p:spPr>
          <a:xfrm>
            <a:off x="6540152" y="15760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27856" y="2361990"/>
            <a:ext cx="5449416" cy="276999"/>
          </a:xfrm>
          <a:prstGeom prst="rect">
            <a:avLst/>
          </a:prstGeom>
          <a:noFill/>
        </p:spPr>
        <p:txBody>
          <a:bodyPr wrap="square" rtlCol="0">
            <a:spAutoFit/>
          </a:bodyPr>
          <a:lstStyle/>
          <a:p>
            <a:r>
              <a:rPr lang="fr-FR" sz="1200" dirty="0">
                <a:latin typeface="Comic Sans MS" pitchFamily="66" charset="0"/>
              </a:rPr>
              <a:t>Une galaxie n’est pas un énorme groupe d’étoiles et de gaz.</a:t>
            </a:r>
          </a:p>
        </p:txBody>
      </p:sp>
      <p:pic>
        <p:nvPicPr>
          <p:cNvPr id="11" name="Image 1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650022"/>
            <a:ext cx="6192688" cy="502778"/>
          </a:xfrm>
          <a:prstGeom prst="rect">
            <a:avLst/>
          </a:prstGeom>
        </p:spPr>
      </p:pic>
      <p:sp>
        <p:nvSpPr>
          <p:cNvPr id="12" name="ZoneTexte 11"/>
          <p:cNvSpPr txBox="1"/>
          <p:nvPr/>
        </p:nvSpPr>
        <p:spPr>
          <a:xfrm>
            <a:off x="427856" y="3226086"/>
            <a:ext cx="6112296" cy="276999"/>
          </a:xfrm>
          <a:prstGeom prst="rect">
            <a:avLst/>
          </a:prstGeom>
          <a:noFill/>
        </p:spPr>
        <p:txBody>
          <a:bodyPr wrap="square" rtlCol="0">
            <a:spAutoFit/>
          </a:bodyPr>
          <a:lstStyle/>
          <a:p>
            <a:r>
              <a:rPr lang="fr-FR" sz="1200" dirty="0">
                <a:latin typeface="Comic Sans MS" pitchFamily="66" charset="0"/>
              </a:rPr>
              <a:t>Les étoiles ne produisent pas de lumière et de chaleur.</a:t>
            </a:r>
          </a:p>
        </p:txBody>
      </p:sp>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514118"/>
            <a:ext cx="6192688" cy="502778"/>
          </a:xfrm>
          <a:prstGeom prst="rect">
            <a:avLst/>
          </a:prstGeom>
        </p:spPr>
      </p:pic>
      <p:sp>
        <p:nvSpPr>
          <p:cNvPr id="14" name="ZoneTexte 13"/>
          <p:cNvSpPr txBox="1"/>
          <p:nvPr/>
        </p:nvSpPr>
        <p:spPr>
          <a:xfrm>
            <a:off x="427856" y="4090182"/>
            <a:ext cx="4293096" cy="276999"/>
          </a:xfrm>
          <a:prstGeom prst="rect">
            <a:avLst/>
          </a:prstGeom>
          <a:noFill/>
        </p:spPr>
        <p:txBody>
          <a:bodyPr wrap="square" rtlCol="0">
            <a:spAutoFit/>
          </a:bodyPr>
          <a:lstStyle/>
          <a:p>
            <a:r>
              <a:rPr lang="fr-FR" sz="1200" dirty="0">
                <a:latin typeface="Comic Sans MS" pitchFamily="66" charset="0"/>
              </a:rPr>
              <a:t>Les comètes ne sont pas de grosses boules de glace.</a:t>
            </a:r>
          </a:p>
        </p:txBody>
      </p:sp>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378214"/>
            <a:ext cx="6192688" cy="502778"/>
          </a:xfrm>
          <a:prstGeom prst="rect">
            <a:avLst/>
          </a:prstGeom>
        </p:spPr>
      </p:pic>
      <p:grpSp>
        <p:nvGrpSpPr>
          <p:cNvPr id="16" name="Groupe 15"/>
          <p:cNvGrpSpPr/>
          <p:nvPr/>
        </p:nvGrpSpPr>
        <p:grpSpPr>
          <a:xfrm>
            <a:off x="116632" y="5239754"/>
            <a:ext cx="360040" cy="461665"/>
            <a:chOff x="116632" y="1352600"/>
            <a:chExt cx="360040" cy="461665"/>
          </a:xfrm>
        </p:grpSpPr>
        <p:sp>
          <p:nvSpPr>
            <p:cNvPr id="17" name="Ellipse 1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9" name="ZoneTexte 18"/>
          <p:cNvSpPr txBox="1"/>
          <p:nvPr/>
        </p:nvSpPr>
        <p:spPr>
          <a:xfrm>
            <a:off x="476672" y="5311762"/>
            <a:ext cx="5976664" cy="388568"/>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par un adverbe de négation différent.</a:t>
            </a:r>
            <a:endParaRPr lang="fr-FR" sz="1200" i="1" dirty="0"/>
          </a:p>
        </p:txBody>
      </p:sp>
      <p:sp>
        <p:nvSpPr>
          <p:cNvPr id="20" name="Rectangle à coins arrondis 19"/>
          <p:cNvSpPr/>
          <p:nvPr/>
        </p:nvSpPr>
        <p:spPr>
          <a:xfrm>
            <a:off x="6540152" y="539117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27856" y="5817096"/>
            <a:ext cx="6212904" cy="1200329"/>
          </a:xfrm>
          <a:prstGeom prst="rect">
            <a:avLst/>
          </a:prstGeom>
          <a:noFill/>
        </p:spPr>
        <p:txBody>
          <a:bodyPr wrap="square" rtlCol="0">
            <a:spAutoFit/>
          </a:bodyPr>
          <a:lstStyle/>
          <a:p>
            <a:pPr>
              <a:lnSpc>
                <a:spcPct val="200000"/>
              </a:lnSpc>
            </a:pPr>
            <a:r>
              <a:rPr lang="fr-FR" sz="1200" dirty="0">
                <a:latin typeface="Comic Sans MS" pitchFamily="66" charset="0"/>
              </a:rPr>
              <a:t>Ton petit frère n’écoute vraiment .................................... .</a:t>
            </a:r>
          </a:p>
          <a:p>
            <a:pPr>
              <a:lnSpc>
                <a:spcPct val="200000"/>
              </a:lnSpc>
            </a:pPr>
            <a:r>
              <a:rPr lang="fr-FR" sz="1200" dirty="0">
                <a:latin typeface="Comic Sans MS" pitchFamily="66" charset="0"/>
              </a:rPr>
              <a:t>Tu as grandi, tu ne rentres ....................................... dans ton pantalon.</a:t>
            </a:r>
          </a:p>
          <a:p>
            <a:pPr>
              <a:lnSpc>
                <a:spcPct val="200000"/>
              </a:lnSpc>
            </a:pPr>
            <a:r>
              <a:rPr lang="fr-FR" sz="1200" dirty="0">
                <a:latin typeface="Comic Sans MS" pitchFamily="66" charset="0"/>
              </a:rPr>
              <a:t>Ses grands-parents sont tristes, il ne vient ..................................... leur rendre visite.</a:t>
            </a:r>
          </a:p>
        </p:txBody>
      </p:sp>
      <p:grpSp>
        <p:nvGrpSpPr>
          <p:cNvPr id="32" name="Groupe 31"/>
          <p:cNvGrpSpPr/>
          <p:nvPr/>
        </p:nvGrpSpPr>
        <p:grpSpPr>
          <a:xfrm>
            <a:off x="116632" y="7185248"/>
            <a:ext cx="360040" cy="461665"/>
            <a:chOff x="116632" y="1352600"/>
            <a:chExt cx="360040" cy="461665"/>
          </a:xfrm>
        </p:grpSpPr>
        <p:sp>
          <p:nvSpPr>
            <p:cNvPr id="33" name="Ellipse 3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5" name="ZoneTexte 34"/>
          <p:cNvSpPr txBox="1"/>
          <p:nvPr/>
        </p:nvSpPr>
        <p:spPr>
          <a:xfrm>
            <a:off x="476672" y="7257256"/>
            <a:ext cx="5976664" cy="388568"/>
          </a:xfrm>
          <a:prstGeom prst="rect">
            <a:avLst/>
          </a:prstGeom>
          <a:noFill/>
        </p:spPr>
        <p:txBody>
          <a:bodyPr wrap="square" rtlCol="0">
            <a:spAutoFit/>
          </a:bodyPr>
          <a:lstStyle/>
          <a:p>
            <a:pPr>
              <a:lnSpc>
                <a:spcPct val="150000"/>
              </a:lnSpc>
            </a:pPr>
            <a:r>
              <a:rPr lang="fr-FR" sz="1400" u="sng" dirty="0">
                <a:latin typeface="SimpleRonde" pitchFamily="2" charset="0"/>
              </a:rPr>
              <a:t>Ecris ces phrases à la forme exclamative.</a:t>
            </a:r>
            <a:endParaRPr lang="fr-FR" sz="1200" i="1" dirty="0"/>
          </a:p>
        </p:txBody>
      </p:sp>
      <p:sp>
        <p:nvSpPr>
          <p:cNvPr id="36" name="Rectangle à coins arrondis 35"/>
          <p:cNvSpPr/>
          <p:nvPr/>
        </p:nvSpPr>
        <p:spPr>
          <a:xfrm>
            <a:off x="6540152" y="733666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427856" y="8050622"/>
            <a:ext cx="5449416" cy="276999"/>
          </a:xfrm>
          <a:prstGeom prst="rect">
            <a:avLst/>
          </a:prstGeom>
          <a:noFill/>
        </p:spPr>
        <p:txBody>
          <a:bodyPr wrap="square" rtlCol="0">
            <a:spAutoFit/>
          </a:bodyPr>
          <a:lstStyle/>
          <a:p>
            <a:r>
              <a:rPr lang="fr-FR" sz="1200" dirty="0">
                <a:latin typeface="Comic Sans MS" pitchFamily="66" charset="0"/>
              </a:rPr>
              <a:t>N’oublie pas de prendre ton cartable pour aller à l’école.</a:t>
            </a:r>
          </a:p>
        </p:txBody>
      </p:sp>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338654"/>
            <a:ext cx="6192688" cy="502778"/>
          </a:xfrm>
          <a:prstGeom prst="rect">
            <a:avLst/>
          </a:prstGeom>
        </p:spPr>
      </p:pic>
      <p:sp>
        <p:nvSpPr>
          <p:cNvPr id="40" name="ZoneTexte 39"/>
          <p:cNvSpPr txBox="1"/>
          <p:nvPr/>
        </p:nvSpPr>
        <p:spPr>
          <a:xfrm>
            <a:off x="427856" y="8914718"/>
            <a:ext cx="6112296" cy="276999"/>
          </a:xfrm>
          <a:prstGeom prst="rect">
            <a:avLst/>
          </a:prstGeom>
          <a:noFill/>
        </p:spPr>
        <p:txBody>
          <a:bodyPr wrap="square" rtlCol="0">
            <a:spAutoFit/>
          </a:bodyPr>
          <a:lstStyle/>
          <a:p>
            <a:r>
              <a:rPr lang="fr-FR" sz="1200" dirty="0">
                <a:latin typeface="Comic Sans MS" pitchFamily="66" charset="0"/>
              </a:rPr>
              <a:t>Mon grand-père prépare une tarte aux mirabelles délicieuse.</a:t>
            </a:r>
          </a:p>
        </p:txBody>
      </p:sp>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9202750"/>
            <a:ext cx="6192688" cy="502778"/>
          </a:xfrm>
          <a:prstGeom prst="rect">
            <a:avLst/>
          </a:prstGeom>
        </p:spPr>
      </p:pic>
    </p:spTree>
    <p:extLst>
      <p:ext uri="{BB962C8B-B14F-4D97-AF65-F5344CB8AC3E}">
        <p14:creationId xmlns:p14="http://schemas.microsoft.com/office/powerpoint/2010/main" val="291934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Le verbe</a:t>
            </a:r>
          </a:p>
        </p:txBody>
      </p:sp>
      <p:sp>
        <p:nvSpPr>
          <p:cNvPr id="5" name="Espace réservé du texte 4"/>
          <p:cNvSpPr>
            <a:spLocks noGrp="1"/>
          </p:cNvSpPr>
          <p:nvPr>
            <p:ph type="body" sz="quarter" idx="11"/>
          </p:nvPr>
        </p:nvSpPr>
        <p:spPr/>
        <p:txBody>
          <a:bodyPr/>
          <a:lstStyle/>
          <a:p>
            <a:r>
              <a:rPr lang="fr-FR" dirty="0"/>
              <a:t>4</a:t>
            </a:r>
          </a:p>
        </p:txBody>
      </p:sp>
      <p:sp>
        <p:nvSpPr>
          <p:cNvPr id="6" name="Espace réservé du texte 5"/>
          <p:cNvSpPr>
            <a:spLocks noGrp="1"/>
          </p:cNvSpPr>
          <p:nvPr>
            <p:ph type="body" sz="quarter" idx="12"/>
          </p:nvPr>
        </p:nvSpPr>
        <p:spPr/>
        <p:txBody>
          <a:bodyPr/>
          <a:lstStyle/>
          <a:p>
            <a:r>
              <a:rPr lang="fr-FR" dirty="0"/>
              <a:t>*</a:t>
            </a:r>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Ecris le verbe à l’infinitif qui correspond aux dessins.</a:t>
            </a: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412" y="1968872"/>
            <a:ext cx="823887" cy="823887"/>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602" y="1938813"/>
            <a:ext cx="744020" cy="823887"/>
          </a:xfrm>
          <a:prstGeom prst="rect">
            <a:avLst/>
          </a:prstGeom>
        </p:spPr>
      </p:pic>
      <p:pic>
        <p:nvPicPr>
          <p:cNvPr id="18" name="Image 17"/>
          <p:cNvPicPr>
            <a:picLocks noChangeAspect="1"/>
          </p:cNvPicPr>
          <p:nvPr/>
        </p:nvPicPr>
        <p:blipFill rotWithShape="1">
          <a:blip r:embed="rId4" cstate="print">
            <a:extLst>
              <a:ext uri="{28A0092B-C50C-407E-A947-70E740481C1C}">
                <a14:useLocalDpi xmlns:a14="http://schemas.microsoft.com/office/drawing/2010/main" val="0"/>
              </a:ext>
            </a:extLst>
          </a:blip>
          <a:srcRect l="11893" t="16855" r="15870" b="15495"/>
          <a:stretch/>
        </p:blipFill>
        <p:spPr>
          <a:xfrm>
            <a:off x="3659593" y="1942234"/>
            <a:ext cx="879747" cy="823886"/>
          </a:xfrm>
          <a:prstGeom prst="rect">
            <a:avLst/>
          </a:prstGeom>
        </p:spPr>
      </p:pic>
      <p:pic>
        <p:nvPicPr>
          <p:cNvPr id="19" name="Image 18"/>
          <p:cNvPicPr>
            <a:picLocks noChangeAspect="1"/>
          </p:cNvPicPr>
          <p:nvPr/>
        </p:nvPicPr>
        <p:blipFill rotWithShape="1">
          <a:blip r:embed="rId5" cstate="print">
            <a:extLst>
              <a:ext uri="{28A0092B-C50C-407E-A947-70E740481C1C}">
                <a14:useLocalDpi xmlns:a14="http://schemas.microsoft.com/office/drawing/2010/main" val="0"/>
              </a:ext>
            </a:extLst>
          </a:blip>
          <a:srcRect t="13218" r="-5033"/>
          <a:stretch/>
        </p:blipFill>
        <p:spPr>
          <a:xfrm>
            <a:off x="5228828" y="1925988"/>
            <a:ext cx="1311324" cy="866772"/>
          </a:xfrm>
          <a:prstGeom prst="rect">
            <a:avLst/>
          </a:prstGeom>
        </p:spPr>
      </p:pic>
      <p:sp>
        <p:nvSpPr>
          <p:cNvPr id="20" name="Rectangle 19"/>
          <p:cNvSpPr/>
          <p:nvPr/>
        </p:nvSpPr>
        <p:spPr>
          <a:xfrm>
            <a:off x="188640" y="2864768"/>
            <a:ext cx="1340768" cy="432048"/>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844824" y="2864768"/>
            <a:ext cx="1340768" cy="432048"/>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3528392" y="2864768"/>
            <a:ext cx="1340768" cy="432048"/>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5228828" y="2864768"/>
            <a:ext cx="1340768" cy="432048"/>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1" name="Groupe 40"/>
          <p:cNvGrpSpPr/>
          <p:nvPr/>
        </p:nvGrpSpPr>
        <p:grpSpPr>
          <a:xfrm>
            <a:off x="116632" y="3567272"/>
            <a:ext cx="360040" cy="461665"/>
            <a:chOff x="116632" y="1352600"/>
            <a:chExt cx="360040" cy="461665"/>
          </a:xfrm>
        </p:grpSpPr>
        <p:sp>
          <p:nvSpPr>
            <p:cNvPr id="42" name="Ellipse 4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4" name="ZoneTexte 43"/>
          <p:cNvSpPr txBox="1"/>
          <p:nvPr/>
        </p:nvSpPr>
        <p:spPr>
          <a:xfrm>
            <a:off x="476672" y="3639280"/>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avec la règle les verbes qui signifient la même chose.</a:t>
            </a:r>
          </a:p>
        </p:txBody>
      </p:sp>
      <p:sp>
        <p:nvSpPr>
          <p:cNvPr id="45" name="Rectangle à coins arrondis 44"/>
          <p:cNvSpPr/>
          <p:nvPr/>
        </p:nvSpPr>
        <p:spPr>
          <a:xfrm>
            <a:off x="6540152" y="371869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6" name="Tableau 45"/>
          <p:cNvGraphicFramePr>
            <a:graphicFrameLocks noGrp="1"/>
          </p:cNvGraphicFramePr>
          <p:nvPr>
            <p:extLst>
              <p:ext uri="{D42A27DB-BD31-4B8C-83A1-F6EECF244321}">
                <p14:modId xmlns:p14="http://schemas.microsoft.com/office/powerpoint/2010/main" val="3718900295"/>
              </p:ext>
            </p:extLst>
          </p:nvPr>
        </p:nvGraphicFramePr>
        <p:xfrm>
          <a:off x="1772816" y="4143336"/>
          <a:ext cx="3207806" cy="1745768"/>
        </p:xfrm>
        <a:graphic>
          <a:graphicData uri="http://schemas.openxmlformats.org/drawingml/2006/table">
            <a:tbl>
              <a:tblPr bandRow="1">
                <a:tableStyleId>{5C22544A-7EE6-4342-B048-85BDC9FD1C3A}</a:tableStyleId>
              </a:tblPr>
              <a:tblGrid>
                <a:gridCol w="714629">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764985">
                  <a:extLst>
                    <a:ext uri="{9D8B030D-6E8A-4147-A177-3AD203B41FA5}">
                      <a16:colId xmlns:a16="http://schemas.microsoft.com/office/drawing/2014/main" val="20004"/>
                    </a:ext>
                  </a:extLst>
                </a:gridCol>
              </a:tblGrid>
              <a:tr h="436442">
                <a:tc>
                  <a:txBody>
                    <a:bodyPr/>
                    <a:lstStyle/>
                    <a:p>
                      <a:r>
                        <a:rPr lang="fr-FR" sz="1200" dirty="0"/>
                        <a:t>rigoler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Arial" pitchFamily="34" charset="0"/>
                        <a:buNone/>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secouer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6442">
                <a:tc>
                  <a:txBody>
                    <a:bodyPr/>
                    <a:lstStyle/>
                    <a:p>
                      <a:r>
                        <a:rPr lang="fr-FR" sz="1200" dirty="0"/>
                        <a:t>discuter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crier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6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remuer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dirty="0"/>
                        <a:t>rire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6442">
                <a:tc>
                  <a:txBody>
                    <a:bodyPr/>
                    <a:lstStyle/>
                    <a:p>
                      <a:r>
                        <a:rPr lang="fr-FR" sz="1200" dirty="0"/>
                        <a:t>hurler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dirty="0"/>
                        <a:t>bavarder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52" name="Groupe 51"/>
          <p:cNvGrpSpPr/>
          <p:nvPr/>
        </p:nvGrpSpPr>
        <p:grpSpPr>
          <a:xfrm>
            <a:off x="116632" y="6033120"/>
            <a:ext cx="360040" cy="461665"/>
            <a:chOff x="116632" y="1352600"/>
            <a:chExt cx="360040" cy="461665"/>
          </a:xfrm>
        </p:grpSpPr>
        <p:sp>
          <p:nvSpPr>
            <p:cNvPr id="53" name="Ellipse 5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5" name="ZoneTexte 54"/>
          <p:cNvSpPr txBox="1"/>
          <p:nvPr/>
        </p:nvSpPr>
        <p:spPr>
          <a:xfrm>
            <a:off x="476672" y="61051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Dans chaque phrase, souligne le verbe en rouge.</a:t>
            </a:r>
          </a:p>
        </p:txBody>
      </p:sp>
      <p:sp>
        <p:nvSpPr>
          <p:cNvPr id="56" name="Rectangle à coins arrondis 55"/>
          <p:cNvSpPr/>
          <p:nvPr/>
        </p:nvSpPr>
        <p:spPr>
          <a:xfrm>
            <a:off x="6540152" y="618454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953344" y="6681042"/>
            <a:ext cx="2232248" cy="2585323"/>
          </a:xfrm>
          <a:prstGeom prst="rect">
            <a:avLst/>
          </a:prstGeom>
          <a:noFill/>
        </p:spPr>
        <p:txBody>
          <a:bodyPr wrap="square" rtlCol="0">
            <a:spAutoFit/>
          </a:bodyPr>
          <a:lstStyle/>
          <a:p>
            <a:pPr>
              <a:lnSpc>
                <a:spcPct val="200000"/>
              </a:lnSpc>
            </a:pPr>
            <a:r>
              <a:rPr lang="fr-FR" sz="1200" dirty="0"/>
              <a:t>Les élèves discutent.</a:t>
            </a:r>
          </a:p>
          <a:p>
            <a:pPr>
              <a:lnSpc>
                <a:spcPct val="200000"/>
              </a:lnSpc>
            </a:pPr>
            <a:r>
              <a:rPr lang="fr-FR" sz="1200" dirty="0"/>
              <a:t>Le chien aboie.</a:t>
            </a:r>
          </a:p>
          <a:p>
            <a:pPr>
              <a:lnSpc>
                <a:spcPct val="200000"/>
              </a:lnSpc>
            </a:pPr>
            <a:r>
              <a:rPr lang="fr-FR" sz="1200" dirty="0"/>
              <a:t>Le train avance vite.</a:t>
            </a:r>
          </a:p>
          <a:p>
            <a:pPr>
              <a:lnSpc>
                <a:spcPct val="200000"/>
              </a:lnSpc>
            </a:pPr>
            <a:r>
              <a:rPr lang="fr-FR" sz="1200" dirty="0"/>
              <a:t>Le singe mange une banane.</a:t>
            </a:r>
          </a:p>
          <a:p>
            <a:pPr>
              <a:lnSpc>
                <a:spcPct val="200000"/>
              </a:lnSpc>
            </a:pPr>
            <a:r>
              <a:rPr lang="fr-FR" sz="1200" dirty="0"/>
              <a:t>Papa nettoie la cuisine.</a:t>
            </a:r>
          </a:p>
          <a:p>
            <a:pPr>
              <a:lnSpc>
                <a:spcPct val="200000"/>
              </a:lnSpc>
            </a:pPr>
            <a:r>
              <a:rPr lang="fr-FR" sz="1200" dirty="0"/>
              <a:t>Ma sœur joue au foot.</a:t>
            </a:r>
          </a:p>
          <a:p>
            <a:pPr>
              <a:lnSpc>
                <a:spcPct val="150000"/>
              </a:lnSpc>
            </a:pPr>
            <a:endParaRPr lang="fr-FR" sz="1200" dirty="0"/>
          </a:p>
        </p:txBody>
      </p:sp>
      <p:sp>
        <p:nvSpPr>
          <p:cNvPr id="58" name="ZoneTexte 57"/>
          <p:cNvSpPr txBox="1"/>
          <p:nvPr/>
        </p:nvSpPr>
        <p:spPr>
          <a:xfrm>
            <a:off x="3789040" y="6723240"/>
            <a:ext cx="2232248" cy="2308324"/>
          </a:xfrm>
          <a:prstGeom prst="rect">
            <a:avLst/>
          </a:prstGeom>
          <a:noFill/>
        </p:spPr>
        <p:txBody>
          <a:bodyPr wrap="square" rtlCol="0">
            <a:spAutoFit/>
          </a:bodyPr>
          <a:lstStyle/>
          <a:p>
            <a:pPr>
              <a:lnSpc>
                <a:spcPct val="200000"/>
              </a:lnSpc>
            </a:pPr>
            <a:r>
              <a:rPr lang="fr-FR" sz="1200" dirty="0"/>
              <a:t>Les vaches regardent le train.</a:t>
            </a:r>
          </a:p>
          <a:p>
            <a:pPr>
              <a:lnSpc>
                <a:spcPct val="200000"/>
              </a:lnSpc>
            </a:pPr>
            <a:r>
              <a:rPr lang="fr-FR" sz="1200" dirty="0"/>
              <a:t>Le bûcheron coupe l’arbre.</a:t>
            </a:r>
          </a:p>
          <a:p>
            <a:pPr>
              <a:lnSpc>
                <a:spcPct val="200000"/>
              </a:lnSpc>
            </a:pPr>
            <a:r>
              <a:rPr lang="fr-FR" sz="1200" dirty="0"/>
              <a:t>Maman épluche une orange.</a:t>
            </a:r>
          </a:p>
          <a:p>
            <a:pPr>
              <a:lnSpc>
                <a:spcPct val="200000"/>
              </a:lnSpc>
            </a:pPr>
            <a:r>
              <a:rPr lang="fr-FR" sz="1200" dirty="0"/>
              <a:t>Mon frère dessine.</a:t>
            </a:r>
          </a:p>
          <a:p>
            <a:pPr>
              <a:lnSpc>
                <a:spcPct val="200000"/>
              </a:lnSpc>
            </a:pPr>
            <a:r>
              <a:rPr lang="fr-FR" sz="1200" dirty="0"/>
              <a:t>Le jardinier arrose le jardin.</a:t>
            </a:r>
          </a:p>
          <a:p>
            <a:pPr>
              <a:lnSpc>
                <a:spcPct val="200000"/>
              </a:lnSpc>
            </a:pPr>
            <a:r>
              <a:rPr lang="fr-FR" sz="1200" dirty="0"/>
              <a:t>Mon oncle voyage beaucoup.</a:t>
            </a:r>
          </a:p>
        </p:txBody>
      </p:sp>
      <p:cxnSp>
        <p:nvCxnSpPr>
          <p:cNvPr id="22" name="Connecteur droit 21"/>
          <p:cNvCxnSpPr/>
          <p:nvPr/>
        </p:nvCxnSpPr>
        <p:spPr>
          <a:xfrm>
            <a:off x="3356992" y="6653266"/>
            <a:ext cx="0" cy="2448272"/>
          </a:xfrm>
          <a:prstGeom prst="line">
            <a:avLst/>
          </a:prstGeom>
          <a:ln w="19050">
            <a:solidFill>
              <a:schemeClr val="tx1">
                <a:lumMod val="75000"/>
                <a:lumOff val="25000"/>
              </a:schemeClr>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2" name="Image 31" descr="Capture d’écran"/>
          <p:cNvPicPr>
            <a:picLocks noChangeAspect="1"/>
          </p:cNvPicPr>
          <p:nvPr/>
        </p:nvPicPr>
        <p:blipFill rotWithShape="1">
          <a:blip r:embed="rId6">
            <a:extLst>
              <a:ext uri="{28A0092B-C50C-407E-A947-70E740481C1C}">
                <a14:useLocalDpi xmlns:a14="http://schemas.microsoft.com/office/drawing/2010/main" val="0"/>
              </a:ext>
            </a:extLst>
          </a:blip>
          <a:srcRect l="10517" t="1472" r="71308" b="83547"/>
          <a:stretch/>
        </p:blipFill>
        <p:spPr>
          <a:xfrm>
            <a:off x="226740" y="2902868"/>
            <a:ext cx="1246460" cy="360040"/>
          </a:xfrm>
          <a:prstGeom prst="rect">
            <a:avLst/>
          </a:prstGeom>
        </p:spPr>
      </p:pic>
      <p:pic>
        <p:nvPicPr>
          <p:cNvPr id="33" name="Image 32" descr="Capture d’écran"/>
          <p:cNvPicPr>
            <a:picLocks noChangeAspect="1"/>
          </p:cNvPicPr>
          <p:nvPr/>
        </p:nvPicPr>
        <p:blipFill rotWithShape="1">
          <a:blip r:embed="rId6">
            <a:extLst>
              <a:ext uri="{28A0092B-C50C-407E-A947-70E740481C1C}">
                <a14:useLocalDpi xmlns:a14="http://schemas.microsoft.com/office/drawing/2010/main" val="0"/>
              </a:ext>
            </a:extLst>
          </a:blip>
          <a:srcRect l="10517" t="1472" r="71308" b="83547"/>
          <a:stretch/>
        </p:blipFill>
        <p:spPr>
          <a:xfrm>
            <a:off x="1891978" y="2900772"/>
            <a:ext cx="1246460" cy="360040"/>
          </a:xfrm>
          <a:prstGeom prst="rect">
            <a:avLst/>
          </a:prstGeom>
        </p:spPr>
      </p:pic>
      <p:pic>
        <p:nvPicPr>
          <p:cNvPr id="34" name="Image 33" descr="Capture d’écran"/>
          <p:cNvPicPr>
            <a:picLocks noChangeAspect="1"/>
          </p:cNvPicPr>
          <p:nvPr/>
        </p:nvPicPr>
        <p:blipFill rotWithShape="1">
          <a:blip r:embed="rId6">
            <a:extLst>
              <a:ext uri="{28A0092B-C50C-407E-A947-70E740481C1C}">
                <a14:useLocalDpi xmlns:a14="http://schemas.microsoft.com/office/drawing/2010/main" val="0"/>
              </a:ext>
            </a:extLst>
          </a:blip>
          <a:srcRect l="10517" t="1472" r="71308" b="83547"/>
          <a:stretch/>
        </p:blipFill>
        <p:spPr>
          <a:xfrm>
            <a:off x="3579192" y="2902868"/>
            <a:ext cx="1246460" cy="360040"/>
          </a:xfrm>
          <a:prstGeom prst="rect">
            <a:avLst/>
          </a:prstGeom>
        </p:spPr>
      </p:pic>
      <p:pic>
        <p:nvPicPr>
          <p:cNvPr id="35" name="Image 34" descr="Capture d’écran"/>
          <p:cNvPicPr>
            <a:picLocks noChangeAspect="1"/>
          </p:cNvPicPr>
          <p:nvPr/>
        </p:nvPicPr>
        <p:blipFill rotWithShape="1">
          <a:blip r:embed="rId6">
            <a:extLst>
              <a:ext uri="{28A0092B-C50C-407E-A947-70E740481C1C}">
                <a14:useLocalDpi xmlns:a14="http://schemas.microsoft.com/office/drawing/2010/main" val="0"/>
              </a:ext>
            </a:extLst>
          </a:blip>
          <a:srcRect l="10517" t="1472" r="71308" b="83547"/>
          <a:stretch/>
        </p:blipFill>
        <p:spPr>
          <a:xfrm>
            <a:off x="5261260" y="2902868"/>
            <a:ext cx="1246460" cy="360040"/>
          </a:xfrm>
          <a:prstGeom prst="rect">
            <a:avLst/>
          </a:prstGeom>
        </p:spPr>
      </p:pic>
    </p:spTree>
    <p:extLst>
      <p:ext uri="{BB962C8B-B14F-4D97-AF65-F5344CB8AC3E}">
        <p14:creationId xmlns:p14="http://schemas.microsoft.com/office/powerpoint/2010/main" val="424516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Le verbe</a:t>
            </a:r>
          </a:p>
        </p:txBody>
      </p:sp>
      <p:sp>
        <p:nvSpPr>
          <p:cNvPr id="5" name="Espace réservé du texte 4"/>
          <p:cNvSpPr>
            <a:spLocks noGrp="1"/>
          </p:cNvSpPr>
          <p:nvPr>
            <p:ph type="body" sz="quarter" idx="11"/>
          </p:nvPr>
        </p:nvSpPr>
        <p:spPr/>
        <p:txBody>
          <a:bodyPr/>
          <a:lstStyle/>
          <a:p>
            <a:r>
              <a:rPr lang="fr-FR" dirty="0"/>
              <a:t>4</a:t>
            </a:r>
          </a:p>
        </p:txBody>
      </p:sp>
      <p:sp>
        <p:nvSpPr>
          <p:cNvPr id="6" name="Espace réservé du texte 5"/>
          <p:cNvSpPr>
            <a:spLocks noGrp="1"/>
          </p:cNvSpPr>
          <p:nvPr>
            <p:ph type="body" sz="quarter" idx="12"/>
          </p:nvPr>
        </p:nvSpPr>
        <p:spPr/>
        <p:txBody>
          <a:bodyPr/>
          <a:lstStyle/>
          <a:p>
            <a:r>
              <a:rPr lang="fr-FR" dirty="0"/>
              <a:t>**</a:t>
            </a:r>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Dans cette liste, barre les mots qui ne sont pas des verbes.</a:t>
            </a: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16632" y="1928664"/>
            <a:ext cx="6552728" cy="1061829"/>
          </a:xfrm>
          <a:prstGeom prst="rect">
            <a:avLst/>
          </a:prstGeom>
          <a:noFill/>
        </p:spPr>
        <p:txBody>
          <a:bodyPr wrap="square" rtlCol="0">
            <a:spAutoFit/>
          </a:bodyPr>
          <a:lstStyle/>
          <a:p>
            <a:pPr algn="ctr">
              <a:lnSpc>
                <a:spcPct val="150000"/>
              </a:lnSpc>
            </a:pPr>
            <a:r>
              <a:rPr lang="fr-FR" sz="1400" dirty="0"/>
              <a:t>manger – pain – poulet – courir – tomate – crayon – règle – regarder - voyager – siffler – tableau – voiture – calculer – peindre – coussin – couper – déchirer – boire – carnet – dormir – télévision – écrire</a:t>
            </a:r>
          </a:p>
        </p:txBody>
      </p:sp>
      <p:grpSp>
        <p:nvGrpSpPr>
          <p:cNvPr id="12" name="Groupe 11"/>
          <p:cNvGrpSpPr/>
          <p:nvPr/>
        </p:nvGrpSpPr>
        <p:grpSpPr>
          <a:xfrm>
            <a:off x="116632" y="3152800"/>
            <a:ext cx="360040" cy="461665"/>
            <a:chOff x="116632" y="1352600"/>
            <a:chExt cx="360040" cy="461665"/>
          </a:xfrm>
        </p:grpSpPr>
        <p:sp>
          <p:nvSpPr>
            <p:cNvPr id="13" name="Ellipse 1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5" name="ZoneTexte 14"/>
          <p:cNvSpPr txBox="1"/>
          <p:nvPr/>
        </p:nvSpPr>
        <p:spPr>
          <a:xfrm>
            <a:off x="476672" y="322480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Ecris l’infinitif du verbe en gras.</a:t>
            </a:r>
          </a:p>
        </p:txBody>
      </p:sp>
      <p:sp>
        <p:nvSpPr>
          <p:cNvPr id="16" name="Rectangle à coins arrondis 15"/>
          <p:cNvSpPr/>
          <p:nvPr/>
        </p:nvSpPr>
        <p:spPr>
          <a:xfrm>
            <a:off x="6540152" y="33042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980728" y="3800872"/>
            <a:ext cx="4824536" cy="2554545"/>
          </a:xfrm>
          <a:prstGeom prst="rect">
            <a:avLst/>
          </a:prstGeom>
          <a:noFill/>
        </p:spPr>
        <p:txBody>
          <a:bodyPr wrap="square" rtlCol="0">
            <a:spAutoFit/>
          </a:bodyPr>
          <a:lstStyle/>
          <a:p>
            <a:pPr>
              <a:lnSpc>
                <a:spcPct val="200000"/>
              </a:lnSpc>
            </a:pPr>
            <a:r>
              <a:rPr lang="fr-FR" sz="1400" dirty="0"/>
              <a:t>Le chat </a:t>
            </a:r>
            <a:r>
              <a:rPr lang="fr-FR" sz="1600" b="1" dirty="0">
                <a:solidFill>
                  <a:schemeClr val="tx1">
                    <a:lumMod val="50000"/>
                    <a:lumOff val="50000"/>
                  </a:schemeClr>
                </a:solidFill>
              </a:rPr>
              <a:t>joue</a:t>
            </a:r>
            <a:r>
              <a:rPr lang="fr-FR" sz="1600" dirty="0">
                <a:solidFill>
                  <a:schemeClr val="tx1">
                    <a:lumMod val="50000"/>
                    <a:lumOff val="50000"/>
                  </a:schemeClr>
                </a:solidFill>
              </a:rPr>
              <a:t> </a:t>
            </a:r>
            <a:r>
              <a:rPr lang="fr-FR" sz="1400" dirty="0"/>
              <a:t>avec la pelote.</a:t>
            </a:r>
          </a:p>
          <a:p>
            <a:pPr>
              <a:lnSpc>
                <a:spcPct val="200000"/>
              </a:lnSpc>
            </a:pPr>
            <a:r>
              <a:rPr lang="fr-FR" sz="1400" dirty="0"/>
              <a:t>Les volets </a:t>
            </a:r>
            <a:r>
              <a:rPr lang="fr-FR" sz="1600" b="1" dirty="0">
                <a:solidFill>
                  <a:schemeClr val="tx1">
                    <a:lumMod val="50000"/>
                    <a:lumOff val="50000"/>
                  </a:schemeClr>
                </a:solidFill>
              </a:rPr>
              <a:t>claquent</a:t>
            </a:r>
            <a:r>
              <a:rPr lang="fr-FR" sz="1600" dirty="0">
                <a:solidFill>
                  <a:schemeClr val="tx1">
                    <a:lumMod val="50000"/>
                    <a:lumOff val="50000"/>
                  </a:schemeClr>
                </a:solidFill>
              </a:rPr>
              <a:t> </a:t>
            </a:r>
            <a:r>
              <a:rPr lang="fr-FR" sz="1400" dirty="0"/>
              <a:t>contre le mur.</a:t>
            </a:r>
          </a:p>
          <a:p>
            <a:pPr>
              <a:lnSpc>
                <a:spcPct val="200000"/>
              </a:lnSpc>
            </a:pPr>
            <a:r>
              <a:rPr lang="fr-FR" sz="1400" dirty="0"/>
              <a:t>Le feu </a:t>
            </a:r>
            <a:r>
              <a:rPr lang="fr-FR" sz="1600" b="1" dirty="0">
                <a:solidFill>
                  <a:schemeClr val="tx1">
                    <a:lumMod val="50000"/>
                    <a:lumOff val="50000"/>
                  </a:schemeClr>
                </a:solidFill>
              </a:rPr>
              <a:t>crépite</a:t>
            </a:r>
            <a:r>
              <a:rPr lang="fr-FR" sz="1600" dirty="0">
                <a:solidFill>
                  <a:schemeClr val="tx1">
                    <a:lumMod val="50000"/>
                    <a:lumOff val="50000"/>
                  </a:schemeClr>
                </a:solidFill>
              </a:rPr>
              <a:t> </a:t>
            </a:r>
            <a:r>
              <a:rPr lang="fr-FR" sz="1400" dirty="0"/>
              <a:t>dans la cheminée.</a:t>
            </a:r>
          </a:p>
          <a:p>
            <a:pPr>
              <a:lnSpc>
                <a:spcPct val="200000"/>
              </a:lnSpc>
            </a:pPr>
            <a:r>
              <a:rPr lang="fr-FR" sz="1400" dirty="0"/>
              <a:t>Le vent </a:t>
            </a:r>
            <a:r>
              <a:rPr lang="fr-FR" sz="1600" b="1" dirty="0">
                <a:solidFill>
                  <a:schemeClr val="tx1">
                    <a:lumMod val="50000"/>
                    <a:lumOff val="50000"/>
                  </a:schemeClr>
                </a:solidFill>
              </a:rPr>
              <a:t>souffle</a:t>
            </a:r>
            <a:r>
              <a:rPr lang="fr-FR" sz="1600" dirty="0">
                <a:solidFill>
                  <a:schemeClr val="tx1">
                    <a:lumMod val="50000"/>
                    <a:lumOff val="50000"/>
                  </a:schemeClr>
                </a:solidFill>
              </a:rPr>
              <a:t> </a:t>
            </a:r>
            <a:r>
              <a:rPr lang="fr-FR" sz="1400" dirty="0"/>
              <a:t>dans les feuilles.</a:t>
            </a:r>
          </a:p>
          <a:p>
            <a:pPr>
              <a:lnSpc>
                <a:spcPct val="200000"/>
              </a:lnSpc>
            </a:pPr>
            <a:r>
              <a:rPr lang="fr-FR" sz="1400" dirty="0"/>
              <a:t>Sa mère lui </a:t>
            </a:r>
            <a:r>
              <a:rPr lang="fr-FR" sz="1600" b="1" dirty="0">
                <a:solidFill>
                  <a:schemeClr val="tx1">
                    <a:lumMod val="50000"/>
                    <a:lumOff val="50000"/>
                  </a:schemeClr>
                </a:solidFill>
              </a:rPr>
              <a:t>attache</a:t>
            </a:r>
            <a:r>
              <a:rPr lang="fr-FR" sz="1600" dirty="0">
                <a:solidFill>
                  <a:schemeClr val="tx1">
                    <a:lumMod val="50000"/>
                    <a:lumOff val="50000"/>
                  </a:schemeClr>
                </a:solidFill>
              </a:rPr>
              <a:t> </a:t>
            </a:r>
            <a:r>
              <a:rPr lang="fr-FR" sz="1400" dirty="0"/>
              <a:t>les cheveux.</a:t>
            </a:r>
          </a:p>
        </p:txBody>
      </p:sp>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3872880"/>
            <a:ext cx="1854324" cy="360040"/>
          </a:xfrm>
          <a:prstGeom prst="rect">
            <a:avLst/>
          </a:prstGeom>
          <a:effectLst>
            <a:outerShdw blurRad="50800" dist="38100" dir="2700000" algn="tl" rotWithShape="0">
              <a:prstClr val="black">
                <a:alpha val="40000"/>
              </a:prstClr>
            </a:outerShdw>
          </a:effectLst>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4409145"/>
            <a:ext cx="1854324" cy="360040"/>
          </a:xfrm>
          <a:prstGeom prst="rect">
            <a:avLst/>
          </a:prstGeom>
          <a:effectLst>
            <a:outerShdw blurRad="50800" dist="38100" dir="2700000" algn="tl" rotWithShape="0">
              <a:prstClr val="black">
                <a:alpha val="40000"/>
              </a:prstClr>
            </a:outerShdw>
          </a:effectLst>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4898124"/>
            <a:ext cx="1854324" cy="360040"/>
          </a:xfrm>
          <a:prstGeom prst="rect">
            <a:avLst/>
          </a:prstGeom>
          <a:effectLst>
            <a:outerShdw blurRad="50800" dist="38100" dir="2700000" algn="tl" rotWithShape="0">
              <a:prstClr val="black">
                <a:alpha val="40000"/>
              </a:prstClr>
            </a:outerShdw>
          </a:effectLst>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5385048"/>
            <a:ext cx="1854324" cy="360040"/>
          </a:xfrm>
          <a:prstGeom prst="rect">
            <a:avLst/>
          </a:prstGeom>
          <a:effectLst>
            <a:outerShdw blurRad="50800" dist="38100" dir="2700000" algn="tl" rotWithShape="0">
              <a:prstClr val="black">
                <a:alpha val="40000"/>
              </a:prstClr>
            </a:outerShdw>
          </a:effectLst>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5889104"/>
            <a:ext cx="1854324" cy="360040"/>
          </a:xfrm>
          <a:prstGeom prst="rect">
            <a:avLst/>
          </a:prstGeom>
          <a:effectLst>
            <a:outerShdw blurRad="50800" dist="38100" dir="2700000" algn="tl" rotWithShape="0">
              <a:prstClr val="black">
                <a:alpha val="40000"/>
              </a:prstClr>
            </a:outerShdw>
          </a:effectLst>
        </p:spPr>
      </p:pic>
      <p:grpSp>
        <p:nvGrpSpPr>
          <p:cNvPr id="31" name="Groupe 30"/>
          <p:cNvGrpSpPr/>
          <p:nvPr/>
        </p:nvGrpSpPr>
        <p:grpSpPr>
          <a:xfrm>
            <a:off x="116632" y="6537176"/>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p:cNvSpPr txBox="1"/>
          <p:nvPr/>
        </p:nvSpPr>
        <p:spPr>
          <a:xfrm>
            <a:off x="476672" y="6609184"/>
            <a:ext cx="6192688" cy="1061829"/>
          </a:xfrm>
          <a:prstGeom prst="rect">
            <a:avLst/>
          </a:prstGeom>
          <a:noFill/>
        </p:spPr>
        <p:txBody>
          <a:bodyPr wrap="square" rtlCol="0">
            <a:spAutoFit/>
          </a:bodyPr>
          <a:lstStyle/>
          <a:p>
            <a:pPr>
              <a:lnSpc>
                <a:spcPct val="150000"/>
              </a:lnSpc>
            </a:pPr>
            <a:r>
              <a:rPr lang="fr-FR" sz="1400" u="sng" dirty="0">
                <a:latin typeface="SimpleRonde" pitchFamily="2" charset="0"/>
              </a:rPr>
              <a:t>Ecris une phrase à partir du dessin. Souligne le verbe en rouge.</a:t>
            </a:r>
          </a:p>
          <a:p>
            <a:pPr>
              <a:lnSpc>
                <a:spcPct val="150000"/>
              </a:lnSpc>
            </a:pPr>
            <a:endParaRPr lang="fr-FR" sz="1400" u="sng" dirty="0">
              <a:latin typeface="SimpleRonde" pitchFamily="2" charset="0"/>
            </a:endParaRPr>
          </a:p>
        </p:txBody>
      </p:sp>
      <p:sp>
        <p:nvSpPr>
          <p:cNvPr id="35" name="Rectangle à coins arrondis 34"/>
          <p:cNvSpPr/>
          <p:nvPr/>
        </p:nvSpPr>
        <p:spPr>
          <a:xfrm>
            <a:off x="6540152" y="668859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89" y="7545288"/>
            <a:ext cx="2385901" cy="1908721"/>
          </a:xfrm>
          <a:prstGeom prst="rect">
            <a:avLst/>
          </a:prstGeom>
        </p:spPr>
      </p:pic>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1" r="37048" b="63578"/>
          <a:stretch/>
        </p:blipFill>
        <p:spPr>
          <a:xfrm>
            <a:off x="2846194" y="8079659"/>
            <a:ext cx="3595997" cy="839977"/>
          </a:xfrm>
          <a:prstGeom prst="rect">
            <a:avLst/>
          </a:prstGeom>
          <a:noFill/>
          <a:ln>
            <a:noFill/>
          </a:ln>
        </p:spPr>
      </p:pic>
    </p:spTree>
    <p:extLst>
      <p:ext uri="{BB962C8B-B14F-4D97-AF65-F5344CB8AC3E}">
        <p14:creationId xmlns:p14="http://schemas.microsoft.com/office/powerpoint/2010/main" val="2306518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Le verbe</a:t>
            </a:r>
          </a:p>
        </p:txBody>
      </p:sp>
      <p:sp>
        <p:nvSpPr>
          <p:cNvPr id="5" name="Espace réservé du texte 4"/>
          <p:cNvSpPr>
            <a:spLocks noGrp="1"/>
          </p:cNvSpPr>
          <p:nvPr>
            <p:ph type="body" sz="quarter" idx="11"/>
          </p:nvPr>
        </p:nvSpPr>
        <p:spPr/>
        <p:txBody>
          <a:bodyPr/>
          <a:lstStyle/>
          <a:p>
            <a:r>
              <a:rPr lang="fr-FR" dirty="0"/>
              <a:t>4</a:t>
            </a:r>
          </a:p>
        </p:txBody>
      </p:sp>
      <p:sp>
        <p:nvSpPr>
          <p:cNvPr id="6" name="Espace réservé du texte 5"/>
          <p:cNvSpPr>
            <a:spLocks noGrp="1"/>
          </p:cNvSpPr>
          <p:nvPr>
            <p:ph type="body" sz="quarter" idx="12"/>
          </p:nvPr>
        </p:nvSpPr>
        <p:spPr/>
        <p:txBody>
          <a:bodyPr/>
          <a:lstStyle/>
          <a:p>
            <a:r>
              <a:rPr lang="fr-FR" dirty="0"/>
              <a:t>***</a:t>
            </a:r>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Dans chaque liste, barre le mot qui n’est pas un verbe.</a:t>
            </a: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16632" y="1928664"/>
            <a:ext cx="6552728" cy="1384995"/>
          </a:xfrm>
          <a:prstGeom prst="rect">
            <a:avLst/>
          </a:prstGeom>
          <a:noFill/>
        </p:spPr>
        <p:txBody>
          <a:bodyPr wrap="square" rtlCol="0">
            <a:spAutoFit/>
          </a:bodyPr>
          <a:lstStyle/>
          <a:p>
            <a:pPr marL="285750" indent="-285750" algn="ctr">
              <a:lnSpc>
                <a:spcPct val="150000"/>
              </a:lnSpc>
              <a:buFont typeface="Wingdings" pitchFamily="2" charset="2"/>
              <a:buChar char="ü"/>
            </a:pPr>
            <a:r>
              <a:rPr lang="fr-FR" sz="1400" dirty="0"/>
              <a:t>nez – parlez – roulez – sentez – attendez</a:t>
            </a:r>
          </a:p>
          <a:p>
            <a:pPr marL="285750" indent="-285750" algn="ctr">
              <a:lnSpc>
                <a:spcPct val="150000"/>
              </a:lnSpc>
              <a:buFont typeface="Wingdings" pitchFamily="2" charset="2"/>
              <a:buChar char="ü"/>
            </a:pPr>
            <a:r>
              <a:rPr lang="fr-FR" sz="1400" dirty="0"/>
              <a:t>chantent – tombent – vent – partent – cachent</a:t>
            </a:r>
          </a:p>
          <a:p>
            <a:pPr marL="285750" indent="-285750" algn="ctr">
              <a:lnSpc>
                <a:spcPct val="150000"/>
              </a:lnSpc>
              <a:buFont typeface="Wingdings" pitchFamily="2" charset="2"/>
              <a:buChar char="ü"/>
            </a:pPr>
            <a:r>
              <a:rPr lang="fr-FR" sz="1400" dirty="0"/>
              <a:t>gratter – brûler – laver – allumer – boulanger</a:t>
            </a:r>
          </a:p>
          <a:p>
            <a:pPr marL="285750" indent="-285750" algn="ctr">
              <a:lnSpc>
                <a:spcPct val="150000"/>
              </a:lnSpc>
              <a:buFont typeface="Wingdings" pitchFamily="2" charset="2"/>
              <a:buChar char="ü"/>
            </a:pPr>
            <a:r>
              <a:rPr lang="fr-FR" sz="1400" dirty="0"/>
              <a:t>marchons – bousculons – bonbons – promenons - lançons </a:t>
            </a:r>
          </a:p>
        </p:txBody>
      </p:sp>
      <p:grpSp>
        <p:nvGrpSpPr>
          <p:cNvPr id="38" name="Groupe 37"/>
          <p:cNvGrpSpPr/>
          <p:nvPr/>
        </p:nvGrpSpPr>
        <p:grpSpPr>
          <a:xfrm>
            <a:off x="116632" y="3512840"/>
            <a:ext cx="360040" cy="461665"/>
            <a:chOff x="116632" y="1352600"/>
            <a:chExt cx="360040" cy="461665"/>
          </a:xfrm>
        </p:grpSpPr>
        <p:sp>
          <p:nvSpPr>
            <p:cNvPr id="39" name="Ellipse 3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1" name="ZoneTexte 40"/>
          <p:cNvSpPr txBox="1"/>
          <p:nvPr/>
        </p:nvSpPr>
        <p:spPr>
          <a:xfrm>
            <a:off x="476672" y="358484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Souligne le verbe en rouge puis écris son infinitif.</a:t>
            </a:r>
          </a:p>
        </p:txBody>
      </p:sp>
      <p:sp>
        <p:nvSpPr>
          <p:cNvPr id="42" name="Rectangle à coins arrondis 41"/>
          <p:cNvSpPr/>
          <p:nvPr/>
        </p:nvSpPr>
        <p:spPr>
          <a:xfrm>
            <a:off x="6540152" y="366426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548680" y="4126647"/>
            <a:ext cx="4824536" cy="2785378"/>
          </a:xfrm>
          <a:prstGeom prst="rect">
            <a:avLst/>
          </a:prstGeom>
          <a:noFill/>
        </p:spPr>
        <p:txBody>
          <a:bodyPr wrap="square" rtlCol="0">
            <a:spAutoFit/>
          </a:bodyPr>
          <a:lstStyle/>
          <a:p>
            <a:pPr>
              <a:lnSpc>
                <a:spcPct val="250000"/>
              </a:lnSpc>
            </a:pPr>
            <a:r>
              <a:rPr lang="fr-FR" sz="1400" dirty="0"/>
              <a:t>La sorcière jette un sort à la princesse.</a:t>
            </a:r>
          </a:p>
          <a:p>
            <a:pPr>
              <a:lnSpc>
                <a:spcPct val="250000"/>
              </a:lnSpc>
            </a:pPr>
            <a:r>
              <a:rPr lang="fr-FR" sz="1400" dirty="0"/>
              <a:t>La fée dépose un peu de poudre sur sa tête.</a:t>
            </a:r>
          </a:p>
          <a:p>
            <a:pPr>
              <a:lnSpc>
                <a:spcPct val="250000"/>
              </a:lnSpc>
            </a:pPr>
            <a:r>
              <a:rPr lang="fr-FR" sz="1400" dirty="0"/>
              <a:t>Dans la mer, la sirène nage avec beaucoup de grâce.</a:t>
            </a:r>
          </a:p>
          <a:p>
            <a:pPr>
              <a:lnSpc>
                <a:spcPct val="250000"/>
              </a:lnSpc>
            </a:pPr>
            <a:r>
              <a:rPr lang="fr-FR" sz="1400" dirty="0"/>
              <a:t>Le lutin construit sa maison dans un champignon.</a:t>
            </a:r>
          </a:p>
          <a:p>
            <a:pPr>
              <a:lnSpc>
                <a:spcPct val="250000"/>
              </a:lnSpc>
            </a:pPr>
            <a:r>
              <a:rPr lang="fr-FR" sz="1400" dirty="0"/>
              <a:t>Le loup poursuit le petit chaperon rouge.</a:t>
            </a:r>
          </a:p>
        </p:txBody>
      </p:sp>
      <p:pic>
        <p:nvPicPr>
          <p:cNvPr id="44" name="Image 4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599012" y="4304928"/>
            <a:ext cx="1854324" cy="360040"/>
          </a:xfrm>
          <a:prstGeom prst="rect">
            <a:avLst/>
          </a:prstGeom>
          <a:effectLst>
            <a:outerShdw blurRad="50800" dist="38100" dir="2700000" algn="tl" rotWithShape="0">
              <a:prstClr val="black">
                <a:alpha val="40000"/>
              </a:prstClr>
            </a:outerShdw>
          </a:effectLst>
        </p:spPr>
      </p:pic>
      <p:pic>
        <p:nvPicPr>
          <p:cNvPr id="45" name="Image 4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599012" y="4808984"/>
            <a:ext cx="1854324" cy="360040"/>
          </a:xfrm>
          <a:prstGeom prst="rect">
            <a:avLst/>
          </a:prstGeom>
          <a:effectLst>
            <a:outerShdw blurRad="50800" dist="38100" dir="2700000" algn="tl" rotWithShape="0">
              <a:prstClr val="black">
                <a:alpha val="40000"/>
              </a:prstClr>
            </a:outerShdw>
          </a:effectLst>
        </p:spPr>
      </p:pic>
      <p:pic>
        <p:nvPicPr>
          <p:cNvPr id="46" name="Image 4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599012" y="5385048"/>
            <a:ext cx="1854324" cy="360040"/>
          </a:xfrm>
          <a:prstGeom prst="rect">
            <a:avLst/>
          </a:prstGeom>
          <a:effectLst>
            <a:outerShdw blurRad="50800" dist="38100" dir="2700000" algn="tl" rotWithShape="0">
              <a:prstClr val="black">
                <a:alpha val="40000"/>
              </a:prstClr>
            </a:outerShdw>
          </a:effectLst>
        </p:spPr>
      </p:pic>
      <p:pic>
        <p:nvPicPr>
          <p:cNvPr id="47" name="Image 4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599012" y="5889104"/>
            <a:ext cx="1854324" cy="360040"/>
          </a:xfrm>
          <a:prstGeom prst="rect">
            <a:avLst/>
          </a:prstGeom>
          <a:effectLst>
            <a:outerShdw blurRad="50800" dist="38100" dir="2700000" algn="tl" rotWithShape="0">
              <a:prstClr val="black">
                <a:alpha val="40000"/>
              </a:prstClr>
            </a:outerShdw>
          </a:effectLst>
        </p:spPr>
      </p:pic>
      <p:pic>
        <p:nvPicPr>
          <p:cNvPr id="48" name="Image 4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599012" y="6393160"/>
            <a:ext cx="1854324" cy="360040"/>
          </a:xfrm>
          <a:prstGeom prst="rect">
            <a:avLst/>
          </a:prstGeom>
          <a:effectLst>
            <a:outerShdw blurRad="50800" dist="38100" dir="2700000" algn="tl" rotWithShape="0">
              <a:prstClr val="black">
                <a:alpha val="40000"/>
              </a:prstClr>
            </a:outerShdw>
          </a:effectLst>
        </p:spPr>
      </p:pic>
      <p:grpSp>
        <p:nvGrpSpPr>
          <p:cNvPr id="49" name="Groupe 48"/>
          <p:cNvGrpSpPr/>
          <p:nvPr/>
        </p:nvGrpSpPr>
        <p:grpSpPr>
          <a:xfrm>
            <a:off x="116632" y="7059523"/>
            <a:ext cx="360040" cy="461665"/>
            <a:chOff x="116632" y="1352600"/>
            <a:chExt cx="360040" cy="461665"/>
          </a:xfrm>
        </p:grpSpPr>
        <p:sp>
          <p:nvSpPr>
            <p:cNvPr id="50" name="Ellipse 4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2" name="ZoneTexte 51"/>
          <p:cNvSpPr txBox="1"/>
          <p:nvPr/>
        </p:nvSpPr>
        <p:spPr>
          <a:xfrm>
            <a:off x="476672" y="7131531"/>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Ecris ces phrases à la forme négative. Souligne le verbe en rouge.</a:t>
            </a:r>
          </a:p>
        </p:txBody>
      </p:sp>
      <p:sp>
        <p:nvSpPr>
          <p:cNvPr id="53" name="Rectangle à coins arrondis 52"/>
          <p:cNvSpPr/>
          <p:nvPr/>
        </p:nvSpPr>
        <p:spPr>
          <a:xfrm>
            <a:off x="6540152" y="721094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427856" y="7906606"/>
            <a:ext cx="4293096" cy="307777"/>
          </a:xfrm>
          <a:prstGeom prst="rect">
            <a:avLst/>
          </a:prstGeom>
          <a:noFill/>
        </p:spPr>
        <p:txBody>
          <a:bodyPr wrap="square" rtlCol="0">
            <a:spAutoFit/>
          </a:bodyPr>
          <a:lstStyle/>
          <a:p>
            <a:r>
              <a:rPr lang="fr-FR" sz="1400" b="1" i="1" dirty="0">
                <a:latin typeface="+mj-lt"/>
              </a:rPr>
              <a:t>Les pharaons portaient une fausse barbe tressée.</a:t>
            </a:r>
          </a:p>
        </p:txBody>
      </p:sp>
      <p:pic>
        <p:nvPicPr>
          <p:cNvPr id="56" name="Image 5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194638"/>
            <a:ext cx="6192688" cy="502778"/>
          </a:xfrm>
          <a:prstGeom prst="rect">
            <a:avLst/>
          </a:prstGeom>
        </p:spPr>
      </p:pic>
      <p:sp>
        <p:nvSpPr>
          <p:cNvPr id="57" name="ZoneTexte 56"/>
          <p:cNvSpPr txBox="1"/>
          <p:nvPr/>
        </p:nvSpPr>
        <p:spPr>
          <a:xfrm>
            <a:off x="427856" y="8770702"/>
            <a:ext cx="6025480" cy="307777"/>
          </a:xfrm>
          <a:prstGeom prst="rect">
            <a:avLst/>
          </a:prstGeom>
          <a:noFill/>
        </p:spPr>
        <p:txBody>
          <a:bodyPr wrap="square" rtlCol="0">
            <a:spAutoFit/>
          </a:bodyPr>
          <a:lstStyle/>
          <a:p>
            <a:r>
              <a:rPr lang="fr-FR" sz="1400" b="1" i="1" dirty="0">
                <a:latin typeface="+mj-lt"/>
              </a:rPr>
              <a:t>Les égyptiens construisaient des pyramides pour leur pharaon.</a:t>
            </a:r>
          </a:p>
        </p:txBody>
      </p:sp>
      <p:pic>
        <p:nvPicPr>
          <p:cNvPr id="58" name="Image 5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9058734"/>
            <a:ext cx="6192688" cy="502778"/>
          </a:xfrm>
          <a:prstGeom prst="rect">
            <a:avLst/>
          </a:prstGeom>
        </p:spPr>
      </p:pic>
    </p:spTree>
    <p:extLst>
      <p:ext uri="{BB962C8B-B14F-4D97-AF65-F5344CB8AC3E}">
        <p14:creationId xmlns:p14="http://schemas.microsoft.com/office/powerpoint/2010/main" val="1306123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Le verbe</a:t>
            </a:r>
          </a:p>
        </p:txBody>
      </p:sp>
      <p:sp>
        <p:nvSpPr>
          <p:cNvPr id="5" name="Espace réservé du texte 4"/>
          <p:cNvSpPr>
            <a:spLocks noGrp="1"/>
          </p:cNvSpPr>
          <p:nvPr>
            <p:ph type="body" sz="quarter" idx="11"/>
          </p:nvPr>
        </p:nvSpPr>
        <p:spPr/>
        <p:txBody>
          <a:bodyPr/>
          <a:lstStyle/>
          <a:p>
            <a:r>
              <a:rPr lang="fr-FR" dirty="0"/>
              <a:t>4</a:t>
            </a:r>
          </a:p>
        </p:txBody>
      </p:sp>
      <p:sp>
        <p:nvSpPr>
          <p:cNvPr id="6" name="Espace réservé du texte 5"/>
          <p:cNvSpPr>
            <a:spLocks noGrp="1"/>
          </p:cNvSpPr>
          <p:nvPr>
            <p:ph type="body" sz="quarter" idx="12"/>
          </p:nvPr>
        </p:nvSpPr>
        <p:spPr/>
        <p:txBody>
          <a:bodyPr/>
          <a:lstStyle/>
          <a:p>
            <a:r>
              <a:rPr lang="fr-FR" dirty="0"/>
              <a:t>****</a:t>
            </a:r>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Recopie ces débuts de phrases et complète-les avec un verbe de ton choix. Souligne-le en rouge.</a:t>
            </a: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427856" y="2288704"/>
            <a:ext cx="4293096" cy="307777"/>
          </a:xfrm>
          <a:prstGeom prst="rect">
            <a:avLst/>
          </a:prstGeom>
          <a:noFill/>
        </p:spPr>
        <p:txBody>
          <a:bodyPr wrap="square" rtlCol="0">
            <a:spAutoFit/>
          </a:bodyPr>
          <a:lstStyle/>
          <a:p>
            <a:r>
              <a:rPr lang="fr-FR" sz="1400" b="1" i="1" dirty="0">
                <a:latin typeface="+mj-lt"/>
              </a:rPr>
              <a:t>Au petit déjeuner, ma sœur …</a:t>
            </a:r>
          </a:p>
        </p:txBody>
      </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576736"/>
            <a:ext cx="6192688" cy="502778"/>
          </a:xfrm>
          <a:prstGeom prst="rect">
            <a:avLst/>
          </a:prstGeom>
        </p:spPr>
      </p:pic>
      <p:sp>
        <p:nvSpPr>
          <p:cNvPr id="33" name="ZoneTexte 32"/>
          <p:cNvSpPr txBox="1"/>
          <p:nvPr/>
        </p:nvSpPr>
        <p:spPr>
          <a:xfrm>
            <a:off x="427856" y="3224808"/>
            <a:ext cx="4293096" cy="307777"/>
          </a:xfrm>
          <a:prstGeom prst="rect">
            <a:avLst/>
          </a:prstGeom>
          <a:noFill/>
        </p:spPr>
        <p:txBody>
          <a:bodyPr wrap="square" rtlCol="0">
            <a:spAutoFit/>
          </a:bodyPr>
          <a:lstStyle/>
          <a:p>
            <a:r>
              <a:rPr lang="fr-FR" sz="1400" b="1" i="1" dirty="0">
                <a:latin typeface="+mj-lt"/>
              </a:rPr>
              <a:t>Demain, le pêcheur …</a:t>
            </a:r>
          </a:p>
        </p:txBody>
      </p:sp>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512840"/>
            <a:ext cx="6192688" cy="502778"/>
          </a:xfrm>
          <a:prstGeom prst="rect">
            <a:avLst/>
          </a:prstGeom>
        </p:spPr>
      </p:pic>
      <p:sp>
        <p:nvSpPr>
          <p:cNvPr id="35" name="ZoneTexte 34"/>
          <p:cNvSpPr txBox="1"/>
          <p:nvPr/>
        </p:nvSpPr>
        <p:spPr>
          <a:xfrm>
            <a:off x="427856" y="4160912"/>
            <a:ext cx="4293096" cy="307777"/>
          </a:xfrm>
          <a:prstGeom prst="rect">
            <a:avLst/>
          </a:prstGeom>
          <a:noFill/>
        </p:spPr>
        <p:txBody>
          <a:bodyPr wrap="square" rtlCol="0">
            <a:spAutoFit/>
          </a:bodyPr>
          <a:lstStyle/>
          <a:p>
            <a:r>
              <a:rPr lang="fr-FR" sz="1400" b="1" i="1" dirty="0">
                <a:latin typeface="+mj-lt"/>
              </a:rPr>
              <a:t>Tous les jours, ta grand-mère…</a:t>
            </a:r>
          </a:p>
        </p:txBody>
      </p:sp>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448944"/>
            <a:ext cx="6192688" cy="502778"/>
          </a:xfrm>
          <a:prstGeom prst="rect">
            <a:avLst/>
          </a:prstGeom>
        </p:spPr>
      </p:pic>
      <p:grpSp>
        <p:nvGrpSpPr>
          <p:cNvPr id="37" name="Groupe 36"/>
          <p:cNvGrpSpPr/>
          <p:nvPr/>
        </p:nvGrpSpPr>
        <p:grpSpPr>
          <a:xfrm>
            <a:off x="116632" y="5169024"/>
            <a:ext cx="360040" cy="461665"/>
            <a:chOff x="116632" y="1352600"/>
            <a:chExt cx="360040" cy="461665"/>
          </a:xfrm>
        </p:grpSpPr>
        <p:sp>
          <p:nvSpPr>
            <p:cNvPr id="54" name="Ellipse 5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0" name="ZoneTexte 59"/>
          <p:cNvSpPr txBox="1"/>
          <p:nvPr/>
        </p:nvSpPr>
        <p:spPr>
          <a:xfrm>
            <a:off x="476672" y="5241032"/>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Souligne les verbes en rouge et indique leur infinitif.</a:t>
            </a:r>
          </a:p>
        </p:txBody>
      </p:sp>
      <p:sp>
        <p:nvSpPr>
          <p:cNvPr id="61" name="Rectangle à coins arrondis 60"/>
          <p:cNvSpPr/>
          <p:nvPr/>
        </p:nvSpPr>
        <p:spPr>
          <a:xfrm>
            <a:off x="6540152" y="532044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332656" y="5696014"/>
            <a:ext cx="5991472" cy="3670236"/>
          </a:xfrm>
          <a:prstGeom prst="rect">
            <a:avLst/>
          </a:prstGeom>
          <a:noFill/>
        </p:spPr>
        <p:txBody>
          <a:bodyPr wrap="square" rtlCol="0">
            <a:spAutoFit/>
          </a:bodyPr>
          <a:lstStyle/>
          <a:p>
            <a:pPr algn="just">
              <a:lnSpc>
                <a:spcPct val="300000"/>
              </a:lnSpc>
            </a:pPr>
            <a:r>
              <a:rPr lang="fr-FR" sz="1400" dirty="0"/>
              <a:t>La grand-mère habitait à une bonne demi-heure du village, tout là-bas, dans la forêt. A peine entrée dans la forêt, la petite fille rencontrait le loup. Comme elle ne connaissait pas sa méchanceté, elle n’avait pas peur du tout.</a:t>
            </a:r>
          </a:p>
          <a:p>
            <a:pPr algn="just">
              <a:lnSpc>
                <a:spcPct val="300000"/>
              </a:lnSpc>
            </a:pPr>
            <a:r>
              <a:rPr lang="fr-FR" sz="1400" dirty="0"/>
              <a:t>Alors que le loup courait vers la maison de la grand-mère, le petit chaperon rouge trainait et cueillait de jolies fleurs sauvages.</a:t>
            </a:r>
          </a:p>
          <a:p>
            <a:pPr algn="r">
              <a:lnSpc>
                <a:spcPct val="250000"/>
              </a:lnSpc>
            </a:pPr>
            <a:r>
              <a:rPr lang="fr-FR" sz="900" i="1" dirty="0"/>
              <a:t>Texte adapté du conte « Le petit chaperon rouge ».</a:t>
            </a:r>
          </a:p>
        </p:txBody>
      </p:sp>
    </p:spTree>
    <p:extLst>
      <p:ext uri="{BB962C8B-B14F-4D97-AF65-F5344CB8AC3E}">
        <p14:creationId xmlns:p14="http://schemas.microsoft.com/office/powerpoint/2010/main" val="2339116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sujet du verbe</a:t>
            </a:r>
          </a:p>
        </p:txBody>
      </p:sp>
      <p:sp>
        <p:nvSpPr>
          <p:cNvPr id="3" name="Espace réservé du texte 2"/>
          <p:cNvSpPr>
            <a:spLocks noGrp="1"/>
          </p:cNvSpPr>
          <p:nvPr>
            <p:ph type="body" sz="quarter" idx="11"/>
          </p:nvPr>
        </p:nvSpPr>
        <p:spPr/>
        <p:txBody>
          <a:bodyPr/>
          <a:lstStyle/>
          <a:p>
            <a:r>
              <a:rPr lang="fr-FR" dirty="0"/>
              <a:t>5</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352600"/>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2460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Dans chaque phrase, entoure en bleu le sujet du verbe en gras.</a:t>
            </a:r>
          </a:p>
        </p:txBody>
      </p:sp>
      <p:sp>
        <p:nvSpPr>
          <p:cNvPr id="9" name="Rectangle à coins arrondis 8"/>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866623"/>
            <a:ext cx="6624736" cy="1862241"/>
          </a:xfrm>
          <a:prstGeom prst="rect">
            <a:avLst/>
          </a:prstGeom>
          <a:noFill/>
        </p:spPr>
        <p:txBody>
          <a:bodyPr wrap="square" rtlCol="0">
            <a:spAutoFit/>
          </a:bodyPr>
          <a:lstStyle/>
          <a:p>
            <a:pPr algn="just">
              <a:lnSpc>
                <a:spcPct val="250000"/>
              </a:lnSpc>
            </a:pPr>
            <a:r>
              <a:rPr lang="fr-FR" sz="1200" dirty="0">
                <a:latin typeface="Comic Sans MS" pitchFamily="66" charset="0"/>
              </a:rPr>
              <a:t>Toto le balai magique </a:t>
            </a:r>
            <a:r>
              <a:rPr lang="fr-FR" sz="1200" b="1" dirty="0">
                <a:latin typeface="Comic Sans MS" pitchFamily="66" charset="0"/>
              </a:rPr>
              <a:t>est</a:t>
            </a:r>
            <a:r>
              <a:rPr lang="fr-FR" sz="1200" dirty="0">
                <a:latin typeface="Comic Sans MS" pitchFamily="66" charset="0"/>
              </a:rPr>
              <a:t> heureux. La sorcière </a:t>
            </a:r>
            <a:r>
              <a:rPr lang="fr-FR" sz="1200" dirty="0" err="1">
                <a:latin typeface="Comic Sans MS" pitchFamily="66" charset="0"/>
              </a:rPr>
              <a:t>Kachou</a:t>
            </a:r>
            <a:r>
              <a:rPr lang="fr-FR" sz="1200" dirty="0">
                <a:latin typeface="Comic Sans MS" pitchFamily="66" charset="0"/>
              </a:rPr>
              <a:t> l’</a:t>
            </a:r>
            <a:r>
              <a:rPr lang="fr-FR" sz="1200" b="1" dirty="0">
                <a:latin typeface="Comic Sans MS" pitchFamily="66" charset="0"/>
              </a:rPr>
              <a:t>adore</a:t>
            </a:r>
            <a:r>
              <a:rPr lang="fr-FR" sz="1200" dirty="0">
                <a:latin typeface="Comic Sans MS" pitchFamily="66" charset="0"/>
              </a:rPr>
              <a:t>. Elle </a:t>
            </a:r>
            <a:r>
              <a:rPr lang="fr-FR" sz="1200" b="1" dirty="0">
                <a:latin typeface="Comic Sans MS" pitchFamily="66" charset="0"/>
              </a:rPr>
              <a:t>grimpe</a:t>
            </a:r>
            <a:r>
              <a:rPr lang="fr-FR" sz="1200" dirty="0">
                <a:latin typeface="Comic Sans MS" pitchFamily="66" charset="0"/>
              </a:rPr>
              <a:t> souvent sur son dos. Alors Toto </a:t>
            </a:r>
            <a:r>
              <a:rPr lang="fr-FR" sz="1200" b="1" dirty="0">
                <a:latin typeface="Comic Sans MS" pitchFamily="66" charset="0"/>
              </a:rPr>
              <a:t>s’envole</a:t>
            </a:r>
            <a:r>
              <a:rPr lang="fr-FR" sz="1200" dirty="0">
                <a:latin typeface="Comic Sans MS" pitchFamily="66" charset="0"/>
              </a:rPr>
              <a:t> dans le ciel. Ils </a:t>
            </a:r>
            <a:r>
              <a:rPr lang="fr-FR" sz="1200" b="1" dirty="0">
                <a:latin typeface="Comic Sans MS" pitchFamily="66" charset="0"/>
              </a:rPr>
              <a:t>se promènent</a:t>
            </a:r>
            <a:r>
              <a:rPr lang="fr-FR" sz="1200" dirty="0">
                <a:latin typeface="Comic Sans MS" pitchFamily="66" charset="0"/>
              </a:rPr>
              <a:t> longtemps ensemble. Le balai </a:t>
            </a:r>
            <a:r>
              <a:rPr lang="fr-FR" sz="1200" b="1" dirty="0">
                <a:latin typeface="Comic Sans MS" pitchFamily="66" charset="0"/>
              </a:rPr>
              <a:t>connait</a:t>
            </a:r>
            <a:r>
              <a:rPr lang="fr-FR" sz="1200" dirty="0">
                <a:latin typeface="Comic Sans MS" pitchFamily="66" charset="0"/>
              </a:rPr>
              <a:t> mille paysages. Il </a:t>
            </a:r>
            <a:r>
              <a:rPr lang="fr-FR" sz="1200" b="1" dirty="0">
                <a:latin typeface="Comic Sans MS" pitchFamily="66" charset="0"/>
              </a:rPr>
              <a:t>possède</a:t>
            </a:r>
            <a:r>
              <a:rPr lang="fr-FR" sz="1200" dirty="0">
                <a:latin typeface="Comic Sans MS" pitchFamily="66" charset="0"/>
              </a:rPr>
              <a:t> le placard le plus beau pour se reposer. Mais un jour, notre héros </a:t>
            </a:r>
            <a:r>
              <a:rPr lang="fr-FR" sz="1200" b="1" dirty="0">
                <a:latin typeface="Comic Sans MS" pitchFamily="66" charset="0"/>
              </a:rPr>
              <a:t>devient</a:t>
            </a:r>
            <a:r>
              <a:rPr lang="fr-FR" sz="1200" dirty="0">
                <a:latin typeface="Comic Sans MS" pitchFamily="66" charset="0"/>
              </a:rPr>
              <a:t> tout triste...</a:t>
            </a:r>
          </a:p>
        </p:txBody>
      </p:sp>
      <p:grpSp>
        <p:nvGrpSpPr>
          <p:cNvPr id="11" name="Groupe 10"/>
          <p:cNvGrpSpPr/>
          <p:nvPr/>
        </p:nvGrpSpPr>
        <p:grpSpPr>
          <a:xfrm>
            <a:off x="116632" y="4033152"/>
            <a:ext cx="360040" cy="461665"/>
            <a:chOff x="116632" y="1352600"/>
            <a:chExt cx="360040" cy="461665"/>
          </a:xfrm>
        </p:grpSpPr>
        <p:sp>
          <p:nvSpPr>
            <p:cNvPr id="12" name="Ellipse 1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4105160"/>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Dans chaque phrase, souligne le verbe en rouge et entoure le sujet en bleu.</a:t>
            </a:r>
          </a:p>
        </p:txBody>
      </p:sp>
      <p:sp>
        <p:nvSpPr>
          <p:cNvPr id="15" name="Rectangle à coins arrondis 14"/>
          <p:cNvSpPr/>
          <p:nvPr/>
        </p:nvSpPr>
        <p:spPr>
          <a:xfrm>
            <a:off x="6540152" y="418457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16632" y="4843824"/>
            <a:ext cx="6624736" cy="1477328"/>
          </a:xfrm>
          <a:prstGeom prst="rect">
            <a:avLst/>
          </a:prstGeom>
          <a:noFill/>
        </p:spPr>
        <p:txBody>
          <a:bodyPr wrap="square" rtlCol="0">
            <a:spAutoFit/>
          </a:bodyPr>
          <a:lstStyle/>
          <a:p>
            <a:pPr>
              <a:lnSpc>
                <a:spcPct val="250000"/>
              </a:lnSpc>
            </a:pPr>
            <a:r>
              <a:rPr lang="fr-FR" sz="1200" dirty="0">
                <a:latin typeface="Comic Sans MS" pitchFamily="66" charset="0"/>
              </a:rPr>
              <a:t>Le balai magique dort dans son placard.</a:t>
            </a:r>
          </a:p>
          <a:p>
            <a:pPr>
              <a:lnSpc>
                <a:spcPct val="250000"/>
              </a:lnSpc>
            </a:pPr>
            <a:r>
              <a:rPr lang="fr-FR" sz="1200" dirty="0">
                <a:latin typeface="Comic Sans MS" pitchFamily="66" charset="0"/>
              </a:rPr>
              <a:t>L’eau bout dans le grand chaudron.</a:t>
            </a:r>
          </a:p>
          <a:p>
            <a:pPr>
              <a:lnSpc>
                <a:spcPct val="250000"/>
              </a:lnSpc>
            </a:pPr>
            <a:r>
              <a:rPr lang="fr-FR" sz="1200" dirty="0">
                <a:latin typeface="Comic Sans MS" pitchFamily="66" charset="0"/>
              </a:rPr>
              <a:t>La sorcière </a:t>
            </a:r>
            <a:r>
              <a:rPr lang="fr-FR" sz="1200" dirty="0" err="1">
                <a:latin typeface="Comic Sans MS" pitchFamily="66" charset="0"/>
              </a:rPr>
              <a:t>Kachou</a:t>
            </a:r>
            <a:r>
              <a:rPr lang="fr-FR" sz="1200" dirty="0">
                <a:latin typeface="Comic Sans MS" pitchFamily="66" charset="0"/>
              </a:rPr>
              <a:t> cherche un sort dans son grimoire.</a:t>
            </a:r>
          </a:p>
        </p:txBody>
      </p:sp>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52" y="4753232"/>
            <a:ext cx="1075187" cy="1343984"/>
          </a:xfrm>
          <a:prstGeom prst="rect">
            <a:avLst/>
          </a:prstGeom>
        </p:spPr>
      </p:pic>
      <p:grpSp>
        <p:nvGrpSpPr>
          <p:cNvPr id="18" name="Groupe 17"/>
          <p:cNvGrpSpPr/>
          <p:nvPr/>
        </p:nvGrpSpPr>
        <p:grpSpPr>
          <a:xfrm>
            <a:off x="116632" y="6609184"/>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6681192"/>
            <a:ext cx="6063480" cy="738664"/>
          </a:xfrm>
          <a:prstGeom prst="rect">
            <a:avLst/>
          </a:prstGeom>
          <a:noFill/>
        </p:spPr>
        <p:txBody>
          <a:bodyPr wrap="square" rtlCol="0">
            <a:spAutoFit/>
          </a:bodyPr>
          <a:lstStyle/>
          <a:p>
            <a:pPr>
              <a:lnSpc>
                <a:spcPct val="150000"/>
              </a:lnSpc>
            </a:pPr>
            <a:r>
              <a:rPr lang="fr-FR" sz="1400" u="sng" dirty="0">
                <a:latin typeface="SimpleRonde" pitchFamily="2" charset="0"/>
              </a:rPr>
              <a:t>Relie chaque groupe nominal au pronom personnel qui lui correspond.</a:t>
            </a:r>
          </a:p>
        </p:txBody>
      </p:sp>
      <p:sp>
        <p:nvSpPr>
          <p:cNvPr id="22" name="Rectangle à coins arrondis 21"/>
          <p:cNvSpPr/>
          <p:nvPr/>
        </p:nvSpPr>
        <p:spPr>
          <a:xfrm>
            <a:off x="6540152" y="676060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3" name="Tableau 22"/>
          <p:cNvGraphicFramePr>
            <a:graphicFrameLocks noGrp="1"/>
          </p:cNvGraphicFramePr>
          <p:nvPr>
            <p:extLst>
              <p:ext uri="{D42A27DB-BD31-4B8C-83A1-F6EECF244321}">
                <p14:modId xmlns:p14="http://schemas.microsoft.com/office/powerpoint/2010/main" val="684307893"/>
              </p:ext>
            </p:extLst>
          </p:nvPr>
        </p:nvGraphicFramePr>
        <p:xfrm>
          <a:off x="764704" y="7617296"/>
          <a:ext cx="5794548" cy="1981200"/>
        </p:xfrm>
        <a:graphic>
          <a:graphicData uri="http://schemas.openxmlformats.org/drawingml/2006/table">
            <a:tbl>
              <a:tblPr bandRow="1">
                <a:tableStyleId>{073A0DAA-6AF3-43AB-8588-CEC1D06C72B9}</a:tableStyleId>
              </a:tblPr>
              <a:tblGrid>
                <a:gridCol w="1150415">
                  <a:extLst>
                    <a:ext uri="{9D8B030D-6E8A-4147-A177-3AD203B41FA5}">
                      <a16:colId xmlns:a16="http://schemas.microsoft.com/office/drawing/2014/main" val="20000"/>
                    </a:ext>
                  </a:extLst>
                </a:gridCol>
                <a:gridCol w="1808490">
                  <a:extLst>
                    <a:ext uri="{9D8B030D-6E8A-4147-A177-3AD203B41FA5}">
                      <a16:colId xmlns:a16="http://schemas.microsoft.com/office/drawing/2014/main" val="20001"/>
                    </a:ext>
                  </a:extLst>
                </a:gridCol>
                <a:gridCol w="685979">
                  <a:extLst>
                    <a:ext uri="{9D8B030D-6E8A-4147-A177-3AD203B41FA5}">
                      <a16:colId xmlns:a16="http://schemas.microsoft.com/office/drawing/2014/main" val="20002"/>
                    </a:ext>
                  </a:extLst>
                </a:gridCol>
                <a:gridCol w="2149664">
                  <a:extLst>
                    <a:ext uri="{9D8B030D-6E8A-4147-A177-3AD203B41FA5}">
                      <a16:colId xmlns:a16="http://schemas.microsoft.com/office/drawing/2014/main" val="20003"/>
                    </a:ext>
                  </a:extLst>
                </a:gridCol>
              </a:tblGrid>
              <a:tr h="370840">
                <a:tc>
                  <a:txBody>
                    <a:bodyPr/>
                    <a:lstStyle/>
                    <a:p>
                      <a:r>
                        <a:rPr lang="fr-FR" sz="1200" dirty="0">
                          <a:latin typeface="Comic Sans MS" pitchFamily="66" charset="0"/>
                        </a:rPr>
                        <a:t>il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2000" dirty="0">
                          <a:latin typeface="Comic Sans MS" pitchFamily="66"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2000" dirty="0">
                          <a:latin typeface="Comic Sans MS" pitchFamily="66"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vos</a:t>
                      </a:r>
                      <a:r>
                        <a:rPr lang="fr-FR" sz="1200" baseline="0" dirty="0">
                          <a:latin typeface="Comic Sans MS" pitchFamily="66" charset="0"/>
                        </a:rPr>
                        <a:t> cousines</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fr-FR" sz="1200" dirty="0">
                          <a:latin typeface="Comic Sans MS" pitchFamily="66" charset="0"/>
                        </a:rPr>
                        <a:t>elles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2000" dirty="0">
                          <a:latin typeface="Comic Sans MS" pitchFamily="66"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2000" dirty="0">
                          <a:latin typeface="Comic Sans MS" pitchFamily="66"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mon </a:t>
                      </a:r>
                      <a:r>
                        <a:rPr lang="fr-FR" sz="1200">
                          <a:latin typeface="Comic Sans MS" pitchFamily="66" charset="0"/>
                        </a:rPr>
                        <a:t>petit</a:t>
                      </a:r>
                      <a:r>
                        <a:rPr lang="fr-FR" sz="1200" baseline="0">
                          <a:latin typeface="Comic Sans MS" pitchFamily="66" charset="0"/>
                        </a:rPr>
                        <a:t> frère et moi</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fr-FR" sz="1200">
                          <a:latin typeface="Comic Sans MS" pitchFamily="66" charset="0"/>
                        </a:rPr>
                        <a:t>nous</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2000" dirty="0">
                          <a:latin typeface="Comic Sans MS" pitchFamily="66"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2000" dirty="0">
                          <a:latin typeface="Comic Sans MS" pitchFamily="66"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ses</a:t>
                      </a:r>
                      <a:r>
                        <a:rPr lang="fr-FR" sz="1200" baseline="0" dirty="0">
                          <a:latin typeface="Comic Sans MS" pitchFamily="66" charset="0"/>
                        </a:rPr>
                        <a:t> parents</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fr-FR" sz="1200" dirty="0">
                          <a:latin typeface="Comic Sans MS" pitchFamily="66" charset="0"/>
                        </a:rPr>
                        <a:t>vous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2000" dirty="0">
                          <a:latin typeface="Comic Sans MS" pitchFamily="66"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2000" dirty="0">
                          <a:latin typeface="Comic Sans MS" pitchFamily="66"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tes amis et toi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fr-FR" sz="1200" dirty="0">
                          <a:latin typeface="Comic Sans MS" pitchFamily="66" charset="0"/>
                        </a:rPr>
                        <a:t>ils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2000" dirty="0">
                          <a:latin typeface="Comic Sans MS" pitchFamily="66"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2000" dirty="0">
                          <a:latin typeface="Comic Sans MS" pitchFamily="66"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le requin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4977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34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sujet du verbe</a:t>
            </a:r>
          </a:p>
        </p:txBody>
      </p:sp>
      <p:sp>
        <p:nvSpPr>
          <p:cNvPr id="3" name="Espace réservé du texte 2"/>
          <p:cNvSpPr>
            <a:spLocks noGrp="1"/>
          </p:cNvSpPr>
          <p:nvPr>
            <p:ph type="body" sz="quarter" idx="11"/>
          </p:nvPr>
        </p:nvSpPr>
        <p:spPr/>
        <p:txBody>
          <a:bodyPr/>
          <a:lstStyle/>
          <a:p>
            <a:r>
              <a:rPr lang="fr-FR" dirty="0"/>
              <a:t>5</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352600"/>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76672" y="142460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Dans chaque phrase, souligne le verbe en rouge et entoure le sujet en bleu..</a:t>
            </a:r>
          </a:p>
        </p:txBody>
      </p:sp>
      <p:sp>
        <p:nvSpPr>
          <p:cNvPr id="11" name="ZoneTexte 10"/>
          <p:cNvSpPr txBox="1"/>
          <p:nvPr/>
        </p:nvSpPr>
        <p:spPr>
          <a:xfrm>
            <a:off x="116632" y="2000672"/>
            <a:ext cx="6624736" cy="1477328"/>
          </a:xfrm>
          <a:prstGeom prst="rect">
            <a:avLst/>
          </a:prstGeom>
          <a:noFill/>
        </p:spPr>
        <p:txBody>
          <a:bodyPr wrap="square" rtlCol="0">
            <a:spAutoFit/>
          </a:bodyPr>
          <a:lstStyle/>
          <a:p>
            <a:pPr>
              <a:lnSpc>
                <a:spcPct val="250000"/>
              </a:lnSpc>
            </a:pPr>
            <a:r>
              <a:rPr lang="fr-FR" sz="1200" dirty="0">
                <a:latin typeface="Comic Sans MS" pitchFamily="66" charset="0"/>
              </a:rPr>
              <a:t>Les légumes de ma grand-mère poussent vite dans son potager.</a:t>
            </a:r>
          </a:p>
          <a:p>
            <a:pPr>
              <a:lnSpc>
                <a:spcPct val="250000"/>
              </a:lnSpc>
            </a:pPr>
            <a:r>
              <a:rPr lang="fr-FR" sz="1200" dirty="0">
                <a:latin typeface="Comic Sans MS" pitchFamily="66" charset="0"/>
              </a:rPr>
              <a:t>En hiver, Marion adore les batailles de boules de neige.</a:t>
            </a:r>
          </a:p>
          <a:p>
            <a:pPr>
              <a:lnSpc>
                <a:spcPct val="250000"/>
              </a:lnSpc>
            </a:pPr>
            <a:r>
              <a:rPr lang="fr-FR" sz="1200" dirty="0">
                <a:latin typeface="Comic Sans MS" pitchFamily="66" charset="0"/>
              </a:rPr>
              <a:t>Dans la classe, les enfants décorent le sapin de Noël.</a:t>
            </a:r>
          </a:p>
        </p:txBody>
      </p:sp>
      <p:grpSp>
        <p:nvGrpSpPr>
          <p:cNvPr id="17" name="Groupe 16"/>
          <p:cNvGrpSpPr/>
          <p:nvPr/>
        </p:nvGrpSpPr>
        <p:grpSpPr>
          <a:xfrm>
            <a:off x="116632" y="3511226"/>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0" name="Rectangle à coins arrondis 19"/>
          <p:cNvSpPr/>
          <p:nvPr/>
        </p:nvSpPr>
        <p:spPr>
          <a:xfrm>
            <a:off x="6540152" y="366264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76672" y="3583234"/>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Récris chaque phrase en remplaçant le sujet par un mot ou groupe de mot de la liste sans changer le sens de la phrase.</a:t>
            </a:r>
          </a:p>
        </p:txBody>
      </p:sp>
      <p:sp>
        <p:nvSpPr>
          <p:cNvPr id="22" name="ZoneTexte 21"/>
          <p:cNvSpPr txBox="1"/>
          <p:nvPr/>
        </p:nvSpPr>
        <p:spPr>
          <a:xfrm>
            <a:off x="0" y="4303314"/>
            <a:ext cx="6858000" cy="338554"/>
          </a:xfrm>
          <a:prstGeom prst="rect">
            <a:avLst/>
          </a:prstGeom>
          <a:noFill/>
        </p:spPr>
        <p:txBody>
          <a:bodyPr wrap="square" rtlCol="0">
            <a:spAutoFit/>
          </a:bodyPr>
          <a:lstStyle/>
          <a:p>
            <a:pPr algn="ctr"/>
            <a:r>
              <a:rPr lang="fr-FR" sz="1600" b="1" dirty="0">
                <a:latin typeface="Cursive standard" pitchFamily="2" charset="0"/>
              </a:rPr>
              <a:t>les deux fillettes – vous – son père et sa mère – elle – le tracteur  </a:t>
            </a:r>
          </a:p>
        </p:txBody>
      </p:sp>
      <p:sp>
        <p:nvSpPr>
          <p:cNvPr id="23" name="ZoneTexte 22"/>
          <p:cNvSpPr txBox="1"/>
          <p:nvPr/>
        </p:nvSpPr>
        <p:spPr>
          <a:xfrm>
            <a:off x="116632" y="4735362"/>
            <a:ext cx="6624736" cy="1754326"/>
          </a:xfrm>
          <a:prstGeom prst="rect">
            <a:avLst/>
          </a:prstGeom>
          <a:noFill/>
        </p:spPr>
        <p:txBody>
          <a:bodyPr wrap="square" rtlCol="0">
            <a:spAutoFit/>
          </a:bodyPr>
          <a:lstStyle/>
          <a:p>
            <a:r>
              <a:rPr lang="fr-FR" sz="1200" u="sng" dirty="0">
                <a:latin typeface="Comic Sans MS" pitchFamily="66" charset="0"/>
              </a:rPr>
              <a:t>Ses parents </a:t>
            </a:r>
            <a:r>
              <a:rPr lang="fr-FR" sz="1200" dirty="0">
                <a:latin typeface="Comic Sans MS" pitchFamily="66" charset="0"/>
              </a:rPr>
              <a:t>viennent la chercher à l’école tous les soirs.</a:t>
            </a:r>
          </a:p>
          <a:p>
            <a:endParaRPr lang="fr-FR" sz="1200" dirty="0">
              <a:latin typeface="Comic Sans MS" pitchFamily="66" charset="0"/>
            </a:endParaRPr>
          </a:p>
          <a:p>
            <a:endParaRPr lang="fr-FR" sz="1200" dirty="0">
              <a:latin typeface="Comic Sans MS" pitchFamily="66" charset="0"/>
            </a:endParaRPr>
          </a:p>
          <a:p>
            <a:endParaRPr lang="fr-FR" sz="1200" dirty="0">
              <a:latin typeface="Comic Sans MS" pitchFamily="66" charset="0"/>
            </a:endParaRPr>
          </a:p>
          <a:p>
            <a:r>
              <a:rPr lang="fr-FR" sz="1200" u="sng" dirty="0">
                <a:latin typeface="Comic Sans MS" pitchFamily="66" charset="0"/>
              </a:rPr>
              <a:t>La voiture du voisin</a:t>
            </a:r>
            <a:r>
              <a:rPr lang="fr-FR" sz="1200" dirty="0">
                <a:latin typeface="Comic Sans MS" pitchFamily="66" charset="0"/>
              </a:rPr>
              <a:t> ne démarre pas ce matin.</a:t>
            </a:r>
          </a:p>
          <a:p>
            <a:endParaRPr lang="fr-FR" sz="1200" dirty="0">
              <a:latin typeface="Comic Sans MS" pitchFamily="66" charset="0"/>
            </a:endParaRPr>
          </a:p>
          <a:p>
            <a:endParaRPr lang="fr-FR" sz="1200" dirty="0">
              <a:latin typeface="Comic Sans MS" pitchFamily="66" charset="0"/>
            </a:endParaRPr>
          </a:p>
          <a:p>
            <a:endParaRPr lang="fr-FR" sz="1200" dirty="0">
              <a:latin typeface="Comic Sans MS" pitchFamily="66" charset="0"/>
            </a:endParaRPr>
          </a:p>
          <a:p>
            <a:r>
              <a:rPr lang="fr-FR" sz="1200" u="sng" dirty="0">
                <a:latin typeface="Comic Sans MS" pitchFamily="66" charset="0"/>
              </a:rPr>
              <a:t>Julia et Delphine</a:t>
            </a:r>
            <a:r>
              <a:rPr lang="fr-FR" sz="1200" dirty="0">
                <a:latin typeface="Comic Sans MS" pitchFamily="66" charset="0"/>
              </a:rPr>
              <a:t> jouent à la marelle dans la cour de récréation.</a:t>
            </a:r>
          </a:p>
        </p:txBody>
      </p:sp>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61231" y="5008536"/>
            <a:ext cx="6192688" cy="502778"/>
          </a:xfrm>
          <a:prstGeom prst="rect">
            <a:avLst/>
          </a:prstGeom>
        </p:spPr>
      </p:pic>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61231" y="5733949"/>
            <a:ext cx="6192688" cy="502778"/>
          </a:xfrm>
          <a:prstGeom prst="rect">
            <a:avLst/>
          </a:prstGeom>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61231" y="6489688"/>
            <a:ext cx="6192688" cy="502778"/>
          </a:xfrm>
          <a:prstGeom prst="rect">
            <a:avLst/>
          </a:prstGeom>
        </p:spPr>
      </p:pic>
      <p:grpSp>
        <p:nvGrpSpPr>
          <p:cNvPr id="27" name="Groupe 26"/>
          <p:cNvGrpSpPr/>
          <p:nvPr/>
        </p:nvGrpSpPr>
        <p:grpSpPr>
          <a:xfrm>
            <a:off x="116632" y="7113240"/>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Rectangle à coins arrondis 29"/>
          <p:cNvSpPr/>
          <p:nvPr/>
        </p:nvSpPr>
        <p:spPr>
          <a:xfrm>
            <a:off x="6540152" y="726466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476672" y="718524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Pour chaque phrase, entoure en bleu le sujet du verbe et remplace-le par un pronom personnel.</a:t>
            </a:r>
          </a:p>
        </p:txBody>
      </p:sp>
      <p:sp>
        <p:nvSpPr>
          <p:cNvPr id="32" name="ZoneTexte 31"/>
          <p:cNvSpPr txBox="1"/>
          <p:nvPr/>
        </p:nvSpPr>
        <p:spPr>
          <a:xfrm>
            <a:off x="116632" y="7905328"/>
            <a:ext cx="6624736" cy="1654492"/>
          </a:xfrm>
          <a:prstGeom prst="rect">
            <a:avLst/>
          </a:prstGeom>
          <a:noFill/>
        </p:spPr>
        <p:txBody>
          <a:bodyPr wrap="square" rtlCol="0">
            <a:spAutoFit/>
          </a:bodyPr>
          <a:lstStyle/>
          <a:p>
            <a:pPr>
              <a:lnSpc>
                <a:spcPct val="300000"/>
              </a:lnSpc>
            </a:pPr>
            <a:r>
              <a:rPr lang="fr-FR" sz="1200" dirty="0">
                <a:latin typeface="Comic Sans MS" pitchFamily="66" charset="0"/>
              </a:rPr>
              <a:t>Les dinosaures </a:t>
            </a:r>
            <a:r>
              <a:rPr lang="fr-FR" sz="1200" u="sng" dirty="0">
                <a:latin typeface="Comic Sans MS" pitchFamily="66" charset="0"/>
              </a:rPr>
              <a:t>existaient</a:t>
            </a:r>
            <a:r>
              <a:rPr lang="fr-FR" sz="1200" dirty="0">
                <a:latin typeface="Comic Sans MS" pitchFamily="66" charset="0"/>
              </a:rPr>
              <a:t> bien longtemps avant les hommes.</a:t>
            </a:r>
          </a:p>
          <a:p>
            <a:pPr>
              <a:lnSpc>
                <a:spcPct val="300000"/>
              </a:lnSpc>
            </a:pPr>
            <a:r>
              <a:rPr lang="fr-FR" sz="1200" dirty="0">
                <a:latin typeface="Comic Sans MS" pitchFamily="66" charset="0"/>
              </a:rPr>
              <a:t>Le rhinocéros </a:t>
            </a:r>
            <a:r>
              <a:rPr lang="fr-FR" sz="1200" u="sng" dirty="0">
                <a:latin typeface="Comic Sans MS" pitchFamily="66" charset="0"/>
              </a:rPr>
              <a:t>charge</a:t>
            </a:r>
            <a:r>
              <a:rPr lang="fr-FR" sz="1200" dirty="0">
                <a:latin typeface="Comic Sans MS" pitchFamily="66" charset="0"/>
              </a:rPr>
              <a:t> la tribu de </a:t>
            </a:r>
            <a:r>
              <a:rPr lang="fr-FR" sz="1200" dirty="0" err="1">
                <a:latin typeface="Comic Sans MS" pitchFamily="66" charset="0"/>
              </a:rPr>
              <a:t>Yakouba</a:t>
            </a:r>
            <a:r>
              <a:rPr lang="fr-FR" sz="1200" dirty="0">
                <a:latin typeface="Comic Sans MS" pitchFamily="66" charset="0"/>
              </a:rPr>
              <a:t>.</a:t>
            </a:r>
          </a:p>
          <a:p>
            <a:pPr>
              <a:lnSpc>
                <a:spcPct val="300000"/>
              </a:lnSpc>
            </a:pPr>
            <a:r>
              <a:rPr lang="fr-FR" sz="1200" dirty="0">
                <a:latin typeface="Comic Sans MS" pitchFamily="66" charset="0"/>
              </a:rPr>
              <a:t>La petite </a:t>
            </a:r>
            <a:r>
              <a:rPr lang="fr-FR" sz="1200" dirty="0" err="1">
                <a:latin typeface="Comic Sans MS" pitchFamily="66" charset="0"/>
              </a:rPr>
              <a:t>Rafara</a:t>
            </a:r>
            <a:r>
              <a:rPr lang="fr-FR" sz="1200" dirty="0">
                <a:latin typeface="Comic Sans MS" pitchFamily="66" charset="0"/>
              </a:rPr>
              <a:t> </a:t>
            </a:r>
            <a:r>
              <a:rPr lang="fr-FR" sz="1200" u="sng" dirty="0">
                <a:latin typeface="Comic Sans MS" pitchFamily="66" charset="0"/>
              </a:rPr>
              <a:t>est</a:t>
            </a:r>
            <a:r>
              <a:rPr lang="fr-FR" sz="1200" dirty="0">
                <a:latin typeface="Comic Sans MS" pitchFamily="66" charset="0"/>
              </a:rPr>
              <a:t> prisonnière du monstre </a:t>
            </a:r>
            <a:r>
              <a:rPr lang="fr-FR" sz="1200" dirty="0" err="1">
                <a:latin typeface="Comic Sans MS" pitchFamily="66" charset="0"/>
              </a:rPr>
              <a:t>Trimobe</a:t>
            </a:r>
            <a:r>
              <a:rPr lang="fr-FR" sz="1200" dirty="0">
                <a:latin typeface="Comic Sans MS" pitchFamily="66" charset="0"/>
              </a:rPr>
              <a:t>.</a:t>
            </a:r>
          </a:p>
        </p:txBody>
      </p:sp>
      <p:sp>
        <p:nvSpPr>
          <p:cNvPr id="33" name="Rectangle 32"/>
          <p:cNvSpPr/>
          <p:nvPr/>
        </p:nvSpPr>
        <p:spPr>
          <a:xfrm>
            <a:off x="4547964" y="8049344"/>
            <a:ext cx="792088" cy="43204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_____</a:t>
            </a:r>
          </a:p>
        </p:txBody>
      </p:sp>
      <p:sp>
        <p:nvSpPr>
          <p:cNvPr id="34" name="Rectangle 33"/>
          <p:cNvSpPr/>
          <p:nvPr/>
        </p:nvSpPr>
        <p:spPr>
          <a:xfrm>
            <a:off x="4547964" y="8619609"/>
            <a:ext cx="792088" cy="43204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_____</a:t>
            </a:r>
          </a:p>
        </p:txBody>
      </p:sp>
      <p:sp>
        <p:nvSpPr>
          <p:cNvPr id="35" name="Rectangle 34"/>
          <p:cNvSpPr/>
          <p:nvPr/>
        </p:nvSpPr>
        <p:spPr>
          <a:xfrm>
            <a:off x="4547964" y="9164206"/>
            <a:ext cx="792088" cy="43204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_____</a:t>
            </a:r>
          </a:p>
        </p:txBody>
      </p:sp>
    </p:spTree>
    <p:extLst>
      <p:ext uri="{BB962C8B-B14F-4D97-AF65-F5344CB8AC3E}">
        <p14:creationId xmlns:p14="http://schemas.microsoft.com/office/powerpoint/2010/main" val="701409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sujet du verbe</a:t>
            </a:r>
          </a:p>
        </p:txBody>
      </p:sp>
      <p:sp>
        <p:nvSpPr>
          <p:cNvPr id="3" name="Espace réservé du texte 2"/>
          <p:cNvSpPr>
            <a:spLocks noGrp="1"/>
          </p:cNvSpPr>
          <p:nvPr>
            <p:ph type="body" sz="quarter" idx="11"/>
          </p:nvPr>
        </p:nvSpPr>
        <p:spPr/>
        <p:txBody>
          <a:bodyPr/>
          <a:lstStyle/>
          <a:p>
            <a:r>
              <a:rPr lang="fr-FR" dirty="0"/>
              <a:t>5</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352600"/>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Rectangle à coins arrondis 7"/>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76672" y="142460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Dans chaque phrase, souligne le verbe en rouge et entoure le sujet en bleu..</a:t>
            </a:r>
          </a:p>
        </p:txBody>
      </p:sp>
      <p:sp>
        <p:nvSpPr>
          <p:cNvPr id="10" name="ZoneTexte 9"/>
          <p:cNvSpPr txBox="1"/>
          <p:nvPr/>
        </p:nvSpPr>
        <p:spPr>
          <a:xfrm>
            <a:off x="116632" y="2072680"/>
            <a:ext cx="6624736" cy="1938992"/>
          </a:xfrm>
          <a:prstGeom prst="rect">
            <a:avLst/>
          </a:prstGeom>
          <a:noFill/>
        </p:spPr>
        <p:txBody>
          <a:bodyPr wrap="square" rtlCol="0">
            <a:spAutoFit/>
          </a:bodyPr>
          <a:lstStyle/>
          <a:p>
            <a:pPr>
              <a:lnSpc>
                <a:spcPct val="250000"/>
              </a:lnSpc>
            </a:pPr>
            <a:r>
              <a:rPr lang="fr-FR" sz="1200" dirty="0">
                <a:latin typeface="Comic Sans MS" pitchFamily="66" charset="0"/>
              </a:rPr>
              <a:t>L’éléphant d’Afrique est un des plus gros mammifères.</a:t>
            </a:r>
          </a:p>
          <a:p>
            <a:pPr>
              <a:lnSpc>
                <a:spcPct val="250000"/>
              </a:lnSpc>
            </a:pPr>
            <a:r>
              <a:rPr lang="fr-FR" sz="1200" dirty="0">
                <a:latin typeface="Comic Sans MS" pitchFamily="66" charset="0"/>
              </a:rPr>
              <a:t>La puce peut peser un gramme.</a:t>
            </a:r>
          </a:p>
          <a:p>
            <a:pPr>
              <a:lnSpc>
                <a:spcPct val="250000"/>
              </a:lnSpc>
            </a:pPr>
            <a:r>
              <a:rPr lang="fr-FR" sz="1200" dirty="0">
                <a:latin typeface="Comic Sans MS" pitchFamily="66" charset="0"/>
              </a:rPr>
              <a:t>La souris mesure quelques centimètres.</a:t>
            </a:r>
          </a:p>
          <a:p>
            <a:pPr>
              <a:lnSpc>
                <a:spcPct val="250000"/>
              </a:lnSpc>
            </a:pPr>
            <a:r>
              <a:rPr lang="fr-FR" sz="1200" dirty="0">
                <a:latin typeface="Comic Sans MS" pitchFamily="66" charset="0"/>
              </a:rPr>
              <a:t>Certains éléphants dépassent trois mètres de hauteur.</a:t>
            </a:r>
          </a:p>
        </p:txBody>
      </p:sp>
      <p:grpSp>
        <p:nvGrpSpPr>
          <p:cNvPr id="16" name="Groupe 15"/>
          <p:cNvGrpSpPr/>
          <p:nvPr/>
        </p:nvGrpSpPr>
        <p:grpSpPr>
          <a:xfrm>
            <a:off x="116632" y="4016896"/>
            <a:ext cx="360040" cy="461665"/>
            <a:chOff x="116632" y="1352600"/>
            <a:chExt cx="360040" cy="461665"/>
          </a:xfrm>
        </p:grpSpPr>
        <p:sp>
          <p:nvSpPr>
            <p:cNvPr id="17" name="Ellipse 1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9" name="Rectangle à coins arrondis 18"/>
          <p:cNvSpPr/>
          <p:nvPr/>
        </p:nvSpPr>
        <p:spPr>
          <a:xfrm>
            <a:off x="6540152" y="416831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476672" y="4088904"/>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Récris chacune de ces phrases en remplaçant le sujet par un pronom personnel.</a:t>
            </a:r>
          </a:p>
        </p:txBody>
      </p:sp>
      <p:sp>
        <p:nvSpPr>
          <p:cNvPr id="21" name="ZoneTexte 20"/>
          <p:cNvSpPr txBox="1"/>
          <p:nvPr/>
        </p:nvSpPr>
        <p:spPr>
          <a:xfrm>
            <a:off x="116632" y="4736976"/>
            <a:ext cx="6624736" cy="1938992"/>
          </a:xfrm>
          <a:prstGeom prst="rect">
            <a:avLst/>
          </a:prstGeom>
          <a:noFill/>
        </p:spPr>
        <p:txBody>
          <a:bodyPr wrap="square" rtlCol="0">
            <a:spAutoFit/>
          </a:bodyPr>
          <a:lstStyle/>
          <a:p>
            <a:pPr>
              <a:lnSpc>
                <a:spcPct val="200000"/>
              </a:lnSpc>
            </a:pPr>
            <a:r>
              <a:rPr lang="fr-FR" sz="1200" u="sng" dirty="0">
                <a:latin typeface="Comic Sans MS" pitchFamily="66" charset="0"/>
              </a:rPr>
              <a:t>Le soleil </a:t>
            </a:r>
            <a:r>
              <a:rPr lang="fr-FR" sz="1200" dirty="0">
                <a:latin typeface="Comic Sans MS" pitchFamily="66" charset="0"/>
              </a:rPr>
              <a:t>brille sur la plage.</a:t>
            </a:r>
          </a:p>
          <a:p>
            <a:pPr>
              <a:lnSpc>
                <a:spcPct val="200000"/>
              </a:lnSpc>
            </a:pPr>
            <a:endParaRPr lang="fr-FR" sz="1200" dirty="0">
              <a:latin typeface="Comic Sans MS" pitchFamily="66" charset="0"/>
            </a:endParaRPr>
          </a:p>
          <a:p>
            <a:pPr>
              <a:lnSpc>
                <a:spcPct val="200000"/>
              </a:lnSpc>
            </a:pPr>
            <a:r>
              <a:rPr lang="fr-FR" sz="1200" u="sng" dirty="0">
                <a:latin typeface="Comic Sans MS" pitchFamily="66" charset="0"/>
              </a:rPr>
              <a:t>Les bateaux </a:t>
            </a:r>
            <a:r>
              <a:rPr lang="fr-FR" sz="1200" dirty="0">
                <a:latin typeface="Comic Sans MS" pitchFamily="66" charset="0"/>
              </a:rPr>
              <a:t>rentrent au petit matin.</a:t>
            </a:r>
          </a:p>
          <a:p>
            <a:pPr>
              <a:lnSpc>
                <a:spcPct val="200000"/>
              </a:lnSpc>
            </a:pPr>
            <a:endParaRPr lang="fr-FR" sz="1200" dirty="0">
              <a:latin typeface="Comic Sans MS" pitchFamily="66" charset="0"/>
            </a:endParaRPr>
          </a:p>
          <a:p>
            <a:pPr>
              <a:lnSpc>
                <a:spcPct val="200000"/>
              </a:lnSpc>
            </a:pPr>
            <a:r>
              <a:rPr lang="fr-FR" sz="1200" u="sng" dirty="0">
                <a:latin typeface="Comic Sans MS" pitchFamily="66" charset="0"/>
              </a:rPr>
              <a:t>Maman et Manon </a:t>
            </a:r>
            <a:r>
              <a:rPr lang="fr-FR" sz="1200" dirty="0">
                <a:latin typeface="Comic Sans MS" pitchFamily="66" charset="0"/>
              </a:rPr>
              <a:t>vont acheter du poisson.</a:t>
            </a:r>
          </a:p>
        </p:txBody>
      </p:sp>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5129016"/>
            <a:ext cx="6192688" cy="502778"/>
          </a:xfrm>
          <a:prstGeom prst="rect">
            <a:avLst/>
          </a:prstGeom>
        </p:spPr>
      </p:pic>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5870054"/>
            <a:ext cx="6192688" cy="502778"/>
          </a:xfrm>
          <a:prstGeom prst="rect">
            <a:avLst/>
          </a:prstGeom>
        </p:spPr>
      </p:pic>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15702" y="6590134"/>
            <a:ext cx="6192688" cy="502778"/>
          </a:xfrm>
          <a:prstGeom prst="rect">
            <a:avLst/>
          </a:prstGeom>
        </p:spPr>
      </p:pic>
      <p:grpSp>
        <p:nvGrpSpPr>
          <p:cNvPr id="25" name="Groupe 24"/>
          <p:cNvGrpSpPr/>
          <p:nvPr/>
        </p:nvGrpSpPr>
        <p:grpSpPr>
          <a:xfrm>
            <a:off x="79251" y="7349592"/>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Rectangle à coins arrondis 27"/>
          <p:cNvSpPr/>
          <p:nvPr/>
        </p:nvSpPr>
        <p:spPr>
          <a:xfrm>
            <a:off x="6502771" y="7501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439291" y="7421600"/>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Récris chacune de ces phrases en remplaçant le pronom personnel par un groupe nominal.</a:t>
            </a:r>
          </a:p>
        </p:txBody>
      </p:sp>
      <p:sp>
        <p:nvSpPr>
          <p:cNvPr id="30" name="ZoneTexte 29"/>
          <p:cNvSpPr txBox="1"/>
          <p:nvPr/>
        </p:nvSpPr>
        <p:spPr>
          <a:xfrm>
            <a:off x="79251" y="8069672"/>
            <a:ext cx="6624736" cy="1200329"/>
          </a:xfrm>
          <a:prstGeom prst="rect">
            <a:avLst/>
          </a:prstGeom>
          <a:noFill/>
        </p:spPr>
        <p:txBody>
          <a:bodyPr wrap="square" rtlCol="0">
            <a:spAutoFit/>
          </a:bodyPr>
          <a:lstStyle/>
          <a:p>
            <a:pPr>
              <a:lnSpc>
                <a:spcPct val="200000"/>
              </a:lnSpc>
            </a:pPr>
            <a:r>
              <a:rPr lang="fr-FR" sz="1200" u="sng" dirty="0">
                <a:latin typeface="Comic Sans MS" pitchFamily="66" charset="0"/>
              </a:rPr>
              <a:t>Elles</a:t>
            </a:r>
            <a:r>
              <a:rPr lang="fr-FR" sz="1200" dirty="0">
                <a:latin typeface="Comic Sans MS" pitchFamily="66" charset="0"/>
              </a:rPr>
              <a:t> aiment beaucoup aller au cinéma ensemble.</a:t>
            </a:r>
          </a:p>
          <a:p>
            <a:pPr>
              <a:lnSpc>
                <a:spcPct val="200000"/>
              </a:lnSpc>
            </a:pPr>
            <a:endParaRPr lang="fr-FR" sz="1200" dirty="0">
              <a:latin typeface="Comic Sans MS" pitchFamily="66" charset="0"/>
            </a:endParaRPr>
          </a:p>
          <a:p>
            <a:pPr>
              <a:lnSpc>
                <a:spcPct val="200000"/>
              </a:lnSpc>
            </a:pPr>
            <a:r>
              <a:rPr lang="fr-FR" sz="1200" u="sng" dirty="0">
                <a:latin typeface="Comic Sans MS" pitchFamily="66" charset="0"/>
              </a:rPr>
              <a:t>Il</a:t>
            </a:r>
            <a:r>
              <a:rPr lang="fr-FR" sz="1200" dirty="0">
                <a:latin typeface="Comic Sans MS" pitchFamily="66" charset="0"/>
              </a:rPr>
              <a:t> préfère manger du gâteau au chocolat.</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193551" y="8461712"/>
            <a:ext cx="6192688" cy="502778"/>
          </a:xfrm>
          <a:prstGeom prst="rect">
            <a:avLst/>
          </a:prstGeom>
        </p:spPr>
      </p:pic>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193551" y="9202750"/>
            <a:ext cx="6192688" cy="502778"/>
          </a:xfrm>
          <a:prstGeom prst="rect">
            <a:avLst/>
          </a:prstGeom>
        </p:spPr>
      </p:pic>
    </p:spTree>
    <p:extLst>
      <p:ext uri="{BB962C8B-B14F-4D97-AF65-F5344CB8AC3E}">
        <p14:creationId xmlns:p14="http://schemas.microsoft.com/office/powerpoint/2010/main" val="2691457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sujet du verbe</a:t>
            </a:r>
          </a:p>
        </p:txBody>
      </p:sp>
      <p:sp>
        <p:nvSpPr>
          <p:cNvPr id="3" name="Espace réservé du texte 2"/>
          <p:cNvSpPr>
            <a:spLocks noGrp="1"/>
          </p:cNvSpPr>
          <p:nvPr>
            <p:ph type="body" sz="quarter" idx="11"/>
          </p:nvPr>
        </p:nvSpPr>
        <p:spPr/>
        <p:txBody>
          <a:bodyPr/>
          <a:lstStyle/>
          <a:p>
            <a:r>
              <a:rPr lang="fr-FR" dirty="0"/>
              <a:t>5</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352600"/>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Rectangle à coins arrondis 7"/>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76672" y="142460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Dans chaque phrase, souligne le verbe en rouge et entoure le sujet en bleu..</a:t>
            </a:r>
          </a:p>
        </p:txBody>
      </p:sp>
      <p:sp>
        <p:nvSpPr>
          <p:cNvPr id="10" name="ZoneTexte 9"/>
          <p:cNvSpPr txBox="1"/>
          <p:nvPr/>
        </p:nvSpPr>
        <p:spPr>
          <a:xfrm>
            <a:off x="116632" y="2072680"/>
            <a:ext cx="6624736" cy="1938992"/>
          </a:xfrm>
          <a:prstGeom prst="rect">
            <a:avLst/>
          </a:prstGeom>
          <a:noFill/>
        </p:spPr>
        <p:txBody>
          <a:bodyPr wrap="square" rtlCol="0">
            <a:spAutoFit/>
          </a:bodyPr>
          <a:lstStyle/>
          <a:p>
            <a:pPr>
              <a:lnSpc>
                <a:spcPct val="250000"/>
              </a:lnSpc>
            </a:pPr>
            <a:r>
              <a:rPr lang="fr-FR" sz="1200" dirty="0">
                <a:latin typeface="Comic Sans MS" pitchFamily="66" charset="0"/>
              </a:rPr>
              <a:t>Les habitants sont nombreux sur le continent asiatique.</a:t>
            </a:r>
          </a:p>
          <a:p>
            <a:pPr>
              <a:lnSpc>
                <a:spcPct val="250000"/>
              </a:lnSpc>
            </a:pPr>
            <a:r>
              <a:rPr lang="fr-FR" sz="1200" dirty="0">
                <a:latin typeface="Comic Sans MS" pitchFamily="66" charset="0"/>
              </a:rPr>
              <a:t>Avec son armée, il remporte de nombreuses victoires.</a:t>
            </a:r>
          </a:p>
          <a:p>
            <a:pPr>
              <a:lnSpc>
                <a:spcPct val="250000"/>
              </a:lnSpc>
            </a:pPr>
            <a:r>
              <a:rPr lang="fr-FR" sz="1200" dirty="0">
                <a:latin typeface="Comic Sans MS" pitchFamily="66" charset="0"/>
              </a:rPr>
              <a:t>L’eau et les sels minéraux montent jusqu’aux feuilles.</a:t>
            </a:r>
          </a:p>
          <a:p>
            <a:pPr>
              <a:lnSpc>
                <a:spcPct val="250000"/>
              </a:lnSpc>
            </a:pPr>
            <a:r>
              <a:rPr lang="fr-FR" sz="1200" dirty="0">
                <a:latin typeface="Comic Sans MS" pitchFamily="66" charset="0"/>
              </a:rPr>
              <a:t>Enzo et son frère rangent leurs jouets dans la malle.</a:t>
            </a:r>
          </a:p>
        </p:txBody>
      </p:sp>
      <p:grpSp>
        <p:nvGrpSpPr>
          <p:cNvPr id="11" name="Groupe 10"/>
          <p:cNvGrpSpPr/>
          <p:nvPr/>
        </p:nvGrpSpPr>
        <p:grpSpPr>
          <a:xfrm>
            <a:off x="116632" y="4016896"/>
            <a:ext cx="360040" cy="461665"/>
            <a:chOff x="116632" y="1352600"/>
            <a:chExt cx="360040" cy="461665"/>
          </a:xfrm>
        </p:grpSpPr>
        <p:sp>
          <p:nvSpPr>
            <p:cNvPr id="12" name="Ellipse 1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Rectangle à coins arrondis 13"/>
          <p:cNvSpPr/>
          <p:nvPr/>
        </p:nvSpPr>
        <p:spPr>
          <a:xfrm>
            <a:off x="6540152" y="416831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476672" y="4088904"/>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Récris chacune de ces phrases en remplaçant le sujet par un pronom personnel.</a:t>
            </a:r>
          </a:p>
        </p:txBody>
      </p:sp>
      <p:sp>
        <p:nvSpPr>
          <p:cNvPr id="16" name="ZoneTexte 15"/>
          <p:cNvSpPr txBox="1"/>
          <p:nvPr/>
        </p:nvSpPr>
        <p:spPr>
          <a:xfrm>
            <a:off x="116632" y="4736976"/>
            <a:ext cx="6624736" cy="1938992"/>
          </a:xfrm>
          <a:prstGeom prst="rect">
            <a:avLst/>
          </a:prstGeom>
          <a:noFill/>
        </p:spPr>
        <p:txBody>
          <a:bodyPr wrap="square" rtlCol="0">
            <a:spAutoFit/>
          </a:bodyPr>
          <a:lstStyle/>
          <a:p>
            <a:pPr>
              <a:lnSpc>
                <a:spcPct val="200000"/>
              </a:lnSpc>
            </a:pPr>
            <a:r>
              <a:rPr lang="fr-FR" sz="1200" dirty="0">
                <a:latin typeface="Comic Sans MS" pitchFamily="66" charset="0"/>
              </a:rPr>
              <a:t>Les abeilles butinent au printemps.</a:t>
            </a:r>
          </a:p>
          <a:p>
            <a:pPr>
              <a:lnSpc>
                <a:spcPct val="200000"/>
              </a:lnSpc>
            </a:pPr>
            <a:endParaRPr lang="fr-FR" sz="1200" dirty="0">
              <a:latin typeface="Comic Sans MS" pitchFamily="66" charset="0"/>
            </a:endParaRPr>
          </a:p>
          <a:p>
            <a:pPr>
              <a:lnSpc>
                <a:spcPct val="200000"/>
              </a:lnSpc>
            </a:pPr>
            <a:r>
              <a:rPr lang="fr-FR" sz="1200" dirty="0">
                <a:latin typeface="Comic Sans MS" pitchFamily="66" charset="0"/>
              </a:rPr>
              <a:t>L’apiculteur recueille le miel avec précaution.</a:t>
            </a:r>
          </a:p>
          <a:p>
            <a:pPr>
              <a:lnSpc>
                <a:spcPct val="200000"/>
              </a:lnSpc>
            </a:pPr>
            <a:endParaRPr lang="fr-FR" sz="1200" dirty="0">
              <a:latin typeface="Comic Sans MS" pitchFamily="66" charset="0"/>
            </a:endParaRPr>
          </a:p>
          <a:p>
            <a:pPr>
              <a:lnSpc>
                <a:spcPct val="200000"/>
              </a:lnSpc>
            </a:pPr>
            <a:r>
              <a:rPr lang="fr-FR" sz="1200" dirty="0">
                <a:latin typeface="Comic Sans MS" pitchFamily="66" charset="0"/>
              </a:rPr>
              <a:t>Ensuite, tes parents achèteront un grand pot.</a:t>
            </a:r>
          </a:p>
        </p:txBody>
      </p:sp>
      <p:pic>
        <p:nvPicPr>
          <p:cNvPr id="17" name="Image 1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5129016"/>
            <a:ext cx="6192688" cy="502778"/>
          </a:xfrm>
          <a:prstGeom prst="rect">
            <a:avLst/>
          </a:prstGeom>
        </p:spPr>
      </p:pic>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5870054"/>
            <a:ext cx="6192688" cy="502778"/>
          </a:xfrm>
          <a:prstGeom prst="rect">
            <a:avLst/>
          </a:prstGeom>
        </p:spPr>
      </p:pic>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15702" y="6590134"/>
            <a:ext cx="6192688" cy="502778"/>
          </a:xfrm>
          <a:prstGeom prst="rect">
            <a:avLst/>
          </a:prstGeom>
        </p:spPr>
      </p:pic>
      <p:grpSp>
        <p:nvGrpSpPr>
          <p:cNvPr id="20" name="Groupe 19"/>
          <p:cNvGrpSpPr/>
          <p:nvPr/>
        </p:nvGrpSpPr>
        <p:grpSpPr>
          <a:xfrm>
            <a:off x="79251" y="7349592"/>
            <a:ext cx="360040" cy="461665"/>
            <a:chOff x="116632" y="1352600"/>
            <a:chExt cx="360040" cy="461665"/>
          </a:xfrm>
        </p:grpSpPr>
        <p:sp>
          <p:nvSpPr>
            <p:cNvPr id="21" name="Ellipse 2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3" name="Rectangle à coins arrondis 22"/>
          <p:cNvSpPr/>
          <p:nvPr/>
        </p:nvSpPr>
        <p:spPr>
          <a:xfrm>
            <a:off x="6502771" y="7501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39291" y="7421600"/>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Récris chacune de ces phrases en remplaçant le pronom personnel par un groupe nominal.</a:t>
            </a:r>
          </a:p>
        </p:txBody>
      </p:sp>
      <p:sp>
        <p:nvSpPr>
          <p:cNvPr id="25" name="ZoneTexte 24"/>
          <p:cNvSpPr txBox="1"/>
          <p:nvPr/>
        </p:nvSpPr>
        <p:spPr>
          <a:xfrm>
            <a:off x="79251" y="8069672"/>
            <a:ext cx="6624736" cy="1200329"/>
          </a:xfrm>
          <a:prstGeom prst="rect">
            <a:avLst/>
          </a:prstGeom>
          <a:noFill/>
        </p:spPr>
        <p:txBody>
          <a:bodyPr wrap="square" rtlCol="0">
            <a:spAutoFit/>
          </a:bodyPr>
          <a:lstStyle/>
          <a:p>
            <a:pPr>
              <a:lnSpc>
                <a:spcPct val="200000"/>
              </a:lnSpc>
            </a:pPr>
            <a:r>
              <a:rPr lang="fr-FR" sz="1200" dirty="0">
                <a:latin typeface="Comic Sans MS" pitchFamily="66" charset="0"/>
              </a:rPr>
              <a:t>Elle coulait dans le lavabo.</a:t>
            </a:r>
          </a:p>
          <a:p>
            <a:pPr>
              <a:lnSpc>
                <a:spcPct val="200000"/>
              </a:lnSpc>
            </a:pPr>
            <a:endParaRPr lang="fr-FR" sz="1200" dirty="0">
              <a:latin typeface="Comic Sans MS" pitchFamily="66" charset="0"/>
            </a:endParaRPr>
          </a:p>
          <a:p>
            <a:pPr>
              <a:lnSpc>
                <a:spcPct val="200000"/>
              </a:lnSpc>
            </a:pPr>
            <a:r>
              <a:rPr lang="fr-FR" sz="1200" dirty="0">
                <a:latin typeface="Comic Sans MS" pitchFamily="66" charset="0"/>
              </a:rPr>
              <a:t>Ils lisent un livre tous les soirs à leurs enfants.</a:t>
            </a:r>
          </a:p>
        </p:txBody>
      </p:sp>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193551" y="8461712"/>
            <a:ext cx="6192688" cy="502778"/>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193551" y="9202750"/>
            <a:ext cx="6192688" cy="502778"/>
          </a:xfrm>
          <a:prstGeom prst="rect">
            <a:avLst/>
          </a:prstGeom>
        </p:spPr>
      </p:pic>
    </p:spTree>
    <p:extLst>
      <p:ext uri="{BB962C8B-B14F-4D97-AF65-F5344CB8AC3E}">
        <p14:creationId xmlns:p14="http://schemas.microsoft.com/office/powerpoint/2010/main" val="1795632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38425" y="53423"/>
            <a:ext cx="3755093" cy="309563"/>
          </a:xfrm>
        </p:spPr>
        <p:txBody>
          <a:bodyPr anchor="ctr">
            <a:noAutofit/>
          </a:bodyPr>
          <a:lstStyle/>
          <a:p>
            <a:pPr>
              <a:spcBef>
                <a:spcPts val="0"/>
              </a:spcBef>
            </a:pPr>
            <a:r>
              <a:rPr lang="fr-FR" sz="2400" dirty="0"/>
              <a:t>Le pronom personnel sujet</a:t>
            </a:r>
          </a:p>
        </p:txBody>
      </p:sp>
      <p:sp>
        <p:nvSpPr>
          <p:cNvPr id="3" name="Espace réservé du texte 2"/>
          <p:cNvSpPr>
            <a:spLocks noGrp="1"/>
          </p:cNvSpPr>
          <p:nvPr>
            <p:ph type="body" sz="quarter" idx="11"/>
          </p:nvPr>
        </p:nvSpPr>
        <p:spPr/>
        <p:txBody>
          <a:bodyPr/>
          <a:lstStyle/>
          <a:p>
            <a:r>
              <a:rPr lang="fr-FR" dirty="0"/>
              <a:t>6</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424608"/>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chaque groupe sujet au pronom personnel qui correspond.</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1" name="Tableau 10"/>
          <p:cNvGraphicFramePr>
            <a:graphicFrameLocks noGrp="1"/>
          </p:cNvGraphicFramePr>
          <p:nvPr>
            <p:extLst>
              <p:ext uri="{D42A27DB-BD31-4B8C-83A1-F6EECF244321}">
                <p14:modId xmlns:p14="http://schemas.microsoft.com/office/powerpoint/2010/main" val="2510109114"/>
              </p:ext>
            </p:extLst>
          </p:nvPr>
        </p:nvGraphicFramePr>
        <p:xfrm>
          <a:off x="620688" y="2174384"/>
          <a:ext cx="5645224" cy="1554480"/>
        </p:xfrm>
        <a:graphic>
          <a:graphicData uri="http://schemas.openxmlformats.org/drawingml/2006/table">
            <a:tbl>
              <a:tblPr bandRow="1">
                <a:tableStyleId>{5C22544A-7EE6-4342-B048-85BDC9FD1C3A}</a:tableStyleId>
              </a:tblPr>
              <a:tblGrid>
                <a:gridCol w="172819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900808">
                  <a:extLst>
                    <a:ext uri="{9D8B030D-6E8A-4147-A177-3AD203B41FA5}">
                      <a16:colId xmlns:a16="http://schemas.microsoft.com/office/drawing/2014/main" val="20003"/>
                    </a:ext>
                  </a:extLst>
                </a:gridCol>
              </a:tblGrid>
              <a:tr h="144016">
                <a:tc>
                  <a:txBody>
                    <a:bodyPr/>
                    <a:lstStyle/>
                    <a:p>
                      <a:pPr algn="r"/>
                      <a:r>
                        <a:rPr lang="fr-FR" sz="1100" dirty="0">
                          <a:latin typeface="Comic Sans MS" pitchFamily="66" charset="0"/>
                        </a:rPr>
                        <a:t>Ma sœur et moi</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il</a:t>
                      </a:r>
                    </a:p>
                  </a:txBody>
                  <a:tcPr anchor="c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Les élèves</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elle</a:t>
                      </a:r>
                    </a:p>
                  </a:txBody>
                  <a:tcPr anchor="c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Ses cousines</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nous</a:t>
                      </a:r>
                    </a:p>
                  </a:txBody>
                  <a:tcPr anchor="c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Le chat du voisin</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vous</a:t>
                      </a:r>
                    </a:p>
                  </a:txBody>
                  <a:tcPr anchor="c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Ton père et toi</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ils</a:t>
                      </a:r>
                    </a:p>
                  </a:txBody>
                  <a:tcPr anchor="c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Ma tante</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elles</a:t>
                      </a:r>
                    </a:p>
                  </a:txBody>
                  <a:tcPr anchor="ctr">
                    <a:solidFill>
                      <a:schemeClr val="bg1"/>
                    </a:solidFill>
                  </a:tcPr>
                </a:tc>
                <a:extLst>
                  <a:ext uri="{0D108BD9-81ED-4DB2-BD59-A6C34878D82A}">
                    <a16:rowId xmlns:a16="http://schemas.microsoft.com/office/drawing/2014/main" val="10005"/>
                  </a:ext>
                </a:extLst>
              </a:tr>
            </a:tbl>
          </a:graphicData>
        </a:graphic>
      </p:graphicFrame>
      <p:grpSp>
        <p:nvGrpSpPr>
          <p:cNvPr id="12" name="Groupe 11"/>
          <p:cNvGrpSpPr/>
          <p:nvPr/>
        </p:nvGrpSpPr>
        <p:grpSpPr>
          <a:xfrm>
            <a:off x="116632" y="3944888"/>
            <a:ext cx="6653336" cy="818292"/>
            <a:chOff x="116632" y="1352600"/>
            <a:chExt cx="6653336" cy="818292"/>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Entoure le groupe sujet qui est remplacé par le pronom personnel en gras.</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116632" y="4742200"/>
            <a:ext cx="6624736" cy="1938992"/>
          </a:xfrm>
          <a:prstGeom prst="rect">
            <a:avLst/>
          </a:prstGeom>
          <a:noFill/>
        </p:spPr>
        <p:txBody>
          <a:bodyPr wrap="square" rtlCol="0">
            <a:spAutoFit/>
          </a:bodyPr>
          <a:lstStyle/>
          <a:p>
            <a:pPr>
              <a:lnSpc>
                <a:spcPct val="250000"/>
              </a:lnSpc>
            </a:pPr>
            <a:r>
              <a:rPr lang="fr-FR" sz="1200" b="1" dirty="0">
                <a:latin typeface="Comic Sans MS" pitchFamily="66" charset="0"/>
              </a:rPr>
              <a:t>Elles</a:t>
            </a:r>
            <a:r>
              <a:rPr lang="fr-FR" sz="1200" dirty="0">
                <a:latin typeface="Comic Sans MS" pitchFamily="66" charset="0"/>
              </a:rPr>
              <a:t> veillent sur la petite princesse. (les trois magiciens – les trois fées)</a:t>
            </a:r>
          </a:p>
          <a:p>
            <a:pPr>
              <a:lnSpc>
                <a:spcPct val="250000"/>
              </a:lnSpc>
            </a:pPr>
            <a:r>
              <a:rPr lang="fr-FR" sz="1200" b="1" dirty="0">
                <a:latin typeface="Comic Sans MS" pitchFamily="66" charset="0"/>
              </a:rPr>
              <a:t>Elle</a:t>
            </a:r>
            <a:r>
              <a:rPr lang="fr-FR" sz="1200" dirty="0">
                <a:latin typeface="Comic Sans MS" pitchFamily="66" charset="0"/>
              </a:rPr>
              <a:t> lit un livre passionnant. (la fillette – le garçon)</a:t>
            </a:r>
          </a:p>
          <a:p>
            <a:pPr>
              <a:lnSpc>
                <a:spcPct val="250000"/>
              </a:lnSpc>
            </a:pPr>
            <a:r>
              <a:rPr lang="fr-FR" sz="1200" b="1" dirty="0">
                <a:latin typeface="Comic Sans MS" pitchFamily="66" charset="0"/>
              </a:rPr>
              <a:t>Il</a:t>
            </a:r>
            <a:r>
              <a:rPr lang="fr-FR" sz="1200" dirty="0">
                <a:latin typeface="Comic Sans MS" pitchFamily="66" charset="0"/>
              </a:rPr>
              <a:t> joue à un jeu d’aventures. (mon frère – ma sœur)</a:t>
            </a:r>
          </a:p>
          <a:p>
            <a:pPr>
              <a:lnSpc>
                <a:spcPct val="250000"/>
              </a:lnSpc>
            </a:pPr>
            <a:r>
              <a:rPr lang="fr-FR" sz="1200" b="1" dirty="0">
                <a:latin typeface="Comic Sans MS" pitchFamily="66" charset="0"/>
              </a:rPr>
              <a:t>Ils</a:t>
            </a:r>
            <a:r>
              <a:rPr lang="fr-FR" sz="1200" dirty="0">
                <a:latin typeface="Comic Sans MS" pitchFamily="66" charset="0"/>
              </a:rPr>
              <a:t> partagent leur goûter. (les filles – les enfants)</a:t>
            </a:r>
          </a:p>
        </p:txBody>
      </p:sp>
      <p:grpSp>
        <p:nvGrpSpPr>
          <p:cNvPr id="26" name="Groupe 25"/>
          <p:cNvGrpSpPr/>
          <p:nvPr/>
        </p:nvGrpSpPr>
        <p:grpSpPr>
          <a:xfrm>
            <a:off x="116632" y="6825208"/>
            <a:ext cx="6653336" cy="818292"/>
            <a:chOff x="116632" y="1352600"/>
            <a:chExt cx="6653336" cy="818292"/>
          </a:xfrm>
        </p:grpSpPr>
        <p:grpSp>
          <p:nvGrpSpPr>
            <p:cNvPr id="27" name="Groupe 26"/>
            <p:cNvGrpSpPr/>
            <p:nvPr/>
          </p:nvGrpSpPr>
          <p:grpSpPr>
            <a:xfrm>
              <a:off x="116632" y="1352600"/>
              <a:ext cx="360040" cy="461665"/>
              <a:chOff x="116632" y="1352600"/>
              <a:chExt cx="360040" cy="461665"/>
            </a:xfrm>
          </p:grpSpPr>
          <p:sp>
            <p:nvSpPr>
              <p:cNvPr id="30" name="Ellipse 2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ZoneTexte 27"/>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Remplace les groupes nominaux soulignés par un pronom personnel qui convient.</a:t>
              </a: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2" name="ZoneTexte 31"/>
          <p:cNvSpPr txBox="1"/>
          <p:nvPr/>
        </p:nvSpPr>
        <p:spPr>
          <a:xfrm>
            <a:off x="116632" y="7257256"/>
            <a:ext cx="6624736" cy="2308324"/>
          </a:xfrm>
          <a:prstGeom prst="rect">
            <a:avLst/>
          </a:prstGeom>
          <a:noFill/>
        </p:spPr>
        <p:txBody>
          <a:bodyPr wrap="square" rtlCol="0">
            <a:spAutoFit/>
          </a:bodyPr>
          <a:lstStyle/>
          <a:p>
            <a:pPr>
              <a:lnSpc>
                <a:spcPct val="400000"/>
              </a:lnSpc>
            </a:pPr>
            <a:r>
              <a:rPr lang="fr-FR" sz="1200" dirty="0">
                <a:latin typeface="Comic Sans MS" pitchFamily="66" charset="0"/>
              </a:rPr>
              <a:t>Dans la cour, </a:t>
            </a:r>
            <a:r>
              <a:rPr lang="fr-FR" sz="1200" u="sng" dirty="0">
                <a:latin typeface="Comic Sans MS" pitchFamily="66" charset="0"/>
              </a:rPr>
              <a:t>les enfants</a:t>
            </a:r>
            <a:r>
              <a:rPr lang="fr-FR" sz="1200" dirty="0">
                <a:latin typeface="Comic Sans MS" pitchFamily="66" charset="0"/>
              </a:rPr>
              <a:t> jouent à de nombreux jeux. </a:t>
            </a:r>
            <a:r>
              <a:rPr lang="fr-FR" sz="1200" u="sng" dirty="0">
                <a:latin typeface="Comic Sans MS" pitchFamily="66" charset="0"/>
              </a:rPr>
              <a:t>Lina</a:t>
            </a:r>
            <a:r>
              <a:rPr lang="fr-FR" sz="1200" dirty="0">
                <a:latin typeface="Comic Sans MS" pitchFamily="66" charset="0"/>
              </a:rPr>
              <a:t> saute à la corde pendant que </a:t>
            </a:r>
            <a:r>
              <a:rPr lang="fr-FR" sz="1200" u="sng" dirty="0">
                <a:latin typeface="Comic Sans MS" pitchFamily="66" charset="0"/>
              </a:rPr>
              <a:t>Julien et Thomas</a:t>
            </a:r>
            <a:r>
              <a:rPr lang="fr-FR" sz="1200" dirty="0">
                <a:latin typeface="Comic Sans MS" pitchFamily="66" charset="0"/>
              </a:rPr>
              <a:t> se lancent dans une partie de foot. Pendant ce temps, </a:t>
            </a:r>
            <a:r>
              <a:rPr lang="fr-FR" sz="1200" u="sng" dirty="0">
                <a:latin typeface="Comic Sans MS" pitchFamily="66" charset="0"/>
              </a:rPr>
              <a:t>le maitre et moi </a:t>
            </a:r>
            <a:r>
              <a:rPr lang="fr-FR" sz="1200" dirty="0">
                <a:latin typeface="Comic Sans MS" pitchFamily="66" charset="0"/>
              </a:rPr>
              <a:t>surveillons tout ce petit monde. Ah que </a:t>
            </a:r>
            <a:r>
              <a:rPr lang="fr-FR" sz="1200" u="sng" dirty="0">
                <a:latin typeface="Comic Sans MS" pitchFamily="66" charset="0"/>
              </a:rPr>
              <a:t>le temps de la récréation</a:t>
            </a:r>
            <a:r>
              <a:rPr lang="fr-FR" sz="1200" dirty="0">
                <a:latin typeface="Comic Sans MS" pitchFamily="66" charset="0"/>
              </a:rPr>
              <a:t> </a:t>
            </a:r>
            <a:r>
              <a:rPr lang="fr-FR" sz="1200">
                <a:latin typeface="Comic Sans MS" pitchFamily="66" charset="0"/>
              </a:rPr>
              <a:t>est doux !</a:t>
            </a:r>
            <a:endParaRPr lang="fr-FR" sz="1200" dirty="0">
              <a:latin typeface="Comic Sans MS" pitchFamily="66" charset="0"/>
            </a:endParaRP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42772" r="41939" b="83561"/>
          <a:stretch/>
        </p:blipFill>
        <p:spPr>
          <a:xfrm>
            <a:off x="1027956" y="7942324"/>
            <a:ext cx="1048494" cy="395052"/>
          </a:xfrm>
          <a:prstGeom prst="rect">
            <a:avLst/>
          </a:prstGeom>
        </p:spPr>
      </p:pic>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42772" r="41939" b="83561"/>
          <a:stretch/>
        </p:blipFill>
        <p:spPr>
          <a:xfrm>
            <a:off x="3645024" y="7942324"/>
            <a:ext cx="1048494" cy="395052"/>
          </a:xfrm>
          <a:prstGeom prst="rect">
            <a:avLst/>
          </a:prstGeom>
        </p:spPr>
      </p:pic>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42772" r="41939" b="83561"/>
          <a:stretch/>
        </p:blipFill>
        <p:spPr>
          <a:xfrm>
            <a:off x="277230" y="8697416"/>
            <a:ext cx="1048494" cy="395052"/>
          </a:xfrm>
          <a:prstGeom prst="rect">
            <a:avLst/>
          </a:prstGeom>
        </p:spPr>
      </p:pic>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42772" r="41939" b="83561"/>
          <a:stretch/>
        </p:blipFill>
        <p:spPr>
          <a:xfrm>
            <a:off x="5373216" y="8697416"/>
            <a:ext cx="1048494" cy="395052"/>
          </a:xfrm>
          <a:prstGeom prst="rect">
            <a:avLst/>
          </a:prstGeom>
        </p:spPr>
      </p:pic>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42772" r="41939" b="83561"/>
          <a:stretch/>
        </p:blipFill>
        <p:spPr>
          <a:xfrm>
            <a:off x="3406924" y="9368054"/>
            <a:ext cx="1048494" cy="395052"/>
          </a:xfrm>
          <a:prstGeom prst="rect">
            <a:avLst/>
          </a:prstGeom>
        </p:spPr>
      </p:pic>
    </p:spTree>
    <p:extLst>
      <p:ext uri="{BB962C8B-B14F-4D97-AF65-F5344CB8AC3E}">
        <p14:creationId xmlns:p14="http://schemas.microsoft.com/office/powerpoint/2010/main" val="92619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a:t>6</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08584"/>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Recopie les phrases en remplaçant le groupe nominal sujet par un pronom personnel qui convient.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16632" y="1857934"/>
            <a:ext cx="6624736" cy="2400657"/>
          </a:xfrm>
          <a:prstGeom prst="rect">
            <a:avLst/>
          </a:prstGeom>
          <a:noFill/>
        </p:spPr>
        <p:txBody>
          <a:bodyPr wrap="square" rtlCol="0">
            <a:spAutoFit/>
          </a:bodyPr>
          <a:lstStyle/>
          <a:p>
            <a:pPr>
              <a:lnSpc>
                <a:spcPct val="250000"/>
              </a:lnSpc>
            </a:pPr>
            <a:r>
              <a:rPr lang="fr-FR" sz="1200" dirty="0">
                <a:latin typeface="Comic Sans MS" pitchFamily="66" charset="0"/>
              </a:rPr>
              <a:t>Au printemps</a:t>
            </a:r>
            <a:r>
              <a:rPr lang="fr-FR" sz="1200" b="1" dirty="0">
                <a:latin typeface="Comic Sans MS" pitchFamily="66" charset="0"/>
              </a:rPr>
              <a:t>, les jonquilles </a:t>
            </a:r>
            <a:r>
              <a:rPr lang="fr-FR" sz="1200" dirty="0">
                <a:latin typeface="Comic Sans MS" pitchFamily="66" charset="0"/>
              </a:rPr>
              <a:t>poussent dans les bois.</a:t>
            </a:r>
          </a:p>
          <a:p>
            <a:pPr>
              <a:lnSpc>
                <a:spcPct val="250000"/>
              </a:lnSpc>
            </a:pPr>
            <a:endParaRPr lang="fr-FR" sz="1200" dirty="0">
              <a:latin typeface="Comic Sans MS" pitchFamily="66" charset="0"/>
            </a:endParaRPr>
          </a:p>
          <a:p>
            <a:pPr>
              <a:lnSpc>
                <a:spcPct val="250000"/>
              </a:lnSpc>
            </a:pPr>
            <a:r>
              <a:rPr lang="fr-FR" sz="1200" b="1" dirty="0">
                <a:latin typeface="Comic Sans MS" pitchFamily="66" charset="0"/>
              </a:rPr>
              <a:t>La chenille et le papillon </a:t>
            </a:r>
            <a:r>
              <a:rPr lang="fr-FR" sz="1200" dirty="0">
                <a:latin typeface="Comic Sans MS" pitchFamily="66" charset="0"/>
              </a:rPr>
              <a:t>sortent d’une touffe d’herbe.</a:t>
            </a:r>
          </a:p>
          <a:p>
            <a:pPr>
              <a:lnSpc>
                <a:spcPct val="250000"/>
              </a:lnSpc>
            </a:pPr>
            <a:endParaRPr lang="fr-FR" sz="1200" dirty="0">
              <a:latin typeface="Comic Sans MS" pitchFamily="66" charset="0"/>
            </a:endParaRPr>
          </a:p>
          <a:p>
            <a:pPr>
              <a:lnSpc>
                <a:spcPct val="250000"/>
              </a:lnSpc>
            </a:pPr>
            <a:r>
              <a:rPr lang="fr-FR" sz="1200" b="1" dirty="0">
                <a:latin typeface="Comic Sans MS" pitchFamily="66" charset="0"/>
              </a:rPr>
              <a:t>Julie et moi </a:t>
            </a:r>
            <a:r>
              <a:rPr lang="fr-FR" sz="1200" dirty="0">
                <a:latin typeface="Comic Sans MS" pitchFamily="66" charset="0"/>
              </a:rPr>
              <a:t>allons au marché.</a:t>
            </a:r>
          </a:p>
        </p:txBody>
      </p:sp>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2342310"/>
            <a:ext cx="6192688" cy="502778"/>
          </a:xfrm>
          <a:prstGeom prst="rect">
            <a:avLst/>
          </a:prstGeom>
        </p:spPr>
      </p:pic>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3299372"/>
            <a:ext cx="6192688" cy="502778"/>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15702" y="4234198"/>
            <a:ext cx="6192688" cy="502778"/>
          </a:xfrm>
          <a:prstGeom prst="rect">
            <a:avLst/>
          </a:prstGeom>
        </p:spPr>
      </p:pic>
      <p:grpSp>
        <p:nvGrpSpPr>
          <p:cNvPr id="15" name="Groupe 14"/>
          <p:cNvGrpSpPr/>
          <p:nvPr/>
        </p:nvGrpSpPr>
        <p:grpSpPr>
          <a:xfrm>
            <a:off x="116632" y="4808984"/>
            <a:ext cx="6653336" cy="818292"/>
            <a:chOff x="116632" y="1352600"/>
            <a:chExt cx="6653336" cy="818292"/>
          </a:xfrm>
        </p:grpSpPr>
        <p:grpSp>
          <p:nvGrpSpPr>
            <p:cNvPr id="16" name="Groupe 15"/>
            <p:cNvGrpSpPr/>
            <p:nvPr/>
          </p:nvGrpSpPr>
          <p:grpSpPr>
            <a:xfrm>
              <a:off x="116632" y="1352600"/>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ZoneTexte 1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suivantes par le pronom personnel demandé.</a:t>
              </a:r>
            </a:p>
          </p:txBody>
        </p:sp>
        <p:sp>
          <p:nvSpPr>
            <p:cNvPr id="18" name="Rectangle à coins arrondis 1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1" name="ZoneTexte 20"/>
          <p:cNvSpPr txBox="1"/>
          <p:nvPr/>
        </p:nvSpPr>
        <p:spPr>
          <a:xfrm>
            <a:off x="116632" y="5534288"/>
            <a:ext cx="6624736" cy="1877437"/>
          </a:xfrm>
          <a:prstGeom prst="rect">
            <a:avLst/>
          </a:prstGeom>
          <a:noFill/>
        </p:spPr>
        <p:txBody>
          <a:bodyPr wrap="square" rtlCol="0">
            <a:spAutoFit/>
          </a:bodyPr>
          <a:lstStyle/>
          <a:p>
            <a:pPr>
              <a:lnSpc>
                <a:spcPct val="200000"/>
              </a:lnSpc>
            </a:pPr>
            <a:r>
              <a:rPr lang="fr-FR" sz="1200" dirty="0">
                <a:latin typeface="Comic Sans MS" pitchFamily="66" charset="0"/>
              </a:rPr>
              <a:t>Mes grands-parents n’ont pas eu la chance d’aller à l’école. ______ (3</a:t>
            </a:r>
            <a:r>
              <a:rPr lang="fr-FR" sz="1200" baseline="30000" dirty="0">
                <a:latin typeface="Comic Sans MS" pitchFamily="66" charset="0"/>
              </a:rPr>
              <a:t>ème</a:t>
            </a:r>
            <a:r>
              <a:rPr lang="fr-FR" sz="1200" dirty="0">
                <a:latin typeface="Comic Sans MS" pitchFamily="66" charset="0"/>
              </a:rPr>
              <a:t> pers. du </a:t>
            </a:r>
            <a:r>
              <a:rPr lang="fr-FR" sz="1200" dirty="0" err="1">
                <a:latin typeface="Comic Sans MS" pitchFamily="66" charset="0"/>
              </a:rPr>
              <a:t>plur</a:t>
            </a:r>
            <a:r>
              <a:rPr lang="fr-FR" sz="1200" dirty="0">
                <a:latin typeface="Comic Sans MS" pitchFamily="66" charset="0"/>
              </a:rPr>
              <a:t>.) ne savent pas lire et c’est une grande tristesse. Quand _____ (1</a:t>
            </a:r>
            <a:r>
              <a:rPr lang="fr-FR" sz="1200" baseline="30000" dirty="0">
                <a:latin typeface="Comic Sans MS" pitchFamily="66" charset="0"/>
              </a:rPr>
              <a:t>ère</a:t>
            </a:r>
            <a:r>
              <a:rPr lang="fr-FR" sz="1200" dirty="0">
                <a:latin typeface="Comic Sans MS" pitchFamily="66" charset="0"/>
              </a:rPr>
              <a:t> pers. du </a:t>
            </a:r>
            <a:r>
              <a:rPr lang="fr-FR" sz="1200" dirty="0" err="1">
                <a:latin typeface="Comic Sans MS" pitchFamily="66" charset="0"/>
              </a:rPr>
              <a:t>sing</a:t>
            </a:r>
            <a:r>
              <a:rPr lang="fr-FR" sz="1200" dirty="0">
                <a:latin typeface="Comic Sans MS" pitchFamily="66" charset="0"/>
              </a:rPr>
              <a:t>.) pense à eux, des vagues de larmes se forment au bord de mes cils. C’est pourquoi, ______ (1</a:t>
            </a:r>
            <a:r>
              <a:rPr lang="fr-FR" sz="1200" baseline="30000" dirty="0">
                <a:latin typeface="Comic Sans MS" pitchFamily="66" charset="0"/>
              </a:rPr>
              <a:t>ère</a:t>
            </a:r>
            <a:r>
              <a:rPr lang="fr-FR" sz="1200" dirty="0">
                <a:latin typeface="Comic Sans MS" pitchFamily="66" charset="0"/>
              </a:rPr>
              <a:t> pers. du </a:t>
            </a:r>
            <a:r>
              <a:rPr lang="fr-FR" sz="1200" dirty="0" err="1">
                <a:latin typeface="Comic Sans MS" pitchFamily="66" charset="0"/>
              </a:rPr>
              <a:t>plur</a:t>
            </a:r>
            <a:r>
              <a:rPr lang="fr-FR" sz="1200" dirty="0">
                <a:latin typeface="Comic Sans MS" pitchFamily="66" charset="0"/>
              </a:rPr>
              <a:t>.) leur rendons souvent visite.</a:t>
            </a:r>
          </a:p>
          <a:p>
            <a:pPr algn="r">
              <a:lnSpc>
                <a:spcPct val="200000"/>
              </a:lnSpc>
            </a:pPr>
            <a:r>
              <a:rPr lang="fr-FR" sz="1000" i="1" dirty="0">
                <a:latin typeface="Comic Sans MS" pitchFamily="66" charset="0"/>
              </a:rPr>
              <a:t>Le théorème de Mamadou </a:t>
            </a:r>
            <a:r>
              <a:rPr lang="fr-FR" sz="1000" dirty="0">
                <a:latin typeface="Comic Sans MS" pitchFamily="66" charset="0"/>
              </a:rPr>
              <a:t>de Azouz Begag</a:t>
            </a:r>
          </a:p>
        </p:txBody>
      </p:sp>
      <p:grpSp>
        <p:nvGrpSpPr>
          <p:cNvPr id="22" name="Groupe 21"/>
          <p:cNvGrpSpPr/>
          <p:nvPr/>
        </p:nvGrpSpPr>
        <p:grpSpPr>
          <a:xfrm>
            <a:off x="116632" y="7342039"/>
            <a:ext cx="6653336" cy="818292"/>
            <a:chOff x="116632" y="1352600"/>
            <a:chExt cx="6653336" cy="818292"/>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Lis la première phrase, puis, pour chaque phrase, indique qui est remplacé par le pronom personnel en gras.</a:t>
              </a: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8" name="ZoneTexte 27"/>
          <p:cNvSpPr txBox="1"/>
          <p:nvPr/>
        </p:nvSpPr>
        <p:spPr>
          <a:xfrm>
            <a:off x="145232" y="8207876"/>
            <a:ext cx="6624736" cy="1569660"/>
          </a:xfrm>
          <a:prstGeom prst="rect">
            <a:avLst/>
          </a:prstGeom>
          <a:noFill/>
        </p:spPr>
        <p:txBody>
          <a:bodyPr wrap="square" rtlCol="0">
            <a:spAutoFit/>
          </a:bodyPr>
          <a:lstStyle/>
          <a:p>
            <a:pPr>
              <a:lnSpc>
                <a:spcPct val="200000"/>
              </a:lnSpc>
            </a:pPr>
            <a:r>
              <a:rPr lang="fr-FR" sz="1200" i="1" u="sng" dirty="0">
                <a:latin typeface="Comic Sans MS" pitchFamily="66" charset="0"/>
              </a:rPr>
              <a:t>La boulangère vend une baguette au client.</a:t>
            </a:r>
          </a:p>
          <a:p>
            <a:pPr>
              <a:lnSpc>
                <a:spcPct val="200000"/>
              </a:lnSpc>
            </a:pPr>
            <a:r>
              <a:rPr lang="fr-FR" sz="1200" b="1" dirty="0">
                <a:latin typeface="Comic Sans MS" pitchFamily="66" charset="0"/>
              </a:rPr>
              <a:t>Il</a:t>
            </a:r>
            <a:r>
              <a:rPr lang="fr-FR" sz="1200" dirty="0">
                <a:latin typeface="Comic Sans MS" pitchFamily="66" charset="0"/>
              </a:rPr>
              <a:t> lui tend un billet de cinq euros. ________________________________</a:t>
            </a:r>
          </a:p>
          <a:p>
            <a:pPr>
              <a:lnSpc>
                <a:spcPct val="200000"/>
              </a:lnSpc>
            </a:pPr>
            <a:r>
              <a:rPr lang="fr-FR" sz="1200" b="1" dirty="0">
                <a:latin typeface="Comic Sans MS" pitchFamily="66" charset="0"/>
              </a:rPr>
              <a:t>Elle</a:t>
            </a:r>
            <a:r>
              <a:rPr lang="fr-FR" sz="1200" dirty="0">
                <a:latin typeface="Comic Sans MS" pitchFamily="66" charset="0"/>
              </a:rPr>
              <a:t> lui rend la monnaie. ________________________________________</a:t>
            </a:r>
          </a:p>
          <a:p>
            <a:pPr>
              <a:lnSpc>
                <a:spcPct val="200000"/>
              </a:lnSpc>
            </a:pPr>
            <a:r>
              <a:rPr lang="fr-FR" sz="1200" b="1" dirty="0">
                <a:latin typeface="Comic Sans MS" pitchFamily="66" charset="0"/>
              </a:rPr>
              <a:t>Ils</a:t>
            </a:r>
            <a:r>
              <a:rPr lang="fr-FR" sz="1200" dirty="0">
                <a:latin typeface="Comic Sans MS" pitchFamily="66" charset="0"/>
              </a:rPr>
              <a:t> se saluent poliment. ________________________________________</a:t>
            </a:r>
          </a:p>
        </p:txBody>
      </p:sp>
      <p:sp>
        <p:nvSpPr>
          <p:cNvPr id="31" name="Espace réservé du texte 1">
            <a:extLst>
              <a:ext uri="{FF2B5EF4-FFF2-40B4-BE49-F238E27FC236}">
                <a16:creationId xmlns:a16="http://schemas.microsoft.com/office/drawing/2014/main" id="{2144E8E0-13D0-C6BF-A4EC-37D634FFB9E5}"/>
              </a:ext>
            </a:extLst>
          </p:cNvPr>
          <p:cNvSpPr txBox="1">
            <a:spLocks/>
          </p:cNvSpPr>
          <p:nvPr/>
        </p:nvSpPr>
        <p:spPr>
          <a:xfrm>
            <a:off x="938425" y="53423"/>
            <a:ext cx="3755093" cy="309563"/>
          </a:xfrm>
          <a:prstGeom prst="rect">
            <a:avLst/>
          </a:prstGeom>
        </p:spPr>
        <p:txBody>
          <a:bodyPr anchor="ctr">
            <a:noAutofit/>
          </a:bodyPr>
          <a:lstStyle>
            <a:lvl1pPr marL="0" indent="0" algn="l" defTabSz="914400" rtl="0" eaLnBrk="1" latinLnBrk="0" hangingPunct="1">
              <a:spcBef>
                <a:spcPct val="20000"/>
              </a:spcBef>
              <a:buFont typeface="Arial" pitchFamily="34" charset="0"/>
              <a:buNone/>
              <a:defRPr sz="3200" kern="1200">
                <a:solidFill>
                  <a:schemeClr val="bg1"/>
                </a:solidFill>
                <a:effectLst>
                  <a:outerShdw blurRad="38100" dist="38100" dir="2700000" algn="tl">
                    <a:srgbClr val="000000">
                      <a:alpha val="43137"/>
                    </a:srgbClr>
                  </a:outerShdw>
                </a:effectLst>
                <a:latin typeface="Berlin Sans FB Dem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fr-FR" sz="2400"/>
              <a:t>Le pronom personnel sujet</a:t>
            </a:r>
            <a:endParaRPr lang="fr-FR" sz="2400" dirty="0"/>
          </a:p>
        </p:txBody>
      </p:sp>
    </p:spTree>
    <p:extLst>
      <p:ext uri="{BB962C8B-B14F-4D97-AF65-F5344CB8AC3E}">
        <p14:creationId xmlns:p14="http://schemas.microsoft.com/office/powerpoint/2010/main" val="3931753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a:t>6</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Recopie les phrases en les complétant par le pronom personnel qui convient.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16632" y="2139459"/>
            <a:ext cx="6624736" cy="1200329"/>
          </a:xfrm>
          <a:prstGeom prst="rect">
            <a:avLst/>
          </a:prstGeom>
          <a:noFill/>
        </p:spPr>
        <p:txBody>
          <a:bodyPr wrap="square" rtlCol="0">
            <a:spAutoFit/>
          </a:bodyPr>
          <a:lstStyle/>
          <a:p>
            <a:pPr>
              <a:lnSpc>
                <a:spcPct val="200000"/>
              </a:lnSpc>
            </a:pPr>
            <a:r>
              <a:rPr lang="fr-FR" sz="1200" dirty="0">
                <a:latin typeface="Comic Sans MS" pitchFamily="66" charset="0"/>
              </a:rPr>
              <a:t>Quand j’aurais dix ans, _______ regarderai la télévision le soir.</a:t>
            </a:r>
          </a:p>
          <a:p>
            <a:pPr>
              <a:lnSpc>
                <a:spcPct val="200000"/>
              </a:lnSpc>
            </a:pPr>
            <a:r>
              <a:rPr lang="fr-FR" sz="1200" dirty="0">
                <a:latin typeface="Comic Sans MS" pitchFamily="66" charset="0"/>
              </a:rPr>
              <a:t>Quand nous viendrons te voir, _______ dormirons chez toi.</a:t>
            </a:r>
          </a:p>
          <a:p>
            <a:pPr>
              <a:lnSpc>
                <a:spcPct val="200000"/>
              </a:lnSpc>
            </a:pPr>
            <a:r>
              <a:rPr lang="fr-FR" sz="1200" dirty="0">
                <a:latin typeface="Comic Sans MS" pitchFamily="66" charset="0"/>
              </a:rPr>
              <a:t>Si vous n’êtes pas sages, ________ n’irez pas au cinéma.</a:t>
            </a:r>
            <a:endParaRPr lang="fr-FR" sz="1000" dirty="0">
              <a:latin typeface="Comic Sans MS" pitchFamily="66" charset="0"/>
            </a:endParaRPr>
          </a:p>
        </p:txBody>
      </p:sp>
      <p:grpSp>
        <p:nvGrpSpPr>
          <p:cNvPr id="12" name="Groupe 11"/>
          <p:cNvGrpSpPr/>
          <p:nvPr/>
        </p:nvGrpSpPr>
        <p:grpSpPr>
          <a:xfrm>
            <a:off x="116632" y="3512840"/>
            <a:ext cx="6653336" cy="818292"/>
            <a:chOff x="116632" y="1352600"/>
            <a:chExt cx="6653336" cy="818292"/>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Relie les pronoms personnels sujet au groupe verbal qui convient.</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p:cNvGraphicFramePr>
            <a:graphicFrameLocks noGrp="1"/>
          </p:cNvGraphicFramePr>
          <p:nvPr>
            <p:extLst>
              <p:ext uri="{D42A27DB-BD31-4B8C-83A1-F6EECF244321}">
                <p14:modId xmlns:p14="http://schemas.microsoft.com/office/powerpoint/2010/main" val="2507196906"/>
              </p:ext>
            </p:extLst>
          </p:nvPr>
        </p:nvGraphicFramePr>
        <p:xfrm>
          <a:off x="332656" y="4478640"/>
          <a:ext cx="5645224" cy="1036320"/>
        </p:xfrm>
        <a:graphic>
          <a:graphicData uri="http://schemas.openxmlformats.org/drawingml/2006/table">
            <a:tbl>
              <a:tblPr bandRow="1">
                <a:tableStyleId>{5C22544A-7EE6-4342-B048-85BDC9FD1C3A}</a:tableStyleId>
              </a:tblPr>
              <a:tblGrid>
                <a:gridCol w="172819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900808">
                  <a:extLst>
                    <a:ext uri="{9D8B030D-6E8A-4147-A177-3AD203B41FA5}">
                      <a16:colId xmlns:a16="http://schemas.microsoft.com/office/drawing/2014/main" val="20003"/>
                    </a:ext>
                  </a:extLst>
                </a:gridCol>
              </a:tblGrid>
              <a:tr h="144016">
                <a:tc>
                  <a:txBody>
                    <a:bodyPr/>
                    <a:lstStyle/>
                    <a:p>
                      <a:pPr algn="r"/>
                      <a:r>
                        <a:rPr lang="fr-FR" sz="1100" dirty="0">
                          <a:latin typeface="Comic Sans MS" pitchFamily="66" charset="0"/>
                        </a:rPr>
                        <a:t>Nous</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aime les souris.</a:t>
                      </a:r>
                    </a:p>
                  </a:txBody>
                  <a:tcPr anchor="c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Tu</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mange du fromage.</a:t>
                      </a:r>
                    </a:p>
                  </a:txBody>
                  <a:tcPr anchor="c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Je</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dévorons des tartines.</a:t>
                      </a:r>
                    </a:p>
                  </a:txBody>
                  <a:tcPr anchor="c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Elle</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n’aimes</a:t>
                      </a:r>
                      <a:r>
                        <a:rPr lang="fr-FR" sz="1100" baseline="0" dirty="0">
                          <a:latin typeface="Comic Sans MS" pitchFamily="66" charset="0"/>
                        </a:rPr>
                        <a:t> pas les souris.</a:t>
                      </a:r>
                      <a:endParaRPr lang="fr-FR" sz="1100" dirty="0">
                        <a:latin typeface="Comic Sans MS" pitchFamily="66" charset="0"/>
                      </a:endParaRPr>
                    </a:p>
                  </a:txBody>
                  <a:tcPr anchor="ctr">
                    <a:solidFill>
                      <a:schemeClr val="bg1"/>
                    </a:solidFill>
                  </a:tcPr>
                </a:tc>
                <a:extLst>
                  <a:ext uri="{0D108BD9-81ED-4DB2-BD59-A6C34878D82A}">
                    <a16:rowId xmlns:a16="http://schemas.microsoft.com/office/drawing/2014/main" val="10003"/>
                  </a:ext>
                </a:extLst>
              </a:tr>
            </a:tbl>
          </a:graphicData>
        </a:graphic>
      </p:graphicFrame>
      <p:grpSp>
        <p:nvGrpSpPr>
          <p:cNvPr id="19" name="Groupe 18"/>
          <p:cNvGrpSpPr/>
          <p:nvPr/>
        </p:nvGrpSpPr>
        <p:grpSpPr>
          <a:xfrm>
            <a:off x="116632" y="5889104"/>
            <a:ext cx="6653336" cy="1141457"/>
            <a:chOff x="116632" y="1352600"/>
            <a:chExt cx="6653336" cy="1141457"/>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1061829"/>
            </a:xfrm>
            <a:prstGeom prst="rect">
              <a:avLst/>
            </a:prstGeom>
            <a:noFill/>
          </p:spPr>
          <p:txBody>
            <a:bodyPr wrap="square" rtlCol="0">
              <a:spAutoFit/>
            </a:bodyPr>
            <a:lstStyle/>
            <a:p>
              <a:pPr>
                <a:lnSpc>
                  <a:spcPct val="150000"/>
                </a:lnSpc>
              </a:pPr>
              <a:r>
                <a:rPr lang="fr-FR" sz="1400" u="sng" dirty="0">
                  <a:latin typeface="SimpleRonde" pitchFamily="2" charset="0"/>
                </a:rPr>
                <a:t>Pour chaque phrase, entoure le pronom personnel et indique s’il est au singulier ou au pluriel.</a:t>
              </a:r>
            </a:p>
            <a:p>
              <a:pPr>
                <a:lnSpc>
                  <a:spcPct val="150000"/>
                </a:lnSpc>
              </a:pPr>
              <a:r>
                <a:rPr lang="fr-FR" sz="1400" u="sng" dirty="0">
                  <a:latin typeface="SimpleRonde" pitchFamily="2" charset="0"/>
                </a:rPr>
                <a:t>Ex : </a:t>
              </a:r>
              <a:r>
                <a:rPr lang="fr-FR" sz="1400" b="1" u="sng" dirty="0">
                  <a:latin typeface="SimpleRonde" pitchFamily="2" charset="0"/>
                </a:rPr>
                <a:t>Elle</a:t>
              </a:r>
              <a:r>
                <a:rPr lang="fr-FR" sz="1400" u="sng" dirty="0">
                  <a:latin typeface="SimpleRonde" pitchFamily="2" charset="0"/>
                </a:rPr>
                <a:t> m’appelait. </a:t>
              </a:r>
              <a:r>
                <a:rPr lang="fr-FR" sz="1400" u="sng" dirty="0">
                  <a:latin typeface="Throw My Hands Up in the Air"/>
                  <a:ea typeface="Throw My Hands Up in the Air"/>
                </a:rPr>
                <a:t>~ </a:t>
              </a:r>
              <a:r>
                <a:rPr lang="fr-FR" sz="1400" u="sng" dirty="0">
                  <a:latin typeface="SimpleRonde" pitchFamily="2" charset="0"/>
                  <a:ea typeface="Throw My Hands Up in the Air"/>
                </a:rPr>
                <a:t>singulier</a:t>
              </a:r>
              <a:endParaRPr lang="fr-FR" sz="1400" u="sng" dirty="0">
                <a:latin typeface="SimpleRonde" pitchFamily="2" charset="0"/>
              </a:endParaRP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p:cNvSpPr txBox="1"/>
          <p:nvPr/>
        </p:nvSpPr>
        <p:spPr>
          <a:xfrm>
            <a:off x="210344" y="7257256"/>
            <a:ext cx="6624736" cy="2308324"/>
          </a:xfrm>
          <a:prstGeom prst="rect">
            <a:avLst/>
          </a:prstGeom>
          <a:noFill/>
        </p:spPr>
        <p:txBody>
          <a:bodyPr wrap="square" rtlCol="0">
            <a:spAutoFit/>
          </a:bodyPr>
          <a:lstStyle/>
          <a:p>
            <a:pPr>
              <a:lnSpc>
                <a:spcPct val="200000"/>
              </a:lnSpc>
            </a:pPr>
            <a:r>
              <a:rPr lang="fr-FR" sz="1200" dirty="0">
                <a:latin typeface="Comic Sans MS" pitchFamily="66" charset="0"/>
              </a:rPr>
              <a:t>Il avait beaucoup de fièvre. ______________________</a:t>
            </a:r>
          </a:p>
          <a:p>
            <a:pPr>
              <a:lnSpc>
                <a:spcPct val="200000"/>
              </a:lnSpc>
            </a:pPr>
            <a:r>
              <a:rPr lang="fr-FR" sz="1200" dirty="0">
                <a:latin typeface="Comic Sans MS" pitchFamily="66" charset="0"/>
              </a:rPr>
              <a:t>Elle pleurait à chaudes larmes. ______________________</a:t>
            </a:r>
          </a:p>
          <a:p>
            <a:pPr>
              <a:lnSpc>
                <a:spcPct val="200000"/>
              </a:lnSpc>
            </a:pPr>
            <a:r>
              <a:rPr lang="fr-FR" sz="1200" dirty="0">
                <a:latin typeface="Comic Sans MS" pitchFamily="66" charset="0"/>
              </a:rPr>
              <a:t>Elles me cherchent partout. _______________________</a:t>
            </a:r>
          </a:p>
          <a:p>
            <a:pPr>
              <a:lnSpc>
                <a:spcPct val="200000"/>
              </a:lnSpc>
            </a:pPr>
            <a:r>
              <a:rPr lang="fr-FR" sz="1200" dirty="0">
                <a:latin typeface="Comic Sans MS" pitchFamily="66" charset="0"/>
              </a:rPr>
              <a:t>Vous jouez avec moi. _________________________</a:t>
            </a:r>
          </a:p>
          <a:p>
            <a:pPr>
              <a:lnSpc>
                <a:spcPct val="200000"/>
              </a:lnSpc>
            </a:pPr>
            <a:r>
              <a:rPr lang="fr-FR" sz="1200" dirty="0">
                <a:latin typeface="Comic Sans MS" pitchFamily="66" charset="0"/>
              </a:rPr>
              <a:t>Tu es blond. ________________________</a:t>
            </a:r>
          </a:p>
          <a:p>
            <a:pPr>
              <a:lnSpc>
                <a:spcPct val="200000"/>
              </a:lnSpc>
            </a:pPr>
            <a:r>
              <a:rPr lang="fr-FR" sz="1200" dirty="0">
                <a:latin typeface="Comic Sans MS" pitchFamily="66" charset="0"/>
              </a:rPr>
              <a:t>Je suis sage. ________________________</a:t>
            </a:r>
            <a:endParaRPr lang="fr-FR" sz="1000" dirty="0">
              <a:latin typeface="Comic Sans MS" pitchFamily="66" charset="0"/>
            </a:endParaRPr>
          </a:p>
        </p:txBody>
      </p:sp>
      <p:sp>
        <p:nvSpPr>
          <p:cNvPr id="28" name="Espace réservé du texte 1">
            <a:extLst>
              <a:ext uri="{FF2B5EF4-FFF2-40B4-BE49-F238E27FC236}">
                <a16:creationId xmlns:a16="http://schemas.microsoft.com/office/drawing/2014/main" id="{A5F54AC5-5624-5315-961F-D0AB34677CC9}"/>
              </a:ext>
            </a:extLst>
          </p:cNvPr>
          <p:cNvSpPr>
            <a:spLocks noGrp="1"/>
          </p:cNvSpPr>
          <p:nvPr>
            <p:ph type="body" sz="quarter" idx="10"/>
          </p:nvPr>
        </p:nvSpPr>
        <p:spPr>
          <a:xfrm>
            <a:off x="938425" y="53423"/>
            <a:ext cx="3755093" cy="309563"/>
          </a:xfrm>
        </p:spPr>
        <p:txBody>
          <a:bodyPr anchor="ctr">
            <a:noAutofit/>
          </a:bodyPr>
          <a:lstStyle/>
          <a:p>
            <a:pPr>
              <a:spcBef>
                <a:spcPts val="0"/>
              </a:spcBef>
            </a:pPr>
            <a:r>
              <a:rPr lang="fr-FR" sz="2400" dirty="0"/>
              <a:t>Le pronom personnel sujet</a:t>
            </a:r>
          </a:p>
        </p:txBody>
      </p:sp>
    </p:spTree>
    <p:extLst>
      <p:ext uri="{BB962C8B-B14F-4D97-AF65-F5344CB8AC3E}">
        <p14:creationId xmlns:p14="http://schemas.microsoft.com/office/powerpoint/2010/main" val="204442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a:t>6</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420540"/>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Entoure les pronoms personnels dans les phrases suivantes.</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16632" y="2068612"/>
            <a:ext cx="6624736" cy="2308324"/>
          </a:xfrm>
          <a:prstGeom prst="rect">
            <a:avLst/>
          </a:prstGeom>
          <a:noFill/>
        </p:spPr>
        <p:txBody>
          <a:bodyPr wrap="square" rtlCol="0">
            <a:spAutoFit/>
          </a:bodyPr>
          <a:lstStyle/>
          <a:p>
            <a:pPr>
              <a:lnSpc>
                <a:spcPct val="200000"/>
              </a:lnSpc>
            </a:pPr>
            <a:r>
              <a:rPr lang="fr-FR" sz="1200" dirty="0">
                <a:latin typeface="Comic Sans MS" pitchFamily="66" charset="0"/>
              </a:rPr>
              <a:t>Tu sors ton vélo du garage et tu pars te promener dans le village.</a:t>
            </a:r>
          </a:p>
          <a:p>
            <a:pPr>
              <a:lnSpc>
                <a:spcPct val="200000"/>
              </a:lnSpc>
            </a:pPr>
            <a:r>
              <a:rPr lang="fr-FR" sz="1200" dirty="0">
                <a:latin typeface="Comic Sans MS" pitchFamily="66" charset="0"/>
              </a:rPr>
              <a:t>Quand nous sortons entre amis, nous dansons toute la nuit.</a:t>
            </a:r>
          </a:p>
          <a:p>
            <a:pPr>
              <a:lnSpc>
                <a:spcPct val="200000"/>
              </a:lnSpc>
            </a:pPr>
            <a:r>
              <a:rPr lang="fr-FR" sz="1200" dirty="0">
                <a:latin typeface="Comic Sans MS" pitchFamily="66" charset="0"/>
              </a:rPr>
              <a:t>Ces chanteurs sont fabuleux, ils chantent à merveille !</a:t>
            </a:r>
          </a:p>
          <a:p>
            <a:pPr>
              <a:lnSpc>
                <a:spcPct val="200000"/>
              </a:lnSpc>
            </a:pPr>
            <a:r>
              <a:rPr lang="fr-FR" sz="1200" dirty="0">
                <a:latin typeface="Comic Sans MS" pitchFamily="66" charset="0"/>
              </a:rPr>
              <a:t>La maitresse est agacée car vous parlez bien trop fort.</a:t>
            </a:r>
          </a:p>
          <a:p>
            <a:pPr>
              <a:lnSpc>
                <a:spcPct val="200000"/>
              </a:lnSpc>
            </a:pPr>
            <a:r>
              <a:rPr lang="fr-FR" sz="1200" dirty="0">
                <a:latin typeface="Comic Sans MS" pitchFamily="66" charset="0"/>
              </a:rPr>
              <a:t>Pour ne pas froisser leurs robes, elles les rangent dans l’armoire.</a:t>
            </a:r>
          </a:p>
          <a:p>
            <a:pPr>
              <a:lnSpc>
                <a:spcPct val="200000"/>
              </a:lnSpc>
            </a:pPr>
            <a:r>
              <a:rPr lang="fr-FR" sz="1200" dirty="0">
                <a:latin typeface="Comic Sans MS" pitchFamily="66" charset="0"/>
              </a:rPr>
              <a:t>Chaque vendredi soir, tu vas voir un film au cinéma du quartier.</a:t>
            </a:r>
            <a:endParaRPr lang="fr-FR" sz="1000" dirty="0">
              <a:latin typeface="Comic Sans MS" pitchFamily="66" charset="0"/>
            </a:endParaRPr>
          </a:p>
        </p:txBody>
      </p:sp>
      <p:grpSp>
        <p:nvGrpSpPr>
          <p:cNvPr id="12" name="Groupe 11"/>
          <p:cNvGrpSpPr/>
          <p:nvPr/>
        </p:nvGrpSpPr>
        <p:grpSpPr>
          <a:xfrm>
            <a:off x="116632" y="4494748"/>
            <a:ext cx="6653336" cy="818292"/>
            <a:chOff x="116632" y="1352600"/>
            <a:chExt cx="6653336" cy="818292"/>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Utilise des pronoms personnels pour éviter les répétitions dans ces phrases.</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9" name="ZoneTexte 18"/>
          <p:cNvSpPr txBox="1"/>
          <p:nvPr/>
        </p:nvSpPr>
        <p:spPr>
          <a:xfrm>
            <a:off x="116632" y="5241032"/>
            <a:ext cx="6624736" cy="3323987"/>
          </a:xfrm>
          <a:prstGeom prst="rect">
            <a:avLst/>
          </a:prstGeom>
          <a:noFill/>
        </p:spPr>
        <p:txBody>
          <a:bodyPr wrap="square" rtlCol="0">
            <a:spAutoFit/>
          </a:bodyPr>
          <a:lstStyle/>
          <a:p>
            <a:pPr>
              <a:lnSpc>
                <a:spcPct val="250000"/>
              </a:lnSpc>
            </a:pPr>
            <a:r>
              <a:rPr lang="fr-FR" sz="1200" dirty="0">
                <a:latin typeface="Comic Sans MS" pitchFamily="66" charset="0"/>
              </a:rPr>
              <a:t>Le soleil se lève à l’Est. Le soleil se couche à l’Ouest.</a:t>
            </a:r>
          </a:p>
          <a:p>
            <a:pPr>
              <a:lnSpc>
                <a:spcPct val="250000"/>
              </a:lnSpc>
            </a:pPr>
            <a:endParaRPr lang="fr-FR" sz="1200" dirty="0">
              <a:latin typeface="Comic Sans MS" pitchFamily="66" charset="0"/>
            </a:endParaRPr>
          </a:p>
          <a:p>
            <a:pPr>
              <a:lnSpc>
                <a:spcPct val="250000"/>
              </a:lnSpc>
            </a:pPr>
            <a:r>
              <a:rPr lang="fr-FR" sz="1200" dirty="0">
                <a:latin typeface="Comic Sans MS" pitchFamily="66" charset="0"/>
              </a:rPr>
              <a:t>Les étoiles apparaissent à la nuit tombée. Les étoiles se comptent par milliards.</a:t>
            </a:r>
          </a:p>
          <a:p>
            <a:pPr>
              <a:lnSpc>
                <a:spcPct val="250000"/>
              </a:lnSpc>
            </a:pPr>
            <a:endParaRPr lang="fr-FR" sz="1200" dirty="0">
              <a:latin typeface="Comic Sans MS" pitchFamily="66" charset="0"/>
            </a:endParaRPr>
          </a:p>
          <a:p>
            <a:pPr>
              <a:lnSpc>
                <a:spcPct val="250000"/>
              </a:lnSpc>
            </a:pPr>
            <a:r>
              <a:rPr lang="fr-FR" sz="1200" dirty="0">
                <a:latin typeface="Comic Sans MS" pitchFamily="66" charset="0"/>
              </a:rPr>
              <a:t>Le petit singe se balance de branche en branche. Le petit singe s’amuse beaucoup.</a:t>
            </a:r>
          </a:p>
          <a:p>
            <a:pPr>
              <a:lnSpc>
                <a:spcPct val="250000"/>
              </a:lnSpc>
            </a:pPr>
            <a:endParaRPr lang="fr-FR" sz="1200" dirty="0">
              <a:latin typeface="Comic Sans MS" pitchFamily="66" charset="0"/>
            </a:endParaRPr>
          </a:p>
          <a:p>
            <a:pPr>
              <a:lnSpc>
                <a:spcPct val="250000"/>
              </a:lnSpc>
            </a:pPr>
            <a:r>
              <a:rPr lang="fr-FR" sz="1200" dirty="0">
                <a:latin typeface="Comic Sans MS" pitchFamily="66" charset="0"/>
              </a:rPr>
              <a:t>Les girafes ont un grand cou. Les girafes mangent les feuilles hautes des arbres.</a:t>
            </a:r>
          </a:p>
        </p:txBody>
      </p:sp>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5725408"/>
            <a:ext cx="6192688" cy="502778"/>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6682470"/>
            <a:ext cx="6192688" cy="502778"/>
          </a:xfrm>
          <a:prstGeom prst="rect">
            <a:avLst/>
          </a:prstGeom>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15702" y="7617296"/>
            <a:ext cx="6192688" cy="502778"/>
          </a:xfrm>
          <a:prstGeom prst="rect">
            <a:avLst/>
          </a:prstGeom>
        </p:spPr>
      </p:pic>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8697416"/>
            <a:ext cx="6192688" cy="502778"/>
          </a:xfrm>
          <a:prstGeom prst="rect">
            <a:avLst/>
          </a:prstGeom>
        </p:spPr>
      </p:pic>
      <p:sp>
        <p:nvSpPr>
          <p:cNvPr id="25" name="Espace réservé du texte 1">
            <a:extLst>
              <a:ext uri="{FF2B5EF4-FFF2-40B4-BE49-F238E27FC236}">
                <a16:creationId xmlns:a16="http://schemas.microsoft.com/office/drawing/2014/main" id="{19BF4AF4-2D55-B2AA-BE4E-CE9965165666}"/>
              </a:ext>
            </a:extLst>
          </p:cNvPr>
          <p:cNvSpPr>
            <a:spLocks noGrp="1"/>
          </p:cNvSpPr>
          <p:nvPr>
            <p:ph type="body" sz="quarter" idx="10"/>
          </p:nvPr>
        </p:nvSpPr>
        <p:spPr>
          <a:xfrm>
            <a:off x="938425" y="53423"/>
            <a:ext cx="3755093" cy="309563"/>
          </a:xfrm>
        </p:spPr>
        <p:txBody>
          <a:bodyPr anchor="ctr">
            <a:noAutofit/>
          </a:bodyPr>
          <a:lstStyle/>
          <a:p>
            <a:pPr>
              <a:spcBef>
                <a:spcPts val="0"/>
              </a:spcBef>
            </a:pPr>
            <a:r>
              <a:rPr lang="fr-FR" sz="2400" dirty="0"/>
              <a:t>Le pronom personnel sujet</a:t>
            </a:r>
          </a:p>
        </p:txBody>
      </p:sp>
    </p:spTree>
    <p:extLst>
      <p:ext uri="{BB962C8B-B14F-4D97-AF65-F5344CB8AC3E}">
        <p14:creationId xmlns:p14="http://schemas.microsoft.com/office/powerpoint/2010/main" val="918326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nom</a:t>
            </a:r>
          </a:p>
        </p:txBody>
      </p:sp>
      <p:sp>
        <p:nvSpPr>
          <p:cNvPr id="3" name="Espace réservé du texte 2"/>
          <p:cNvSpPr>
            <a:spLocks noGrp="1"/>
          </p:cNvSpPr>
          <p:nvPr>
            <p:ph type="body" sz="quarter" idx="11"/>
          </p:nvPr>
        </p:nvSpPr>
        <p:spPr/>
        <p:txBody>
          <a:bodyPr/>
          <a:lstStyle/>
          <a:p>
            <a:r>
              <a:rPr lang="fr-FR" dirty="0"/>
              <a:t>7</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424608"/>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Complète le texte suivant avec les noms qui conviennent.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893912" y="2360712"/>
            <a:ext cx="5847456" cy="1938992"/>
          </a:xfrm>
          <a:prstGeom prst="rect">
            <a:avLst/>
          </a:prstGeom>
          <a:noFill/>
        </p:spPr>
        <p:txBody>
          <a:bodyPr wrap="square" rtlCol="0">
            <a:spAutoFit/>
          </a:bodyPr>
          <a:lstStyle/>
          <a:p>
            <a:pPr algn="just">
              <a:lnSpc>
                <a:spcPct val="200000"/>
              </a:lnSpc>
            </a:pPr>
            <a:r>
              <a:rPr lang="fr-FR" sz="1200" dirty="0">
                <a:latin typeface="Comic Sans MS" pitchFamily="66" charset="0"/>
              </a:rPr>
              <a:t>Tu as certainement dû entendre parler du _________________ climatique, car il en est de plus en plus question aux __________________. La ________________ de la Terre augmente, et l‘______________ en est le principal responsable à cause notamment du rejet des ____________ à « effet de serre ».</a:t>
            </a:r>
          </a:p>
        </p:txBody>
      </p:sp>
      <p:sp>
        <p:nvSpPr>
          <p:cNvPr id="12" name="ZoneTexte 11"/>
          <p:cNvSpPr txBox="1"/>
          <p:nvPr/>
        </p:nvSpPr>
        <p:spPr>
          <a:xfrm>
            <a:off x="116632" y="2000672"/>
            <a:ext cx="6653336" cy="276999"/>
          </a:xfrm>
          <a:prstGeom prst="rect">
            <a:avLst/>
          </a:prstGeom>
          <a:noFill/>
        </p:spPr>
        <p:txBody>
          <a:bodyPr wrap="square" rtlCol="0">
            <a:spAutoFit/>
          </a:bodyPr>
          <a:lstStyle/>
          <a:p>
            <a:pPr algn="ctr"/>
            <a:r>
              <a:rPr lang="fr-FR" sz="1200" b="1" dirty="0">
                <a:latin typeface="Comic Sans MS" pitchFamily="66" charset="0"/>
              </a:rPr>
              <a:t>homme – informations – réchauffement – température - gaz </a:t>
            </a:r>
          </a:p>
        </p:txBody>
      </p:sp>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18359" r="12974"/>
          <a:stretch/>
        </p:blipFill>
        <p:spPr>
          <a:xfrm>
            <a:off x="53340" y="2718140"/>
            <a:ext cx="840572" cy="1224136"/>
          </a:xfrm>
          <a:prstGeom prst="rect">
            <a:avLst/>
          </a:prstGeom>
        </p:spPr>
      </p:pic>
      <p:grpSp>
        <p:nvGrpSpPr>
          <p:cNvPr id="20" name="Groupe 19"/>
          <p:cNvGrpSpPr/>
          <p:nvPr/>
        </p:nvGrpSpPr>
        <p:grpSpPr>
          <a:xfrm>
            <a:off x="116632" y="4232920"/>
            <a:ext cx="6653336" cy="791361"/>
            <a:chOff x="116632" y="1352600"/>
            <a:chExt cx="6653336" cy="791361"/>
          </a:xfrm>
        </p:grpSpPr>
        <p:grpSp>
          <p:nvGrpSpPr>
            <p:cNvPr id="21" name="Groupe 20"/>
            <p:cNvGrpSpPr/>
            <p:nvPr/>
          </p:nvGrpSpPr>
          <p:grpSpPr>
            <a:xfrm>
              <a:off x="116632" y="1352600"/>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6672" y="1432228"/>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Dans les groupes de mots suivants, souligne en bleu </a:t>
              </a:r>
            </a:p>
            <a:p>
              <a:pPr>
                <a:lnSpc>
                  <a:spcPct val="150000"/>
                </a:lnSpc>
              </a:pPr>
              <a:r>
                <a:rPr lang="fr-FR" sz="1400" u="sng" dirty="0">
                  <a:latin typeface="SimpleRonde" pitchFamily="2" charset="0"/>
                </a:rPr>
                <a:t>les noms communs.</a:t>
              </a:r>
            </a:p>
          </p:txBody>
        </p:sp>
        <p:sp>
          <p:nvSpPr>
            <p:cNvPr id="23" name="Rectangle à coins arrondis 2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6" name="ZoneTexte 25"/>
          <p:cNvSpPr txBox="1"/>
          <p:nvPr/>
        </p:nvSpPr>
        <p:spPr>
          <a:xfrm>
            <a:off x="44624" y="5098758"/>
            <a:ext cx="1512168" cy="615746"/>
          </a:xfrm>
          <a:prstGeom prst="rect">
            <a:avLst/>
          </a:prstGeom>
          <a:noFill/>
        </p:spPr>
        <p:txBody>
          <a:bodyPr wrap="square" rtlCol="0">
            <a:spAutoFit/>
          </a:bodyPr>
          <a:lstStyle/>
          <a:p>
            <a:pPr>
              <a:lnSpc>
                <a:spcPct val="150000"/>
              </a:lnSpc>
            </a:pPr>
            <a:r>
              <a:rPr lang="fr-FR" sz="1200" dirty="0">
                <a:latin typeface="Comic Sans MS" pitchFamily="66" charset="0"/>
              </a:rPr>
              <a:t>un petit lapin</a:t>
            </a:r>
          </a:p>
          <a:p>
            <a:pPr>
              <a:lnSpc>
                <a:spcPct val="150000"/>
              </a:lnSpc>
            </a:pPr>
            <a:r>
              <a:rPr lang="fr-FR" sz="1200" dirty="0">
                <a:latin typeface="Comic Sans MS" pitchFamily="66" charset="0"/>
              </a:rPr>
              <a:t>une voiture rapide</a:t>
            </a:r>
          </a:p>
        </p:txBody>
      </p:sp>
      <p:sp>
        <p:nvSpPr>
          <p:cNvPr id="27" name="ZoneTexte 26"/>
          <p:cNvSpPr txBox="1"/>
          <p:nvPr/>
        </p:nvSpPr>
        <p:spPr>
          <a:xfrm>
            <a:off x="1628800" y="5098758"/>
            <a:ext cx="1587272" cy="615746"/>
          </a:xfrm>
          <a:prstGeom prst="rect">
            <a:avLst/>
          </a:prstGeom>
          <a:noFill/>
        </p:spPr>
        <p:txBody>
          <a:bodyPr wrap="square" rtlCol="0">
            <a:spAutoFit/>
          </a:bodyPr>
          <a:lstStyle/>
          <a:p>
            <a:pPr>
              <a:lnSpc>
                <a:spcPct val="150000"/>
              </a:lnSpc>
            </a:pPr>
            <a:r>
              <a:rPr lang="fr-FR" sz="1200" dirty="0">
                <a:latin typeface="Comic Sans MS" pitchFamily="66" charset="0"/>
              </a:rPr>
              <a:t>un arbre feuillu</a:t>
            </a:r>
          </a:p>
          <a:p>
            <a:pPr>
              <a:lnSpc>
                <a:spcPct val="150000"/>
              </a:lnSpc>
            </a:pPr>
            <a:r>
              <a:rPr lang="fr-FR" sz="1200" dirty="0">
                <a:latin typeface="Comic Sans MS" pitchFamily="66" charset="0"/>
              </a:rPr>
              <a:t>des étoiles filantes</a:t>
            </a:r>
          </a:p>
        </p:txBody>
      </p:sp>
      <p:sp>
        <p:nvSpPr>
          <p:cNvPr id="28" name="ZoneTexte 27"/>
          <p:cNvSpPr txBox="1"/>
          <p:nvPr/>
        </p:nvSpPr>
        <p:spPr>
          <a:xfrm>
            <a:off x="3284984" y="5098758"/>
            <a:ext cx="1512168" cy="615746"/>
          </a:xfrm>
          <a:prstGeom prst="rect">
            <a:avLst/>
          </a:prstGeom>
          <a:noFill/>
        </p:spPr>
        <p:txBody>
          <a:bodyPr wrap="square" rtlCol="0">
            <a:spAutoFit/>
          </a:bodyPr>
          <a:lstStyle/>
          <a:p>
            <a:pPr>
              <a:lnSpc>
                <a:spcPct val="150000"/>
              </a:lnSpc>
            </a:pPr>
            <a:r>
              <a:rPr lang="fr-FR" sz="1200" dirty="0">
                <a:latin typeface="Comic Sans MS" pitchFamily="66" charset="0"/>
              </a:rPr>
              <a:t>une belle fleur</a:t>
            </a:r>
          </a:p>
          <a:p>
            <a:pPr>
              <a:lnSpc>
                <a:spcPct val="150000"/>
              </a:lnSpc>
            </a:pPr>
            <a:r>
              <a:rPr lang="fr-FR" sz="1200" dirty="0">
                <a:latin typeface="Comic Sans MS" pitchFamily="66" charset="0"/>
              </a:rPr>
              <a:t>une salade verte</a:t>
            </a:r>
          </a:p>
        </p:txBody>
      </p:sp>
      <p:sp>
        <p:nvSpPr>
          <p:cNvPr id="29" name="ZoneTexte 28"/>
          <p:cNvSpPr txBox="1"/>
          <p:nvPr/>
        </p:nvSpPr>
        <p:spPr>
          <a:xfrm>
            <a:off x="4869160" y="5098758"/>
            <a:ext cx="1872208" cy="615746"/>
          </a:xfrm>
          <a:prstGeom prst="rect">
            <a:avLst/>
          </a:prstGeom>
          <a:noFill/>
        </p:spPr>
        <p:txBody>
          <a:bodyPr wrap="square" rtlCol="0">
            <a:spAutoFit/>
          </a:bodyPr>
          <a:lstStyle/>
          <a:p>
            <a:pPr>
              <a:lnSpc>
                <a:spcPct val="150000"/>
              </a:lnSpc>
            </a:pPr>
            <a:r>
              <a:rPr lang="fr-FR" sz="1200" dirty="0">
                <a:latin typeface="Comic Sans MS" pitchFamily="66" charset="0"/>
              </a:rPr>
              <a:t>un poisson rouge</a:t>
            </a:r>
          </a:p>
          <a:p>
            <a:pPr>
              <a:lnSpc>
                <a:spcPct val="150000"/>
              </a:lnSpc>
            </a:pPr>
            <a:r>
              <a:rPr lang="fr-FR" sz="1200" dirty="0">
                <a:latin typeface="Comic Sans MS" pitchFamily="66" charset="0"/>
              </a:rPr>
              <a:t>une méchante sorcière</a:t>
            </a:r>
          </a:p>
        </p:txBody>
      </p:sp>
      <p:cxnSp>
        <p:nvCxnSpPr>
          <p:cNvPr id="31" name="Connecteur droit 30"/>
          <p:cNvCxnSpPr/>
          <p:nvPr/>
        </p:nvCxnSpPr>
        <p:spPr>
          <a:xfrm>
            <a:off x="1556792" y="5098757"/>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3212976" y="5098757"/>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4725144" y="5098757"/>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5" name="Groupe 34"/>
          <p:cNvGrpSpPr/>
          <p:nvPr/>
        </p:nvGrpSpPr>
        <p:grpSpPr>
          <a:xfrm>
            <a:off x="116632" y="5961112"/>
            <a:ext cx="6653336" cy="791361"/>
            <a:chOff x="116632" y="1352600"/>
            <a:chExt cx="6653336" cy="791361"/>
          </a:xfrm>
        </p:grpSpPr>
        <p:grpSp>
          <p:nvGrpSpPr>
            <p:cNvPr id="36" name="Groupe 35"/>
            <p:cNvGrpSpPr/>
            <p:nvPr/>
          </p:nvGrpSpPr>
          <p:grpSpPr>
            <a:xfrm>
              <a:off x="116632" y="1352600"/>
              <a:ext cx="360040" cy="461665"/>
              <a:chOff x="116632" y="1352600"/>
              <a:chExt cx="360040" cy="461665"/>
            </a:xfrm>
          </p:grpSpPr>
          <p:sp>
            <p:nvSpPr>
              <p:cNvPr id="39" name="Ellipse 3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1432228"/>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Dans les phrases suivantes, souligne en bleu les noms communs.</a:t>
              </a:r>
            </a:p>
          </p:txBody>
        </p:sp>
        <p:sp>
          <p:nvSpPr>
            <p:cNvPr id="38" name="Rectangle à coins arrondis 3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1" name="ZoneTexte 40"/>
          <p:cNvSpPr txBox="1"/>
          <p:nvPr/>
        </p:nvSpPr>
        <p:spPr>
          <a:xfrm>
            <a:off x="691148" y="6898957"/>
            <a:ext cx="2377812" cy="646331"/>
          </a:xfrm>
          <a:prstGeom prst="rect">
            <a:avLst/>
          </a:prstGeom>
          <a:noFill/>
        </p:spPr>
        <p:txBody>
          <a:bodyPr wrap="square" rtlCol="0">
            <a:spAutoFit/>
          </a:bodyPr>
          <a:lstStyle/>
          <a:p>
            <a:pPr>
              <a:lnSpc>
                <a:spcPct val="150000"/>
              </a:lnSpc>
            </a:pPr>
            <a:r>
              <a:rPr lang="fr-FR" sz="1200" dirty="0">
                <a:latin typeface="Comic Sans MS" pitchFamily="66" charset="0"/>
              </a:rPr>
              <a:t>Ma sœur regarde la télévision.</a:t>
            </a:r>
          </a:p>
          <a:p>
            <a:pPr>
              <a:lnSpc>
                <a:spcPct val="150000"/>
              </a:lnSpc>
            </a:pPr>
            <a:r>
              <a:rPr lang="fr-FR" sz="1200" dirty="0">
                <a:latin typeface="Comic Sans MS" pitchFamily="66" charset="0"/>
              </a:rPr>
              <a:t>La voisine ramasse le linge.</a:t>
            </a:r>
          </a:p>
        </p:txBody>
      </p:sp>
      <p:sp>
        <p:nvSpPr>
          <p:cNvPr id="42" name="ZoneTexte 41"/>
          <p:cNvSpPr txBox="1"/>
          <p:nvPr/>
        </p:nvSpPr>
        <p:spPr>
          <a:xfrm>
            <a:off x="3545396" y="6898956"/>
            <a:ext cx="3276364" cy="646331"/>
          </a:xfrm>
          <a:prstGeom prst="rect">
            <a:avLst/>
          </a:prstGeom>
          <a:noFill/>
        </p:spPr>
        <p:txBody>
          <a:bodyPr wrap="square" rtlCol="0">
            <a:spAutoFit/>
          </a:bodyPr>
          <a:lstStyle/>
          <a:p>
            <a:pPr>
              <a:lnSpc>
                <a:spcPct val="150000"/>
              </a:lnSpc>
            </a:pPr>
            <a:r>
              <a:rPr lang="fr-FR" sz="1200" dirty="0">
                <a:latin typeface="Comic Sans MS" pitchFamily="66" charset="0"/>
              </a:rPr>
              <a:t>L’avion se pose sur la piste.</a:t>
            </a:r>
          </a:p>
          <a:p>
            <a:pPr>
              <a:lnSpc>
                <a:spcPct val="150000"/>
              </a:lnSpc>
            </a:pPr>
            <a:r>
              <a:rPr lang="fr-FR" sz="1200" dirty="0">
                <a:latin typeface="Comic Sans MS" pitchFamily="66" charset="0"/>
              </a:rPr>
              <a:t>Le chien aboie après le facteur.</a:t>
            </a:r>
          </a:p>
        </p:txBody>
      </p:sp>
      <p:cxnSp>
        <p:nvCxnSpPr>
          <p:cNvPr id="43" name="Connecteur droit 42"/>
          <p:cNvCxnSpPr/>
          <p:nvPr/>
        </p:nvCxnSpPr>
        <p:spPr>
          <a:xfrm>
            <a:off x="3284984" y="6898955"/>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4" name="Groupe 43"/>
          <p:cNvGrpSpPr/>
          <p:nvPr/>
        </p:nvGrpSpPr>
        <p:grpSpPr>
          <a:xfrm>
            <a:off x="116632" y="7833320"/>
            <a:ext cx="6653336" cy="818292"/>
            <a:chOff x="116632" y="1352600"/>
            <a:chExt cx="6653336" cy="818292"/>
          </a:xfrm>
        </p:grpSpPr>
        <p:grpSp>
          <p:nvGrpSpPr>
            <p:cNvPr id="45" name="Groupe 44"/>
            <p:cNvGrpSpPr/>
            <p:nvPr/>
          </p:nvGrpSpPr>
          <p:grpSpPr>
            <a:xfrm>
              <a:off x="116632" y="1352600"/>
              <a:ext cx="360040" cy="461665"/>
              <a:chOff x="116632" y="1352600"/>
              <a:chExt cx="360040" cy="461665"/>
            </a:xfrm>
          </p:grpSpPr>
          <p:sp>
            <p:nvSpPr>
              <p:cNvPr id="48" name="Ellipse 4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4</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6" name="ZoneTexte 45"/>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Indique si le nom souligné est un </a:t>
              </a:r>
              <a:r>
                <a:rPr lang="fr-FR" sz="1400" b="1" u="sng" dirty="0">
                  <a:latin typeface="SimpleRonde" pitchFamily="2" charset="0"/>
                </a:rPr>
                <a:t>nom commun </a:t>
              </a:r>
              <a:r>
                <a:rPr lang="fr-FR" sz="1400" u="sng" dirty="0">
                  <a:latin typeface="SimpleRonde" pitchFamily="2" charset="0"/>
                </a:rPr>
                <a:t>ou un </a:t>
              </a:r>
              <a:r>
                <a:rPr lang="fr-FR" sz="1400" b="1" u="sng" dirty="0">
                  <a:latin typeface="SimpleRonde" pitchFamily="2" charset="0"/>
                </a:rPr>
                <a:t>nom propre</a:t>
              </a:r>
              <a:r>
                <a:rPr lang="fr-FR" sz="1400" u="sng" dirty="0">
                  <a:latin typeface="SimpleRonde" pitchFamily="2" charset="0"/>
                </a:rPr>
                <a:t>.</a:t>
              </a:r>
            </a:p>
          </p:txBody>
        </p:sp>
        <p:sp>
          <p:nvSpPr>
            <p:cNvPr id="47" name="Rectangle à coins arrondis 4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50" name="Image 49"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60573" b="79079"/>
          <a:stretch/>
        </p:blipFill>
        <p:spPr>
          <a:xfrm>
            <a:off x="3534544" y="8601135"/>
            <a:ext cx="2342728" cy="502778"/>
          </a:xfrm>
          <a:prstGeom prst="rect">
            <a:avLst/>
          </a:prstGeom>
        </p:spPr>
      </p:pic>
      <p:pic>
        <p:nvPicPr>
          <p:cNvPr id="51" name="Image 50"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60573" b="79079"/>
          <a:stretch/>
        </p:blipFill>
        <p:spPr>
          <a:xfrm>
            <a:off x="3534544" y="9178943"/>
            <a:ext cx="2342728" cy="502778"/>
          </a:xfrm>
          <a:prstGeom prst="rect">
            <a:avLst/>
          </a:prstGeom>
        </p:spPr>
      </p:pic>
      <p:sp>
        <p:nvSpPr>
          <p:cNvPr id="52" name="ZoneTexte 51"/>
          <p:cNvSpPr txBox="1"/>
          <p:nvPr/>
        </p:nvSpPr>
        <p:spPr>
          <a:xfrm>
            <a:off x="738318" y="8481392"/>
            <a:ext cx="2845090" cy="1200329"/>
          </a:xfrm>
          <a:prstGeom prst="rect">
            <a:avLst/>
          </a:prstGeom>
          <a:noFill/>
        </p:spPr>
        <p:txBody>
          <a:bodyPr wrap="square" rtlCol="0">
            <a:spAutoFit/>
          </a:bodyPr>
          <a:lstStyle/>
          <a:p>
            <a:pPr>
              <a:lnSpc>
                <a:spcPct val="300000"/>
              </a:lnSpc>
            </a:pPr>
            <a:r>
              <a:rPr lang="fr-FR" sz="1200" dirty="0">
                <a:latin typeface="Comic Sans MS" pitchFamily="66" charset="0"/>
              </a:rPr>
              <a:t>La </a:t>
            </a:r>
            <a:r>
              <a:rPr lang="fr-FR" sz="1200" u="sng" dirty="0">
                <a:latin typeface="Comic Sans MS" pitchFamily="66" charset="0"/>
              </a:rPr>
              <a:t>France</a:t>
            </a:r>
            <a:r>
              <a:rPr lang="fr-FR" sz="1200" dirty="0">
                <a:latin typeface="Comic Sans MS" pitchFamily="66" charset="0"/>
              </a:rPr>
              <a:t> a gagné la coupe du monde.</a:t>
            </a:r>
          </a:p>
          <a:p>
            <a:pPr>
              <a:lnSpc>
                <a:spcPct val="300000"/>
              </a:lnSpc>
            </a:pPr>
            <a:r>
              <a:rPr lang="fr-FR" sz="1200" dirty="0">
                <a:latin typeface="Comic Sans MS" pitchFamily="66" charset="0"/>
              </a:rPr>
              <a:t>Delphine attrape des </a:t>
            </a:r>
            <a:r>
              <a:rPr lang="fr-FR" sz="1200" u="sng" dirty="0">
                <a:latin typeface="Comic Sans MS" pitchFamily="66" charset="0"/>
              </a:rPr>
              <a:t>papillons</a:t>
            </a:r>
            <a:r>
              <a:rPr lang="fr-FR" sz="1200" dirty="0">
                <a:latin typeface="Comic Sans MS" pitchFamily="66" charset="0"/>
              </a:rPr>
              <a:t>.</a:t>
            </a:r>
          </a:p>
        </p:txBody>
      </p:sp>
    </p:spTree>
    <p:extLst>
      <p:ext uri="{BB962C8B-B14F-4D97-AF65-F5344CB8AC3E}">
        <p14:creationId xmlns:p14="http://schemas.microsoft.com/office/powerpoint/2010/main" val="2957096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nom</a:t>
            </a:r>
          </a:p>
        </p:txBody>
      </p:sp>
      <p:sp>
        <p:nvSpPr>
          <p:cNvPr id="3" name="Espace réservé du texte 2"/>
          <p:cNvSpPr>
            <a:spLocks noGrp="1"/>
          </p:cNvSpPr>
          <p:nvPr>
            <p:ph type="body" sz="quarter" idx="11"/>
          </p:nvPr>
        </p:nvSpPr>
        <p:spPr/>
        <p:txBody>
          <a:bodyPr/>
          <a:lstStyle/>
          <a:p>
            <a:r>
              <a:rPr lang="fr-FR" dirty="0"/>
              <a:t>7</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352600"/>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Dans les phrases suivantes, souligne en bleu les noms communs et en vert les noms propres.</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2290445"/>
            <a:ext cx="2772308" cy="646331"/>
          </a:xfrm>
          <a:prstGeom prst="rect">
            <a:avLst/>
          </a:prstGeom>
          <a:noFill/>
        </p:spPr>
        <p:txBody>
          <a:bodyPr wrap="square" rtlCol="0">
            <a:spAutoFit/>
          </a:bodyPr>
          <a:lstStyle/>
          <a:p>
            <a:pPr>
              <a:lnSpc>
                <a:spcPct val="150000"/>
              </a:lnSpc>
            </a:pPr>
            <a:r>
              <a:rPr lang="fr-FR" sz="1200" dirty="0">
                <a:latin typeface="Comic Sans MS" pitchFamily="66" charset="0"/>
              </a:rPr>
              <a:t>Ton cousin a pris l’avion à Paris.</a:t>
            </a:r>
          </a:p>
          <a:p>
            <a:pPr>
              <a:lnSpc>
                <a:spcPct val="150000"/>
              </a:lnSpc>
            </a:pPr>
            <a:r>
              <a:rPr lang="fr-FR" sz="1200" dirty="0">
                <a:latin typeface="Comic Sans MS" pitchFamily="66" charset="0"/>
              </a:rPr>
              <a:t>Justine achète un nouveau sac.</a:t>
            </a:r>
          </a:p>
        </p:txBody>
      </p:sp>
      <p:sp>
        <p:nvSpPr>
          <p:cNvPr id="12" name="ZoneTexte 11"/>
          <p:cNvSpPr txBox="1"/>
          <p:nvPr/>
        </p:nvSpPr>
        <p:spPr>
          <a:xfrm>
            <a:off x="3429000" y="2290444"/>
            <a:ext cx="3392760" cy="646331"/>
          </a:xfrm>
          <a:prstGeom prst="rect">
            <a:avLst/>
          </a:prstGeom>
          <a:noFill/>
        </p:spPr>
        <p:txBody>
          <a:bodyPr wrap="square" rtlCol="0">
            <a:spAutoFit/>
          </a:bodyPr>
          <a:lstStyle/>
          <a:p>
            <a:pPr>
              <a:lnSpc>
                <a:spcPct val="150000"/>
              </a:lnSpc>
            </a:pPr>
            <a:r>
              <a:rPr lang="fr-FR" sz="1200" dirty="0">
                <a:latin typeface="Comic Sans MS" pitchFamily="66" charset="0"/>
              </a:rPr>
              <a:t>La lettre est partie de Mende.</a:t>
            </a:r>
          </a:p>
          <a:p>
            <a:pPr>
              <a:lnSpc>
                <a:spcPct val="150000"/>
              </a:lnSpc>
            </a:pPr>
            <a:r>
              <a:rPr lang="fr-FR" sz="1200" dirty="0">
                <a:latin typeface="Comic Sans MS" pitchFamily="66" charset="0"/>
              </a:rPr>
              <a:t>La radio diffuse les informations de Lozère.</a:t>
            </a:r>
          </a:p>
        </p:txBody>
      </p:sp>
      <p:cxnSp>
        <p:nvCxnSpPr>
          <p:cNvPr id="13" name="Connecteur droit 12"/>
          <p:cNvCxnSpPr/>
          <p:nvPr/>
        </p:nvCxnSpPr>
        <p:spPr>
          <a:xfrm>
            <a:off x="3140968" y="2290443"/>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116632" y="3368824"/>
            <a:ext cx="6653336" cy="818292"/>
            <a:chOff x="116632" y="1352600"/>
            <a:chExt cx="6653336" cy="818292"/>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Dans ces phrases, les mots en gras sont les mêmes. Surligne ceux qui sont des noms.</a:t>
              </a: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0" name="ZoneTexte 19"/>
          <p:cNvSpPr txBox="1"/>
          <p:nvPr/>
        </p:nvSpPr>
        <p:spPr>
          <a:xfrm>
            <a:off x="116632" y="4304929"/>
            <a:ext cx="2952328" cy="646331"/>
          </a:xfrm>
          <a:prstGeom prst="rect">
            <a:avLst/>
          </a:prstGeom>
          <a:noFill/>
        </p:spPr>
        <p:txBody>
          <a:bodyPr wrap="square" rtlCol="0">
            <a:spAutoFit/>
          </a:bodyPr>
          <a:lstStyle/>
          <a:p>
            <a:pPr>
              <a:lnSpc>
                <a:spcPct val="150000"/>
              </a:lnSpc>
            </a:pPr>
            <a:r>
              <a:rPr lang="fr-FR" sz="1200" dirty="0">
                <a:latin typeface="Comic Sans MS" pitchFamily="66" charset="0"/>
              </a:rPr>
              <a:t>Mon cousin </a:t>
            </a:r>
            <a:r>
              <a:rPr lang="fr-FR" sz="1200" b="1" dirty="0">
                <a:latin typeface="Comic Sans MS" pitchFamily="66" charset="0"/>
              </a:rPr>
              <a:t>voyage</a:t>
            </a:r>
            <a:r>
              <a:rPr lang="fr-FR" sz="1200" dirty="0">
                <a:latin typeface="Comic Sans MS" pitchFamily="66" charset="0"/>
              </a:rPr>
              <a:t> à travers le monde.</a:t>
            </a:r>
          </a:p>
          <a:p>
            <a:pPr>
              <a:lnSpc>
                <a:spcPct val="150000"/>
              </a:lnSpc>
            </a:pPr>
            <a:r>
              <a:rPr lang="fr-FR" sz="1200" dirty="0">
                <a:latin typeface="Comic Sans MS" pitchFamily="66" charset="0"/>
              </a:rPr>
              <a:t>Le </a:t>
            </a:r>
            <a:r>
              <a:rPr lang="fr-FR" sz="1200" b="1" dirty="0">
                <a:latin typeface="Comic Sans MS" pitchFamily="66" charset="0"/>
              </a:rPr>
              <a:t>voyage</a:t>
            </a:r>
            <a:r>
              <a:rPr lang="fr-FR" sz="1200" dirty="0">
                <a:latin typeface="Comic Sans MS" pitchFamily="66" charset="0"/>
              </a:rPr>
              <a:t> en avion est très long.</a:t>
            </a:r>
          </a:p>
        </p:txBody>
      </p:sp>
      <p:sp>
        <p:nvSpPr>
          <p:cNvPr id="21" name="ZoneTexte 20"/>
          <p:cNvSpPr txBox="1"/>
          <p:nvPr/>
        </p:nvSpPr>
        <p:spPr>
          <a:xfrm>
            <a:off x="3429000" y="4304928"/>
            <a:ext cx="3392760" cy="646331"/>
          </a:xfrm>
          <a:prstGeom prst="rect">
            <a:avLst/>
          </a:prstGeom>
          <a:noFill/>
        </p:spPr>
        <p:txBody>
          <a:bodyPr wrap="square" rtlCol="0">
            <a:spAutoFit/>
          </a:bodyPr>
          <a:lstStyle/>
          <a:p>
            <a:pPr>
              <a:lnSpc>
                <a:spcPct val="150000"/>
              </a:lnSpc>
            </a:pPr>
            <a:r>
              <a:rPr lang="fr-FR" sz="1200" dirty="0">
                <a:latin typeface="Comic Sans MS" pitchFamily="66" charset="0"/>
              </a:rPr>
              <a:t>Son frère </a:t>
            </a:r>
            <a:r>
              <a:rPr lang="fr-FR" sz="1200" b="1" dirty="0">
                <a:latin typeface="Comic Sans MS" pitchFamily="66" charset="0"/>
              </a:rPr>
              <a:t>rêve</a:t>
            </a:r>
            <a:r>
              <a:rPr lang="fr-FR" sz="1200" dirty="0">
                <a:latin typeface="Comic Sans MS" pitchFamily="66" charset="0"/>
              </a:rPr>
              <a:t> des vacances.</a:t>
            </a:r>
          </a:p>
          <a:p>
            <a:pPr>
              <a:lnSpc>
                <a:spcPct val="150000"/>
              </a:lnSpc>
            </a:pPr>
            <a:r>
              <a:rPr lang="fr-FR" sz="1200" dirty="0">
                <a:latin typeface="Comic Sans MS" pitchFamily="66" charset="0"/>
              </a:rPr>
              <a:t>J’ai fait un </a:t>
            </a:r>
            <a:r>
              <a:rPr lang="fr-FR" sz="1200" b="1" dirty="0">
                <a:latin typeface="Comic Sans MS" pitchFamily="66" charset="0"/>
              </a:rPr>
              <a:t>rêve</a:t>
            </a:r>
            <a:r>
              <a:rPr lang="fr-FR" sz="1200" dirty="0">
                <a:latin typeface="Comic Sans MS" pitchFamily="66" charset="0"/>
              </a:rPr>
              <a:t> étrange cette nuit.</a:t>
            </a:r>
          </a:p>
        </p:txBody>
      </p:sp>
      <p:cxnSp>
        <p:nvCxnSpPr>
          <p:cNvPr id="22" name="Connecteur droit 21"/>
          <p:cNvCxnSpPr/>
          <p:nvPr/>
        </p:nvCxnSpPr>
        <p:spPr>
          <a:xfrm>
            <a:off x="3140968" y="4304927"/>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16632" y="5241032"/>
            <a:ext cx="2952328" cy="646331"/>
          </a:xfrm>
          <a:prstGeom prst="rect">
            <a:avLst/>
          </a:prstGeom>
          <a:noFill/>
        </p:spPr>
        <p:txBody>
          <a:bodyPr wrap="square" rtlCol="0">
            <a:spAutoFit/>
          </a:bodyPr>
          <a:lstStyle/>
          <a:p>
            <a:pPr>
              <a:lnSpc>
                <a:spcPct val="150000"/>
              </a:lnSpc>
            </a:pPr>
            <a:r>
              <a:rPr lang="fr-FR" sz="1200" dirty="0">
                <a:latin typeface="Comic Sans MS" pitchFamily="66" charset="0"/>
              </a:rPr>
              <a:t>Cette </a:t>
            </a:r>
            <a:r>
              <a:rPr lang="fr-FR" sz="1200" b="1" dirty="0">
                <a:latin typeface="Comic Sans MS" pitchFamily="66" charset="0"/>
              </a:rPr>
              <a:t>danse</a:t>
            </a:r>
            <a:r>
              <a:rPr lang="fr-FR" sz="1200" dirty="0">
                <a:latin typeface="Comic Sans MS" pitchFamily="66" charset="0"/>
              </a:rPr>
              <a:t> est difficile à apprendre.</a:t>
            </a:r>
          </a:p>
          <a:p>
            <a:pPr>
              <a:lnSpc>
                <a:spcPct val="150000"/>
              </a:lnSpc>
            </a:pPr>
            <a:r>
              <a:rPr lang="fr-FR" sz="1200" dirty="0">
                <a:latin typeface="Comic Sans MS" pitchFamily="66" charset="0"/>
              </a:rPr>
              <a:t>La ballerine </a:t>
            </a:r>
            <a:r>
              <a:rPr lang="fr-FR" sz="1200" b="1" dirty="0">
                <a:latin typeface="Comic Sans MS" pitchFamily="66" charset="0"/>
              </a:rPr>
              <a:t>danse</a:t>
            </a:r>
            <a:r>
              <a:rPr lang="fr-FR" sz="1200" dirty="0">
                <a:latin typeface="Comic Sans MS" pitchFamily="66" charset="0"/>
              </a:rPr>
              <a:t> avec grâce.</a:t>
            </a:r>
          </a:p>
        </p:txBody>
      </p:sp>
      <p:sp>
        <p:nvSpPr>
          <p:cNvPr id="24" name="ZoneTexte 23"/>
          <p:cNvSpPr txBox="1"/>
          <p:nvPr/>
        </p:nvSpPr>
        <p:spPr>
          <a:xfrm>
            <a:off x="3429000" y="5241031"/>
            <a:ext cx="3392760" cy="646331"/>
          </a:xfrm>
          <a:prstGeom prst="rect">
            <a:avLst/>
          </a:prstGeom>
          <a:noFill/>
        </p:spPr>
        <p:txBody>
          <a:bodyPr wrap="square" rtlCol="0">
            <a:spAutoFit/>
          </a:bodyPr>
          <a:lstStyle/>
          <a:p>
            <a:pPr>
              <a:lnSpc>
                <a:spcPct val="150000"/>
              </a:lnSpc>
            </a:pPr>
            <a:r>
              <a:rPr lang="fr-FR" sz="1200" dirty="0">
                <a:latin typeface="Comic Sans MS" pitchFamily="66" charset="0"/>
              </a:rPr>
              <a:t>On ne doit pas parler la </a:t>
            </a:r>
            <a:r>
              <a:rPr lang="fr-FR" sz="1200" b="1" dirty="0">
                <a:latin typeface="Comic Sans MS" pitchFamily="66" charset="0"/>
              </a:rPr>
              <a:t>bouche</a:t>
            </a:r>
            <a:r>
              <a:rPr lang="fr-FR" sz="1200" dirty="0">
                <a:latin typeface="Comic Sans MS" pitchFamily="66" charset="0"/>
              </a:rPr>
              <a:t> pleine.</a:t>
            </a:r>
          </a:p>
          <a:p>
            <a:pPr>
              <a:lnSpc>
                <a:spcPct val="150000"/>
              </a:lnSpc>
            </a:pPr>
            <a:r>
              <a:rPr lang="fr-FR" sz="1200" dirty="0">
                <a:latin typeface="Comic Sans MS" pitchFamily="66" charset="0"/>
              </a:rPr>
              <a:t>Cette voiture </a:t>
            </a:r>
            <a:r>
              <a:rPr lang="fr-FR" sz="1200" b="1" dirty="0">
                <a:latin typeface="Comic Sans MS" pitchFamily="66" charset="0"/>
              </a:rPr>
              <a:t>bouche</a:t>
            </a:r>
            <a:r>
              <a:rPr lang="fr-FR" sz="1200" dirty="0">
                <a:latin typeface="Comic Sans MS" pitchFamily="66" charset="0"/>
              </a:rPr>
              <a:t> la circulation.</a:t>
            </a:r>
          </a:p>
        </p:txBody>
      </p:sp>
      <p:cxnSp>
        <p:nvCxnSpPr>
          <p:cNvPr id="25" name="Connecteur droit 24"/>
          <p:cNvCxnSpPr/>
          <p:nvPr/>
        </p:nvCxnSpPr>
        <p:spPr>
          <a:xfrm>
            <a:off x="3140968" y="5241030"/>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6" name="Groupe 25"/>
          <p:cNvGrpSpPr/>
          <p:nvPr/>
        </p:nvGrpSpPr>
        <p:grpSpPr>
          <a:xfrm>
            <a:off x="116632" y="6249144"/>
            <a:ext cx="6653336" cy="468196"/>
            <a:chOff x="116632" y="1352600"/>
            <a:chExt cx="6653336" cy="468196"/>
          </a:xfrm>
        </p:grpSpPr>
        <p:grpSp>
          <p:nvGrpSpPr>
            <p:cNvPr id="27" name="Groupe 26"/>
            <p:cNvGrpSpPr/>
            <p:nvPr/>
          </p:nvGrpSpPr>
          <p:grpSpPr>
            <a:xfrm>
              <a:off x="116632" y="1352600"/>
              <a:ext cx="360040" cy="461665"/>
              <a:chOff x="116632" y="1352600"/>
              <a:chExt cx="360040" cy="461665"/>
            </a:xfrm>
          </p:grpSpPr>
          <p:sp>
            <p:nvSpPr>
              <p:cNvPr id="30" name="Ellipse 2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ZoneTexte 27"/>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Ecris le nom commun qui correspond à chaque définition.</a:t>
              </a: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26632" y="7016959"/>
            <a:ext cx="2342728" cy="502778"/>
          </a:xfrm>
          <a:prstGeom prst="rect">
            <a:avLst/>
          </a:prstGeom>
        </p:spPr>
      </p:pic>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26632" y="7594767"/>
            <a:ext cx="2342728" cy="502778"/>
          </a:xfrm>
          <a:prstGeom prst="rect">
            <a:avLst/>
          </a:prstGeom>
        </p:spPr>
      </p:pic>
      <p:sp>
        <p:nvSpPr>
          <p:cNvPr id="34" name="ZoneTexte 33"/>
          <p:cNvSpPr txBox="1"/>
          <p:nvPr/>
        </p:nvSpPr>
        <p:spPr>
          <a:xfrm>
            <a:off x="116632" y="6897216"/>
            <a:ext cx="4104456" cy="2862322"/>
          </a:xfrm>
          <a:prstGeom prst="rect">
            <a:avLst/>
          </a:prstGeom>
          <a:noFill/>
        </p:spPr>
        <p:txBody>
          <a:bodyPr wrap="square" rtlCol="0">
            <a:spAutoFit/>
          </a:bodyPr>
          <a:lstStyle/>
          <a:p>
            <a:pPr>
              <a:lnSpc>
                <a:spcPct val="300000"/>
              </a:lnSpc>
            </a:pPr>
            <a:r>
              <a:rPr lang="fr-FR" sz="1200" dirty="0">
                <a:latin typeface="Comic Sans MS" pitchFamily="66" charset="0"/>
              </a:rPr>
              <a:t>Je l’utilise pour transporter mes affaires d’école.</a:t>
            </a:r>
          </a:p>
          <a:p>
            <a:pPr>
              <a:lnSpc>
                <a:spcPct val="300000"/>
              </a:lnSpc>
            </a:pPr>
            <a:r>
              <a:rPr lang="fr-FR" sz="1200" dirty="0">
                <a:latin typeface="Comic Sans MS" pitchFamily="66" charset="0"/>
              </a:rPr>
              <a:t>Un animal avec une longue trompe et des défenses.</a:t>
            </a:r>
          </a:p>
          <a:p>
            <a:pPr>
              <a:lnSpc>
                <a:spcPct val="300000"/>
              </a:lnSpc>
            </a:pPr>
            <a:r>
              <a:rPr lang="fr-FR" sz="1200" dirty="0">
                <a:latin typeface="Comic Sans MS" pitchFamily="66" charset="0"/>
              </a:rPr>
              <a:t>On le met sur la brosse à dents.</a:t>
            </a:r>
          </a:p>
          <a:p>
            <a:pPr>
              <a:lnSpc>
                <a:spcPct val="300000"/>
              </a:lnSpc>
            </a:pPr>
            <a:r>
              <a:rPr lang="fr-FR" sz="1200" dirty="0">
                <a:latin typeface="Comic Sans MS" pitchFamily="66" charset="0"/>
              </a:rPr>
              <a:t>On s’assoit dessus pour manger à table.</a:t>
            </a:r>
          </a:p>
          <a:p>
            <a:pPr>
              <a:lnSpc>
                <a:spcPct val="300000"/>
              </a:lnSpc>
            </a:pPr>
            <a:r>
              <a:rPr lang="fr-FR" sz="1200" dirty="0">
                <a:latin typeface="Comic Sans MS" pitchFamily="66" charset="0"/>
              </a:rPr>
              <a:t>Un fruit jaune et allongé.</a:t>
            </a:r>
          </a:p>
        </p:txBody>
      </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26632" y="8192894"/>
            <a:ext cx="2342728" cy="502778"/>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26632" y="8770702"/>
            <a:ext cx="2342728" cy="502778"/>
          </a:xfrm>
          <a:prstGeom prst="rect">
            <a:avLst/>
          </a:prstGeom>
        </p:spPr>
      </p:pic>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26632" y="9346766"/>
            <a:ext cx="2342728" cy="502778"/>
          </a:xfrm>
          <a:prstGeom prst="rect">
            <a:avLst/>
          </a:prstGeom>
        </p:spPr>
      </p:pic>
    </p:spTree>
    <p:extLst>
      <p:ext uri="{BB962C8B-B14F-4D97-AF65-F5344CB8AC3E}">
        <p14:creationId xmlns:p14="http://schemas.microsoft.com/office/powerpoint/2010/main" val="2742867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nom</a:t>
            </a:r>
          </a:p>
        </p:txBody>
      </p:sp>
      <p:sp>
        <p:nvSpPr>
          <p:cNvPr id="3" name="Espace réservé du texte 2"/>
          <p:cNvSpPr>
            <a:spLocks noGrp="1"/>
          </p:cNvSpPr>
          <p:nvPr>
            <p:ph type="body" sz="quarter" idx="11"/>
          </p:nvPr>
        </p:nvSpPr>
        <p:spPr/>
        <p:txBody>
          <a:bodyPr/>
          <a:lstStyle/>
          <a:p>
            <a:r>
              <a:rPr lang="fr-FR" dirty="0"/>
              <a:t>7</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352600"/>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Recopie les noms des phrases dans la bonne colonne.</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1" name="Tableau 10"/>
          <p:cNvGraphicFramePr>
            <a:graphicFrameLocks noGrp="1"/>
          </p:cNvGraphicFramePr>
          <p:nvPr>
            <p:extLst>
              <p:ext uri="{D42A27DB-BD31-4B8C-83A1-F6EECF244321}">
                <p14:modId xmlns:p14="http://schemas.microsoft.com/office/powerpoint/2010/main" val="2319794287"/>
              </p:ext>
            </p:extLst>
          </p:nvPr>
        </p:nvGraphicFramePr>
        <p:xfrm>
          <a:off x="260648" y="2576736"/>
          <a:ext cx="6408712" cy="1775651"/>
        </p:xfrm>
        <a:graphic>
          <a:graphicData uri="http://schemas.openxmlformats.org/drawingml/2006/table">
            <a:tbl>
              <a:tblPr bandRow="1">
                <a:tableStyleId>{073A0DAA-6AF3-43AB-8588-CEC1D06C72B9}</a:tableStyleId>
              </a:tblPr>
              <a:tblGrid>
                <a:gridCol w="3204356">
                  <a:extLst>
                    <a:ext uri="{9D8B030D-6E8A-4147-A177-3AD203B41FA5}">
                      <a16:colId xmlns:a16="http://schemas.microsoft.com/office/drawing/2014/main" val="20000"/>
                    </a:ext>
                  </a:extLst>
                </a:gridCol>
                <a:gridCol w="3204356">
                  <a:extLst>
                    <a:ext uri="{9D8B030D-6E8A-4147-A177-3AD203B41FA5}">
                      <a16:colId xmlns:a16="http://schemas.microsoft.com/office/drawing/2014/main" val="20001"/>
                    </a:ext>
                  </a:extLst>
                </a:gridCol>
              </a:tblGrid>
              <a:tr h="144016">
                <a:tc>
                  <a:txBody>
                    <a:bodyPr/>
                    <a:lstStyle/>
                    <a:p>
                      <a:pPr algn="ctr"/>
                      <a:r>
                        <a:rPr lang="fr-FR" sz="1200" dirty="0">
                          <a:latin typeface="Comic Sans MS" pitchFamily="66" charset="0"/>
                        </a:rPr>
                        <a:t>Noms communs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latin typeface="Comic Sans MS" pitchFamily="66" charset="0"/>
                        </a:rPr>
                        <a:t>Noms propres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nSpc>
                          <a:spcPct val="200000"/>
                        </a:lnSpc>
                      </a:pPr>
                      <a:r>
                        <a:rPr lang="fr-FR" sz="1200" dirty="0">
                          <a:latin typeface="Comic Sans MS" pitchFamily="66" charset="0"/>
                        </a:rPr>
                        <a:t>____________________________________________________________________________________________________________________________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fr-FR" sz="1200" dirty="0">
                          <a:latin typeface="Comic Sans MS" pitchFamily="66" charset="0"/>
                        </a:rPr>
                        <a:t>____________________________________________________________________________________________________________________________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2" name="ZoneTexte 11"/>
          <p:cNvSpPr txBox="1"/>
          <p:nvPr/>
        </p:nvSpPr>
        <p:spPr>
          <a:xfrm>
            <a:off x="116632" y="1899047"/>
            <a:ext cx="6653336" cy="646331"/>
          </a:xfrm>
          <a:prstGeom prst="rect">
            <a:avLst/>
          </a:prstGeom>
          <a:noFill/>
        </p:spPr>
        <p:txBody>
          <a:bodyPr wrap="square" rtlCol="0">
            <a:spAutoFit/>
          </a:bodyPr>
          <a:lstStyle/>
          <a:p>
            <a:pPr algn="ctr">
              <a:lnSpc>
                <a:spcPct val="150000"/>
              </a:lnSpc>
            </a:pPr>
            <a:r>
              <a:rPr lang="fr-FR" sz="1200" b="1" dirty="0">
                <a:latin typeface="Comic Sans MS" pitchFamily="66" charset="0"/>
              </a:rPr>
              <a:t>Picasso est un peintre célèbre. – En France, l’école est obligatoire. </a:t>
            </a:r>
          </a:p>
          <a:p>
            <a:pPr algn="ctr">
              <a:lnSpc>
                <a:spcPct val="150000"/>
              </a:lnSpc>
            </a:pPr>
            <a:r>
              <a:rPr lang="fr-FR" sz="1200" b="1" dirty="0">
                <a:latin typeface="Comic Sans MS" pitchFamily="66" charset="0"/>
              </a:rPr>
              <a:t>Alice apprend sa leçon. – Cette semaine, les voisins adoptent un chien.</a:t>
            </a:r>
          </a:p>
        </p:txBody>
      </p:sp>
      <p:grpSp>
        <p:nvGrpSpPr>
          <p:cNvPr id="19" name="Groupe 18"/>
          <p:cNvGrpSpPr/>
          <p:nvPr/>
        </p:nvGrpSpPr>
        <p:grpSpPr>
          <a:xfrm>
            <a:off x="116632" y="4636760"/>
            <a:ext cx="6653336" cy="495126"/>
            <a:chOff x="116632" y="1352600"/>
            <a:chExt cx="6653336" cy="495126"/>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nom propre au nom commun.</a:t>
              </a: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25" name="Tableau 24"/>
          <p:cNvGraphicFramePr>
            <a:graphicFrameLocks noGrp="1"/>
          </p:cNvGraphicFramePr>
          <p:nvPr>
            <p:extLst>
              <p:ext uri="{D42A27DB-BD31-4B8C-83A1-F6EECF244321}">
                <p14:modId xmlns:p14="http://schemas.microsoft.com/office/powerpoint/2010/main" val="538946559"/>
              </p:ext>
            </p:extLst>
          </p:nvPr>
        </p:nvGraphicFramePr>
        <p:xfrm>
          <a:off x="520080" y="5284832"/>
          <a:ext cx="5645224" cy="1036320"/>
        </p:xfrm>
        <a:graphic>
          <a:graphicData uri="http://schemas.openxmlformats.org/drawingml/2006/table">
            <a:tbl>
              <a:tblPr bandRow="1">
                <a:tableStyleId>{5C22544A-7EE6-4342-B048-85BDC9FD1C3A}</a:tableStyleId>
              </a:tblPr>
              <a:tblGrid>
                <a:gridCol w="172819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900808">
                  <a:extLst>
                    <a:ext uri="{9D8B030D-6E8A-4147-A177-3AD203B41FA5}">
                      <a16:colId xmlns:a16="http://schemas.microsoft.com/office/drawing/2014/main" val="20003"/>
                    </a:ext>
                  </a:extLst>
                </a:gridCol>
              </a:tblGrid>
              <a:tr h="144016">
                <a:tc>
                  <a:txBody>
                    <a:bodyPr/>
                    <a:lstStyle/>
                    <a:p>
                      <a:pPr algn="r"/>
                      <a:r>
                        <a:rPr lang="fr-FR" sz="1100" dirty="0">
                          <a:latin typeface="Comic Sans MS" pitchFamily="66" charset="0"/>
                        </a:rPr>
                        <a:t>Montpellier</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un prénom</a:t>
                      </a:r>
                    </a:p>
                  </a:txBody>
                  <a:tcPr anchor="c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Amélie</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une région</a:t>
                      </a:r>
                    </a:p>
                  </a:txBody>
                  <a:tcPr anchor="c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le Lot</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une rivière</a:t>
                      </a:r>
                    </a:p>
                  </a:txBody>
                  <a:tcPr anchor="c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le Languedoc</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une</a:t>
                      </a:r>
                      <a:r>
                        <a:rPr lang="fr-FR" sz="1100" baseline="0" dirty="0">
                          <a:latin typeface="Comic Sans MS" pitchFamily="66" charset="0"/>
                        </a:rPr>
                        <a:t> ville</a:t>
                      </a:r>
                      <a:endParaRPr lang="fr-FR" sz="1100" dirty="0">
                        <a:latin typeface="Comic Sans MS" pitchFamily="66" charset="0"/>
                      </a:endParaRPr>
                    </a:p>
                  </a:txBody>
                  <a:tcPr anchor="ctr">
                    <a:solidFill>
                      <a:schemeClr val="bg1"/>
                    </a:solidFill>
                  </a:tcPr>
                </a:tc>
                <a:extLst>
                  <a:ext uri="{0D108BD9-81ED-4DB2-BD59-A6C34878D82A}">
                    <a16:rowId xmlns:a16="http://schemas.microsoft.com/office/drawing/2014/main" val="10003"/>
                  </a:ext>
                </a:extLst>
              </a:tr>
            </a:tbl>
          </a:graphicData>
        </a:graphic>
      </p:graphicFrame>
      <p:grpSp>
        <p:nvGrpSpPr>
          <p:cNvPr id="26" name="Groupe 25"/>
          <p:cNvGrpSpPr/>
          <p:nvPr/>
        </p:nvGrpSpPr>
        <p:grpSpPr>
          <a:xfrm>
            <a:off x="116632" y="6510972"/>
            <a:ext cx="6653336" cy="818292"/>
            <a:chOff x="116632" y="1352600"/>
            <a:chExt cx="6653336" cy="818292"/>
          </a:xfrm>
        </p:grpSpPr>
        <p:grpSp>
          <p:nvGrpSpPr>
            <p:cNvPr id="27" name="Groupe 26"/>
            <p:cNvGrpSpPr/>
            <p:nvPr/>
          </p:nvGrpSpPr>
          <p:grpSpPr>
            <a:xfrm>
              <a:off x="116632" y="1352600"/>
              <a:ext cx="360040" cy="461665"/>
              <a:chOff x="116632" y="1352600"/>
              <a:chExt cx="360040" cy="461665"/>
            </a:xfrm>
          </p:grpSpPr>
          <p:sp>
            <p:nvSpPr>
              <p:cNvPr id="30" name="Ellipse 2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ZoneTexte 27"/>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Trouve le nom qui correspond à chaque verbe.</a:t>
              </a:r>
            </a:p>
            <a:p>
              <a:pPr>
                <a:lnSpc>
                  <a:spcPct val="150000"/>
                </a:lnSpc>
              </a:pPr>
              <a:r>
                <a:rPr lang="fr-FR" sz="1400" u="sng" dirty="0">
                  <a:latin typeface="SimpleRonde" pitchFamily="2" charset="0"/>
                </a:rPr>
                <a:t>Ex. : regarder </a:t>
              </a:r>
              <a:r>
                <a:rPr lang="fr-FR" sz="1400" u="sng" dirty="0">
                  <a:latin typeface="Throw My Hands Up in the Air"/>
                  <a:ea typeface="Throw My Hands Up in the Air"/>
                </a:rPr>
                <a:t>~ </a:t>
              </a:r>
              <a:r>
                <a:rPr lang="fr-FR" sz="1400" u="sng" dirty="0">
                  <a:latin typeface="SimpleRonde" pitchFamily="2" charset="0"/>
                </a:rPr>
                <a:t>le regard</a:t>
              </a: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908720" y="7453075"/>
            <a:ext cx="2342728" cy="502778"/>
          </a:xfrm>
          <a:prstGeom prst="rect">
            <a:avLst/>
          </a:prstGeom>
        </p:spPr>
      </p:pic>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908720" y="8030883"/>
            <a:ext cx="2342728" cy="502778"/>
          </a:xfrm>
          <a:prstGeom prst="rect">
            <a:avLst/>
          </a:prstGeom>
        </p:spPr>
      </p:pic>
      <p:sp>
        <p:nvSpPr>
          <p:cNvPr id="34" name="ZoneTexte 33"/>
          <p:cNvSpPr txBox="1"/>
          <p:nvPr/>
        </p:nvSpPr>
        <p:spPr>
          <a:xfrm>
            <a:off x="116632" y="7329264"/>
            <a:ext cx="792088" cy="2308324"/>
          </a:xfrm>
          <a:prstGeom prst="rect">
            <a:avLst/>
          </a:prstGeom>
          <a:noFill/>
        </p:spPr>
        <p:txBody>
          <a:bodyPr wrap="square" rtlCol="0">
            <a:spAutoFit/>
          </a:bodyPr>
          <a:lstStyle/>
          <a:p>
            <a:pPr algn="r">
              <a:lnSpc>
                <a:spcPct val="300000"/>
              </a:lnSpc>
            </a:pPr>
            <a:r>
              <a:rPr lang="fr-FR" sz="1200" dirty="0">
                <a:latin typeface="Comic Sans MS" pitchFamily="66" charset="0"/>
              </a:rPr>
              <a:t>chanter</a:t>
            </a:r>
          </a:p>
          <a:p>
            <a:pPr algn="r">
              <a:lnSpc>
                <a:spcPct val="300000"/>
              </a:lnSpc>
            </a:pPr>
            <a:r>
              <a:rPr lang="fr-FR" sz="1200" dirty="0">
                <a:latin typeface="Comic Sans MS" pitchFamily="66" charset="0"/>
              </a:rPr>
              <a:t>rêver</a:t>
            </a:r>
          </a:p>
          <a:p>
            <a:pPr algn="r">
              <a:lnSpc>
                <a:spcPct val="300000"/>
              </a:lnSpc>
            </a:pPr>
            <a:r>
              <a:rPr lang="fr-FR" sz="1200" dirty="0">
                <a:latin typeface="Comic Sans MS" pitchFamily="66" charset="0"/>
              </a:rPr>
              <a:t>danser</a:t>
            </a:r>
          </a:p>
          <a:p>
            <a:pPr algn="r">
              <a:lnSpc>
                <a:spcPct val="300000"/>
              </a:lnSpc>
            </a:pPr>
            <a:r>
              <a:rPr lang="fr-FR" sz="1200" dirty="0">
                <a:latin typeface="Comic Sans MS" pitchFamily="66" charset="0"/>
              </a:rPr>
              <a:t>voyager</a:t>
            </a:r>
          </a:p>
        </p:txBody>
      </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908720" y="8629010"/>
            <a:ext cx="2342728" cy="502778"/>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908720" y="9206818"/>
            <a:ext cx="2342728" cy="502778"/>
          </a:xfrm>
          <a:prstGeom prst="rect">
            <a:avLst/>
          </a:prstGeom>
        </p:spPr>
      </p:pic>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62440" y="7453075"/>
            <a:ext cx="2342728" cy="502778"/>
          </a:xfrm>
          <a:prstGeom prst="rect">
            <a:avLst/>
          </a:prstGeom>
        </p:spPr>
      </p:pic>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62440" y="8030883"/>
            <a:ext cx="2342728" cy="502778"/>
          </a:xfrm>
          <a:prstGeom prst="rect">
            <a:avLst/>
          </a:prstGeom>
        </p:spPr>
      </p:pic>
      <p:sp>
        <p:nvSpPr>
          <p:cNvPr id="39" name="ZoneTexte 38"/>
          <p:cNvSpPr txBox="1"/>
          <p:nvPr/>
        </p:nvSpPr>
        <p:spPr>
          <a:xfrm>
            <a:off x="3356992" y="7329264"/>
            <a:ext cx="1005448" cy="2308324"/>
          </a:xfrm>
          <a:prstGeom prst="rect">
            <a:avLst/>
          </a:prstGeom>
          <a:noFill/>
        </p:spPr>
        <p:txBody>
          <a:bodyPr wrap="square" rtlCol="0">
            <a:spAutoFit/>
          </a:bodyPr>
          <a:lstStyle/>
          <a:p>
            <a:pPr algn="r">
              <a:lnSpc>
                <a:spcPct val="300000"/>
              </a:lnSpc>
            </a:pPr>
            <a:r>
              <a:rPr lang="fr-FR" sz="1200" dirty="0">
                <a:latin typeface="Comic Sans MS" pitchFamily="66" charset="0"/>
              </a:rPr>
              <a:t>jouer</a:t>
            </a:r>
          </a:p>
          <a:p>
            <a:pPr algn="r">
              <a:lnSpc>
                <a:spcPct val="300000"/>
              </a:lnSpc>
            </a:pPr>
            <a:r>
              <a:rPr lang="fr-FR" sz="1200" dirty="0">
                <a:latin typeface="Comic Sans MS" pitchFamily="66" charset="0"/>
              </a:rPr>
              <a:t>arroser</a:t>
            </a:r>
          </a:p>
          <a:p>
            <a:pPr algn="r">
              <a:lnSpc>
                <a:spcPct val="300000"/>
              </a:lnSpc>
            </a:pPr>
            <a:r>
              <a:rPr lang="fr-FR" sz="1200" dirty="0">
                <a:latin typeface="Comic Sans MS" pitchFamily="66" charset="0"/>
              </a:rPr>
              <a:t>téléphoner</a:t>
            </a:r>
          </a:p>
          <a:p>
            <a:pPr algn="r">
              <a:lnSpc>
                <a:spcPct val="300000"/>
              </a:lnSpc>
            </a:pPr>
            <a:r>
              <a:rPr lang="fr-FR" sz="1200" dirty="0">
                <a:latin typeface="Comic Sans MS" pitchFamily="66" charset="0"/>
              </a:rPr>
              <a:t>sabler</a:t>
            </a:r>
          </a:p>
        </p:txBody>
      </p:sp>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62440" y="8629010"/>
            <a:ext cx="2342728" cy="502778"/>
          </a:xfrm>
          <a:prstGeom prst="rect">
            <a:avLst/>
          </a:prstGeom>
        </p:spPr>
      </p:pic>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62440" y="9206818"/>
            <a:ext cx="2342728" cy="502778"/>
          </a:xfrm>
          <a:prstGeom prst="rect">
            <a:avLst/>
          </a:prstGeom>
        </p:spPr>
      </p:pic>
      <p:cxnSp>
        <p:nvCxnSpPr>
          <p:cNvPr id="42" name="Connecteur droit 41"/>
          <p:cNvCxnSpPr/>
          <p:nvPr/>
        </p:nvCxnSpPr>
        <p:spPr>
          <a:xfrm>
            <a:off x="3356992" y="7329264"/>
            <a:ext cx="0" cy="2520280"/>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23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a:t>La phrase</a:t>
            </a:r>
          </a:p>
        </p:txBody>
      </p:sp>
      <p:sp>
        <p:nvSpPr>
          <p:cNvPr id="9" name="Espace réservé du texte 8"/>
          <p:cNvSpPr>
            <a:spLocks noGrp="1"/>
          </p:cNvSpPr>
          <p:nvPr>
            <p:ph type="body" sz="quarter" idx="11"/>
          </p:nvPr>
        </p:nvSpPr>
        <p:spPr/>
        <p:txBody>
          <a:bodyPr/>
          <a:lstStyle/>
          <a:p>
            <a:r>
              <a:rPr lang="fr-FR" dirty="0"/>
              <a:t>0</a:t>
            </a:r>
          </a:p>
        </p:txBody>
      </p:sp>
      <p:sp>
        <p:nvSpPr>
          <p:cNvPr id="10" name="Espace réservé du texte 9"/>
          <p:cNvSpPr>
            <a:spLocks noGrp="1"/>
          </p:cNvSpPr>
          <p:nvPr>
            <p:ph type="body" sz="quarter" idx="12"/>
          </p:nvPr>
        </p:nvSpPr>
        <p:spPr/>
        <p:txBody>
          <a:bodyPr/>
          <a:lstStyle/>
          <a:p>
            <a:r>
              <a:rPr lang="fr-FR" dirty="0"/>
              <a:t>*</a:t>
            </a:r>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518102"/>
            <a:ext cx="6192688" cy="307777"/>
          </a:xfrm>
          <a:prstGeom prst="rect">
            <a:avLst/>
          </a:prstGeom>
          <a:noFill/>
        </p:spPr>
        <p:txBody>
          <a:bodyPr wrap="square" rtlCol="0">
            <a:spAutoFit/>
          </a:bodyPr>
          <a:lstStyle/>
          <a:p>
            <a:r>
              <a:rPr lang="fr-FR" sz="1400" u="sng" dirty="0">
                <a:latin typeface="SimpleRonde" pitchFamily="2" charset="0"/>
              </a:rPr>
              <a:t>Surligne uniquement les phrases correctes.</a:t>
            </a:r>
          </a:p>
        </p:txBody>
      </p:sp>
      <p:sp>
        <p:nvSpPr>
          <p:cNvPr id="2" name="ZoneTexte 1"/>
          <p:cNvSpPr txBox="1"/>
          <p:nvPr/>
        </p:nvSpPr>
        <p:spPr>
          <a:xfrm>
            <a:off x="116632" y="1928664"/>
            <a:ext cx="6552728" cy="2031325"/>
          </a:xfrm>
          <a:prstGeom prst="rect">
            <a:avLst/>
          </a:prstGeom>
          <a:noFill/>
        </p:spPr>
        <p:txBody>
          <a:bodyPr wrap="square" rtlCol="0">
            <a:spAutoFit/>
          </a:bodyPr>
          <a:lstStyle/>
          <a:p>
            <a:pPr>
              <a:lnSpc>
                <a:spcPct val="150000"/>
              </a:lnSpc>
            </a:pPr>
            <a:r>
              <a:rPr lang="fr-FR" sz="1200" dirty="0">
                <a:latin typeface="Comic Sans MS" panose="030F0702030302020204" pitchFamily="66" charset="0"/>
              </a:rPr>
              <a:t>Mon frère adore aller à la pêche.</a:t>
            </a:r>
          </a:p>
          <a:p>
            <a:pPr>
              <a:lnSpc>
                <a:spcPct val="150000"/>
              </a:lnSpc>
            </a:pPr>
            <a:r>
              <a:rPr lang="fr-FR" sz="1200" dirty="0">
                <a:latin typeface="Comic Sans MS" panose="030F0702030302020204" pitchFamily="66" charset="0"/>
              </a:rPr>
              <a:t>Le samedi matin, ma course faire maman.</a:t>
            </a:r>
          </a:p>
          <a:p>
            <a:pPr>
              <a:lnSpc>
                <a:spcPct val="150000"/>
              </a:lnSpc>
            </a:pPr>
            <a:r>
              <a:rPr lang="fr-FR" sz="1200" dirty="0">
                <a:latin typeface="Comic Sans MS" panose="030F0702030302020204" pitchFamily="66" charset="0"/>
              </a:rPr>
              <a:t>Je mes jouets range dans la malle.</a:t>
            </a:r>
          </a:p>
          <a:p>
            <a:pPr>
              <a:lnSpc>
                <a:spcPct val="150000"/>
              </a:lnSpc>
            </a:pPr>
            <a:r>
              <a:rPr lang="fr-FR" sz="1200" dirty="0">
                <a:latin typeface="Comic Sans MS" panose="030F0702030302020204" pitchFamily="66" charset="0"/>
              </a:rPr>
              <a:t>Dans la cour, les enfants jouent au loup.</a:t>
            </a:r>
          </a:p>
          <a:p>
            <a:pPr>
              <a:lnSpc>
                <a:spcPct val="150000"/>
              </a:lnSpc>
            </a:pPr>
            <a:r>
              <a:rPr lang="fr-FR" sz="1200" dirty="0">
                <a:latin typeface="Comic Sans MS" panose="030F0702030302020204" pitchFamily="66" charset="0"/>
              </a:rPr>
              <a:t>le matin, il mange un grand bol de céréales.</a:t>
            </a:r>
          </a:p>
          <a:p>
            <a:pPr>
              <a:lnSpc>
                <a:spcPct val="150000"/>
              </a:lnSpc>
            </a:pPr>
            <a:r>
              <a:rPr lang="fr-FR" sz="1200" dirty="0">
                <a:latin typeface="Comic Sans MS" panose="030F0702030302020204" pitchFamily="66" charset="0"/>
              </a:rPr>
              <a:t>Je mange une glace à la fraise.</a:t>
            </a:r>
          </a:p>
          <a:p>
            <a:pPr>
              <a:lnSpc>
                <a:spcPct val="150000"/>
              </a:lnSpc>
            </a:pPr>
            <a:r>
              <a:rPr lang="fr-FR" sz="1200" dirty="0">
                <a:latin typeface="Comic Sans MS" panose="030F0702030302020204" pitchFamily="66" charset="0"/>
              </a:rPr>
              <a:t>La caméra ne marche plus</a:t>
            </a:r>
          </a:p>
        </p:txBody>
      </p:sp>
      <p:grpSp>
        <p:nvGrpSpPr>
          <p:cNvPr id="27" name="Groupe 26"/>
          <p:cNvGrpSpPr/>
          <p:nvPr/>
        </p:nvGrpSpPr>
        <p:grpSpPr>
          <a:xfrm>
            <a:off x="116632" y="4088904"/>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4160912"/>
            <a:ext cx="6381328" cy="388568"/>
          </a:xfrm>
          <a:prstGeom prst="rect">
            <a:avLst/>
          </a:prstGeom>
          <a:noFill/>
        </p:spPr>
        <p:txBody>
          <a:bodyPr wrap="square" rtlCol="0">
            <a:spAutoFit/>
          </a:bodyPr>
          <a:lstStyle/>
          <a:p>
            <a:pPr>
              <a:lnSpc>
                <a:spcPct val="150000"/>
              </a:lnSpc>
            </a:pPr>
            <a:r>
              <a:rPr lang="fr-FR" sz="1400" u="sng" dirty="0">
                <a:latin typeface="SimpleRonde" pitchFamily="2" charset="0"/>
              </a:rPr>
              <a:t>Recopie la phrase en mettant les mots dans le bon ordre.</a:t>
            </a:r>
          </a:p>
        </p:txBody>
      </p:sp>
      <p:sp>
        <p:nvSpPr>
          <p:cNvPr id="4" name="ZoneTexte 3"/>
          <p:cNvSpPr txBox="1"/>
          <p:nvPr/>
        </p:nvSpPr>
        <p:spPr>
          <a:xfrm>
            <a:off x="116632" y="4808984"/>
            <a:ext cx="6741368" cy="307777"/>
          </a:xfrm>
          <a:prstGeom prst="rect">
            <a:avLst/>
          </a:prstGeom>
          <a:noFill/>
        </p:spPr>
        <p:txBody>
          <a:bodyPr wrap="square" rtlCol="0">
            <a:spAutoFit/>
          </a:bodyPr>
          <a:lstStyle/>
          <a:p>
            <a:pPr algn="ctr"/>
            <a:r>
              <a:rPr lang="fr-FR" sz="1400" b="1" i="1" dirty="0">
                <a:latin typeface="Comic Sans MS" panose="030F0702030302020204" pitchFamily="66" charset="0"/>
              </a:rPr>
              <a:t>piscine. – nous allons – à la – Samedi</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5198507"/>
            <a:ext cx="6192688" cy="502778"/>
          </a:xfrm>
          <a:prstGeom prst="rect">
            <a:avLst/>
          </a:prstGeom>
        </p:spPr>
      </p:pic>
      <p:sp>
        <p:nvSpPr>
          <p:cNvPr id="32" name="ZoneTexte 31"/>
          <p:cNvSpPr txBox="1"/>
          <p:nvPr/>
        </p:nvSpPr>
        <p:spPr>
          <a:xfrm>
            <a:off x="116632" y="5821990"/>
            <a:ext cx="6741368" cy="307777"/>
          </a:xfrm>
          <a:prstGeom prst="rect">
            <a:avLst/>
          </a:prstGeom>
          <a:noFill/>
        </p:spPr>
        <p:txBody>
          <a:bodyPr wrap="square" rtlCol="0">
            <a:spAutoFit/>
          </a:bodyPr>
          <a:lstStyle/>
          <a:p>
            <a:pPr algn="ctr"/>
            <a:r>
              <a:rPr lang="fr-FR" sz="1400" b="1" i="1" dirty="0">
                <a:latin typeface="Comic Sans MS" panose="030F0702030302020204" pitchFamily="66" charset="0"/>
              </a:rPr>
              <a:t>mon frère. – les courses – Ma grand-mère – fait – avec</a:t>
            </a: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6211513"/>
            <a:ext cx="6192688" cy="502778"/>
          </a:xfrm>
          <a:prstGeom prst="rect">
            <a:avLst/>
          </a:prstGeom>
        </p:spPr>
      </p:pic>
      <p:grpSp>
        <p:nvGrpSpPr>
          <p:cNvPr id="34" name="Groupe 33"/>
          <p:cNvGrpSpPr/>
          <p:nvPr/>
        </p:nvGrpSpPr>
        <p:grpSpPr>
          <a:xfrm>
            <a:off x="116632" y="7074331"/>
            <a:ext cx="360040" cy="461665"/>
            <a:chOff x="116632" y="1352600"/>
            <a:chExt cx="360040" cy="461665"/>
          </a:xfrm>
        </p:grpSpPr>
        <p:sp>
          <p:nvSpPr>
            <p:cNvPr id="35" name="Ellipse 3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7146339"/>
            <a:ext cx="6381328" cy="461665"/>
          </a:xfrm>
          <a:prstGeom prst="rect">
            <a:avLst/>
          </a:prstGeom>
          <a:noFill/>
        </p:spPr>
        <p:txBody>
          <a:bodyPr wrap="square" rtlCol="0">
            <a:spAutoFit/>
          </a:bodyPr>
          <a:lstStyle/>
          <a:p>
            <a:pPr>
              <a:lnSpc>
                <a:spcPct val="150000"/>
              </a:lnSpc>
            </a:pPr>
            <a:r>
              <a:rPr lang="fr-FR" sz="1600" u="sng" dirty="0">
                <a:latin typeface="SimpleRonde" pitchFamily="2" charset="0"/>
              </a:rPr>
              <a:t>Lis le texte suivant et réponds aux questions.</a:t>
            </a:r>
          </a:p>
        </p:txBody>
      </p:sp>
      <p:sp>
        <p:nvSpPr>
          <p:cNvPr id="38" name="ZoneTexte 37"/>
          <p:cNvSpPr txBox="1"/>
          <p:nvPr/>
        </p:nvSpPr>
        <p:spPr>
          <a:xfrm>
            <a:off x="188640" y="7689304"/>
            <a:ext cx="6480720" cy="830997"/>
          </a:xfrm>
          <a:prstGeom prst="rect">
            <a:avLst/>
          </a:prstGeom>
          <a:noFill/>
        </p:spPr>
        <p:txBody>
          <a:bodyPr wrap="square" rtlCol="0">
            <a:spAutoFit/>
          </a:bodyPr>
          <a:lstStyle/>
          <a:p>
            <a:pPr algn="just">
              <a:lnSpc>
                <a:spcPct val="150000"/>
              </a:lnSpc>
            </a:pPr>
            <a:r>
              <a:rPr lang="fr-FR" sz="1200" dirty="0">
                <a:latin typeface="MDI école" pitchFamily="50" charset="0"/>
              </a:rPr>
              <a:t>La tribu des </a:t>
            </a:r>
            <a:r>
              <a:rPr lang="fr-FR" sz="1200" dirty="0" err="1">
                <a:latin typeface="MDI école" pitchFamily="50" charset="0"/>
              </a:rPr>
              <a:t>Préhistos</a:t>
            </a:r>
            <a:r>
              <a:rPr lang="fr-FR" sz="1200" dirty="0">
                <a:latin typeface="MDI école" pitchFamily="50" charset="0"/>
              </a:rPr>
              <a:t> part à la chasse. </a:t>
            </a:r>
            <a:r>
              <a:rPr lang="fr-FR" sz="1200" dirty="0" err="1">
                <a:latin typeface="MDI école" pitchFamily="50" charset="0"/>
              </a:rPr>
              <a:t>Rohar</a:t>
            </a:r>
            <a:r>
              <a:rPr lang="fr-FR" sz="1200" dirty="0">
                <a:latin typeface="MDI école" pitchFamily="50" charset="0"/>
              </a:rPr>
              <a:t> fait le guet. Il aperçoit un troupeau de mammouths. Il crie pour alerter la tribu. C’est le signal pour le début de la chasse.</a:t>
            </a:r>
          </a:p>
          <a:p>
            <a:pPr algn="r">
              <a:lnSpc>
                <a:spcPct val="150000"/>
              </a:lnSpc>
            </a:pPr>
            <a:r>
              <a:rPr lang="fr-FR" sz="800" i="1" dirty="0">
                <a:latin typeface="MDI école" pitchFamily="50" charset="0"/>
              </a:rPr>
              <a:t>« La tribu des </a:t>
            </a:r>
            <a:r>
              <a:rPr lang="fr-FR" sz="800" i="1" dirty="0" err="1">
                <a:latin typeface="MDI école" pitchFamily="50" charset="0"/>
              </a:rPr>
              <a:t>Préhistos</a:t>
            </a:r>
            <a:r>
              <a:rPr lang="fr-FR" sz="800" i="1" dirty="0">
                <a:latin typeface="MDI école" pitchFamily="50" charset="0"/>
              </a:rPr>
              <a:t> » de Françoise </a:t>
            </a:r>
            <a:r>
              <a:rPr lang="fr-FR" sz="800" i="1" dirty="0" err="1">
                <a:latin typeface="MDI école" pitchFamily="50" charset="0"/>
              </a:rPr>
              <a:t>Demars</a:t>
            </a:r>
            <a:r>
              <a:rPr lang="fr-FR" sz="800" i="1" dirty="0">
                <a:latin typeface="MDI école" pitchFamily="50" charset="0"/>
              </a:rPr>
              <a:t>.</a:t>
            </a:r>
          </a:p>
        </p:txBody>
      </p:sp>
      <p:sp>
        <p:nvSpPr>
          <p:cNvPr id="39" name="ZoneTexte 38"/>
          <p:cNvSpPr txBox="1"/>
          <p:nvPr/>
        </p:nvSpPr>
        <p:spPr>
          <a:xfrm>
            <a:off x="296652" y="8625408"/>
            <a:ext cx="6372708" cy="923330"/>
          </a:xfrm>
          <a:prstGeom prst="rect">
            <a:avLst/>
          </a:prstGeom>
          <a:noFill/>
        </p:spPr>
        <p:txBody>
          <a:bodyPr wrap="square" rtlCol="0">
            <a:spAutoFit/>
          </a:bodyPr>
          <a:lstStyle/>
          <a:p>
            <a:pPr>
              <a:lnSpc>
                <a:spcPct val="150000"/>
              </a:lnSpc>
            </a:pPr>
            <a:r>
              <a:rPr lang="fr-FR" dirty="0">
                <a:latin typeface="Cursive standard" pitchFamily="2" charset="0"/>
              </a:rPr>
              <a:t>Dans le texte suivant, il y a ………….. phrases.</a:t>
            </a:r>
          </a:p>
          <a:p>
            <a:pPr>
              <a:lnSpc>
                <a:spcPct val="150000"/>
              </a:lnSpc>
            </a:pPr>
            <a:r>
              <a:rPr lang="fr-FR" dirty="0">
                <a:latin typeface="Cursive standard" pitchFamily="2" charset="0"/>
              </a:rPr>
              <a:t>Elles sont écrites sur ………….. lignes.</a:t>
            </a:r>
          </a:p>
        </p:txBody>
      </p:sp>
      <p:sp>
        <p:nvSpPr>
          <p:cNvPr id="5" name="Rectangle à coins arrondis 4"/>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6540152" y="42403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6540152" y="7225751"/>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6186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nom</a:t>
            </a:r>
          </a:p>
        </p:txBody>
      </p:sp>
      <p:sp>
        <p:nvSpPr>
          <p:cNvPr id="3" name="Espace réservé du texte 2"/>
          <p:cNvSpPr>
            <a:spLocks noGrp="1"/>
          </p:cNvSpPr>
          <p:nvPr>
            <p:ph type="body" sz="quarter" idx="11"/>
          </p:nvPr>
        </p:nvSpPr>
        <p:spPr/>
        <p:txBody>
          <a:bodyPr/>
          <a:lstStyle/>
          <a:p>
            <a:r>
              <a:rPr lang="fr-FR" dirty="0"/>
              <a:t>7</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532476"/>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Ecris un nom propre pour chaque nom commun.</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11" name="Image 1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2294703"/>
            <a:ext cx="1971288" cy="502778"/>
          </a:xfrm>
          <a:prstGeom prst="rect">
            <a:avLst/>
          </a:prstGeom>
        </p:spPr>
      </p:pic>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2872511"/>
            <a:ext cx="1971288" cy="502778"/>
          </a:xfrm>
          <a:prstGeom prst="rect">
            <a:avLst/>
          </a:prstGeom>
        </p:spPr>
      </p:pic>
      <p:sp>
        <p:nvSpPr>
          <p:cNvPr id="13" name="ZoneTexte 12"/>
          <p:cNvSpPr txBox="1"/>
          <p:nvPr/>
        </p:nvSpPr>
        <p:spPr>
          <a:xfrm>
            <a:off x="-1" y="2170892"/>
            <a:ext cx="1038225" cy="1654492"/>
          </a:xfrm>
          <a:prstGeom prst="rect">
            <a:avLst/>
          </a:prstGeom>
          <a:noFill/>
        </p:spPr>
        <p:txBody>
          <a:bodyPr wrap="square" rtlCol="0">
            <a:spAutoFit/>
          </a:bodyPr>
          <a:lstStyle/>
          <a:p>
            <a:pPr algn="r">
              <a:lnSpc>
                <a:spcPct val="300000"/>
              </a:lnSpc>
            </a:pPr>
            <a:r>
              <a:rPr lang="fr-FR" sz="1200" dirty="0">
                <a:latin typeface="Comic Sans MS" pitchFamily="66" charset="0"/>
              </a:rPr>
              <a:t>une ville</a:t>
            </a:r>
          </a:p>
          <a:p>
            <a:pPr algn="r">
              <a:lnSpc>
                <a:spcPct val="300000"/>
              </a:lnSpc>
            </a:pPr>
            <a:r>
              <a:rPr lang="fr-FR" sz="1200" dirty="0">
                <a:latin typeface="Comic Sans MS" pitchFamily="66" charset="0"/>
              </a:rPr>
              <a:t>un pays</a:t>
            </a:r>
          </a:p>
          <a:p>
            <a:pPr algn="r">
              <a:lnSpc>
                <a:spcPct val="300000"/>
              </a:lnSpc>
            </a:pPr>
            <a:r>
              <a:rPr lang="fr-FR" sz="1200" dirty="0">
                <a:latin typeface="Comic Sans MS" pitchFamily="66" charset="0"/>
              </a:rPr>
              <a:t>un chanteur</a:t>
            </a:r>
          </a:p>
        </p:txBody>
      </p:sp>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3470638"/>
            <a:ext cx="1971288" cy="502778"/>
          </a:xfrm>
          <a:prstGeom prst="rect">
            <a:avLst/>
          </a:prstGeom>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2294703"/>
            <a:ext cx="2018868" cy="502778"/>
          </a:xfrm>
          <a:prstGeom prst="rect">
            <a:avLst/>
          </a:prstGeom>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2872511"/>
            <a:ext cx="2018868" cy="502778"/>
          </a:xfrm>
          <a:prstGeom prst="rect">
            <a:avLst/>
          </a:prstGeom>
        </p:spPr>
      </p:pic>
      <p:sp>
        <p:nvSpPr>
          <p:cNvPr id="17" name="ZoneTexte 16"/>
          <p:cNvSpPr txBox="1"/>
          <p:nvPr/>
        </p:nvSpPr>
        <p:spPr>
          <a:xfrm>
            <a:off x="3251448" y="2170892"/>
            <a:ext cx="1434852" cy="1754326"/>
          </a:xfrm>
          <a:prstGeom prst="rect">
            <a:avLst/>
          </a:prstGeom>
          <a:noFill/>
        </p:spPr>
        <p:txBody>
          <a:bodyPr wrap="square" rtlCol="0">
            <a:spAutoFit/>
          </a:bodyPr>
          <a:lstStyle/>
          <a:p>
            <a:pPr algn="r">
              <a:lnSpc>
                <a:spcPct val="300000"/>
              </a:lnSpc>
            </a:pPr>
            <a:r>
              <a:rPr lang="fr-FR" sz="1200" dirty="0">
                <a:latin typeface="Comic Sans MS" pitchFamily="66" charset="0"/>
              </a:rPr>
              <a:t>un président</a:t>
            </a:r>
          </a:p>
          <a:p>
            <a:pPr algn="r">
              <a:lnSpc>
                <a:spcPct val="300000"/>
              </a:lnSpc>
            </a:pPr>
            <a:r>
              <a:rPr lang="fr-FR" sz="1200" dirty="0">
                <a:latin typeface="Comic Sans MS" pitchFamily="66" charset="0"/>
              </a:rPr>
              <a:t>un département</a:t>
            </a:r>
          </a:p>
          <a:p>
            <a:pPr algn="r">
              <a:lnSpc>
                <a:spcPct val="300000"/>
              </a:lnSpc>
            </a:pPr>
            <a:r>
              <a:rPr lang="fr-FR" sz="1200" dirty="0">
                <a:latin typeface="Comic Sans MS" pitchFamily="66" charset="0"/>
              </a:rPr>
              <a:t>une planète</a:t>
            </a:r>
          </a:p>
        </p:txBody>
      </p:sp>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3470638"/>
            <a:ext cx="2018868" cy="502778"/>
          </a:xfrm>
          <a:prstGeom prst="rect">
            <a:avLst/>
          </a:prstGeom>
        </p:spPr>
      </p:pic>
      <p:grpSp>
        <p:nvGrpSpPr>
          <p:cNvPr id="19" name="Groupe 18"/>
          <p:cNvGrpSpPr/>
          <p:nvPr/>
        </p:nvGrpSpPr>
        <p:grpSpPr>
          <a:xfrm>
            <a:off x="116632" y="4160912"/>
            <a:ext cx="6653336" cy="791361"/>
            <a:chOff x="116632" y="1352600"/>
            <a:chExt cx="6653336" cy="791361"/>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Ecris un nom commun pour chaque nom propre. Utilise le dictionnaire si besoin.</a:t>
              </a: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5002479"/>
            <a:ext cx="1971288" cy="502778"/>
          </a:xfrm>
          <a:prstGeom prst="rect">
            <a:avLst/>
          </a:prstGeom>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5580287"/>
            <a:ext cx="1971288" cy="502778"/>
          </a:xfrm>
          <a:prstGeom prst="rect">
            <a:avLst/>
          </a:prstGeom>
        </p:spPr>
      </p:pic>
      <p:sp>
        <p:nvSpPr>
          <p:cNvPr id="27" name="ZoneTexte 26"/>
          <p:cNvSpPr txBox="1"/>
          <p:nvPr/>
        </p:nvSpPr>
        <p:spPr>
          <a:xfrm>
            <a:off x="0" y="4878668"/>
            <a:ext cx="908720" cy="1754326"/>
          </a:xfrm>
          <a:prstGeom prst="rect">
            <a:avLst/>
          </a:prstGeom>
          <a:noFill/>
        </p:spPr>
        <p:txBody>
          <a:bodyPr wrap="square" rtlCol="0">
            <a:spAutoFit/>
          </a:bodyPr>
          <a:lstStyle/>
          <a:p>
            <a:pPr algn="r">
              <a:lnSpc>
                <a:spcPct val="300000"/>
              </a:lnSpc>
            </a:pPr>
            <a:r>
              <a:rPr lang="fr-FR" sz="1200" dirty="0">
                <a:latin typeface="Comic Sans MS" pitchFamily="66" charset="0"/>
              </a:rPr>
              <a:t>les Alpes</a:t>
            </a:r>
          </a:p>
          <a:p>
            <a:pPr algn="r">
              <a:lnSpc>
                <a:spcPct val="300000"/>
              </a:lnSpc>
            </a:pPr>
            <a:r>
              <a:rPr lang="fr-FR" sz="1200" dirty="0">
                <a:latin typeface="Comic Sans MS" pitchFamily="66" charset="0"/>
              </a:rPr>
              <a:t>Barcelone</a:t>
            </a:r>
          </a:p>
          <a:p>
            <a:pPr algn="r">
              <a:lnSpc>
                <a:spcPct val="300000"/>
              </a:lnSpc>
            </a:pPr>
            <a:r>
              <a:rPr lang="fr-FR" sz="1200" dirty="0">
                <a:latin typeface="Comic Sans MS" pitchFamily="66" charset="0"/>
              </a:rPr>
              <a:t>Raiponce</a:t>
            </a:r>
          </a:p>
        </p:txBody>
      </p:sp>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6178414"/>
            <a:ext cx="1971288" cy="502778"/>
          </a:xfrm>
          <a:prstGeom prst="rect">
            <a:avLst/>
          </a:prstGeom>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5002479"/>
            <a:ext cx="2018868" cy="502778"/>
          </a:xfrm>
          <a:prstGeom prst="rect">
            <a:avLst/>
          </a:prstGeom>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5580287"/>
            <a:ext cx="2018868" cy="502778"/>
          </a:xfrm>
          <a:prstGeom prst="rect">
            <a:avLst/>
          </a:prstGeom>
        </p:spPr>
      </p:pic>
      <p:sp>
        <p:nvSpPr>
          <p:cNvPr id="31" name="ZoneTexte 30"/>
          <p:cNvSpPr txBox="1"/>
          <p:nvPr/>
        </p:nvSpPr>
        <p:spPr>
          <a:xfrm>
            <a:off x="3251448" y="4878668"/>
            <a:ext cx="1434852" cy="1754326"/>
          </a:xfrm>
          <a:prstGeom prst="rect">
            <a:avLst/>
          </a:prstGeom>
          <a:noFill/>
        </p:spPr>
        <p:txBody>
          <a:bodyPr wrap="square" rtlCol="0">
            <a:spAutoFit/>
          </a:bodyPr>
          <a:lstStyle/>
          <a:p>
            <a:pPr algn="r">
              <a:lnSpc>
                <a:spcPct val="300000"/>
              </a:lnSpc>
            </a:pPr>
            <a:r>
              <a:rPr lang="fr-FR" sz="1200" dirty="0">
                <a:latin typeface="Comic Sans MS" pitchFamily="66" charset="0"/>
              </a:rPr>
              <a:t>Jupiter</a:t>
            </a:r>
          </a:p>
          <a:p>
            <a:pPr algn="r">
              <a:lnSpc>
                <a:spcPct val="300000"/>
              </a:lnSpc>
            </a:pPr>
            <a:r>
              <a:rPr lang="fr-FR" sz="1200" dirty="0">
                <a:latin typeface="Comic Sans MS" pitchFamily="66" charset="0"/>
              </a:rPr>
              <a:t>Stromae</a:t>
            </a:r>
          </a:p>
          <a:p>
            <a:pPr algn="r">
              <a:lnSpc>
                <a:spcPct val="300000"/>
              </a:lnSpc>
            </a:pPr>
            <a:r>
              <a:rPr lang="fr-FR" sz="1200" dirty="0">
                <a:latin typeface="Comic Sans MS" pitchFamily="66" charset="0"/>
              </a:rPr>
              <a:t>le Canada</a:t>
            </a:r>
          </a:p>
        </p:txBody>
      </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6178414"/>
            <a:ext cx="2018868" cy="502778"/>
          </a:xfrm>
          <a:prstGeom prst="rect">
            <a:avLst/>
          </a:prstGeom>
        </p:spPr>
      </p:pic>
      <p:grpSp>
        <p:nvGrpSpPr>
          <p:cNvPr id="33" name="Groupe 32"/>
          <p:cNvGrpSpPr/>
          <p:nvPr/>
        </p:nvGrpSpPr>
        <p:grpSpPr>
          <a:xfrm>
            <a:off x="116632" y="6753200"/>
            <a:ext cx="6653336" cy="495126"/>
            <a:chOff x="116632" y="1352600"/>
            <a:chExt cx="6653336" cy="495126"/>
          </a:xfrm>
        </p:grpSpPr>
        <p:grpSp>
          <p:nvGrpSpPr>
            <p:cNvPr id="34" name="Groupe 33"/>
            <p:cNvGrpSpPr/>
            <p:nvPr/>
          </p:nvGrpSpPr>
          <p:grpSpPr>
            <a:xfrm>
              <a:off x="116632" y="1352600"/>
              <a:ext cx="360040" cy="461665"/>
              <a:chOff x="116632" y="1352600"/>
              <a:chExt cx="360040" cy="461665"/>
            </a:xfrm>
          </p:grpSpPr>
          <p:sp>
            <p:nvSpPr>
              <p:cNvPr id="37" name="Ellipse 3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5" name="ZoneTexte 34"/>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Décris ce personnage (nom, vêtements...).</a:t>
              </a:r>
            </a:p>
          </p:txBody>
        </p:sp>
        <p:sp>
          <p:nvSpPr>
            <p:cNvPr id="36" name="Rectangle à coins arrondis 3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9" name="Imag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120" y="7311692"/>
            <a:ext cx="1969311" cy="2461638"/>
          </a:xfrm>
          <a:prstGeom prst="rect">
            <a:avLst/>
          </a:prstGeom>
        </p:spPr>
      </p:pic>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2925" t="-1" r="36811" b="9697"/>
          <a:stretch/>
        </p:blipFill>
        <p:spPr>
          <a:xfrm>
            <a:off x="188640" y="7457405"/>
            <a:ext cx="4132880" cy="2170212"/>
          </a:xfrm>
          <a:prstGeom prst="rect">
            <a:avLst/>
          </a:prstGeom>
        </p:spPr>
      </p:pic>
    </p:spTree>
    <p:extLst>
      <p:ext uri="{BB962C8B-B14F-4D97-AF65-F5344CB8AC3E}">
        <p14:creationId xmlns:p14="http://schemas.microsoft.com/office/powerpoint/2010/main" val="1089285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déterminant</a:t>
            </a:r>
          </a:p>
        </p:txBody>
      </p:sp>
      <p:sp>
        <p:nvSpPr>
          <p:cNvPr id="3" name="Espace réservé du texte 2"/>
          <p:cNvSpPr>
            <a:spLocks noGrp="1"/>
          </p:cNvSpPr>
          <p:nvPr>
            <p:ph type="body" sz="quarter" idx="11"/>
          </p:nvPr>
        </p:nvSpPr>
        <p:spPr/>
        <p:txBody>
          <a:bodyPr/>
          <a:lstStyle/>
          <a:p>
            <a:r>
              <a:rPr lang="fr-FR" dirty="0"/>
              <a:t>8</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424608"/>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Complète le texte suivant avec les déterminants qui conviennent.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16632" y="2299737"/>
            <a:ext cx="6653336" cy="276999"/>
          </a:xfrm>
          <a:prstGeom prst="rect">
            <a:avLst/>
          </a:prstGeom>
          <a:noFill/>
        </p:spPr>
        <p:txBody>
          <a:bodyPr wrap="square" rtlCol="0">
            <a:spAutoFit/>
          </a:bodyPr>
          <a:lstStyle/>
          <a:p>
            <a:pPr algn="ctr"/>
            <a:r>
              <a:rPr lang="fr-FR" sz="1200" b="1" dirty="0">
                <a:latin typeface="Comic Sans MS" pitchFamily="66" charset="0"/>
              </a:rPr>
              <a:t>les – son - une – les – un – cette – la – sa – l’</a:t>
            </a:r>
          </a:p>
        </p:txBody>
      </p:sp>
      <p:sp>
        <p:nvSpPr>
          <p:cNvPr id="12" name="ZoneTexte 11"/>
          <p:cNvSpPr txBox="1"/>
          <p:nvPr/>
        </p:nvSpPr>
        <p:spPr>
          <a:xfrm>
            <a:off x="476672" y="2576736"/>
            <a:ext cx="5847456" cy="2215991"/>
          </a:xfrm>
          <a:prstGeom prst="rect">
            <a:avLst/>
          </a:prstGeom>
          <a:noFill/>
        </p:spPr>
        <p:txBody>
          <a:bodyPr wrap="square" rtlCol="0">
            <a:spAutoFit/>
          </a:bodyPr>
          <a:lstStyle/>
          <a:p>
            <a:pPr algn="just">
              <a:lnSpc>
                <a:spcPct val="200000"/>
              </a:lnSpc>
            </a:pPr>
            <a:r>
              <a:rPr lang="fr-FR" sz="1200" dirty="0" err="1">
                <a:latin typeface="Comic Sans MS" pitchFamily="66" charset="0"/>
              </a:rPr>
              <a:t>Ammamellen</a:t>
            </a:r>
            <a:r>
              <a:rPr lang="fr-FR" sz="1200" dirty="0">
                <a:latin typeface="Comic Sans MS" pitchFamily="66" charset="0"/>
              </a:rPr>
              <a:t> avait _______ sœur et, toutes ______ fois qu'elle mettait au monde _______ garçon, il le tuait.</a:t>
            </a:r>
          </a:p>
          <a:p>
            <a:pPr algn="just">
              <a:lnSpc>
                <a:spcPct val="200000"/>
              </a:lnSpc>
            </a:pPr>
            <a:r>
              <a:rPr lang="fr-FR" sz="1200" dirty="0">
                <a:latin typeface="Comic Sans MS" pitchFamily="66" charset="0"/>
              </a:rPr>
              <a:t>_______ choses se passèrent ainsi jusqu'à ce qu'un jour, ayant accouché en même temps que _______ servante, _____ sœur d'</a:t>
            </a:r>
            <a:r>
              <a:rPr lang="fr-FR" sz="1200" dirty="0" err="1">
                <a:latin typeface="Comic Sans MS" pitchFamily="66" charset="0"/>
              </a:rPr>
              <a:t>Ammamellen</a:t>
            </a:r>
            <a:r>
              <a:rPr lang="fr-FR" sz="1200" dirty="0">
                <a:latin typeface="Comic Sans MS" pitchFamily="66" charset="0"/>
              </a:rPr>
              <a:t> lui donna ______ fils et prit avec elle _____ enfant de _______ dernière.</a:t>
            </a:r>
          </a:p>
          <a:p>
            <a:pPr algn="r">
              <a:lnSpc>
                <a:spcPct val="200000"/>
              </a:lnSpc>
            </a:pPr>
            <a:r>
              <a:rPr lang="fr-FR" sz="900" i="1" dirty="0">
                <a:latin typeface="Comic Sans MS" pitchFamily="66" charset="0"/>
              </a:rPr>
              <a:t>D’après le conte </a:t>
            </a:r>
            <a:r>
              <a:rPr lang="fr-FR" sz="900" b="1" i="1" dirty="0" err="1">
                <a:latin typeface="Comic Sans MS" pitchFamily="66" charset="0"/>
              </a:rPr>
              <a:t>Ammamellen</a:t>
            </a:r>
            <a:r>
              <a:rPr lang="fr-FR" sz="900" b="1" i="1" dirty="0">
                <a:latin typeface="Comic Sans MS" pitchFamily="66" charset="0"/>
              </a:rPr>
              <a:t> et Élias.</a:t>
            </a:r>
          </a:p>
        </p:txBody>
      </p:sp>
      <p:grpSp>
        <p:nvGrpSpPr>
          <p:cNvPr id="13" name="Groupe 12"/>
          <p:cNvGrpSpPr/>
          <p:nvPr/>
        </p:nvGrpSpPr>
        <p:grpSpPr>
          <a:xfrm>
            <a:off x="116632" y="4792727"/>
            <a:ext cx="6653336" cy="468196"/>
            <a:chOff x="116632" y="1352600"/>
            <a:chExt cx="6653336" cy="468196"/>
          </a:xfrm>
        </p:grpSpPr>
        <p:grpSp>
          <p:nvGrpSpPr>
            <p:cNvPr id="14" name="Groupe 13"/>
            <p:cNvGrpSpPr/>
            <p:nvPr/>
          </p:nvGrpSpPr>
          <p:grpSpPr>
            <a:xfrm>
              <a:off x="116632" y="1352600"/>
              <a:ext cx="360040" cy="461665"/>
              <a:chOff x="116632" y="1352600"/>
              <a:chExt cx="360040" cy="461665"/>
            </a:xfrm>
          </p:grpSpPr>
          <p:sp>
            <p:nvSpPr>
              <p:cNvPr id="17" name="Ellipse 1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5" name="ZoneTexte 14"/>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Barre les déterminants qui ne vont pas avec le nom.</a:t>
              </a:r>
            </a:p>
          </p:txBody>
        </p:sp>
        <p:sp>
          <p:nvSpPr>
            <p:cNvPr id="16" name="Rectangle à coins arrondis 1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9" name="Tableau 18"/>
          <p:cNvGraphicFramePr>
            <a:graphicFrameLocks noGrp="1"/>
          </p:cNvGraphicFramePr>
          <p:nvPr>
            <p:extLst>
              <p:ext uri="{D42A27DB-BD31-4B8C-83A1-F6EECF244321}">
                <p14:modId xmlns:p14="http://schemas.microsoft.com/office/powerpoint/2010/main" val="2311762240"/>
              </p:ext>
            </p:extLst>
          </p:nvPr>
        </p:nvGraphicFramePr>
        <p:xfrm>
          <a:off x="116632" y="5529064"/>
          <a:ext cx="1440161" cy="822960"/>
        </p:xfrm>
        <a:graphic>
          <a:graphicData uri="http://schemas.openxmlformats.org/drawingml/2006/table">
            <a:tbl>
              <a:tblPr bandRow="1">
                <a:tableStyleId>{5C22544A-7EE6-4342-B048-85BDC9FD1C3A}</a:tableStyleId>
              </a:tblPr>
              <a:tblGrid>
                <a:gridCol w="352693">
                  <a:extLst>
                    <a:ext uri="{9D8B030D-6E8A-4147-A177-3AD203B41FA5}">
                      <a16:colId xmlns:a16="http://schemas.microsoft.com/office/drawing/2014/main" val="20000"/>
                    </a:ext>
                  </a:extLst>
                </a:gridCol>
                <a:gridCol w="1087468">
                  <a:extLst>
                    <a:ext uri="{9D8B030D-6E8A-4147-A177-3AD203B41FA5}">
                      <a16:colId xmlns:a16="http://schemas.microsoft.com/office/drawing/2014/main" val="20001"/>
                    </a:ext>
                  </a:extLst>
                </a:gridCol>
              </a:tblGrid>
              <a:tr h="155848">
                <a:tc>
                  <a:txBody>
                    <a:bodyPr/>
                    <a:lstStyle/>
                    <a:p>
                      <a:r>
                        <a:rPr lang="fr-FR" sz="1200" dirty="0">
                          <a:latin typeface="Comic Sans MS" pitchFamily="66" charset="0"/>
                        </a:rPr>
                        <a:t>le</a:t>
                      </a:r>
                    </a:p>
                  </a:txBody>
                  <a:tcPr>
                    <a:solidFill>
                      <a:schemeClr val="bg1"/>
                    </a:solidFill>
                  </a:tcPr>
                </a:tc>
                <a:tc rowSpan="3">
                  <a:txBody>
                    <a:bodyPr/>
                    <a:lstStyle/>
                    <a:p>
                      <a:r>
                        <a:rPr lang="fr-FR" sz="1200" dirty="0">
                          <a:latin typeface="Comic Sans MS" pitchFamily="66" charset="0"/>
                        </a:rPr>
                        <a:t>écharpe</a:t>
                      </a:r>
                    </a:p>
                  </a:txBody>
                  <a:tcPr anchor="ctr">
                    <a:solidFill>
                      <a:schemeClr val="bg1"/>
                    </a:solidFill>
                  </a:tcPr>
                </a:tc>
                <a:extLst>
                  <a:ext uri="{0D108BD9-81ED-4DB2-BD59-A6C34878D82A}">
                    <a16:rowId xmlns:a16="http://schemas.microsoft.com/office/drawing/2014/main" val="10000"/>
                  </a:ext>
                </a:extLst>
              </a:tr>
              <a:tr h="0">
                <a:tc>
                  <a:txBody>
                    <a:bodyPr/>
                    <a:lstStyle/>
                    <a:p>
                      <a:r>
                        <a:rPr lang="fr-FR" sz="1200" dirty="0">
                          <a:latin typeface="Comic Sans MS" pitchFamily="66" charset="0"/>
                        </a:rPr>
                        <a:t>la</a:t>
                      </a:r>
                    </a:p>
                  </a:txBody>
                  <a:tcPr>
                    <a:solidFill>
                      <a:schemeClr val="bg1"/>
                    </a:solidFill>
                  </a:tcPr>
                </a:tc>
                <a:tc vMerge="1">
                  <a:txBody>
                    <a:bodyPr/>
                    <a:lstStyle/>
                    <a:p>
                      <a:endParaRPr lang="fr-FR" sz="1200" dirty="0">
                        <a:latin typeface="Comic Sans MS" pitchFamily="66" charset="0"/>
                      </a:endParaRPr>
                    </a:p>
                  </a:txBody>
                  <a:tcPr/>
                </a:tc>
                <a:extLst>
                  <a:ext uri="{0D108BD9-81ED-4DB2-BD59-A6C34878D82A}">
                    <a16:rowId xmlns:a16="http://schemas.microsoft.com/office/drawing/2014/main" val="10001"/>
                  </a:ext>
                </a:extLst>
              </a:tr>
              <a:tr h="0">
                <a:tc>
                  <a:txBody>
                    <a:bodyPr/>
                    <a:lstStyle/>
                    <a:p>
                      <a:r>
                        <a:rPr lang="fr-FR" sz="1200" dirty="0">
                          <a:latin typeface="Comic Sans MS" pitchFamily="66" charset="0"/>
                        </a:rPr>
                        <a:t>l’</a:t>
                      </a:r>
                    </a:p>
                  </a:txBody>
                  <a:tcPr>
                    <a:solidFill>
                      <a:schemeClr val="bg1"/>
                    </a:solidFill>
                  </a:tcPr>
                </a:tc>
                <a:tc vMerge="1">
                  <a:txBody>
                    <a:bodyPr/>
                    <a:lstStyle/>
                    <a:p>
                      <a:endParaRPr lang="fr-FR" sz="1200" dirty="0">
                        <a:latin typeface="Comic Sans MS" pitchFamily="66" charset="0"/>
                      </a:endParaRPr>
                    </a:p>
                  </a:txBody>
                  <a:tcPr/>
                </a:tc>
                <a:extLst>
                  <a:ext uri="{0D108BD9-81ED-4DB2-BD59-A6C34878D82A}">
                    <a16:rowId xmlns:a16="http://schemas.microsoft.com/office/drawing/2014/main" val="10002"/>
                  </a:ext>
                </a:extLst>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1987321284"/>
              </p:ext>
            </p:extLst>
          </p:nvPr>
        </p:nvGraphicFramePr>
        <p:xfrm>
          <a:off x="1960239" y="5529064"/>
          <a:ext cx="1559273" cy="822960"/>
        </p:xfrm>
        <a:graphic>
          <a:graphicData uri="http://schemas.openxmlformats.org/drawingml/2006/table">
            <a:tbl>
              <a:tblPr bandRow="1">
                <a:tableStyleId>{5C22544A-7EE6-4342-B048-85BDC9FD1C3A}</a:tableStyleId>
              </a:tblPr>
              <a:tblGrid>
                <a:gridCol w="471805">
                  <a:extLst>
                    <a:ext uri="{9D8B030D-6E8A-4147-A177-3AD203B41FA5}">
                      <a16:colId xmlns:a16="http://schemas.microsoft.com/office/drawing/2014/main" val="20000"/>
                    </a:ext>
                  </a:extLst>
                </a:gridCol>
                <a:gridCol w="1087468">
                  <a:extLst>
                    <a:ext uri="{9D8B030D-6E8A-4147-A177-3AD203B41FA5}">
                      <a16:colId xmlns:a16="http://schemas.microsoft.com/office/drawing/2014/main" val="20001"/>
                    </a:ext>
                  </a:extLst>
                </a:gridCol>
              </a:tblGrid>
              <a:tr h="155848">
                <a:tc>
                  <a:txBody>
                    <a:bodyPr/>
                    <a:lstStyle/>
                    <a:p>
                      <a:r>
                        <a:rPr lang="fr-FR" sz="1200" dirty="0">
                          <a:latin typeface="Comic Sans MS" pitchFamily="66" charset="0"/>
                        </a:rPr>
                        <a:t>un</a:t>
                      </a:r>
                    </a:p>
                  </a:txBody>
                  <a:tcPr>
                    <a:solidFill>
                      <a:schemeClr val="bg1"/>
                    </a:solidFill>
                  </a:tcPr>
                </a:tc>
                <a:tc rowSpan="3">
                  <a:txBody>
                    <a:bodyPr/>
                    <a:lstStyle/>
                    <a:p>
                      <a:r>
                        <a:rPr lang="fr-FR" sz="1200" dirty="0">
                          <a:latin typeface="Comic Sans MS" pitchFamily="66" charset="0"/>
                        </a:rPr>
                        <a:t>veste</a:t>
                      </a:r>
                    </a:p>
                  </a:txBody>
                  <a:tcPr anchor="ctr">
                    <a:solidFill>
                      <a:schemeClr val="bg1"/>
                    </a:solidFill>
                  </a:tcPr>
                </a:tc>
                <a:extLst>
                  <a:ext uri="{0D108BD9-81ED-4DB2-BD59-A6C34878D82A}">
                    <a16:rowId xmlns:a16="http://schemas.microsoft.com/office/drawing/2014/main" val="10000"/>
                  </a:ext>
                </a:extLst>
              </a:tr>
              <a:tr h="0">
                <a:tc>
                  <a:txBody>
                    <a:bodyPr/>
                    <a:lstStyle/>
                    <a:p>
                      <a:r>
                        <a:rPr lang="fr-FR" sz="1200" dirty="0">
                          <a:latin typeface="Comic Sans MS" pitchFamily="66" charset="0"/>
                        </a:rPr>
                        <a:t>une</a:t>
                      </a:r>
                    </a:p>
                  </a:txBody>
                  <a:tcPr>
                    <a:solidFill>
                      <a:schemeClr val="bg1"/>
                    </a:solidFill>
                  </a:tcPr>
                </a:tc>
                <a:tc vMerge="1">
                  <a:txBody>
                    <a:bodyPr/>
                    <a:lstStyle/>
                    <a:p>
                      <a:endParaRPr lang="fr-FR" sz="1200" dirty="0">
                        <a:latin typeface="Comic Sans MS" pitchFamily="66" charset="0"/>
                      </a:endParaRPr>
                    </a:p>
                  </a:txBody>
                  <a:tcPr/>
                </a:tc>
                <a:extLst>
                  <a:ext uri="{0D108BD9-81ED-4DB2-BD59-A6C34878D82A}">
                    <a16:rowId xmlns:a16="http://schemas.microsoft.com/office/drawing/2014/main" val="10001"/>
                  </a:ext>
                </a:extLst>
              </a:tr>
              <a:tr h="0">
                <a:tc>
                  <a:txBody>
                    <a:bodyPr/>
                    <a:lstStyle/>
                    <a:p>
                      <a:r>
                        <a:rPr lang="fr-FR" sz="1200" dirty="0">
                          <a:latin typeface="Comic Sans MS" pitchFamily="66" charset="0"/>
                        </a:rPr>
                        <a:t>sa</a:t>
                      </a:r>
                    </a:p>
                  </a:txBody>
                  <a:tcPr>
                    <a:solidFill>
                      <a:schemeClr val="bg1"/>
                    </a:solidFill>
                  </a:tcPr>
                </a:tc>
                <a:tc vMerge="1">
                  <a:txBody>
                    <a:bodyPr/>
                    <a:lstStyle/>
                    <a:p>
                      <a:endParaRPr lang="fr-FR" sz="1200" dirty="0">
                        <a:latin typeface="Comic Sans MS" pitchFamily="66" charset="0"/>
                      </a:endParaRPr>
                    </a:p>
                  </a:txBody>
                  <a:tcPr/>
                </a:tc>
                <a:extLst>
                  <a:ext uri="{0D108BD9-81ED-4DB2-BD59-A6C34878D82A}">
                    <a16:rowId xmlns:a16="http://schemas.microsoft.com/office/drawing/2014/main" val="10002"/>
                  </a:ext>
                </a:extLst>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val="3264727933"/>
              </p:ext>
            </p:extLst>
          </p:nvPr>
        </p:nvGraphicFramePr>
        <p:xfrm>
          <a:off x="3367088" y="5529064"/>
          <a:ext cx="1594198" cy="822960"/>
        </p:xfrm>
        <a:graphic>
          <a:graphicData uri="http://schemas.openxmlformats.org/drawingml/2006/table">
            <a:tbl>
              <a:tblPr bandRow="1">
                <a:tableStyleId>{5C22544A-7EE6-4342-B048-85BDC9FD1C3A}</a:tableStyleId>
              </a:tblPr>
              <a:tblGrid>
                <a:gridCol w="506730">
                  <a:extLst>
                    <a:ext uri="{9D8B030D-6E8A-4147-A177-3AD203B41FA5}">
                      <a16:colId xmlns:a16="http://schemas.microsoft.com/office/drawing/2014/main" val="20000"/>
                    </a:ext>
                  </a:extLst>
                </a:gridCol>
                <a:gridCol w="1087468">
                  <a:extLst>
                    <a:ext uri="{9D8B030D-6E8A-4147-A177-3AD203B41FA5}">
                      <a16:colId xmlns:a16="http://schemas.microsoft.com/office/drawing/2014/main" val="20001"/>
                    </a:ext>
                  </a:extLst>
                </a:gridCol>
              </a:tblGrid>
              <a:tr h="155848">
                <a:tc>
                  <a:txBody>
                    <a:bodyPr/>
                    <a:lstStyle/>
                    <a:p>
                      <a:r>
                        <a:rPr lang="fr-FR" sz="1200" dirty="0">
                          <a:latin typeface="Comic Sans MS" pitchFamily="66" charset="0"/>
                        </a:rPr>
                        <a:t>mon</a:t>
                      </a:r>
                    </a:p>
                  </a:txBody>
                  <a:tcPr>
                    <a:solidFill>
                      <a:schemeClr val="bg1"/>
                    </a:solidFill>
                  </a:tcPr>
                </a:tc>
                <a:tc rowSpan="3">
                  <a:txBody>
                    <a:bodyPr/>
                    <a:lstStyle/>
                    <a:p>
                      <a:r>
                        <a:rPr lang="fr-FR" sz="1200" dirty="0">
                          <a:latin typeface="Comic Sans MS" pitchFamily="66" charset="0"/>
                        </a:rPr>
                        <a:t>cheval</a:t>
                      </a:r>
                    </a:p>
                  </a:txBody>
                  <a:tcPr anchor="ctr">
                    <a:solidFill>
                      <a:schemeClr val="bg1"/>
                    </a:solidFill>
                  </a:tcPr>
                </a:tc>
                <a:extLst>
                  <a:ext uri="{0D108BD9-81ED-4DB2-BD59-A6C34878D82A}">
                    <a16:rowId xmlns:a16="http://schemas.microsoft.com/office/drawing/2014/main" val="10000"/>
                  </a:ext>
                </a:extLst>
              </a:tr>
              <a:tr h="0">
                <a:tc>
                  <a:txBody>
                    <a:bodyPr/>
                    <a:lstStyle/>
                    <a:p>
                      <a:r>
                        <a:rPr lang="fr-FR" sz="1200" dirty="0">
                          <a:latin typeface="Comic Sans MS" pitchFamily="66" charset="0"/>
                        </a:rPr>
                        <a:t>une</a:t>
                      </a:r>
                    </a:p>
                  </a:txBody>
                  <a:tcPr>
                    <a:solidFill>
                      <a:schemeClr val="bg1"/>
                    </a:solidFill>
                  </a:tcPr>
                </a:tc>
                <a:tc vMerge="1">
                  <a:txBody>
                    <a:bodyPr/>
                    <a:lstStyle/>
                    <a:p>
                      <a:endParaRPr lang="fr-FR" sz="1200" dirty="0">
                        <a:latin typeface="Comic Sans MS" pitchFamily="66" charset="0"/>
                      </a:endParaRPr>
                    </a:p>
                  </a:txBody>
                  <a:tcPr/>
                </a:tc>
                <a:extLst>
                  <a:ext uri="{0D108BD9-81ED-4DB2-BD59-A6C34878D82A}">
                    <a16:rowId xmlns:a16="http://schemas.microsoft.com/office/drawing/2014/main" val="10001"/>
                  </a:ext>
                </a:extLst>
              </a:tr>
              <a:tr h="0">
                <a:tc>
                  <a:txBody>
                    <a:bodyPr/>
                    <a:lstStyle/>
                    <a:p>
                      <a:r>
                        <a:rPr lang="fr-FR" sz="1200" dirty="0">
                          <a:latin typeface="Comic Sans MS" pitchFamily="66" charset="0"/>
                        </a:rPr>
                        <a:t>son</a:t>
                      </a:r>
                    </a:p>
                  </a:txBody>
                  <a:tcPr>
                    <a:solidFill>
                      <a:schemeClr val="bg1"/>
                    </a:solidFill>
                  </a:tcPr>
                </a:tc>
                <a:tc vMerge="1">
                  <a:txBody>
                    <a:bodyPr/>
                    <a:lstStyle/>
                    <a:p>
                      <a:endParaRPr lang="fr-FR" sz="1200" dirty="0">
                        <a:latin typeface="Comic Sans MS" pitchFamily="66" charset="0"/>
                      </a:endParaRPr>
                    </a:p>
                  </a:txBody>
                  <a:tcPr/>
                </a:tc>
                <a:extLst>
                  <a:ext uri="{0D108BD9-81ED-4DB2-BD59-A6C34878D82A}">
                    <a16:rowId xmlns:a16="http://schemas.microsoft.com/office/drawing/2014/main" val="10002"/>
                  </a:ext>
                </a:extLst>
              </a:tr>
            </a:tbl>
          </a:graphicData>
        </a:graphic>
      </p:graphicFrame>
      <p:graphicFrame>
        <p:nvGraphicFramePr>
          <p:cNvPr id="22" name="Tableau 21"/>
          <p:cNvGraphicFramePr>
            <a:graphicFrameLocks noGrp="1"/>
          </p:cNvGraphicFramePr>
          <p:nvPr>
            <p:extLst>
              <p:ext uri="{D42A27DB-BD31-4B8C-83A1-F6EECF244321}">
                <p14:modId xmlns:p14="http://schemas.microsoft.com/office/powerpoint/2010/main" val="1350855658"/>
              </p:ext>
            </p:extLst>
          </p:nvPr>
        </p:nvGraphicFramePr>
        <p:xfrm>
          <a:off x="5210695" y="5529064"/>
          <a:ext cx="1559273" cy="822960"/>
        </p:xfrm>
        <a:graphic>
          <a:graphicData uri="http://schemas.openxmlformats.org/drawingml/2006/table">
            <a:tbl>
              <a:tblPr bandRow="1">
                <a:tableStyleId>{5C22544A-7EE6-4342-B048-85BDC9FD1C3A}</a:tableStyleId>
              </a:tblPr>
              <a:tblGrid>
                <a:gridCol w="471805">
                  <a:extLst>
                    <a:ext uri="{9D8B030D-6E8A-4147-A177-3AD203B41FA5}">
                      <a16:colId xmlns:a16="http://schemas.microsoft.com/office/drawing/2014/main" val="20000"/>
                    </a:ext>
                  </a:extLst>
                </a:gridCol>
                <a:gridCol w="1087468">
                  <a:extLst>
                    <a:ext uri="{9D8B030D-6E8A-4147-A177-3AD203B41FA5}">
                      <a16:colId xmlns:a16="http://schemas.microsoft.com/office/drawing/2014/main" val="20001"/>
                    </a:ext>
                  </a:extLst>
                </a:gridCol>
              </a:tblGrid>
              <a:tr h="155848">
                <a:tc>
                  <a:txBody>
                    <a:bodyPr/>
                    <a:lstStyle/>
                    <a:p>
                      <a:r>
                        <a:rPr lang="fr-FR" sz="1200" dirty="0">
                          <a:latin typeface="Comic Sans MS" pitchFamily="66" charset="0"/>
                        </a:rPr>
                        <a:t>ma</a:t>
                      </a:r>
                    </a:p>
                  </a:txBody>
                  <a:tcPr>
                    <a:solidFill>
                      <a:schemeClr val="bg1"/>
                    </a:solidFill>
                  </a:tcPr>
                </a:tc>
                <a:tc rowSpan="3">
                  <a:txBody>
                    <a:bodyPr/>
                    <a:lstStyle/>
                    <a:p>
                      <a:r>
                        <a:rPr lang="fr-FR" sz="1200" dirty="0">
                          <a:latin typeface="Comic Sans MS" pitchFamily="66" charset="0"/>
                        </a:rPr>
                        <a:t>télévision</a:t>
                      </a:r>
                    </a:p>
                  </a:txBody>
                  <a:tcPr anchor="ctr">
                    <a:solidFill>
                      <a:schemeClr val="bg1"/>
                    </a:solidFill>
                  </a:tcPr>
                </a:tc>
                <a:extLst>
                  <a:ext uri="{0D108BD9-81ED-4DB2-BD59-A6C34878D82A}">
                    <a16:rowId xmlns:a16="http://schemas.microsoft.com/office/drawing/2014/main" val="10000"/>
                  </a:ext>
                </a:extLst>
              </a:tr>
              <a:tr h="0">
                <a:tc>
                  <a:txBody>
                    <a:bodyPr/>
                    <a:lstStyle/>
                    <a:p>
                      <a:r>
                        <a:rPr lang="fr-FR" sz="1200" dirty="0">
                          <a:latin typeface="Comic Sans MS" pitchFamily="66" charset="0"/>
                        </a:rPr>
                        <a:t>une</a:t>
                      </a:r>
                    </a:p>
                  </a:txBody>
                  <a:tcPr>
                    <a:solidFill>
                      <a:schemeClr val="bg1"/>
                    </a:solidFill>
                  </a:tcPr>
                </a:tc>
                <a:tc vMerge="1">
                  <a:txBody>
                    <a:bodyPr/>
                    <a:lstStyle/>
                    <a:p>
                      <a:endParaRPr lang="fr-FR" sz="1200" dirty="0">
                        <a:latin typeface="Comic Sans MS" pitchFamily="66" charset="0"/>
                      </a:endParaRPr>
                    </a:p>
                  </a:txBody>
                  <a:tcPr/>
                </a:tc>
                <a:extLst>
                  <a:ext uri="{0D108BD9-81ED-4DB2-BD59-A6C34878D82A}">
                    <a16:rowId xmlns:a16="http://schemas.microsoft.com/office/drawing/2014/main" val="10001"/>
                  </a:ext>
                </a:extLst>
              </a:tr>
              <a:tr h="0">
                <a:tc>
                  <a:txBody>
                    <a:bodyPr/>
                    <a:lstStyle/>
                    <a:p>
                      <a:r>
                        <a:rPr lang="fr-FR" sz="1200" dirty="0">
                          <a:latin typeface="Comic Sans MS" pitchFamily="66" charset="0"/>
                        </a:rPr>
                        <a:t>sa</a:t>
                      </a:r>
                    </a:p>
                  </a:txBody>
                  <a:tcPr>
                    <a:solidFill>
                      <a:schemeClr val="bg1"/>
                    </a:solidFill>
                  </a:tcPr>
                </a:tc>
                <a:tc vMerge="1">
                  <a:txBody>
                    <a:bodyPr/>
                    <a:lstStyle/>
                    <a:p>
                      <a:endParaRPr lang="fr-FR" sz="1200" dirty="0">
                        <a:latin typeface="Comic Sans MS" pitchFamily="66" charset="0"/>
                      </a:endParaRPr>
                    </a:p>
                  </a:txBody>
                  <a:tcPr/>
                </a:tc>
                <a:extLst>
                  <a:ext uri="{0D108BD9-81ED-4DB2-BD59-A6C34878D82A}">
                    <a16:rowId xmlns:a16="http://schemas.microsoft.com/office/drawing/2014/main" val="10002"/>
                  </a:ext>
                </a:extLst>
              </a:tr>
            </a:tbl>
          </a:graphicData>
        </a:graphic>
      </p:graphicFrame>
      <p:cxnSp>
        <p:nvCxnSpPr>
          <p:cNvPr id="23" name="Connecteur droit 22"/>
          <p:cNvCxnSpPr/>
          <p:nvPr/>
        </p:nvCxnSpPr>
        <p:spPr>
          <a:xfrm>
            <a:off x="1556792" y="5601072"/>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140968" y="5578584"/>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869160" y="5578583"/>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6" name="Groupe 25"/>
          <p:cNvGrpSpPr/>
          <p:nvPr/>
        </p:nvGrpSpPr>
        <p:grpSpPr>
          <a:xfrm>
            <a:off x="121980" y="6537176"/>
            <a:ext cx="6653336" cy="818292"/>
            <a:chOff x="116632" y="1352600"/>
            <a:chExt cx="6653336" cy="818292"/>
          </a:xfrm>
        </p:grpSpPr>
        <p:grpSp>
          <p:nvGrpSpPr>
            <p:cNvPr id="27" name="Groupe 26"/>
            <p:cNvGrpSpPr/>
            <p:nvPr/>
          </p:nvGrpSpPr>
          <p:grpSpPr>
            <a:xfrm>
              <a:off x="116632" y="1352600"/>
              <a:ext cx="360040" cy="461665"/>
              <a:chOff x="116632" y="1352600"/>
              <a:chExt cx="360040" cy="461665"/>
            </a:xfrm>
          </p:grpSpPr>
          <p:sp>
            <p:nvSpPr>
              <p:cNvPr id="30" name="Ellipse 2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ZoneTexte 27"/>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Dans les groupes de mots suivants, souligne le nom et entoure le déterminant.</a:t>
              </a: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2" name="ZoneTexte 31"/>
          <p:cNvSpPr txBox="1"/>
          <p:nvPr/>
        </p:nvSpPr>
        <p:spPr>
          <a:xfrm>
            <a:off x="260648" y="7403013"/>
            <a:ext cx="1512168" cy="646331"/>
          </a:xfrm>
          <a:prstGeom prst="rect">
            <a:avLst/>
          </a:prstGeom>
          <a:noFill/>
        </p:spPr>
        <p:txBody>
          <a:bodyPr wrap="square" rtlCol="0">
            <a:spAutoFit/>
          </a:bodyPr>
          <a:lstStyle/>
          <a:p>
            <a:pPr>
              <a:lnSpc>
                <a:spcPct val="150000"/>
              </a:lnSpc>
            </a:pPr>
            <a:r>
              <a:rPr lang="fr-FR" sz="1200" dirty="0">
                <a:latin typeface="Comic Sans MS" pitchFamily="66" charset="0"/>
              </a:rPr>
              <a:t>une jolie montre</a:t>
            </a:r>
          </a:p>
          <a:p>
            <a:pPr>
              <a:lnSpc>
                <a:spcPct val="150000"/>
              </a:lnSpc>
            </a:pPr>
            <a:r>
              <a:rPr lang="fr-FR" sz="1200" dirty="0">
                <a:latin typeface="Comic Sans MS" pitchFamily="66" charset="0"/>
              </a:rPr>
              <a:t>un plat chaud</a:t>
            </a:r>
          </a:p>
        </p:txBody>
      </p:sp>
      <p:sp>
        <p:nvSpPr>
          <p:cNvPr id="33" name="ZoneTexte 32"/>
          <p:cNvSpPr txBox="1"/>
          <p:nvPr/>
        </p:nvSpPr>
        <p:spPr>
          <a:xfrm>
            <a:off x="1916832" y="7403013"/>
            <a:ext cx="1587272" cy="646331"/>
          </a:xfrm>
          <a:prstGeom prst="rect">
            <a:avLst/>
          </a:prstGeom>
          <a:noFill/>
        </p:spPr>
        <p:txBody>
          <a:bodyPr wrap="square" rtlCol="0">
            <a:spAutoFit/>
          </a:bodyPr>
          <a:lstStyle/>
          <a:p>
            <a:pPr>
              <a:lnSpc>
                <a:spcPct val="150000"/>
              </a:lnSpc>
            </a:pPr>
            <a:r>
              <a:rPr lang="fr-FR" sz="1200" dirty="0">
                <a:latin typeface="Comic Sans MS" pitchFamily="66" charset="0"/>
              </a:rPr>
              <a:t>des bonbons acides</a:t>
            </a:r>
          </a:p>
          <a:p>
            <a:pPr>
              <a:lnSpc>
                <a:spcPct val="150000"/>
              </a:lnSpc>
            </a:pPr>
            <a:r>
              <a:rPr lang="fr-FR" sz="1200" dirty="0">
                <a:latin typeface="Comic Sans MS" pitchFamily="66" charset="0"/>
              </a:rPr>
              <a:t>ma petite cousine</a:t>
            </a:r>
          </a:p>
        </p:txBody>
      </p:sp>
      <p:sp>
        <p:nvSpPr>
          <p:cNvPr id="34" name="ZoneTexte 33"/>
          <p:cNvSpPr txBox="1"/>
          <p:nvPr/>
        </p:nvSpPr>
        <p:spPr>
          <a:xfrm>
            <a:off x="3501008" y="7403013"/>
            <a:ext cx="1512168" cy="646331"/>
          </a:xfrm>
          <a:prstGeom prst="rect">
            <a:avLst/>
          </a:prstGeom>
          <a:noFill/>
        </p:spPr>
        <p:txBody>
          <a:bodyPr wrap="square" rtlCol="0">
            <a:spAutoFit/>
          </a:bodyPr>
          <a:lstStyle/>
          <a:p>
            <a:pPr>
              <a:lnSpc>
                <a:spcPct val="150000"/>
              </a:lnSpc>
            </a:pPr>
            <a:r>
              <a:rPr lang="fr-FR" sz="1200" dirty="0">
                <a:latin typeface="Comic Sans MS" pitchFamily="66" charset="0"/>
              </a:rPr>
              <a:t>cette plante verte</a:t>
            </a:r>
          </a:p>
          <a:p>
            <a:pPr>
              <a:lnSpc>
                <a:spcPct val="150000"/>
              </a:lnSpc>
            </a:pPr>
            <a:r>
              <a:rPr lang="fr-FR" sz="1200" dirty="0">
                <a:latin typeface="Comic Sans MS" pitchFamily="66" charset="0"/>
              </a:rPr>
              <a:t>ce beau bébé</a:t>
            </a:r>
          </a:p>
        </p:txBody>
      </p:sp>
      <p:sp>
        <p:nvSpPr>
          <p:cNvPr id="35" name="ZoneTexte 34"/>
          <p:cNvSpPr txBox="1"/>
          <p:nvPr/>
        </p:nvSpPr>
        <p:spPr>
          <a:xfrm>
            <a:off x="5085184" y="7403013"/>
            <a:ext cx="1589524" cy="646331"/>
          </a:xfrm>
          <a:prstGeom prst="rect">
            <a:avLst/>
          </a:prstGeom>
          <a:noFill/>
        </p:spPr>
        <p:txBody>
          <a:bodyPr wrap="square" rtlCol="0">
            <a:spAutoFit/>
          </a:bodyPr>
          <a:lstStyle/>
          <a:p>
            <a:pPr>
              <a:lnSpc>
                <a:spcPct val="150000"/>
              </a:lnSpc>
            </a:pPr>
            <a:r>
              <a:rPr lang="fr-FR" sz="1200" dirty="0">
                <a:latin typeface="Comic Sans MS" pitchFamily="66" charset="0"/>
              </a:rPr>
              <a:t>son nouveau vélo</a:t>
            </a:r>
          </a:p>
          <a:p>
            <a:pPr>
              <a:lnSpc>
                <a:spcPct val="150000"/>
              </a:lnSpc>
            </a:pPr>
            <a:r>
              <a:rPr lang="fr-FR" sz="1200" dirty="0">
                <a:latin typeface="Comic Sans MS" pitchFamily="66" charset="0"/>
              </a:rPr>
              <a:t>cet arbre fleuri</a:t>
            </a:r>
          </a:p>
        </p:txBody>
      </p:sp>
      <p:cxnSp>
        <p:nvCxnSpPr>
          <p:cNvPr id="36" name="Connecteur droit 35"/>
          <p:cNvCxnSpPr/>
          <p:nvPr/>
        </p:nvCxnSpPr>
        <p:spPr>
          <a:xfrm>
            <a:off x="1772816" y="7403013"/>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3429000" y="7403012"/>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4941168" y="7403012"/>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9" name="Groupe 38"/>
          <p:cNvGrpSpPr/>
          <p:nvPr/>
        </p:nvGrpSpPr>
        <p:grpSpPr>
          <a:xfrm>
            <a:off x="121980" y="8121352"/>
            <a:ext cx="6653336" cy="468196"/>
            <a:chOff x="116632" y="1352600"/>
            <a:chExt cx="6653336" cy="468196"/>
          </a:xfrm>
        </p:grpSpPr>
        <p:grpSp>
          <p:nvGrpSpPr>
            <p:cNvPr id="40" name="Groupe 39"/>
            <p:cNvGrpSpPr/>
            <p:nvPr/>
          </p:nvGrpSpPr>
          <p:grpSpPr>
            <a:xfrm>
              <a:off x="116632" y="1352600"/>
              <a:ext cx="360040" cy="461665"/>
              <a:chOff x="116632" y="1352600"/>
              <a:chExt cx="360040" cy="461665"/>
            </a:xfrm>
          </p:grpSpPr>
          <p:sp>
            <p:nvSpPr>
              <p:cNvPr id="43" name="Ellipse 4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4</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1" name="ZoneTexte 40"/>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Pour chaque nom, écris deux déterminants qui conviennent.</a:t>
              </a:r>
            </a:p>
          </p:txBody>
        </p:sp>
        <p:sp>
          <p:nvSpPr>
            <p:cNvPr id="42" name="Rectangle à coins arrondis 4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45" name="Tableau 44"/>
          <p:cNvGraphicFramePr>
            <a:graphicFrameLocks noGrp="1"/>
          </p:cNvGraphicFramePr>
          <p:nvPr>
            <p:extLst>
              <p:ext uri="{D42A27DB-BD31-4B8C-83A1-F6EECF244321}">
                <p14:modId xmlns:p14="http://schemas.microsoft.com/office/powerpoint/2010/main" val="3052251539"/>
              </p:ext>
            </p:extLst>
          </p:nvPr>
        </p:nvGraphicFramePr>
        <p:xfrm>
          <a:off x="245820" y="8841432"/>
          <a:ext cx="1542088" cy="548640"/>
        </p:xfrm>
        <a:graphic>
          <a:graphicData uri="http://schemas.openxmlformats.org/drawingml/2006/table">
            <a:tbl>
              <a:tblPr bandRow="1">
                <a:tableStyleId>{5C22544A-7EE6-4342-B048-85BDC9FD1C3A}</a:tableStyleId>
              </a:tblPr>
              <a:tblGrid>
                <a:gridCol w="609918">
                  <a:extLst>
                    <a:ext uri="{9D8B030D-6E8A-4147-A177-3AD203B41FA5}">
                      <a16:colId xmlns:a16="http://schemas.microsoft.com/office/drawing/2014/main" val="20000"/>
                    </a:ext>
                  </a:extLst>
                </a:gridCol>
                <a:gridCol w="932170">
                  <a:extLst>
                    <a:ext uri="{9D8B030D-6E8A-4147-A177-3AD203B41FA5}">
                      <a16:colId xmlns:a16="http://schemas.microsoft.com/office/drawing/2014/main" val="20001"/>
                    </a:ext>
                  </a:extLst>
                </a:gridCol>
              </a:tblGrid>
              <a:tr h="155848">
                <a:tc>
                  <a:txBody>
                    <a:bodyPr/>
                    <a:lstStyle/>
                    <a:p>
                      <a:r>
                        <a:rPr lang="fr-FR" sz="1200" dirty="0">
                          <a:latin typeface="Comic Sans MS" pitchFamily="66" charset="0"/>
                        </a:rPr>
                        <a:t>____</a:t>
                      </a:r>
                    </a:p>
                  </a:txBody>
                  <a:tcPr>
                    <a:solidFill>
                      <a:schemeClr val="bg1"/>
                    </a:solidFill>
                  </a:tcPr>
                </a:tc>
                <a:tc rowSpan="2">
                  <a:txBody>
                    <a:bodyPr/>
                    <a:lstStyle/>
                    <a:p>
                      <a:r>
                        <a:rPr lang="fr-FR" sz="1200" dirty="0">
                          <a:latin typeface="Comic Sans MS" pitchFamily="66" charset="0"/>
                        </a:rPr>
                        <a:t>étagère</a:t>
                      </a:r>
                    </a:p>
                  </a:txBody>
                  <a:tcPr anchor="ctr">
                    <a:solidFill>
                      <a:schemeClr val="bg1"/>
                    </a:solidFill>
                  </a:tcPr>
                </a:tc>
                <a:extLst>
                  <a:ext uri="{0D108BD9-81ED-4DB2-BD59-A6C34878D82A}">
                    <a16:rowId xmlns:a16="http://schemas.microsoft.com/office/drawing/2014/main" val="10000"/>
                  </a:ext>
                </a:extLst>
              </a:tr>
              <a:tr h="0">
                <a:tc>
                  <a:txBody>
                    <a:bodyPr/>
                    <a:lstStyle/>
                    <a:p>
                      <a:r>
                        <a:rPr lang="fr-FR" sz="1200" dirty="0">
                          <a:latin typeface="Comic Sans MS" pitchFamily="66" charset="0"/>
                        </a:rPr>
                        <a:t>____</a:t>
                      </a:r>
                    </a:p>
                  </a:txBody>
                  <a:tcPr>
                    <a:solidFill>
                      <a:schemeClr val="bg1"/>
                    </a:solidFill>
                  </a:tcPr>
                </a:tc>
                <a:tc vMerge="1">
                  <a:txBody>
                    <a:bodyPr/>
                    <a:lstStyle/>
                    <a:p>
                      <a:endParaRPr lang="fr-FR" sz="1200" dirty="0">
                        <a:latin typeface="Comic Sans MS" pitchFamily="66" charset="0"/>
                      </a:endParaRPr>
                    </a:p>
                  </a:txBody>
                  <a:tcPr/>
                </a:tc>
                <a:extLst>
                  <a:ext uri="{0D108BD9-81ED-4DB2-BD59-A6C34878D82A}">
                    <a16:rowId xmlns:a16="http://schemas.microsoft.com/office/drawing/2014/main" val="10001"/>
                  </a:ext>
                </a:extLst>
              </a:tr>
            </a:tbl>
          </a:graphicData>
        </a:graphic>
      </p:graphicFrame>
      <p:graphicFrame>
        <p:nvGraphicFramePr>
          <p:cNvPr id="46" name="Tableau 45"/>
          <p:cNvGraphicFramePr>
            <a:graphicFrameLocks noGrp="1"/>
          </p:cNvGraphicFramePr>
          <p:nvPr>
            <p:extLst>
              <p:ext uri="{D42A27DB-BD31-4B8C-83A1-F6EECF244321}">
                <p14:modId xmlns:p14="http://schemas.microsoft.com/office/powerpoint/2010/main" val="1212442861"/>
              </p:ext>
            </p:extLst>
          </p:nvPr>
        </p:nvGraphicFramePr>
        <p:xfrm>
          <a:off x="1798264" y="8841432"/>
          <a:ext cx="1516285" cy="548640"/>
        </p:xfrm>
        <a:graphic>
          <a:graphicData uri="http://schemas.openxmlformats.org/drawingml/2006/table">
            <a:tbl>
              <a:tblPr bandRow="1">
                <a:tableStyleId>{5C22544A-7EE6-4342-B048-85BDC9FD1C3A}</a:tableStyleId>
              </a:tblPr>
              <a:tblGrid>
                <a:gridCol w="609918">
                  <a:extLst>
                    <a:ext uri="{9D8B030D-6E8A-4147-A177-3AD203B41FA5}">
                      <a16:colId xmlns:a16="http://schemas.microsoft.com/office/drawing/2014/main" val="20000"/>
                    </a:ext>
                  </a:extLst>
                </a:gridCol>
                <a:gridCol w="906367">
                  <a:extLst>
                    <a:ext uri="{9D8B030D-6E8A-4147-A177-3AD203B41FA5}">
                      <a16:colId xmlns:a16="http://schemas.microsoft.com/office/drawing/2014/main" val="20001"/>
                    </a:ext>
                  </a:extLst>
                </a:gridCol>
              </a:tblGrid>
              <a:tr h="155848">
                <a:tc>
                  <a:txBody>
                    <a:bodyPr/>
                    <a:lstStyle/>
                    <a:p>
                      <a:r>
                        <a:rPr lang="fr-FR" sz="1200" dirty="0">
                          <a:latin typeface="Comic Sans MS" pitchFamily="66" charset="0"/>
                        </a:rPr>
                        <a:t>____</a:t>
                      </a:r>
                    </a:p>
                  </a:txBody>
                  <a:tcPr>
                    <a:solidFill>
                      <a:schemeClr val="bg1"/>
                    </a:solidFill>
                  </a:tcPr>
                </a:tc>
                <a:tc rowSpan="2">
                  <a:txBody>
                    <a:bodyPr/>
                    <a:lstStyle/>
                    <a:p>
                      <a:r>
                        <a:rPr lang="fr-FR" sz="1200" dirty="0">
                          <a:latin typeface="Comic Sans MS" pitchFamily="66" charset="0"/>
                        </a:rPr>
                        <a:t>poisson</a:t>
                      </a:r>
                    </a:p>
                  </a:txBody>
                  <a:tcPr anchor="ctr">
                    <a:solidFill>
                      <a:schemeClr val="bg1"/>
                    </a:solidFill>
                  </a:tcPr>
                </a:tc>
                <a:extLst>
                  <a:ext uri="{0D108BD9-81ED-4DB2-BD59-A6C34878D82A}">
                    <a16:rowId xmlns:a16="http://schemas.microsoft.com/office/drawing/2014/main" val="10000"/>
                  </a:ext>
                </a:extLst>
              </a:tr>
              <a:tr h="0">
                <a:tc>
                  <a:txBody>
                    <a:bodyPr/>
                    <a:lstStyle/>
                    <a:p>
                      <a:r>
                        <a:rPr lang="fr-FR" sz="1200" dirty="0">
                          <a:latin typeface="Comic Sans MS" pitchFamily="66" charset="0"/>
                        </a:rPr>
                        <a:t>____</a:t>
                      </a:r>
                    </a:p>
                  </a:txBody>
                  <a:tcPr>
                    <a:solidFill>
                      <a:schemeClr val="bg1"/>
                    </a:solidFill>
                  </a:tcPr>
                </a:tc>
                <a:tc vMerge="1">
                  <a:txBody>
                    <a:bodyPr/>
                    <a:lstStyle/>
                    <a:p>
                      <a:endParaRPr lang="fr-FR" sz="1200" dirty="0">
                        <a:latin typeface="Comic Sans MS" pitchFamily="66" charset="0"/>
                      </a:endParaRPr>
                    </a:p>
                  </a:txBody>
                  <a:tcPr/>
                </a:tc>
                <a:extLst>
                  <a:ext uri="{0D108BD9-81ED-4DB2-BD59-A6C34878D82A}">
                    <a16:rowId xmlns:a16="http://schemas.microsoft.com/office/drawing/2014/main" val="10001"/>
                  </a:ext>
                </a:extLst>
              </a:tr>
            </a:tbl>
          </a:graphicData>
        </a:graphic>
      </p:graphicFrame>
      <p:graphicFrame>
        <p:nvGraphicFramePr>
          <p:cNvPr id="47" name="Tableau 46"/>
          <p:cNvGraphicFramePr>
            <a:graphicFrameLocks noGrp="1"/>
          </p:cNvGraphicFramePr>
          <p:nvPr>
            <p:extLst>
              <p:ext uri="{D42A27DB-BD31-4B8C-83A1-F6EECF244321}">
                <p14:modId xmlns:p14="http://schemas.microsoft.com/office/powerpoint/2010/main" val="1292136957"/>
              </p:ext>
            </p:extLst>
          </p:nvPr>
        </p:nvGraphicFramePr>
        <p:xfrm>
          <a:off x="3429000" y="8841432"/>
          <a:ext cx="1489690" cy="548640"/>
        </p:xfrm>
        <a:graphic>
          <a:graphicData uri="http://schemas.openxmlformats.org/drawingml/2006/table">
            <a:tbl>
              <a:tblPr bandRow="1">
                <a:tableStyleId>{5C22544A-7EE6-4342-B048-85BDC9FD1C3A}</a:tableStyleId>
              </a:tblPr>
              <a:tblGrid>
                <a:gridCol w="609918">
                  <a:extLst>
                    <a:ext uri="{9D8B030D-6E8A-4147-A177-3AD203B41FA5}">
                      <a16:colId xmlns:a16="http://schemas.microsoft.com/office/drawing/2014/main" val="20000"/>
                    </a:ext>
                  </a:extLst>
                </a:gridCol>
                <a:gridCol w="879772">
                  <a:extLst>
                    <a:ext uri="{9D8B030D-6E8A-4147-A177-3AD203B41FA5}">
                      <a16:colId xmlns:a16="http://schemas.microsoft.com/office/drawing/2014/main" val="20001"/>
                    </a:ext>
                  </a:extLst>
                </a:gridCol>
              </a:tblGrid>
              <a:tr h="155848">
                <a:tc>
                  <a:txBody>
                    <a:bodyPr/>
                    <a:lstStyle/>
                    <a:p>
                      <a:r>
                        <a:rPr lang="fr-FR" sz="1200" dirty="0">
                          <a:latin typeface="Comic Sans MS" pitchFamily="66" charset="0"/>
                        </a:rPr>
                        <a:t>____</a:t>
                      </a:r>
                    </a:p>
                  </a:txBody>
                  <a:tcPr>
                    <a:solidFill>
                      <a:schemeClr val="bg1"/>
                    </a:solidFill>
                  </a:tcPr>
                </a:tc>
                <a:tc rowSpan="2">
                  <a:txBody>
                    <a:bodyPr/>
                    <a:lstStyle/>
                    <a:p>
                      <a:r>
                        <a:rPr lang="fr-FR" sz="1200" dirty="0">
                          <a:latin typeface="Comic Sans MS" pitchFamily="66" charset="0"/>
                        </a:rPr>
                        <a:t>valise</a:t>
                      </a:r>
                    </a:p>
                  </a:txBody>
                  <a:tcPr anchor="ctr">
                    <a:solidFill>
                      <a:schemeClr val="bg1"/>
                    </a:solidFill>
                  </a:tcPr>
                </a:tc>
                <a:extLst>
                  <a:ext uri="{0D108BD9-81ED-4DB2-BD59-A6C34878D82A}">
                    <a16:rowId xmlns:a16="http://schemas.microsoft.com/office/drawing/2014/main" val="10000"/>
                  </a:ext>
                </a:extLst>
              </a:tr>
              <a:tr h="0">
                <a:tc>
                  <a:txBody>
                    <a:bodyPr/>
                    <a:lstStyle/>
                    <a:p>
                      <a:r>
                        <a:rPr lang="fr-FR" sz="1200" dirty="0">
                          <a:latin typeface="Comic Sans MS" pitchFamily="66" charset="0"/>
                        </a:rPr>
                        <a:t>____</a:t>
                      </a:r>
                    </a:p>
                  </a:txBody>
                  <a:tcPr>
                    <a:solidFill>
                      <a:schemeClr val="bg1"/>
                    </a:solidFill>
                  </a:tcPr>
                </a:tc>
                <a:tc vMerge="1">
                  <a:txBody>
                    <a:bodyPr/>
                    <a:lstStyle/>
                    <a:p>
                      <a:endParaRPr lang="fr-FR" sz="1200" dirty="0">
                        <a:latin typeface="Comic Sans MS" pitchFamily="66" charset="0"/>
                      </a:endParaRPr>
                    </a:p>
                  </a:txBody>
                  <a:tcPr/>
                </a:tc>
                <a:extLst>
                  <a:ext uri="{0D108BD9-81ED-4DB2-BD59-A6C34878D82A}">
                    <a16:rowId xmlns:a16="http://schemas.microsoft.com/office/drawing/2014/main" val="10001"/>
                  </a:ext>
                </a:extLst>
              </a:tr>
            </a:tbl>
          </a:graphicData>
        </a:graphic>
      </p:graphicFrame>
      <p:graphicFrame>
        <p:nvGraphicFramePr>
          <p:cNvPr id="48" name="Tableau 47"/>
          <p:cNvGraphicFramePr>
            <a:graphicFrameLocks noGrp="1"/>
          </p:cNvGraphicFramePr>
          <p:nvPr>
            <p:extLst>
              <p:ext uri="{D42A27DB-BD31-4B8C-83A1-F6EECF244321}">
                <p14:modId xmlns:p14="http://schemas.microsoft.com/office/powerpoint/2010/main" val="906446702"/>
              </p:ext>
            </p:extLst>
          </p:nvPr>
        </p:nvGraphicFramePr>
        <p:xfrm>
          <a:off x="4966616" y="8841432"/>
          <a:ext cx="1437954" cy="548640"/>
        </p:xfrm>
        <a:graphic>
          <a:graphicData uri="http://schemas.openxmlformats.org/drawingml/2006/table">
            <a:tbl>
              <a:tblPr bandRow="1">
                <a:tableStyleId>{5C22544A-7EE6-4342-B048-85BDC9FD1C3A}</a:tableStyleId>
              </a:tblPr>
              <a:tblGrid>
                <a:gridCol w="609918">
                  <a:extLst>
                    <a:ext uri="{9D8B030D-6E8A-4147-A177-3AD203B41FA5}">
                      <a16:colId xmlns:a16="http://schemas.microsoft.com/office/drawing/2014/main" val="20000"/>
                    </a:ext>
                  </a:extLst>
                </a:gridCol>
                <a:gridCol w="828036">
                  <a:extLst>
                    <a:ext uri="{9D8B030D-6E8A-4147-A177-3AD203B41FA5}">
                      <a16:colId xmlns:a16="http://schemas.microsoft.com/office/drawing/2014/main" val="20001"/>
                    </a:ext>
                  </a:extLst>
                </a:gridCol>
              </a:tblGrid>
              <a:tr h="155848">
                <a:tc>
                  <a:txBody>
                    <a:bodyPr/>
                    <a:lstStyle/>
                    <a:p>
                      <a:r>
                        <a:rPr lang="fr-FR" sz="1200" dirty="0">
                          <a:latin typeface="Comic Sans MS" pitchFamily="66" charset="0"/>
                        </a:rPr>
                        <a:t>____</a:t>
                      </a:r>
                    </a:p>
                  </a:txBody>
                  <a:tcPr>
                    <a:solidFill>
                      <a:schemeClr val="bg1"/>
                    </a:solidFill>
                  </a:tcPr>
                </a:tc>
                <a:tc rowSpan="2">
                  <a:txBody>
                    <a:bodyPr/>
                    <a:lstStyle/>
                    <a:p>
                      <a:r>
                        <a:rPr lang="fr-FR" sz="1200" dirty="0">
                          <a:latin typeface="Comic Sans MS" pitchFamily="66" charset="0"/>
                        </a:rPr>
                        <a:t>oncle</a:t>
                      </a:r>
                    </a:p>
                  </a:txBody>
                  <a:tcPr anchor="ctr">
                    <a:solidFill>
                      <a:schemeClr val="bg1"/>
                    </a:solidFill>
                  </a:tcPr>
                </a:tc>
                <a:extLst>
                  <a:ext uri="{0D108BD9-81ED-4DB2-BD59-A6C34878D82A}">
                    <a16:rowId xmlns:a16="http://schemas.microsoft.com/office/drawing/2014/main" val="10000"/>
                  </a:ext>
                </a:extLst>
              </a:tr>
              <a:tr h="0">
                <a:tc>
                  <a:txBody>
                    <a:bodyPr/>
                    <a:lstStyle/>
                    <a:p>
                      <a:r>
                        <a:rPr lang="fr-FR" sz="1200" dirty="0">
                          <a:latin typeface="Comic Sans MS" pitchFamily="66" charset="0"/>
                        </a:rPr>
                        <a:t>____</a:t>
                      </a:r>
                    </a:p>
                  </a:txBody>
                  <a:tcPr>
                    <a:solidFill>
                      <a:schemeClr val="bg1"/>
                    </a:solidFill>
                  </a:tcPr>
                </a:tc>
                <a:tc vMerge="1">
                  <a:txBody>
                    <a:bodyPr/>
                    <a:lstStyle/>
                    <a:p>
                      <a:endParaRPr lang="fr-FR" sz="1200" dirty="0">
                        <a:latin typeface="Comic Sans MS" pitchFamily="66"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05014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déterminant</a:t>
            </a:r>
          </a:p>
        </p:txBody>
      </p:sp>
      <p:sp>
        <p:nvSpPr>
          <p:cNvPr id="3" name="Espace réservé du texte 2"/>
          <p:cNvSpPr>
            <a:spLocks noGrp="1"/>
          </p:cNvSpPr>
          <p:nvPr>
            <p:ph type="body" sz="quarter" idx="11"/>
          </p:nvPr>
        </p:nvSpPr>
        <p:spPr/>
        <p:txBody>
          <a:bodyPr/>
          <a:lstStyle/>
          <a:p>
            <a:r>
              <a:rPr lang="fr-FR" dirty="0"/>
              <a:t>8</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Entoure les déterminants en noir et classe-les dans le tableau.</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2" name="Groupe 21"/>
          <p:cNvGrpSpPr/>
          <p:nvPr/>
        </p:nvGrpSpPr>
        <p:grpSpPr>
          <a:xfrm>
            <a:off x="116632" y="4736976"/>
            <a:ext cx="6653336" cy="818292"/>
            <a:chOff x="116632" y="1352600"/>
            <a:chExt cx="6653336" cy="818292"/>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Souligne en bleu les noms communs et entoure en noir le déterminant qui les accompagne.</a:t>
              </a: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8" name="ZoneTexte 27"/>
          <p:cNvSpPr txBox="1"/>
          <p:nvPr/>
        </p:nvSpPr>
        <p:spPr>
          <a:xfrm>
            <a:off x="296652" y="5601072"/>
            <a:ext cx="6372708" cy="646331"/>
          </a:xfrm>
          <a:prstGeom prst="rect">
            <a:avLst/>
          </a:prstGeom>
          <a:noFill/>
        </p:spPr>
        <p:txBody>
          <a:bodyPr wrap="square" rtlCol="0">
            <a:spAutoFit/>
          </a:bodyPr>
          <a:lstStyle/>
          <a:p>
            <a:pPr>
              <a:lnSpc>
                <a:spcPct val="150000"/>
              </a:lnSpc>
            </a:pPr>
            <a:r>
              <a:rPr lang="fr-FR" sz="1200" dirty="0">
                <a:latin typeface="Comic Sans MS" pitchFamily="66" charset="0"/>
              </a:rPr>
              <a:t>Les élèves sont dans la cour. Il manque une roue sur ce vélo. Des enfants jouent à la marelle. Leur maitresse surveille tout le monde. </a:t>
            </a:r>
          </a:p>
        </p:txBody>
      </p:sp>
      <p:grpSp>
        <p:nvGrpSpPr>
          <p:cNvPr id="45" name="Groupe 44"/>
          <p:cNvGrpSpPr/>
          <p:nvPr/>
        </p:nvGrpSpPr>
        <p:grpSpPr>
          <a:xfrm>
            <a:off x="1359896" y="7204784"/>
            <a:ext cx="4426240" cy="1276608"/>
            <a:chOff x="-48053" y="6844744"/>
            <a:chExt cx="4426240" cy="1276608"/>
          </a:xfrm>
        </p:grpSpPr>
        <p:pic>
          <p:nvPicPr>
            <p:cNvPr id="41" name="Imag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496" y="7284553"/>
              <a:ext cx="590479" cy="738099"/>
            </a:xfrm>
            <a:prstGeom prst="rect">
              <a:avLst/>
            </a:prstGeom>
          </p:spPr>
        </p:pic>
        <p:pic>
          <p:nvPicPr>
            <p:cNvPr id="29" name="Imag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2795" y="6844744"/>
              <a:ext cx="899427" cy="1124284"/>
            </a:xfrm>
            <a:prstGeom prst="rect">
              <a:avLst/>
            </a:prstGeom>
          </p:spPr>
        </p:pic>
        <p:pic>
          <p:nvPicPr>
            <p:cNvPr id="32" name="Imag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9732" y="7137725"/>
              <a:ext cx="864096" cy="691277"/>
            </a:xfrm>
            <a:prstGeom prst="rect">
              <a:avLst/>
            </a:prstGeom>
          </p:spPr>
        </p:pic>
        <p:pic>
          <p:nvPicPr>
            <p:cNvPr id="31" name="Imag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824" y="7431326"/>
              <a:ext cx="720080" cy="576064"/>
            </a:xfrm>
            <a:prstGeom prst="rect">
              <a:avLst/>
            </a:prstGeom>
          </p:spPr>
        </p:pic>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4376" y="7406886"/>
              <a:ext cx="648072" cy="518458"/>
            </a:xfrm>
            <a:prstGeom prst="rect">
              <a:avLst/>
            </a:prstGeom>
          </p:spPr>
        </p:pic>
        <p:pic>
          <p:nvPicPr>
            <p:cNvPr id="36" name="Imag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07415">
              <a:off x="3012081" y="6876165"/>
              <a:ext cx="359780" cy="449725"/>
            </a:xfrm>
            <a:prstGeom prst="rect">
              <a:avLst/>
            </a:prstGeom>
          </p:spPr>
        </p:pic>
        <p:pic>
          <p:nvPicPr>
            <p:cNvPr id="37" name="Imag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2736" y="7297064"/>
              <a:ext cx="590479" cy="738099"/>
            </a:xfrm>
            <a:prstGeom prst="rect">
              <a:avLst/>
            </a:prstGeom>
          </p:spPr>
        </p:pic>
        <p:pic>
          <p:nvPicPr>
            <p:cNvPr id="38" name="Imag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17268" y="7284553"/>
              <a:ext cx="590479" cy="738099"/>
            </a:xfrm>
            <a:prstGeom prst="rect">
              <a:avLst/>
            </a:prstGeom>
          </p:spPr>
        </p:pic>
        <p:pic>
          <p:nvPicPr>
            <p:cNvPr id="40" name="Imag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83797" y="7748051"/>
              <a:ext cx="311643" cy="249314"/>
            </a:xfrm>
            <a:prstGeom prst="rect">
              <a:avLst/>
            </a:prstGeom>
          </p:spPr>
        </p:pic>
        <p:pic>
          <p:nvPicPr>
            <p:cNvPr id="43" name="Image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87708" y="7362253"/>
              <a:ext cx="590479" cy="738099"/>
            </a:xfrm>
            <a:prstGeom prst="rect">
              <a:avLst/>
            </a:prstGeom>
          </p:spPr>
        </p:pic>
        <p:pic>
          <p:nvPicPr>
            <p:cNvPr id="44" name="Imag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44417" y="7534833"/>
              <a:ext cx="295240" cy="369050"/>
            </a:xfrm>
            <a:prstGeom prst="rect">
              <a:avLst/>
            </a:prstGeom>
          </p:spPr>
        </p:pic>
        <p:pic>
          <p:nvPicPr>
            <p:cNvPr id="42" name="Imag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053" y="6892525"/>
              <a:ext cx="983061" cy="1228827"/>
            </a:xfrm>
            <a:prstGeom prst="rect">
              <a:avLst/>
            </a:prstGeom>
          </p:spPr>
        </p:pic>
      </p:grpSp>
      <p:grpSp>
        <p:nvGrpSpPr>
          <p:cNvPr id="46" name="Groupe 45"/>
          <p:cNvGrpSpPr/>
          <p:nvPr/>
        </p:nvGrpSpPr>
        <p:grpSpPr>
          <a:xfrm>
            <a:off x="116632" y="6321152"/>
            <a:ext cx="6653336" cy="818292"/>
            <a:chOff x="116632" y="1352600"/>
            <a:chExt cx="6653336" cy="818292"/>
          </a:xfrm>
        </p:grpSpPr>
        <p:grpSp>
          <p:nvGrpSpPr>
            <p:cNvPr id="47" name="Groupe 46"/>
            <p:cNvGrpSpPr/>
            <p:nvPr/>
          </p:nvGrpSpPr>
          <p:grpSpPr>
            <a:xfrm>
              <a:off x="116632" y="1352600"/>
              <a:ext cx="360040" cy="461665"/>
              <a:chOff x="116632" y="1352600"/>
              <a:chExt cx="360040" cy="461665"/>
            </a:xfrm>
          </p:grpSpPr>
          <p:sp>
            <p:nvSpPr>
              <p:cNvPr id="50" name="Ellipse 4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8" name="ZoneTexte 47"/>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Les personnages des contes se sont réunis. Décris tout ce que tu vois (personnage, décor...)et n’oublie pas les déterminants.</a:t>
              </a:r>
            </a:p>
          </p:txBody>
        </p:sp>
        <p:sp>
          <p:nvSpPr>
            <p:cNvPr id="49" name="Rectangle à coins arrondis 4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52" name="Image 51" descr="Capture d’écran"/>
          <p:cNvPicPr>
            <a:picLocks noChangeAspect="1"/>
          </p:cNvPicPr>
          <p:nvPr/>
        </p:nvPicPr>
        <p:blipFill rotWithShape="1">
          <a:blip r:embed="rId14">
            <a:extLst>
              <a:ext uri="{28A0092B-C50C-407E-A947-70E740481C1C}">
                <a14:useLocalDpi xmlns:a14="http://schemas.microsoft.com/office/drawing/2010/main" val="0"/>
              </a:ext>
            </a:extLst>
          </a:blip>
          <a:srcRect l="5266" r="1812" b="56685"/>
          <a:stretch/>
        </p:blipFill>
        <p:spPr>
          <a:xfrm>
            <a:off x="229342" y="8697416"/>
            <a:ext cx="6372708" cy="1040944"/>
          </a:xfrm>
          <a:prstGeom prst="rect">
            <a:avLst/>
          </a:prstGeom>
        </p:spPr>
      </p:pic>
      <p:graphicFrame>
        <p:nvGraphicFramePr>
          <p:cNvPr id="33" name="Tableau 32">
            <a:extLst>
              <a:ext uri="{FF2B5EF4-FFF2-40B4-BE49-F238E27FC236}">
                <a16:creationId xmlns:a16="http://schemas.microsoft.com/office/drawing/2014/main" id="{75F89B20-5175-30D4-93D7-9EBB6D9C999E}"/>
              </a:ext>
            </a:extLst>
          </p:cNvPr>
          <p:cNvGraphicFramePr>
            <a:graphicFrameLocks noGrp="1"/>
          </p:cNvGraphicFramePr>
          <p:nvPr>
            <p:extLst>
              <p:ext uri="{D42A27DB-BD31-4B8C-83A1-F6EECF244321}">
                <p14:modId xmlns:p14="http://schemas.microsoft.com/office/powerpoint/2010/main" val="2333880548"/>
              </p:ext>
            </p:extLst>
          </p:nvPr>
        </p:nvGraphicFramePr>
        <p:xfrm>
          <a:off x="161006" y="2574427"/>
          <a:ext cx="6535988" cy="185928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1633997">
                  <a:extLst>
                    <a:ext uri="{9D8B030D-6E8A-4147-A177-3AD203B41FA5}">
                      <a16:colId xmlns:a16="http://schemas.microsoft.com/office/drawing/2014/main" val="20000"/>
                    </a:ext>
                  </a:extLst>
                </a:gridCol>
                <a:gridCol w="1633997">
                  <a:extLst>
                    <a:ext uri="{9D8B030D-6E8A-4147-A177-3AD203B41FA5}">
                      <a16:colId xmlns:a16="http://schemas.microsoft.com/office/drawing/2014/main" val="20001"/>
                    </a:ext>
                  </a:extLst>
                </a:gridCol>
                <a:gridCol w="1633997">
                  <a:extLst>
                    <a:ext uri="{9D8B030D-6E8A-4147-A177-3AD203B41FA5}">
                      <a16:colId xmlns:a16="http://schemas.microsoft.com/office/drawing/2014/main" val="2617112376"/>
                    </a:ext>
                  </a:extLst>
                </a:gridCol>
                <a:gridCol w="1633997">
                  <a:extLst>
                    <a:ext uri="{9D8B030D-6E8A-4147-A177-3AD203B41FA5}">
                      <a16:colId xmlns:a16="http://schemas.microsoft.com/office/drawing/2014/main" val="3047071079"/>
                    </a:ext>
                  </a:extLst>
                </a:gridCol>
              </a:tblGrid>
              <a:tr h="144016">
                <a:tc>
                  <a:txBody>
                    <a:bodyPr/>
                    <a:lstStyle/>
                    <a:p>
                      <a:pPr algn="ctr"/>
                      <a:r>
                        <a:rPr lang="fr-FR" sz="1000" b="1" dirty="0">
                          <a:latin typeface="MDI école" pitchFamily="50" charset="0"/>
                        </a:rPr>
                        <a:t>Le déterminant est un article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000" b="1" dirty="0">
                          <a:latin typeface="MDI école" pitchFamily="50" charset="0"/>
                        </a:rPr>
                        <a:t>Le déterminant indique ce que l’on possède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000" b="1" dirty="0">
                          <a:latin typeface="MDI école" pitchFamily="50" charset="0"/>
                        </a:rPr>
                        <a:t>Le déterminant indique ce que l’on montre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000" b="1" dirty="0">
                          <a:latin typeface="MDI école" pitchFamily="50" charset="0"/>
                        </a:rPr>
                        <a:t>Le déterminant indique le nombre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2028">
                <a:tc>
                  <a:txBody>
                    <a:bodyPr/>
                    <a:lstStyle/>
                    <a:p>
                      <a:endParaRPr lang="fr-FR" dirty="0"/>
                    </a:p>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34" name="Image 33" descr="Capture d’écran">
            <a:extLst>
              <a:ext uri="{FF2B5EF4-FFF2-40B4-BE49-F238E27FC236}">
                <a16:creationId xmlns:a16="http://schemas.microsoft.com/office/drawing/2014/main" id="{E8DD7AD7-C2E8-F27E-70BA-D477D423056E}"/>
              </a:ext>
            </a:extLst>
          </p:cNvPr>
          <p:cNvPicPr>
            <a:picLocks noChangeAspect="1"/>
          </p:cNvPicPr>
          <p:nvPr/>
        </p:nvPicPr>
        <p:blipFill rotWithShape="1">
          <a:blip r:embed="rId14">
            <a:extLst>
              <a:ext uri="{28A0092B-C50C-407E-A947-70E740481C1C}">
                <a14:useLocalDpi xmlns:a14="http://schemas.microsoft.com/office/drawing/2010/main" val="0"/>
              </a:ext>
            </a:extLst>
          </a:blip>
          <a:srcRect l="41181" t="-1" r="36811" b="42922"/>
          <a:stretch>
            <a:fillRect/>
          </a:stretch>
        </p:blipFill>
        <p:spPr>
          <a:xfrm>
            <a:off x="229342" y="3006894"/>
            <a:ext cx="1509286" cy="1371761"/>
          </a:xfrm>
          <a:prstGeom prst="rect">
            <a:avLst/>
          </a:prstGeom>
        </p:spPr>
      </p:pic>
      <p:pic>
        <p:nvPicPr>
          <p:cNvPr id="35" name="Image 34" descr="Capture d’écran">
            <a:extLst>
              <a:ext uri="{FF2B5EF4-FFF2-40B4-BE49-F238E27FC236}">
                <a16:creationId xmlns:a16="http://schemas.microsoft.com/office/drawing/2014/main" id="{CEFEF88C-281D-8220-7C67-ABB732EAC555}"/>
              </a:ext>
            </a:extLst>
          </p:cNvPr>
          <p:cNvPicPr>
            <a:picLocks noChangeAspect="1"/>
          </p:cNvPicPr>
          <p:nvPr/>
        </p:nvPicPr>
        <p:blipFill rotWithShape="1">
          <a:blip r:embed="rId14">
            <a:extLst>
              <a:ext uri="{28A0092B-C50C-407E-A947-70E740481C1C}">
                <a14:useLocalDpi xmlns:a14="http://schemas.microsoft.com/office/drawing/2010/main" val="0"/>
              </a:ext>
            </a:extLst>
          </a:blip>
          <a:srcRect l="41181" t="-1" r="36811" b="42922"/>
          <a:stretch>
            <a:fillRect/>
          </a:stretch>
        </p:blipFill>
        <p:spPr>
          <a:xfrm>
            <a:off x="1851426" y="3021006"/>
            <a:ext cx="1509286" cy="1371761"/>
          </a:xfrm>
          <a:prstGeom prst="rect">
            <a:avLst/>
          </a:prstGeom>
        </p:spPr>
      </p:pic>
      <p:pic>
        <p:nvPicPr>
          <p:cNvPr id="39" name="Image 38" descr="Capture d’écran">
            <a:extLst>
              <a:ext uri="{FF2B5EF4-FFF2-40B4-BE49-F238E27FC236}">
                <a16:creationId xmlns:a16="http://schemas.microsoft.com/office/drawing/2014/main" id="{2BFAF7A9-FC0D-7537-A628-22C68F7ACC86}"/>
              </a:ext>
            </a:extLst>
          </p:cNvPr>
          <p:cNvPicPr>
            <a:picLocks noChangeAspect="1"/>
          </p:cNvPicPr>
          <p:nvPr/>
        </p:nvPicPr>
        <p:blipFill rotWithShape="1">
          <a:blip r:embed="rId14">
            <a:extLst>
              <a:ext uri="{28A0092B-C50C-407E-A947-70E740481C1C}">
                <a14:useLocalDpi xmlns:a14="http://schemas.microsoft.com/office/drawing/2010/main" val="0"/>
              </a:ext>
            </a:extLst>
          </a:blip>
          <a:srcRect l="41181" t="-1" r="36811" b="42922"/>
          <a:stretch>
            <a:fillRect/>
          </a:stretch>
        </p:blipFill>
        <p:spPr>
          <a:xfrm>
            <a:off x="3491798" y="3035118"/>
            <a:ext cx="1509286" cy="1371761"/>
          </a:xfrm>
          <a:prstGeom prst="rect">
            <a:avLst/>
          </a:prstGeom>
        </p:spPr>
      </p:pic>
      <p:pic>
        <p:nvPicPr>
          <p:cNvPr id="53" name="Image 52" descr="Capture d’écran">
            <a:extLst>
              <a:ext uri="{FF2B5EF4-FFF2-40B4-BE49-F238E27FC236}">
                <a16:creationId xmlns:a16="http://schemas.microsoft.com/office/drawing/2014/main" id="{A5690DAD-6EE4-AF92-5241-1ECDE8FAE4D2}"/>
              </a:ext>
            </a:extLst>
          </p:cNvPr>
          <p:cNvPicPr>
            <a:picLocks noChangeAspect="1"/>
          </p:cNvPicPr>
          <p:nvPr/>
        </p:nvPicPr>
        <p:blipFill rotWithShape="1">
          <a:blip r:embed="rId14">
            <a:extLst>
              <a:ext uri="{28A0092B-C50C-407E-A947-70E740481C1C}">
                <a14:useLocalDpi xmlns:a14="http://schemas.microsoft.com/office/drawing/2010/main" val="0"/>
              </a:ext>
            </a:extLst>
          </a:blip>
          <a:srcRect l="41181" t="-1" r="36811" b="42922"/>
          <a:stretch>
            <a:fillRect/>
          </a:stretch>
        </p:blipFill>
        <p:spPr>
          <a:xfrm>
            <a:off x="5132170" y="3035117"/>
            <a:ext cx="1509286" cy="1371761"/>
          </a:xfrm>
          <a:prstGeom prst="rect">
            <a:avLst/>
          </a:prstGeom>
        </p:spPr>
      </p:pic>
      <p:sp>
        <p:nvSpPr>
          <p:cNvPr id="54" name="ZoneTexte 53">
            <a:extLst>
              <a:ext uri="{FF2B5EF4-FFF2-40B4-BE49-F238E27FC236}">
                <a16:creationId xmlns:a16="http://schemas.microsoft.com/office/drawing/2014/main" id="{F425683B-9998-D973-4153-0E937BF21C6D}"/>
              </a:ext>
            </a:extLst>
          </p:cNvPr>
          <p:cNvSpPr txBox="1"/>
          <p:nvPr/>
        </p:nvSpPr>
        <p:spPr>
          <a:xfrm>
            <a:off x="125598" y="1828220"/>
            <a:ext cx="6372708" cy="615746"/>
          </a:xfrm>
          <a:prstGeom prst="rect">
            <a:avLst/>
          </a:prstGeom>
          <a:noFill/>
        </p:spPr>
        <p:txBody>
          <a:bodyPr wrap="square" rtlCol="0">
            <a:spAutoFit/>
          </a:bodyPr>
          <a:lstStyle/>
          <a:p>
            <a:pPr algn="ctr">
              <a:lnSpc>
                <a:spcPct val="150000"/>
              </a:lnSpc>
            </a:pPr>
            <a:r>
              <a:rPr lang="fr-FR" sz="1200" dirty="0">
                <a:latin typeface="Comic Sans MS" pitchFamily="66" charset="0"/>
              </a:rPr>
              <a:t>ma poule - un poulailler - ce lapin - sa carotte - la jument - trois chats - ses œufs - cette plante - deux ailes - le gecko - des abeilles </a:t>
            </a:r>
          </a:p>
        </p:txBody>
      </p:sp>
    </p:spTree>
    <p:extLst>
      <p:ext uri="{BB962C8B-B14F-4D97-AF65-F5344CB8AC3E}">
        <p14:creationId xmlns:p14="http://schemas.microsoft.com/office/powerpoint/2010/main" val="12696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déterminant</a:t>
            </a:r>
          </a:p>
        </p:txBody>
      </p:sp>
      <p:sp>
        <p:nvSpPr>
          <p:cNvPr id="3" name="Espace réservé du texte 2"/>
          <p:cNvSpPr>
            <a:spLocks noGrp="1"/>
          </p:cNvSpPr>
          <p:nvPr>
            <p:ph type="body" sz="quarter" idx="11"/>
          </p:nvPr>
        </p:nvSpPr>
        <p:spPr/>
        <p:txBody>
          <a:bodyPr/>
          <a:lstStyle/>
          <a:p>
            <a:r>
              <a:rPr lang="fr-FR" dirty="0"/>
              <a:t>8</a:t>
            </a:r>
          </a:p>
        </p:txBody>
      </p:sp>
      <p:sp>
        <p:nvSpPr>
          <p:cNvPr id="4" name="Espace réservé du texte 3"/>
          <p:cNvSpPr>
            <a:spLocks noGrp="1"/>
          </p:cNvSpPr>
          <p:nvPr>
            <p:ph type="body" sz="quarter" idx="12"/>
          </p:nvPr>
        </p:nvSpPr>
        <p:spPr/>
        <p:txBody>
          <a:bodyPr/>
          <a:lstStyle/>
          <a:p>
            <a:r>
              <a:rPr lang="fr-FR" dirty="0"/>
              <a:t>***</a:t>
            </a:r>
          </a:p>
        </p:txBody>
      </p:sp>
      <p:grpSp>
        <p:nvGrpSpPr>
          <p:cNvPr id="6" name="Groupe 5"/>
          <p:cNvGrpSpPr/>
          <p:nvPr/>
        </p:nvGrpSpPr>
        <p:grpSpPr>
          <a:xfrm>
            <a:off x="116632" y="1280592"/>
            <a:ext cx="6653336" cy="468196"/>
            <a:chOff x="116632" y="1352600"/>
            <a:chExt cx="6653336" cy="468196"/>
          </a:xfrm>
        </p:grpSpPr>
        <p:grpSp>
          <p:nvGrpSpPr>
            <p:cNvPr id="7" name="Groupe 6"/>
            <p:cNvGrpSpPr/>
            <p:nvPr/>
          </p:nvGrpSpPr>
          <p:grpSpPr>
            <a:xfrm>
              <a:off x="116632" y="1352600"/>
              <a:ext cx="360040" cy="461665"/>
              <a:chOff x="116632" y="1352600"/>
              <a:chExt cx="360040" cy="461665"/>
            </a:xfrm>
          </p:grpSpPr>
          <p:sp>
            <p:nvSpPr>
              <p:cNvPr id="10" name="Ellipse 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Surligne les déterminants de ces phrases.</a:t>
              </a:r>
            </a:p>
          </p:txBody>
        </p:sp>
        <p:sp>
          <p:nvSpPr>
            <p:cNvPr id="9" name="Rectangle à coins arrondis 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2" name="ZoneTexte 11"/>
          <p:cNvSpPr txBox="1"/>
          <p:nvPr/>
        </p:nvSpPr>
        <p:spPr>
          <a:xfrm>
            <a:off x="386662" y="1928664"/>
            <a:ext cx="6372708" cy="923330"/>
          </a:xfrm>
          <a:prstGeom prst="rect">
            <a:avLst/>
          </a:prstGeom>
          <a:noFill/>
        </p:spPr>
        <p:txBody>
          <a:bodyPr wrap="square" rtlCol="0">
            <a:spAutoFit/>
          </a:bodyPr>
          <a:lstStyle/>
          <a:p>
            <a:pPr>
              <a:lnSpc>
                <a:spcPct val="150000"/>
              </a:lnSpc>
            </a:pPr>
            <a:r>
              <a:rPr lang="fr-FR" sz="1200" dirty="0">
                <a:latin typeface="Comic Sans MS" pitchFamily="66" charset="0"/>
              </a:rPr>
              <a:t>Sur l’océan, un petit pingouin grelotte à cause du froid. Un morse sort de l’eau. Il lui propose son bonnet. Notre pingouin frileux accepte avec un grand plaisir et lui fait son plus beau sourire.</a:t>
            </a:r>
          </a:p>
        </p:txBody>
      </p:sp>
      <p:graphicFrame>
        <p:nvGraphicFramePr>
          <p:cNvPr id="13" name="Tableau 12"/>
          <p:cNvGraphicFramePr>
            <a:graphicFrameLocks noGrp="1"/>
          </p:cNvGraphicFramePr>
          <p:nvPr>
            <p:extLst>
              <p:ext uri="{D42A27DB-BD31-4B8C-83A1-F6EECF244321}">
                <p14:modId xmlns:p14="http://schemas.microsoft.com/office/powerpoint/2010/main" val="411271789"/>
              </p:ext>
            </p:extLst>
          </p:nvPr>
        </p:nvGraphicFramePr>
        <p:xfrm>
          <a:off x="750404" y="3944888"/>
          <a:ext cx="5645224" cy="1036320"/>
        </p:xfrm>
        <a:graphic>
          <a:graphicData uri="http://schemas.openxmlformats.org/drawingml/2006/table">
            <a:tbl>
              <a:tblPr bandRow="1">
                <a:tableStyleId>{5C22544A-7EE6-4342-B048-85BDC9FD1C3A}</a:tableStyleId>
              </a:tblPr>
              <a:tblGrid>
                <a:gridCol w="172819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900808">
                  <a:extLst>
                    <a:ext uri="{9D8B030D-6E8A-4147-A177-3AD203B41FA5}">
                      <a16:colId xmlns:a16="http://schemas.microsoft.com/office/drawing/2014/main" val="20003"/>
                    </a:ext>
                  </a:extLst>
                </a:gridCol>
              </a:tblGrid>
              <a:tr h="144016">
                <a:tc>
                  <a:txBody>
                    <a:bodyPr/>
                    <a:lstStyle/>
                    <a:p>
                      <a:pPr algn="r"/>
                      <a:r>
                        <a:rPr lang="fr-FR" sz="1100" dirty="0">
                          <a:latin typeface="Comic Sans MS" pitchFamily="66" charset="0"/>
                        </a:rPr>
                        <a:t>sa</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bateau</a:t>
                      </a:r>
                    </a:p>
                  </a:txBody>
                  <a:tcPr anchor="c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un</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voiture</a:t>
                      </a:r>
                    </a:p>
                  </a:txBody>
                  <a:tcPr anchor="c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les</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baguette</a:t>
                      </a:r>
                    </a:p>
                  </a:txBody>
                  <a:tcPr anchor="c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votre</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chiens</a:t>
                      </a:r>
                    </a:p>
                  </a:txBody>
                  <a:tcPr anchor="ctr">
                    <a:solidFill>
                      <a:schemeClr val="bg1"/>
                    </a:solidFill>
                  </a:tcPr>
                </a:tc>
                <a:extLst>
                  <a:ext uri="{0D108BD9-81ED-4DB2-BD59-A6C34878D82A}">
                    <a16:rowId xmlns:a16="http://schemas.microsoft.com/office/drawing/2014/main" val="10003"/>
                  </a:ext>
                </a:extLst>
              </a:tr>
            </a:tbl>
          </a:graphicData>
        </a:graphic>
      </p:graphicFrame>
      <p:grpSp>
        <p:nvGrpSpPr>
          <p:cNvPr id="14" name="Groupe 13"/>
          <p:cNvGrpSpPr/>
          <p:nvPr/>
        </p:nvGrpSpPr>
        <p:grpSpPr>
          <a:xfrm>
            <a:off x="116632" y="3126596"/>
            <a:ext cx="6653336" cy="818292"/>
            <a:chOff x="116632" y="1352600"/>
            <a:chExt cx="6653336" cy="818292"/>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Relie à la règle les déterminants et les noms pour former un groupe nominal.</a:t>
              </a: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0" name="Groupe 19"/>
          <p:cNvGrpSpPr/>
          <p:nvPr/>
        </p:nvGrpSpPr>
        <p:grpSpPr>
          <a:xfrm>
            <a:off x="106034" y="5097016"/>
            <a:ext cx="6653336" cy="818292"/>
            <a:chOff x="116632" y="1352600"/>
            <a:chExt cx="6653336" cy="818292"/>
          </a:xfrm>
        </p:grpSpPr>
        <p:grpSp>
          <p:nvGrpSpPr>
            <p:cNvPr id="21" name="Groupe 20"/>
            <p:cNvGrpSpPr/>
            <p:nvPr/>
          </p:nvGrpSpPr>
          <p:grpSpPr>
            <a:xfrm>
              <a:off x="116632" y="1352600"/>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Dans les phrases suivantes, souligne les noms en bleu et entoure en noir le déterminant qui les accompagne.</a:t>
              </a:r>
            </a:p>
          </p:txBody>
        </p:sp>
        <p:sp>
          <p:nvSpPr>
            <p:cNvPr id="23" name="Rectangle à coins arrondis 2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6" name="ZoneTexte 25"/>
          <p:cNvSpPr txBox="1"/>
          <p:nvPr/>
        </p:nvSpPr>
        <p:spPr>
          <a:xfrm>
            <a:off x="212440" y="6033120"/>
            <a:ext cx="6372708" cy="923330"/>
          </a:xfrm>
          <a:prstGeom prst="rect">
            <a:avLst/>
          </a:prstGeom>
          <a:noFill/>
        </p:spPr>
        <p:txBody>
          <a:bodyPr wrap="square" rtlCol="0">
            <a:spAutoFit/>
          </a:bodyPr>
          <a:lstStyle/>
          <a:p>
            <a:pPr>
              <a:lnSpc>
                <a:spcPct val="150000"/>
              </a:lnSpc>
            </a:pPr>
            <a:r>
              <a:rPr lang="fr-FR" sz="1200" dirty="0">
                <a:latin typeface="Comic Sans MS" pitchFamily="66" charset="0"/>
              </a:rPr>
              <a:t>Le circuit électrique forme une boucle. </a:t>
            </a:r>
          </a:p>
          <a:p>
            <a:pPr>
              <a:lnSpc>
                <a:spcPct val="150000"/>
              </a:lnSpc>
            </a:pPr>
            <a:r>
              <a:rPr lang="fr-FR" sz="1200" dirty="0">
                <a:latin typeface="Comic Sans MS" pitchFamily="66" charset="0"/>
              </a:rPr>
              <a:t>L’interrupteur ferme ou ouvre le circuit. </a:t>
            </a:r>
          </a:p>
          <a:p>
            <a:pPr>
              <a:lnSpc>
                <a:spcPct val="150000"/>
              </a:lnSpc>
            </a:pPr>
            <a:r>
              <a:rPr lang="fr-FR" sz="1200" dirty="0">
                <a:latin typeface="Comic Sans MS" pitchFamily="66" charset="0"/>
              </a:rPr>
              <a:t>Si le circuit est fermé, le courant passe et la lampe s’allume.</a:t>
            </a:r>
          </a:p>
        </p:txBody>
      </p:sp>
      <p:grpSp>
        <p:nvGrpSpPr>
          <p:cNvPr id="27" name="Groupe 26"/>
          <p:cNvGrpSpPr/>
          <p:nvPr/>
        </p:nvGrpSpPr>
        <p:grpSpPr>
          <a:xfrm>
            <a:off x="106034" y="7185248"/>
            <a:ext cx="6653336" cy="818292"/>
            <a:chOff x="116632" y="1352600"/>
            <a:chExt cx="6653336" cy="818292"/>
          </a:xfrm>
        </p:grpSpPr>
        <p:grpSp>
          <p:nvGrpSpPr>
            <p:cNvPr id="28" name="Groupe 27"/>
            <p:cNvGrpSpPr/>
            <p:nvPr/>
          </p:nvGrpSpPr>
          <p:grpSpPr>
            <a:xfrm>
              <a:off x="116632" y="1352600"/>
              <a:ext cx="360040" cy="461665"/>
              <a:chOff x="116632" y="1352600"/>
              <a:chExt cx="360040" cy="461665"/>
            </a:xfrm>
          </p:grpSpPr>
          <p:sp>
            <p:nvSpPr>
              <p:cNvPr id="31" name="Ellipse 3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9" name="ZoneTexte 28"/>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avec les déterminants possessifs </a:t>
              </a:r>
              <a:r>
                <a:rPr lang="fr-FR" sz="1400" b="1" u="sng" dirty="0">
                  <a:latin typeface="SimpleRonde" pitchFamily="2" charset="0"/>
                </a:rPr>
                <a:t>ses</a:t>
              </a:r>
              <a:r>
                <a:rPr lang="fr-FR" sz="1400" u="sng" dirty="0">
                  <a:latin typeface="SimpleRonde" pitchFamily="2" charset="0"/>
                </a:rPr>
                <a:t> et </a:t>
              </a:r>
              <a:r>
                <a:rPr lang="fr-FR" sz="1400" b="1" u="sng" dirty="0">
                  <a:latin typeface="SimpleRonde" pitchFamily="2" charset="0"/>
                </a:rPr>
                <a:t>son</a:t>
              </a:r>
              <a:r>
                <a:rPr lang="fr-FR" sz="1400" u="sng" dirty="0">
                  <a:latin typeface="SimpleRonde" pitchFamily="2" charset="0"/>
                </a:rPr>
                <a:t>.</a:t>
              </a:r>
            </a:p>
          </p:txBody>
        </p:sp>
        <p:sp>
          <p:nvSpPr>
            <p:cNvPr id="30" name="Rectangle à coins arrondis 2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3" name="ZoneTexte 32"/>
          <p:cNvSpPr txBox="1"/>
          <p:nvPr/>
        </p:nvSpPr>
        <p:spPr>
          <a:xfrm>
            <a:off x="212440" y="8049344"/>
            <a:ext cx="6372708" cy="1200329"/>
          </a:xfrm>
          <a:prstGeom prst="rect">
            <a:avLst/>
          </a:prstGeom>
          <a:noFill/>
        </p:spPr>
        <p:txBody>
          <a:bodyPr wrap="square" rtlCol="0">
            <a:spAutoFit/>
          </a:bodyPr>
          <a:lstStyle/>
          <a:p>
            <a:pPr>
              <a:lnSpc>
                <a:spcPct val="200000"/>
              </a:lnSpc>
            </a:pPr>
            <a:r>
              <a:rPr lang="fr-FR" sz="1200" dirty="0">
                <a:latin typeface="Comic Sans MS" pitchFamily="66" charset="0"/>
              </a:rPr>
              <a:t>Pour _____ anniversaire, Mathieu a invité tous ______ amis. _____ gâteau arrive et il souffle d’un coup toutes ______ bougies. ______ copains l’applaudissent bien fort.</a:t>
            </a:r>
          </a:p>
          <a:p>
            <a:pPr>
              <a:lnSpc>
                <a:spcPct val="200000"/>
              </a:lnSpc>
            </a:pPr>
            <a:r>
              <a:rPr lang="fr-FR" sz="1200" dirty="0">
                <a:latin typeface="Comic Sans MS" pitchFamily="66" charset="0"/>
              </a:rPr>
              <a:t>Il ouvre _____ cadeau.</a:t>
            </a:r>
          </a:p>
        </p:txBody>
      </p:sp>
    </p:spTree>
    <p:extLst>
      <p:ext uri="{BB962C8B-B14F-4D97-AF65-F5344CB8AC3E}">
        <p14:creationId xmlns:p14="http://schemas.microsoft.com/office/powerpoint/2010/main" val="1573926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déterminant</a:t>
            </a:r>
          </a:p>
        </p:txBody>
      </p:sp>
      <p:sp>
        <p:nvSpPr>
          <p:cNvPr id="3" name="Espace réservé du texte 2"/>
          <p:cNvSpPr>
            <a:spLocks noGrp="1"/>
          </p:cNvSpPr>
          <p:nvPr>
            <p:ph type="body" sz="quarter" idx="11"/>
          </p:nvPr>
        </p:nvSpPr>
        <p:spPr/>
        <p:txBody>
          <a:bodyPr/>
          <a:lstStyle/>
          <a:p>
            <a:r>
              <a:rPr lang="fr-FR" dirty="0"/>
              <a:t>8</a:t>
            </a:r>
          </a:p>
        </p:txBody>
      </p:sp>
      <p:sp>
        <p:nvSpPr>
          <p:cNvPr id="4" name="Espace réservé du texte 3"/>
          <p:cNvSpPr>
            <a:spLocks noGrp="1"/>
          </p:cNvSpPr>
          <p:nvPr>
            <p:ph type="body" sz="quarter" idx="12"/>
          </p:nvPr>
        </p:nvSpPr>
        <p:spPr/>
        <p:txBody>
          <a:bodyPr/>
          <a:lstStyle/>
          <a:p>
            <a:r>
              <a:rPr lang="fr-FR" dirty="0"/>
              <a:t>****</a:t>
            </a:r>
          </a:p>
        </p:txBody>
      </p:sp>
      <p:graphicFrame>
        <p:nvGraphicFramePr>
          <p:cNvPr id="5" name="Tableau 4"/>
          <p:cNvGraphicFramePr>
            <a:graphicFrameLocks noGrp="1"/>
          </p:cNvGraphicFramePr>
          <p:nvPr>
            <p:extLst>
              <p:ext uri="{D42A27DB-BD31-4B8C-83A1-F6EECF244321}">
                <p14:modId xmlns:p14="http://schemas.microsoft.com/office/powerpoint/2010/main" val="2348302111"/>
              </p:ext>
            </p:extLst>
          </p:nvPr>
        </p:nvGraphicFramePr>
        <p:xfrm>
          <a:off x="188640" y="2288704"/>
          <a:ext cx="5645224" cy="1036320"/>
        </p:xfrm>
        <a:graphic>
          <a:graphicData uri="http://schemas.openxmlformats.org/drawingml/2006/table">
            <a:tbl>
              <a:tblPr bandRow="1">
                <a:tableStyleId>{5C22544A-7EE6-4342-B048-85BDC9FD1C3A}</a:tableStyleId>
              </a:tblPr>
              <a:tblGrid>
                <a:gridCol w="172819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900808">
                  <a:extLst>
                    <a:ext uri="{9D8B030D-6E8A-4147-A177-3AD203B41FA5}">
                      <a16:colId xmlns:a16="http://schemas.microsoft.com/office/drawing/2014/main" val="20003"/>
                    </a:ext>
                  </a:extLst>
                </a:gridCol>
              </a:tblGrid>
              <a:tr h="141268">
                <a:tc>
                  <a:txBody>
                    <a:bodyPr/>
                    <a:lstStyle/>
                    <a:p>
                      <a:pPr algn="r"/>
                      <a:r>
                        <a:rPr lang="fr-FR" sz="1100" dirty="0">
                          <a:latin typeface="Comic Sans MS" pitchFamily="66" charset="0"/>
                        </a:rPr>
                        <a:t>vos</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les stylos sont à lui.</a:t>
                      </a:r>
                    </a:p>
                  </a:txBody>
                  <a:tcPr anchor="c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leurs</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les clés sont à nous.</a:t>
                      </a:r>
                    </a:p>
                  </a:txBody>
                  <a:tcPr anchor="c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nos</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les lettres sont à vous.</a:t>
                      </a:r>
                    </a:p>
                  </a:txBody>
                  <a:tcPr anchor="c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ses</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les valises sont à eux.</a:t>
                      </a:r>
                    </a:p>
                  </a:txBody>
                  <a:tcPr anchor="ctr">
                    <a:solidFill>
                      <a:schemeClr val="bg1"/>
                    </a:solidFill>
                  </a:tcPr>
                </a:tc>
                <a:extLst>
                  <a:ext uri="{0D108BD9-81ED-4DB2-BD59-A6C34878D82A}">
                    <a16:rowId xmlns:a16="http://schemas.microsoft.com/office/drawing/2014/main" val="10003"/>
                  </a:ext>
                </a:extLst>
              </a:tr>
            </a:tbl>
          </a:graphicData>
        </a:graphic>
      </p:graphicFrame>
      <p:grpSp>
        <p:nvGrpSpPr>
          <p:cNvPr id="6" name="Groupe 5"/>
          <p:cNvGrpSpPr/>
          <p:nvPr/>
        </p:nvGrpSpPr>
        <p:grpSpPr>
          <a:xfrm>
            <a:off x="116632" y="1496616"/>
            <a:ext cx="6653336" cy="468196"/>
            <a:chOff x="116632" y="1352600"/>
            <a:chExt cx="6653336" cy="468196"/>
          </a:xfrm>
        </p:grpSpPr>
        <p:grpSp>
          <p:nvGrpSpPr>
            <p:cNvPr id="7" name="Groupe 6"/>
            <p:cNvGrpSpPr/>
            <p:nvPr/>
          </p:nvGrpSpPr>
          <p:grpSpPr>
            <a:xfrm>
              <a:off x="116632" y="1352600"/>
              <a:ext cx="360040" cy="461665"/>
              <a:chOff x="116632" y="1352600"/>
              <a:chExt cx="360040" cy="461665"/>
            </a:xfrm>
          </p:grpSpPr>
          <p:sp>
            <p:nvSpPr>
              <p:cNvPr id="10" name="Ellipse 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déterminant à la bonne proposition.</a:t>
              </a:r>
            </a:p>
          </p:txBody>
        </p:sp>
        <p:sp>
          <p:nvSpPr>
            <p:cNvPr id="9" name="Rectangle à coins arrondis 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p:cNvGrpSpPr/>
          <p:nvPr/>
        </p:nvGrpSpPr>
        <p:grpSpPr>
          <a:xfrm>
            <a:off x="106034" y="3584848"/>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avec un déterminant possessif.</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12440" y="4232920"/>
            <a:ext cx="6372708" cy="1569660"/>
          </a:xfrm>
          <a:prstGeom prst="rect">
            <a:avLst/>
          </a:prstGeom>
          <a:noFill/>
        </p:spPr>
        <p:txBody>
          <a:bodyPr wrap="square" rtlCol="0">
            <a:spAutoFit/>
          </a:bodyPr>
          <a:lstStyle/>
          <a:p>
            <a:pPr>
              <a:lnSpc>
                <a:spcPct val="200000"/>
              </a:lnSpc>
            </a:pPr>
            <a:r>
              <a:rPr lang="fr-FR" sz="1200" dirty="0">
                <a:latin typeface="Comic Sans MS" pitchFamily="66" charset="0"/>
              </a:rPr>
              <a:t>______ père et ______ mère ne me laissent pas regarder la télé le soir. Quand je suis dans ______ lit, maman me lit toujours une histoire. A l’école, _______ copains me racontent _______ vacances d’été et nous partageons ______ souvenirs avec ______ maitresse.</a:t>
            </a:r>
          </a:p>
        </p:txBody>
      </p:sp>
      <p:pic>
        <p:nvPicPr>
          <p:cNvPr id="1026" name="Picture 2" descr="http://www.mescoloriages.com/coloriages/vie%20quotidienne/la%20vie%20de%20tous%20les%20jours/actions/images/chambre-couch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11"/>
          <a:stretch/>
        </p:blipFill>
        <p:spPr bwMode="auto">
          <a:xfrm>
            <a:off x="132904" y="6641945"/>
            <a:ext cx="2325960" cy="31884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p:cNvGrpSpPr/>
          <p:nvPr/>
        </p:nvGrpSpPr>
        <p:grpSpPr>
          <a:xfrm>
            <a:off x="116632" y="5790892"/>
            <a:ext cx="6653336" cy="791361"/>
            <a:chOff x="116632" y="1352600"/>
            <a:chExt cx="6653336" cy="791361"/>
          </a:xfrm>
        </p:grpSpPr>
        <p:grpSp>
          <p:nvGrpSpPr>
            <p:cNvPr id="21" name="Groupe 20"/>
            <p:cNvGrpSpPr/>
            <p:nvPr/>
          </p:nvGrpSpPr>
          <p:grpSpPr>
            <a:xfrm>
              <a:off x="116632" y="1352600"/>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6672" y="1432228"/>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Ecris la liste de tous les objets que tu vois. Utilise un déterminant différent à chaque fois.</a:t>
              </a:r>
            </a:p>
          </p:txBody>
        </p:sp>
        <p:sp>
          <p:nvSpPr>
            <p:cNvPr id="23" name="Rectangle à coins arrondis 2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6" name="Image 25" descr="Capture d’écran"/>
          <p:cNvPicPr>
            <a:picLocks noChangeAspect="1"/>
          </p:cNvPicPr>
          <p:nvPr/>
        </p:nvPicPr>
        <p:blipFill rotWithShape="1">
          <a:blip r:embed="rId3">
            <a:extLst>
              <a:ext uri="{28A0092B-C50C-407E-A947-70E740481C1C}">
                <a14:useLocalDpi xmlns:a14="http://schemas.microsoft.com/office/drawing/2010/main" val="0"/>
              </a:ext>
            </a:extLst>
          </a:blip>
          <a:srcRect l="40850" t="1" r="1812" b="445"/>
          <a:stretch/>
        </p:blipFill>
        <p:spPr>
          <a:xfrm>
            <a:off x="2684388" y="7039889"/>
            <a:ext cx="3932346" cy="2392512"/>
          </a:xfrm>
          <a:prstGeom prst="rect">
            <a:avLst/>
          </a:prstGeom>
        </p:spPr>
      </p:pic>
    </p:spTree>
    <p:extLst>
      <p:ext uri="{BB962C8B-B14F-4D97-AF65-F5344CB8AC3E}">
        <p14:creationId xmlns:p14="http://schemas.microsoft.com/office/powerpoint/2010/main" val="364144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44624" y="2646420"/>
            <a:ext cx="3251448" cy="1754326"/>
          </a:xfrm>
          <a:prstGeom prst="rect">
            <a:avLst/>
          </a:prstGeom>
          <a:noFill/>
        </p:spPr>
        <p:txBody>
          <a:bodyPr wrap="square" rtlCol="0">
            <a:spAutoFit/>
          </a:bodyPr>
          <a:lstStyle/>
          <a:p>
            <a:pPr>
              <a:lnSpc>
                <a:spcPct val="300000"/>
              </a:lnSpc>
            </a:pPr>
            <a:r>
              <a:rPr lang="fr-FR" sz="1200" dirty="0">
                <a:latin typeface="Comic Sans MS" pitchFamily="66" charset="0"/>
              </a:rPr>
              <a:t>un loup</a:t>
            </a:r>
          </a:p>
          <a:p>
            <a:pPr>
              <a:lnSpc>
                <a:spcPct val="300000"/>
              </a:lnSpc>
            </a:pPr>
            <a:r>
              <a:rPr lang="fr-FR" sz="1200" dirty="0">
                <a:latin typeface="Comic Sans MS" pitchFamily="66" charset="0"/>
              </a:rPr>
              <a:t>un 		            voyage</a:t>
            </a:r>
          </a:p>
          <a:p>
            <a:pPr>
              <a:lnSpc>
                <a:spcPct val="300000"/>
              </a:lnSpc>
            </a:pPr>
            <a:r>
              <a:rPr lang="fr-FR" sz="1200" dirty="0">
                <a:latin typeface="Comic Sans MS" pitchFamily="66" charset="0"/>
              </a:rPr>
              <a:t>une fleur</a:t>
            </a:r>
          </a:p>
        </p:txBody>
      </p:sp>
      <p:sp>
        <p:nvSpPr>
          <p:cNvPr id="17" name="ZoneTexte 16"/>
          <p:cNvSpPr txBox="1"/>
          <p:nvPr/>
        </p:nvSpPr>
        <p:spPr>
          <a:xfrm>
            <a:off x="3473624" y="2646420"/>
            <a:ext cx="3276168" cy="1754326"/>
          </a:xfrm>
          <a:prstGeom prst="rect">
            <a:avLst/>
          </a:prstGeom>
          <a:noFill/>
        </p:spPr>
        <p:txBody>
          <a:bodyPr wrap="square" rtlCol="0">
            <a:spAutoFit/>
          </a:bodyPr>
          <a:lstStyle/>
          <a:p>
            <a:pPr>
              <a:lnSpc>
                <a:spcPct val="300000"/>
              </a:lnSpc>
            </a:pPr>
            <a:r>
              <a:rPr lang="fr-FR" sz="1200" dirty="0">
                <a:latin typeface="Comic Sans MS" pitchFamily="66" charset="0"/>
              </a:rPr>
              <a:t>une fusée</a:t>
            </a:r>
          </a:p>
          <a:p>
            <a:pPr>
              <a:lnSpc>
                <a:spcPct val="300000"/>
              </a:lnSpc>
            </a:pPr>
            <a:r>
              <a:rPr lang="fr-FR" sz="1200" dirty="0">
                <a:latin typeface="Comic Sans MS" pitchFamily="66" charset="0"/>
              </a:rPr>
              <a:t>un                                                   tableau</a:t>
            </a:r>
          </a:p>
          <a:p>
            <a:pPr>
              <a:lnSpc>
                <a:spcPct val="300000"/>
              </a:lnSpc>
            </a:pPr>
            <a:r>
              <a:rPr lang="fr-FR" sz="1200" dirty="0">
                <a:latin typeface="Comic Sans MS" pitchFamily="66" charset="0"/>
              </a:rPr>
              <a:t>un chien</a:t>
            </a:r>
          </a:p>
        </p:txBody>
      </p:sp>
      <p:sp>
        <p:nvSpPr>
          <p:cNvPr id="2" name="Espace réservé du texte 1"/>
          <p:cNvSpPr>
            <a:spLocks noGrp="1"/>
          </p:cNvSpPr>
          <p:nvPr>
            <p:ph type="body" sz="quarter" idx="10"/>
          </p:nvPr>
        </p:nvSpPr>
        <p:spPr/>
        <p:txBody>
          <a:bodyPr>
            <a:normAutofit fontScale="77500" lnSpcReduction="20000"/>
          </a:bodyPr>
          <a:lstStyle/>
          <a:p>
            <a:r>
              <a:rPr lang="fr-FR" dirty="0"/>
              <a:t>L’adjectif qualificatif</a:t>
            </a:r>
          </a:p>
        </p:txBody>
      </p:sp>
      <p:sp>
        <p:nvSpPr>
          <p:cNvPr id="3" name="Espace réservé du texte 2"/>
          <p:cNvSpPr>
            <a:spLocks noGrp="1"/>
          </p:cNvSpPr>
          <p:nvPr>
            <p:ph type="body" sz="quarter" idx="11"/>
          </p:nvPr>
        </p:nvSpPr>
        <p:spPr/>
        <p:txBody>
          <a:bodyPr/>
          <a:lstStyle/>
          <a:p>
            <a:r>
              <a:rPr lang="fr-FR" dirty="0"/>
              <a:t>9</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08584"/>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groupes nominaux suivants avec un adjectif qualificatif qui convient.</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11" name="Image 1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5352" y="2770231"/>
            <a:ext cx="1971288" cy="502778"/>
          </a:xfrm>
          <a:prstGeom prst="rect">
            <a:avLst/>
          </a:prstGeom>
        </p:spPr>
      </p:pic>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49288" y="3348039"/>
            <a:ext cx="1971288" cy="502778"/>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5352" y="3946166"/>
            <a:ext cx="1971288" cy="502778"/>
          </a:xfrm>
          <a:prstGeom prst="rect">
            <a:avLst/>
          </a:prstGeom>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730924" y="2770231"/>
            <a:ext cx="2018868" cy="502778"/>
          </a:xfrm>
          <a:prstGeom prst="rect">
            <a:avLst/>
          </a:prstGeom>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3903028" y="3348039"/>
            <a:ext cx="2018868" cy="502778"/>
          </a:xfrm>
          <a:prstGeom prst="rect">
            <a:avLst/>
          </a:prstGeom>
        </p:spPr>
      </p:pic>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730924" y="3946166"/>
            <a:ext cx="2018868" cy="502778"/>
          </a:xfrm>
          <a:prstGeom prst="rect">
            <a:avLst/>
          </a:prstGeom>
        </p:spPr>
      </p:pic>
      <p:sp>
        <p:nvSpPr>
          <p:cNvPr id="19" name="ZoneTexte 18"/>
          <p:cNvSpPr txBox="1"/>
          <p:nvPr/>
        </p:nvSpPr>
        <p:spPr>
          <a:xfrm>
            <a:off x="0" y="2144688"/>
            <a:ext cx="6858000" cy="369332"/>
          </a:xfrm>
          <a:prstGeom prst="rect">
            <a:avLst/>
          </a:prstGeom>
          <a:noFill/>
        </p:spPr>
        <p:txBody>
          <a:bodyPr wrap="square" rtlCol="0">
            <a:spAutoFit/>
          </a:bodyPr>
          <a:lstStyle/>
          <a:p>
            <a:pPr algn="ctr"/>
            <a:r>
              <a:rPr lang="fr-FR" dirty="0">
                <a:latin typeface="Cursive standard" pitchFamily="2" charset="0"/>
              </a:rPr>
              <a:t>spatiale – obéissant – parfumée – agréable – cruel - magnifique</a:t>
            </a:r>
          </a:p>
        </p:txBody>
      </p:sp>
      <p:cxnSp>
        <p:nvCxnSpPr>
          <p:cNvPr id="20" name="Connecteur droit 19"/>
          <p:cNvCxnSpPr/>
          <p:nvPr/>
        </p:nvCxnSpPr>
        <p:spPr>
          <a:xfrm>
            <a:off x="3356992" y="2764232"/>
            <a:ext cx="0" cy="1684712"/>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4" name="Groupe 23"/>
          <p:cNvGrpSpPr/>
          <p:nvPr/>
        </p:nvGrpSpPr>
        <p:grpSpPr>
          <a:xfrm>
            <a:off x="116632" y="4808984"/>
            <a:ext cx="6653336" cy="495126"/>
            <a:chOff x="116632" y="1352600"/>
            <a:chExt cx="6653336" cy="495126"/>
          </a:xfrm>
        </p:grpSpPr>
        <p:grpSp>
          <p:nvGrpSpPr>
            <p:cNvPr id="25" name="Groupe 24"/>
            <p:cNvGrpSpPr/>
            <p:nvPr/>
          </p:nvGrpSpPr>
          <p:grpSpPr>
            <a:xfrm>
              <a:off x="116632" y="1352600"/>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6" name="ZoneTexte 25"/>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Trouve un adjectif pour chacun de ces noms.</a:t>
              </a:r>
              <a:endParaRPr lang="fr-FR" sz="1400" dirty="0">
                <a:latin typeface="SimpleRonde" pitchFamily="2" charset="0"/>
              </a:endParaRPr>
            </a:p>
          </p:txBody>
        </p:sp>
        <p:sp>
          <p:nvSpPr>
            <p:cNvPr id="27" name="Rectangle à coins arrondis 2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12940" r="60573" b="79079"/>
          <a:stretch/>
        </p:blipFill>
        <p:spPr>
          <a:xfrm>
            <a:off x="1362924" y="5652875"/>
            <a:ext cx="1816516" cy="502778"/>
          </a:xfrm>
          <a:prstGeom prst="rect">
            <a:avLst/>
          </a:prstGeom>
        </p:spPr>
      </p:pic>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12940" r="60573" b="79079"/>
          <a:stretch/>
        </p:blipFill>
        <p:spPr>
          <a:xfrm>
            <a:off x="1362924" y="6230683"/>
            <a:ext cx="1816516" cy="502778"/>
          </a:xfrm>
          <a:prstGeom prst="rect">
            <a:avLst/>
          </a:prstGeom>
        </p:spPr>
      </p:pic>
      <p:sp>
        <p:nvSpPr>
          <p:cNvPr id="32" name="ZoneTexte 31"/>
          <p:cNvSpPr txBox="1"/>
          <p:nvPr/>
        </p:nvSpPr>
        <p:spPr>
          <a:xfrm>
            <a:off x="44624" y="5529064"/>
            <a:ext cx="1318300" cy="1654492"/>
          </a:xfrm>
          <a:prstGeom prst="rect">
            <a:avLst/>
          </a:prstGeom>
          <a:noFill/>
        </p:spPr>
        <p:txBody>
          <a:bodyPr wrap="square" rtlCol="0">
            <a:spAutoFit/>
          </a:bodyPr>
          <a:lstStyle/>
          <a:p>
            <a:pPr algn="r">
              <a:lnSpc>
                <a:spcPct val="300000"/>
              </a:lnSpc>
            </a:pPr>
            <a:r>
              <a:rPr lang="fr-FR" sz="1200" dirty="0">
                <a:latin typeface="Comic Sans MS" pitchFamily="66" charset="0"/>
              </a:rPr>
              <a:t>un tigre</a:t>
            </a:r>
          </a:p>
          <a:p>
            <a:pPr algn="r">
              <a:lnSpc>
                <a:spcPct val="300000"/>
              </a:lnSpc>
            </a:pPr>
            <a:r>
              <a:rPr lang="fr-FR" sz="1200" dirty="0">
                <a:latin typeface="Comic Sans MS" pitchFamily="66" charset="0"/>
              </a:rPr>
              <a:t>une voiture</a:t>
            </a:r>
          </a:p>
          <a:p>
            <a:pPr algn="r">
              <a:lnSpc>
                <a:spcPct val="300000"/>
              </a:lnSpc>
            </a:pPr>
            <a:r>
              <a:rPr lang="fr-FR" sz="1200" dirty="0">
                <a:latin typeface="Comic Sans MS" pitchFamily="66" charset="0"/>
              </a:rPr>
              <a:t>une couverture</a:t>
            </a: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12940" r="60573" b="79079"/>
          <a:stretch/>
        </p:blipFill>
        <p:spPr>
          <a:xfrm>
            <a:off x="1362924" y="6828810"/>
            <a:ext cx="1816516" cy="502778"/>
          </a:xfrm>
          <a:prstGeom prst="rect">
            <a:avLst/>
          </a:prstGeom>
        </p:spPr>
      </p:pic>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3040" r="60573" b="79079"/>
          <a:stretch/>
        </p:blipFill>
        <p:spPr>
          <a:xfrm>
            <a:off x="4787652" y="5652875"/>
            <a:ext cx="1809699" cy="502778"/>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13039" r="60573" b="79079"/>
          <a:stretch/>
        </p:blipFill>
        <p:spPr>
          <a:xfrm>
            <a:off x="4787652" y="6230683"/>
            <a:ext cx="1809700" cy="502778"/>
          </a:xfrm>
          <a:prstGeom prst="rect">
            <a:avLst/>
          </a:prstGeom>
        </p:spPr>
      </p:pic>
      <p:sp>
        <p:nvSpPr>
          <p:cNvPr id="37" name="ZoneTexte 36"/>
          <p:cNvSpPr txBox="1"/>
          <p:nvPr/>
        </p:nvSpPr>
        <p:spPr>
          <a:xfrm>
            <a:off x="3429000" y="5529064"/>
            <a:ext cx="1358652" cy="1754326"/>
          </a:xfrm>
          <a:prstGeom prst="rect">
            <a:avLst/>
          </a:prstGeom>
          <a:noFill/>
        </p:spPr>
        <p:txBody>
          <a:bodyPr wrap="square" rtlCol="0">
            <a:spAutoFit/>
          </a:bodyPr>
          <a:lstStyle/>
          <a:p>
            <a:pPr algn="r">
              <a:lnSpc>
                <a:spcPct val="300000"/>
              </a:lnSpc>
            </a:pPr>
            <a:r>
              <a:rPr lang="fr-FR" sz="1200" dirty="0">
                <a:latin typeface="Comic Sans MS" pitchFamily="66" charset="0"/>
              </a:rPr>
              <a:t>une table</a:t>
            </a:r>
          </a:p>
          <a:p>
            <a:pPr algn="r">
              <a:lnSpc>
                <a:spcPct val="300000"/>
              </a:lnSpc>
            </a:pPr>
            <a:r>
              <a:rPr lang="fr-FR" sz="1200" dirty="0">
                <a:latin typeface="Comic Sans MS" pitchFamily="66" charset="0"/>
              </a:rPr>
              <a:t>un ogre</a:t>
            </a:r>
          </a:p>
          <a:p>
            <a:pPr algn="r">
              <a:lnSpc>
                <a:spcPct val="300000"/>
              </a:lnSpc>
            </a:pPr>
            <a:r>
              <a:rPr lang="fr-FR" sz="1200" dirty="0">
                <a:latin typeface="Comic Sans MS" pitchFamily="66" charset="0"/>
              </a:rPr>
              <a:t>un prince</a:t>
            </a:r>
          </a:p>
        </p:txBody>
      </p:sp>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13039" r="60573" b="79079"/>
          <a:stretch/>
        </p:blipFill>
        <p:spPr>
          <a:xfrm>
            <a:off x="4787652" y="6828810"/>
            <a:ext cx="1809700" cy="502778"/>
          </a:xfrm>
          <a:prstGeom prst="rect">
            <a:avLst/>
          </a:prstGeom>
        </p:spPr>
      </p:pic>
      <p:cxnSp>
        <p:nvCxnSpPr>
          <p:cNvPr id="40" name="Connecteur droit 39"/>
          <p:cNvCxnSpPr/>
          <p:nvPr/>
        </p:nvCxnSpPr>
        <p:spPr>
          <a:xfrm>
            <a:off x="3429000" y="5529064"/>
            <a:ext cx="0" cy="180252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2" name="Groupe 41"/>
          <p:cNvGrpSpPr/>
          <p:nvPr/>
        </p:nvGrpSpPr>
        <p:grpSpPr>
          <a:xfrm>
            <a:off x="116632" y="7617296"/>
            <a:ext cx="6653336" cy="495126"/>
            <a:chOff x="116632" y="1352600"/>
            <a:chExt cx="6653336" cy="495126"/>
          </a:xfrm>
        </p:grpSpPr>
        <p:grpSp>
          <p:nvGrpSpPr>
            <p:cNvPr id="43" name="Groupe 42"/>
            <p:cNvGrpSpPr/>
            <p:nvPr/>
          </p:nvGrpSpPr>
          <p:grpSpPr>
            <a:xfrm>
              <a:off x="116632" y="1352600"/>
              <a:ext cx="360040" cy="461665"/>
              <a:chOff x="116632" y="1352600"/>
              <a:chExt cx="360040" cy="461665"/>
            </a:xfrm>
          </p:grpSpPr>
          <p:sp>
            <p:nvSpPr>
              <p:cNvPr id="46" name="Ellipse 4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4" name="ZoneTexte 43"/>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Récris ces phrases en supprimant tous les adjectifs.</a:t>
              </a:r>
              <a:endParaRPr lang="fr-FR" sz="1400" dirty="0">
                <a:latin typeface="SimpleRonde" pitchFamily="2" charset="0"/>
              </a:endParaRPr>
            </a:p>
          </p:txBody>
        </p:sp>
        <p:sp>
          <p:nvSpPr>
            <p:cNvPr id="45" name="Rectangle à coins arrondis 4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8" name="ZoneTexte 47"/>
          <p:cNvSpPr txBox="1"/>
          <p:nvPr/>
        </p:nvSpPr>
        <p:spPr>
          <a:xfrm>
            <a:off x="116632" y="8010668"/>
            <a:ext cx="6624736" cy="1200329"/>
          </a:xfrm>
          <a:prstGeom prst="rect">
            <a:avLst/>
          </a:prstGeom>
          <a:noFill/>
        </p:spPr>
        <p:txBody>
          <a:bodyPr wrap="square" rtlCol="0">
            <a:spAutoFit/>
          </a:bodyPr>
          <a:lstStyle/>
          <a:p>
            <a:pPr>
              <a:lnSpc>
                <a:spcPct val="200000"/>
              </a:lnSpc>
            </a:pPr>
            <a:r>
              <a:rPr lang="fr-FR" sz="1200" dirty="0">
                <a:latin typeface="Comic Sans MS" pitchFamily="66" charset="0"/>
              </a:rPr>
              <a:t>La méchante sorcière jeta un sort puissant à la pauvre princesse.</a:t>
            </a:r>
          </a:p>
          <a:p>
            <a:pPr>
              <a:lnSpc>
                <a:spcPct val="200000"/>
              </a:lnSpc>
            </a:pPr>
            <a:endParaRPr lang="fr-FR" sz="1200" dirty="0">
              <a:latin typeface="Comic Sans MS" pitchFamily="66" charset="0"/>
            </a:endParaRPr>
          </a:p>
          <a:p>
            <a:pPr>
              <a:lnSpc>
                <a:spcPct val="200000"/>
              </a:lnSpc>
            </a:pPr>
            <a:r>
              <a:rPr lang="fr-FR" sz="1200" dirty="0">
                <a:latin typeface="Comic Sans MS" pitchFamily="66" charset="0"/>
              </a:rPr>
              <a:t>Ce magnifique tigre possède un pelage roux et de larges pattes aux griffes acérées.</a:t>
            </a:r>
          </a:p>
        </p:txBody>
      </p:sp>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776"/>
          <a:stretch/>
        </p:blipFill>
        <p:spPr>
          <a:xfrm>
            <a:off x="230932" y="8456517"/>
            <a:ext cx="6192688" cy="365865"/>
          </a:xfrm>
          <a:prstGeom prst="rect">
            <a:avLst/>
          </a:prstGeom>
        </p:spPr>
      </p:pic>
      <p:pic>
        <p:nvPicPr>
          <p:cNvPr id="50" name="Image 4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3777"/>
          <a:stretch/>
        </p:blipFill>
        <p:spPr>
          <a:xfrm>
            <a:off x="230932" y="9171634"/>
            <a:ext cx="6192688" cy="389878"/>
          </a:xfrm>
          <a:prstGeom prst="rect">
            <a:avLst/>
          </a:prstGeom>
        </p:spPr>
      </p:pic>
    </p:spTree>
    <p:extLst>
      <p:ext uri="{BB962C8B-B14F-4D97-AF65-F5344CB8AC3E}">
        <p14:creationId xmlns:p14="http://schemas.microsoft.com/office/powerpoint/2010/main" val="1820091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77500" lnSpcReduction="20000"/>
          </a:bodyPr>
          <a:lstStyle/>
          <a:p>
            <a:r>
              <a:rPr lang="fr-FR" dirty="0"/>
              <a:t>L’adjectif qualificatif</a:t>
            </a:r>
          </a:p>
        </p:txBody>
      </p:sp>
      <p:sp>
        <p:nvSpPr>
          <p:cNvPr id="3" name="Espace réservé du texte 2"/>
          <p:cNvSpPr>
            <a:spLocks noGrp="1"/>
          </p:cNvSpPr>
          <p:nvPr>
            <p:ph type="body" sz="quarter" idx="11"/>
          </p:nvPr>
        </p:nvSpPr>
        <p:spPr/>
        <p:txBody>
          <a:bodyPr/>
          <a:lstStyle/>
          <a:p>
            <a:r>
              <a:rPr lang="fr-FR" dirty="0"/>
              <a:t>9</a:t>
            </a:r>
          </a:p>
        </p:txBody>
      </p:sp>
      <p:sp>
        <p:nvSpPr>
          <p:cNvPr id="4" name="Espace réservé du texte 3"/>
          <p:cNvSpPr>
            <a:spLocks noGrp="1"/>
          </p:cNvSpPr>
          <p:nvPr>
            <p:ph type="body" sz="quarter" idx="12"/>
          </p:nvPr>
        </p:nvSpPr>
        <p:spPr/>
        <p:txBody>
          <a:bodyPr/>
          <a:lstStyle/>
          <a:p>
            <a:r>
              <a:rPr lang="fr-FR" dirty="0"/>
              <a:t>**</a:t>
            </a:r>
          </a:p>
        </p:txBody>
      </p:sp>
      <p:grpSp>
        <p:nvGrpSpPr>
          <p:cNvPr id="25" name="Groupe 24"/>
          <p:cNvGrpSpPr/>
          <p:nvPr/>
        </p:nvGrpSpPr>
        <p:grpSpPr>
          <a:xfrm>
            <a:off x="116632" y="1496616"/>
            <a:ext cx="6653336" cy="818292"/>
            <a:chOff x="116632" y="1352600"/>
            <a:chExt cx="6653336" cy="818292"/>
          </a:xfrm>
        </p:grpSpPr>
        <p:grpSp>
          <p:nvGrpSpPr>
            <p:cNvPr id="26" name="Groupe 25"/>
            <p:cNvGrpSpPr/>
            <p:nvPr/>
          </p:nvGrpSpPr>
          <p:grpSpPr>
            <a:xfrm>
              <a:off x="116632" y="1352600"/>
              <a:ext cx="360040" cy="461665"/>
              <a:chOff x="116632" y="1352600"/>
              <a:chExt cx="360040" cy="461665"/>
            </a:xfrm>
          </p:grpSpPr>
          <p:sp>
            <p:nvSpPr>
              <p:cNvPr id="29" name="Ellipse 2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7" name="ZoneTexte 2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Lis ce texte, puis recopie les adjectifs qui complètent les noms. Attention, il peut y en avoir plusieurs !</a:t>
              </a:r>
              <a:endParaRPr lang="fr-FR" sz="1400" dirty="0">
                <a:latin typeface="SimpleRonde" pitchFamily="2" charset="0"/>
              </a:endParaRPr>
            </a:p>
          </p:txBody>
        </p:sp>
        <p:sp>
          <p:nvSpPr>
            <p:cNvPr id="28" name="Rectangle à coins arrondis 2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1" name="Rectangle 30"/>
          <p:cNvSpPr/>
          <p:nvPr/>
        </p:nvSpPr>
        <p:spPr>
          <a:xfrm>
            <a:off x="382960" y="2314908"/>
            <a:ext cx="6279504" cy="1200329"/>
          </a:xfrm>
          <a:prstGeom prst="rect">
            <a:avLst/>
          </a:prstGeom>
        </p:spPr>
        <p:txBody>
          <a:bodyPr wrap="square">
            <a:spAutoFit/>
          </a:bodyPr>
          <a:lstStyle/>
          <a:p>
            <a:pPr algn="just">
              <a:lnSpc>
                <a:spcPct val="150000"/>
              </a:lnSpc>
            </a:pPr>
            <a:r>
              <a:rPr lang="fr-FR" sz="1200" dirty="0">
                <a:latin typeface="Comic Sans MS" pitchFamily="66" charset="0"/>
              </a:rPr>
              <a:t>Avec sa longue barbe blanche, ses habits rouges et blancs, et son ventre tout rond, le Père Noël est facilement reconnaissable.</a:t>
            </a:r>
          </a:p>
          <a:p>
            <a:pPr algn="just">
              <a:lnSpc>
                <a:spcPct val="150000"/>
              </a:lnSpc>
            </a:pPr>
            <a:r>
              <a:rPr lang="fr-FR" sz="1200" dirty="0">
                <a:latin typeface="Comic Sans MS" pitchFamily="66" charset="0"/>
              </a:rPr>
              <a:t>Il vit en Laponie avec de nombreux lutins qui, toute l'année, l'aident à fabriquer les jouets.</a:t>
            </a:r>
          </a:p>
        </p:txBody>
      </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3708659"/>
            <a:ext cx="1971288" cy="502778"/>
          </a:xfrm>
          <a:prstGeom prst="rect">
            <a:avLst/>
          </a:prstGeom>
        </p:spPr>
      </p:pic>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4286467"/>
            <a:ext cx="1971288" cy="502778"/>
          </a:xfrm>
          <a:prstGeom prst="rect">
            <a:avLst/>
          </a:prstGeom>
        </p:spPr>
      </p:pic>
      <p:sp>
        <p:nvSpPr>
          <p:cNvPr id="34" name="ZoneTexte 33"/>
          <p:cNvSpPr txBox="1"/>
          <p:nvPr/>
        </p:nvSpPr>
        <p:spPr>
          <a:xfrm>
            <a:off x="0" y="3584848"/>
            <a:ext cx="908720" cy="1200329"/>
          </a:xfrm>
          <a:prstGeom prst="rect">
            <a:avLst/>
          </a:prstGeom>
          <a:noFill/>
        </p:spPr>
        <p:txBody>
          <a:bodyPr wrap="square" rtlCol="0">
            <a:spAutoFit/>
          </a:bodyPr>
          <a:lstStyle/>
          <a:p>
            <a:pPr algn="r">
              <a:lnSpc>
                <a:spcPct val="300000"/>
              </a:lnSpc>
            </a:pPr>
            <a:r>
              <a:rPr lang="fr-FR" sz="1200" dirty="0">
                <a:latin typeface="Comic Sans MS" pitchFamily="66" charset="0"/>
              </a:rPr>
              <a:t>barbe :</a:t>
            </a:r>
          </a:p>
          <a:p>
            <a:pPr algn="r">
              <a:lnSpc>
                <a:spcPct val="300000"/>
              </a:lnSpc>
            </a:pPr>
            <a:r>
              <a:rPr lang="fr-FR" sz="1200" dirty="0">
                <a:latin typeface="Comic Sans MS" pitchFamily="66" charset="0"/>
              </a:rPr>
              <a:t>habits :</a:t>
            </a:r>
          </a:p>
        </p:txBody>
      </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33880" y="4308692"/>
            <a:ext cx="1971288" cy="502778"/>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3708659"/>
            <a:ext cx="2018868" cy="502778"/>
          </a:xfrm>
          <a:prstGeom prst="rect">
            <a:avLst/>
          </a:prstGeom>
        </p:spPr>
      </p:pic>
      <p:sp>
        <p:nvSpPr>
          <p:cNvPr id="38" name="ZoneTexte 37"/>
          <p:cNvSpPr txBox="1"/>
          <p:nvPr/>
        </p:nvSpPr>
        <p:spPr>
          <a:xfrm>
            <a:off x="3251448" y="3584848"/>
            <a:ext cx="1434852" cy="1200329"/>
          </a:xfrm>
          <a:prstGeom prst="rect">
            <a:avLst/>
          </a:prstGeom>
          <a:noFill/>
        </p:spPr>
        <p:txBody>
          <a:bodyPr wrap="square" rtlCol="0">
            <a:spAutoFit/>
          </a:bodyPr>
          <a:lstStyle/>
          <a:p>
            <a:pPr algn="r">
              <a:lnSpc>
                <a:spcPct val="300000"/>
              </a:lnSpc>
            </a:pPr>
            <a:r>
              <a:rPr lang="fr-FR" sz="1200" dirty="0">
                <a:latin typeface="Comic Sans MS" pitchFamily="66" charset="0"/>
              </a:rPr>
              <a:t>ventre :</a:t>
            </a:r>
          </a:p>
          <a:p>
            <a:pPr algn="r">
              <a:lnSpc>
                <a:spcPct val="300000"/>
              </a:lnSpc>
            </a:pPr>
            <a:r>
              <a:rPr lang="fr-FR" sz="1200" dirty="0">
                <a:latin typeface="Comic Sans MS" pitchFamily="66" charset="0"/>
              </a:rPr>
              <a:t>lutins :</a:t>
            </a:r>
          </a:p>
        </p:txBody>
      </p:sp>
      <p:grpSp>
        <p:nvGrpSpPr>
          <p:cNvPr id="46" name="Groupe 45"/>
          <p:cNvGrpSpPr/>
          <p:nvPr/>
        </p:nvGrpSpPr>
        <p:grpSpPr>
          <a:xfrm>
            <a:off x="116632" y="4953000"/>
            <a:ext cx="6653336" cy="495126"/>
            <a:chOff x="116632" y="1352600"/>
            <a:chExt cx="6653336" cy="495126"/>
          </a:xfrm>
        </p:grpSpPr>
        <p:grpSp>
          <p:nvGrpSpPr>
            <p:cNvPr id="47" name="Groupe 46"/>
            <p:cNvGrpSpPr/>
            <p:nvPr/>
          </p:nvGrpSpPr>
          <p:grpSpPr>
            <a:xfrm>
              <a:off x="116632" y="1352600"/>
              <a:ext cx="360040" cy="461665"/>
              <a:chOff x="116632" y="1352600"/>
              <a:chExt cx="360040" cy="461665"/>
            </a:xfrm>
          </p:grpSpPr>
          <p:sp>
            <p:nvSpPr>
              <p:cNvPr id="50" name="Ellipse 4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8" name="ZoneTexte 47"/>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Trouve des adjectifs qui expriment le contraire.</a:t>
              </a:r>
              <a:endParaRPr lang="fr-FR" sz="1400" dirty="0">
                <a:latin typeface="SimpleRonde" pitchFamily="2" charset="0"/>
              </a:endParaRPr>
            </a:p>
          </p:txBody>
        </p:sp>
        <p:sp>
          <p:nvSpPr>
            <p:cNvPr id="49" name="Rectangle à coins arrondis 4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52" name="Image 5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8308" y="5724883"/>
            <a:ext cx="1971288" cy="502778"/>
          </a:xfrm>
          <a:prstGeom prst="rect">
            <a:avLst/>
          </a:prstGeom>
        </p:spPr>
      </p:pic>
      <p:pic>
        <p:nvPicPr>
          <p:cNvPr id="53" name="Image 52"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8308" y="6302691"/>
            <a:ext cx="1971288" cy="502778"/>
          </a:xfrm>
          <a:prstGeom prst="rect">
            <a:avLst/>
          </a:prstGeom>
        </p:spPr>
      </p:pic>
      <p:sp>
        <p:nvSpPr>
          <p:cNvPr id="54" name="ZoneTexte 53"/>
          <p:cNvSpPr txBox="1"/>
          <p:nvPr/>
        </p:nvSpPr>
        <p:spPr>
          <a:xfrm>
            <a:off x="47580" y="5601072"/>
            <a:ext cx="908720" cy="1754326"/>
          </a:xfrm>
          <a:prstGeom prst="rect">
            <a:avLst/>
          </a:prstGeom>
          <a:noFill/>
        </p:spPr>
        <p:txBody>
          <a:bodyPr wrap="square" rtlCol="0">
            <a:spAutoFit/>
          </a:bodyPr>
          <a:lstStyle/>
          <a:p>
            <a:pPr algn="r">
              <a:lnSpc>
                <a:spcPct val="300000"/>
              </a:lnSpc>
            </a:pPr>
            <a:r>
              <a:rPr lang="fr-FR" sz="1200" dirty="0">
                <a:latin typeface="Comic Sans MS" pitchFamily="66" charset="0"/>
              </a:rPr>
              <a:t>gentil :</a:t>
            </a:r>
          </a:p>
          <a:p>
            <a:pPr algn="r">
              <a:lnSpc>
                <a:spcPct val="300000"/>
              </a:lnSpc>
            </a:pPr>
            <a:r>
              <a:rPr lang="fr-FR" sz="1200" dirty="0">
                <a:latin typeface="Comic Sans MS" pitchFamily="66" charset="0"/>
              </a:rPr>
              <a:t>laid :</a:t>
            </a:r>
          </a:p>
          <a:p>
            <a:pPr algn="r">
              <a:lnSpc>
                <a:spcPct val="300000"/>
              </a:lnSpc>
            </a:pPr>
            <a:r>
              <a:rPr lang="fr-FR" sz="1200" dirty="0">
                <a:latin typeface="Comic Sans MS" pitchFamily="66" charset="0"/>
              </a:rPr>
              <a:t>difficile :</a:t>
            </a:r>
          </a:p>
        </p:txBody>
      </p:sp>
      <p:pic>
        <p:nvPicPr>
          <p:cNvPr id="55" name="Image 5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81460" y="6304699"/>
            <a:ext cx="1971288" cy="502778"/>
          </a:xfrm>
          <a:prstGeom prst="rect">
            <a:avLst/>
          </a:prstGeom>
        </p:spPr>
      </p:pic>
      <p:pic>
        <p:nvPicPr>
          <p:cNvPr id="56" name="Image 55"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733880" y="5724883"/>
            <a:ext cx="2018868" cy="502778"/>
          </a:xfrm>
          <a:prstGeom prst="rect">
            <a:avLst/>
          </a:prstGeom>
        </p:spPr>
      </p:pic>
      <p:sp>
        <p:nvSpPr>
          <p:cNvPr id="57" name="ZoneTexte 56"/>
          <p:cNvSpPr txBox="1"/>
          <p:nvPr/>
        </p:nvSpPr>
        <p:spPr>
          <a:xfrm>
            <a:off x="3299028" y="5601072"/>
            <a:ext cx="1434852" cy="1754326"/>
          </a:xfrm>
          <a:prstGeom prst="rect">
            <a:avLst/>
          </a:prstGeom>
          <a:noFill/>
        </p:spPr>
        <p:txBody>
          <a:bodyPr wrap="square" rtlCol="0">
            <a:spAutoFit/>
          </a:bodyPr>
          <a:lstStyle/>
          <a:p>
            <a:pPr algn="r">
              <a:lnSpc>
                <a:spcPct val="300000"/>
              </a:lnSpc>
            </a:pPr>
            <a:r>
              <a:rPr lang="fr-FR" sz="1200" dirty="0">
                <a:latin typeface="Comic Sans MS" pitchFamily="66" charset="0"/>
              </a:rPr>
              <a:t>vieux :</a:t>
            </a:r>
          </a:p>
          <a:p>
            <a:pPr algn="r">
              <a:lnSpc>
                <a:spcPct val="300000"/>
              </a:lnSpc>
            </a:pPr>
            <a:r>
              <a:rPr lang="fr-FR" sz="1200" dirty="0">
                <a:latin typeface="Comic Sans MS" pitchFamily="66" charset="0"/>
              </a:rPr>
              <a:t>grand :</a:t>
            </a:r>
          </a:p>
          <a:p>
            <a:pPr algn="r">
              <a:lnSpc>
                <a:spcPct val="300000"/>
              </a:lnSpc>
            </a:pPr>
            <a:r>
              <a:rPr lang="fr-FR" sz="1200" dirty="0">
                <a:latin typeface="Comic Sans MS" pitchFamily="66" charset="0"/>
              </a:rPr>
              <a:t>joyeux :</a:t>
            </a:r>
          </a:p>
        </p:txBody>
      </p:sp>
      <p:pic>
        <p:nvPicPr>
          <p:cNvPr id="58" name="Image 5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8308" y="6880763"/>
            <a:ext cx="1971288" cy="502778"/>
          </a:xfrm>
          <a:prstGeom prst="rect">
            <a:avLst/>
          </a:prstGeom>
        </p:spPr>
      </p:pic>
      <p:pic>
        <p:nvPicPr>
          <p:cNvPr id="59" name="Image 58"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81460" y="6880763"/>
            <a:ext cx="1971288" cy="502778"/>
          </a:xfrm>
          <a:prstGeom prst="rect">
            <a:avLst/>
          </a:prstGeom>
        </p:spPr>
      </p:pic>
      <p:grpSp>
        <p:nvGrpSpPr>
          <p:cNvPr id="60" name="Groupe 59"/>
          <p:cNvGrpSpPr/>
          <p:nvPr/>
        </p:nvGrpSpPr>
        <p:grpSpPr>
          <a:xfrm>
            <a:off x="116632" y="7545288"/>
            <a:ext cx="6653336" cy="495126"/>
            <a:chOff x="116632" y="1352600"/>
            <a:chExt cx="6653336" cy="495126"/>
          </a:xfrm>
        </p:grpSpPr>
        <p:grpSp>
          <p:nvGrpSpPr>
            <p:cNvPr id="61" name="Groupe 60"/>
            <p:cNvGrpSpPr/>
            <p:nvPr/>
          </p:nvGrpSpPr>
          <p:grpSpPr>
            <a:xfrm>
              <a:off x="116632" y="1352600"/>
              <a:ext cx="360040" cy="461665"/>
              <a:chOff x="116632" y="1352600"/>
              <a:chExt cx="360040" cy="461665"/>
            </a:xfrm>
          </p:grpSpPr>
          <p:sp>
            <p:nvSpPr>
              <p:cNvPr id="64" name="Ellipse 6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2" name="ZoneTexte 61"/>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Trouve un adjectif pour le nom souligné et récris les phrases.</a:t>
              </a:r>
              <a:endParaRPr lang="fr-FR" sz="1400" dirty="0">
                <a:latin typeface="SimpleRonde" pitchFamily="2" charset="0"/>
              </a:endParaRPr>
            </a:p>
          </p:txBody>
        </p:sp>
        <p:sp>
          <p:nvSpPr>
            <p:cNvPr id="63" name="Rectangle à coins arrondis 6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66" name="ZoneTexte 65"/>
          <p:cNvSpPr txBox="1"/>
          <p:nvPr/>
        </p:nvSpPr>
        <p:spPr>
          <a:xfrm>
            <a:off x="116632" y="8010668"/>
            <a:ext cx="6624736" cy="1200329"/>
          </a:xfrm>
          <a:prstGeom prst="rect">
            <a:avLst/>
          </a:prstGeom>
          <a:noFill/>
        </p:spPr>
        <p:txBody>
          <a:bodyPr wrap="square" rtlCol="0">
            <a:spAutoFit/>
          </a:bodyPr>
          <a:lstStyle/>
          <a:p>
            <a:pPr>
              <a:lnSpc>
                <a:spcPct val="200000"/>
              </a:lnSpc>
            </a:pPr>
            <a:r>
              <a:rPr lang="fr-FR" sz="1200" dirty="0">
                <a:latin typeface="Comic Sans MS" pitchFamily="66" charset="0"/>
              </a:rPr>
              <a:t>Le voisin promène son </a:t>
            </a:r>
            <a:r>
              <a:rPr lang="fr-FR" sz="1200" u="sng" dirty="0">
                <a:latin typeface="Comic Sans MS" pitchFamily="66" charset="0"/>
              </a:rPr>
              <a:t>chien</a:t>
            </a:r>
            <a:r>
              <a:rPr lang="fr-FR" sz="1200" dirty="0">
                <a:latin typeface="Comic Sans MS" pitchFamily="66" charset="0"/>
              </a:rPr>
              <a:t>.</a:t>
            </a:r>
          </a:p>
          <a:p>
            <a:pPr>
              <a:lnSpc>
                <a:spcPct val="200000"/>
              </a:lnSpc>
            </a:pPr>
            <a:endParaRPr lang="fr-FR" sz="1200" dirty="0">
              <a:latin typeface="Comic Sans MS" pitchFamily="66" charset="0"/>
            </a:endParaRPr>
          </a:p>
          <a:p>
            <a:pPr>
              <a:lnSpc>
                <a:spcPct val="200000"/>
              </a:lnSpc>
            </a:pPr>
            <a:r>
              <a:rPr lang="fr-FR" sz="1200" dirty="0">
                <a:latin typeface="Comic Sans MS" pitchFamily="66" charset="0"/>
              </a:rPr>
              <a:t>Nous mangeons une </a:t>
            </a:r>
            <a:r>
              <a:rPr lang="fr-FR" sz="1200" u="sng" dirty="0">
                <a:latin typeface="Comic Sans MS" pitchFamily="66" charset="0"/>
              </a:rPr>
              <a:t>pizza</a:t>
            </a:r>
            <a:r>
              <a:rPr lang="fr-FR" sz="1200" dirty="0">
                <a:latin typeface="Comic Sans MS" pitchFamily="66" charset="0"/>
              </a:rPr>
              <a:t>.</a:t>
            </a:r>
          </a:p>
        </p:txBody>
      </p:sp>
      <p:pic>
        <p:nvPicPr>
          <p:cNvPr id="67" name="Image 6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776"/>
          <a:stretch/>
        </p:blipFill>
        <p:spPr>
          <a:xfrm>
            <a:off x="230932" y="8456517"/>
            <a:ext cx="6192688" cy="365865"/>
          </a:xfrm>
          <a:prstGeom prst="rect">
            <a:avLst/>
          </a:prstGeom>
        </p:spPr>
      </p:pic>
      <p:pic>
        <p:nvPicPr>
          <p:cNvPr id="68" name="Image 6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3777"/>
          <a:stretch/>
        </p:blipFill>
        <p:spPr>
          <a:xfrm>
            <a:off x="230932" y="9171634"/>
            <a:ext cx="6192688" cy="389878"/>
          </a:xfrm>
          <a:prstGeom prst="rect">
            <a:avLst/>
          </a:prstGeom>
        </p:spPr>
      </p:pic>
    </p:spTree>
    <p:extLst>
      <p:ext uri="{BB962C8B-B14F-4D97-AF65-F5344CB8AC3E}">
        <p14:creationId xmlns:p14="http://schemas.microsoft.com/office/powerpoint/2010/main" val="3914346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988840" y="4304928"/>
            <a:ext cx="504056" cy="36004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116632" y="3584848"/>
            <a:ext cx="6653336" cy="1141457"/>
            <a:chOff x="116632" y="1352600"/>
            <a:chExt cx="6653336" cy="1141457"/>
          </a:xfrm>
        </p:grpSpPr>
        <p:grpSp>
          <p:nvGrpSpPr>
            <p:cNvPr id="7" name="Groupe 6"/>
            <p:cNvGrpSpPr/>
            <p:nvPr/>
          </p:nvGrpSpPr>
          <p:grpSpPr>
            <a:xfrm>
              <a:off x="116632" y="1352600"/>
              <a:ext cx="360040" cy="461665"/>
              <a:chOff x="116632" y="1352600"/>
              <a:chExt cx="360040" cy="461665"/>
            </a:xfrm>
          </p:grpSpPr>
          <p:sp>
            <p:nvSpPr>
              <p:cNvPr id="10" name="Ellipse 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32228"/>
              <a:ext cx="6092080" cy="1061829"/>
            </a:xfrm>
            <a:prstGeom prst="rect">
              <a:avLst/>
            </a:prstGeom>
            <a:noFill/>
          </p:spPr>
          <p:txBody>
            <a:bodyPr wrap="square" rtlCol="0">
              <a:spAutoFit/>
            </a:bodyPr>
            <a:lstStyle/>
            <a:p>
              <a:pPr>
                <a:lnSpc>
                  <a:spcPct val="150000"/>
                </a:lnSpc>
              </a:pPr>
              <a:r>
                <a:rPr lang="fr-FR" sz="1400" u="sng" dirty="0">
                  <a:latin typeface="SimpleRonde" pitchFamily="2" charset="0"/>
                </a:rPr>
                <a:t>Dans le texte suivant, souligne en bleu les noms et entoure les adjectifs. Relie-les au nom qu’ils décrivent.</a:t>
              </a:r>
            </a:p>
            <a:p>
              <a:pPr>
                <a:lnSpc>
                  <a:spcPct val="150000"/>
                </a:lnSpc>
              </a:pPr>
              <a:r>
                <a:rPr lang="fr-FR" sz="1400" dirty="0">
                  <a:latin typeface="SimpleRonde" pitchFamily="2" charset="0"/>
                </a:rPr>
                <a:t>Ex. : un </a:t>
              </a:r>
              <a:r>
                <a:rPr lang="fr-FR" sz="1400" u="sng" dirty="0">
                  <a:latin typeface="SimpleRonde" pitchFamily="2" charset="0"/>
                </a:rPr>
                <a:t>petit</a:t>
              </a:r>
              <a:r>
                <a:rPr lang="fr-FR" sz="1400" dirty="0">
                  <a:latin typeface="SimpleRonde" pitchFamily="2" charset="0"/>
                </a:rPr>
                <a:t> chat</a:t>
              </a:r>
            </a:p>
          </p:txBody>
        </p:sp>
        <p:sp>
          <p:nvSpPr>
            <p:cNvPr id="9" name="Rectangle à coins arrondis 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60" name="ZoneTexte 59"/>
          <p:cNvSpPr txBox="1"/>
          <p:nvPr/>
        </p:nvSpPr>
        <p:spPr>
          <a:xfrm>
            <a:off x="3545632" y="7257256"/>
            <a:ext cx="3312368" cy="1938992"/>
          </a:xfrm>
          <a:prstGeom prst="rect">
            <a:avLst/>
          </a:prstGeom>
          <a:noFill/>
        </p:spPr>
        <p:txBody>
          <a:bodyPr wrap="square" rtlCol="0">
            <a:spAutoFit/>
          </a:bodyPr>
          <a:lstStyle/>
          <a:p>
            <a:pPr>
              <a:lnSpc>
                <a:spcPct val="200000"/>
              </a:lnSpc>
            </a:pPr>
            <a:r>
              <a:rPr lang="fr-FR" sz="1200" dirty="0">
                <a:latin typeface="Comic Sans MS" pitchFamily="66" charset="0"/>
              </a:rPr>
              <a:t>une classe bruyante</a:t>
            </a:r>
          </a:p>
          <a:p>
            <a:pPr>
              <a:lnSpc>
                <a:spcPct val="200000"/>
              </a:lnSpc>
            </a:pPr>
            <a:endParaRPr lang="fr-FR" sz="1200" dirty="0">
              <a:latin typeface="Comic Sans MS" pitchFamily="66" charset="0"/>
            </a:endParaRPr>
          </a:p>
          <a:p>
            <a:pPr>
              <a:lnSpc>
                <a:spcPct val="200000"/>
              </a:lnSpc>
            </a:pPr>
            <a:r>
              <a:rPr lang="fr-FR" sz="1200" dirty="0">
                <a:latin typeface="Comic Sans MS" pitchFamily="66" charset="0"/>
              </a:rPr>
              <a:t>une jupe longue</a:t>
            </a:r>
          </a:p>
          <a:p>
            <a:pPr>
              <a:lnSpc>
                <a:spcPct val="200000"/>
              </a:lnSpc>
            </a:pPr>
            <a:endParaRPr lang="fr-FR" sz="1200" dirty="0">
              <a:latin typeface="Comic Sans MS" pitchFamily="66" charset="0"/>
            </a:endParaRPr>
          </a:p>
          <a:p>
            <a:pPr>
              <a:lnSpc>
                <a:spcPct val="200000"/>
              </a:lnSpc>
            </a:pPr>
            <a:r>
              <a:rPr lang="fr-FR" sz="1200" dirty="0">
                <a:latin typeface="Comic Sans MS" pitchFamily="66" charset="0"/>
              </a:rPr>
              <a:t>une idée stupide</a:t>
            </a:r>
          </a:p>
        </p:txBody>
      </p:sp>
      <p:sp>
        <p:nvSpPr>
          <p:cNvPr id="2" name="Espace réservé du texte 1"/>
          <p:cNvSpPr>
            <a:spLocks noGrp="1"/>
          </p:cNvSpPr>
          <p:nvPr>
            <p:ph type="body" sz="quarter" idx="10"/>
          </p:nvPr>
        </p:nvSpPr>
        <p:spPr/>
        <p:txBody>
          <a:bodyPr>
            <a:normAutofit fontScale="77500" lnSpcReduction="20000"/>
          </a:bodyPr>
          <a:lstStyle/>
          <a:p>
            <a:r>
              <a:rPr lang="fr-FR" dirty="0"/>
              <a:t>L’adjectif qualificatif</a:t>
            </a:r>
          </a:p>
        </p:txBody>
      </p:sp>
      <p:sp>
        <p:nvSpPr>
          <p:cNvPr id="3" name="Espace réservé du texte 2"/>
          <p:cNvSpPr>
            <a:spLocks noGrp="1"/>
          </p:cNvSpPr>
          <p:nvPr>
            <p:ph type="body" sz="quarter" idx="11"/>
          </p:nvPr>
        </p:nvSpPr>
        <p:spPr/>
        <p:txBody>
          <a:bodyPr/>
          <a:lstStyle/>
          <a:p>
            <a:r>
              <a:rPr lang="fr-FR" dirty="0"/>
              <a:t>9</a:t>
            </a:r>
          </a:p>
        </p:txBody>
      </p:sp>
      <p:sp>
        <p:nvSpPr>
          <p:cNvPr id="4" name="Espace réservé du texte 3"/>
          <p:cNvSpPr>
            <a:spLocks noGrp="1"/>
          </p:cNvSpPr>
          <p:nvPr>
            <p:ph type="body" sz="quarter" idx="12"/>
          </p:nvPr>
        </p:nvSpPr>
        <p:spPr/>
        <p:txBody>
          <a:bodyPr/>
          <a:lstStyle/>
          <a:p>
            <a:r>
              <a:rPr lang="fr-FR" dirty="0"/>
              <a:t>***</a:t>
            </a:r>
          </a:p>
        </p:txBody>
      </p:sp>
      <p:cxnSp>
        <p:nvCxnSpPr>
          <p:cNvPr id="12" name="Connecteur en arc 11"/>
          <p:cNvCxnSpPr/>
          <p:nvPr/>
        </p:nvCxnSpPr>
        <p:spPr>
          <a:xfrm rot="10800000" flipV="1">
            <a:off x="1806157" y="4304927"/>
            <a:ext cx="360040" cy="144016"/>
          </a:xfrm>
          <a:prstGeom prst="curvedConnector3">
            <a:avLst>
              <a:gd name="adj1" fmla="val 98943"/>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96652" y="4699808"/>
            <a:ext cx="6372708" cy="1862048"/>
          </a:xfrm>
          <a:prstGeom prst="rect">
            <a:avLst/>
          </a:prstGeom>
          <a:noFill/>
        </p:spPr>
        <p:txBody>
          <a:bodyPr wrap="square" rtlCol="0">
            <a:spAutoFit/>
          </a:bodyPr>
          <a:lstStyle/>
          <a:p>
            <a:pPr algn="just">
              <a:lnSpc>
                <a:spcPct val="250000"/>
              </a:lnSpc>
            </a:pPr>
            <a:r>
              <a:rPr lang="fr-FR" sz="1200" dirty="0">
                <a:latin typeface="Comic Sans MS" pitchFamily="66" charset="0"/>
              </a:rPr>
              <a:t>Une vieille chèvre avait sept petits chevreaux. Elle leur dit : « Un méchant loup rôde autour de notre jolie maison. Ce vilain brigand a la voix rauque et des pattes noires. Ne lui ouvrez pas ! »</a:t>
            </a:r>
          </a:p>
          <a:p>
            <a:pPr algn="r">
              <a:lnSpc>
                <a:spcPct val="250000"/>
              </a:lnSpc>
            </a:pPr>
            <a:r>
              <a:rPr lang="fr-FR" sz="1000" i="1" dirty="0">
                <a:latin typeface="Comic Sans MS" pitchFamily="66" charset="0"/>
              </a:rPr>
              <a:t>D’après Le loup et les sept chevreaux</a:t>
            </a:r>
          </a:p>
        </p:txBody>
      </p:sp>
      <p:grpSp>
        <p:nvGrpSpPr>
          <p:cNvPr id="35" name="Groupe 34"/>
          <p:cNvGrpSpPr/>
          <p:nvPr/>
        </p:nvGrpSpPr>
        <p:grpSpPr>
          <a:xfrm>
            <a:off x="116632" y="1568624"/>
            <a:ext cx="6653336" cy="818292"/>
            <a:chOff x="116632" y="1352600"/>
            <a:chExt cx="6653336" cy="818292"/>
          </a:xfrm>
        </p:grpSpPr>
        <p:grpSp>
          <p:nvGrpSpPr>
            <p:cNvPr id="36" name="Groupe 35"/>
            <p:cNvGrpSpPr/>
            <p:nvPr/>
          </p:nvGrpSpPr>
          <p:grpSpPr>
            <a:xfrm>
              <a:off x="116632" y="1352600"/>
              <a:ext cx="360040" cy="461665"/>
              <a:chOff x="116632" y="1352600"/>
              <a:chExt cx="360040" cy="461665"/>
            </a:xfrm>
          </p:grpSpPr>
          <p:sp>
            <p:nvSpPr>
              <p:cNvPr id="39" name="Ellipse 3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Souligne les noms en bleu, les déterminants en noir et les adjectifs en vert.</a:t>
              </a:r>
              <a:endParaRPr lang="fr-FR" sz="1400" dirty="0">
                <a:latin typeface="SimpleRonde" pitchFamily="2" charset="0"/>
              </a:endParaRPr>
            </a:p>
          </p:txBody>
        </p:sp>
        <p:sp>
          <p:nvSpPr>
            <p:cNvPr id="38" name="Rectangle à coins arrondis 3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1" name="ZoneTexte 40"/>
          <p:cNvSpPr txBox="1"/>
          <p:nvPr/>
        </p:nvSpPr>
        <p:spPr>
          <a:xfrm>
            <a:off x="44624" y="2506469"/>
            <a:ext cx="1628800" cy="646331"/>
          </a:xfrm>
          <a:prstGeom prst="rect">
            <a:avLst/>
          </a:prstGeom>
          <a:noFill/>
        </p:spPr>
        <p:txBody>
          <a:bodyPr wrap="square" rtlCol="0">
            <a:spAutoFit/>
          </a:bodyPr>
          <a:lstStyle/>
          <a:p>
            <a:pPr>
              <a:lnSpc>
                <a:spcPct val="150000"/>
              </a:lnSpc>
            </a:pPr>
            <a:r>
              <a:rPr lang="fr-FR" sz="1200" dirty="0">
                <a:latin typeface="Comic Sans MS" pitchFamily="66" charset="0"/>
              </a:rPr>
              <a:t>une lampe moderne</a:t>
            </a:r>
          </a:p>
          <a:p>
            <a:pPr>
              <a:lnSpc>
                <a:spcPct val="150000"/>
              </a:lnSpc>
            </a:pPr>
            <a:r>
              <a:rPr lang="fr-FR" sz="1200" dirty="0">
                <a:latin typeface="Comic Sans MS" pitchFamily="66" charset="0"/>
              </a:rPr>
              <a:t>un siège chauffant</a:t>
            </a:r>
          </a:p>
        </p:txBody>
      </p:sp>
      <p:sp>
        <p:nvSpPr>
          <p:cNvPr id="42" name="ZoneTexte 41"/>
          <p:cNvSpPr txBox="1"/>
          <p:nvPr/>
        </p:nvSpPr>
        <p:spPr>
          <a:xfrm>
            <a:off x="1817440" y="2506469"/>
            <a:ext cx="1587272" cy="646331"/>
          </a:xfrm>
          <a:prstGeom prst="rect">
            <a:avLst/>
          </a:prstGeom>
          <a:noFill/>
        </p:spPr>
        <p:txBody>
          <a:bodyPr wrap="square" rtlCol="0">
            <a:spAutoFit/>
          </a:bodyPr>
          <a:lstStyle/>
          <a:p>
            <a:pPr>
              <a:lnSpc>
                <a:spcPct val="150000"/>
              </a:lnSpc>
            </a:pPr>
            <a:r>
              <a:rPr lang="fr-FR" sz="1200" dirty="0">
                <a:latin typeface="Comic Sans MS" pitchFamily="66" charset="0"/>
              </a:rPr>
              <a:t>une belle histoire</a:t>
            </a:r>
          </a:p>
          <a:p>
            <a:pPr>
              <a:lnSpc>
                <a:spcPct val="150000"/>
              </a:lnSpc>
            </a:pPr>
            <a:r>
              <a:rPr lang="fr-FR" sz="1200" dirty="0">
                <a:latin typeface="Comic Sans MS" pitchFamily="66" charset="0"/>
              </a:rPr>
              <a:t>un tableau célèbre</a:t>
            </a:r>
          </a:p>
        </p:txBody>
      </p:sp>
      <p:sp>
        <p:nvSpPr>
          <p:cNvPr id="43" name="ZoneTexte 42"/>
          <p:cNvSpPr txBox="1"/>
          <p:nvPr/>
        </p:nvSpPr>
        <p:spPr>
          <a:xfrm>
            <a:off x="3401616" y="2506469"/>
            <a:ext cx="1584176" cy="646331"/>
          </a:xfrm>
          <a:prstGeom prst="rect">
            <a:avLst/>
          </a:prstGeom>
          <a:noFill/>
        </p:spPr>
        <p:txBody>
          <a:bodyPr wrap="square" rtlCol="0">
            <a:spAutoFit/>
          </a:bodyPr>
          <a:lstStyle/>
          <a:p>
            <a:pPr>
              <a:lnSpc>
                <a:spcPct val="150000"/>
              </a:lnSpc>
            </a:pPr>
            <a:r>
              <a:rPr lang="fr-FR" sz="1200" dirty="0">
                <a:latin typeface="Comic Sans MS" pitchFamily="66" charset="0"/>
              </a:rPr>
              <a:t>un coussin moelleux</a:t>
            </a:r>
          </a:p>
          <a:p>
            <a:pPr>
              <a:lnSpc>
                <a:spcPct val="150000"/>
              </a:lnSpc>
            </a:pPr>
            <a:r>
              <a:rPr lang="fr-FR" sz="1200" dirty="0">
                <a:latin typeface="Comic Sans MS" pitchFamily="66" charset="0"/>
              </a:rPr>
              <a:t>un affreux lutin</a:t>
            </a:r>
          </a:p>
        </p:txBody>
      </p:sp>
      <p:sp>
        <p:nvSpPr>
          <p:cNvPr id="44" name="ZoneTexte 43"/>
          <p:cNvSpPr txBox="1"/>
          <p:nvPr/>
        </p:nvSpPr>
        <p:spPr>
          <a:xfrm>
            <a:off x="4985792" y="2506469"/>
            <a:ext cx="1872208" cy="646331"/>
          </a:xfrm>
          <a:prstGeom prst="rect">
            <a:avLst/>
          </a:prstGeom>
          <a:noFill/>
        </p:spPr>
        <p:txBody>
          <a:bodyPr wrap="square" rtlCol="0">
            <a:spAutoFit/>
          </a:bodyPr>
          <a:lstStyle/>
          <a:p>
            <a:pPr>
              <a:lnSpc>
                <a:spcPct val="150000"/>
              </a:lnSpc>
            </a:pPr>
            <a:r>
              <a:rPr lang="fr-FR" sz="1200" dirty="0">
                <a:latin typeface="Comic Sans MS" pitchFamily="66" charset="0"/>
              </a:rPr>
              <a:t>une bougie parfumée</a:t>
            </a:r>
          </a:p>
          <a:p>
            <a:pPr>
              <a:lnSpc>
                <a:spcPct val="150000"/>
              </a:lnSpc>
            </a:pPr>
            <a:r>
              <a:rPr lang="fr-FR" sz="1200" dirty="0">
                <a:latin typeface="Comic Sans MS" pitchFamily="66" charset="0"/>
              </a:rPr>
              <a:t>les grandes vacances</a:t>
            </a:r>
          </a:p>
        </p:txBody>
      </p:sp>
      <p:cxnSp>
        <p:nvCxnSpPr>
          <p:cNvPr id="45" name="Connecteur droit 44"/>
          <p:cNvCxnSpPr/>
          <p:nvPr/>
        </p:nvCxnSpPr>
        <p:spPr>
          <a:xfrm>
            <a:off x="1673424" y="2506469"/>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3329608" y="2506468"/>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913784" y="2506468"/>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8" name="Groupe 47"/>
          <p:cNvGrpSpPr/>
          <p:nvPr/>
        </p:nvGrpSpPr>
        <p:grpSpPr>
          <a:xfrm>
            <a:off x="116632" y="6537176"/>
            <a:ext cx="6653336" cy="818292"/>
            <a:chOff x="116632" y="1352600"/>
            <a:chExt cx="6653336" cy="818292"/>
          </a:xfrm>
        </p:grpSpPr>
        <p:grpSp>
          <p:nvGrpSpPr>
            <p:cNvPr id="49" name="Groupe 48"/>
            <p:cNvGrpSpPr/>
            <p:nvPr/>
          </p:nvGrpSpPr>
          <p:grpSpPr>
            <a:xfrm>
              <a:off x="116632" y="1352600"/>
              <a:ext cx="360040" cy="461665"/>
              <a:chOff x="116632" y="1352600"/>
              <a:chExt cx="360040" cy="461665"/>
            </a:xfrm>
          </p:grpSpPr>
          <p:sp>
            <p:nvSpPr>
              <p:cNvPr id="52" name="Ellipse 5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0" name="ZoneTexte 49"/>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Récris ces groupes nominaux en remplaçant l’adjectif par un autre adjectif de sens contraire.</a:t>
              </a:r>
              <a:endParaRPr lang="fr-FR" sz="1400" dirty="0">
                <a:latin typeface="SimpleRonde" pitchFamily="2" charset="0"/>
              </a:endParaRPr>
            </a:p>
          </p:txBody>
        </p:sp>
        <p:sp>
          <p:nvSpPr>
            <p:cNvPr id="51" name="Rectangle à coins arrondis 5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4" name="ZoneTexte 53"/>
          <p:cNvSpPr txBox="1"/>
          <p:nvPr/>
        </p:nvSpPr>
        <p:spPr>
          <a:xfrm>
            <a:off x="116632" y="7257256"/>
            <a:ext cx="3312368" cy="1938992"/>
          </a:xfrm>
          <a:prstGeom prst="rect">
            <a:avLst/>
          </a:prstGeom>
          <a:noFill/>
        </p:spPr>
        <p:txBody>
          <a:bodyPr wrap="square" rtlCol="0">
            <a:spAutoFit/>
          </a:bodyPr>
          <a:lstStyle/>
          <a:p>
            <a:pPr>
              <a:lnSpc>
                <a:spcPct val="200000"/>
              </a:lnSpc>
            </a:pPr>
            <a:r>
              <a:rPr lang="fr-FR" sz="1200" dirty="0">
                <a:latin typeface="Comic Sans MS" pitchFamily="66" charset="0"/>
              </a:rPr>
              <a:t>une voiture ancienne</a:t>
            </a:r>
          </a:p>
          <a:p>
            <a:pPr>
              <a:lnSpc>
                <a:spcPct val="200000"/>
              </a:lnSpc>
            </a:pPr>
            <a:endParaRPr lang="fr-FR" sz="1200" dirty="0">
              <a:latin typeface="Comic Sans MS" pitchFamily="66" charset="0"/>
            </a:endParaRPr>
          </a:p>
          <a:p>
            <a:pPr>
              <a:lnSpc>
                <a:spcPct val="200000"/>
              </a:lnSpc>
            </a:pPr>
            <a:r>
              <a:rPr lang="fr-FR" sz="1200" dirty="0">
                <a:latin typeface="Comic Sans MS" pitchFamily="66" charset="0"/>
              </a:rPr>
              <a:t>une boisson chaude</a:t>
            </a:r>
          </a:p>
          <a:p>
            <a:pPr>
              <a:lnSpc>
                <a:spcPct val="200000"/>
              </a:lnSpc>
            </a:pPr>
            <a:endParaRPr lang="fr-FR" sz="1200" dirty="0">
              <a:latin typeface="Comic Sans MS" pitchFamily="66" charset="0"/>
            </a:endParaRPr>
          </a:p>
          <a:p>
            <a:pPr>
              <a:lnSpc>
                <a:spcPct val="200000"/>
              </a:lnSpc>
            </a:pPr>
            <a:r>
              <a:rPr lang="fr-FR" sz="1200" dirty="0">
                <a:latin typeface="Comic Sans MS" pitchFamily="66" charset="0"/>
              </a:rPr>
              <a:t>un petit frère</a:t>
            </a:r>
          </a:p>
        </p:txBody>
      </p:sp>
      <p:pic>
        <p:nvPicPr>
          <p:cNvPr id="55" name="Image 5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9150" b="84776"/>
          <a:stretch/>
        </p:blipFill>
        <p:spPr>
          <a:xfrm>
            <a:off x="188640" y="7703105"/>
            <a:ext cx="3126060" cy="365865"/>
          </a:xfrm>
          <a:prstGeom prst="rect">
            <a:avLst/>
          </a:prstGeom>
        </p:spPr>
      </p:pic>
      <p:pic>
        <p:nvPicPr>
          <p:cNvPr id="57" name="Image 5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9150" b="84776"/>
          <a:stretch/>
        </p:blipFill>
        <p:spPr>
          <a:xfrm>
            <a:off x="3543300" y="7703105"/>
            <a:ext cx="3126060" cy="365865"/>
          </a:xfrm>
          <a:prstGeom prst="rect">
            <a:avLst/>
          </a:prstGeom>
        </p:spPr>
      </p:pic>
      <p:pic>
        <p:nvPicPr>
          <p:cNvPr id="58" name="Image 5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9150" b="84776"/>
          <a:stretch/>
        </p:blipFill>
        <p:spPr>
          <a:xfrm>
            <a:off x="188640" y="8457585"/>
            <a:ext cx="3126060" cy="365865"/>
          </a:xfrm>
          <a:prstGeom prst="rect">
            <a:avLst/>
          </a:prstGeom>
        </p:spPr>
      </p:pic>
      <p:pic>
        <p:nvPicPr>
          <p:cNvPr id="59" name="Image 5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9150" b="84776"/>
          <a:stretch/>
        </p:blipFill>
        <p:spPr>
          <a:xfrm>
            <a:off x="3543300" y="8457585"/>
            <a:ext cx="3126060" cy="365865"/>
          </a:xfrm>
          <a:prstGeom prst="rect">
            <a:avLst/>
          </a:prstGeom>
        </p:spPr>
      </p:pic>
      <p:pic>
        <p:nvPicPr>
          <p:cNvPr id="61" name="Image 6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9150" b="84776"/>
          <a:stretch/>
        </p:blipFill>
        <p:spPr>
          <a:xfrm>
            <a:off x="188640" y="9196248"/>
            <a:ext cx="3126060" cy="365865"/>
          </a:xfrm>
          <a:prstGeom prst="rect">
            <a:avLst/>
          </a:prstGeom>
        </p:spPr>
      </p:pic>
      <p:pic>
        <p:nvPicPr>
          <p:cNvPr id="62" name="Image 6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9150" b="84776"/>
          <a:stretch/>
        </p:blipFill>
        <p:spPr>
          <a:xfrm>
            <a:off x="3543300" y="9196248"/>
            <a:ext cx="3126060" cy="365865"/>
          </a:xfrm>
          <a:prstGeom prst="rect">
            <a:avLst/>
          </a:prstGeom>
        </p:spPr>
      </p:pic>
    </p:spTree>
    <p:extLst>
      <p:ext uri="{BB962C8B-B14F-4D97-AF65-F5344CB8AC3E}">
        <p14:creationId xmlns:p14="http://schemas.microsoft.com/office/powerpoint/2010/main" val="570199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16632" y="1280592"/>
            <a:ext cx="6653336" cy="1760857"/>
            <a:chOff x="116632" y="1352600"/>
            <a:chExt cx="6653336" cy="1760857"/>
          </a:xfrm>
        </p:grpSpPr>
        <p:sp>
          <p:nvSpPr>
            <p:cNvPr id="7" name="ZoneTexte 6"/>
            <p:cNvSpPr txBox="1"/>
            <p:nvPr/>
          </p:nvSpPr>
          <p:spPr>
            <a:xfrm>
              <a:off x="476672" y="1432228"/>
              <a:ext cx="6092080" cy="1681229"/>
            </a:xfrm>
            <a:prstGeom prst="rect">
              <a:avLst/>
            </a:prstGeom>
            <a:noFill/>
          </p:spPr>
          <p:txBody>
            <a:bodyPr wrap="square" rtlCol="0">
              <a:spAutoFit/>
            </a:bodyPr>
            <a:lstStyle/>
            <a:p>
              <a:pPr>
                <a:lnSpc>
                  <a:spcPct val="150000"/>
                </a:lnSpc>
              </a:pPr>
              <a:r>
                <a:rPr lang="fr-FR" sz="1400" u="sng" dirty="0">
                  <a:latin typeface="SimpleRonde" pitchFamily="2" charset="0"/>
                </a:rPr>
                <a:t>Lis le texte suivant puis surligne les adjectifs. Relie-les avec une flèche aux noms qu’ils complètent.</a:t>
              </a:r>
            </a:p>
            <a:p>
              <a:pPr>
                <a:lnSpc>
                  <a:spcPct val="150000"/>
                </a:lnSpc>
              </a:pPr>
              <a:endParaRPr lang="fr-FR" sz="1400" u="sng" dirty="0">
                <a:latin typeface="SimpleRonde" pitchFamily="2" charset="0"/>
              </a:endParaRPr>
            </a:p>
            <a:p>
              <a:pPr>
                <a:lnSpc>
                  <a:spcPct val="150000"/>
                </a:lnSpc>
              </a:pPr>
              <a:r>
                <a:rPr lang="fr-FR" sz="1400" dirty="0">
                  <a:latin typeface="SimpleRonde" pitchFamily="2" charset="0"/>
                </a:rPr>
                <a:t>Ex. : un </a:t>
              </a:r>
              <a:r>
                <a:rPr lang="fr-FR" sz="1400" u="sng" dirty="0">
                  <a:latin typeface="SimpleRonde" pitchFamily="2" charset="0"/>
                </a:rPr>
                <a:t>petit</a:t>
              </a:r>
              <a:r>
                <a:rPr lang="fr-FR" sz="1400" dirty="0">
                  <a:latin typeface="SimpleRonde" pitchFamily="2" charset="0"/>
                </a:rPr>
                <a:t> </a:t>
              </a:r>
              <a:r>
                <a:rPr lang="fr-FR" sz="1400" dirty="0">
                  <a:highlight>
                    <a:srgbClr val="FFFF00"/>
                  </a:highlight>
                  <a:latin typeface="SimpleRonde" pitchFamily="2" charset="0"/>
                </a:rPr>
                <a:t>chat</a:t>
              </a:r>
            </a:p>
            <a:p>
              <a:pPr>
                <a:lnSpc>
                  <a:spcPct val="150000"/>
                </a:lnSpc>
              </a:pPr>
              <a:endParaRPr lang="fr-FR" sz="1400" dirty="0">
                <a:latin typeface="SimpleRonde" pitchFamily="2" charset="0"/>
              </a:endParaRPr>
            </a:p>
          </p:txBody>
        </p:sp>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cxnSp>
        <p:nvCxnSpPr>
          <p:cNvPr id="19" name="Connecteur en arc 18"/>
          <p:cNvCxnSpPr/>
          <p:nvPr/>
        </p:nvCxnSpPr>
        <p:spPr>
          <a:xfrm rot="10800000" flipV="1">
            <a:off x="1806157" y="2297879"/>
            <a:ext cx="360040" cy="144016"/>
          </a:xfrm>
          <a:prstGeom prst="curvedConnector3">
            <a:avLst>
              <a:gd name="adj1" fmla="val 98943"/>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texte 1"/>
          <p:cNvSpPr>
            <a:spLocks noGrp="1"/>
          </p:cNvSpPr>
          <p:nvPr>
            <p:ph type="body" sz="quarter" idx="10"/>
          </p:nvPr>
        </p:nvSpPr>
        <p:spPr/>
        <p:txBody>
          <a:bodyPr>
            <a:normAutofit fontScale="77500" lnSpcReduction="20000"/>
          </a:bodyPr>
          <a:lstStyle/>
          <a:p>
            <a:r>
              <a:rPr lang="fr-FR" dirty="0"/>
              <a:t>L’adjectif qualificatif</a:t>
            </a:r>
          </a:p>
        </p:txBody>
      </p:sp>
      <p:sp>
        <p:nvSpPr>
          <p:cNvPr id="3" name="Espace réservé du texte 2"/>
          <p:cNvSpPr>
            <a:spLocks noGrp="1"/>
          </p:cNvSpPr>
          <p:nvPr>
            <p:ph type="body" sz="quarter" idx="11"/>
          </p:nvPr>
        </p:nvSpPr>
        <p:spPr/>
        <p:txBody>
          <a:bodyPr/>
          <a:lstStyle/>
          <a:p>
            <a:r>
              <a:rPr lang="fr-FR" dirty="0"/>
              <a:t>9</a:t>
            </a:r>
          </a:p>
        </p:txBody>
      </p:sp>
      <p:sp>
        <p:nvSpPr>
          <p:cNvPr id="4" name="Espace réservé du texte 3"/>
          <p:cNvSpPr>
            <a:spLocks noGrp="1"/>
          </p:cNvSpPr>
          <p:nvPr>
            <p:ph type="body" sz="quarter" idx="12"/>
          </p:nvPr>
        </p:nvSpPr>
        <p:spPr/>
        <p:txBody>
          <a:bodyPr/>
          <a:lstStyle/>
          <a:p>
            <a:r>
              <a:rPr lang="fr-FR" dirty="0"/>
              <a:t>****</a:t>
            </a:r>
          </a:p>
        </p:txBody>
      </p:sp>
      <p:sp>
        <p:nvSpPr>
          <p:cNvPr id="11" name="Rectangle 10"/>
          <p:cNvSpPr/>
          <p:nvPr/>
        </p:nvSpPr>
        <p:spPr>
          <a:xfrm>
            <a:off x="116632" y="2624351"/>
            <a:ext cx="6552728" cy="2400657"/>
          </a:xfrm>
          <a:prstGeom prst="rect">
            <a:avLst/>
          </a:prstGeom>
        </p:spPr>
        <p:txBody>
          <a:bodyPr wrap="square">
            <a:spAutoFit/>
          </a:bodyPr>
          <a:lstStyle/>
          <a:p>
            <a:pPr>
              <a:lnSpc>
                <a:spcPct val="250000"/>
              </a:lnSpc>
            </a:pPr>
            <a:r>
              <a:rPr lang="fr-FR" sz="1200" dirty="0">
                <a:latin typeface="Comic Sans MS" pitchFamily="66" charset="0"/>
              </a:rPr>
              <a:t>Je m'avance encore et dans la faible lumière j'aperçois un être dont le visage est bouffi,</a:t>
            </a:r>
          </a:p>
          <a:p>
            <a:pPr>
              <a:lnSpc>
                <a:spcPct val="250000"/>
              </a:lnSpc>
            </a:pPr>
            <a:r>
              <a:rPr lang="fr-FR" sz="1200" dirty="0">
                <a:latin typeface="Comic Sans MS" pitchFamily="66" charset="0"/>
              </a:rPr>
              <a:t>boutonneux, blafard. Une touffe de cheveux toute ébouriffée orne son front fuyant. Ses yeux exorbités paraissent petits et cruels ; de sa bouche minuscule et entrouverte je vois des dents cariées et jaunies ; sur son nez aquilin et sur son menton remonté et crochu se trouvent d'énormes verrues.</a:t>
            </a:r>
          </a:p>
        </p:txBody>
      </p:sp>
      <p:grpSp>
        <p:nvGrpSpPr>
          <p:cNvPr id="20" name="Groupe 19"/>
          <p:cNvGrpSpPr/>
          <p:nvPr/>
        </p:nvGrpSpPr>
        <p:grpSpPr>
          <a:xfrm>
            <a:off x="116632" y="5169024"/>
            <a:ext cx="6653336" cy="818292"/>
            <a:chOff x="116632" y="1352600"/>
            <a:chExt cx="6653336" cy="818292"/>
          </a:xfrm>
        </p:grpSpPr>
        <p:grpSp>
          <p:nvGrpSpPr>
            <p:cNvPr id="21" name="Groupe 20"/>
            <p:cNvGrpSpPr/>
            <p:nvPr/>
          </p:nvGrpSpPr>
          <p:grpSpPr>
            <a:xfrm>
              <a:off x="116632" y="1352600"/>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Décris ce pirate en employant le plus d’adjectifs possibles. Voici quelques mots pour t’aider :</a:t>
              </a:r>
            </a:p>
          </p:txBody>
        </p:sp>
        <p:sp>
          <p:nvSpPr>
            <p:cNvPr id="23" name="Rectangle à coins arrondis 2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40850" t="1" r="1812" b="445"/>
          <a:stretch/>
        </p:blipFill>
        <p:spPr>
          <a:xfrm>
            <a:off x="2684388" y="6985269"/>
            <a:ext cx="3932346" cy="2392512"/>
          </a:xfrm>
          <a:prstGeom prst="rect">
            <a:avLst/>
          </a:prstGeom>
        </p:spPr>
      </p:pic>
      <p:pic>
        <p:nvPicPr>
          <p:cNvPr id="27" name="Imag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2" y="6657522"/>
            <a:ext cx="2438405" cy="3048006"/>
          </a:xfrm>
          <a:prstGeom prst="rect">
            <a:avLst/>
          </a:prstGeom>
        </p:spPr>
      </p:pic>
      <p:sp>
        <p:nvSpPr>
          <p:cNvPr id="28" name="ZoneTexte 27"/>
          <p:cNvSpPr txBox="1"/>
          <p:nvPr/>
        </p:nvSpPr>
        <p:spPr>
          <a:xfrm>
            <a:off x="-8334" y="6095836"/>
            <a:ext cx="6858000" cy="369332"/>
          </a:xfrm>
          <a:prstGeom prst="rect">
            <a:avLst/>
          </a:prstGeom>
          <a:noFill/>
        </p:spPr>
        <p:txBody>
          <a:bodyPr wrap="square" rtlCol="0">
            <a:spAutoFit/>
          </a:bodyPr>
          <a:lstStyle/>
          <a:p>
            <a:pPr algn="ctr"/>
            <a:r>
              <a:rPr lang="fr-FR" dirty="0">
                <a:latin typeface="Cursive standard" pitchFamily="2" charset="0"/>
              </a:rPr>
              <a:t>bandana – pantalon – ceinture – chemise – souliers – cheveux - boutons</a:t>
            </a:r>
          </a:p>
        </p:txBody>
      </p:sp>
    </p:spTree>
    <p:extLst>
      <p:ext uri="{BB962C8B-B14F-4D97-AF65-F5344CB8AC3E}">
        <p14:creationId xmlns:p14="http://schemas.microsoft.com/office/powerpoint/2010/main" val="460550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a:t>Les accords dans le groupe du nom</a:t>
            </a:r>
          </a:p>
        </p:txBody>
      </p:sp>
      <p:sp>
        <p:nvSpPr>
          <p:cNvPr id="3" name="Espace réservé du texte 2"/>
          <p:cNvSpPr>
            <a:spLocks noGrp="1"/>
          </p:cNvSpPr>
          <p:nvPr>
            <p:ph type="body" sz="quarter" idx="11"/>
          </p:nvPr>
        </p:nvSpPr>
        <p:spPr/>
        <p:txBody>
          <a:bodyPr/>
          <a:lstStyle/>
          <a:p>
            <a:r>
              <a:rPr lang="fr-FR" dirty="0"/>
              <a:t>10</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Copie ces noms dans la bonne colonne.</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784648"/>
            <a:ext cx="6084676" cy="923330"/>
          </a:xfrm>
          <a:prstGeom prst="rect">
            <a:avLst/>
          </a:prstGeom>
          <a:noFill/>
        </p:spPr>
        <p:txBody>
          <a:bodyPr wrap="square" rtlCol="0">
            <a:spAutoFit/>
          </a:bodyPr>
          <a:lstStyle/>
          <a:p>
            <a:pPr algn="ctr">
              <a:lnSpc>
                <a:spcPct val="150000"/>
              </a:lnSpc>
            </a:pPr>
            <a:r>
              <a:rPr lang="fr-FR" dirty="0">
                <a:latin typeface="Cursive standard" pitchFamily="2" charset="0"/>
              </a:rPr>
              <a:t>ma voiture – l’autruche – l’éléphant – un râteau – une veste – la valise – le chauffage – ton oncle – votre frère – cette lampe</a:t>
            </a:r>
          </a:p>
        </p:txBody>
      </p:sp>
      <p:graphicFrame>
        <p:nvGraphicFramePr>
          <p:cNvPr id="12" name="Tableau 11"/>
          <p:cNvGraphicFramePr>
            <a:graphicFrameLocks noGrp="1"/>
          </p:cNvGraphicFramePr>
          <p:nvPr>
            <p:extLst>
              <p:ext uri="{D42A27DB-BD31-4B8C-83A1-F6EECF244321}">
                <p14:modId xmlns:p14="http://schemas.microsoft.com/office/powerpoint/2010/main" val="4243854652"/>
              </p:ext>
            </p:extLst>
          </p:nvPr>
        </p:nvGraphicFramePr>
        <p:xfrm>
          <a:off x="133373" y="2825120"/>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extLst>
                    <a:ext uri="{9D8B030D-6E8A-4147-A177-3AD203B41FA5}">
                      <a16:colId xmlns:a16="http://schemas.microsoft.com/office/drawing/2014/main" val="20000"/>
                    </a:ext>
                  </a:extLst>
                </a:gridCol>
                <a:gridCol w="3267993">
                  <a:extLst>
                    <a:ext uri="{9D8B030D-6E8A-4147-A177-3AD203B41FA5}">
                      <a16:colId xmlns:a16="http://schemas.microsoft.com/office/drawing/2014/main" val="20001"/>
                    </a:ext>
                  </a:extLst>
                </a:gridCol>
              </a:tblGrid>
              <a:tr h="144016">
                <a:tc>
                  <a:txBody>
                    <a:bodyPr/>
                    <a:lstStyle/>
                    <a:p>
                      <a:pPr algn="ctr"/>
                      <a:r>
                        <a:rPr lang="fr-FR" sz="1400" b="1" dirty="0"/>
                        <a:t>Noms féminins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a:t>Noms masculins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2028">
                <a:tc>
                  <a:txBody>
                    <a:bodyPr/>
                    <a:lstStyle/>
                    <a:p>
                      <a:endParaRPr lang="fr-FR" dirty="0"/>
                    </a:p>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188641" y="3185160"/>
            <a:ext cx="3145110" cy="1323950"/>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3464421" y="3185160"/>
            <a:ext cx="3145110" cy="1323950"/>
          </a:xfrm>
          <a:prstGeom prst="rect">
            <a:avLst/>
          </a:prstGeom>
        </p:spPr>
      </p:pic>
      <p:grpSp>
        <p:nvGrpSpPr>
          <p:cNvPr id="15" name="Groupe 14"/>
          <p:cNvGrpSpPr/>
          <p:nvPr/>
        </p:nvGrpSpPr>
        <p:grpSpPr>
          <a:xfrm>
            <a:off x="116632" y="4880992"/>
            <a:ext cx="6653336" cy="646331"/>
            <a:chOff x="116632" y="1280592"/>
            <a:chExt cx="6653336" cy="646331"/>
          </a:xfrm>
        </p:grpSpPr>
        <p:grpSp>
          <p:nvGrpSpPr>
            <p:cNvPr id="16" name="Groupe 15"/>
            <p:cNvGrpSpPr/>
            <p:nvPr/>
          </p:nvGrpSpPr>
          <p:grpSpPr>
            <a:xfrm>
              <a:off x="116632" y="1352600"/>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ZoneTexte 16"/>
            <p:cNvSpPr txBox="1"/>
            <p:nvPr/>
          </p:nvSpPr>
          <p:spPr>
            <a:xfrm>
              <a:off x="476672" y="1280592"/>
              <a:ext cx="6092080" cy="646331"/>
            </a:xfrm>
            <a:prstGeom prst="rect">
              <a:avLst/>
            </a:prstGeom>
            <a:noFill/>
          </p:spPr>
          <p:txBody>
            <a:bodyPr wrap="square" rtlCol="0">
              <a:spAutoFit/>
            </a:bodyPr>
            <a:lstStyle/>
            <a:p>
              <a:pPr>
                <a:lnSpc>
                  <a:spcPct val="150000"/>
                </a:lnSpc>
              </a:pPr>
              <a:r>
                <a:rPr lang="fr-FR" sz="1400" u="sng" dirty="0">
                  <a:latin typeface="SimpleRonde" pitchFamily="2" charset="0"/>
                </a:rPr>
                <a:t>Pour chacun de ces noms, écris </a:t>
              </a:r>
              <a:r>
                <a:rPr lang="fr-FR" sz="2400" b="1" u="sng" dirty="0">
                  <a:latin typeface="Cursive standard" pitchFamily="2" charset="0"/>
                </a:rPr>
                <a:t>féminin</a:t>
              </a:r>
              <a:r>
                <a:rPr lang="fr-FR" sz="2400" u="sng" dirty="0">
                  <a:latin typeface="SimpleRonde" pitchFamily="2" charset="0"/>
                </a:rPr>
                <a:t> </a:t>
              </a:r>
              <a:r>
                <a:rPr lang="fr-FR" sz="1400" u="sng" dirty="0">
                  <a:latin typeface="SimpleRonde" pitchFamily="2" charset="0"/>
                </a:rPr>
                <a:t>ou </a:t>
              </a:r>
              <a:r>
                <a:rPr lang="fr-FR" sz="2400" b="1" u="sng" dirty="0">
                  <a:latin typeface="Cursive standard" pitchFamily="2" charset="0"/>
                </a:rPr>
                <a:t>masculin</a:t>
              </a:r>
              <a:r>
                <a:rPr lang="fr-FR" sz="1400" u="sng" dirty="0">
                  <a:latin typeface="SimpleRonde" pitchFamily="2" charset="0"/>
                </a:rPr>
                <a:t>.</a:t>
              </a:r>
              <a:endParaRPr lang="fr-FR" sz="1400" dirty="0">
                <a:latin typeface="SimpleRonde" pitchFamily="2" charset="0"/>
              </a:endParaRPr>
            </a:p>
          </p:txBody>
        </p:sp>
        <p:sp>
          <p:nvSpPr>
            <p:cNvPr id="18" name="Rectangle à coins arrondis 1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8308" y="5525312"/>
            <a:ext cx="1971288" cy="502778"/>
          </a:xfrm>
          <a:prstGeom prst="rect">
            <a:avLst/>
          </a:prstGeom>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8308" y="6103120"/>
            <a:ext cx="1971288" cy="502778"/>
          </a:xfrm>
          <a:prstGeom prst="rect">
            <a:avLst/>
          </a:prstGeom>
        </p:spPr>
      </p:pic>
      <p:sp>
        <p:nvSpPr>
          <p:cNvPr id="23" name="ZoneTexte 22"/>
          <p:cNvSpPr txBox="1"/>
          <p:nvPr/>
        </p:nvSpPr>
        <p:spPr>
          <a:xfrm>
            <a:off x="47580" y="5401501"/>
            <a:ext cx="908720" cy="1754326"/>
          </a:xfrm>
          <a:prstGeom prst="rect">
            <a:avLst/>
          </a:prstGeom>
          <a:noFill/>
        </p:spPr>
        <p:txBody>
          <a:bodyPr wrap="square" rtlCol="0">
            <a:spAutoFit/>
          </a:bodyPr>
          <a:lstStyle/>
          <a:p>
            <a:pPr algn="r">
              <a:lnSpc>
                <a:spcPct val="300000"/>
              </a:lnSpc>
            </a:pPr>
            <a:r>
              <a:rPr lang="fr-FR" sz="1200" dirty="0">
                <a:latin typeface="Comic Sans MS" pitchFamily="66" charset="0"/>
              </a:rPr>
              <a:t>tableau :</a:t>
            </a:r>
          </a:p>
          <a:p>
            <a:pPr algn="r">
              <a:lnSpc>
                <a:spcPct val="300000"/>
              </a:lnSpc>
            </a:pPr>
            <a:r>
              <a:rPr lang="fr-FR" sz="1200" dirty="0">
                <a:latin typeface="Comic Sans MS" pitchFamily="66" charset="0"/>
              </a:rPr>
              <a:t>plante :</a:t>
            </a:r>
          </a:p>
          <a:p>
            <a:pPr algn="r">
              <a:lnSpc>
                <a:spcPct val="300000"/>
              </a:lnSpc>
            </a:pPr>
            <a:r>
              <a:rPr lang="fr-FR" sz="1200" dirty="0">
                <a:latin typeface="Comic Sans MS" pitchFamily="66" charset="0"/>
              </a:rPr>
              <a:t>fenêtre :</a:t>
            </a:r>
          </a:p>
        </p:txBody>
      </p:sp>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81460" y="6105128"/>
            <a:ext cx="1971288" cy="502778"/>
          </a:xfrm>
          <a:prstGeom prst="rect">
            <a:avLst/>
          </a:prstGeom>
        </p:spPr>
      </p:pic>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733880" y="5525312"/>
            <a:ext cx="2018868" cy="502778"/>
          </a:xfrm>
          <a:prstGeom prst="rect">
            <a:avLst/>
          </a:prstGeom>
        </p:spPr>
      </p:pic>
      <p:sp>
        <p:nvSpPr>
          <p:cNvPr id="26" name="ZoneTexte 25"/>
          <p:cNvSpPr txBox="1"/>
          <p:nvPr/>
        </p:nvSpPr>
        <p:spPr>
          <a:xfrm>
            <a:off x="3299028" y="5401501"/>
            <a:ext cx="1434852" cy="1754326"/>
          </a:xfrm>
          <a:prstGeom prst="rect">
            <a:avLst/>
          </a:prstGeom>
          <a:noFill/>
        </p:spPr>
        <p:txBody>
          <a:bodyPr wrap="square" rtlCol="0">
            <a:spAutoFit/>
          </a:bodyPr>
          <a:lstStyle/>
          <a:p>
            <a:pPr algn="r">
              <a:lnSpc>
                <a:spcPct val="300000"/>
              </a:lnSpc>
            </a:pPr>
            <a:r>
              <a:rPr lang="fr-FR" sz="1200" dirty="0">
                <a:latin typeface="Comic Sans MS" pitchFamily="66" charset="0"/>
              </a:rPr>
              <a:t>boulanger :</a:t>
            </a:r>
          </a:p>
          <a:p>
            <a:pPr algn="r">
              <a:lnSpc>
                <a:spcPct val="300000"/>
              </a:lnSpc>
            </a:pPr>
            <a:r>
              <a:rPr lang="fr-FR" sz="1200" dirty="0">
                <a:latin typeface="Comic Sans MS" pitchFamily="66" charset="0"/>
              </a:rPr>
              <a:t>piscine :</a:t>
            </a:r>
          </a:p>
          <a:p>
            <a:pPr algn="r">
              <a:lnSpc>
                <a:spcPct val="300000"/>
              </a:lnSpc>
            </a:pPr>
            <a:r>
              <a:rPr lang="fr-FR" sz="1200" dirty="0">
                <a:latin typeface="Comic Sans MS" pitchFamily="66" charset="0"/>
              </a:rPr>
              <a:t>lapin :</a:t>
            </a:r>
          </a:p>
        </p:txBody>
      </p:sp>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8308" y="6681192"/>
            <a:ext cx="19712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81460" y="6681192"/>
            <a:ext cx="1971288" cy="502778"/>
          </a:xfrm>
          <a:prstGeom prst="rect">
            <a:avLst/>
          </a:prstGeom>
        </p:spPr>
      </p:pic>
      <p:grpSp>
        <p:nvGrpSpPr>
          <p:cNvPr id="29" name="Groupe 28"/>
          <p:cNvGrpSpPr/>
          <p:nvPr/>
        </p:nvGrpSpPr>
        <p:grpSpPr>
          <a:xfrm>
            <a:off x="113676" y="7391449"/>
            <a:ext cx="6653336" cy="513879"/>
            <a:chOff x="116632" y="1352600"/>
            <a:chExt cx="6653336" cy="513879"/>
          </a:xfrm>
        </p:grpSpPr>
        <p:grpSp>
          <p:nvGrpSpPr>
            <p:cNvPr id="30" name="Groupe 29"/>
            <p:cNvGrpSpPr/>
            <p:nvPr/>
          </p:nvGrpSpPr>
          <p:grpSpPr>
            <a:xfrm>
              <a:off x="116632" y="1352600"/>
              <a:ext cx="360040" cy="461665"/>
              <a:chOff x="116632" y="1352600"/>
              <a:chExt cx="360040" cy="461665"/>
            </a:xfrm>
          </p:grpSpPr>
          <p:sp>
            <p:nvSpPr>
              <p:cNvPr id="33" name="Ellipse 3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1" name="ZoneTexte 30"/>
            <p:cNvSpPr txBox="1"/>
            <p:nvPr/>
          </p:nvSpPr>
          <p:spPr>
            <a:xfrm>
              <a:off x="476672" y="1450981"/>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Ecris le féminin de ces noms.</a:t>
              </a:r>
              <a:endParaRPr lang="fr-FR" sz="1400" dirty="0">
                <a:latin typeface="SimpleRonde" pitchFamily="2" charset="0"/>
              </a:endParaRPr>
            </a:p>
          </p:txBody>
        </p:sp>
        <p:sp>
          <p:nvSpPr>
            <p:cNvPr id="32" name="Rectangle à coins arrondis 3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169680" y="8029139"/>
            <a:ext cx="1971288" cy="502778"/>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169680" y="8606947"/>
            <a:ext cx="1971288" cy="502778"/>
          </a:xfrm>
          <a:prstGeom prst="rect">
            <a:avLst/>
          </a:prstGeom>
        </p:spPr>
      </p:pic>
      <p:sp>
        <p:nvSpPr>
          <p:cNvPr id="37" name="ZoneTexte 36"/>
          <p:cNvSpPr txBox="1"/>
          <p:nvPr/>
        </p:nvSpPr>
        <p:spPr>
          <a:xfrm>
            <a:off x="-99392" y="7905328"/>
            <a:ext cx="1269072" cy="1754326"/>
          </a:xfrm>
          <a:prstGeom prst="rect">
            <a:avLst/>
          </a:prstGeom>
          <a:noFill/>
        </p:spPr>
        <p:txBody>
          <a:bodyPr wrap="square" rtlCol="0">
            <a:spAutoFit/>
          </a:bodyPr>
          <a:lstStyle/>
          <a:p>
            <a:pPr algn="r">
              <a:lnSpc>
                <a:spcPct val="300000"/>
              </a:lnSpc>
            </a:pPr>
            <a:r>
              <a:rPr lang="fr-FR" sz="1200" dirty="0">
                <a:latin typeface="Comic Sans MS" pitchFamily="66" charset="0"/>
              </a:rPr>
              <a:t>un voisin :</a:t>
            </a:r>
          </a:p>
          <a:p>
            <a:pPr algn="r">
              <a:lnSpc>
                <a:spcPct val="300000"/>
              </a:lnSpc>
            </a:pPr>
            <a:r>
              <a:rPr lang="fr-FR" sz="1200" dirty="0">
                <a:latin typeface="Comic Sans MS" pitchFamily="66" charset="0"/>
              </a:rPr>
              <a:t>un cousin :</a:t>
            </a:r>
          </a:p>
          <a:p>
            <a:pPr algn="r">
              <a:lnSpc>
                <a:spcPct val="300000"/>
              </a:lnSpc>
            </a:pPr>
            <a:r>
              <a:rPr lang="fr-FR" sz="1200" dirty="0">
                <a:latin typeface="Comic Sans MS" pitchFamily="66" charset="0"/>
              </a:rPr>
              <a:t>un Anglais :</a:t>
            </a:r>
          </a:p>
        </p:txBody>
      </p:sp>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8608955"/>
            <a:ext cx="1971288" cy="502778"/>
          </a:xfrm>
          <a:prstGeom prst="rect">
            <a:avLst/>
          </a:prstGeom>
        </p:spPr>
      </p:pic>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586908" y="8029139"/>
            <a:ext cx="2018868" cy="502778"/>
          </a:xfrm>
          <a:prstGeom prst="rect">
            <a:avLst/>
          </a:prstGeom>
        </p:spPr>
      </p:pic>
      <p:sp>
        <p:nvSpPr>
          <p:cNvPr id="40" name="ZoneTexte 39"/>
          <p:cNvSpPr txBox="1"/>
          <p:nvPr/>
        </p:nvSpPr>
        <p:spPr>
          <a:xfrm>
            <a:off x="3152056" y="7905328"/>
            <a:ext cx="1434852" cy="1754326"/>
          </a:xfrm>
          <a:prstGeom prst="rect">
            <a:avLst/>
          </a:prstGeom>
          <a:noFill/>
        </p:spPr>
        <p:txBody>
          <a:bodyPr wrap="square" rtlCol="0">
            <a:spAutoFit/>
          </a:bodyPr>
          <a:lstStyle/>
          <a:p>
            <a:pPr algn="r">
              <a:lnSpc>
                <a:spcPct val="300000"/>
              </a:lnSpc>
            </a:pPr>
            <a:r>
              <a:rPr lang="fr-FR" sz="1200" dirty="0">
                <a:latin typeface="Comic Sans MS" pitchFamily="66" charset="0"/>
              </a:rPr>
              <a:t>un orphelin :</a:t>
            </a:r>
          </a:p>
          <a:p>
            <a:pPr algn="r">
              <a:lnSpc>
                <a:spcPct val="300000"/>
              </a:lnSpc>
            </a:pPr>
            <a:r>
              <a:rPr lang="fr-FR" sz="1200" dirty="0">
                <a:latin typeface="Comic Sans MS" pitchFamily="66" charset="0"/>
              </a:rPr>
              <a:t>un ami :</a:t>
            </a:r>
          </a:p>
          <a:p>
            <a:pPr algn="r">
              <a:lnSpc>
                <a:spcPct val="300000"/>
              </a:lnSpc>
            </a:pPr>
            <a:r>
              <a:rPr lang="fr-FR" sz="1200" dirty="0">
                <a:latin typeface="Comic Sans MS" pitchFamily="66" charset="0"/>
              </a:rPr>
              <a:t>un lapin :</a:t>
            </a:r>
          </a:p>
        </p:txBody>
      </p:sp>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169680" y="9185019"/>
            <a:ext cx="1971288" cy="502778"/>
          </a:xfrm>
          <a:prstGeom prst="rect">
            <a:avLst/>
          </a:prstGeom>
        </p:spPr>
      </p:pic>
      <p:pic>
        <p:nvPicPr>
          <p:cNvPr id="42" name="Image 4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9185019"/>
            <a:ext cx="1971288" cy="502778"/>
          </a:xfrm>
          <a:prstGeom prst="rect">
            <a:avLst/>
          </a:prstGeom>
        </p:spPr>
      </p:pic>
    </p:spTree>
    <p:extLst>
      <p:ext uri="{BB962C8B-B14F-4D97-AF65-F5344CB8AC3E}">
        <p14:creationId xmlns:p14="http://schemas.microsoft.com/office/powerpoint/2010/main" val="322045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a:t>La phrase</a:t>
            </a:r>
          </a:p>
        </p:txBody>
      </p:sp>
      <p:sp>
        <p:nvSpPr>
          <p:cNvPr id="9" name="Espace réservé du texte 8"/>
          <p:cNvSpPr>
            <a:spLocks noGrp="1"/>
          </p:cNvSpPr>
          <p:nvPr>
            <p:ph type="body" sz="quarter" idx="11"/>
          </p:nvPr>
        </p:nvSpPr>
        <p:spPr/>
        <p:txBody>
          <a:bodyPr/>
          <a:lstStyle/>
          <a:p>
            <a:r>
              <a:rPr lang="fr-FR" dirty="0"/>
              <a:t>0</a:t>
            </a:r>
          </a:p>
        </p:txBody>
      </p:sp>
      <p:sp>
        <p:nvSpPr>
          <p:cNvPr id="10" name="Espace réservé du texte 9"/>
          <p:cNvSpPr>
            <a:spLocks noGrp="1"/>
          </p:cNvSpPr>
          <p:nvPr>
            <p:ph type="body" sz="quarter" idx="12"/>
          </p:nvPr>
        </p:nvSpPr>
        <p:spPr/>
        <p:txBody>
          <a:bodyPr/>
          <a:lstStyle/>
          <a:p>
            <a:r>
              <a:rPr lang="fr-FR" dirty="0"/>
              <a:t>**</a:t>
            </a:r>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24608"/>
            <a:ext cx="5904656" cy="711733"/>
          </a:xfrm>
          <a:prstGeom prst="rect">
            <a:avLst/>
          </a:prstGeom>
          <a:noFill/>
        </p:spPr>
        <p:txBody>
          <a:bodyPr wrap="square" rtlCol="0">
            <a:spAutoFit/>
          </a:bodyPr>
          <a:lstStyle/>
          <a:p>
            <a:pPr>
              <a:lnSpc>
                <a:spcPct val="150000"/>
              </a:lnSpc>
            </a:pPr>
            <a:r>
              <a:rPr lang="fr-FR" sz="1400" u="sng" dirty="0">
                <a:latin typeface="SimpleRonde" pitchFamily="2" charset="0"/>
              </a:rPr>
              <a:t>En prenant un mot dans chaque liste, écris 2 phrases. N’oublie pas le point et la majuscule !</a:t>
            </a:r>
          </a:p>
        </p:txBody>
      </p:sp>
      <p:grpSp>
        <p:nvGrpSpPr>
          <p:cNvPr id="27" name="Groupe 26"/>
          <p:cNvGrpSpPr/>
          <p:nvPr/>
        </p:nvGrpSpPr>
        <p:grpSpPr>
          <a:xfrm>
            <a:off x="116632" y="4271829"/>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4343837"/>
            <a:ext cx="5904656" cy="388568"/>
          </a:xfrm>
          <a:prstGeom prst="rect">
            <a:avLst/>
          </a:prstGeom>
          <a:noFill/>
        </p:spPr>
        <p:txBody>
          <a:bodyPr wrap="square" rtlCol="0">
            <a:spAutoFit/>
          </a:bodyPr>
          <a:lstStyle/>
          <a:p>
            <a:pPr>
              <a:lnSpc>
                <a:spcPct val="150000"/>
              </a:lnSpc>
            </a:pPr>
            <a:r>
              <a:rPr lang="fr-FR" sz="1400" u="sng" dirty="0">
                <a:latin typeface="SimpleRonde" pitchFamily="2" charset="0"/>
              </a:rPr>
              <a:t>Recopie les phrases en mettant les points et les majuscules.</a:t>
            </a:r>
          </a:p>
        </p:txBody>
      </p:sp>
      <p:sp>
        <p:nvSpPr>
          <p:cNvPr id="4" name="ZoneTexte 3"/>
          <p:cNvSpPr txBox="1"/>
          <p:nvPr/>
        </p:nvSpPr>
        <p:spPr>
          <a:xfrm>
            <a:off x="116632" y="4919901"/>
            <a:ext cx="6741368" cy="307777"/>
          </a:xfrm>
          <a:prstGeom prst="rect">
            <a:avLst/>
          </a:prstGeom>
          <a:noFill/>
        </p:spPr>
        <p:txBody>
          <a:bodyPr wrap="square" rtlCol="0">
            <a:spAutoFit/>
          </a:bodyPr>
          <a:lstStyle/>
          <a:p>
            <a:pPr algn="ctr"/>
            <a:r>
              <a:rPr lang="fr-FR" sz="1400" b="1" i="1" dirty="0">
                <a:latin typeface="Comic Sans MS" panose="030F0702030302020204" pitchFamily="66" charset="0"/>
              </a:rPr>
              <a:t>la cloche a sonné et tous les enfants sortent dans la cour</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5309424"/>
            <a:ext cx="6192688" cy="502778"/>
          </a:xfrm>
          <a:prstGeom prst="rect">
            <a:avLst/>
          </a:prstGeom>
        </p:spPr>
      </p:pic>
      <p:sp>
        <p:nvSpPr>
          <p:cNvPr id="32" name="ZoneTexte 31"/>
          <p:cNvSpPr txBox="1"/>
          <p:nvPr/>
        </p:nvSpPr>
        <p:spPr>
          <a:xfrm>
            <a:off x="116632" y="5932907"/>
            <a:ext cx="6741368" cy="307777"/>
          </a:xfrm>
          <a:prstGeom prst="rect">
            <a:avLst/>
          </a:prstGeom>
          <a:noFill/>
        </p:spPr>
        <p:txBody>
          <a:bodyPr wrap="square" rtlCol="0">
            <a:spAutoFit/>
          </a:bodyPr>
          <a:lstStyle/>
          <a:p>
            <a:pPr algn="ctr"/>
            <a:r>
              <a:rPr lang="fr-FR" sz="1400" b="1" i="1" dirty="0">
                <a:latin typeface="Comic Sans MS" panose="030F0702030302020204" pitchFamily="66" charset="0"/>
              </a:rPr>
              <a:t>l’horloge ne marche plus, il faut changer les piles</a:t>
            </a: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6322430"/>
            <a:ext cx="6192688" cy="502778"/>
          </a:xfrm>
          <a:prstGeom prst="rect">
            <a:avLst/>
          </a:prstGeom>
        </p:spPr>
      </p:pic>
      <p:grpSp>
        <p:nvGrpSpPr>
          <p:cNvPr id="34" name="Groupe 33"/>
          <p:cNvGrpSpPr/>
          <p:nvPr/>
        </p:nvGrpSpPr>
        <p:grpSpPr>
          <a:xfrm>
            <a:off x="116632" y="7074331"/>
            <a:ext cx="360040" cy="461665"/>
            <a:chOff x="116632" y="1352600"/>
            <a:chExt cx="360040" cy="461665"/>
          </a:xfrm>
        </p:grpSpPr>
        <p:sp>
          <p:nvSpPr>
            <p:cNvPr id="35" name="Ellipse 3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7146339"/>
            <a:ext cx="6381328" cy="388568"/>
          </a:xfrm>
          <a:prstGeom prst="rect">
            <a:avLst/>
          </a:prstGeom>
          <a:noFill/>
        </p:spPr>
        <p:txBody>
          <a:bodyPr wrap="square" rtlCol="0">
            <a:spAutoFit/>
          </a:bodyPr>
          <a:lstStyle/>
          <a:p>
            <a:pPr>
              <a:lnSpc>
                <a:spcPct val="150000"/>
              </a:lnSpc>
            </a:pPr>
            <a:r>
              <a:rPr lang="fr-FR" sz="1400" u="sng" dirty="0">
                <a:latin typeface="SimpleRonde" pitchFamily="2" charset="0"/>
              </a:rPr>
              <a:t>Lis le texte suivant et réponds aux questions.</a:t>
            </a:r>
          </a:p>
        </p:txBody>
      </p:sp>
      <p:sp>
        <p:nvSpPr>
          <p:cNvPr id="38" name="ZoneTexte 37"/>
          <p:cNvSpPr txBox="1"/>
          <p:nvPr/>
        </p:nvSpPr>
        <p:spPr>
          <a:xfrm>
            <a:off x="188640" y="7689304"/>
            <a:ext cx="6480720" cy="1107996"/>
          </a:xfrm>
          <a:prstGeom prst="rect">
            <a:avLst/>
          </a:prstGeom>
          <a:noFill/>
        </p:spPr>
        <p:txBody>
          <a:bodyPr wrap="square" rtlCol="0">
            <a:spAutoFit/>
          </a:bodyPr>
          <a:lstStyle/>
          <a:p>
            <a:pPr algn="just">
              <a:lnSpc>
                <a:spcPct val="150000"/>
              </a:lnSpc>
            </a:pPr>
            <a:r>
              <a:rPr lang="fr-FR" sz="1200" dirty="0">
                <a:latin typeface="MDI école" pitchFamily="50" charset="0"/>
              </a:rPr>
              <a:t>Le courant passait bien entre Mademoiselle et moi. J’étais son compagnon de jeu permanent. Elle se mesurait à moi dans des parties de cartes et je lui servais d’adversaire au ping-pong. Ma mission était simple : j’étais à son service.</a:t>
            </a:r>
          </a:p>
          <a:p>
            <a:pPr algn="r">
              <a:lnSpc>
                <a:spcPct val="150000"/>
              </a:lnSpc>
            </a:pPr>
            <a:r>
              <a:rPr lang="fr-FR" sz="800" i="1" dirty="0">
                <a:latin typeface="MDI école" pitchFamily="50" charset="0"/>
              </a:rPr>
              <a:t>« Roby ne pleure jamais » de Eric Simard.</a:t>
            </a:r>
            <a:endParaRPr lang="fr-FR" sz="700" i="1" dirty="0">
              <a:latin typeface="MDI école" pitchFamily="50" charset="0"/>
            </a:endParaRPr>
          </a:p>
        </p:txBody>
      </p:sp>
      <p:sp>
        <p:nvSpPr>
          <p:cNvPr id="39" name="ZoneTexte 38"/>
          <p:cNvSpPr txBox="1"/>
          <p:nvPr/>
        </p:nvSpPr>
        <p:spPr>
          <a:xfrm>
            <a:off x="296652" y="8769424"/>
            <a:ext cx="6372708" cy="923330"/>
          </a:xfrm>
          <a:prstGeom prst="rect">
            <a:avLst/>
          </a:prstGeom>
          <a:noFill/>
        </p:spPr>
        <p:txBody>
          <a:bodyPr wrap="square" rtlCol="0">
            <a:spAutoFit/>
          </a:bodyPr>
          <a:lstStyle/>
          <a:p>
            <a:pPr>
              <a:lnSpc>
                <a:spcPct val="150000"/>
              </a:lnSpc>
            </a:pPr>
            <a:r>
              <a:rPr lang="fr-FR" dirty="0">
                <a:latin typeface="Cursive standard" pitchFamily="2" charset="0"/>
              </a:rPr>
              <a:t>Dans le texte suivant, il y a ………….. phrases.</a:t>
            </a:r>
          </a:p>
          <a:p>
            <a:pPr>
              <a:lnSpc>
                <a:spcPct val="150000"/>
              </a:lnSpc>
            </a:pPr>
            <a:r>
              <a:rPr lang="fr-FR" dirty="0">
                <a:latin typeface="Cursive standard" pitchFamily="2" charset="0"/>
              </a:rPr>
              <a:t>Elles sont écrites sur ………….. lignes.</a:t>
            </a:r>
          </a:p>
        </p:txBody>
      </p:sp>
      <p:sp>
        <p:nvSpPr>
          <p:cNvPr id="5" name="Rectangle à coins arrondis 4"/>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6540152" y="4423249"/>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6540152" y="7225751"/>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Carré corné 40"/>
          <p:cNvSpPr/>
          <p:nvPr/>
        </p:nvSpPr>
        <p:spPr>
          <a:xfrm rot="509975">
            <a:off x="1255844" y="2244438"/>
            <a:ext cx="1152128" cy="809255"/>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200" dirty="0">
                <a:solidFill>
                  <a:schemeClr val="tx1"/>
                </a:solidFill>
                <a:latin typeface="Comic Sans MS" panose="030F0702030302020204" pitchFamily="66" charset="0"/>
              </a:rPr>
              <a:t>le magicien</a:t>
            </a:r>
          </a:p>
          <a:p>
            <a:pPr algn="ctr"/>
            <a:r>
              <a:rPr lang="fr-FR" sz="1200" dirty="0">
                <a:solidFill>
                  <a:schemeClr val="tx1"/>
                </a:solidFill>
                <a:latin typeface="Comic Sans MS" panose="030F0702030302020204" pitchFamily="66" charset="0"/>
              </a:rPr>
              <a:t>la fée</a:t>
            </a:r>
          </a:p>
          <a:p>
            <a:pPr algn="ctr"/>
            <a:r>
              <a:rPr lang="fr-FR" sz="1200" dirty="0">
                <a:solidFill>
                  <a:schemeClr val="tx1"/>
                </a:solidFill>
                <a:latin typeface="Comic Sans MS" panose="030F0702030302020204" pitchFamily="66" charset="0"/>
              </a:rPr>
              <a:t>la sorcière</a:t>
            </a:r>
          </a:p>
          <a:p>
            <a:pPr algn="ctr"/>
            <a:r>
              <a:rPr lang="fr-FR" sz="1200" dirty="0">
                <a:solidFill>
                  <a:schemeClr val="tx1"/>
                </a:solidFill>
                <a:latin typeface="Comic Sans MS" panose="030F0702030302020204" pitchFamily="66" charset="0"/>
              </a:rPr>
              <a:t>le lutin</a:t>
            </a:r>
          </a:p>
        </p:txBody>
      </p:sp>
      <p:sp>
        <p:nvSpPr>
          <p:cNvPr id="42" name="Carré corné 41"/>
          <p:cNvSpPr/>
          <p:nvPr/>
        </p:nvSpPr>
        <p:spPr>
          <a:xfrm rot="21355431">
            <a:off x="2664217" y="2285214"/>
            <a:ext cx="1152128" cy="809255"/>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200" dirty="0">
                <a:solidFill>
                  <a:schemeClr val="tx1"/>
                </a:solidFill>
                <a:latin typeface="Comic Sans MS" panose="030F0702030302020204" pitchFamily="66" charset="0"/>
              </a:rPr>
              <a:t>jette</a:t>
            </a:r>
          </a:p>
          <a:p>
            <a:pPr algn="ctr"/>
            <a:r>
              <a:rPr lang="fr-FR" sz="1200" dirty="0">
                <a:solidFill>
                  <a:schemeClr val="tx1"/>
                </a:solidFill>
                <a:latin typeface="Comic Sans MS" panose="030F0702030302020204" pitchFamily="66" charset="0"/>
              </a:rPr>
              <a:t>lance</a:t>
            </a:r>
          </a:p>
          <a:p>
            <a:pPr algn="ctr"/>
            <a:r>
              <a:rPr lang="fr-FR" sz="1200" dirty="0">
                <a:solidFill>
                  <a:schemeClr val="tx1"/>
                </a:solidFill>
                <a:latin typeface="Comic Sans MS" panose="030F0702030302020204" pitchFamily="66" charset="0"/>
              </a:rPr>
              <a:t>se cache</a:t>
            </a:r>
          </a:p>
          <a:p>
            <a:pPr algn="ctr"/>
            <a:r>
              <a:rPr lang="fr-FR" sz="1200" dirty="0">
                <a:solidFill>
                  <a:schemeClr val="tx1"/>
                </a:solidFill>
                <a:latin typeface="Comic Sans MS" panose="030F0702030302020204" pitchFamily="66" charset="0"/>
              </a:rPr>
              <a:t>prépare</a:t>
            </a:r>
          </a:p>
        </p:txBody>
      </p:sp>
      <p:sp>
        <p:nvSpPr>
          <p:cNvPr id="43" name="Carré corné 42"/>
          <p:cNvSpPr/>
          <p:nvPr/>
        </p:nvSpPr>
        <p:spPr>
          <a:xfrm rot="509975">
            <a:off x="4063381" y="2325989"/>
            <a:ext cx="1152128" cy="809255"/>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200" dirty="0">
                <a:solidFill>
                  <a:schemeClr val="tx1"/>
                </a:solidFill>
                <a:latin typeface="Comic Sans MS" panose="030F0702030302020204" pitchFamily="66" charset="0"/>
              </a:rPr>
              <a:t>une potion</a:t>
            </a:r>
          </a:p>
          <a:p>
            <a:pPr algn="ctr"/>
            <a:r>
              <a:rPr lang="fr-FR" sz="1200" dirty="0">
                <a:solidFill>
                  <a:schemeClr val="tx1"/>
                </a:solidFill>
                <a:latin typeface="Comic Sans MS" panose="030F0702030302020204" pitchFamily="66" charset="0"/>
              </a:rPr>
              <a:t>un sort</a:t>
            </a:r>
          </a:p>
          <a:p>
            <a:pPr algn="ctr"/>
            <a:r>
              <a:rPr lang="fr-FR" sz="1200" dirty="0">
                <a:solidFill>
                  <a:schemeClr val="tx1"/>
                </a:solidFill>
                <a:latin typeface="Comic Sans MS" panose="030F0702030302020204" pitchFamily="66" charset="0"/>
              </a:rPr>
              <a:t>de la poudre</a:t>
            </a:r>
          </a:p>
          <a:p>
            <a:pPr algn="ctr"/>
            <a:r>
              <a:rPr lang="fr-FR" sz="1200" dirty="0">
                <a:solidFill>
                  <a:schemeClr val="tx1"/>
                </a:solidFill>
                <a:latin typeface="Comic Sans MS" panose="030F0702030302020204" pitchFamily="66" charset="0"/>
              </a:rPr>
              <a:t>dans la forêt</a:t>
            </a:r>
          </a:p>
        </p:txBody>
      </p:sp>
      <p:pic>
        <p:nvPicPr>
          <p:cNvPr id="44" name="Image 4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67575"/>
          <a:stretch/>
        </p:blipFill>
        <p:spPr>
          <a:xfrm>
            <a:off x="386662" y="3309676"/>
            <a:ext cx="6192688" cy="779227"/>
          </a:xfrm>
          <a:prstGeom prst="rect">
            <a:avLst/>
          </a:prstGeom>
        </p:spPr>
      </p:pic>
      <p:sp>
        <p:nvSpPr>
          <p:cNvPr id="6" name="ZoneTexte 5"/>
          <p:cNvSpPr txBox="1"/>
          <p:nvPr/>
        </p:nvSpPr>
        <p:spPr>
          <a:xfrm>
            <a:off x="359321" y="3380785"/>
            <a:ext cx="432048" cy="338554"/>
          </a:xfrm>
          <a:prstGeom prst="rect">
            <a:avLst/>
          </a:prstGeom>
          <a:noFill/>
        </p:spPr>
        <p:txBody>
          <a:bodyPr wrap="square" rtlCol="0">
            <a:spAutoFit/>
          </a:bodyPr>
          <a:lstStyle/>
          <a:p>
            <a:r>
              <a:rPr lang="fr-FR" sz="1600" b="1" i="1" dirty="0"/>
              <a:t>1 -</a:t>
            </a:r>
          </a:p>
        </p:txBody>
      </p:sp>
      <p:sp>
        <p:nvSpPr>
          <p:cNvPr id="45" name="ZoneTexte 44"/>
          <p:cNvSpPr txBox="1"/>
          <p:nvPr/>
        </p:nvSpPr>
        <p:spPr>
          <a:xfrm>
            <a:off x="359321" y="3680239"/>
            <a:ext cx="432048" cy="338554"/>
          </a:xfrm>
          <a:prstGeom prst="rect">
            <a:avLst/>
          </a:prstGeom>
          <a:noFill/>
        </p:spPr>
        <p:txBody>
          <a:bodyPr wrap="square" rtlCol="0">
            <a:spAutoFit/>
          </a:bodyPr>
          <a:lstStyle/>
          <a:p>
            <a:r>
              <a:rPr lang="fr-FR" sz="1600" b="1" i="1" dirty="0"/>
              <a:t>2 -</a:t>
            </a:r>
          </a:p>
        </p:txBody>
      </p:sp>
    </p:spTree>
    <p:extLst>
      <p:ext uri="{BB962C8B-B14F-4D97-AF65-F5344CB8AC3E}">
        <p14:creationId xmlns:p14="http://schemas.microsoft.com/office/powerpoint/2010/main" val="3888700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038225" y="34925"/>
            <a:ext cx="3470895" cy="610810"/>
          </a:xfrm>
        </p:spPr>
        <p:txBody>
          <a:bodyPr>
            <a:noAutofit/>
          </a:bodyPr>
          <a:lstStyle/>
          <a:p>
            <a:r>
              <a:rPr lang="fr-FR" sz="2000" dirty="0"/>
              <a:t>Les accords dans le groupe du  nom</a:t>
            </a:r>
          </a:p>
        </p:txBody>
      </p:sp>
      <p:sp>
        <p:nvSpPr>
          <p:cNvPr id="3" name="Espace réservé du texte 2"/>
          <p:cNvSpPr>
            <a:spLocks noGrp="1"/>
          </p:cNvSpPr>
          <p:nvPr>
            <p:ph type="body" sz="quarter" idx="11"/>
          </p:nvPr>
        </p:nvSpPr>
        <p:spPr/>
        <p:txBody>
          <a:bodyPr/>
          <a:lstStyle/>
          <a:p>
            <a:r>
              <a:rPr lang="fr-FR" dirty="0"/>
              <a:t>10</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Copie ces noms dans la bonne colonne.</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8620" y="1784648"/>
            <a:ext cx="6660740" cy="923330"/>
          </a:xfrm>
          <a:prstGeom prst="rect">
            <a:avLst/>
          </a:prstGeom>
          <a:noFill/>
        </p:spPr>
        <p:txBody>
          <a:bodyPr wrap="square" rtlCol="0">
            <a:spAutoFit/>
          </a:bodyPr>
          <a:lstStyle/>
          <a:p>
            <a:pPr algn="ctr">
              <a:lnSpc>
                <a:spcPct val="150000"/>
              </a:lnSpc>
            </a:pPr>
            <a:r>
              <a:rPr lang="fr-FR" dirty="0">
                <a:latin typeface="Cursive standard" pitchFamily="2" charset="0"/>
              </a:rPr>
              <a:t>des billes – la limace – un stylo – les devoirs – ce dessin – </a:t>
            </a:r>
          </a:p>
          <a:p>
            <a:pPr algn="ctr">
              <a:lnSpc>
                <a:spcPct val="150000"/>
              </a:lnSpc>
            </a:pPr>
            <a:r>
              <a:rPr lang="fr-FR" dirty="0">
                <a:latin typeface="Cursive standard" pitchFamily="2" charset="0"/>
              </a:rPr>
              <a:t>mes parents – ces chevaux – nos animaux – mon balai – cette tablette</a:t>
            </a:r>
          </a:p>
        </p:txBody>
      </p:sp>
      <p:graphicFrame>
        <p:nvGraphicFramePr>
          <p:cNvPr id="12" name="Tableau 11"/>
          <p:cNvGraphicFramePr>
            <a:graphicFrameLocks noGrp="1"/>
          </p:cNvGraphicFramePr>
          <p:nvPr>
            <p:extLst>
              <p:ext uri="{D42A27DB-BD31-4B8C-83A1-F6EECF244321}">
                <p14:modId xmlns:p14="http://schemas.microsoft.com/office/powerpoint/2010/main" val="2226269168"/>
              </p:ext>
            </p:extLst>
          </p:nvPr>
        </p:nvGraphicFramePr>
        <p:xfrm>
          <a:off x="133373" y="2825120"/>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extLst>
                    <a:ext uri="{9D8B030D-6E8A-4147-A177-3AD203B41FA5}">
                      <a16:colId xmlns:a16="http://schemas.microsoft.com/office/drawing/2014/main" val="20000"/>
                    </a:ext>
                  </a:extLst>
                </a:gridCol>
                <a:gridCol w="3267993">
                  <a:extLst>
                    <a:ext uri="{9D8B030D-6E8A-4147-A177-3AD203B41FA5}">
                      <a16:colId xmlns:a16="http://schemas.microsoft.com/office/drawing/2014/main" val="20001"/>
                    </a:ext>
                  </a:extLst>
                </a:gridCol>
              </a:tblGrid>
              <a:tr h="144016">
                <a:tc>
                  <a:txBody>
                    <a:bodyPr/>
                    <a:lstStyle/>
                    <a:p>
                      <a:pPr algn="ctr"/>
                      <a:r>
                        <a:rPr lang="fr-FR" sz="1400" b="1" dirty="0"/>
                        <a:t>Noms singuliers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a:t>Noms pluriels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2028">
                <a:tc>
                  <a:txBody>
                    <a:bodyPr/>
                    <a:lstStyle/>
                    <a:p>
                      <a:endParaRPr lang="fr-FR" dirty="0"/>
                    </a:p>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188641" y="3185160"/>
            <a:ext cx="3145110" cy="1323950"/>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3464421" y="3185160"/>
            <a:ext cx="3145110" cy="1323950"/>
          </a:xfrm>
          <a:prstGeom prst="rect">
            <a:avLst/>
          </a:prstGeom>
        </p:spPr>
      </p:pic>
      <p:grpSp>
        <p:nvGrpSpPr>
          <p:cNvPr id="15" name="Groupe 14"/>
          <p:cNvGrpSpPr/>
          <p:nvPr/>
        </p:nvGrpSpPr>
        <p:grpSpPr>
          <a:xfrm>
            <a:off x="116632" y="4880992"/>
            <a:ext cx="6653336" cy="646331"/>
            <a:chOff x="116632" y="1280592"/>
            <a:chExt cx="6653336" cy="646331"/>
          </a:xfrm>
        </p:grpSpPr>
        <p:grpSp>
          <p:nvGrpSpPr>
            <p:cNvPr id="16" name="Groupe 15"/>
            <p:cNvGrpSpPr/>
            <p:nvPr/>
          </p:nvGrpSpPr>
          <p:grpSpPr>
            <a:xfrm>
              <a:off x="116632" y="1352600"/>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ZoneTexte 16"/>
            <p:cNvSpPr txBox="1"/>
            <p:nvPr/>
          </p:nvSpPr>
          <p:spPr>
            <a:xfrm>
              <a:off x="476672" y="1280592"/>
              <a:ext cx="6092080" cy="646331"/>
            </a:xfrm>
            <a:prstGeom prst="rect">
              <a:avLst/>
            </a:prstGeom>
            <a:noFill/>
          </p:spPr>
          <p:txBody>
            <a:bodyPr wrap="square" rtlCol="0">
              <a:spAutoFit/>
            </a:bodyPr>
            <a:lstStyle/>
            <a:p>
              <a:pPr>
                <a:lnSpc>
                  <a:spcPct val="150000"/>
                </a:lnSpc>
              </a:pPr>
              <a:r>
                <a:rPr lang="fr-FR" sz="1400" u="sng" dirty="0">
                  <a:latin typeface="SimpleRonde" pitchFamily="2" charset="0"/>
                </a:rPr>
                <a:t>Pour chacun de ces noms, écris </a:t>
              </a:r>
              <a:r>
                <a:rPr lang="fr-FR" sz="2400" b="1" u="sng" dirty="0">
                  <a:latin typeface="Cursive standard" pitchFamily="2" charset="0"/>
                </a:rPr>
                <a:t>singulier </a:t>
              </a:r>
              <a:r>
                <a:rPr lang="fr-FR" sz="1400" u="sng" dirty="0">
                  <a:latin typeface="SimpleRonde" pitchFamily="2" charset="0"/>
                </a:rPr>
                <a:t>ou </a:t>
              </a:r>
              <a:r>
                <a:rPr lang="fr-FR" sz="2400" b="1" u="sng" dirty="0">
                  <a:latin typeface="Cursive standard" pitchFamily="2" charset="0"/>
                </a:rPr>
                <a:t>pluriel</a:t>
              </a:r>
              <a:r>
                <a:rPr lang="fr-FR" sz="1400" u="sng" dirty="0">
                  <a:latin typeface="SimpleRonde" pitchFamily="2" charset="0"/>
                </a:rPr>
                <a:t>.</a:t>
              </a:r>
              <a:endParaRPr lang="fr-FR" sz="1400" dirty="0">
                <a:latin typeface="SimpleRonde" pitchFamily="2" charset="0"/>
              </a:endParaRPr>
            </a:p>
          </p:txBody>
        </p:sp>
        <p:sp>
          <p:nvSpPr>
            <p:cNvPr id="18" name="Rectangle à coins arrondis 1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13696" y="5525312"/>
            <a:ext cx="1971288" cy="502778"/>
          </a:xfrm>
          <a:prstGeom prst="rect">
            <a:avLst/>
          </a:prstGeom>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13696" y="6103120"/>
            <a:ext cx="1971288" cy="502778"/>
          </a:xfrm>
          <a:prstGeom prst="rect">
            <a:avLst/>
          </a:prstGeom>
        </p:spPr>
      </p:pic>
      <p:sp>
        <p:nvSpPr>
          <p:cNvPr id="23" name="ZoneTexte 22"/>
          <p:cNvSpPr txBox="1"/>
          <p:nvPr/>
        </p:nvSpPr>
        <p:spPr>
          <a:xfrm>
            <a:off x="47580" y="5401501"/>
            <a:ext cx="1293188" cy="1754326"/>
          </a:xfrm>
          <a:prstGeom prst="rect">
            <a:avLst/>
          </a:prstGeom>
          <a:noFill/>
        </p:spPr>
        <p:txBody>
          <a:bodyPr wrap="square" rtlCol="0">
            <a:spAutoFit/>
          </a:bodyPr>
          <a:lstStyle/>
          <a:p>
            <a:pPr algn="r">
              <a:lnSpc>
                <a:spcPct val="300000"/>
              </a:lnSpc>
            </a:pPr>
            <a:r>
              <a:rPr lang="fr-FR" sz="1200" dirty="0">
                <a:latin typeface="Comic Sans MS" pitchFamily="66" charset="0"/>
              </a:rPr>
              <a:t>des gâteaux :</a:t>
            </a:r>
          </a:p>
          <a:p>
            <a:pPr algn="r">
              <a:lnSpc>
                <a:spcPct val="300000"/>
              </a:lnSpc>
            </a:pPr>
            <a:r>
              <a:rPr lang="fr-FR" sz="1200" dirty="0">
                <a:latin typeface="Comic Sans MS" pitchFamily="66" charset="0"/>
              </a:rPr>
              <a:t>un joueur :</a:t>
            </a:r>
          </a:p>
          <a:p>
            <a:pPr algn="r">
              <a:lnSpc>
                <a:spcPct val="300000"/>
              </a:lnSpc>
            </a:pPr>
            <a:r>
              <a:rPr lang="fr-FR" sz="1200" dirty="0">
                <a:latin typeface="Comic Sans MS" pitchFamily="66" charset="0"/>
              </a:rPr>
              <a:t>une souris :</a:t>
            </a:r>
          </a:p>
        </p:txBody>
      </p:sp>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81460" y="6105128"/>
            <a:ext cx="1971288" cy="502778"/>
          </a:xfrm>
          <a:prstGeom prst="rect">
            <a:avLst/>
          </a:prstGeom>
        </p:spPr>
      </p:pic>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733880" y="5525312"/>
            <a:ext cx="2018868" cy="502778"/>
          </a:xfrm>
          <a:prstGeom prst="rect">
            <a:avLst/>
          </a:prstGeom>
        </p:spPr>
      </p:pic>
      <p:sp>
        <p:nvSpPr>
          <p:cNvPr id="26" name="ZoneTexte 25"/>
          <p:cNvSpPr txBox="1"/>
          <p:nvPr/>
        </p:nvSpPr>
        <p:spPr>
          <a:xfrm>
            <a:off x="3299028" y="5401501"/>
            <a:ext cx="1434852" cy="1754326"/>
          </a:xfrm>
          <a:prstGeom prst="rect">
            <a:avLst/>
          </a:prstGeom>
          <a:noFill/>
        </p:spPr>
        <p:txBody>
          <a:bodyPr wrap="square" rtlCol="0">
            <a:spAutoFit/>
          </a:bodyPr>
          <a:lstStyle/>
          <a:p>
            <a:pPr algn="r">
              <a:lnSpc>
                <a:spcPct val="300000"/>
              </a:lnSpc>
            </a:pPr>
            <a:r>
              <a:rPr lang="fr-FR" sz="1200" dirty="0">
                <a:latin typeface="Comic Sans MS" pitchFamily="66" charset="0"/>
              </a:rPr>
              <a:t>trois vélos :</a:t>
            </a:r>
          </a:p>
          <a:p>
            <a:pPr algn="r">
              <a:lnSpc>
                <a:spcPct val="300000"/>
              </a:lnSpc>
            </a:pPr>
            <a:r>
              <a:rPr lang="fr-FR" sz="1200" dirty="0">
                <a:latin typeface="Comic Sans MS" pitchFamily="66" charset="0"/>
              </a:rPr>
              <a:t>mon café :</a:t>
            </a:r>
          </a:p>
          <a:p>
            <a:pPr algn="r">
              <a:lnSpc>
                <a:spcPct val="300000"/>
              </a:lnSpc>
            </a:pPr>
            <a:r>
              <a:rPr lang="fr-FR" sz="1200" dirty="0">
                <a:latin typeface="Comic Sans MS" pitchFamily="66" charset="0"/>
              </a:rPr>
              <a:t>ces personnes :</a:t>
            </a:r>
          </a:p>
        </p:txBody>
      </p:sp>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13696" y="6681192"/>
            <a:ext cx="19712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81460" y="6681192"/>
            <a:ext cx="1971288" cy="502778"/>
          </a:xfrm>
          <a:prstGeom prst="rect">
            <a:avLst/>
          </a:prstGeom>
        </p:spPr>
      </p:pic>
      <p:grpSp>
        <p:nvGrpSpPr>
          <p:cNvPr id="29" name="Groupe 28"/>
          <p:cNvGrpSpPr/>
          <p:nvPr/>
        </p:nvGrpSpPr>
        <p:grpSpPr>
          <a:xfrm>
            <a:off x="113676" y="7391449"/>
            <a:ext cx="6653336" cy="486949"/>
            <a:chOff x="116632" y="1352600"/>
            <a:chExt cx="6653336" cy="486949"/>
          </a:xfrm>
        </p:grpSpPr>
        <p:grpSp>
          <p:nvGrpSpPr>
            <p:cNvPr id="30" name="Groupe 29"/>
            <p:cNvGrpSpPr/>
            <p:nvPr/>
          </p:nvGrpSpPr>
          <p:grpSpPr>
            <a:xfrm>
              <a:off x="116632" y="1352600"/>
              <a:ext cx="360040" cy="461665"/>
              <a:chOff x="116632" y="1352600"/>
              <a:chExt cx="360040" cy="461665"/>
            </a:xfrm>
          </p:grpSpPr>
          <p:sp>
            <p:nvSpPr>
              <p:cNvPr id="33" name="Ellipse 3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1" name="ZoneTexte 30"/>
            <p:cNvSpPr txBox="1"/>
            <p:nvPr/>
          </p:nvSpPr>
          <p:spPr>
            <a:xfrm>
              <a:off x="476672" y="1450981"/>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Ecris le pluriel de ces noms.</a:t>
              </a:r>
              <a:endParaRPr lang="fr-FR" sz="1400" dirty="0">
                <a:latin typeface="SimpleRonde" pitchFamily="2" charset="0"/>
              </a:endParaRPr>
            </a:p>
          </p:txBody>
        </p:sp>
        <p:sp>
          <p:nvSpPr>
            <p:cNvPr id="32" name="Rectangle à coins arrondis 3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169680" y="8029139"/>
            <a:ext cx="1971288" cy="502778"/>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169680" y="8606947"/>
            <a:ext cx="1971288" cy="502778"/>
          </a:xfrm>
          <a:prstGeom prst="rect">
            <a:avLst/>
          </a:prstGeom>
        </p:spPr>
      </p:pic>
      <p:sp>
        <p:nvSpPr>
          <p:cNvPr id="37" name="ZoneTexte 36"/>
          <p:cNvSpPr txBox="1"/>
          <p:nvPr/>
        </p:nvSpPr>
        <p:spPr>
          <a:xfrm>
            <a:off x="-99392" y="7905328"/>
            <a:ext cx="1269072" cy="1754326"/>
          </a:xfrm>
          <a:prstGeom prst="rect">
            <a:avLst/>
          </a:prstGeom>
          <a:noFill/>
        </p:spPr>
        <p:txBody>
          <a:bodyPr wrap="square" rtlCol="0">
            <a:spAutoFit/>
          </a:bodyPr>
          <a:lstStyle/>
          <a:p>
            <a:pPr algn="r">
              <a:lnSpc>
                <a:spcPct val="300000"/>
              </a:lnSpc>
            </a:pPr>
            <a:r>
              <a:rPr lang="fr-FR" sz="1200" dirty="0">
                <a:latin typeface="Comic Sans MS" pitchFamily="66" charset="0"/>
              </a:rPr>
              <a:t>une cheminée :</a:t>
            </a:r>
          </a:p>
          <a:p>
            <a:pPr algn="r">
              <a:lnSpc>
                <a:spcPct val="300000"/>
              </a:lnSpc>
            </a:pPr>
            <a:r>
              <a:rPr lang="fr-FR" sz="1200" dirty="0">
                <a:latin typeface="Comic Sans MS" pitchFamily="66" charset="0"/>
              </a:rPr>
              <a:t>un appel :</a:t>
            </a:r>
          </a:p>
          <a:p>
            <a:pPr algn="r">
              <a:lnSpc>
                <a:spcPct val="300000"/>
              </a:lnSpc>
            </a:pPr>
            <a:r>
              <a:rPr lang="fr-FR" sz="1200" dirty="0">
                <a:latin typeface="Comic Sans MS" pitchFamily="66" charset="0"/>
              </a:rPr>
              <a:t>le sac :</a:t>
            </a:r>
          </a:p>
        </p:txBody>
      </p:sp>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8608955"/>
            <a:ext cx="1971288" cy="502778"/>
          </a:xfrm>
          <a:prstGeom prst="rect">
            <a:avLst/>
          </a:prstGeom>
        </p:spPr>
      </p:pic>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586908" y="8029139"/>
            <a:ext cx="2018868" cy="502778"/>
          </a:xfrm>
          <a:prstGeom prst="rect">
            <a:avLst/>
          </a:prstGeom>
        </p:spPr>
      </p:pic>
      <p:sp>
        <p:nvSpPr>
          <p:cNvPr id="40" name="ZoneTexte 39"/>
          <p:cNvSpPr txBox="1"/>
          <p:nvPr/>
        </p:nvSpPr>
        <p:spPr>
          <a:xfrm>
            <a:off x="3152056" y="7905328"/>
            <a:ext cx="1434852" cy="1754326"/>
          </a:xfrm>
          <a:prstGeom prst="rect">
            <a:avLst/>
          </a:prstGeom>
          <a:noFill/>
        </p:spPr>
        <p:txBody>
          <a:bodyPr wrap="square" rtlCol="0">
            <a:spAutoFit/>
          </a:bodyPr>
          <a:lstStyle/>
          <a:p>
            <a:pPr algn="r">
              <a:lnSpc>
                <a:spcPct val="300000"/>
              </a:lnSpc>
            </a:pPr>
            <a:r>
              <a:rPr lang="fr-FR" sz="1200" dirty="0">
                <a:latin typeface="Comic Sans MS" pitchFamily="66" charset="0"/>
              </a:rPr>
              <a:t>cette nappe :</a:t>
            </a:r>
          </a:p>
          <a:p>
            <a:pPr algn="r">
              <a:lnSpc>
                <a:spcPct val="300000"/>
              </a:lnSpc>
            </a:pPr>
            <a:r>
              <a:rPr lang="fr-FR" sz="1200" dirty="0">
                <a:latin typeface="Comic Sans MS" pitchFamily="66" charset="0"/>
              </a:rPr>
              <a:t>un acteur :</a:t>
            </a:r>
          </a:p>
          <a:p>
            <a:pPr algn="r">
              <a:lnSpc>
                <a:spcPct val="300000"/>
              </a:lnSpc>
            </a:pPr>
            <a:r>
              <a:rPr lang="fr-FR" sz="1200" dirty="0">
                <a:latin typeface="Comic Sans MS" pitchFamily="66" charset="0"/>
              </a:rPr>
              <a:t>votre client :</a:t>
            </a:r>
          </a:p>
        </p:txBody>
      </p:sp>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169680" y="9185019"/>
            <a:ext cx="1971288" cy="502778"/>
          </a:xfrm>
          <a:prstGeom prst="rect">
            <a:avLst/>
          </a:prstGeom>
        </p:spPr>
      </p:pic>
      <p:pic>
        <p:nvPicPr>
          <p:cNvPr id="42" name="Image 4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9185019"/>
            <a:ext cx="1971288" cy="502778"/>
          </a:xfrm>
          <a:prstGeom prst="rect">
            <a:avLst/>
          </a:prstGeom>
        </p:spPr>
      </p:pic>
    </p:spTree>
    <p:extLst>
      <p:ext uri="{BB962C8B-B14F-4D97-AF65-F5344CB8AC3E}">
        <p14:creationId xmlns:p14="http://schemas.microsoft.com/office/powerpoint/2010/main" val="3292313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a:t>Les accords dans le groupe du nom</a:t>
            </a:r>
          </a:p>
        </p:txBody>
      </p:sp>
      <p:sp>
        <p:nvSpPr>
          <p:cNvPr id="3" name="Espace réservé du texte 2"/>
          <p:cNvSpPr>
            <a:spLocks noGrp="1"/>
          </p:cNvSpPr>
          <p:nvPr>
            <p:ph type="body" sz="quarter" idx="11"/>
          </p:nvPr>
        </p:nvSpPr>
        <p:spPr/>
        <p:txBody>
          <a:bodyPr/>
          <a:lstStyle/>
          <a:p>
            <a:r>
              <a:rPr lang="fr-FR" dirty="0"/>
              <a:t>10</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791361"/>
            <a:chOff x="116632" y="1352600"/>
            <a:chExt cx="6653336" cy="791361"/>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11733"/>
            </a:xfrm>
            <a:prstGeom prst="rect">
              <a:avLst/>
            </a:prstGeom>
            <a:noFill/>
          </p:spPr>
          <p:txBody>
            <a:bodyPr wrap="square" rtlCol="0">
              <a:spAutoFit/>
            </a:bodyPr>
            <a:lstStyle/>
            <a:p>
              <a:pPr>
                <a:lnSpc>
                  <a:spcPct val="150000"/>
                </a:lnSpc>
              </a:pPr>
              <a:r>
                <a:rPr lang="fr-FR" sz="1400" u="sng" dirty="0">
                  <a:latin typeface="SimpleRonde" pitchFamily="2" charset="0"/>
                </a:rPr>
                <a:t>En choisissant un mot dans chaque liste, écris 6 groupes nominaux. Attention aux accords !</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727584" y="2134591"/>
            <a:ext cx="5760640" cy="338747"/>
          </a:xfrm>
          <a:prstGeom prst="rect">
            <a:avLst/>
          </a:prstGeom>
          <a:noFill/>
        </p:spPr>
        <p:txBody>
          <a:bodyPr wrap="square" rtlCol="0">
            <a:spAutoFit/>
          </a:bodyPr>
          <a:lstStyle/>
          <a:p>
            <a:pPr>
              <a:lnSpc>
                <a:spcPct val="150000"/>
              </a:lnSpc>
            </a:pPr>
            <a:r>
              <a:rPr lang="fr-FR" sz="1200" dirty="0">
                <a:latin typeface="Comic Sans MS" panose="030F0702030302020204" pitchFamily="66" charset="0"/>
              </a:rPr>
              <a:t>trois - une - un - mes - cette - ton</a:t>
            </a:r>
          </a:p>
        </p:txBody>
      </p:sp>
      <p:grpSp>
        <p:nvGrpSpPr>
          <p:cNvPr id="43" name="Groupe 42"/>
          <p:cNvGrpSpPr/>
          <p:nvPr/>
        </p:nvGrpSpPr>
        <p:grpSpPr>
          <a:xfrm>
            <a:off x="113676" y="5025008"/>
            <a:ext cx="6653336" cy="486949"/>
            <a:chOff x="116632" y="1352600"/>
            <a:chExt cx="6653336" cy="486949"/>
          </a:xfrm>
        </p:grpSpPr>
        <p:grpSp>
          <p:nvGrpSpPr>
            <p:cNvPr id="44" name="Groupe 43"/>
            <p:cNvGrpSpPr/>
            <p:nvPr/>
          </p:nvGrpSpPr>
          <p:grpSpPr>
            <a:xfrm>
              <a:off x="116632" y="1352600"/>
              <a:ext cx="360040" cy="461665"/>
              <a:chOff x="116632" y="1352600"/>
              <a:chExt cx="360040" cy="461665"/>
            </a:xfrm>
          </p:grpSpPr>
          <p:sp>
            <p:nvSpPr>
              <p:cNvPr id="47" name="Ellipse 4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5" name="ZoneTexte 44"/>
            <p:cNvSpPr txBox="1"/>
            <p:nvPr/>
          </p:nvSpPr>
          <p:spPr>
            <a:xfrm>
              <a:off x="476672" y="1450981"/>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Ecris au pluriel. Attentions aux accords !</a:t>
              </a:r>
              <a:endParaRPr lang="fr-FR" sz="1400" dirty="0">
                <a:latin typeface="SimpleRonde" pitchFamily="2" charset="0"/>
              </a:endParaRPr>
            </a:p>
          </p:txBody>
        </p:sp>
        <p:sp>
          <p:nvSpPr>
            <p:cNvPr id="46" name="Rectangle à coins arrondis 4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529720" y="5662698"/>
            <a:ext cx="1971288" cy="502778"/>
          </a:xfrm>
          <a:prstGeom prst="rect">
            <a:avLst/>
          </a:prstGeom>
        </p:spPr>
      </p:pic>
      <p:pic>
        <p:nvPicPr>
          <p:cNvPr id="50" name="Image 49"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529720" y="6240506"/>
            <a:ext cx="1971288" cy="502778"/>
          </a:xfrm>
          <a:prstGeom prst="rect">
            <a:avLst/>
          </a:prstGeom>
        </p:spPr>
      </p:pic>
      <p:sp>
        <p:nvSpPr>
          <p:cNvPr id="51" name="ZoneTexte 50"/>
          <p:cNvSpPr txBox="1"/>
          <p:nvPr/>
        </p:nvSpPr>
        <p:spPr>
          <a:xfrm>
            <a:off x="0" y="5765750"/>
            <a:ext cx="1584196" cy="276999"/>
          </a:xfrm>
          <a:prstGeom prst="rect">
            <a:avLst/>
          </a:prstGeom>
          <a:noFill/>
        </p:spPr>
        <p:txBody>
          <a:bodyPr wrap="square" rtlCol="0">
            <a:spAutoFit/>
          </a:bodyPr>
          <a:lstStyle/>
          <a:p>
            <a:pPr algn="r"/>
            <a:r>
              <a:rPr lang="fr-FR" sz="1200" dirty="0">
                <a:latin typeface="Comic Sans MS" pitchFamily="66" charset="0"/>
              </a:rPr>
              <a:t>une jolie marquise :</a:t>
            </a:r>
          </a:p>
        </p:txBody>
      </p:sp>
      <p:pic>
        <p:nvPicPr>
          <p:cNvPr id="52" name="Image 5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817274" y="6287827"/>
            <a:ext cx="1971288" cy="502778"/>
          </a:xfrm>
          <a:prstGeom prst="rect">
            <a:avLst/>
          </a:prstGeom>
        </p:spPr>
      </p:pic>
      <p:grpSp>
        <p:nvGrpSpPr>
          <p:cNvPr id="57" name="Groupe 56"/>
          <p:cNvGrpSpPr/>
          <p:nvPr/>
        </p:nvGrpSpPr>
        <p:grpSpPr>
          <a:xfrm>
            <a:off x="113676" y="7401272"/>
            <a:ext cx="6653336" cy="513879"/>
            <a:chOff x="116632" y="1352600"/>
            <a:chExt cx="6653336" cy="513879"/>
          </a:xfrm>
        </p:grpSpPr>
        <p:grpSp>
          <p:nvGrpSpPr>
            <p:cNvPr id="58" name="Groupe 57"/>
            <p:cNvGrpSpPr/>
            <p:nvPr/>
          </p:nvGrpSpPr>
          <p:grpSpPr>
            <a:xfrm>
              <a:off x="116632" y="1352600"/>
              <a:ext cx="360040" cy="461665"/>
              <a:chOff x="116632" y="1352600"/>
              <a:chExt cx="360040" cy="461665"/>
            </a:xfrm>
          </p:grpSpPr>
          <p:sp>
            <p:nvSpPr>
              <p:cNvPr id="61" name="Ellipse 6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9" name="ZoneTexte 58"/>
            <p:cNvSpPr txBox="1"/>
            <p:nvPr/>
          </p:nvSpPr>
          <p:spPr>
            <a:xfrm>
              <a:off x="476672" y="1450981"/>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Trouve la lettre muette finale en t’aidant du féminin.</a:t>
              </a:r>
              <a:endParaRPr lang="fr-FR" sz="1400" dirty="0">
                <a:latin typeface="SimpleRonde" pitchFamily="2" charset="0"/>
              </a:endParaRPr>
            </a:p>
          </p:txBody>
        </p:sp>
        <p:sp>
          <p:nvSpPr>
            <p:cNvPr id="60" name="Rectangle à coins arrondis 5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65" name="ZoneTexte 64"/>
          <p:cNvSpPr txBox="1"/>
          <p:nvPr/>
        </p:nvSpPr>
        <p:spPr>
          <a:xfrm>
            <a:off x="1174142" y="7915151"/>
            <a:ext cx="1368152" cy="1754326"/>
          </a:xfrm>
          <a:prstGeom prst="rect">
            <a:avLst/>
          </a:prstGeom>
          <a:noFill/>
        </p:spPr>
        <p:txBody>
          <a:bodyPr wrap="square" rtlCol="0">
            <a:spAutoFit/>
          </a:bodyPr>
          <a:lstStyle/>
          <a:p>
            <a:pPr algn="r">
              <a:lnSpc>
                <a:spcPct val="300000"/>
              </a:lnSpc>
            </a:pPr>
            <a:r>
              <a:rPr lang="fr-FR" sz="1200" dirty="0">
                <a:latin typeface="Comic Sans MS" pitchFamily="66" charset="0"/>
              </a:rPr>
              <a:t>un </a:t>
            </a:r>
            <a:r>
              <a:rPr lang="fr-FR" sz="1200" dirty="0" err="1">
                <a:latin typeface="Comic Sans MS" pitchFamily="66" charset="0"/>
              </a:rPr>
              <a:t>passan</a:t>
            </a:r>
            <a:endParaRPr lang="fr-FR" sz="1200" dirty="0">
              <a:latin typeface="Comic Sans MS" pitchFamily="66" charset="0"/>
            </a:endParaRPr>
          </a:p>
          <a:p>
            <a:pPr algn="r">
              <a:lnSpc>
                <a:spcPct val="300000"/>
              </a:lnSpc>
            </a:pPr>
            <a:r>
              <a:rPr lang="fr-FR" sz="1200" dirty="0">
                <a:latin typeface="Comic Sans MS" pitchFamily="66" charset="0"/>
              </a:rPr>
              <a:t>un </a:t>
            </a:r>
            <a:r>
              <a:rPr lang="fr-FR" sz="1200" dirty="0" err="1">
                <a:latin typeface="Comic Sans MS" pitchFamily="66" charset="0"/>
              </a:rPr>
              <a:t>cha</a:t>
            </a:r>
            <a:endParaRPr lang="fr-FR" sz="1200" dirty="0">
              <a:latin typeface="Comic Sans MS" pitchFamily="66" charset="0"/>
            </a:endParaRPr>
          </a:p>
          <a:p>
            <a:pPr algn="r">
              <a:lnSpc>
                <a:spcPct val="300000"/>
              </a:lnSpc>
            </a:pPr>
            <a:r>
              <a:rPr lang="fr-FR" sz="1200" dirty="0">
                <a:latin typeface="Comic Sans MS" pitchFamily="66" charset="0"/>
              </a:rPr>
              <a:t>un </a:t>
            </a:r>
            <a:r>
              <a:rPr lang="fr-FR" sz="1200" dirty="0" err="1">
                <a:latin typeface="Comic Sans MS" pitchFamily="66" charset="0"/>
              </a:rPr>
              <a:t>portugai</a:t>
            </a:r>
            <a:endParaRPr lang="fr-FR" sz="1200" dirty="0">
              <a:latin typeface="Comic Sans MS" pitchFamily="66" charset="0"/>
            </a:endParaRPr>
          </a:p>
        </p:txBody>
      </p:sp>
      <p:sp>
        <p:nvSpPr>
          <p:cNvPr id="68" name="ZoneTexte 67"/>
          <p:cNvSpPr txBox="1"/>
          <p:nvPr/>
        </p:nvSpPr>
        <p:spPr>
          <a:xfrm>
            <a:off x="3152056" y="7915151"/>
            <a:ext cx="1434852" cy="1754326"/>
          </a:xfrm>
          <a:prstGeom prst="rect">
            <a:avLst/>
          </a:prstGeom>
          <a:noFill/>
        </p:spPr>
        <p:txBody>
          <a:bodyPr wrap="square" rtlCol="0">
            <a:spAutoFit/>
          </a:bodyPr>
          <a:lstStyle/>
          <a:p>
            <a:pPr algn="r">
              <a:lnSpc>
                <a:spcPct val="300000"/>
              </a:lnSpc>
            </a:pPr>
            <a:r>
              <a:rPr lang="fr-FR" sz="1200" dirty="0">
                <a:latin typeface="Comic Sans MS" pitchFamily="66" charset="0"/>
              </a:rPr>
              <a:t>un </a:t>
            </a:r>
            <a:r>
              <a:rPr lang="fr-FR" sz="1200" dirty="0" err="1">
                <a:latin typeface="Comic Sans MS" pitchFamily="66" charset="0"/>
              </a:rPr>
              <a:t>bavar</a:t>
            </a:r>
            <a:endParaRPr lang="fr-FR" sz="1200" dirty="0">
              <a:latin typeface="Comic Sans MS" pitchFamily="66" charset="0"/>
            </a:endParaRPr>
          </a:p>
          <a:p>
            <a:pPr algn="r">
              <a:lnSpc>
                <a:spcPct val="300000"/>
              </a:lnSpc>
            </a:pPr>
            <a:r>
              <a:rPr lang="fr-FR" sz="1200" dirty="0">
                <a:latin typeface="Comic Sans MS" pitchFamily="66" charset="0"/>
              </a:rPr>
              <a:t>un </a:t>
            </a:r>
            <a:r>
              <a:rPr lang="fr-FR" sz="1200" dirty="0" err="1">
                <a:latin typeface="Comic Sans MS" pitchFamily="66" charset="0"/>
              </a:rPr>
              <a:t>savan</a:t>
            </a:r>
            <a:endParaRPr lang="fr-FR" sz="1200" dirty="0">
              <a:latin typeface="Comic Sans MS" pitchFamily="66" charset="0"/>
            </a:endParaRPr>
          </a:p>
          <a:p>
            <a:pPr algn="r">
              <a:lnSpc>
                <a:spcPct val="300000"/>
              </a:lnSpc>
            </a:pPr>
            <a:r>
              <a:rPr lang="fr-FR" sz="1200" dirty="0">
                <a:latin typeface="Comic Sans MS" pitchFamily="66" charset="0"/>
              </a:rPr>
              <a:t>un sain</a:t>
            </a:r>
          </a:p>
        </p:txBody>
      </p:sp>
      <p:sp>
        <p:nvSpPr>
          <p:cNvPr id="71" name="Rectangle 70"/>
          <p:cNvSpPr/>
          <p:nvPr/>
        </p:nvSpPr>
        <p:spPr>
          <a:xfrm>
            <a:off x="2477444" y="8121352"/>
            <a:ext cx="375492" cy="360040"/>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2477444" y="8657939"/>
            <a:ext cx="375492" cy="360040"/>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a:off x="2477444" y="9201472"/>
            <a:ext cx="375492" cy="360040"/>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4576454" y="8121352"/>
            <a:ext cx="375492" cy="360040"/>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4576454" y="8657939"/>
            <a:ext cx="375492" cy="360040"/>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4568754" y="9201472"/>
            <a:ext cx="375492" cy="360040"/>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a:extLst>
              <a:ext uri="{FF2B5EF4-FFF2-40B4-BE49-F238E27FC236}">
                <a16:creationId xmlns:a16="http://schemas.microsoft.com/office/drawing/2014/main" id="{8F431B3F-85B6-428F-683E-BAE750784C77}"/>
              </a:ext>
            </a:extLst>
          </p:cNvPr>
          <p:cNvPicPr>
            <a:picLocks noChangeAspect="1"/>
          </p:cNvPicPr>
          <p:nvPr/>
        </p:nvPicPr>
        <p:blipFill>
          <a:blip r:embed="rId3" cstate="print">
            <a:extLst>
              <a:ext uri="{28A0092B-C50C-407E-A947-70E740481C1C}">
                <a14:useLocalDpi xmlns:a14="http://schemas.microsoft.com/office/drawing/2010/main" val="0"/>
              </a:ext>
            </a:extLst>
          </a:blip>
          <a:srcRect l="5534" r="60688" b="81132"/>
          <a:stretch>
            <a:fillRect/>
          </a:stretch>
        </p:blipFill>
        <p:spPr>
          <a:xfrm>
            <a:off x="344030" y="3323622"/>
            <a:ext cx="259372" cy="333234"/>
          </a:xfrm>
          <a:prstGeom prst="rect">
            <a:avLst/>
          </a:prstGeom>
        </p:spPr>
      </p:pic>
      <p:pic>
        <p:nvPicPr>
          <p:cNvPr id="21" name="Image 20">
            <a:extLst>
              <a:ext uri="{FF2B5EF4-FFF2-40B4-BE49-F238E27FC236}">
                <a16:creationId xmlns:a16="http://schemas.microsoft.com/office/drawing/2014/main" id="{D69FD6E3-FF25-F520-8609-9B549FE541F8}"/>
              </a:ext>
            </a:extLst>
          </p:cNvPr>
          <p:cNvPicPr>
            <a:picLocks noChangeAspect="1"/>
          </p:cNvPicPr>
          <p:nvPr/>
        </p:nvPicPr>
        <p:blipFill>
          <a:blip r:embed="rId4" cstate="print">
            <a:extLst>
              <a:ext uri="{28A0092B-C50C-407E-A947-70E740481C1C}">
                <a14:useLocalDpi xmlns:a14="http://schemas.microsoft.com/office/drawing/2010/main" val="0"/>
              </a:ext>
            </a:extLst>
          </a:blip>
          <a:srcRect l="57367" t="20783" r="3834" b="61270"/>
          <a:stretch>
            <a:fillRect/>
          </a:stretch>
        </p:blipFill>
        <p:spPr>
          <a:xfrm>
            <a:off x="332656" y="2171382"/>
            <a:ext cx="297930" cy="316959"/>
          </a:xfrm>
          <a:prstGeom prst="rect">
            <a:avLst/>
          </a:prstGeom>
        </p:spPr>
      </p:pic>
      <p:pic>
        <p:nvPicPr>
          <p:cNvPr id="22" name="Image 21">
            <a:extLst>
              <a:ext uri="{FF2B5EF4-FFF2-40B4-BE49-F238E27FC236}">
                <a16:creationId xmlns:a16="http://schemas.microsoft.com/office/drawing/2014/main" id="{D537209F-2325-7A93-D951-F116BE2E84D8}"/>
              </a:ext>
            </a:extLst>
          </p:cNvPr>
          <p:cNvPicPr>
            <a:picLocks noChangeAspect="1"/>
          </p:cNvPicPr>
          <p:nvPr/>
        </p:nvPicPr>
        <p:blipFill>
          <a:blip r:embed="rId4" cstate="print">
            <a:extLst>
              <a:ext uri="{28A0092B-C50C-407E-A947-70E740481C1C}">
                <a14:useLocalDpi xmlns:a14="http://schemas.microsoft.com/office/drawing/2010/main" val="0"/>
              </a:ext>
            </a:extLst>
          </a:blip>
          <a:srcRect l="3273" t="81671" r="61166" b="382"/>
          <a:stretch>
            <a:fillRect/>
          </a:stretch>
        </p:blipFill>
        <p:spPr>
          <a:xfrm>
            <a:off x="347620" y="2750521"/>
            <a:ext cx="273068" cy="316958"/>
          </a:xfrm>
          <a:prstGeom prst="rect">
            <a:avLst/>
          </a:prstGeom>
        </p:spPr>
      </p:pic>
      <p:pic>
        <p:nvPicPr>
          <p:cNvPr id="23" name="Image 22" descr="Capture d’écran">
            <a:extLst>
              <a:ext uri="{FF2B5EF4-FFF2-40B4-BE49-F238E27FC236}">
                <a16:creationId xmlns:a16="http://schemas.microsoft.com/office/drawing/2014/main" id="{CAF2E2F3-9FB5-4FEA-E77E-792BD02F12E8}"/>
              </a:ext>
            </a:extLst>
          </p:cNvPr>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1600" y="3871063"/>
            <a:ext cx="1971288" cy="502778"/>
          </a:xfrm>
          <a:prstGeom prst="rect">
            <a:avLst/>
          </a:prstGeom>
        </p:spPr>
      </p:pic>
      <p:pic>
        <p:nvPicPr>
          <p:cNvPr id="24" name="Image 23" descr="Capture d’écran">
            <a:extLst>
              <a:ext uri="{FF2B5EF4-FFF2-40B4-BE49-F238E27FC236}">
                <a16:creationId xmlns:a16="http://schemas.microsoft.com/office/drawing/2014/main" id="{E534B9DD-5CC8-FF59-78A5-03327ED98F9C}"/>
              </a:ext>
            </a:extLst>
          </p:cNvPr>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2371348" y="3871063"/>
            <a:ext cx="1971288" cy="502778"/>
          </a:xfrm>
          <a:prstGeom prst="rect">
            <a:avLst/>
          </a:prstGeom>
        </p:spPr>
      </p:pic>
      <p:pic>
        <p:nvPicPr>
          <p:cNvPr id="25" name="Image 24" descr="Capture d’écran">
            <a:extLst>
              <a:ext uri="{FF2B5EF4-FFF2-40B4-BE49-F238E27FC236}">
                <a16:creationId xmlns:a16="http://schemas.microsoft.com/office/drawing/2014/main" id="{83F60CF9-D894-767E-C2F2-56F1312429A2}"/>
              </a:ext>
            </a:extLst>
          </p:cNvPr>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11096" y="3871063"/>
            <a:ext cx="1971288" cy="502778"/>
          </a:xfrm>
          <a:prstGeom prst="rect">
            <a:avLst/>
          </a:prstGeom>
        </p:spPr>
      </p:pic>
      <p:pic>
        <p:nvPicPr>
          <p:cNvPr id="26" name="Image 25" descr="Capture d’écran">
            <a:extLst>
              <a:ext uri="{FF2B5EF4-FFF2-40B4-BE49-F238E27FC236}">
                <a16:creationId xmlns:a16="http://schemas.microsoft.com/office/drawing/2014/main" id="{66D231B7-287F-F4F2-B74D-816C944C9734}"/>
              </a:ext>
            </a:extLst>
          </p:cNvPr>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1600" y="4481236"/>
            <a:ext cx="1971288" cy="502778"/>
          </a:xfrm>
          <a:prstGeom prst="rect">
            <a:avLst/>
          </a:prstGeom>
        </p:spPr>
      </p:pic>
      <p:pic>
        <p:nvPicPr>
          <p:cNvPr id="27" name="Image 26" descr="Capture d’écran">
            <a:extLst>
              <a:ext uri="{FF2B5EF4-FFF2-40B4-BE49-F238E27FC236}">
                <a16:creationId xmlns:a16="http://schemas.microsoft.com/office/drawing/2014/main" id="{37955A02-BBF8-EC98-735B-3FDA37D38790}"/>
              </a:ext>
            </a:extLst>
          </p:cNvPr>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2371348" y="4472222"/>
            <a:ext cx="1971288" cy="502778"/>
          </a:xfrm>
          <a:prstGeom prst="rect">
            <a:avLst/>
          </a:prstGeom>
        </p:spPr>
      </p:pic>
      <p:pic>
        <p:nvPicPr>
          <p:cNvPr id="28" name="Image 27" descr="Capture d’écran">
            <a:extLst>
              <a:ext uri="{FF2B5EF4-FFF2-40B4-BE49-F238E27FC236}">
                <a16:creationId xmlns:a16="http://schemas.microsoft.com/office/drawing/2014/main" id="{69D022D6-0161-877A-92A5-8BBFF5335123}"/>
              </a:ext>
            </a:extLst>
          </p:cNvPr>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11096" y="4463208"/>
            <a:ext cx="1971288" cy="502778"/>
          </a:xfrm>
          <a:prstGeom prst="rect">
            <a:avLst/>
          </a:prstGeom>
        </p:spPr>
      </p:pic>
      <p:sp>
        <p:nvSpPr>
          <p:cNvPr id="29" name="ZoneTexte 28">
            <a:extLst>
              <a:ext uri="{FF2B5EF4-FFF2-40B4-BE49-F238E27FC236}">
                <a16:creationId xmlns:a16="http://schemas.microsoft.com/office/drawing/2014/main" id="{AA53E46B-8F5A-DFD3-3929-243CD447916D}"/>
              </a:ext>
            </a:extLst>
          </p:cNvPr>
          <p:cNvSpPr txBox="1"/>
          <p:nvPr/>
        </p:nvSpPr>
        <p:spPr>
          <a:xfrm>
            <a:off x="727584" y="2717011"/>
            <a:ext cx="5760640" cy="338747"/>
          </a:xfrm>
          <a:prstGeom prst="rect">
            <a:avLst/>
          </a:prstGeom>
          <a:noFill/>
        </p:spPr>
        <p:txBody>
          <a:bodyPr wrap="square" rtlCol="0">
            <a:spAutoFit/>
          </a:bodyPr>
          <a:lstStyle/>
          <a:p>
            <a:pPr>
              <a:lnSpc>
                <a:spcPct val="150000"/>
              </a:lnSpc>
            </a:pPr>
            <a:r>
              <a:rPr lang="fr-FR" sz="1200" dirty="0">
                <a:latin typeface="Comic Sans MS" panose="030F0702030302020204" pitchFamily="66" charset="0"/>
              </a:rPr>
              <a:t>thé - limonade - biscuits - gâteau - tartines - crème</a:t>
            </a:r>
          </a:p>
        </p:txBody>
      </p:sp>
      <p:sp>
        <p:nvSpPr>
          <p:cNvPr id="30" name="ZoneTexte 29">
            <a:extLst>
              <a:ext uri="{FF2B5EF4-FFF2-40B4-BE49-F238E27FC236}">
                <a16:creationId xmlns:a16="http://schemas.microsoft.com/office/drawing/2014/main" id="{49C1D281-DB93-9A65-29E0-68318DDF1BBA}"/>
              </a:ext>
            </a:extLst>
          </p:cNvPr>
          <p:cNvSpPr txBox="1"/>
          <p:nvPr/>
        </p:nvSpPr>
        <p:spPr>
          <a:xfrm>
            <a:off x="727584" y="3315754"/>
            <a:ext cx="5760640" cy="338747"/>
          </a:xfrm>
          <a:prstGeom prst="rect">
            <a:avLst/>
          </a:prstGeom>
          <a:noFill/>
        </p:spPr>
        <p:txBody>
          <a:bodyPr wrap="square" rtlCol="0">
            <a:spAutoFit/>
          </a:bodyPr>
          <a:lstStyle/>
          <a:p>
            <a:pPr>
              <a:lnSpc>
                <a:spcPct val="150000"/>
              </a:lnSpc>
            </a:pPr>
            <a:r>
              <a:rPr lang="fr-FR" sz="1200" dirty="0">
                <a:latin typeface="Comic Sans MS" panose="030F0702030302020204" pitchFamily="66" charset="0"/>
              </a:rPr>
              <a:t>croquants - beurrées - gazeuse - chaud - citronnée - moelleux</a:t>
            </a:r>
          </a:p>
        </p:txBody>
      </p:sp>
      <p:sp>
        <p:nvSpPr>
          <p:cNvPr id="31" name="ZoneTexte 30">
            <a:extLst>
              <a:ext uri="{FF2B5EF4-FFF2-40B4-BE49-F238E27FC236}">
                <a16:creationId xmlns:a16="http://schemas.microsoft.com/office/drawing/2014/main" id="{8313716C-7360-B4C9-630F-00E16F3BCA7C}"/>
              </a:ext>
            </a:extLst>
          </p:cNvPr>
          <p:cNvSpPr txBox="1"/>
          <p:nvPr/>
        </p:nvSpPr>
        <p:spPr>
          <a:xfrm>
            <a:off x="0" y="6368126"/>
            <a:ext cx="1584196" cy="276999"/>
          </a:xfrm>
          <a:prstGeom prst="rect">
            <a:avLst/>
          </a:prstGeom>
          <a:noFill/>
        </p:spPr>
        <p:txBody>
          <a:bodyPr wrap="square" rtlCol="0">
            <a:spAutoFit/>
          </a:bodyPr>
          <a:lstStyle/>
          <a:p>
            <a:pPr algn="r"/>
            <a:r>
              <a:rPr lang="fr-FR" sz="1200" dirty="0">
                <a:latin typeface="Comic Sans MS" pitchFamily="66" charset="0"/>
              </a:rPr>
              <a:t>un petit café :</a:t>
            </a:r>
          </a:p>
        </p:txBody>
      </p:sp>
      <p:pic>
        <p:nvPicPr>
          <p:cNvPr id="32" name="Image 31" descr="Capture d’écran">
            <a:extLst>
              <a:ext uri="{FF2B5EF4-FFF2-40B4-BE49-F238E27FC236}">
                <a16:creationId xmlns:a16="http://schemas.microsoft.com/office/drawing/2014/main" id="{D4F02CDA-8D83-E7C8-789D-FE7BBEE4D571}"/>
              </a:ext>
            </a:extLst>
          </p:cNvPr>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529720" y="6849304"/>
            <a:ext cx="1971288" cy="502778"/>
          </a:xfrm>
          <a:prstGeom prst="rect">
            <a:avLst/>
          </a:prstGeom>
        </p:spPr>
      </p:pic>
      <p:sp>
        <p:nvSpPr>
          <p:cNvPr id="33" name="ZoneTexte 32">
            <a:extLst>
              <a:ext uri="{FF2B5EF4-FFF2-40B4-BE49-F238E27FC236}">
                <a16:creationId xmlns:a16="http://schemas.microsoft.com/office/drawing/2014/main" id="{242242CB-C1CA-6A56-47CA-B552A3BD6705}"/>
              </a:ext>
            </a:extLst>
          </p:cNvPr>
          <p:cNvSpPr txBox="1"/>
          <p:nvPr/>
        </p:nvSpPr>
        <p:spPr>
          <a:xfrm>
            <a:off x="0" y="6976924"/>
            <a:ext cx="1584196" cy="276999"/>
          </a:xfrm>
          <a:prstGeom prst="rect">
            <a:avLst/>
          </a:prstGeom>
          <a:noFill/>
        </p:spPr>
        <p:txBody>
          <a:bodyPr wrap="square" rtlCol="0">
            <a:spAutoFit/>
          </a:bodyPr>
          <a:lstStyle/>
          <a:p>
            <a:pPr algn="r"/>
            <a:r>
              <a:rPr lang="fr-FR" sz="1200" dirty="0">
                <a:latin typeface="Comic Sans MS" pitchFamily="66" charset="0"/>
              </a:rPr>
              <a:t>la fleur odorante :</a:t>
            </a:r>
          </a:p>
        </p:txBody>
      </p:sp>
      <p:sp>
        <p:nvSpPr>
          <p:cNvPr id="34" name="ZoneTexte 33">
            <a:extLst>
              <a:ext uri="{FF2B5EF4-FFF2-40B4-BE49-F238E27FC236}">
                <a16:creationId xmlns:a16="http://schemas.microsoft.com/office/drawing/2014/main" id="{BC55A6BF-1438-5176-17EC-74682EC644F0}"/>
              </a:ext>
            </a:extLst>
          </p:cNvPr>
          <p:cNvSpPr txBox="1"/>
          <p:nvPr/>
        </p:nvSpPr>
        <p:spPr>
          <a:xfrm>
            <a:off x="3305924" y="5788468"/>
            <a:ext cx="1584196" cy="276999"/>
          </a:xfrm>
          <a:prstGeom prst="rect">
            <a:avLst/>
          </a:prstGeom>
          <a:noFill/>
        </p:spPr>
        <p:txBody>
          <a:bodyPr wrap="square" rtlCol="0">
            <a:spAutoFit/>
          </a:bodyPr>
          <a:lstStyle/>
          <a:p>
            <a:pPr algn="r"/>
            <a:r>
              <a:rPr lang="fr-FR" sz="1200" dirty="0">
                <a:latin typeface="Comic Sans MS" pitchFamily="66" charset="0"/>
              </a:rPr>
              <a:t>une dent tordue :</a:t>
            </a:r>
          </a:p>
        </p:txBody>
      </p:sp>
      <p:pic>
        <p:nvPicPr>
          <p:cNvPr id="35" name="Image 34" descr="Capture d’écran">
            <a:extLst>
              <a:ext uri="{FF2B5EF4-FFF2-40B4-BE49-F238E27FC236}">
                <a16:creationId xmlns:a16="http://schemas.microsoft.com/office/drawing/2014/main" id="{CCE9BCBC-3553-7A79-ED52-F2B0A82C0CA3}"/>
              </a:ext>
            </a:extLst>
          </p:cNvPr>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817274" y="5662698"/>
            <a:ext cx="1971288" cy="502778"/>
          </a:xfrm>
          <a:prstGeom prst="rect">
            <a:avLst/>
          </a:prstGeom>
        </p:spPr>
      </p:pic>
      <p:sp>
        <p:nvSpPr>
          <p:cNvPr id="36" name="ZoneTexte 35">
            <a:extLst>
              <a:ext uri="{FF2B5EF4-FFF2-40B4-BE49-F238E27FC236}">
                <a16:creationId xmlns:a16="http://schemas.microsoft.com/office/drawing/2014/main" id="{DB08A69F-A859-DCF8-AA20-B0BA5DA8F478}"/>
              </a:ext>
            </a:extLst>
          </p:cNvPr>
          <p:cNvSpPr txBox="1"/>
          <p:nvPr/>
        </p:nvSpPr>
        <p:spPr>
          <a:xfrm>
            <a:off x="3291680" y="6404551"/>
            <a:ext cx="1584196" cy="276999"/>
          </a:xfrm>
          <a:prstGeom prst="rect">
            <a:avLst/>
          </a:prstGeom>
          <a:noFill/>
        </p:spPr>
        <p:txBody>
          <a:bodyPr wrap="square" rtlCol="0">
            <a:spAutoFit/>
          </a:bodyPr>
          <a:lstStyle/>
          <a:p>
            <a:pPr algn="r"/>
            <a:r>
              <a:rPr lang="fr-FR" sz="1200" dirty="0">
                <a:latin typeface="Comic Sans MS" pitchFamily="66" charset="0"/>
              </a:rPr>
              <a:t>un nez crochu :</a:t>
            </a:r>
          </a:p>
        </p:txBody>
      </p:sp>
      <p:pic>
        <p:nvPicPr>
          <p:cNvPr id="37" name="Image 36" descr="Capture d’écran">
            <a:extLst>
              <a:ext uri="{FF2B5EF4-FFF2-40B4-BE49-F238E27FC236}">
                <a16:creationId xmlns:a16="http://schemas.microsoft.com/office/drawing/2014/main" id="{CD95C617-A38A-5CD9-92E4-034DEEC67CA1}"/>
              </a:ext>
            </a:extLst>
          </p:cNvPr>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817274" y="6865528"/>
            <a:ext cx="1971288" cy="502778"/>
          </a:xfrm>
          <a:prstGeom prst="rect">
            <a:avLst/>
          </a:prstGeom>
        </p:spPr>
      </p:pic>
      <p:sp>
        <p:nvSpPr>
          <p:cNvPr id="38" name="ZoneTexte 37">
            <a:extLst>
              <a:ext uri="{FF2B5EF4-FFF2-40B4-BE49-F238E27FC236}">
                <a16:creationId xmlns:a16="http://schemas.microsoft.com/office/drawing/2014/main" id="{90CD6AA7-56EF-B688-8817-900040445545}"/>
              </a:ext>
            </a:extLst>
          </p:cNvPr>
          <p:cNvSpPr txBox="1"/>
          <p:nvPr/>
        </p:nvSpPr>
        <p:spPr>
          <a:xfrm>
            <a:off x="3267060" y="6976511"/>
            <a:ext cx="1584196" cy="276999"/>
          </a:xfrm>
          <a:prstGeom prst="rect">
            <a:avLst/>
          </a:prstGeom>
          <a:noFill/>
        </p:spPr>
        <p:txBody>
          <a:bodyPr wrap="square" rtlCol="0">
            <a:spAutoFit/>
          </a:bodyPr>
          <a:lstStyle/>
          <a:p>
            <a:pPr algn="r"/>
            <a:r>
              <a:rPr lang="fr-FR" sz="1200" dirty="0">
                <a:latin typeface="Comic Sans MS" pitchFamily="66" charset="0"/>
              </a:rPr>
              <a:t>le lapin rapide :</a:t>
            </a:r>
          </a:p>
        </p:txBody>
      </p:sp>
    </p:spTree>
    <p:extLst>
      <p:ext uri="{BB962C8B-B14F-4D97-AF65-F5344CB8AC3E}">
        <p14:creationId xmlns:p14="http://schemas.microsoft.com/office/powerpoint/2010/main" val="3110728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Autofit/>
          </a:bodyPr>
          <a:lstStyle/>
          <a:p>
            <a:r>
              <a:rPr lang="fr-FR" sz="2000" dirty="0"/>
              <a:t>Les accords dans le groupe du nom</a:t>
            </a:r>
          </a:p>
        </p:txBody>
      </p:sp>
      <p:sp>
        <p:nvSpPr>
          <p:cNvPr id="3" name="Espace réservé du texte 2"/>
          <p:cNvSpPr>
            <a:spLocks noGrp="1"/>
          </p:cNvSpPr>
          <p:nvPr>
            <p:ph type="body" sz="quarter" idx="11"/>
          </p:nvPr>
        </p:nvSpPr>
        <p:spPr/>
        <p:txBody>
          <a:bodyPr/>
          <a:lstStyle/>
          <a:p>
            <a:r>
              <a:rPr lang="fr-FR" dirty="0"/>
              <a:t>10</a:t>
            </a:r>
          </a:p>
        </p:txBody>
      </p:sp>
      <p:sp>
        <p:nvSpPr>
          <p:cNvPr id="4" name="Espace réservé du texte 3"/>
          <p:cNvSpPr>
            <a:spLocks noGrp="1"/>
          </p:cNvSpPr>
          <p:nvPr>
            <p:ph type="body" sz="quarter" idx="12"/>
          </p:nvPr>
        </p:nvSpPr>
        <p:spPr/>
        <p:txBody>
          <a:bodyPr/>
          <a:lstStyle/>
          <a:p>
            <a:r>
              <a:rPr lang="fr-FR" dirty="0"/>
              <a:t>****</a:t>
            </a:r>
          </a:p>
        </p:txBody>
      </p:sp>
      <p:grpSp>
        <p:nvGrpSpPr>
          <p:cNvPr id="43" name="Groupe 42"/>
          <p:cNvGrpSpPr/>
          <p:nvPr/>
        </p:nvGrpSpPr>
        <p:grpSpPr>
          <a:xfrm>
            <a:off x="116632" y="1280592"/>
            <a:ext cx="6653336" cy="791361"/>
            <a:chOff x="116632" y="1352600"/>
            <a:chExt cx="6653336" cy="791361"/>
          </a:xfrm>
        </p:grpSpPr>
        <p:grpSp>
          <p:nvGrpSpPr>
            <p:cNvPr id="44" name="Groupe 43"/>
            <p:cNvGrpSpPr/>
            <p:nvPr/>
          </p:nvGrpSpPr>
          <p:grpSpPr>
            <a:xfrm>
              <a:off x="116632" y="1352600"/>
              <a:ext cx="360040" cy="461665"/>
              <a:chOff x="116632" y="1352600"/>
              <a:chExt cx="360040" cy="461665"/>
            </a:xfrm>
          </p:grpSpPr>
          <p:sp>
            <p:nvSpPr>
              <p:cNvPr id="47" name="Ellipse 4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5" name="ZoneTexte 44"/>
            <p:cNvSpPr txBox="1"/>
            <p:nvPr/>
          </p:nvSpPr>
          <p:spPr>
            <a:xfrm>
              <a:off x="476672" y="1432228"/>
              <a:ext cx="6092080" cy="711733"/>
            </a:xfrm>
            <a:prstGeom prst="rect">
              <a:avLst/>
            </a:prstGeom>
            <a:noFill/>
          </p:spPr>
          <p:txBody>
            <a:bodyPr wrap="square" rtlCol="0">
              <a:spAutoFit/>
            </a:bodyPr>
            <a:lstStyle/>
            <a:p>
              <a:pPr>
                <a:lnSpc>
                  <a:spcPct val="150000"/>
                </a:lnSpc>
              </a:pPr>
              <a:r>
                <a:rPr lang="fr-FR" sz="1400" u="sng" dirty="0">
                  <a:latin typeface="SimpleRonde" pitchFamily="2" charset="0"/>
                </a:rPr>
                <a:t>Complète chaque phrase par un adjectif qualificatif qui convient.</a:t>
              </a:r>
              <a:endParaRPr lang="fr-FR" sz="1400" dirty="0">
                <a:latin typeface="SimpleRonde" pitchFamily="2" charset="0"/>
              </a:endParaRPr>
            </a:p>
          </p:txBody>
        </p:sp>
        <p:sp>
          <p:nvSpPr>
            <p:cNvPr id="46" name="Rectangle à coins arrondis 4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53" name="Groupe 52"/>
          <p:cNvGrpSpPr/>
          <p:nvPr/>
        </p:nvGrpSpPr>
        <p:grpSpPr>
          <a:xfrm>
            <a:off x="113676" y="4232920"/>
            <a:ext cx="6653336" cy="760293"/>
            <a:chOff x="116632" y="1352600"/>
            <a:chExt cx="6653336" cy="760293"/>
          </a:xfrm>
        </p:grpSpPr>
        <p:grpSp>
          <p:nvGrpSpPr>
            <p:cNvPr id="54" name="Groupe 53"/>
            <p:cNvGrpSpPr/>
            <p:nvPr/>
          </p:nvGrpSpPr>
          <p:grpSpPr>
            <a:xfrm>
              <a:off x="116632" y="1352600"/>
              <a:ext cx="360040" cy="461665"/>
              <a:chOff x="116632" y="1352600"/>
              <a:chExt cx="360040" cy="461665"/>
            </a:xfrm>
          </p:grpSpPr>
          <p:sp>
            <p:nvSpPr>
              <p:cNvPr id="57" name="Ellipse 5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5" name="ZoneTexte 54"/>
            <p:cNvSpPr txBox="1"/>
            <p:nvPr/>
          </p:nvSpPr>
          <p:spPr>
            <a:xfrm>
              <a:off x="476672" y="1450981"/>
              <a:ext cx="6092080" cy="661912"/>
            </a:xfrm>
            <a:prstGeom prst="rect">
              <a:avLst/>
            </a:prstGeom>
            <a:noFill/>
          </p:spPr>
          <p:txBody>
            <a:bodyPr wrap="square" rtlCol="0">
              <a:spAutoFit/>
            </a:bodyPr>
            <a:lstStyle/>
            <a:p>
              <a:pPr>
                <a:lnSpc>
                  <a:spcPct val="150000"/>
                </a:lnSpc>
              </a:pPr>
              <a:r>
                <a:rPr lang="fr-FR" sz="1400" u="sng" dirty="0">
                  <a:latin typeface="SimpleRonde" pitchFamily="2" charset="0"/>
                </a:rPr>
                <a:t>Complète chaque phrase avec :</a:t>
              </a:r>
            </a:p>
            <a:p>
              <a:pPr>
                <a:lnSpc>
                  <a:spcPct val="150000"/>
                </a:lnSpc>
              </a:pPr>
              <a:r>
                <a:rPr lang="fr-FR" sz="1200" b="1" i="1" dirty="0">
                  <a:latin typeface="Comic Sans MS" panose="030F0702030302020204" pitchFamily="66" charset="0"/>
                </a:rPr>
                <a:t>blanc</a:t>
              </a:r>
              <a:r>
                <a:rPr lang="fr-FR" sz="1200" i="1" dirty="0">
                  <a:latin typeface="Comic Sans MS" panose="030F0702030302020204" pitchFamily="66" charset="0"/>
                </a:rPr>
                <a:t>, </a:t>
              </a:r>
              <a:r>
                <a:rPr lang="fr-FR" sz="1200" b="1" i="1" dirty="0">
                  <a:latin typeface="Comic Sans MS" panose="030F0702030302020204" pitchFamily="66" charset="0"/>
                </a:rPr>
                <a:t>blancs</a:t>
              </a:r>
              <a:r>
                <a:rPr lang="fr-FR" sz="1200" i="1" dirty="0">
                  <a:latin typeface="Comic Sans MS" panose="030F0702030302020204" pitchFamily="66" charset="0"/>
                </a:rPr>
                <a:t>, </a:t>
              </a:r>
              <a:r>
                <a:rPr lang="fr-FR" sz="1200" b="1" i="1" dirty="0">
                  <a:latin typeface="Comic Sans MS" panose="030F0702030302020204" pitchFamily="66" charset="0"/>
                </a:rPr>
                <a:t>blanche</a:t>
              </a:r>
              <a:r>
                <a:rPr lang="fr-FR" sz="1200" i="1" dirty="0">
                  <a:latin typeface="Comic Sans MS" panose="030F0702030302020204" pitchFamily="66" charset="0"/>
                </a:rPr>
                <a:t> </a:t>
              </a:r>
              <a:r>
                <a:rPr lang="fr-FR" sz="1200" dirty="0">
                  <a:latin typeface="Comic Sans MS" panose="030F0702030302020204" pitchFamily="66" charset="0"/>
                </a:rPr>
                <a:t>ou</a:t>
              </a:r>
              <a:r>
                <a:rPr lang="fr-FR" sz="1200" i="1" dirty="0">
                  <a:latin typeface="Comic Sans MS" panose="030F0702030302020204" pitchFamily="66" charset="0"/>
                </a:rPr>
                <a:t> </a:t>
              </a:r>
              <a:r>
                <a:rPr lang="fr-FR" sz="1200" b="1" i="1" dirty="0">
                  <a:latin typeface="Comic Sans MS" panose="030F0702030302020204" pitchFamily="66" charset="0"/>
                </a:rPr>
                <a:t>blanches</a:t>
              </a:r>
              <a:r>
                <a:rPr lang="fr-FR" sz="1200" dirty="0">
                  <a:latin typeface="Comic Sans MS" panose="030F0702030302020204" pitchFamily="66" charset="0"/>
                </a:rPr>
                <a:t>.</a:t>
              </a:r>
            </a:p>
          </p:txBody>
        </p:sp>
        <p:sp>
          <p:nvSpPr>
            <p:cNvPr id="56" name="Rectangle à coins arrondis 5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61" name="ZoneTexte 60"/>
          <p:cNvSpPr txBox="1"/>
          <p:nvPr/>
        </p:nvSpPr>
        <p:spPr>
          <a:xfrm>
            <a:off x="473716" y="4808984"/>
            <a:ext cx="5475564" cy="2208490"/>
          </a:xfrm>
          <a:prstGeom prst="rect">
            <a:avLst/>
          </a:prstGeom>
          <a:noFill/>
        </p:spPr>
        <p:txBody>
          <a:bodyPr wrap="square" rtlCol="0">
            <a:spAutoFit/>
          </a:bodyPr>
          <a:lstStyle/>
          <a:p>
            <a:pPr>
              <a:lnSpc>
                <a:spcPct val="300000"/>
              </a:lnSpc>
            </a:pPr>
            <a:r>
              <a:rPr lang="fr-FR" sz="1200" dirty="0">
                <a:latin typeface="Comic Sans MS" pitchFamily="66" charset="0"/>
              </a:rPr>
              <a:t>Les renards ___________ vivent dans la taïga</a:t>
            </a:r>
          </a:p>
          <a:p>
            <a:pPr>
              <a:lnSpc>
                <a:spcPct val="300000"/>
              </a:lnSpc>
            </a:pPr>
            <a:r>
              <a:rPr lang="fr-FR" sz="1200" dirty="0">
                <a:latin typeface="Comic Sans MS" pitchFamily="66" charset="0"/>
              </a:rPr>
              <a:t>La mariée porte une belle robe _____________.</a:t>
            </a:r>
          </a:p>
          <a:p>
            <a:pPr>
              <a:lnSpc>
                <a:spcPct val="300000"/>
              </a:lnSpc>
            </a:pPr>
            <a:r>
              <a:rPr lang="fr-FR" sz="1200" dirty="0">
                <a:latin typeface="Comic Sans MS" pitchFamily="66" charset="0"/>
              </a:rPr>
              <a:t>Mon cahier du jour a des pages _____________ à carreaux.</a:t>
            </a:r>
          </a:p>
          <a:p>
            <a:pPr>
              <a:lnSpc>
                <a:spcPct val="300000"/>
              </a:lnSpc>
            </a:pPr>
            <a:r>
              <a:rPr lang="fr-FR" sz="1200" dirty="0">
                <a:latin typeface="Comic Sans MS" pitchFamily="66" charset="0"/>
              </a:rPr>
              <a:t>Mon chemisier _____________ est devenu tout rose au lavage !</a:t>
            </a:r>
          </a:p>
        </p:txBody>
      </p:sp>
      <p:grpSp>
        <p:nvGrpSpPr>
          <p:cNvPr id="67" name="Groupe 66"/>
          <p:cNvGrpSpPr/>
          <p:nvPr/>
        </p:nvGrpSpPr>
        <p:grpSpPr>
          <a:xfrm>
            <a:off x="113676" y="7041232"/>
            <a:ext cx="6653336" cy="486949"/>
            <a:chOff x="116632" y="1352600"/>
            <a:chExt cx="6653336" cy="486949"/>
          </a:xfrm>
        </p:grpSpPr>
        <p:grpSp>
          <p:nvGrpSpPr>
            <p:cNvPr id="68" name="Groupe 67"/>
            <p:cNvGrpSpPr/>
            <p:nvPr/>
          </p:nvGrpSpPr>
          <p:grpSpPr>
            <a:xfrm>
              <a:off x="116632" y="1352600"/>
              <a:ext cx="360040" cy="461665"/>
              <a:chOff x="116632" y="1352600"/>
              <a:chExt cx="360040" cy="461665"/>
            </a:xfrm>
          </p:grpSpPr>
          <p:sp>
            <p:nvSpPr>
              <p:cNvPr id="71" name="Ellipse 7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9" name="ZoneTexte 68"/>
            <p:cNvSpPr txBox="1"/>
            <p:nvPr/>
          </p:nvSpPr>
          <p:spPr>
            <a:xfrm>
              <a:off x="476672" y="1450981"/>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Écris trois groupes nominaux avec l’adjectif en gras.</a:t>
              </a:r>
              <a:endParaRPr lang="fr-FR" sz="1400" dirty="0">
                <a:latin typeface="SimpleRonde" pitchFamily="2" charset="0"/>
              </a:endParaRPr>
            </a:p>
          </p:txBody>
        </p:sp>
        <p:sp>
          <p:nvSpPr>
            <p:cNvPr id="70" name="Rectangle à coins arrondis 6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73" name="Rectangle 72"/>
          <p:cNvSpPr/>
          <p:nvPr/>
        </p:nvSpPr>
        <p:spPr>
          <a:xfrm>
            <a:off x="139650" y="1835131"/>
            <a:ext cx="6552728" cy="2323906"/>
          </a:xfrm>
          <a:prstGeom prst="rect">
            <a:avLst/>
          </a:prstGeom>
        </p:spPr>
        <p:txBody>
          <a:bodyPr wrap="square">
            <a:spAutoFit/>
          </a:bodyPr>
          <a:lstStyle/>
          <a:p>
            <a:pPr>
              <a:lnSpc>
                <a:spcPct val="250000"/>
              </a:lnSpc>
            </a:pPr>
            <a:r>
              <a:rPr lang="fr-FR" sz="1200" dirty="0">
                <a:latin typeface="Comic Sans MS" pitchFamily="66" charset="0"/>
              </a:rPr>
              <a:t>Nous dégustons les ______________ tartines de notre grand-mère. </a:t>
            </a:r>
          </a:p>
          <a:p>
            <a:pPr>
              <a:lnSpc>
                <a:spcPct val="250000"/>
              </a:lnSpc>
            </a:pPr>
            <a:r>
              <a:rPr lang="fr-FR" sz="1200" dirty="0">
                <a:latin typeface="Comic Sans MS" pitchFamily="66" charset="0"/>
              </a:rPr>
              <a:t>Les _______________ pompiers éteignent le ______________ incendie.</a:t>
            </a:r>
          </a:p>
          <a:p>
            <a:pPr>
              <a:lnSpc>
                <a:spcPct val="250000"/>
              </a:lnSpc>
            </a:pPr>
            <a:r>
              <a:rPr lang="fr-FR" sz="1200" dirty="0">
                <a:latin typeface="Comic Sans MS" pitchFamily="66" charset="0"/>
              </a:rPr>
              <a:t>Tu accroches un _______________ tableau sur ce mur ______________ .</a:t>
            </a:r>
          </a:p>
          <a:p>
            <a:pPr>
              <a:lnSpc>
                <a:spcPct val="250000"/>
              </a:lnSpc>
            </a:pPr>
            <a:r>
              <a:rPr lang="fr-FR" sz="1200" dirty="0">
                <a:latin typeface="Comic Sans MS" pitchFamily="66" charset="0"/>
              </a:rPr>
              <a:t>Le _______________ ogre cherche des ____________ enfants.</a:t>
            </a:r>
          </a:p>
          <a:p>
            <a:pPr>
              <a:lnSpc>
                <a:spcPct val="250000"/>
              </a:lnSpc>
            </a:pPr>
            <a:r>
              <a:rPr lang="fr-FR" sz="1200" dirty="0">
                <a:latin typeface="Comic Sans MS" pitchFamily="66" charset="0"/>
              </a:rPr>
              <a:t>La nuit, les rues ______________ sont éclairées.</a:t>
            </a:r>
          </a:p>
        </p:txBody>
      </p:sp>
      <p:sp>
        <p:nvSpPr>
          <p:cNvPr id="75" name="ZoneTexte 74"/>
          <p:cNvSpPr txBox="1"/>
          <p:nvPr/>
        </p:nvSpPr>
        <p:spPr>
          <a:xfrm>
            <a:off x="116632" y="7465124"/>
            <a:ext cx="4392488" cy="1885324"/>
          </a:xfrm>
          <a:prstGeom prst="rect">
            <a:avLst/>
          </a:prstGeom>
          <a:noFill/>
        </p:spPr>
        <p:txBody>
          <a:bodyPr wrap="square" rtlCol="0">
            <a:spAutoFit/>
          </a:bodyPr>
          <a:lstStyle/>
          <a:p>
            <a:pPr>
              <a:lnSpc>
                <a:spcPct val="200000"/>
              </a:lnSpc>
            </a:pPr>
            <a:r>
              <a:rPr lang="fr-FR" sz="1200" b="1" dirty="0">
                <a:latin typeface="Comic Sans MS" pitchFamily="66" charset="0"/>
              </a:rPr>
              <a:t>vert</a:t>
            </a:r>
            <a:r>
              <a:rPr lang="fr-FR" sz="1200" dirty="0">
                <a:latin typeface="Comic Sans MS" pitchFamily="66" charset="0"/>
              </a:rPr>
              <a:t> : un pantalon </a:t>
            </a:r>
            <a:r>
              <a:rPr lang="fr-FR" sz="1200" dirty="0">
                <a:latin typeface="Comic Sans MS" pitchFamily="66" charset="0"/>
                <a:sym typeface="Wingdings" panose="05000000000000000000" pitchFamily="2" charset="2"/>
              </a:rPr>
              <a:t> des plantes  des</a:t>
            </a:r>
            <a:r>
              <a:rPr lang="fr-FR" sz="1200" dirty="0">
                <a:latin typeface="Comic Sans MS" pitchFamily="66" charset="0"/>
              </a:rPr>
              <a:t> haricots</a:t>
            </a:r>
          </a:p>
          <a:p>
            <a:pPr>
              <a:lnSpc>
                <a:spcPct val="200000"/>
              </a:lnSpc>
            </a:pPr>
            <a:endParaRPr lang="fr-FR" sz="1200" dirty="0">
              <a:latin typeface="Comic Sans MS" pitchFamily="66" charset="0"/>
            </a:endParaRPr>
          </a:p>
          <a:p>
            <a:pPr>
              <a:lnSpc>
                <a:spcPct val="200000"/>
              </a:lnSpc>
            </a:pPr>
            <a:r>
              <a:rPr lang="fr-FR" sz="1200" b="1" dirty="0">
                <a:latin typeface="Comic Sans MS" pitchFamily="66" charset="0"/>
              </a:rPr>
              <a:t>haut</a:t>
            </a:r>
            <a:r>
              <a:rPr lang="fr-FR" sz="1200" dirty="0">
                <a:latin typeface="Comic Sans MS" pitchFamily="66" charset="0"/>
              </a:rPr>
              <a:t> : les marches </a:t>
            </a:r>
            <a:r>
              <a:rPr lang="fr-FR" sz="1200" dirty="0">
                <a:latin typeface="Comic Sans MS" pitchFamily="66" charset="0"/>
                <a:sym typeface="Wingdings" panose="05000000000000000000" pitchFamily="2" charset="2"/>
              </a:rPr>
              <a:t> une échelle  des escaliers</a:t>
            </a:r>
          </a:p>
          <a:p>
            <a:pPr>
              <a:lnSpc>
                <a:spcPct val="200000"/>
              </a:lnSpc>
            </a:pPr>
            <a:endParaRPr lang="fr-FR" sz="1200" dirty="0">
              <a:latin typeface="Comic Sans MS" pitchFamily="66" charset="0"/>
              <a:sym typeface="Wingdings" panose="05000000000000000000" pitchFamily="2" charset="2"/>
            </a:endParaRPr>
          </a:p>
          <a:p>
            <a:pPr>
              <a:lnSpc>
                <a:spcPct val="200000"/>
              </a:lnSpc>
            </a:pPr>
            <a:r>
              <a:rPr lang="fr-FR" sz="1200" b="1" dirty="0">
                <a:latin typeface="Comic Sans MS" pitchFamily="66" charset="0"/>
              </a:rPr>
              <a:t>souriant</a:t>
            </a:r>
            <a:r>
              <a:rPr lang="fr-FR" sz="1200" dirty="0">
                <a:latin typeface="Comic Sans MS" pitchFamily="66" charset="0"/>
              </a:rPr>
              <a:t> : un bébé </a:t>
            </a:r>
            <a:r>
              <a:rPr lang="fr-FR" sz="1200" dirty="0">
                <a:latin typeface="Comic Sans MS" pitchFamily="66" charset="0"/>
                <a:sym typeface="Wingdings" panose="05000000000000000000" pitchFamily="2" charset="2"/>
              </a:rPr>
              <a:t> des personnes  des</a:t>
            </a:r>
            <a:r>
              <a:rPr lang="fr-FR" sz="1200" dirty="0">
                <a:latin typeface="Comic Sans MS" pitchFamily="66" charset="0"/>
              </a:rPr>
              <a:t> voisins</a:t>
            </a:r>
          </a:p>
        </p:txBody>
      </p:sp>
      <p:pic>
        <p:nvPicPr>
          <p:cNvPr id="76" name="Image 75"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88640" y="7838364"/>
            <a:ext cx="6480720" cy="365865"/>
          </a:xfrm>
          <a:prstGeom prst="rect">
            <a:avLst/>
          </a:prstGeom>
        </p:spPr>
      </p:pic>
      <p:pic>
        <p:nvPicPr>
          <p:cNvPr id="79" name="Image 78"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44785" y="8617252"/>
            <a:ext cx="6480720" cy="365865"/>
          </a:xfrm>
          <a:prstGeom prst="rect">
            <a:avLst/>
          </a:prstGeom>
        </p:spPr>
      </p:pic>
      <p:pic>
        <p:nvPicPr>
          <p:cNvPr id="5" name="Image 4">
            <a:extLst>
              <a:ext uri="{FF2B5EF4-FFF2-40B4-BE49-F238E27FC236}">
                <a16:creationId xmlns:a16="http://schemas.microsoft.com/office/drawing/2014/main" id="{77C0DB91-0BC0-7905-1EBA-3FFAB7EED009}"/>
              </a:ext>
            </a:extLst>
          </p:cNvPr>
          <p:cNvPicPr>
            <a:picLocks noChangeAspect="1"/>
          </p:cNvPicPr>
          <p:nvPr/>
        </p:nvPicPr>
        <p:blipFill>
          <a:blip r:embed="rId3" cstate="print">
            <a:extLst>
              <a:ext uri="{28A0092B-C50C-407E-A947-70E740481C1C}">
                <a14:useLocalDpi xmlns:a14="http://schemas.microsoft.com/office/drawing/2010/main" val="0"/>
              </a:ext>
            </a:extLst>
          </a:blip>
          <a:srcRect l="32150" t="27951" r="32150" b="28368"/>
          <a:stretch>
            <a:fillRect/>
          </a:stretch>
        </p:blipFill>
        <p:spPr>
          <a:xfrm flipH="1">
            <a:off x="5301207" y="1856656"/>
            <a:ext cx="1491778" cy="985524"/>
          </a:xfrm>
          <a:prstGeom prst="rect">
            <a:avLst/>
          </a:prstGeom>
        </p:spPr>
      </p:pic>
      <p:pic>
        <p:nvPicPr>
          <p:cNvPr id="6" name="Image 5">
            <a:extLst>
              <a:ext uri="{FF2B5EF4-FFF2-40B4-BE49-F238E27FC236}">
                <a16:creationId xmlns:a16="http://schemas.microsoft.com/office/drawing/2014/main" id="{86388E4C-BD3E-BBA5-34FC-59CF11B389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7780" y="2445256"/>
            <a:ext cx="479232" cy="894567"/>
          </a:xfrm>
          <a:prstGeom prst="rect">
            <a:avLst/>
          </a:prstGeom>
        </p:spPr>
      </p:pic>
      <p:sp>
        <p:nvSpPr>
          <p:cNvPr id="7" name="ZoneTexte 6">
            <a:extLst>
              <a:ext uri="{FF2B5EF4-FFF2-40B4-BE49-F238E27FC236}">
                <a16:creationId xmlns:a16="http://schemas.microsoft.com/office/drawing/2014/main" id="{D469559C-1299-5B1C-ACD4-94C49E8ACD13}"/>
              </a:ext>
            </a:extLst>
          </p:cNvPr>
          <p:cNvSpPr txBox="1"/>
          <p:nvPr/>
        </p:nvSpPr>
        <p:spPr>
          <a:xfrm>
            <a:off x="5340422" y="1956983"/>
            <a:ext cx="1375924" cy="577081"/>
          </a:xfrm>
          <a:prstGeom prst="rect">
            <a:avLst/>
          </a:prstGeom>
          <a:noFill/>
        </p:spPr>
        <p:txBody>
          <a:bodyPr wrap="square" rtlCol="0">
            <a:spAutoFit/>
          </a:bodyPr>
          <a:lstStyle/>
          <a:p>
            <a:pPr algn="ctr"/>
            <a:r>
              <a:rPr lang="fr-FR" sz="1050" i="1" dirty="0">
                <a:latin typeface="Comic Sans MS" pitchFamily="66" charset="0"/>
              </a:rPr>
              <a:t>Pense à </a:t>
            </a:r>
            <a:r>
              <a:rPr lang="fr-FR" sz="1050" b="1" i="1" dirty="0">
                <a:latin typeface="Comic Sans MS" pitchFamily="66" charset="0"/>
              </a:rPr>
              <a:t>accorder</a:t>
            </a:r>
            <a:r>
              <a:rPr lang="fr-FR" sz="1050" i="1" dirty="0">
                <a:latin typeface="Comic Sans MS" pitchFamily="66" charset="0"/>
              </a:rPr>
              <a:t> l’adjectif avec son nom !</a:t>
            </a:r>
          </a:p>
        </p:txBody>
      </p:sp>
      <p:pic>
        <p:nvPicPr>
          <p:cNvPr id="8" name="Image 7" descr="Capture d’écran">
            <a:extLst>
              <a:ext uri="{FF2B5EF4-FFF2-40B4-BE49-F238E27FC236}">
                <a16:creationId xmlns:a16="http://schemas.microsoft.com/office/drawing/2014/main" id="{BD30F5F9-E734-1632-66CF-7F1FEA92CE5E}"/>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75654" y="9340480"/>
            <a:ext cx="6480720" cy="365865"/>
          </a:xfrm>
          <a:prstGeom prst="rect">
            <a:avLst/>
          </a:prstGeom>
        </p:spPr>
      </p:pic>
    </p:spTree>
    <p:extLst>
      <p:ext uri="{BB962C8B-B14F-4D97-AF65-F5344CB8AC3E}">
        <p14:creationId xmlns:p14="http://schemas.microsoft.com/office/powerpoint/2010/main" val="3862461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3E9C59A-11D3-3EA9-A892-3AE6C35CD368}"/>
              </a:ext>
            </a:extLst>
          </p:cNvPr>
          <p:cNvSpPr>
            <a:spLocks noGrp="1"/>
          </p:cNvSpPr>
          <p:nvPr>
            <p:ph type="body" sz="quarter" idx="10"/>
          </p:nvPr>
        </p:nvSpPr>
        <p:spPr/>
        <p:txBody>
          <a:bodyPr/>
          <a:lstStyle/>
          <a:p>
            <a:r>
              <a:rPr lang="fr-FR" dirty="0"/>
              <a:t>Les compléments</a:t>
            </a:r>
          </a:p>
        </p:txBody>
      </p:sp>
      <p:sp>
        <p:nvSpPr>
          <p:cNvPr id="3" name="Espace réservé du texte 2">
            <a:extLst>
              <a:ext uri="{FF2B5EF4-FFF2-40B4-BE49-F238E27FC236}">
                <a16:creationId xmlns:a16="http://schemas.microsoft.com/office/drawing/2014/main" id="{8830D0C0-6DBD-E195-3ED9-017B482FEEB0}"/>
              </a:ext>
            </a:extLst>
          </p:cNvPr>
          <p:cNvSpPr>
            <a:spLocks noGrp="1"/>
          </p:cNvSpPr>
          <p:nvPr>
            <p:ph type="body" sz="quarter" idx="11"/>
          </p:nvPr>
        </p:nvSpPr>
        <p:spPr/>
        <p:txBody>
          <a:bodyPr/>
          <a:lstStyle/>
          <a:p>
            <a:r>
              <a:rPr lang="fr-FR" dirty="0"/>
              <a:t>11</a:t>
            </a:r>
          </a:p>
        </p:txBody>
      </p:sp>
      <p:sp>
        <p:nvSpPr>
          <p:cNvPr id="4" name="Espace réservé du texte 3">
            <a:extLst>
              <a:ext uri="{FF2B5EF4-FFF2-40B4-BE49-F238E27FC236}">
                <a16:creationId xmlns:a16="http://schemas.microsoft.com/office/drawing/2014/main" id="{84856E57-B3D6-1334-F3DB-20F7C546BD55}"/>
              </a:ext>
            </a:extLst>
          </p:cNvPr>
          <p:cNvSpPr>
            <a:spLocks noGrp="1"/>
          </p:cNvSpPr>
          <p:nvPr>
            <p:ph type="body" sz="quarter" idx="12"/>
          </p:nvPr>
        </p:nvSpPr>
        <p:spPr/>
        <p:txBody>
          <a:bodyPr/>
          <a:lstStyle/>
          <a:p>
            <a:r>
              <a:rPr lang="fr-FR" dirty="0"/>
              <a:t>*</a:t>
            </a:r>
          </a:p>
        </p:txBody>
      </p:sp>
      <p:grpSp>
        <p:nvGrpSpPr>
          <p:cNvPr id="5" name="Groupe 4">
            <a:extLst>
              <a:ext uri="{FF2B5EF4-FFF2-40B4-BE49-F238E27FC236}">
                <a16:creationId xmlns:a16="http://schemas.microsoft.com/office/drawing/2014/main" id="{E504D005-DAB1-448F-3131-819C2A797F2B}"/>
              </a:ext>
            </a:extLst>
          </p:cNvPr>
          <p:cNvGrpSpPr/>
          <p:nvPr/>
        </p:nvGrpSpPr>
        <p:grpSpPr>
          <a:xfrm>
            <a:off x="116632" y="1280592"/>
            <a:ext cx="6653336" cy="1295538"/>
            <a:chOff x="116632" y="1352600"/>
            <a:chExt cx="6653336" cy="1295538"/>
          </a:xfrm>
        </p:grpSpPr>
        <p:grpSp>
          <p:nvGrpSpPr>
            <p:cNvPr id="6" name="Groupe 5">
              <a:extLst>
                <a:ext uri="{FF2B5EF4-FFF2-40B4-BE49-F238E27FC236}">
                  <a16:creationId xmlns:a16="http://schemas.microsoft.com/office/drawing/2014/main" id="{11A85BE9-367B-1A2A-FA9F-3AEEE13745EA}"/>
                </a:ext>
              </a:extLst>
            </p:cNvPr>
            <p:cNvGrpSpPr/>
            <p:nvPr/>
          </p:nvGrpSpPr>
          <p:grpSpPr>
            <a:xfrm>
              <a:off x="116632" y="1352600"/>
              <a:ext cx="360040" cy="461665"/>
              <a:chOff x="116632" y="1352600"/>
              <a:chExt cx="360040" cy="461665"/>
            </a:xfrm>
          </p:grpSpPr>
          <p:sp>
            <p:nvSpPr>
              <p:cNvPr id="9" name="Ellipse 8">
                <a:extLst>
                  <a:ext uri="{FF2B5EF4-FFF2-40B4-BE49-F238E27FC236}">
                    <a16:creationId xmlns:a16="http://schemas.microsoft.com/office/drawing/2014/main" id="{B8377215-13B3-CE6E-5CB8-68A3DE7C8EE8}"/>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CA0AEB35-231B-B3A7-326B-6AAF4DB4C45A}"/>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a:extLst>
                <a:ext uri="{FF2B5EF4-FFF2-40B4-BE49-F238E27FC236}">
                  <a16:creationId xmlns:a16="http://schemas.microsoft.com/office/drawing/2014/main" id="{067E2960-F563-5924-4FB3-3896EC81F294}"/>
                </a:ext>
              </a:extLst>
            </p:cNvPr>
            <p:cNvSpPr txBox="1"/>
            <p:nvPr/>
          </p:nvSpPr>
          <p:spPr>
            <a:xfrm>
              <a:off x="476672" y="1432228"/>
              <a:ext cx="6092080" cy="1215910"/>
            </a:xfrm>
            <a:prstGeom prst="rect">
              <a:avLst/>
            </a:prstGeom>
            <a:noFill/>
          </p:spPr>
          <p:txBody>
            <a:bodyPr wrap="square" rtlCol="0">
              <a:spAutoFit/>
            </a:bodyPr>
            <a:lstStyle/>
            <a:p>
              <a:pPr>
                <a:lnSpc>
                  <a:spcPct val="150000"/>
                </a:lnSpc>
              </a:pPr>
              <a:r>
                <a:rPr lang="fr-FR" sz="1400" u="sng" dirty="0">
                  <a:latin typeface="SimpleRonde" pitchFamily="2" charset="0"/>
                </a:rPr>
                <a:t>Colorie les cadres de la bonne couleur :</a:t>
              </a:r>
            </a:p>
            <a:p>
              <a:pPr marL="285750" indent="-285750">
                <a:lnSpc>
                  <a:spcPct val="150000"/>
                </a:lnSpc>
                <a:buFontTx/>
                <a:buChar char="-"/>
              </a:pPr>
              <a:r>
                <a:rPr lang="fr-FR" sz="1200" dirty="0">
                  <a:latin typeface="Comic Sans MS" panose="030F0702030302020204" pitchFamily="66" charset="0"/>
                </a:rPr>
                <a:t>rouge pour le verbe,</a:t>
              </a:r>
            </a:p>
            <a:p>
              <a:pPr marL="285750" indent="-285750">
                <a:lnSpc>
                  <a:spcPct val="150000"/>
                </a:lnSpc>
                <a:buFontTx/>
                <a:buChar char="-"/>
              </a:pPr>
              <a:r>
                <a:rPr lang="fr-FR" sz="1200" dirty="0">
                  <a:latin typeface="Comic Sans MS" panose="030F0702030302020204" pitchFamily="66" charset="0"/>
                </a:rPr>
                <a:t>bleu pour le sujet,</a:t>
              </a:r>
            </a:p>
            <a:p>
              <a:pPr marL="285750" indent="-285750">
                <a:lnSpc>
                  <a:spcPct val="150000"/>
                </a:lnSpc>
                <a:buFontTx/>
                <a:buChar char="-"/>
              </a:pPr>
              <a:r>
                <a:rPr lang="fr-FR" sz="1200" dirty="0">
                  <a:latin typeface="Comic Sans MS" panose="030F0702030302020204" pitchFamily="66" charset="0"/>
                </a:rPr>
                <a:t>vert pour les compléments</a:t>
              </a:r>
            </a:p>
          </p:txBody>
        </p:sp>
        <p:sp>
          <p:nvSpPr>
            <p:cNvPr id="8" name="Rectangle à coins arrondis 45">
              <a:extLst>
                <a:ext uri="{FF2B5EF4-FFF2-40B4-BE49-F238E27FC236}">
                  <a16:creationId xmlns:a16="http://schemas.microsoft.com/office/drawing/2014/main" id="{74E7C2D6-D0F9-E19F-94C8-57408AF78F3A}"/>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Rectangle 10">
            <a:extLst>
              <a:ext uri="{FF2B5EF4-FFF2-40B4-BE49-F238E27FC236}">
                <a16:creationId xmlns:a16="http://schemas.microsoft.com/office/drawing/2014/main" id="{F78F40BD-2AD0-0FD7-1733-A53A2D56FFFA}"/>
              </a:ext>
            </a:extLst>
          </p:cNvPr>
          <p:cNvSpPr/>
          <p:nvPr/>
        </p:nvSpPr>
        <p:spPr>
          <a:xfrm>
            <a:off x="116632" y="2720752"/>
            <a:ext cx="1224136" cy="304477"/>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anose="030F0702030302020204" pitchFamily="66" charset="0"/>
              </a:rPr>
              <a:t>Dans l’océan,</a:t>
            </a:r>
          </a:p>
        </p:txBody>
      </p:sp>
      <p:sp>
        <p:nvSpPr>
          <p:cNvPr id="12" name="Rectangle 11">
            <a:extLst>
              <a:ext uri="{FF2B5EF4-FFF2-40B4-BE49-F238E27FC236}">
                <a16:creationId xmlns:a16="http://schemas.microsoft.com/office/drawing/2014/main" id="{52FEBDF6-4509-01FE-278A-5B0039988906}"/>
              </a:ext>
            </a:extLst>
          </p:cNvPr>
          <p:cNvSpPr/>
          <p:nvPr/>
        </p:nvSpPr>
        <p:spPr>
          <a:xfrm>
            <a:off x="1476421" y="2720752"/>
            <a:ext cx="1575792" cy="304477"/>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anose="030F0702030302020204" pitchFamily="66" charset="0"/>
              </a:rPr>
              <a:t>les scientifiques</a:t>
            </a:r>
          </a:p>
        </p:txBody>
      </p:sp>
      <p:sp>
        <p:nvSpPr>
          <p:cNvPr id="13" name="Rectangle 12">
            <a:extLst>
              <a:ext uri="{FF2B5EF4-FFF2-40B4-BE49-F238E27FC236}">
                <a16:creationId xmlns:a16="http://schemas.microsoft.com/office/drawing/2014/main" id="{B75EF6B7-B427-3742-9E0A-1902F145005D}"/>
              </a:ext>
            </a:extLst>
          </p:cNvPr>
          <p:cNvSpPr/>
          <p:nvPr/>
        </p:nvSpPr>
        <p:spPr>
          <a:xfrm>
            <a:off x="3187866" y="2720751"/>
            <a:ext cx="1224138" cy="304477"/>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anose="030F0702030302020204" pitchFamily="66" charset="0"/>
              </a:rPr>
              <a:t>ont découvert</a:t>
            </a:r>
          </a:p>
        </p:txBody>
      </p:sp>
      <p:sp>
        <p:nvSpPr>
          <p:cNvPr id="14" name="Rectangle 13">
            <a:extLst>
              <a:ext uri="{FF2B5EF4-FFF2-40B4-BE49-F238E27FC236}">
                <a16:creationId xmlns:a16="http://schemas.microsoft.com/office/drawing/2014/main" id="{58023DCA-DE8A-B018-29B3-CF96F92CDB93}"/>
              </a:ext>
            </a:extLst>
          </p:cNvPr>
          <p:cNvSpPr/>
          <p:nvPr/>
        </p:nvSpPr>
        <p:spPr>
          <a:xfrm>
            <a:off x="4547656" y="2720750"/>
            <a:ext cx="1401623" cy="304477"/>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anose="030F0702030302020204" pitchFamily="66" charset="0"/>
              </a:rPr>
              <a:t>un 7</a:t>
            </a:r>
            <a:r>
              <a:rPr lang="fr-FR" sz="1200" baseline="30000" dirty="0">
                <a:solidFill>
                  <a:schemeClr val="tx1"/>
                </a:solidFill>
                <a:latin typeface="Comic Sans MS" panose="030F0702030302020204" pitchFamily="66" charset="0"/>
              </a:rPr>
              <a:t>e</a:t>
            </a:r>
            <a:r>
              <a:rPr lang="fr-FR" sz="1200" dirty="0">
                <a:solidFill>
                  <a:schemeClr val="tx1"/>
                </a:solidFill>
                <a:latin typeface="Comic Sans MS" panose="030F0702030302020204" pitchFamily="66" charset="0"/>
              </a:rPr>
              <a:t> continent.</a:t>
            </a:r>
          </a:p>
        </p:txBody>
      </p:sp>
      <p:sp>
        <p:nvSpPr>
          <p:cNvPr id="15" name="Rectangle 14">
            <a:extLst>
              <a:ext uri="{FF2B5EF4-FFF2-40B4-BE49-F238E27FC236}">
                <a16:creationId xmlns:a16="http://schemas.microsoft.com/office/drawing/2014/main" id="{0B8E5FC3-EAF1-303E-BB53-986B88F6D5E8}"/>
              </a:ext>
            </a:extLst>
          </p:cNvPr>
          <p:cNvSpPr/>
          <p:nvPr/>
        </p:nvSpPr>
        <p:spPr>
          <a:xfrm>
            <a:off x="116632" y="3290615"/>
            <a:ext cx="3024336" cy="304477"/>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anose="030F0702030302020204" pitchFamily="66" charset="0"/>
              </a:rPr>
              <a:t>Des milliers de bouteilles en plastique</a:t>
            </a:r>
          </a:p>
        </p:txBody>
      </p:sp>
      <p:sp>
        <p:nvSpPr>
          <p:cNvPr id="16" name="Rectangle 15">
            <a:extLst>
              <a:ext uri="{FF2B5EF4-FFF2-40B4-BE49-F238E27FC236}">
                <a16:creationId xmlns:a16="http://schemas.microsoft.com/office/drawing/2014/main" id="{079BDE22-953D-747A-94A1-E22FA4E31278}"/>
              </a:ext>
            </a:extLst>
          </p:cNvPr>
          <p:cNvSpPr/>
          <p:nvPr/>
        </p:nvSpPr>
        <p:spPr>
          <a:xfrm>
            <a:off x="3323518" y="3281115"/>
            <a:ext cx="1224138" cy="304477"/>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anose="030F0702030302020204" pitchFamily="66" charset="0"/>
              </a:rPr>
              <a:t>constituent</a:t>
            </a:r>
          </a:p>
        </p:txBody>
      </p:sp>
      <p:sp>
        <p:nvSpPr>
          <p:cNvPr id="17" name="Rectangle 16">
            <a:extLst>
              <a:ext uri="{FF2B5EF4-FFF2-40B4-BE49-F238E27FC236}">
                <a16:creationId xmlns:a16="http://schemas.microsoft.com/office/drawing/2014/main" id="{4431E4ED-7A60-9545-E4B6-8F0043E864A1}"/>
              </a:ext>
            </a:extLst>
          </p:cNvPr>
          <p:cNvSpPr/>
          <p:nvPr/>
        </p:nvSpPr>
        <p:spPr>
          <a:xfrm>
            <a:off x="4730206" y="3281114"/>
            <a:ext cx="1401623" cy="304477"/>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anose="030F0702030302020204" pitchFamily="66" charset="0"/>
              </a:rPr>
              <a:t>ce continent.</a:t>
            </a:r>
          </a:p>
        </p:txBody>
      </p:sp>
      <p:sp>
        <p:nvSpPr>
          <p:cNvPr id="18" name="Rectangle 17">
            <a:extLst>
              <a:ext uri="{FF2B5EF4-FFF2-40B4-BE49-F238E27FC236}">
                <a16:creationId xmlns:a16="http://schemas.microsoft.com/office/drawing/2014/main" id="{FD264F58-E529-277D-2A89-C08CF4A3E4CC}"/>
              </a:ext>
            </a:extLst>
          </p:cNvPr>
          <p:cNvSpPr/>
          <p:nvPr/>
        </p:nvSpPr>
        <p:spPr>
          <a:xfrm>
            <a:off x="116632" y="3860478"/>
            <a:ext cx="1296144" cy="304477"/>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anose="030F0702030302020204" pitchFamily="66" charset="0"/>
              </a:rPr>
              <a:t>Chaque année,</a:t>
            </a:r>
          </a:p>
        </p:txBody>
      </p:sp>
      <p:sp>
        <p:nvSpPr>
          <p:cNvPr id="19" name="Rectangle 18">
            <a:extLst>
              <a:ext uri="{FF2B5EF4-FFF2-40B4-BE49-F238E27FC236}">
                <a16:creationId xmlns:a16="http://schemas.microsoft.com/office/drawing/2014/main" id="{141F3AD6-A38C-21B7-AD86-90E1720662D3}"/>
              </a:ext>
            </a:extLst>
          </p:cNvPr>
          <p:cNvSpPr/>
          <p:nvPr/>
        </p:nvSpPr>
        <p:spPr>
          <a:xfrm>
            <a:off x="1556792" y="3860478"/>
            <a:ext cx="1296144" cy="304477"/>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anose="030F0702030302020204" pitchFamily="66" charset="0"/>
              </a:rPr>
              <a:t>ce 7</a:t>
            </a:r>
            <a:r>
              <a:rPr lang="fr-FR" sz="1200" baseline="30000" dirty="0">
                <a:solidFill>
                  <a:schemeClr val="tx1"/>
                </a:solidFill>
                <a:latin typeface="Comic Sans MS" panose="030F0702030302020204" pitchFamily="66" charset="0"/>
              </a:rPr>
              <a:t>e</a:t>
            </a:r>
            <a:r>
              <a:rPr lang="fr-FR" sz="1200" dirty="0">
                <a:solidFill>
                  <a:schemeClr val="tx1"/>
                </a:solidFill>
                <a:latin typeface="Comic Sans MS" panose="030F0702030302020204" pitchFamily="66" charset="0"/>
              </a:rPr>
              <a:t> continent</a:t>
            </a:r>
          </a:p>
        </p:txBody>
      </p:sp>
      <p:sp>
        <p:nvSpPr>
          <p:cNvPr id="20" name="Rectangle 19">
            <a:extLst>
              <a:ext uri="{FF2B5EF4-FFF2-40B4-BE49-F238E27FC236}">
                <a16:creationId xmlns:a16="http://schemas.microsoft.com/office/drawing/2014/main" id="{53675FFF-AAE8-96B7-6156-F5CC8CBDAC91}"/>
              </a:ext>
            </a:extLst>
          </p:cNvPr>
          <p:cNvSpPr/>
          <p:nvPr/>
        </p:nvSpPr>
        <p:spPr>
          <a:xfrm>
            <a:off x="2999481" y="3860478"/>
            <a:ext cx="936106" cy="304477"/>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anose="030F0702030302020204" pitchFamily="66" charset="0"/>
              </a:rPr>
              <a:t>grandit.</a:t>
            </a:r>
          </a:p>
        </p:txBody>
      </p:sp>
      <p:sp>
        <p:nvSpPr>
          <p:cNvPr id="22" name="Rectangle 21">
            <a:extLst>
              <a:ext uri="{FF2B5EF4-FFF2-40B4-BE49-F238E27FC236}">
                <a16:creationId xmlns:a16="http://schemas.microsoft.com/office/drawing/2014/main" id="{7FDEF603-6331-92A2-AEDA-958E5E10D712}"/>
              </a:ext>
            </a:extLst>
          </p:cNvPr>
          <p:cNvSpPr/>
          <p:nvPr/>
        </p:nvSpPr>
        <p:spPr>
          <a:xfrm>
            <a:off x="116632" y="4430341"/>
            <a:ext cx="1296144" cy="304477"/>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anose="030F0702030302020204" pitchFamily="66" charset="0"/>
              </a:rPr>
              <a:t>Cette pollution</a:t>
            </a:r>
          </a:p>
        </p:txBody>
      </p:sp>
      <p:sp>
        <p:nvSpPr>
          <p:cNvPr id="23" name="Rectangle 22">
            <a:extLst>
              <a:ext uri="{FF2B5EF4-FFF2-40B4-BE49-F238E27FC236}">
                <a16:creationId xmlns:a16="http://schemas.microsoft.com/office/drawing/2014/main" id="{0D70F00F-9C33-968A-62A0-C6611AD60E28}"/>
              </a:ext>
            </a:extLst>
          </p:cNvPr>
          <p:cNvSpPr/>
          <p:nvPr/>
        </p:nvSpPr>
        <p:spPr>
          <a:xfrm>
            <a:off x="1529760" y="4430340"/>
            <a:ext cx="891128" cy="304477"/>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anose="030F0702030302020204" pitchFamily="66" charset="0"/>
              </a:rPr>
              <a:t>menace</a:t>
            </a:r>
          </a:p>
        </p:txBody>
      </p:sp>
      <p:sp>
        <p:nvSpPr>
          <p:cNvPr id="24" name="Rectangle 23">
            <a:extLst>
              <a:ext uri="{FF2B5EF4-FFF2-40B4-BE49-F238E27FC236}">
                <a16:creationId xmlns:a16="http://schemas.microsoft.com/office/drawing/2014/main" id="{B51E8D6C-2D9E-845E-BA5B-92B1D1080D22}"/>
              </a:ext>
            </a:extLst>
          </p:cNvPr>
          <p:cNvSpPr/>
          <p:nvPr/>
        </p:nvSpPr>
        <p:spPr>
          <a:xfrm>
            <a:off x="2537872" y="4430340"/>
            <a:ext cx="2192334" cy="304477"/>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anose="030F0702030302020204" pitchFamily="66" charset="0"/>
              </a:rPr>
              <a:t>les oiseaux et les poissons.</a:t>
            </a:r>
          </a:p>
        </p:txBody>
      </p:sp>
      <p:grpSp>
        <p:nvGrpSpPr>
          <p:cNvPr id="25" name="Groupe 24">
            <a:extLst>
              <a:ext uri="{FF2B5EF4-FFF2-40B4-BE49-F238E27FC236}">
                <a16:creationId xmlns:a16="http://schemas.microsoft.com/office/drawing/2014/main" id="{6BE4075E-5A7D-AF67-8096-530D624A3736}"/>
              </a:ext>
            </a:extLst>
          </p:cNvPr>
          <p:cNvGrpSpPr/>
          <p:nvPr/>
        </p:nvGrpSpPr>
        <p:grpSpPr>
          <a:xfrm>
            <a:off x="102332" y="4922296"/>
            <a:ext cx="6653336" cy="791361"/>
            <a:chOff x="116632" y="1352600"/>
            <a:chExt cx="6653336" cy="791361"/>
          </a:xfrm>
        </p:grpSpPr>
        <p:grpSp>
          <p:nvGrpSpPr>
            <p:cNvPr id="26" name="Groupe 25">
              <a:extLst>
                <a:ext uri="{FF2B5EF4-FFF2-40B4-BE49-F238E27FC236}">
                  <a16:creationId xmlns:a16="http://schemas.microsoft.com/office/drawing/2014/main" id="{C1190C18-2CD3-106A-4C8E-EEB94562C831}"/>
                </a:ext>
              </a:extLst>
            </p:cNvPr>
            <p:cNvGrpSpPr/>
            <p:nvPr/>
          </p:nvGrpSpPr>
          <p:grpSpPr>
            <a:xfrm>
              <a:off x="116632" y="1352600"/>
              <a:ext cx="360040" cy="461665"/>
              <a:chOff x="116632" y="1352600"/>
              <a:chExt cx="360040" cy="461665"/>
            </a:xfrm>
          </p:grpSpPr>
          <p:sp>
            <p:nvSpPr>
              <p:cNvPr id="29" name="Ellipse 28">
                <a:extLst>
                  <a:ext uri="{FF2B5EF4-FFF2-40B4-BE49-F238E27FC236}">
                    <a16:creationId xmlns:a16="http://schemas.microsoft.com/office/drawing/2014/main" id="{20F4C11E-4764-15D7-CD4A-34B36F976D89}"/>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A721FEE2-0C1C-081E-ABD1-1DCCBFC560B1}"/>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7" name="ZoneTexte 26">
              <a:extLst>
                <a:ext uri="{FF2B5EF4-FFF2-40B4-BE49-F238E27FC236}">
                  <a16:creationId xmlns:a16="http://schemas.microsoft.com/office/drawing/2014/main" id="{A52349C3-6E6E-130F-5C5F-B6CDF5806795}"/>
                </a:ext>
              </a:extLst>
            </p:cNvPr>
            <p:cNvSpPr txBox="1"/>
            <p:nvPr/>
          </p:nvSpPr>
          <p:spPr>
            <a:xfrm>
              <a:off x="476672" y="1432228"/>
              <a:ext cx="6092080" cy="711733"/>
            </a:xfrm>
            <a:prstGeom prst="rect">
              <a:avLst/>
            </a:prstGeom>
            <a:noFill/>
          </p:spPr>
          <p:txBody>
            <a:bodyPr wrap="square" rtlCol="0">
              <a:spAutoFit/>
            </a:bodyPr>
            <a:lstStyle/>
            <a:p>
              <a:pPr>
                <a:lnSpc>
                  <a:spcPct val="150000"/>
                </a:lnSpc>
              </a:pPr>
              <a:r>
                <a:rPr lang="fr-FR" sz="1400" u="sng" dirty="0">
                  <a:latin typeface="SimpleRonde" pitchFamily="2" charset="0"/>
                </a:rPr>
                <a:t>Dans les phrases suivantes, encadre en rouge le verbe, en bleu le groupe sujet et en vert les compléments.</a:t>
              </a:r>
            </a:p>
          </p:txBody>
        </p:sp>
        <p:sp>
          <p:nvSpPr>
            <p:cNvPr id="28" name="Rectangle à coins arrondis 45">
              <a:extLst>
                <a:ext uri="{FF2B5EF4-FFF2-40B4-BE49-F238E27FC236}">
                  <a16:creationId xmlns:a16="http://schemas.microsoft.com/office/drawing/2014/main" id="{9BDE0F88-C5AB-F5BD-49D8-C7F591E4384F}"/>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1" name="Rectangle 30">
            <a:extLst>
              <a:ext uri="{FF2B5EF4-FFF2-40B4-BE49-F238E27FC236}">
                <a16:creationId xmlns:a16="http://schemas.microsoft.com/office/drawing/2014/main" id="{8F4D9D6E-8FCD-FA4B-514B-1B9DD97FFB0F}"/>
              </a:ext>
            </a:extLst>
          </p:cNvPr>
          <p:cNvSpPr/>
          <p:nvPr/>
        </p:nvSpPr>
        <p:spPr>
          <a:xfrm>
            <a:off x="454744" y="5686483"/>
            <a:ext cx="5372447" cy="1515992"/>
          </a:xfrm>
          <a:prstGeom prst="rect">
            <a:avLst/>
          </a:prstGeom>
        </p:spPr>
        <p:txBody>
          <a:bodyPr wrap="square">
            <a:spAutoFit/>
          </a:bodyPr>
          <a:lstStyle/>
          <a:p>
            <a:pPr>
              <a:lnSpc>
                <a:spcPct val="200000"/>
              </a:lnSpc>
            </a:pPr>
            <a:r>
              <a:rPr lang="fr-FR" sz="1200" dirty="0">
                <a:latin typeface="Comic Sans MS" pitchFamily="66" charset="0"/>
              </a:rPr>
              <a:t>Aux prochaines vacances, Louise partira à Rome.</a:t>
            </a:r>
          </a:p>
          <a:p>
            <a:pPr>
              <a:lnSpc>
                <a:spcPct val="200000"/>
              </a:lnSpc>
            </a:pPr>
            <a:r>
              <a:rPr lang="fr-FR" sz="1200" dirty="0">
                <a:latin typeface="Comic Sans MS" pitchFamily="66" charset="0"/>
              </a:rPr>
              <a:t>Mon père se repose dans sa chambre.</a:t>
            </a:r>
          </a:p>
          <a:p>
            <a:pPr>
              <a:lnSpc>
                <a:spcPct val="200000"/>
              </a:lnSpc>
            </a:pPr>
            <a:r>
              <a:rPr lang="fr-FR" sz="1200" dirty="0">
                <a:latin typeface="Comic Sans MS" pitchFamily="66" charset="0"/>
              </a:rPr>
              <a:t>Un milan royal plane dans le ciel.</a:t>
            </a:r>
          </a:p>
          <a:p>
            <a:pPr>
              <a:lnSpc>
                <a:spcPct val="200000"/>
              </a:lnSpc>
            </a:pPr>
            <a:r>
              <a:rPr lang="fr-FR" sz="1200" dirty="0">
                <a:latin typeface="Comic Sans MS" pitchFamily="66" charset="0"/>
              </a:rPr>
              <a:t>La randonneuse fatiguée marche lentement.</a:t>
            </a:r>
          </a:p>
        </p:txBody>
      </p:sp>
      <p:grpSp>
        <p:nvGrpSpPr>
          <p:cNvPr id="32" name="Groupe 31">
            <a:extLst>
              <a:ext uri="{FF2B5EF4-FFF2-40B4-BE49-F238E27FC236}">
                <a16:creationId xmlns:a16="http://schemas.microsoft.com/office/drawing/2014/main" id="{CAC8189E-DDC0-94A2-A969-406BA776F4CD}"/>
              </a:ext>
            </a:extLst>
          </p:cNvPr>
          <p:cNvGrpSpPr/>
          <p:nvPr/>
        </p:nvGrpSpPr>
        <p:grpSpPr>
          <a:xfrm>
            <a:off x="116632" y="7281028"/>
            <a:ext cx="6653336" cy="791361"/>
            <a:chOff x="116632" y="1352600"/>
            <a:chExt cx="6653336" cy="791361"/>
          </a:xfrm>
        </p:grpSpPr>
        <p:grpSp>
          <p:nvGrpSpPr>
            <p:cNvPr id="33" name="Groupe 32">
              <a:extLst>
                <a:ext uri="{FF2B5EF4-FFF2-40B4-BE49-F238E27FC236}">
                  <a16:creationId xmlns:a16="http://schemas.microsoft.com/office/drawing/2014/main" id="{4FF51B65-A3B1-4CBA-CD5A-3AEBBFB9A4E5}"/>
                </a:ext>
              </a:extLst>
            </p:cNvPr>
            <p:cNvGrpSpPr/>
            <p:nvPr/>
          </p:nvGrpSpPr>
          <p:grpSpPr>
            <a:xfrm>
              <a:off x="116632" y="1352600"/>
              <a:ext cx="360040" cy="461665"/>
              <a:chOff x="116632" y="1352600"/>
              <a:chExt cx="360040" cy="461665"/>
            </a:xfrm>
          </p:grpSpPr>
          <p:sp>
            <p:nvSpPr>
              <p:cNvPr id="36" name="Ellipse 35">
                <a:extLst>
                  <a:ext uri="{FF2B5EF4-FFF2-40B4-BE49-F238E27FC236}">
                    <a16:creationId xmlns:a16="http://schemas.microsoft.com/office/drawing/2014/main" id="{A90E25F8-11B5-10FF-9FEC-6836B9CB9DD7}"/>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63C3EDC3-3010-43B6-5806-6860DAA001F9}"/>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a:extLst>
                <a:ext uri="{FF2B5EF4-FFF2-40B4-BE49-F238E27FC236}">
                  <a16:creationId xmlns:a16="http://schemas.microsoft.com/office/drawing/2014/main" id="{56D22124-205A-F247-5581-76F67C2A3F08}"/>
                </a:ext>
              </a:extLst>
            </p:cNvPr>
            <p:cNvSpPr txBox="1"/>
            <p:nvPr/>
          </p:nvSpPr>
          <p:spPr>
            <a:xfrm>
              <a:off x="476672" y="1432228"/>
              <a:ext cx="6092080" cy="711733"/>
            </a:xfrm>
            <a:prstGeom prst="rect">
              <a:avLst/>
            </a:prstGeom>
            <a:noFill/>
          </p:spPr>
          <p:txBody>
            <a:bodyPr wrap="square" rtlCol="0">
              <a:spAutoFit/>
            </a:bodyPr>
            <a:lstStyle/>
            <a:p>
              <a:pPr>
                <a:lnSpc>
                  <a:spcPct val="150000"/>
                </a:lnSpc>
              </a:pPr>
              <a:r>
                <a:rPr lang="fr-FR" sz="1400" u="sng" dirty="0">
                  <a:latin typeface="SimpleRonde" pitchFamily="2" charset="0"/>
                </a:rPr>
                <a:t>Remets les groupes de mots dans l’ordre pour former des phrases. Souligne les compléments en vert.</a:t>
              </a:r>
            </a:p>
          </p:txBody>
        </p:sp>
        <p:sp>
          <p:nvSpPr>
            <p:cNvPr id="35" name="Rectangle à coins arrondis 45">
              <a:extLst>
                <a:ext uri="{FF2B5EF4-FFF2-40B4-BE49-F238E27FC236}">
                  <a16:creationId xmlns:a16="http://schemas.microsoft.com/office/drawing/2014/main" id="{5E140C82-84DA-F2D6-F770-62BD1FCD5654}"/>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8" name="ZoneTexte 37">
            <a:extLst>
              <a:ext uri="{FF2B5EF4-FFF2-40B4-BE49-F238E27FC236}">
                <a16:creationId xmlns:a16="http://schemas.microsoft.com/office/drawing/2014/main" id="{8963F588-4CC6-E958-249E-722F406AE0A7}"/>
              </a:ext>
            </a:extLst>
          </p:cNvPr>
          <p:cNvSpPr txBox="1"/>
          <p:nvPr/>
        </p:nvSpPr>
        <p:spPr>
          <a:xfrm>
            <a:off x="116632" y="8043519"/>
            <a:ext cx="6552728" cy="1146661"/>
          </a:xfrm>
          <a:prstGeom prst="rect">
            <a:avLst/>
          </a:prstGeom>
          <a:noFill/>
        </p:spPr>
        <p:txBody>
          <a:bodyPr wrap="square" rtlCol="0">
            <a:spAutoFit/>
          </a:bodyPr>
          <a:lstStyle/>
          <a:p>
            <a:pPr>
              <a:lnSpc>
                <a:spcPct val="200000"/>
              </a:lnSpc>
            </a:pPr>
            <a:r>
              <a:rPr lang="fr-FR" sz="1200" dirty="0">
                <a:latin typeface="Comic Sans MS" pitchFamily="66" charset="0"/>
              </a:rPr>
              <a:t>ont - les personnes handicapées - des places réservées</a:t>
            </a:r>
          </a:p>
          <a:p>
            <a:pPr>
              <a:lnSpc>
                <a:spcPct val="200000"/>
              </a:lnSpc>
            </a:pPr>
            <a:endParaRPr lang="fr-FR" sz="1200" dirty="0">
              <a:latin typeface="Comic Sans MS" pitchFamily="66" charset="0"/>
              <a:sym typeface="Wingdings" panose="05000000000000000000" pitchFamily="2" charset="2"/>
            </a:endParaRPr>
          </a:p>
          <a:p>
            <a:pPr>
              <a:lnSpc>
                <a:spcPct val="200000"/>
              </a:lnSpc>
            </a:pPr>
            <a:r>
              <a:rPr lang="fr-FR" sz="1200" dirty="0">
                <a:latin typeface="Comic Sans MS" pitchFamily="66" charset="0"/>
                <a:sym typeface="Wingdings" panose="05000000000000000000" pitchFamily="2" charset="2"/>
              </a:rPr>
              <a:t>à tout le monde - cette chanson - plait</a:t>
            </a:r>
          </a:p>
        </p:txBody>
      </p:sp>
      <p:pic>
        <p:nvPicPr>
          <p:cNvPr id="39" name="Image 38" descr="Capture d’écran">
            <a:extLst>
              <a:ext uri="{FF2B5EF4-FFF2-40B4-BE49-F238E27FC236}">
                <a16:creationId xmlns:a16="http://schemas.microsoft.com/office/drawing/2014/main" id="{2A66A27A-0CC8-5511-7D1B-A1D144B4C5D6}"/>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88640" y="8416759"/>
            <a:ext cx="6480720" cy="365865"/>
          </a:xfrm>
          <a:prstGeom prst="rect">
            <a:avLst/>
          </a:prstGeom>
        </p:spPr>
      </p:pic>
      <p:pic>
        <p:nvPicPr>
          <p:cNvPr id="40" name="Image 39" descr="Capture d’écran">
            <a:extLst>
              <a:ext uri="{FF2B5EF4-FFF2-40B4-BE49-F238E27FC236}">
                <a16:creationId xmlns:a16="http://schemas.microsoft.com/office/drawing/2014/main" id="{7A33C3BC-36D8-B87E-3E18-9CBEC6EBD462}"/>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44785" y="9195647"/>
            <a:ext cx="6480720" cy="365865"/>
          </a:xfrm>
          <a:prstGeom prst="rect">
            <a:avLst/>
          </a:prstGeom>
        </p:spPr>
      </p:pic>
    </p:spTree>
    <p:extLst>
      <p:ext uri="{BB962C8B-B14F-4D97-AF65-F5344CB8AC3E}">
        <p14:creationId xmlns:p14="http://schemas.microsoft.com/office/powerpoint/2010/main" val="2249339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5A302-D054-585F-B7B3-4F5CE2C35618}"/>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F9DFC41-8C07-1BDA-8958-490729EBFAAA}"/>
              </a:ext>
            </a:extLst>
          </p:cNvPr>
          <p:cNvSpPr>
            <a:spLocks noGrp="1"/>
          </p:cNvSpPr>
          <p:nvPr>
            <p:ph type="body" sz="quarter" idx="10"/>
          </p:nvPr>
        </p:nvSpPr>
        <p:spPr/>
        <p:txBody>
          <a:bodyPr/>
          <a:lstStyle/>
          <a:p>
            <a:r>
              <a:rPr lang="fr-FR" dirty="0"/>
              <a:t>Les compléments</a:t>
            </a:r>
          </a:p>
        </p:txBody>
      </p:sp>
      <p:sp>
        <p:nvSpPr>
          <p:cNvPr id="3" name="Espace réservé du texte 2">
            <a:extLst>
              <a:ext uri="{FF2B5EF4-FFF2-40B4-BE49-F238E27FC236}">
                <a16:creationId xmlns:a16="http://schemas.microsoft.com/office/drawing/2014/main" id="{E882CC0A-FB2E-6647-9BEE-029E81D7E957}"/>
              </a:ext>
            </a:extLst>
          </p:cNvPr>
          <p:cNvSpPr>
            <a:spLocks noGrp="1"/>
          </p:cNvSpPr>
          <p:nvPr>
            <p:ph type="body" sz="quarter" idx="11"/>
          </p:nvPr>
        </p:nvSpPr>
        <p:spPr/>
        <p:txBody>
          <a:bodyPr/>
          <a:lstStyle/>
          <a:p>
            <a:r>
              <a:rPr lang="fr-FR" dirty="0"/>
              <a:t>11</a:t>
            </a:r>
          </a:p>
        </p:txBody>
      </p:sp>
      <p:sp>
        <p:nvSpPr>
          <p:cNvPr id="4" name="Espace réservé du texte 3">
            <a:extLst>
              <a:ext uri="{FF2B5EF4-FFF2-40B4-BE49-F238E27FC236}">
                <a16:creationId xmlns:a16="http://schemas.microsoft.com/office/drawing/2014/main" id="{C290F7D4-E09F-8B96-346D-8F592C19D0FF}"/>
              </a:ext>
            </a:extLst>
          </p:cNvPr>
          <p:cNvSpPr>
            <a:spLocks noGrp="1"/>
          </p:cNvSpPr>
          <p:nvPr>
            <p:ph type="body" sz="quarter" idx="12"/>
          </p:nvPr>
        </p:nvSpPr>
        <p:spPr/>
        <p:txBody>
          <a:bodyPr/>
          <a:lstStyle/>
          <a:p>
            <a:r>
              <a:rPr lang="fr-FR" dirty="0"/>
              <a:t>**</a:t>
            </a:r>
          </a:p>
        </p:txBody>
      </p:sp>
      <p:grpSp>
        <p:nvGrpSpPr>
          <p:cNvPr id="5" name="Groupe 4">
            <a:extLst>
              <a:ext uri="{FF2B5EF4-FFF2-40B4-BE49-F238E27FC236}">
                <a16:creationId xmlns:a16="http://schemas.microsoft.com/office/drawing/2014/main" id="{C3596643-8A42-27B6-AFFE-6A33B1844F5F}"/>
              </a:ext>
            </a:extLst>
          </p:cNvPr>
          <p:cNvGrpSpPr/>
          <p:nvPr/>
        </p:nvGrpSpPr>
        <p:grpSpPr>
          <a:xfrm>
            <a:off x="116632" y="1280592"/>
            <a:ext cx="6653336" cy="791361"/>
            <a:chOff x="116632" y="1352600"/>
            <a:chExt cx="6653336" cy="791361"/>
          </a:xfrm>
        </p:grpSpPr>
        <p:grpSp>
          <p:nvGrpSpPr>
            <p:cNvPr id="6" name="Groupe 5">
              <a:extLst>
                <a:ext uri="{FF2B5EF4-FFF2-40B4-BE49-F238E27FC236}">
                  <a16:creationId xmlns:a16="http://schemas.microsoft.com/office/drawing/2014/main" id="{CCDD2FE4-B700-00B4-8E2A-A99167BD3269}"/>
                </a:ext>
              </a:extLst>
            </p:cNvPr>
            <p:cNvGrpSpPr/>
            <p:nvPr/>
          </p:nvGrpSpPr>
          <p:grpSpPr>
            <a:xfrm>
              <a:off x="116632" y="1352600"/>
              <a:ext cx="360040" cy="461665"/>
              <a:chOff x="116632" y="1352600"/>
              <a:chExt cx="360040" cy="461665"/>
            </a:xfrm>
          </p:grpSpPr>
          <p:sp>
            <p:nvSpPr>
              <p:cNvPr id="9" name="Ellipse 8">
                <a:extLst>
                  <a:ext uri="{FF2B5EF4-FFF2-40B4-BE49-F238E27FC236}">
                    <a16:creationId xmlns:a16="http://schemas.microsoft.com/office/drawing/2014/main" id="{6F299485-23F2-4C5F-B95B-09C97F44535C}"/>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3F8F487-9483-7BE3-DA22-A7171B21ADE7}"/>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a:extLst>
                <a:ext uri="{FF2B5EF4-FFF2-40B4-BE49-F238E27FC236}">
                  <a16:creationId xmlns:a16="http://schemas.microsoft.com/office/drawing/2014/main" id="{994A9075-6247-4EAC-0EB4-78EC0F8415B0}"/>
                </a:ext>
              </a:extLst>
            </p:cNvPr>
            <p:cNvSpPr txBox="1"/>
            <p:nvPr/>
          </p:nvSpPr>
          <p:spPr>
            <a:xfrm>
              <a:off x="476672" y="1432228"/>
              <a:ext cx="6092080" cy="711733"/>
            </a:xfrm>
            <a:prstGeom prst="rect">
              <a:avLst/>
            </a:prstGeom>
            <a:noFill/>
          </p:spPr>
          <p:txBody>
            <a:bodyPr wrap="square" rtlCol="0">
              <a:spAutoFit/>
            </a:bodyPr>
            <a:lstStyle/>
            <a:p>
              <a:pPr>
                <a:lnSpc>
                  <a:spcPct val="150000"/>
                </a:lnSpc>
              </a:pPr>
              <a:r>
                <a:rPr lang="fr-FR" sz="1400" u="sng" dirty="0">
                  <a:latin typeface="SimpleRonde" pitchFamily="2" charset="0"/>
                </a:rPr>
                <a:t>Entoure en vert les compléments et barre ceux que tu peux déplacer ou supprimer.</a:t>
              </a:r>
            </a:p>
          </p:txBody>
        </p:sp>
        <p:sp>
          <p:nvSpPr>
            <p:cNvPr id="8" name="Rectangle à coins arrondis 45">
              <a:extLst>
                <a:ext uri="{FF2B5EF4-FFF2-40B4-BE49-F238E27FC236}">
                  <a16:creationId xmlns:a16="http://schemas.microsoft.com/office/drawing/2014/main" id="{F5496864-BD35-8DF0-8B56-47EDF96998A1}"/>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5" name="Groupe 24">
            <a:extLst>
              <a:ext uri="{FF2B5EF4-FFF2-40B4-BE49-F238E27FC236}">
                <a16:creationId xmlns:a16="http://schemas.microsoft.com/office/drawing/2014/main" id="{54DC7881-8A18-0DBE-252E-C85A629D9C55}"/>
              </a:ext>
            </a:extLst>
          </p:cNvPr>
          <p:cNvGrpSpPr/>
          <p:nvPr/>
        </p:nvGrpSpPr>
        <p:grpSpPr>
          <a:xfrm>
            <a:off x="116632" y="3777498"/>
            <a:ext cx="6653336" cy="468196"/>
            <a:chOff x="116632" y="1352600"/>
            <a:chExt cx="6653336" cy="468196"/>
          </a:xfrm>
        </p:grpSpPr>
        <p:grpSp>
          <p:nvGrpSpPr>
            <p:cNvPr id="26" name="Groupe 25">
              <a:extLst>
                <a:ext uri="{FF2B5EF4-FFF2-40B4-BE49-F238E27FC236}">
                  <a16:creationId xmlns:a16="http://schemas.microsoft.com/office/drawing/2014/main" id="{239DDB32-D099-EF14-B5A0-BDF6043C39AB}"/>
                </a:ext>
              </a:extLst>
            </p:cNvPr>
            <p:cNvGrpSpPr/>
            <p:nvPr/>
          </p:nvGrpSpPr>
          <p:grpSpPr>
            <a:xfrm>
              <a:off x="116632" y="1352600"/>
              <a:ext cx="360040" cy="461665"/>
              <a:chOff x="116632" y="1352600"/>
              <a:chExt cx="360040" cy="461665"/>
            </a:xfrm>
          </p:grpSpPr>
          <p:sp>
            <p:nvSpPr>
              <p:cNvPr id="29" name="Ellipse 28">
                <a:extLst>
                  <a:ext uri="{FF2B5EF4-FFF2-40B4-BE49-F238E27FC236}">
                    <a16:creationId xmlns:a16="http://schemas.microsoft.com/office/drawing/2014/main" id="{D1C394EB-404A-12AB-96DD-48C3B4BF9285}"/>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F0A1F116-AAD2-7D36-6E81-43B99EF06856}"/>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7" name="ZoneTexte 26">
              <a:extLst>
                <a:ext uri="{FF2B5EF4-FFF2-40B4-BE49-F238E27FC236}">
                  <a16:creationId xmlns:a16="http://schemas.microsoft.com/office/drawing/2014/main" id="{381A333A-4A0F-777D-9D63-142DC62DA83E}"/>
                </a:ext>
              </a:extLst>
            </p:cNvPr>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avec des compléments de ton choix.</a:t>
              </a:r>
            </a:p>
          </p:txBody>
        </p:sp>
        <p:sp>
          <p:nvSpPr>
            <p:cNvPr id="28" name="Rectangle à coins arrondis 45">
              <a:extLst>
                <a:ext uri="{FF2B5EF4-FFF2-40B4-BE49-F238E27FC236}">
                  <a16:creationId xmlns:a16="http://schemas.microsoft.com/office/drawing/2014/main" id="{B7E30BBF-F918-B3AB-293E-4E41AE5439C3}"/>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32" name="Groupe 31">
            <a:extLst>
              <a:ext uri="{FF2B5EF4-FFF2-40B4-BE49-F238E27FC236}">
                <a16:creationId xmlns:a16="http://schemas.microsoft.com/office/drawing/2014/main" id="{B8CA3150-3A67-4E6D-4128-DC878A1A35E8}"/>
              </a:ext>
            </a:extLst>
          </p:cNvPr>
          <p:cNvGrpSpPr/>
          <p:nvPr/>
        </p:nvGrpSpPr>
        <p:grpSpPr>
          <a:xfrm>
            <a:off x="116632" y="6465168"/>
            <a:ext cx="6653336" cy="791361"/>
            <a:chOff x="116632" y="1352600"/>
            <a:chExt cx="6653336" cy="791361"/>
          </a:xfrm>
        </p:grpSpPr>
        <p:grpSp>
          <p:nvGrpSpPr>
            <p:cNvPr id="33" name="Groupe 32">
              <a:extLst>
                <a:ext uri="{FF2B5EF4-FFF2-40B4-BE49-F238E27FC236}">
                  <a16:creationId xmlns:a16="http://schemas.microsoft.com/office/drawing/2014/main" id="{067A19AF-DECF-DA9E-0EB4-111AF4542D89}"/>
                </a:ext>
              </a:extLst>
            </p:cNvPr>
            <p:cNvGrpSpPr/>
            <p:nvPr/>
          </p:nvGrpSpPr>
          <p:grpSpPr>
            <a:xfrm>
              <a:off x="116632" y="1352600"/>
              <a:ext cx="360040" cy="461665"/>
              <a:chOff x="116632" y="1352600"/>
              <a:chExt cx="360040" cy="461665"/>
            </a:xfrm>
          </p:grpSpPr>
          <p:sp>
            <p:nvSpPr>
              <p:cNvPr id="36" name="Ellipse 35">
                <a:extLst>
                  <a:ext uri="{FF2B5EF4-FFF2-40B4-BE49-F238E27FC236}">
                    <a16:creationId xmlns:a16="http://schemas.microsoft.com/office/drawing/2014/main" id="{54BF6579-79FD-8C76-CC83-21BC12556CD7}"/>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E6742B53-6001-7DA3-417D-9543BCB32C44}"/>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a:extLst>
                <a:ext uri="{FF2B5EF4-FFF2-40B4-BE49-F238E27FC236}">
                  <a16:creationId xmlns:a16="http://schemas.microsoft.com/office/drawing/2014/main" id="{4C8FC03D-60F4-E1DA-03F3-4F594A13AB32}"/>
                </a:ext>
              </a:extLst>
            </p:cNvPr>
            <p:cNvSpPr txBox="1"/>
            <p:nvPr/>
          </p:nvSpPr>
          <p:spPr>
            <a:xfrm>
              <a:off x="476672" y="1432228"/>
              <a:ext cx="6092080" cy="711733"/>
            </a:xfrm>
            <a:prstGeom prst="rect">
              <a:avLst/>
            </a:prstGeom>
            <a:noFill/>
          </p:spPr>
          <p:txBody>
            <a:bodyPr wrap="square" rtlCol="0">
              <a:spAutoFit/>
            </a:bodyPr>
            <a:lstStyle/>
            <a:p>
              <a:pPr>
                <a:lnSpc>
                  <a:spcPct val="150000"/>
                </a:lnSpc>
              </a:pPr>
              <a:r>
                <a:rPr lang="fr-FR" sz="1400" u="sng" dirty="0">
                  <a:latin typeface="SimpleRonde" pitchFamily="2" charset="0"/>
                </a:rPr>
                <a:t>A partir de ce dessin, écris 3 phrases avec un sujet, un verbe et au moins un complément.</a:t>
              </a:r>
            </a:p>
          </p:txBody>
        </p:sp>
        <p:sp>
          <p:nvSpPr>
            <p:cNvPr id="35" name="Rectangle à coins arrondis 45">
              <a:extLst>
                <a:ext uri="{FF2B5EF4-FFF2-40B4-BE49-F238E27FC236}">
                  <a16:creationId xmlns:a16="http://schemas.microsoft.com/office/drawing/2014/main" id="{8D19DF7F-858A-3B86-02F1-F1099DA635CA}"/>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9" name="Image 38" descr="Capture d’écran">
            <a:extLst>
              <a:ext uri="{FF2B5EF4-FFF2-40B4-BE49-F238E27FC236}">
                <a16:creationId xmlns:a16="http://schemas.microsoft.com/office/drawing/2014/main" id="{7F389D90-4630-A556-9651-FE4D6011119D}"/>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16632" y="8481392"/>
            <a:ext cx="6480720" cy="365865"/>
          </a:xfrm>
          <a:prstGeom prst="rect">
            <a:avLst/>
          </a:prstGeom>
        </p:spPr>
      </p:pic>
      <p:pic>
        <p:nvPicPr>
          <p:cNvPr id="40" name="Image 39" descr="Capture d’écran">
            <a:extLst>
              <a:ext uri="{FF2B5EF4-FFF2-40B4-BE49-F238E27FC236}">
                <a16:creationId xmlns:a16="http://schemas.microsoft.com/office/drawing/2014/main" id="{648F2B37-1B58-B7DC-224C-BE8E04CE3552}"/>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16632" y="8931773"/>
            <a:ext cx="6480720" cy="365865"/>
          </a:xfrm>
          <a:prstGeom prst="rect">
            <a:avLst/>
          </a:prstGeom>
        </p:spPr>
      </p:pic>
      <p:sp>
        <p:nvSpPr>
          <p:cNvPr id="21" name="Rectangle 20">
            <a:extLst>
              <a:ext uri="{FF2B5EF4-FFF2-40B4-BE49-F238E27FC236}">
                <a16:creationId xmlns:a16="http://schemas.microsoft.com/office/drawing/2014/main" id="{3F78B626-C9E8-FE2C-E8D1-4EFB81105DD5}"/>
              </a:ext>
            </a:extLst>
          </p:cNvPr>
          <p:cNvSpPr/>
          <p:nvPr/>
        </p:nvSpPr>
        <p:spPr>
          <a:xfrm>
            <a:off x="462372" y="2069583"/>
            <a:ext cx="5372447" cy="1515992"/>
          </a:xfrm>
          <a:prstGeom prst="rect">
            <a:avLst/>
          </a:prstGeom>
        </p:spPr>
        <p:txBody>
          <a:bodyPr wrap="square">
            <a:spAutoFit/>
          </a:bodyPr>
          <a:lstStyle/>
          <a:p>
            <a:pPr>
              <a:lnSpc>
                <a:spcPct val="200000"/>
              </a:lnSpc>
            </a:pPr>
            <a:r>
              <a:rPr lang="fr-FR" sz="1200" dirty="0">
                <a:latin typeface="Comic Sans MS" pitchFamily="66" charset="0"/>
              </a:rPr>
              <a:t>Le soir, Marie lit un livre dans sa chambre.</a:t>
            </a:r>
          </a:p>
          <a:p>
            <a:pPr>
              <a:lnSpc>
                <a:spcPct val="200000"/>
              </a:lnSpc>
            </a:pPr>
            <a:r>
              <a:rPr lang="fr-FR" sz="1200" dirty="0">
                <a:latin typeface="Comic Sans MS" pitchFamily="66" charset="0"/>
              </a:rPr>
              <a:t>Chaque mercredi, Paul joue au football.</a:t>
            </a:r>
          </a:p>
          <a:p>
            <a:pPr>
              <a:lnSpc>
                <a:spcPct val="200000"/>
              </a:lnSpc>
            </a:pPr>
            <a:r>
              <a:rPr lang="fr-FR" sz="1200" dirty="0">
                <a:latin typeface="Comic Sans MS" pitchFamily="66" charset="0"/>
              </a:rPr>
              <a:t>Les Inuits portent des vêtements chauds dans ces régions.</a:t>
            </a:r>
          </a:p>
          <a:p>
            <a:pPr>
              <a:lnSpc>
                <a:spcPct val="200000"/>
              </a:lnSpc>
            </a:pPr>
            <a:r>
              <a:rPr lang="fr-FR" sz="1200" dirty="0">
                <a:latin typeface="Comic Sans MS" pitchFamily="66" charset="0"/>
              </a:rPr>
              <a:t>Pour se déplacer, ils utilisent des traineaux.</a:t>
            </a:r>
          </a:p>
        </p:txBody>
      </p:sp>
      <p:pic>
        <p:nvPicPr>
          <p:cNvPr id="41" name="Image 40" descr="Capture d’écran">
            <a:extLst>
              <a:ext uri="{FF2B5EF4-FFF2-40B4-BE49-F238E27FC236}">
                <a16:creationId xmlns:a16="http://schemas.microsoft.com/office/drawing/2014/main" id="{65773723-87D4-7D46-DCE7-D968E8BDBF88}"/>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16632" y="9360018"/>
            <a:ext cx="6480720" cy="365865"/>
          </a:xfrm>
          <a:prstGeom prst="rect">
            <a:avLst/>
          </a:prstGeom>
        </p:spPr>
      </p:pic>
      <p:pic>
        <p:nvPicPr>
          <p:cNvPr id="43" name="Image 42">
            <a:extLst>
              <a:ext uri="{FF2B5EF4-FFF2-40B4-BE49-F238E27FC236}">
                <a16:creationId xmlns:a16="http://schemas.microsoft.com/office/drawing/2014/main" id="{45AF2212-DBEA-C971-6707-9ACC45526F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7047" y="7113240"/>
            <a:ext cx="1325699" cy="1299848"/>
          </a:xfrm>
          <a:prstGeom prst="rect">
            <a:avLst/>
          </a:prstGeom>
        </p:spPr>
      </p:pic>
      <p:pic>
        <p:nvPicPr>
          <p:cNvPr id="45" name="Image 44">
            <a:extLst>
              <a:ext uri="{FF2B5EF4-FFF2-40B4-BE49-F238E27FC236}">
                <a16:creationId xmlns:a16="http://schemas.microsoft.com/office/drawing/2014/main" id="{C7C6F470-31E0-E4D1-C0F7-8ED15D66FC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5558" y="7265897"/>
            <a:ext cx="1626883" cy="1301506"/>
          </a:xfrm>
          <a:prstGeom prst="rect">
            <a:avLst/>
          </a:prstGeom>
        </p:spPr>
      </p:pic>
      <p:pic>
        <p:nvPicPr>
          <p:cNvPr id="47" name="Image 46">
            <a:extLst>
              <a:ext uri="{FF2B5EF4-FFF2-40B4-BE49-F238E27FC236}">
                <a16:creationId xmlns:a16="http://schemas.microsoft.com/office/drawing/2014/main" id="{826312B0-0E9F-BEB7-0872-1F2CA25D3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953" y="7283145"/>
            <a:ext cx="1793911" cy="1129943"/>
          </a:xfrm>
          <a:prstGeom prst="rect">
            <a:avLst/>
          </a:prstGeom>
        </p:spPr>
      </p:pic>
      <p:sp>
        <p:nvSpPr>
          <p:cNvPr id="48" name="Rectangle 47">
            <a:extLst>
              <a:ext uri="{FF2B5EF4-FFF2-40B4-BE49-F238E27FC236}">
                <a16:creationId xmlns:a16="http://schemas.microsoft.com/office/drawing/2014/main" id="{4BA94B4C-FCA6-D700-ABBB-8DFA1DCB019A}"/>
              </a:ext>
            </a:extLst>
          </p:cNvPr>
          <p:cNvSpPr/>
          <p:nvPr/>
        </p:nvSpPr>
        <p:spPr>
          <a:xfrm>
            <a:off x="296652" y="4363820"/>
            <a:ext cx="6300700" cy="1885324"/>
          </a:xfrm>
          <a:prstGeom prst="rect">
            <a:avLst/>
          </a:prstGeom>
        </p:spPr>
        <p:txBody>
          <a:bodyPr wrap="square">
            <a:spAutoFit/>
          </a:bodyPr>
          <a:lstStyle/>
          <a:p>
            <a:pPr>
              <a:lnSpc>
                <a:spcPct val="200000"/>
              </a:lnSpc>
            </a:pPr>
            <a:r>
              <a:rPr lang="fr-FR" sz="1200" dirty="0">
                <a:latin typeface="Comic Sans MS" pitchFamily="66" charset="0"/>
              </a:rPr>
              <a:t>______________________ nous partons _____________________ .</a:t>
            </a:r>
          </a:p>
          <a:p>
            <a:pPr>
              <a:lnSpc>
                <a:spcPct val="200000"/>
              </a:lnSpc>
            </a:pPr>
            <a:r>
              <a:rPr lang="fr-FR" sz="1200" dirty="0">
                <a:latin typeface="Comic Sans MS" pitchFamily="66" charset="0"/>
              </a:rPr>
              <a:t>J’aime ______________________________ .</a:t>
            </a:r>
          </a:p>
          <a:p>
            <a:pPr>
              <a:lnSpc>
                <a:spcPct val="200000"/>
              </a:lnSpc>
            </a:pPr>
            <a:r>
              <a:rPr lang="fr-FR" sz="1200" dirty="0">
                <a:latin typeface="Comic Sans MS" pitchFamily="66" charset="0"/>
              </a:rPr>
              <a:t>______________________ ma sœur range ____________________ .</a:t>
            </a:r>
          </a:p>
          <a:p>
            <a:pPr>
              <a:lnSpc>
                <a:spcPct val="200000"/>
              </a:lnSpc>
            </a:pPr>
            <a:r>
              <a:rPr lang="fr-FR" sz="1200" dirty="0">
                <a:latin typeface="Comic Sans MS" pitchFamily="66" charset="0"/>
              </a:rPr>
              <a:t>Vous avez adopté ____________________________________ .</a:t>
            </a:r>
          </a:p>
          <a:p>
            <a:pPr>
              <a:lnSpc>
                <a:spcPct val="200000"/>
              </a:lnSpc>
            </a:pPr>
            <a:r>
              <a:rPr lang="fr-FR" sz="1200" dirty="0">
                <a:latin typeface="Comic Sans MS" pitchFamily="66" charset="0"/>
              </a:rPr>
              <a:t>Le chien attrape ________________________ dans ____________________ .</a:t>
            </a:r>
          </a:p>
        </p:txBody>
      </p:sp>
      <p:sp>
        <p:nvSpPr>
          <p:cNvPr id="49" name="ZoneTexte 48">
            <a:extLst>
              <a:ext uri="{FF2B5EF4-FFF2-40B4-BE49-F238E27FC236}">
                <a16:creationId xmlns:a16="http://schemas.microsoft.com/office/drawing/2014/main" id="{4BAE795C-9E75-A19A-B82E-C2C44B497690}"/>
              </a:ext>
            </a:extLst>
          </p:cNvPr>
          <p:cNvSpPr txBox="1"/>
          <p:nvPr/>
        </p:nvSpPr>
        <p:spPr>
          <a:xfrm>
            <a:off x="116632" y="8507162"/>
            <a:ext cx="504056" cy="369332"/>
          </a:xfrm>
          <a:prstGeom prst="rect">
            <a:avLst/>
          </a:prstGeom>
          <a:noFill/>
        </p:spPr>
        <p:txBody>
          <a:bodyPr wrap="square" rtlCol="0">
            <a:spAutoFit/>
          </a:bodyPr>
          <a:lstStyle/>
          <a:p>
            <a:r>
              <a:rPr lang="fr-FR" dirty="0">
                <a:sym typeface="Wingdings 3" panose="05040102010807070707" pitchFamily="18" charset="2"/>
              </a:rPr>
              <a:t></a:t>
            </a:r>
            <a:endParaRPr lang="fr-FR" dirty="0"/>
          </a:p>
        </p:txBody>
      </p:sp>
      <p:sp>
        <p:nvSpPr>
          <p:cNvPr id="50" name="ZoneTexte 49">
            <a:extLst>
              <a:ext uri="{FF2B5EF4-FFF2-40B4-BE49-F238E27FC236}">
                <a16:creationId xmlns:a16="http://schemas.microsoft.com/office/drawing/2014/main" id="{1B3A0406-39A0-6DBD-32C4-B6C18174719A}"/>
              </a:ext>
            </a:extLst>
          </p:cNvPr>
          <p:cNvSpPr txBox="1"/>
          <p:nvPr/>
        </p:nvSpPr>
        <p:spPr>
          <a:xfrm>
            <a:off x="116632" y="8954858"/>
            <a:ext cx="504056" cy="369332"/>
          </a:xfrm>
          <a:prstGeom prst="rect">
            <a:avLst/>
          </a:prstGeom>
          <a:noFill/>
        </p:spPr>
        <p:txBody>
          <a:bodyPr wrap="square" rtlCol="0">
            <a:spAutoFit/>
          </a:bodyPr>
          <a:lstStyle/>
          <a:p>
            <a:r>
              <a:rPr lang="fr-FR" dirty="0">
                <a:sym typeface="Wingdings 3" panose="05040102010807070707" pitchFamily="18" charset="2"/>
              </a:rPr>
              <a:t></a:t>
            </a:r>
            <a:endParaRPr lang="fr-FR" dirty="0"/>
          </a:p>
        </p:txBody>
      </p:sp>
      <p:sp>
        <p:nvSpPr>
          <p:cNvPr id="51" name="ZoneTexte 50">
            <a:extLst>
              <a:ext uri="{FF2B5EF4-FFF2-40B4-BE49-F238E27FC236}">
                <a16:creationId xmlns:a16="http://schemas.microsoft.com/office/drawing/2014/main" id="{D11B0B66-75A7-4736-3491-F1FEC168AF45}"/>
              </a:ext>
            </a:extLst>
          </p:cNvPr>
          <p:cNvSpPr txBox="1"/>
          <p:nvPr/>
        </p:nvSpPr>
        <p:spPr>
          <a:xfrm>
            <a:off x="116632" y="9402554"/>
            <a:ext cx="504056" cy="369332"/>
          </a:xfrm>
          <a:prstGeom prst="rect">
            <a:avLst/>
          </a:prstGeom>
          <a:noFill/>
        </p:spPr>
        <p:txBody>
          <a:bodyPr wrap="square" rtlCol="0">
            <a:spAutoFit/>
          </a:bodyPr>
          <a:lstStyle/>
          <a:p>
            <a:r>
              <a:rPr lang="fr-FR" dirty="0">
                <a:sym typeface="Wingdings 3" panose="05040102010807070707" pitchFamily="18" charset="2"/>
              </a:rPr>
              <a:t></a:t>
            </a:r>
            <a:endParaRPr lang="fr-FR" dirty="0"/>
          </a:p>
        </p:txBody>
      </p:sp>
    </p:spTree>
    <p:extLst>
      <p:ext uri="{BB962C8B-B14F-4D97-AF65-F5344CB8AC3E}">
        <p14:creationId xmlns:p14="http://schemas.microsoft.com/office/powerpoint/2010/main" val="3964967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A4611-20AD-B390-8782-324F079C4061}"/>
            </a:ext>
          </a:extLst>
        </p:cNvPr>
        <p:cNvGrpSpPr/>
        <p:nvPr/>
      </p:nvGrpSpPr>
      <p:grpSpPr>
        <a:xfrm>
          <a:off x="0" y="0"/>
          <a:ext cx="0" cy="0"/>
          <a:chOff x="0" y="0"/>
          <a:chExt cx="0" cy="0"/>
        </a:xfrm>
      </p:grpSpPr>
      <p:sp>
        <p:nvSpPr>
          <p:cNvPr id="17" name="ZoneTexte 16">
            <a:extLst>
              <a:ext uri="{FF2B5EF4-FFF2-40B4-BE49-F238E27FC236}">
                <a16:creationId xmlns:a16="http://schemas.microsoft.com/office/drawing/2014/main" id="{A1A9E781-D135-508E-1748-8523554084ED}"/>
              </a:ext>
            </a:extLst>
          </p:cNvPr>
          <p:cNvSpPr txBox="1"/>
          <p:nvPr/>
        </p:nvSpPr>
        <p:spPr>
          <a:xfrm>
            <a:off x="52028" y="7195685"/>
            <a:ext cx="6552728" cy="1885324"/>
          </a:xfrm>
          <a:prstGeom prst="rect">
            <a:avLst/>
          </a:prstGeom>
          <a:noFill/>
        </p:spPr>
        <p:txBody>
          <a:bodyPr wrap="square" rtlCol="0">
            <a:spAutoFit/>
          </a:bodyPr>
          <a:lstStyle/>
          <a:p>
            <a:pPr>
              <a:lnSpc>
                <a:spcPct val="200000"/>
              </a:lnSpc>
            </a:pPr>
            <a:r>
              <a:rPr lang="fr-FR" sz="1200" dirty="0">
                <a:latin typeface="Comic Sans MS" pitchFamily="66" charset="0"/>
              </a:rPr>
              <a:t>En 1969, l’Homme a marché sur la Lune pour la première fois.</a:t>
            </a:r>
          </a:p>
          <a:p>
            <a:pPr>
              <a:lnSpc>
                <a:spcPct val="200000"/>
              </a:lnSpc>
            </a:pPr>
            <a:endParaRPr lang="fr-FR" sz="1200" dirty="0">
              <a:latin typeface="Comic Sans MS" pitchFamily="66" charset="0"/>
              <a:sym typeface="Wingdings" panose="05000000000000000000" pitchFamily="2" charset="2"/>
            </a:endParaRPr>
          </a:p>
          <a:p>
            <a:pPr>
              <a:lnSpc>
                <a:spcPct val="200000"/>
              </a:lnSpc>
            </a:pPr>
            <a:r>
              <a:rPr lang="fr-FR" sz="1200" dirty="0">
                <a:latin typeface="Comic Sans MS" pitchFamily="66" charset="0"/>
                <a:sym typeface="Wingdings" panose="05000000000000000000" pitchFamily="2" charset="2"/>
              </a:rPr>
              <a:t>Dans l’Antiquité, les paysans gaulois cultivaient des céréales.</a:t>
            </a:r>
          </a:p>
          <a:p>
            <a:pPr>
              <a:lnSpc>
                <a:spcPct val="200000"/>
              </a:lnSpc>
            </a:pPr>
            <a:endParaRPr lang="fr-FR" sz="1200" dirty="0">
              <a:latin typeface="Comic Sans MS" pitchFamily="66" charset="0"/>
              <a:sym typeface="Wingdings" panose="05000000000000000000" pitchFamily="2" charset="2"/>
            </a:endParaRPr>
          </a:p>
          <a:p>
            <a:pPr>
              <a:lnSpc>
                <a:spcPct val="200000"/>
              </a:lnSpc>
            </a:pPr>
            <a:r>
              <a:rPr lang="fr-FR" sz="1200" dirty="0">
                <a:latin typeface="Comic Sans MS" pitchFamily="66" charset="0"/>
                <a:sym typeface="Wingdings" panose="05000000000000000000" pitchFamily="2" charset="2"/>
              </a:rPr>
              <a:t>L’électricité est utilisée à grande échelle dans les années 1880.</a:t>
            </a:r>
          </a:p>
        </p:txBody>
      </p:sp>
      <p:sp>
        <p:nvSpPr>
          <p:cNvPr id="2" name="Espace réservé du texte 1">
            <a:extLst>
              <a:ext uri="{FF2B5EF4-FFF2-40B4-BE49-F238E27FC236}">
                <a16:creationId xmlns:a16="http://schemas.microsoft.com/office/drawing/2014/main" id="{8A2305AF-F0F7-5BD7-761B-687CA29C99AA}"/>
              </a:ext>
            </a:extLst>
          </p:cNvPr>
          <p:cNvSpPr>
            <a:spLocks noGrp="1"/>
          </p:cNvSpPr>
          <p:nvPr>
            <p:ph type="body" sz="quarter" idx="10"/>
          </p:nvPr>
        </p:nvSpPr>
        <p:spPr/>
        <p:txBody>
          <a:bodyPr/>
          <a:lstStyle/>
          <a:p>
            <a:r>
              <a:rPr lang="fr-FR" dirty="0"/>
              <a:t>Les compléments</a:t>
            </a:r>
          </a:p>
        </p:txBody>
      </p:sp>
      <p:sp>
        <p:nvSpPr>
          <p:cNvPr id="3" name="Espace réservé du texte 2">
            <a:extLst>
              <a:ext uri="{FF2B5EF4-FFF2-40B4-BE49-F238E27FC236}">
                <a16:creationId xmlns:a16="http://schemas.microsoft.com/office/drawing/2014/main" id="{D672B145-E745-C83C-0E76-13C1827B9BDC}"/>
              </a:ext>
            </a:extLst>
          </p:cNvPr>
          <p:cNvSpPr>
            <a:spLocks noGrp="1"/>
          </p:cNvSpPr>
          <p:nvPr>
            <p:ph type="body" sz="quarter" idx="11"/>
          </p:nvPr>
        </p:nvSpPr>
        <p:spPr/>
        <p:txBody>
          <a:bodyPr/>
          <a:lstStyle/>
          <a:p>
            <a:r>
              <a:rPr lang="fr-FR" dirty="0"/>
              <a:t>11</a:t>
            </a:r>
          </a:p>
        </p:txBody>
      </p:sp>
      <p:sp>
        <p:nvSpPr>
          <p:cNvPr id="4" name="Espace réservé du texte 3">
            <a:extLst>
              <a:ext uri="{FF2B5EF4-FFF2-40B4-BE49-F238E27FC236}">
                <a16:creationId xmlns:a16="http://schemas.microsoft.com/office/drawing/2014/main" id="{CD9DC567-6949-D5C0-BF23-BF5115213D2B}"/>
              </a:ext>
            </a:extLst>
          </p:cNvPr>
          <p:cNvSpPr>
            <a:spLocks noGrp="1"/>
          </p:cNvSpPr>
          <p:nvPr>
            <p:ph type="body" sz="quarter" idx="12"/>
          </p:nvPr>
        </p:nvSpPr>
        <p:spPr/>
        <p:txBody>
          <a:bodyPr/>
          <a:lstStyle/>
          <a:p>
            <a:r>
              <a:rPr lang="fr-FR" dirty="0"/>
              <a:t>***</a:t>
            </a:r>
          </a:p>
        </p:txBody>
      </p:sp>
      <p:grpSp>
        <p:nvGrpSpPr>
          <p:cNvPr id="5" name="Groupe 4">
            <a:extLst>
              <a:ext uri="{FF2B5EF4-FFF2-40B4-BE49-F238E27FC236}">
                <a16:creationId xmlns:a16="http://schemas.microsoft.com/office/drawing/2014/main" id="{20BC2ECF-0A20-9C68-BD9A-7B0E2A82713E}"/>
              </a:ext>
            </a:extLst>
          </p:cNvPr>
          <p:cNvGrpSpPr/>
          <p:nvPr/>
        </p:nvGrpSpPr>
        <p:grpSpPr>
          <a:xfrm>
            <a:off x="116632" y="1280592"/>
            <a:ext cx="6653336" cy="1114527"/>
            <a:chOff x="116632" y="1352600"/>
            <a:chExt cx="6653336" cy="1114527"/>
          </a:xfrm>
        </p:grpSpPr>
        <p:grpSp>
          <p:nvGrpSpPr>
            <p:cNvPr id="6" name="Groupe 5">
              <a:extLst>
                <a:ext uri="{FF2B5EF4-FFF2-40B4-BE49-F238E27FC236}">
                  <a16:creationId xmlns:a16="http://schemas.microsoft.com/office/drawing/2014/main" id="{5D29E499-332C-BCAC-C5BD-3388C7BF63CB}"/>
                </a:ext>
              </a:extLst>
            </p:cNvPr>
            <p:cNvGrpSpPr/>
            <p:nvPr/>
          </p:nvGrpSpPr>
          <p:grpSpPr>
            <a:xfrm>
              <a:off x="116632" y="1352600"/>
              <a:ext cx="360040" cy="461665"/>
              <a:chOff x="116632" y="1352600"/>
              <a:chExt cx="360040" cy="461665"/>
            </a:xfrm>
          </p:grpSpPr>
          <p:sp>
            <p:nvSpPr>
              <p:cNvPr id="9" name="Ellipse 8">
                <a:extLst>
                  <a:ext uri="{FF2B5EF4-FFF2-40B4-BE49-F238E27FC236}">
                    <a16:creationId xmlns:a16="http://schemas.microsoft.com/office/drawing/2014/main" id="{2ECC7D87-36E9-4616-F228-B9BA5F2CD8F4}"/>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08261CD4-73E3-2682-81E5-BD8B0D4CDD4C}"/>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a:extLst>
                <a:ext uri="{FF2B5EF4-FFF2-40B4-BE49-F238E27FC236}">
                  <a16:creationId xmlns:a16="http://schemas.microsoft.com/office/drawing/2014/main" id="{7E700939-5DF7-2E9B-8559-D0CFC5EB54CF}"/>
                </a:ext>
              </a:extLst>
            </p:cNvPr>
            <p:cNvSpPr txBox="1"/>
            <p:nvPr/>
          </p:nvSpPr>
          <p:spPr>
            <a:xfrm>
              <a:off x="476672" y="1432228"/>
              <a:ext cx="6092080" cy="1034899"/>
            </a:xfrm>
            <a:prstGeom prst="rect">
              <a:avLst/>
            </a:prstGeom>
            <a:noFill/>
          </p:spPr>
          <p:txBody>
            <a:bodyPr wrap="square" rtlCol="0">
              <a:spAutoFit/>
            </a:bodyPr>
            <a:lstStyle/>
            <a:p>
              <a:pPr>
                <a:lnSpc>
                  <a:spcPct val="150000"/>
                </a:lnSpc>
              </a:pPr>
              <a:r>
                <a:rPr lang="fr-FR" sz="1400" u="sng" dirty="0">
                  <a:latin typeface="SimpleRonde" pitchFamily="2" charset="0"/>
                </a:rPr>
                <a:t>Récris 3 fois chaque phrase en ajoutant à chaque fois un nouveau complément. La dernière phrase doit répondre aux questions quoi ? quand ? et où ?</a:t>
              </a:r>
            </a:p>
          </p:txBody>
        </p:sp>
        <p:sp>
          <p:nvSpPr>
            <p:cNvPr id="8" name="Rectangle à coins arrondis 45">
              <a:extLst>
                <a:ext uri="{FF2B5EF4-FFF2-40B4-BE49-F238E27FC236}">
                  <a16:creationId xmlns:a16="http://schemas.microsoft.com/office/drawing/2014/main" id="{CE2C3C9E-2A20-6430-5B6C-B216F2932D77}"/>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32" name="Groupe 31">
            <a:extLst>
              <a:ext uri="{FF2B5EF4-FFF2-40B4-BE49-F238E27FC236}">
                <a16:creationId xmlns:a16="http://schemas.microsoft.com/office/drawing/2014/main" id="{2F5768B3-045D-425F-0EA1-D55F7F6B324B}"/>
              </a:ext>
            </a:extLst>
          </p:cNvPr>
          <p:cNvGrpSpPr/>
          <p:nvPr/>
        </p:nvGrpSpPr>
        <p:grpSpPr>
          <a:xfrm>
            <a:off x="116632" y="6465168"/>
            <a:ext cx="6653336" cy="791361"/>
            <a:chOff x="116632" y="1352600"/>
            <a:chExt cx="6653336" cy="791361"/>
          </a:xfrm>
        </p:grpSpPr>
        <p:grpSp>
          <p:nvGrpSpPr>
            <p:cNvPr id="33" name="Groupe 32">
              <a:extLst>
                <a:ext uri="{FF2B5EF4-FFF2-40B4-BE49-F238E27FC236}">
                  <a16:creationId xmlns:a16="http://schemas.microsoft.com/office/drawing/2014/main" id="{43ABC4E4-0DEE-FF6A-C52A-BE8C64D99CA4}"/>
                </a:ext>
              </a:extLst>
            </p:cNvPr>
            <p:cNvGrpSpPr/>
            <p:nvPr/>
          </p:nvGrpSpPr>
          <p:grpSpPr>
            <a:xfrm>
              <a:off x="116632" y="1352600"/>
              <a:ext cx="360040" cy="461665"/>
              <a:chOff x="116632" y="1352600"/>
              <a:chExt cx="360040" cy="461665"/>
            </a:xfrm>
          </p:grpSpPr>
          <p:sp>
            <p:nvSpPr>
              <p:cNvPr id="36" name="Ellipse 35">
                <a:extLst>
                  <a:ext uri="{FF2B5EF4-FFF2-40B4-BE49-F238E27FC236}">
                    <a16:creationId xmlns:a16="http://schemas.microsoft.com/office/drawing/2014/main" id="{176535A2-1585-B0C1-EEB1-07B9CE54A094}"/>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19CCC676-9D23-4D55-6AE9-6AD1FB7CB9E7}"/>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a:extLst>
                <a:ext uri="{FF2B5EF4-FFF2-40B4-BE49-F238E27FC236}">
                  <a16:creationId xmlns:a16="http://schemas.microsoft.com/office/drawing/2014/main" id="{478F6250-3E71-E9FB-B7A5-A4C494902190}"/>
                </a:ext>
              </a:extLst>
            </p:cNvPr>
            <p:cNvSpPr txBox="1"/>
            <p:nvPr/>
          </p:nvSpPr>
          <p:spPr>
            <a:xfrm>
              <a:off x="476672" y="1432228"/>
              <a:ext cx="6092080" cy="711733"/>
            </a:xfrm>
            <a:prstGeom prst="rect">
              <a:avLst/>
            </a:prstGeom>
            <a:noFill/>
          </p:spPr>
          <p:txBody>
            <a:bodyPr wrap="square" rtlCol="0">
              <a:spAutoFit/>
            </a:bodyPr>
            <a:lstStyle/>
            <a:p>
              <a:pPr>
                <a:lnSpc>
                  <a:spcPct val="150000"/>
                </a:lnSpc>
              </a:pPr>
              <a:r>
                <a:rPr lang="fr-FR" sz="1400" u="sng" dirty="0">
                  <a:latin typeface="SimpleRonde" pitchFamily="2" charset="0"/>
                </a:rPr>
                <a:t>Lis ces phrases et recopie le complément qui répond à la question.</a:t>
              </a:r>
            </a:p>
          </p:txBody>
        </p:sp>
        <p:sp>
          <p:nvSpPr>
            <p:cNvPr id="35" name="Rectangle à coins arrondis 45">
              <a:extLst>
                <a:ext uri="{FF2B5EF4-FFF2-40B4-BE49-F238E27FC236}">
                  <a16:creationId xmlns:a16="http://schemas.microsoft.com/office/drawing/2014/main" id="{D9AA5E5C-E806-6C44-DD9D-7EF2646139CD}"/>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9" name="Image 38" descr="Capture d’écran">
            <a:extLst>
              <a:ext uri="{FF2B5EF4-FFF2-40B4-BE49-F238E27FC236}">
                <a16:creationId xmlns:a16="http://schemas.microsoft.com/office/drawing/2014/main" id="{1528F646-C635-8A91-32B4-252E2CE75245}"/>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289248" y="2854003"/>
            <a:ext cx="6480720" cy="365865"/>
          </a:xfrm>
          <a:prstGeom prst="rect">
            <a:avLst/>
          </a:prstGeom>
        </p:spPr>
      </p:pic>
      <p:pic>
        <p:nvPicPr>
          <p:cNvPr id="40" name="Image 39" descr="Capture d’écran">
            <a:extLst>
              <a:ext uri="{FF2B5EF4-FFF2-40B4-BE49-F238E27FC236}">
                <a16:creationId xmlns:a16="http://schemas.microsoft.com/office/drawing/2014/main" id="{04CAC686-41B6-69EC-D560-87B4DF2DF517}"/>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88032" y="7612712"/>
            <a:ext cx="6480720" cy="365865"/>
          </a:xfrm>
          <a:prstGeom prst="rect">
            <a:avLst/>
          </a:prstGeom>
        </p:spPr>
      </p:pic>
      <p:sp>
        <p:nvSpPr>
          <p:cNvPr id="21" name="Rectangle 20">
            <a:extLst>
              <a:ext uri="{FF2B5EF4-FFF2-40B4-BE49-F238E27FC236}">
                <a16:creationId xmlns:a16="http://schemas.microsoft.com/office/drawing/2014/main" id="{18C2E44E-76DB-1C3B-4AD9-172180928DC1}"/>
              </a:ext>
            </a:extLst>
          </p:cNvPr>
          <p:cNvSpPr/>
          <p:nvPr/>
        </p:nvSpPr>
        <p:spPr>
          <a:xfrm>
            <a:off x="670768" y="2385737"/>
            <a:ext cx="5372447" cy="407997"/>
          </a:xfrm>
          <a:prstGeom prst="rect">
            <a:avLst/>
          </a:prstGeom>
        </p:spPr>
        <p:txBody>
          <a:bodyPr wrap="square">
            <a:spAutoFit/>
          </a:bodyPr>
          <a:lstStyle/>
          <a:p>
            <a:pPr algn="ctr">
              <a:lnSpc>
                <a:spcPct val="200000"/>
              </a:lnSpc>
            </a:pPr>
            <a:r>
              <a:rPr lang="fr-FR" sz="1200" b="1" dirty="0">
                <a:latin typeface="Comic Sans MS" pitchFamily="66" charset="0"/>
              </a:rPr>
              <a:t>Le petit chat mange.</a:t>
            </a:r>
          </a:p>
        </p:txBody>
      </p:sp>
      <p:pic>
        <p:nvPicPr>
          <p:cNvPr id="41" name="Image 40" descr="Capture d’écran">
            <a:extLst>
              <a:ext uri="{FF2B5EF4-FFF2-40B4-BE49-F238E27FC236}">
                <a16:creationId xmlns:a16="http://schemas.microsoft.com/office/drawing/2014/main" id="{A7326EFA-6B87-A453-845D-928F2480C958}"/>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16632" y="9084185"/>
            <a:ext cx="6480720" cy="365865"/>
          </a:xfrm>
          <a:prstGeom prst="rect">
            <a:avLst/>
          </a:prstGeom>
        </p:spPr>
      </p:pic>
      <p:sp>
        <p:nvSpPr>
          <p:cNvPr id="49" name="ZoneTexte 48">
            <a:extLst>
              <a:ext uri="{FF2B5EF4-FFF2-40B4-BE49-F238E27FC236}">
                <a16:creationId xmlns:a16="http://schemas.microsoft.com/office/drawing/2014/main" id="{8C9EE9B8-82F3-89CC-CB4C-AF462CC2F7FF}"/>
              </a:ext>
            </a:extLst>
          </p:cNvPr>
          <p:cNvSpPr txBox="1"/>
          <p:nvPr/>
        </p:nvSpPr>
        <p:spPr>
          <a:xfrm>
            <a:off x="44624" y="7663881"/>
            <a:ext cx="648072" cy="276999"/>
          </a:xfrm>
          <a:prstGeom prst="rect">
            <a:avLst/>
          </a:prstGeom>
          <a:noFill/>
        </p:spPr>
        <p:txBody>
          <a:bodyPr wrap="square" rtlCol="0">
            <a:spAutoFit/>
          </a:bodyPr>
          <a:lstStyle/>
          <a:p>
            <a:r>
              <a:rPr lang="fr-FR" sz="1200" b="1" dirty="0">
                <a:latin typeface="Comic Sans MS" panose="030F0702030302020204" pitchFamily="66" charset="0"/>
              </a:rPr>
              <a:t>où ?</a:t>
            </a:r>
          </a:p>
        </p:txBody>
      </p:sp>
      <p:pic>
        <p:nvPicPr>
          <p:cNvPr id="11" name="Image 10" descr="Capture d’écran">
            <a:extLst>
              <a:ext uri="{FF2B5EF4-FFF2-40B4-BE49-F238E27FC236}">
                <a16:creationId xmlns:a16="http://schemas.microsoft.com/office/drawing/2014/main" id="{95E3DFD9-5EB6-A304-A8BD-CBBF1479EE93}"/>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300634" y="3440832"/>
            <a:ext cx="6480720" cy="365865"/>
          </a:xfrm>
          <a:prstGeom prst="rect">
            <a:avLst/>
          </a:prstGeom>
        </p:spPr>
      </p:pic>
      <p:pic>
        <p:nvPicPr>
          <p:cNvPr id="12" name="Image 11" descr="Capture d’écran">
            <a:extLst>
              <a:ext uri="{FF2B5EF4-FFF2-40B4-BE49-F238E27FC236}">
                <a16:creationId xmlns:a16="http://schemas.microsoft.com/office/drawing/2014/main" id="{257EEE7D-636A-63FF-A826-D157CF0E6176}"/>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312020" y="4027661"/>
            <a:ext cx="6480720" cy="365865"/>
          </a:xfrm>
          <a:prstGeom prst="rect">
            <a:avLst/>
          </a:prstGeom>
        </p:spPr>
      </p:pic>
      <p:pic>
        <p:nvPicPr>
          <p:cNvPr id="13" name="Image 12" descr="Capture d’écran">
            <a:extLst>
              <a:ext uri="{FF2B5EF4-FFF2-40B4-BE49-F238E27FC236}">
                <a16:creationId xmlns:a16="http://schemas.microsoft.com/office/drawing/2014/main" id="{7E15D103-46E8-E32C-D613-E569B32F82BC}"/>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277862" y="4808428"/>
            <a:ext cx="6480720" cy="365865"/>
          </a:xfrm>
          <a:prstGeom prst="rect">
            <a:avLst/>
          </a:prstGeom>
        </p:spPr>
      </p:pic>
      <p:sp>
        <p:nvSpPr>
          <p:cNvPr id="14" name="Rectangle 13">
            <a:extLst>
              <a:ext uri="{FF2B5EF4-FFF2-40B4-BE49-F238E27FC236}">
                <a16:creationId xmlns:a16="http://schemas.microsoft.com/office/drawing/2014/main" id="{D34D1962-C241-7C92-DC01-2C34A7E2D2CB}"/>
              </a:ext>
            </a:extLst>
          </p:cNvPr>
          <p:cNvSpPr/>
          <p:nvPr/>
        </p:nvSpPr>
        <p:spPr>
          <a:xfrm>
            <a:off x="659382" y="4340162"/>
            <a:ext cx="5372447" cy="407997"/>
          </a:xfrm>
          <a:prstGeom prst="rect">
            <a:avLst/>
          </a:prstGeom>
        </p:spPr>
        <p:txBody>
          <a:bodyPr wrap="square">
            <a:spAutoFit/>
          </a:bodyPr>
          <a:lstStyle/>
          <a:p>
            <a:pPr algn="ctr">
              <a:lnSpc>
                <a:spcPct val="200000"/>
              </a:lnSpc>
            </a:pPr>
            <a:r>
              <a:rPr lang="fr-FR" sz="1200" b="1" dirty="0">
                <a:latin typeface="Comic Sans MS" pitchFamily="66" charset="0"/>
              </a:rPr>
              <a:t>La méchante sorcière prépare.</a:t>
            </a:r>
          </a:p>
        </p:txBody>
      </p:sp>
      <p:pic>
        <p:nvPicPr>
          <p:cNvPr id="15" name="Image 14" descr="Capture d’écran">
            <a:extLst>
              <a:ext uri="{FF2B5EF4-FFF2-40B4-BE49-F238E27FC236}">
                <a16:creationId xmlns:a16="http://schemas.microsoft.com/office/drawing/2014/main" id="{BB320CBC-EC93-91A9-CA69-B50F767E3195}"/>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289248" y="5395257"/>
            <a:ext cx="6480720" cy="365865"/>
          </a:xfrm>
          <a:prstGeom prst="rect">
            <a:avLst/>
          </a:prstGeom>
        </p:spPr>
      </p:pic>
      <p:pic>
        <p:nvPicPr>
          <p:cNvPr id="16" name="Image 15" descr="Capture d’écran">
            <a:extLst>
              <a:ext uri="{FF2B5EF4-FFF2-40B4-BE49-F238E27FC236}">
                <a16:creationId xmlns:a16="http://schemas.microsoft.com/office/drawing/2014/main" id="{0F6FAC23-F7E9-E2AB-D212-4470CF1ABCC2}"/>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300634" y="5982086"/>
            <a:ext cx="6480720" cy="365865"/>
          </a:xfrm>
          <a:prstGeom prst="rect">
            <a:avLst/>
          </a:prstGeom>
        </p:spPr>
      </p:pic>
      <p:pic>
        <p:nvPicPr>
          <p:cNvPr id="18" name="Image 17" descr="Capture d’écran">
            <a:extLst>
              <a:ext uri="{FF2B5EF4-FFF2-40B4-BE49-F238E27FC236}">
                <a16:creationId xmlns:a16="http://schemas.microsoft.com/office/drawing/2014/main" id="{15668942-C6C1-3D6A-DA88-2D297ED6FF2D}"/>
              </a:ext>
            </a:extLst>
          </p:cNvPr>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88032" y="8313980"/>
            <a:ext cx="6480720" cy="365865"/>
          </a:xfrm>
          <a:prstGeom prst="rect">
            <a:avLst/>
          </a:prstGeom>
        </p:spPr>
      </p:pic>
      <p:sp>
        <p:nvSpPr>
          <p:cNvPr id="19" name="ZoneTexte 18">
            <a:extLst>
              <a:ext uri="{FF2B5EF4-FFF2-40B4-BE49-F238E27FC236}">
                <a16:creationId xmlns:a16="http://schemas.microsoft.com/office/drawing/2014/main" id="{30C8E2AD-4A13-9B40-B730-95528374EBE7}"/>
              </a:ext>
            </a:extLst>
          </p:cNvPr>
          <p:cNvSpPr txBox="1"/>
          <p:nvPr/>
        </p:nvSpPr>
        <p:spPr>
          <a:xfrm>
            <a:off x="22695" y="8378125"/>
            <a:ext cx="1015529" cy="276999"/>
          </a:xfrm>
          <a:prstGeom prst="rect">
            <a:avLst/>
          </a:prstGeom>
          <a:noFill/>
        </p:spPr>
        <p:txBody>
          <a:bodyPr wrap="square" rtlCol="0">
            <a:spAutoFit/>
          </a:bodyPr>
          <a:lstStyle/>
          <a:p>
            <a:r>
              <a:rPr lang="fr-FR" sz="1200" b="1" dirty="0">
                <a:latin typeface="Comic Sans MS" panose="030F0702030302020204" pitchFamily="66" charset="0"/>
              </a:rPr>
              <a:t>quoi  ?</a:t>
            </a:r>
          </a:p>
        </p:txBody>
      </p:sp>
      <p:sp>
        <p:nvSpPr>
          <p:cNvPr id="20" name="ZoneTexte 19">
            <a:extLst>
              <a:ext uri="{FF2B5EF4-FFF2-40B4-BE49-F238E27FC236}">
                <a16:creationId xmlns:a16="http://schemas.microsoft.com/office/drawing/2014/main" id="{398AF27D-88C5-C1F6-E57E-8A3BAF1412BC}"/>
              </a:ext>
            </a:extLst>
          </p:cNvPr>
          <p:cNvSpPr txBox="1"/>
          <p:nvPr/>
        </p:nvSpPr>
        <p:spPr>
          <a:xfrm>
            <a:off x="18579" y="9134562"/>
            <a:ext cx="1015529" cy="276999"/>
          </a:xfrm>
          <a:prstGeom prst="rect">
            <a:avLst/>
          </a:prstGeom>
          <a:noFill/>
        </p:spPr>
        <p:txBody>
          <a:bodyPr wrap="square" rtlCol="0">
            <a:spAutoFit/>
          </a:bodyPr>
          <a:lstStyle/>
          <a:p>
            <a:r>
              <a:rPr lang="fr-FR" sz="1200" b="1" dirty="0">
                <a:latin typeface="Comic Sans MS" panose="030F0702030302020204" pitchFamily="66" charset="0"/>
              </a:rPr>
              <a:t>quand  ?</a:t>
            </a:r>
          </a:p>
        </p:txBody>
      </p:sp>
    </p:spTree>
    <p:extLst>
      <p:ext uri="{BB962C8B-B14F-4D97-AF65-F5344CB8AC3E}">
        <p14:creationId xmlns:p14="http://schemas.microsoft.com/office/powerpoint/2010/main" val="1578150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L’adverbe</a:t>
            </a:r>
          </a:p>
        </p:txBody>
      </p:sp>
      <p:sp>
        <p:nvSpPr>
          <p:cNvPr id="3" name="Espace réservé du texte 2"/>
          <p:cNvSpPr>
            <a:spLocks noGrp="1"/>
          </p:cNvSpPr>
          <p:nvPr>
            <p:ph type="body" sz="quarter" idx="11"/>
          </p:nvPr>
        </p:nvSpPr>
        <p:spPr/>
        <p:txBody>
          <a:bodyPr/>
          <a:lstStyle/>
          <a:p>
            <a:r>
              <a:rPr lang="fr-FR" dirty="0"/>
              <a:t>12</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3872880"/>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Dans les phrases suivantes, souligne le verbe en rouge et complète avec un adverbe qui le précise.</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Rectangle 10"/>
          <p:cNvSpPr/>
          <p:nvPr/>
        </p:nvSpPr>
        <p:spPr>
          <a:xfrm>
            <a:off x="792857" y="4607476"/>
            <a:ext cx="5372447" cy="1569660"/>
          </a:xfrm>
          <a:prstGeom prst="rect">
            <a:avLst/>
          </a:prstGeom>
        </p:spPr>
        <p:txBody>
          <a:bodyPr wrap="square">
            <a:spAutoFit/>
          </a:bodyPr>
          <a:lstStyle/>
          <a:p>
            <a:pPr>
              <a:lnSpc>
                <a:spcPct val="200000"/>
              </a:lnSpc>
            </a:pPr>
            <a:r>
              <a:rPr lang="fr-FR" sz="1200" dirty="0">
                <a:latin typeface="Comic Sans MS" pitchFamily="66" charset="0"/>
              </a:rPr>
              <a:t>L’escargot avance ........................................................... . </a:t>
            </a:r>
          </a:p>
          <a:p>
            <a:pPr>
              <a:lnSpc>
                <a:spcPct val="200000"/>
              </a:lnSpc>
            </a:pPr>
            <a:r>
              <a:rPr lang="fr-FR" sz="1200" dirty="0">
                <a:latin typeface="Comic Sans MS" pitchFamily="66" charset="0"/>
              </a:rPr>
              <a:t>La voiture démarre ........................................................... .</a:t>
            </a:r>
          </a:p>
          <a:p>
            <a:pPr>
              <a:lnSpc>
                <a:spcPct val="200000"/>
              </a:lnSpc>
            </a:pPr>
            <a:r>
              <a:rPr lang="fr-FR" sz="1200" dirty="0">
                <a:latin typeface="Comic Sans MS" pitchFamily="66" charset="0"/>
              </a:rPr>
              <a:t>Ma grand-mère se réveille ........................................................... .</a:t>
            </a:r>
          </a:p>
          <a:p>
            <a:pPr>
              <a:lnSpc>
                <a:spcPct val="200000"/>
              </a:lnSpc>
            </a:pPr>
            <a:r>
              <a:rPr lang="fr-FR" sz="1200" dirty="0">
                <a:latin typeface="Comic Sans MS" pitchFamily="66" charset="0"/>
              </a:rPr>
              <a:t>Cet illustrateur dessine ........................................................... .</a:t>
            </a:r>
          </a:p>
        </p:txBody>
      </p:sp>
      <p:graphicFrame>
        <p:nvGraphicFramePr>
          <p:cNvPr id="19" name="Tableau 18"/>
          <p:cNvGraphicFramePr>
            <a:graphicFrameLocks noGrp="1"/>
          </p:cNvGraphicFramePr>
          <p:nvPr>
            <p:extLst>
              <p:ext uri="{D42A27DB-BD31-4B8C-83A1-F6EECF244321}">
                <p14:modId xmlns:p14="http://schemas.microsoft.com/office/powerpoint/2010/main" val="2727979067"/>
              </p:ext>
            </p:extLst>
          </p:nvPr>
        </p:nvGraphicFramePr>
        <p:xfrm>
          <a:off x="188640" y="2072680"/>
          <a:ext cx="6480720" cy="1645920"/>
        </p:xfrm>
        <a:graphic>
          <a:graphicData uri="http://schemas.openxmlformats.org/drawingml/2006/table">
            <a:tbl>
              <a:tblPr bandRow="1">
                <a:tableStyleId>{5C22544A-7EE6-4342-B048-85BDC9FD1C3A}</a:tableStyleId>
              </a:tblPr>
              <a:tblGrid>
                <a:gridCol w="1983965">
                  <a:extLst>
                    <a:ext uri="{9D8B030D-6E8A-4147-A177-3AD203B41FA5}">
                      <a16:colId xmlns:a16="http://schemas.microsoft.com/office/drawing/2014/main" val="20000"/>
                    </a:ext>
                  </a:extLst>
                </a:gridCol>
                <a:gridCol w="1487974">
                  <a:extLst>
                    <a:ext uri="{9D8B030D-6E8A-4147-A177-3AD203B41FA5}">
                      <a16:colId xmlns:a16="http://schemas.microsoft.com/office/drawing/2014/main" val="20001"/>
                    </a:ext>
                  </a:extLst>
                </a:gridCol>
                <a:gridCol w="826652">
                  <a:extLst>
                    <a:ext uri="{9D8B030D-6E8A-4147-A177-3AD203B41FA5}">
                      <a16:colId xmlns:a16="http://schemas.microsoft.com/office/drawing/2014/main" val="20002"/>
                    </a:ext>
                  </a:extLst>
                </a:gridCol>
                <a:gridCol w="2182129">
                  <a:extLst>
                    <a:ext uri="{9D8B030D-6E8A-4147-A177-3AD203B41FA5}">
                      <a16:colId xmlns:a16="http://schemas.microsoft.com/office/drawing/2014/main" val="20003"/>
                    </a:ext>
                  </a:extLst>
                </a:gridCol>
              </a:tblGrid>
              <a:tr h="141268">
                <a:tc>
                  <a:txBody>
                    <a:bodyPr/>
                    <a:lstStyle/>
                    <a:p>
                      <a:pPr algn="r"/>
                      <a:r>
                        <a:rPr lang="fr-FR" sz="1200" dirty="0">
                          <a:latin typeface="Comic Sans MS" pitchFamily="66" charset="0"/>
                        </a:rPr>
                        <a:t>gentil</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a:latin typeface="Comic Sans MS" pitchFamily="66" charset="0"/>
                        </a:rPr>
                        <a:t>drôlement</a:t>
                      </a:r>
                    </a:p>
                  </a:txBody>
                  <a:tcPr anchor="ctr">
                    <a:solidFill>
                      <a:schemeClr val="bg1"/>
                    </a:solidFill>
                  </a:tcPr>
                </a:tc>
                <a:extLst>
                  <a:ext uri="{0D108BD9-81ED-4DB2-BD59-A6C34878D82A}">
                    <a16:rowId xmlns:a16="http://schemas.microsoft.com/office/drawing/2014/main" val="10000"/>
                  </a:ext>
                </a:extLst>
              </a:tr>
              <a:tr h="133216">
                <a:tc>
                  <a:txBody>
                    <a:bodyPr/>
                    <a:lstStyle/>
                    <a:p>
                      <a:pPr algn="r"/>
                      <a:r>
                        <a:rPr lang="fr-FR" sz="1200" dirty="0">
                          <a:latin typeface="Comic Sans MS" pitchFamily="66" charset="0"/>
                        </a:rPr>
                        <a:t>volontaire</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a:latin typeface="Comic Sans MS" pitchFamily="66" charset="0"/>
                        </a:rPr>
                        <a:t>gentiment</a:t>
                      </a:r>
                    </a:p>
                  </a:txBody>
                  <a:tcPr anchor="ctr">
                    <a:solidFill>
                      <a:schemeClr val="bg1"/>
                    </a:solidFill>
                  </a:tcPr>
                </a:tc>
                <a:extLst>
                  <a:ext uri="{0D108BD9-81ED-4DB2-BD59-A6C34878D82A}">
                    <a16:rowId xmlns:a16="http://schemas.microsoft.com/office/drawing/2014/main" val="10001"/>
                  </a:ext>
                </a:extLst>
              </a:tr>
              <a:tr h="129912">
                <a:tc>
                  <a:txBody>
                    <a:bodyPr/>
                    <a:lstStyle/>
                    <a:p>
                      <a:pPr algn="r"/>
                      <a:r>
                        <a:rPr lang="fr-FR" sz="1200" dirty="0">
                          <a:latin typeface="Comic Sans MS" pitchFamily="66" charset="0"/>
                        </a:rPr>
                        <a:t>patient</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a:latin typeface="Comic Sans MS" pitchFamily="66" charset="0"/>
                        </a:rPr>
                        <a:t>patiemment</a:t>
                      </a:r>
                    </a:p>
                  </a:txBody>
                  <a:tcPr anchor="ctr">
                    <a:solidFill>
                      <a:schemeClr val="bg1"/>
                    </a:solidFill>
                  </a:tcPr>
                </a:tc>
                <a:extLst>
                  <a:ext uri="{0D108BD9-81ED-4DB2-BD59-A6C34878D82A}">
                    <a16:rowId xmlns:a16="http://schemas.microsoft.com/office/drawing/2014/main" val="10002"/>
                  </a:ext>
                </a:extLst>
              </a:tr>
              <a:tr h="0">
                <a:tc>
                  <a:txBody>
                    <a:bodyPr/>
                    <a:lstStyle/>
                    <a:p>
                      <a:pPr algn="r"/>
                      <a:r>
                        <a:rPr lang="fr-FR" sz="1200" dirty="0">
                          <a:latin typeface="Comic Sans MS" pitchFamily="66" charset="0"/>
                        </a:rPr>
                        <a:t>drôle</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a:latin typeface="Comic Sans MS" pitchFamily="66" charset="0"/>
                        </a:rPr>
                        <a:t>habilement</a:t>
                      </a:r>
                    </a:p>
                  </a:txBody>
                  <a:tcPr anchor="ctr">
                    <a:solidFill>
                      <a:schemeClr val="bg1"/>
                    </a:solidFill>
                  </a:tcPr>
                </a:tc>
                <a:extLst>
                  <a:ext uri="{0D108BD9-81ED-4DB2-BD59-A6C34878D82A}">
                    <a16:rowId xmlns:a16="http://schemas.microsoft.com/office/drawing/2014/main" val="10003"/>
                  </a:ext>
                </a:extLst>
              </a:tr>
              <a:tr h="0">
                <a:tc>
                  <a:txBody>
                    <a:bodyPr/>
                    <a:lstStyle/>
                    <a:p>
                      <a:pPr algn="r"/>
                      <a:r>
                        <a:rPr lang="fr-FR" sz="1200" dirty="0">
                          <a:latin typeface="Comic Sans MS" pitchFamily="66" charset="0"/>
                        </a:rPr>
                        <a:t>doux</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a:latin typeface="Comic Sans MS" pitchFamily="66" charset="0"/>
                        </a:rPr>
                        <a:t>volontairement</a:t>
                      </a:r>
                    </a:p>
                  </a:txBody>
                  <a:tcPr anchor="ctr">
                    <a:solidFill>
                      <a:schemeClr val="bg1"/>
                    </a:solidFill>
                  </a:tcPr>
                </a:tc>
                <a:extLst>
                  <a:ext uri="{0D108BD9-81ED-4DB2-BD59-A6C34878D82A}">
                    <a16:rowId xmlns:a16="http://schemas.microsoft.com/office/drawing/2014/main" val="10004"/>
                  </a:ext>
                </a:extLst>
              </a:tr>
              <a:tr h="0">
                <a:tc>
                  <a:txBody>
                    <a:bodyPr/>
                    <a:lstStyle/>
                    <a:p>
                      <a:pPr algn="r"/>
                      <a:r>
                        <a:rPr lang="fr-FR" sz="1200" dirty="0">
                          <a:latin typeface="Comic Sans MS" pitchFamily="66" charset="0"/>
                        </a:rPr>
                        <a:t>habile</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200" dirty="0">
                          <a:latin typeface="Comic Sans MS" pitchFamily="66" charset="0"/>
                        </a:rPr>
                        <a:t>doucement</a:t>
                      </a:r>
                    </a:p>
                  </a:txBody>
                  <a:tcPr anchor="ctr">
                    <a:solidFill>
                      <a:schemeClr val="bg1"/>
                    </a:solidFill>
                  </a:tcPr>
                </a:tc>
                <a:extLst>
                  <a:ext uri="{0D108BD9-81ED-4DB2-BD59-A6C34878D82A}">
                    <a16:rowId xmlns:a16="http://schemas.microsoft.com/office/drawing/2014/main" val="10005"/>
                  </a:ext>
                </a:extLst>
              </a:tr>
            </a:tbl>
          </a:graphicData>
        </a:graphic>
      </p:graphicFrame>
      <p:grpSp>
        <p:nvGrpSpPr>
          <p:cNvPr id="20" name="Groupe 19"/>
          <p:cNvGrpSpPr/>
          <p:nvPr/>
        </p:nvGrpSpPr>
        <p:grpSpPr>
          <a:xfrm>
            <a:off x="116632" y="1496616"/>
            <a:ext cx="6653336" cy="495126"/>
            <a:chOff x="116632" y="1352600"/>
            <a:chExt cx="6653336" cy="495126"/>
          </a:xfrm>
        </p:grpSpPr>
        <p:grpSp>
          <p:nvGrpSpPr>
            <p:cNvPr id="21" name="Groupe 20"/>
            <p:cNvGrpSpPr/>
            <p:nvPr/>
          </p:nvGrpSpPr>
          <p:grpSpPr>
            <a:xfrm>
              <a:off x="116632" y="1352600"/>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Relie chaque adjectif à l’adverbe qui correspond.</a:t>
              </a:r>
            </a:p>
          </p:txBody>
        </p:sp>
        <p:sp>
          <p:nvSpPr>
            <p:cNvPr id="23" name="Rectangle à coins arrondis 2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6" name="Groupe 25"/>
          <p:cNvGrpSpPr/>
          <p:nvPr/>
        </p:nvGrpSpPr>
        <p:grpSpPr>
          <a:xfrm>
            <a:off x="116631" y="6249144"/>
            <a:ext cx="6653336" cy="495126"/>
            <a:chOff x="116632" y="1352600"/>
            <a:chExt cx="6653336" cy="495126"/>
          </a:xfrm>
        </p:grpSpPr>
        <p:grpSp>
          <p:nvGrpSpPr>
            <p:cNvPr id="27" name="Groupe 26"/>
            <p:cNvGrpSpPr/>
            <p:nvPr/>
          </p:nvGrpSpPr>
          <p:grpSpPr>
            <a:xfrm>
              <a:off x="116632" y="1352600"/>
              <a:ext cx="360040" cy="461665"/>
              <a:chOff x="116632" y="1352600"/>
              <a:chExt cx="360040" cy="461665"/>
            </a:xfrm>
          </p:grpSpPr>
          <p:sp>
            <p:nvSpPr>
              <p:cNvPr id="30" name="Ellipse 2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ZoneTexte 27"/>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suivantes avec l’adverbe qui convient.</a:t>
              </a:r>
              <a:endParaRPr lang="fr-FR" sz="1400" dirty="0">
                <a:latin typeface="SimpleRonde" pitchFamily="2" charset="0"/>
              </a:endParaRP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2" name="Rectangle 31"/>
          <p:cNvSpPr/>
          <p:nvPr/>
        </p:nvSpPr>
        <p:spPr>
          <a:xfrm>
            <a:off x="389407" y="7113240"/>
            <a:ext cx="6179346" cy="2308324"/>
          </a:xfrm>
          <a:prstGeom prst="rect">
            <a:avLst/>
          </a:prstGeom>
        </p:spPr>
        <p:txBody>
          <a:bodyPr wrap="square">
            <a:spAutoFit/>
          </a:bodyPr>
          <a:lstStyle/>
          <a:p>
            <a:pPr>
              <a:lnSpc>
                <a:spcPct val="200000"/>
              </a:lnSpc>
            </a:pPr>
            <a:r>
              <a:rPr lang="fr-FR" sz="1200" dirty="0">
                <a:latin typeface="Comic Sans MS" pitchFamily="66" charset="0"/>
              </a:rPr>
              <a:t>Les enfants s’amusent .............................................. dans la cour de récréation.</a:t>
            </a:r>
          </a:p>
          <a:p>
            <a:pPr>
              <a:lnSpc>
                <a:spcPct val="200000"/>
              </a:lnSpc>
            </a:pPr>
            <a:r>
              <a:rPr lang="fr-FR" sz="1200" dirty="0">
                <a:latin typeface="Comic Sans MS" pitchFamily="66" charset="0"/>
              </a:rPr>
              <a:t>Le vendeur répond ................................................. à la demande des clients.</a:t>
            </a:r>
          </a:p>
          <a:p>
            <a:pPr>
              <a:lnSpc>
                <a:spcPct val="200000"/>
              </a:lnSpc>
            </a:pPr>
            <a:r>
              <a:rPr lang="fr-FR" sz="1200" dirty="0">
                <a:latin typeface="Comic Sans MS" pitchFamily="66" charset="0"/>
              </a:rPr>
              <a:t>Vous partez en voyage scolaire .................................................... .</a:t>
            </a:r>
          </a:p>
          <a:p>
            <a:pPr>
              <a:lnSpc>
                <a:spcPct val="200000"/>
              </a:lnSpc>
            </a:pPr>
            <a:r>
              <a:rPr lang="fr-FR" sz="1200" dirty="0">
                <a:latin typeface="Comic Sans MS" pitchFamily="66" charset="0"/>
              </a:rPr>
              <a:t>L’ambulance conduit ...................................................... le blessé aux urgences.</a:t>
            </a:r>
          </a:p>
          <a:p>
            <a:pPr>
              <a:lnSpc>
                <a:spcPct val="200000"/>
              </a:lnSpc>
            </a:pPr>
            <a:r>
              <a:rPr lang="fr-FR" sz="1200" dirty="0">
                <a:latin typeface="Comic Sans MS" pitchFamily="66" charset="0"/>
              </a:rPr>
              <a:t>Mon grand frère a ................................................. 12 ans.</a:t>
            </a:r>
          </a:p>
          <a:p>
            <a:pPr>
              <a:lnSpc>
                <a:spcPct val="200000"/>
              </a:lnSpc>
            </a:pPr>
            <a:r>
              <a:rPr lang="fr-FR" sz="1200" dirty="0">
                <a:latin typeface="Comic Sans MS" pitchFamily="66" charset="0"/>
              </a:rPr>
              <a:t>La maitresse range ................................................. son bureau avant de partir.</a:t>
            </a:r>
          </a:p>
        </p:txBody>
      </p:sp>
      <p:sp>
        <p:nvSpPr>
          <p:cNvPr id="33" name="ZoneTexte 32"/>
          <p:cNvSpPr txBox="1"/>
          <p:nvPr/>
        </p:nvSpPr>
        <p:spPr>
          <a:xfrm>
            <a:off x="476672" y="6651575"/>
            <a:ext cx="6192688" cy="507831"/>
          </a:xfrm>
          <a:prstGeom prst="rect">
            <a:avLst/>
          </a:prstGeom>
          <a:noFill/>
        </p:spPr>
        <p:txBody>
          <a:bodyPr wrap="square" rtlCol="0">
            <a:spAutoFit/>
          </a:bodyPr>
          <a:lstStyle/>
          <a:p>
            <a:pPr algn="ctr">
              <a:lnSpc>
                <a:spcPct val="150000"/>
              </a:lnSpc>
            </a:pPr>
            <a:r>
              <a:rPr lang="fr-FR" dirty="0">
                <a:latin typeface="Cursive standard" pitchFamily="2" charset="0"/>
              </a:rPr>
              <a:t>bientôt - demain - poliment - joyeusement - bien - rapidement</a:t>
            </a:r>
          </a:p>
        </p:txBody>
      </p:sp>
    </p:spTree>
    <p:extLst>
      <p:ext uri="{BB962C8B-B14F-4D97-AF65-F5344CB8AC3E}">
        <p14:creationId xmlns:p14="http://schemas.microsoft.com/office/powerpoint/2010/main" val="3738769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L’adverbe</a:t>
            </a:r>
          </a:p>
        </p:txBody>
      </p:sp>
      <p:sp>
        <p:nvSpPr>
          <p:cNvPr id="3" name="Espace réservé du texte 2"/>
          <p:cNvSpPr>
            <a:spLocks noGrp="1"/>
          </p:cNvSpPr>
          <p:nvPr>
            <p:ph type="body" sz="quarter" idx="11"/>
          </p:nvPr>
        </p:nvSpPr>
        <p:spPr/>
        <p:txBody>
          <a:bodyPr/>
          <a:lstStyle/>
          <a:p>
            <a:r>
              <a:rPr lang="fr-FR" dirty="0"/>
              <a:t>12</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496616"/>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avec l’adverbe qui correspond à l’adjectif en gras.</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Rectangle 10"/>
          <p:cNvSpPr/>
          <p:nvPr/>
        </p:nvSpPr>
        <p:spPr>
          <a:xfrm>
            <a:off x="332656" y="2432720"/>
            <a:ext cx="6236096" cy="1569660"/>
          </a:xfrm>
          <a:prstGeom prst="rect">
            <a:avLst/>
          </a:prstGeom>
        </p:spPr>
        <p:txBody>
          <a:bodyPr wrap="square">
            <a:spAutoFit/>
          </a:bodyPr>
          <a:lstStyle/>
          <a:p>
            <a:pPr>
              <a:lnSpc>
                <a:spcPct val="200000"/>
              </a:lnSpc>
            </a:pPr>
            <a:r>
              <a:rPr lang="fr-FR" sz="1200" dirty="0">
                <a:latin typeface="Comic Sans MS" pitchFamily="66" charset="0"/>
              </a:rPr>
              <a:t>Les voyageurs sont </a:t>
            </a:r>
            <a:r>
              <a:rPr lang="fr-FR" sz="1200" b="1" dirty="0">
                <a:latin typeface="Comic Sans MS" pitchFamily="66" charset="0"/>
              </a:rPr>
              <a:t>patients</a:t>
            </a:r>
            <a:r>
              <a:rPr lang="fr-FR" sz="1200" dirty="0">
                <a:latin typeface="Comic Sans MS" pitchFamily="66" charset="0"/>
              </a:rPr>
              <a:t>, ils attendent ........................................................... . </a:t>
            </a:r>
          </a:p>
          <a:p>
            <a:pPr>
              <a:lnSpc>
                <a:spcPct val="200000"/>
              </a:lnSpc>
            </a:pPr>
            <a:r>
              <a:rPr lang="fr-FR" sz="1200" dirty="0">
                <a:latin typeface="Comic Sans MS" pitchFamily="66" charset="0"/>
              </a:rPr>
              <a:t>Le pilote est </a:t>
            </a:r>
            <a:r>
              <a:rPr lang="fr-FR" sz="1200" b="1" dirty="0">
                <a:latin typeface="Comic Sans MS" pitchFamily="66" charset="0"/>
              </a:rPr>
              <a:t>agile</a:t>
            </a:r>
            <a:r>
              <a:rPr lang="fr-FR" sz="1200" dirty="0">
                <a:latin typeface="Comic Sans MS" pitchFamily="66" charset="0"/>
              </a:rPr>
              <a:t>, il décolle ........................................................... .</a:t>
            </a:r>
          </a:p>
          <a:p>
            <a:pPr>
              <a:lnSpc>
                <a:spcPct val="200000"/>
              </a:lnSpc>
            </a:pPr>
            <a:r>
              <a:rPr lang="fr-FR" sz="1200" dirty="0">
                <a:latin typeface="Comic Sans MS" pitchFamily="66" charset="0"/>
              </a:rPr>
              <a:t>Les élèves sont </a:t>
            </a:r>
            <a:r>
              <a:rPr lang="fr-FR" sz="1200" b="1" dirty="0">
                <a:latin typeface="Comic Sans MS" pitchFamily="66" charset="0"/>
              </a:rPr>
              <a:t>attentifs</a:t>
            </a:r>
            <a:r>
              <a:rPr lang="fr-FR" sz="1200" dirty="0">
                <a:latin typeface="Comic Sans MS" pitchFamily="66" charset="0"/>
              </a:rPr>
              <a:t>, ils écoutent ........................................................... .</a:t>
            </a:r>
          </a:p>
          <a:p>
            <a:pPr>
              <a:lnSpc>
                <a:spcPct val="200000"/>
              </a:lnSpc>
            </a:pPr>
            <a:r>
              <a:rPr lang="fr-FR" sz="1200" dirty="0">
                <a:latin typeface="Comic Sans MS" pitchFamily="66" charset="0"/>
              </a:rPr>
              <a:t>La panthère est </a:t>
            </a:r>
            <a:r>
              <a:rPr lang="fr-FR" sz="1200" b="1" dirty="0">
                <a:latin typeface="Comic Sans MS" pitchFamily="66" charset="0"/>
              </a:rPr>
              <a:t>silencieuse</a:t>
            </a:r>
            <a:r>
              <a:rPr lang="fr-FR" sz="1200" dirty="0">
                <a:latin typeface="Comic Sans MS" pitchFamily="66" charset="0"/>
              </a:rPr>
              <a:t>, elle se déplace ........................................................... .</a:t>
            </a:r>
          </a:p>
        </p:txBody>
      </p:sp>
      <p:grpSp>
        <p:nvGrpSpPr>
          <p:cNvPr id="12" name="Groupe 11"/>
          <p:cNvGrpSpPr/>
          <p:nvPr/>
        </p:nvGrpSpPr>
        <p:grpSpPr>
          <a:xfrm>
            <a:off x="113676" y="4229426"/>
            <a:ext cx="6653336" cy="513879"/>
            <a:chOff x="116632" y="1352600"/>
            <a:chExt cx="6653336" cy="513879"/>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50981"/>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Recopie ces phrases en supprimant les adverbes.</a:t>
              </a:r>
              <a:endParaRPr lang="fr-FR" sz="1400"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116632" y="4808984"/>
            <a:ext cx="6552728" cy="1938992"/>
          </a:xfrm>
          <a:prstGeom prst="rect">
            <a:avLst/>
          </a:prstGeom>
          <a:noFill/>
        </p:spPr>
        <p:txBody>
          <a:bodyPr wrap="square" rtlCol="0">
            <a:spAutoFit/>
          </a:bodyPr>
          <a:lstStyle/>
          <a:p>
            <a:pPr>
              <a:lnSpc>
                <a:spcPct val="200000"/>
              </a:lnSpc>
            </a:pPr>
            <a:r>
              <a:rPr lang="fr-FR" sz="1200" dirty="0">
                <a:latin typeface="Comic Sans MS" pitchFamily="66" charset="0"/>
              </a:rPr>
              <a:t>Le maitre explique patiemment l’exercice aux enfants qui ne comprennent pas bien.</a:t>
            </a:r>
          </a:p>
          <a:p>
            <a:pPr>
              <a:lnSpc>
                <a:spcPct val="200000"/>
              </a:lnSpc>
            </a:pPr>
            <a:endParaRPr lang="fr-FR" sz="1200" dirty="0">
              <a:latin typeface="Comic Sans MS" pitchFamily="66" charset="0"/>
            </a:endParaRPr>
          </a:p>
          <a:p>
            <a:pPr>
              <a:lnSpc>
                <a:spcPct val="200000"/>
              </a:lnSpc>
            </a:pPr>
            <a:r>
              <a:rPr lang="fr-FR" sz="1200" dirty="0">
                <a:latin typeface="Comic Sans MS" pitchFamily="66" charset="0"/>
              </a:rPr>
              <a:t>Bientôt, nous visiterons les arènes de Nîmes après avoir longuement étudié les Romains.</a:t>
            </a:r>
          </a:p>
          <a:p>
            <a:pPr>
              <a:lnSpc>
                <a:spcPct val="200000"/>
              </a:lnSpc>
            </a:pPr>
            <a:endParaRPr lang="fr-FR" sz="1200" dirty="0">
              <a:latin typeface="Comic Sans MS" pitchFamily="66" charset="0"/>
            </a:endParaRPr>
          </a:p>
          <a:p>
            <a:pPr>
              <a:lnSpc>
                <a:spcPct val="200000"/>
              </a:lnSpc>
            </a:pPr>
            <a:r>
              <a:rPr lang="fr-FR" sz="1200" dirty="0">
                <a:latin typeface="Comic Sans MS" pitchFamily="66" charset="0"/>
              </a:rPr>
              <a:t>Le renard observe prudemment et silencieusement sa proie qui dort tranquillement.</a:t>
            </a:r>
          </a:p>
        </p:txBody>
      </p:sp>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88640" y="5182224"/>
            <a:ext cx="6480720" cy="365865"/>
          </a:xfrm>
          <a:prstGeom prst="rect">
            <a:avLst/>
          </a:prstGeom>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44785" y="5961112"/>
            <a:ext cx="6480720" cy="365865"/>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44785" y="6681192"/>
            <a:ext cx="6480720" cy="365865"/>
          </a:xfrm>
          <a:prstGeom prst="rect">
            <a:avLst/>
          </a:prstGeom>
        </p:spPr>
      </p:pic>
      <p:grpSp>
        <p:nvGrpSpPr>
          <p:cNvPr id="22" name="Groupe 21"/>
          <p:cNvGrpSpPr/>
          <p:nvPr/>
        </p:nvGrpSpPr>
        <p:grpSpPr>
          <a:xfrm>
            <a:off x="113676" y="7337172"/>
            <a:ext cx="6653336" cy="513879"/>
            <a:chOff x="116632" y="1352600"/>
            <a:chExt cx="6653336" cy="513879"/>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50981"/>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Retrouve les adjectifs qui correspondent à ces adverbes.</a:t>
              </a:r>
              <a:endParaRPr lang="fr-FR" sz="1400" dirty="0">
                <a:latin typeface="SimpleRonde" pitchFamily="2" charset="0"/>
              </a:endParaRP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85704" y="7974862"/>
            <a:ext cx="1971288" cy="502778"/>
          </a:xfrm>
          <a:prstGeom prst="rect">
            <a:avLst/>
          </a:prstGeom>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85704" y="8552670"/>
            <a:ext cx="1971288" cy="502778"/>
          </a:xfrm>
          <a:prstGeom prst="rect">
            <a:avLst/>
          </a:prstGeom>
        </p:spPr>
      </p:pic>
      <p:sp>
        <p:nvSpPr>
          <p:cNvPr id="30" name="ZoneTexte 29"/>
          <p:cNvSpPr txBox="1"/>
          <p:nvPr/>
        </p:nvSpPr>
        <p:spPr>
          <a:xfrm>
            <a:off x="44624" y="7851051"/>
            <a:ext cx="1368152" cy="1754326"/>
          </a:xfrm>
          <a:prstGeom prst="rect">
            <a:avLst/>
          </a:prstGeom>
          <a:noFill/>
        </p:spPr>
        <p:txBody>
          <a:bodyPr wrap="square" rtlCol="0">
            <a:spAutoFit/>
          </a:bodyPr>
          <a:lstStyle/>
          <a:p>
            <a:pPr algn="r">
              <a:lnSpc>
                <a:spcPct val="300000"/>
              </a:lnSpc>
            </a:pPr>
            <a:r>
              <a:rPr lang="fr-FR" sz="1200" dirty="0">
                <a:latin typeface="Comic Sans MS" pitchFamily="66" charset="0"/>
              </a:rPr>
              <a:t>solidement :</a:t>
            </a:r>
          </a:p>
          <a:p>
            <a:pPr algn="r">
              <a:lnSpc>
                <a:spcPct val="300000"/>
              </a:lnSpc>
            </a:pPr>
            <a:r>
              <a:rPr lang="fr-FR" sz="1200" dirty="0">
                <a:latin typeface="Comic Sans MS" pitchFamily="66" charset="0"/>
              </a:rPr>
              <a:t>bizarrement :</a:t>
            </a:r>
          </a:p>
          <a:p>
            <a:pPr algn="r">
              <a:lnSpc>
                <a:spcPct val="300000"/>
              </a:lnSpc>
            </a:pPr>
            <a:r>
              <a:rPr lang="fr-FR" sz="1200" dirty="0">
                <a:latin typeface="Comic Sans MS" pitchFamily="66" charset="0"/>
              </a:rPr>
              <a:t>tranquillement :</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8554678"/>
            <a:ext cx="1971288" cy="502778"/>
          </a:xfrm>
          <a:prstGeom prst="rect">
            <a:avLst/>
          </a:prstGeom>
        </p:spPr>
      </p:pic>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586908" y="7974862"/>
            <a:ext cx="2018868" cy="502778"/>
          </a:xfrm>
          <a:prstGeom prst="rect">
            <a:avLst/>
          </a:prstGeom>
        </p:spPr>
      </p:pic>
      <p:sp>
        <p:nvSpPr>
          <p:cNvPr id="33" name="ZoneTexte 32"/>
          <p:cNvSpPr txBox="1"/>
          <p:nvPr/>
        </p:nvSpPr>
        <p:spPr>
          <a:xfrm>
            <a:off x="3152056" y="7851051"/>
            <a:ext cx="1434852" cy="1754326"/>
          </a:xfrm>
          <a:prstGeom prst="rect">
            <a:avLst/>
          </a:prstGeom>
          <a:noFill/>
        </p:spPr>
        <p:txBody>
          <a:bodyPr wrap="square" rtlCol="0">
            <a:spAutoFit/>
          </a:bodyPr>
          <a:lstStyle/>
          <a:p>
            <a:pPr algn="r">
              <a:lnSpc>
                <a:spcPct val="300000"/>
              </a:lnSpc>
            </a:pPr>
            <a:r>
              <a:rPr lang="fr-FR" sz="1200" dirty="0">
                <a:latin typeface="Comic Sans MS" pitchFamily="66" charset="0"/>
              </a:rPr>
              <a:t>savamment :</a:t>
            </a:r>
          </a:p>
          <a:p>
            <a:pPr algn="r">
              <a:lnSpc>
                <a:spcPct val="300000"/>
              </a:lnSpc>
            </a:pPr>
            <a:r>
              <a:rPr lang="fr-FR" sz="1200" dirty="0">
                <a:latin typeface="Comic Sans MS" pitchFamily="66" charset="0"/>
              </a:rPr>
              <a:t>élégamment :</a:t>
            </a:r>
          </a:p>
          <a:p>
            <a:pPr algn="r">
              <a:lnSpc>
                <a:spcPct val="300000"/>
              </a:lnSpc>
            </a:pPr>
            <a:r>
              <a:rPr lang="fr-FR" sz="1200" dirty="0">
                <a:latin typeface="Comic Sans MS" pitchFamily="66" charset="0"/>
              </a:rPr>
              <a:t>délicatement :</a:t>
            </a:r>
          </a:p>
        </p:txBody>
      </p:sp>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85704" y="9130742"/>
            <a:ext cx="1971288" cy="502778"/>
          </a:xfrm>
          <a:prstGeom prst="rect">
            <a:avLst/>
          </a:prstGeom>
        </p:spPr>
      </p:pic>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9130742"/>
            <a:ext cx="1971288" cy="502778"/>
          </a:xfrm>
          <a:prstGeom prst="rect">
            <a:avLst/>
          </a:prstGeom>
        </p:spPr>
      </p:pic>
    </p:spTree>
    <p:extLst>
      <p:ext uri="{BB962C8B-B14F-4D97-AF65-F5344CB8AC3E}">
        <p14:creationId xmlns:p14="http://schemas.microsoft.com/office/powerpoint/2010/main" val="132822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L’adverbe</a:t>
            </a:r>
          </a:p>
        </p:txBody>
      </p:sp>
      <p:sp>
        <p:nvSpPr>
          <p:cNvPr id="3" name="Espace réservé du texte 2"/>
          <p:cNvSpPr>
            <a:spLocks noGrp="1"/>
          </p:cNvSpPr>
          <p:nvPr>
            <p:ph type="body" sz="quarter" idx="11"/>
          </p:nvPr>
        </p:nvSpPr>
        <p:spPr/>
        <p:txBody>
          <a:bodyPr/>
          <a:lstStyle/>
          <a:p>
            <a:r>
              <a:rPr lang="fr-FR" dirty="0"/>
              <a:t>12</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Classe ces adverbes dans le tableau</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784648"/>
            <a:ext cx="6084676" cy="923330"/>
          </a:xfrm>
          <a:prstGeom prst="rect">
            <a:avLst/>
          </a:prstGeom>
          <a:noFill/>
        </p:spPr>
        <p:txBody>
          <a:bodyPr wrap="square" rtlCol="0">
            <a:spAutoFit/>
          </a:bodyPr>
          <a:lstStyle/>
          <a:p>
            <a:pPr algn="ctr">
              <a:lnSpc>
                <a:spcPct val="150000"/>
              </a:lnSpc>
            </a:pPr>
            <a:r>
              <a:rPr lang="fr-FR" dirty="0">
                <a:latin typeface="Cursive standard" pitchFamily="2" charset="0"/>
              </a:rPr>
              <a:t>là - doucement - hier - bêtement - soudain - innocemment - demain - rapidement - devant - bientôt - derrière - ici</a:t>
            </a:r>
          </a:p>
        </p:txBody>
      </p:sp>
      <p:graphicFrame>
        <p:nvGraphicFramePr>
          <p:cNvPr id="12" name="Tableau 11"/>
          <p:cNvGraphicFramePr>
            <a:graphicFrameLocks noGrp="1"/>
          </p:cNvGraphicFramePr>
          <p:nvPr>
            <p:extLst>
              <p:ext uri="{D42A27DB-BD31-4B8C-83A1-F6EECF244321}">
                <p14:modId xmlns:p14="http://schemas.microsoft.com/office/powerpoint/2010/main" val="1972814623"/>
              </p:ext>
            </p:extLst>
          </p:nvPr>
        </p:nvGraphicFramePr>
        <p:xfrm>
          <a:off x="133373" y="2825120"/>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2178662">
                  <a:extLst>
                    <a:ext uri="{9D8B030D-6E8A-4147-A177-3AD203B41FA5}">
                      <a16:colId xmlns:a16="http://schemas.microsoft.com/office/drawing/2014/main" val="20000"/>
                    </a:ext>
                  </a:extLst>
                </a:gridCol>
                <a:gridCol w="2178662">
                  <a:extLst>
                    <a:ext uri="{9D8B030D-6E8A-4147-A177-3AD203B41FA5}">
                      <a16:colId xmlns:a16="http://schemas.microsoft.com/office/drawing/2014/main" val="20001"/>
                    </a:ext>
                  </a:extLst>
                </a:gridCol>
                <a:gridCol w="2178662">
                  <a:extLst>
                    <a:ext uri="{9D8B030D-6E8A-4147-A177-3AD203B41FA5}">
                      <a16:colId xmlns:a16="http://schemas.microsoft.com/office/drawing/2014/main" val="20002"/>
                    </a:ext>
                  </a:extLst>
                </a:gridCol>
              </a:tblGrid>
              <a:tr h="144016">
                <a:tc>
                  <a:txBody>
                    <a:bodyPr/>
                    <a:lstStyle/>
                    <a:p>
                      <a:pPr algn="ctr"/>
                      <a:r>
                        <a:rPr lang="fr-FR" sz="1400" b="1" dirty="0"/>
                        <a:t>Adverbe de temps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a:t>Adverbe de manière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a:t>Adverbe de lieu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2028">
                <a:tc>
                  <a:txBody>
                    <a:bodyPr/>
                    <a:lstStyle/>
                    <a:p>
                      <a:endParaRPr lang="fr-FR" dirty="0"/>
                    </a:p>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32012" b="44910"/>
          <a:stretch/>
        </p:blipFill>
        <p:spPr>
          <a:xfrm>
            <a:off x="188641" y="3185160"/>
            <a:ext cx="2059259" cy="1323950"/>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3446" t="-1" r="16178" b="44910"/>
          <a:stretch/>
        </p:blipFill>
        <p:spPr>
          <a:xfrm>
            <a:off x="4526279" y="3185160"/>
            <a:ext cx="2083251" cy="1323950"/>
          </a:xfrm>
          <a:prstGeom prst="rect">
            <a:avLst/>
          </a:prstGeom>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3446" t="-1" r="16178" b="44910"/>
          <a:stretch/>
        </p:blipFill>
        <p:spPr>
          <a:xfrm>
            <a:off x="2348880" y="3185160"/>
            <a:ext cx="2083251" cy="1323950"/>
          </a:xfrm>
          <a:prstGeom prst="rect">
            <a:avLst/>
          </a:prstGeom>
        </p:spPr>
      </p:pic>
      <p:grpSp>
        <p:nvGrpSpPr>
          <p:cNvPr id="16" name="Groupe 15"/>
          <p:cNvGrpSpPr/>
          <p:nvPr/>
        </p:nvGrpSpPr>
        <p:grpSpPr>
          <a:xfrm>
            <a:off x="116632" y="4953000"/>
            <a:ext cx="6653336" cy="495126"/>
            <a:chOff x="116632" y="1352600"/>
            <a:chExt cx="6653336" cy="495126"/>
          </a:xfrm>
        </p:grpSpPr>
        <p:grpSp>
          <p:nvGrpSpPr>
            <p:cNvPr id="17" name="Groupe 16"/>
            <p:cNvGrpSpPr/>
            <p:nvPr/>
          </p:nvGrpSpPr>
          <p:grpSpPr>
            <a:xfrm>
              <a:off x="116632" y="1352600"/>
              <a:ext cx="360040" cy="461665"/>
              <a:chOff x="116632" y="1352600"/>
              <a:chExt cx="360040" cy="461665"/>
            </a:xfrm>
          </p:grpSpPr>
          <p:sp>
            <p:nvSpPr>
              <p:cNvPr id="20" name="Ellipse 1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8" name="ZoneTexte 17"/>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Entoure les adverbes de ce texte.</a:t>
              </a:r>
              <a:endParaRPr lang="fr-FR" sz="1400" dirty="0">
                <a:latin typeface="SimpleRonde" pitchFamily="2" charset="0"/>
              </a:endParaRPr>
            </a:p>
          </p:txBody>
        </p:sp>
        <p:sp>
          <p:nvSpPr>
            <p:cNvPr id="19" name="Rectangle à coins arrondis 1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2" name="Rectangle 21"/>
          <p:cNvSpPr/>
          <p:nvPr/>
        </p:nvSpPr>
        <p:spPr>
          <a:xfrm>
            <a:off x="188641" y="5457056"/>
            <a:ext cx="6580878" cy="1846659"/>
          </a:xfrm>
          <a:prstGeom prst="rect">
            <a:avLst/>
          </a:prstGeom>
        </p:spPr>
        <p:txBody>
          <a:bodyPr wrap="square">
            <a:spAutoFit/>
          </a:bodyPr>
          <a:lstStyle/>
          <a:p>
            <a:pPr algn="just">
              <a:lnSpc>
                <a:spcPct val="200000"/>
              </a:lnSpc>
            </a:pPr>
            <a:r>
              <a:rPr lang="fr-FR" sz="1200" dirty="0">
                <a:latin typeface="Comic Sans MS" pitchFamily="66" charset="0"/>
              </a:rPr>
              <a:t>Les enfants et les personnes âgées sont particulièrement sensibles aux fortes chaleurs, car ils n’ont pas le réflexe de boire pour lutter contre la déshydratation qui peut rapidement tuer. Comme les fortes chaleurs ont souvent lieu pendant les vacances, les médecins sont moins nombreux pour s’en occuper.</a:t>
            </a:r>
          </a:p>
          <a:p>
            <a:pPr algn="r">
              <a:lnSpc>
                <a:spcPct val="200000"/>
              </a:lnSpc>
            </a:pPr>
            <a:r>
              <a:rPr lang="fr-FR" sz="900" b="1" i="1" dirty="0">
                <a:latin typeface="Comic Sans MS" pitchFamily="66" charset="0"/>
              </a:rPr>
              <a:t>Mon quotidien, Spécial environnement - n°14.</a:t>
            </a:r>
          </a:p>
        </p:txBody>
      </p:sp>
      <p:grpSp>
        <p:nvGrpSpPr>
          <p:cNvPr id="23" name="Groupe 22"/>
          <p:cNvGrpSpPr/>
          <p:nvPr/>
        </p:nvGrpSpPr>
        <p:grpSpPr>
          <a:xfrm>
            <a:off x="116632" y="7303715"/>
            <a:ext cx="6653336" cy="495126"/>
            <a:chOff x="116632" y="1352600"/>
            <a:chExt cx="6653336" cy="495126"/>
          </a:xfrm>
        </p:grpSpPr>
        <p:grpSp>
          <p:nvGrpSpPr>
            <p:cNvPr id="24" name="Groupe 23"/>
            <p:cNvGrpSpPr/>
            <p:nvPr/>
          </p:nvGrpSpPr>
          <p:grpSpPr>
            <a:xfrm>
              <a:off x="116632" y="1352600"/>
              <a:ext cx="360040" cy="461665"/>
              <a:chOff x="116632" y="1352600"/>
              <a:chExt cx="360040" cy="461665"/>
            </a:xfrm>
          </p:grpSpPr>
          <p:sp>
            <p:nvSpPr>
              <p:cNvPr id="27" name="Ellipse 2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5" name="ZoneTexte 24"/>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Utilise un adverbe pour expliquer ces expressions.</a:t>
              </a:r>
              <a:endParaRPr lang="fr-FR" sz="1400" dirty="0">
                <a:latin typeface="SimpleRonde" pitchFamily="2" charset="0"/>
              </a:endParaRPr>
            </a:p>
          </p:txBody>
        </p:sp>
        <p:sp>
          <p:nvSpPr>
            <p:cNvPr id="26" name="Rectangle à coins arrondis 2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482048" y="7974862"/>
            <a:ext cx="1971288" cy="502778"/>
          </a:xfrm>
          <a:prstGeom prst="rect">
            <a:avLst/>
          </a:prstGeom>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482048" y="8552670"/>
            <a:ext cx="1971288" cy="502778"/>
          </a:xfrm>
          <a:prstGeom prst="rect">
            <a:avLst/>
          </a:prstGeom>
        </p:spPr>
      </p:pic>
      <p:sp>
        <p:nvSpPr>
          <p:cNvPr id="31" name="ZoneTexte 30"/>
          <p:cNvSpPr txBox="1"/>
          <p:nvPr/>
        </p:nvSpPr>
        <p:spPr>
          <a:xfrm>
            <a:off x="44623" y="7851051"/>
            <a:ext cx="4387507" cy="1754326"/>
          </a:xfrm>
          <a:prstGeom prst="rect">
            <a:avLst/>
          </a:prstGeom>
          <a:noFill/>
        </p:spPr>
        <p:txBody>
          <a:bodyPr wrap="square" rtlCol="0">
            <a:spAutoFit/>
          </a:bodyPr>
          <a:lstStyle/>
          <a:p>
            <a:pPr algn="r">
              <a:lnSpc>
                <a:spcPct val="300000"/>
              </a:lnSpc>
            </a:pPr>
            <a:r>
              <a:rPr lang="fr-FR" sz="1200" b="1" dirty="0">
                <a:latin typeface="Comic Sans MS" pitchFamily="66" charset="0"/>
              </a:rPr>
              <a:t>« Manger comme un cochon » </a:t>
            </a:r>
            <a:r>
              <a:rPr lang="fr-FR" sz="1200" dirty="0">
                <a:latin typeface="Comic Sans MS" pitchFamily="66" charset="0"/>
              </a:rPr>
              <a:t>veut dire que l’on mange ...</a:t>
            </a:r>
          </a:p>
          <a:p>
            <a:pPr algn="r">
              <a:lnSpc>
                <a:spcPct val="300000"/>
              </a:lnSpc>
            </a:pPr>
            <a:r>
              <a:rPr lang="fr-FR" sz="1200" b="1" dirty="0">
                <a:latin typeface="Comic Sans MS" pitchFamily="66" charset="0"/>
              </a:rPr>
              <a:t>« Il tombe des cordes » </a:t>
            </a:r>
            <a:r>
              <a:rPr lang="fr-FR" sz="1200" dirty="0">
                <a:latin typeface="Comic Sans MS" pitchFamily="66" charset="0"/>
              </a:rPr>
              <a:t>veut dire qu’il pleut ...</a:t>
            </a:r>
          </a:p>
          <a:p>
            <a:pPr algn="r">
              <a:lnSpc>
                <a:spcPct val="300000"/>
              </a:lnSpc>
            </a:pPr>
            <a:r>
              <a:rPr lang="fr-FR" sz="1200" b="1" dirty="0">
                <a:latin typeface="Comic Sans MS" pitchFamily="66" charset="0"/>
              </a:rPr>
              <a:t>« Courir à perdre haleine » </a:t>
            </a:r>
            <a:r>
              <a:rPr lang="fr-FR" sz="1200" dirty="0">
                <a:latin typeface="Comic Sans MS" pitchFamily="66" charset="0"/>
              </a:rPr>
              <a:t>veut dire que l’on court ....</a:t>
            </a:r>
          </a:p>
        </p:txBody>
      </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482048" y="9130742"/>
            <a:ext cx="1971288" cy="502778"/>
          </a:xfrm>
          <a:prstGeom prst="rect">
            <a:avLst/>
          </a:prstGeom>
        </p:spPr>
      </p:pic>
    </p:spTree>
    <p:extLst>
      <p:ext uri="{BB962C8B-B14F-4D97-AF65-F5344CB8AC3E}">
        <p14:creationId xmlns:p14="http://schemas.microsoft.com/office/powerpoint/2010/main" val="343015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L’adverbe</a:t>
            </a:r>
          </a:p>
        </p:txBody>
      </p:sp>
      <p:sp>
        <p:nvSpPr>
          <p:cNvPr id="3" name="Espace réservé du texte 2"/>
          <p:cNvSpPr>
            <a:spLocks noGrp="1"/>
          </p:cNvSpPr>
          <p:nvPr>
            <p:ph type="body" sz="quarter" idx="11"/>
          </p:nvPr>
        </p:nvSpPr>
        <p:spPr/>
        <p:txBody>
          <a:bodyPr/>
          <a:lstStyle/>
          <a:p>
            <a:r>
              <a:rPr lang="fr-FR" dirty="0"/>
              <a:t>12</a:t>
            </a:r>
          </a:p>
        </p:txBody>
      </p:sp>
      <p:sp>
        <p:nvSpPr>
          <p:cNvPr id="4" name="Espace réservé du texte 3"/>
          <p:cNvSpPr>
            <a:spLocks noGrp="1"/>
          </p:cNvSpPr>
          <p:nvPr>
            <p:ph type="body" sz="quarter" idx="12"/>
          </p:nvPr>
        </p:nvSpPr>
        <p:spPr/>
        <p:txBody>
          <a:bodyPr/>
          <a:lstStyle/>
          <a:p>
            <a:r>
              <a:rPr lang="fr-FR" dirty="0"/>
              <a:t>****</a:t>
            </a:r>
          </a:p>
        </p:txBody>
      </p:sp>
      <p:sp>
        <p:nvSpPr>
          <p:cNvPr id="5" name="Rectangle 4"/>
          <p:cNvSpPr/>
          <p:nvPr/>
        </p:nvSpPr>
        <p:spPr>
          <a:xfrm>
            <a:off x="116632" y="2000672"/>
            <a:ext cx="6624736" cy="2308324"/>
          </a:xfrm>
          <a:prstGeom prst="rect">
            <a:avLst/>
          </a:prstGeom>
        </p:spPr>
        <p:txBody>
          <a:bodyPr wrap="square">
            <a:spAutoFit/>
          </a:bodyPr>
          <a:lstStyle/>
          <a:p>
            <a:pPr>
              <a:lnSpc>
                <a:spcPct val="200000"/>
              </a:lnSpc>
            </a:pPr>
            <a:r>
              <a:rPr lang="fr-FR" sz="1200" dirty="0">
                <a:latin typeface="Comic Sans MS" pitchFamily="66" charset="0"/>
              </a:rPr>
              <a:t>Monsieur Otis perçut distinctement un bruit de pas. Il chaussa ses pantoufles, sortit tranquillement une petite fiole de sa valise et ouvrit la porte. Juste devant lui, dans un pâle rayon de lune, se tenait un vieil homme d’aspect terrible. Ses yeux étaient aussi rouges que des charbons ardents. Ses longs cheveux lui tombaient sur les épaules en mèches entremêlées. Ses vêtements de coupe antique étaient souillés et pitoyablement déchirés.</a:t>
            </a:r>
          </a:p>
        </p:txBody>
      </p:sp>
      <p:grpSp>
        <p:nvGrpSpPr>
          <p:cNvPr id="6" name="Groupe 5"/>
          <p:cNvGrpSpPr/>
          <p:nvPr/>
        </p:nvGrpSpPr>
        <p:grpSpPr>
          <a:xfrm>
            <a:off x="116632" y="1505546"/>
            <a:ext cx="6653336" cy="495126"/>
            <a:chOff x="116632" y="1352600"/>
            <a:chExt cx="6653336" cy="495126"/>
          </a:xfrm>
        </p:grpSpPr>
        <p:grpSp>
          <p:nvGrpSpPr>
            <p:cNvPr id="7" name="Groupe 6"/>
            <p:cNvGrpSpPr/>
            <p:nvPr/>
          </p:nvGrpSpPr>
          <p:grpSpPr>
            <a:xfrm>
              <a:off x="116632" y="1352600"/>
              <a:ext cx="360040" cy="461665"/>
              <a:chOff x="116632" y="1352600"/>
              <a:chExt cx="360040" cy="461665"/>
            </a:xfrm>
          </p:grpSpPr>
          <p:sp>
            <p:nvSpPr>
              <p:cNvPr id="10" name="Ellipse 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Dans le texte suivant, trouve 3 adverbes de manières.</a:t>
              </a:r>
              <a:endParaRPr lang="fr-FR" sz="1400" dirty="0">
                <a:latin typeface="SimpleRonde" pitchFamily="2" charset="0"/>
              </a:endParaRPr>
            </a:p>
          </p:txBody>
        </p:sp>
        <p:sp>
          <p:nvSpPr>
            <p:cNvPr id="9" name="Rectangle à coins arrondis 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p:cNvGrpSpPr/>
          <p:nvPr/>
        </p:nvGrpSpPr>
        <p:grpSpPr>
          <a:xfrm>
            <a:off x="113676" y="4373442"/>
            <a:ext cx="6653336" cy="814166"/>
            <a:chOff x="116632" y="1352600"/>
            <a:chExt cx="6653336" cy="81416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28102"/>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Recopie ces phrases en ajoutant un adverbe pour modifier le sens du verbe. Change à chaque fois.</a:t>
              </a:r>
              <a:endParaRPr lang="fr-FR" sz="1400"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116632" y="5091191"/>
            <a:ext cx="6552728" cy="1938992"/>
          </a:xfrm>
          <a:prstGeom prst="rect">
            <a:avLst/>
          </a:prstGeom>
          <a:noFill/>
        </p:spPr>
        <p:txBody>
          <a:bodyPr wrap="square" rtlCol="0">
            <a:spAutoFit/>
          </a:bodyPr>
          <a:lstStyle/>
          <a:p>
            <a:pPr>
              <a:lnSpc>
                <a:spcPct val="200000"/>
              </a:lnSpc>
            </a:pPr>
            <a:r>
              <a:rPr lang="fr-FR" sz="1200" dirty="0">
                <a:latin typeface="Comic Sans MS" pitchFamily="66" charset="0"/>
              </a:rPr>
              <a:t>Le contrôleur se promène le long du quai.</a:t>
            </a:r>
          </a:p>
          <a:p>
            <a:pPr>
              <a:lnSpc>
                <a:spcPct val="200000"/>
              </a:lnSpc>
            </a:pPr>
            <a:endParaRPr lang="fr-FR" sz="1200" dirty="0">
              <a:latin typeface="Comic Sans MS" pitchFamily="66" charset="0"/>
            </a:endParaRPr>
          </a:p>
          <a:p>
            <a:pPr>
              <a:lnSpc>
                <a:spcPct val="200000"/>
              </a:lnSpc>
            </a:pPr>
            <a:r>
              <a:rPr lang="fr-FR" sz="1200" dirty="0">
                <a:latin typeface="Comic Sans MS" pitchFamily="66" charset="0"/>
              </a:rPr>
              <a:t>Le chien de chasse poursuit le renard.</a:t>
            </a:r>
          </a:p>
          <a:p>
            <a:pPr>
              <a:lnSpc>
                <a:spcPct val="200000"/>
              </a:lnSpc>
            </a:pPr>
            <a:endParaRPr lang="fr-FR" sz="1200" dirty="0">
              <a:latin typeface="Comic Sans MS" pitchFamily="66" charset="0"/>
            </a:endParaRPr>
          </a:p>
          <a:p>
            <a:pPr>
              <a:lnSpc>
                <a:spcPct val="200000"/>
              </a:lnSpc>
            </a:pPr>
            <a:r>
              <a:rPr lang="fr-FR" sz="1200" dirty="0">
                <a:latin typeface="Comic Sans MS" pitchFamily="66" charset="0"/>
              </a:rPr>
              <a:t>L’avion est en retard.</a:t>
            </a:r>
          </a:p>
        </p:txBody>
      </p:sp>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88640" y="5464431"/>
            <a:ext cx="6480720" cy="365865"/>
          </a:xfrm>
          <a:prstGeom prst="rect">
            <a:avLst/>
          </a:prstGeom>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44785" y="6243319"/>
            <a:ext cx="6480720" cy="365865"/>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44785" y="6963399"/>
            <a:ext cx="6480720" cy="365865"/>
          </a:xfrm>
          <a:prstGeom prst="rect">
            <a:avLst/>
          </a:prstGeom>
        </p:spPr>
      </p:pic>
      <p:grpSp>
        <p:nvGrpSpPr>
          <p:cNvPr id="22" name="Groupe 21"/>
          <p:cNvGrpSpPr/>
          <p:nvPr/>
        </p:nvGrpSpPr>
        <p:grpSpPr>
          <a:xfrm>
            <a:off x="116632" y="7375723"/>
            <a:ext cx="6653336" cy="791361"/>
            <a:chOff x="116632" y="1352600"/>
            <a:chExt cx="6653336" cy="791361"/>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32228"/>
              <a:ext cx="6092080" cy="711733"/>
            </a:xfrm>
            <a:prstGeom prst="rect">
              <a:avLst/>
            </a:prstGeom>
            <a:noFill/>
          </p:spPr>
          <p:txBody>
            <a:bodyPr wrap="square" rtlCol="0">
              <a:spAutoFit/>
            </a:bodyPr>
            <a:lstStyle/>
            <a:p>
              <a:pPr>
                <a:lnSpc>
                  <a:spcPct val="150000"/>
                </a:lnSpc>
              </a:pPr>
              <a:r>
                <a:rPr lang="fr-FR" sz="1400" u="sng" dirty="0">
                  <a:latin typeface="SimpleRonde" pitchFamily="2" charset="0"/>
                </a:rPr>
                <a:t>Utilise un adverbe pour expliquer ces expressions. Tu peux t’aider du dictionnaire.</a:t>
              </a:r>
              <a:endParaRPr lang="fr-FR" sz="1400" dirty="0">
                <a:latin typeface="SimpleRonde" pitchFamily="2" charset="0"/>
              </a:endParaRP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53136" y="8046870"/>
            <a:ext cx="1971288" cy="502778"/>
          </a:xfrm>
          <a:prstGeom prst="rect">
            <a:avLst/>
          </a:prstGeom>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53136" y="8624678"/>
            <a:ext cx="1971288" cy="502778"/>
          </a:xfrm>
          <a:prstGeom prst="rect">
            <a:avLst/>
          </a:prstGeom>
        </p:spPr>
      </p:pic>
      <p:sp>
        <p:nvSpPr>
          <p:cNvPr id="30" name="ZoneTexte 29"/>
          <p:cNvSpPr txBox="1"/>
          <p:nvPr/>
        </p:nvSpPr>
        <p:spPr>
          <a:xfrm>
            <a:off x="44623" y="7923059"/>
            <a:ext cx="4536505" cy="1754326"/>
          </a:xfrm>
          <a:prstGeom prst="rect">
            <a:avLst/>
          </a:prstGeom>
          <a:noFill/>
        </p:spPr>
        <p:txBody>
          <a:bodyPr wrap="square" rtlCol="0">
            <a:spAutoFit/>
          </a:bodyPr>
          <a:lstStyle/>
          <a:p>
            <a:pPr algn="r">
              <a:lnSpc>
                <a:spcPct val="300000"/>
              </a:lnSpc>
            </a:pPr>
            <a:r>
              <a:rPr lang="fr-FR" sz="1200" b="1" dirty="0">
                <a:latin typeface="Comic Sans MS" pitchFamily="66" charset="0"/>
              </a:rPr>
              <a:t>« Faire la grasse matinée » </a:t>
            </a:r>
            <a:r>
              <a:rPr lang="fr-FR" sz="1200" dirty="0">
                <a:latin typeface="Comic Sans MS" pitchFamily="66" charset="0"/>
              </a:rPr>
              <a:t>veut dire que l’on dort...</a:t>
            </a:r>
          </a:p>
          <a:p>
            <a:pPr algn="r">
              <a:lnSpc>
                <a:spcPct val="300000"/>
              </a:lnSpc>
            </a:pPr>
            <a:r>
              <a:rPr lang="fr-FR" sz="1200" b="1" dirty="0">
                <a:latin typeface="Comic Sans MS" pitchFamily="66" charset="0"/>
              </a:rPr>
              <a:t>« Avoir un cœur d’artichaut » </a:t>
            </a:r>
            <a:r>
              <a:rPr lang="fr-FR" sz="1200" dirty="0">
                <a:latin typeface="Comic Sans MS" pitchFamily="66" charset="0"/>
              </a:rPr>
              <a:t>veut dire tomber amoureux...</a:t>
            </a:r>
          </a:p>
          <a:p>
            <a:pPr algn="r"/>
            <a:endParaRPr lang="fr-FR" sz="1200" b="1" dirty="0">
              <a:latin typeface="Comic Sans MS" pitchFamily="66" charset="0"/>
            </a:endParaRPr>
          </a:p>
          <a:p>
            <a:pPr algn="r"/>
            <a:r>
              <a:rPr lang="fr-FR" sz="1200" b="1" dirty="0">
                <a:latin typeface="Comic Sans MS" pitchFamily="66" charset="0"/>
              </a:rPr>
              <a:t>« Avoir les yeux plus gros que le ventre » </a:t>
            </a:r>
            <a:r>
              <a:rPr lang="fr-FR" sz="1200" dirty="0">
                <a:latin typeface="Comic Sans MS" pitchFamily="66" charset="0"/>
              </a:rPr>
              <a:t>veut dire que l’on mange....</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53136" y="9202750"/>
            <a:ext cx="1971288" cy="502778"/>
          </a:xfrm>
          <a:prstGeom prst="rect">
            <a:avLst/>
          </a:prstGeom>
        </p:spPr>
      </p:pic>
    </p:spTree>
    <p:extLst>
      <p:ext uri="{BB962C8B-B14F-4D97-AF65-F5344CB8AC3E}">
        <p14:creationId xmlns:p14="http://schemas.microsoft.com/office/powerpoint/2010/main" val="237261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a:t>La phrase</a:t>
            </a:r>
          </a:p>
        </p:txBody>
      </p:sp>
      <p:sp>
        <p:nvSpPr>
          <p:cNvPr id="9" name="Espace réservé du texte 8"/>
          <p:cNvSpPr>
            <a:spLocks noGrp="1"/>
          </p:cNvSpPr>
          <p:nvPr>
            <p:ph type="body" sz="quarter" idx="11"/>
          </p:nvPr>
        </p:nvSpPr>
        <p:spPr/>
        <p:txBody>
          <a:bodyPr/>
          <a:lstStyle/>
          <a:p>
            <a:r>
              <a:rPr lang="fr-FR" dirty="0"/>
              <a:t>0</a:t>
            </a:r>
          </a:p>
        </p:txBody>
      </p:sp>
      <p:sp>
        <p:nvSpPr>
          <p:cNvPr id="10" name="Espace réservé du texte 9"/>
          <p:cNvSpPr>
            <a:spLocks noGrp="1"/>
          </p:cNvSpPr>
          <p:nvPr>
            <p:ph type="body" sz="quarter" idx="12"/>
          </p:nvPr>
        </p:nvSpPr>
        <p:spPr/>
        <p:txBody>
          <a:bodyPr/>
          <a:lstStyle/>
          <a:p>
            <a:r>
              <a:rPr lang="fr-FR" dirty="0"/>
              <a:t>***</a:t>
            </a:r>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518102"/>
            <a:ext cx="6192688" cy="307777"/>
          </a:xfrm>
          <a:prstGeom prst="rect">
            <a:avLst/>
          </a:prstGeom>
          <a:noFill/>
        </p:spPr>
        <p:txBody>
          <a:bodyPr wrap="square" rtlCol="0">
            <a:spAutoFit/>
          </a:bodyPr>
          <a:lstStyle/>
          <a:p>
            <a:r>
              <a:rPr lang="fr-FR" sz="1400" u="sng" dirty="0">
                <a:latin typeface="SimpleRonde" pitchFamily="2" charset="0"/>
              </a:rPr>
              <a:t>Sépare les mots d’un trait puis recopie la phrase.</a:t>
            </a:r>
          </a:p>
        </p:txBody>
      </p:sp>
      <p:sp>
        <p:nvSpPr>
          <p:cNvPr id="43" name="ZoneTexte 42"/>
          <p:cNvSpPr txBox="1"/>
          <p:nvPr/>
        </p:nvSpPr>
        <p:spPr>
          <a:xfrm>
            <a:off x="116632" y="2000672"/>
            <a:ext cx="6741368" cy="307777"/>
          </a:xfrm>
          <a:prstGeom prst="rect">
            <a:avLst/>
          </a:prstGeom>
          <a:noFill/>
        </p:spPr>
        <p:txBody>
          <a:bodyPr wrap="square" rtlCol="0">
            <a:spAutoFit/>
          </a:bodyPr>
          <a:lstStyle/>
          <a:p>
            <a:pPr algn="ctr"/>
            <a:r>
              <a:rPr lang="fr-FR" sz="1400" b="1" i="1" dirty="0" err="1">
                <a:latin typeface="Comic Sans MS" panose="030F0702030302020204" pitchFamily="66" charset="0"/>
              </a:rPr>
              <a:t>Legarçontombedanslelacgelé</a:t>
            </a:r>
            <a:r>
              <a:rPr lang="fr-FR" sz="1400" b="1" i="1" dirty="0">
                <a:latin typeface="Comic Sans MS" panose="030F0702030302020204" pitchFamily="66" charset="0"/>
              </a:rPr>
              <a:t>.</a:t>
            </a:r>
          </a:p>
        </p:txBody>
      </p:sp>
      <p:pic>
        <p:nvPicPr>
          <p:cNvPr id="44" name="Image 4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390195"/>
            <a:ext cx="6192688" cy="502778"/>
          </a:xfrm>
          <a:prstGeom prst="rect">
            <a:avLst/>
          </a:prstGeom>
        </p:spPr>
      </p:pic>
      <p:sp>
        <p:nvSpPr>
          <p:cNvPr id="45" name="ZoneTexte 44"/>
          <p:cNvSpPr txBox="1"/>
          <p:nvPr/>
        </p:nvSpPr>
        <p:spPr>
          <a:xfrm>
            <a:off x="116632" y="2980579"/>
            <a:ext cx="6741368" cy="307777"/>
          </a:xfrm>
          <a:prstGeom prst="rect">
            <a:avLst/>
          </a:prstGeom>
          <a:noFill/>
        </p:spPr>
        <p:txBody>
          <a:bodyPr wrap="square" rtlCol="0">
            <a:spAutoFit/>
          </a:bodyPr>
          <a:lstStyle/>
          <a:p>
            <a:pPr algn="ctr"/>
            <a:r>
              <a:rPr lang="fr-FR" sz="1400" b="1" i="1" dirty="0" err="1">
                <a:latin typeface="Comic Sans MS" panose="030F0702030302020204" pitchFamily="66" charset="0"/>
              </a:rPr>
              <a:t>Sonpapalancelacorde</a:t>
            </a:r>
            <a:r>
              <a:rPr lang="fr-FR" sz="1400" b="1" i="1" dirty="0">
                <a:latin typeface="Comic Sans MS" panose="030F0702030302020204" pitchFamily="66" charset="0"/>
              </a:rPr>
              <a:t>.</a:t>
            </a:r>
          </a:p>
        </p:txBody>
      </p:sp>
      <p:pic>
        <p:nvPicPr>
          <p:cNvPr id="46" name="Image 4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370102"/>
            <a:ext cx="6192688" cy="502778"/>
          </a:xfrm>
          <a:prstGeom prst="rect">
            <a:avLst/>
          </a:prstGeom>
        </p:spPr>
      </p:pic>
      <p:grpSp>
        <p:nvGrpSpPr>
          <p:cNvPr id="51" name="Groupe 50"/>
          <p:cNvGrpSpPr/>
          <p:nvPr/>
        </p:nvGrpSpPr>
        <p:grpSpPr>
          <a:xfrm>
            <a:off x="116632" y="4088904"/>
            <a:ext cx="360040" cy="461665"/>
            <a:chOff x="116632" y="1352600"/>
            <a:chExt cx="360040" cy="461665"/>
          </a:xfrm>
        </p:grpSpPr>
        <p:sp>
          <p:nvSpPr>
            <p:cNvPr id="52" name="Ellipse 5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4" name="ZoneTexte 53"/>
          <p:cNvSpPr txBox="1"/>
          <p:nvPr/>
        </p:nvSpPr>
        <p:spPr>
          <a:xfrm>
            <a:off x="476672" y="4160912"/>
            <a:ext cx="6381328" cy="388568"/>
          </a:xfrm>
          <a:prstGeom prst="rect">
            <a:avLst/>
          </a:prstGeom>
          <a:noFill/>
        </p:spPr>
        <p:txBody>
          <a:bodyPr wrap="square" rtlCol="0">
            <a:spAutoFit/>
          </a:bodyPr>
          <a:lstStyle/>
          <a:p>
            <a:pPr>
              <a:lnSpc>
                <a:spcPct val="150000"/>
              </a:lnSpc>
            </a:pPr>
            <a:r>
              <a:rPr lang="fr-FR" sz="1400" u="sng" dirty="0">
                <a:latin typeface="SimpleRonde" pitchFamily="2" charset="0"/>
              </a:rPr>
              <a:t>Recopie la phrase en mettant les mots dans le bon ordre.</a:t>
            </a:r>
          </a:p>
        </p:txBody>
      </p:sp>
      <p:sp>
        <p:nvSpPr>
          <p:cNvPr id="55" name="ZoneTexte 54"/>
          <p:cNvSpPr txBox="1"/>
          <p:nvPr/>
        </p:nvSpPr>
        <p:spPr>
          <a:xfrm>
            <a:off x="116632" y="4991909"/>
            <a:ext cx="6741368" cy="307777"/>
          </a:xfrm>
          <a:prstGeom prst="rect">
            <a:avLst/>
          </a:prstGeom>
          <a:noFill/>
        </p:spPr>
        <p:txBody>
          <a:bodyPr wrap="square" rtlCol="0">
            <a:spAutoFit/>
          </a:bodyPr>
          <a:lstStyle/>
          <a:p>
            <a:pPr algn="ctr"/>
            <a:r>
              <a:rPr lang="fr-FR" sz="1400" b="1" i="1" dirty="0">
                <a:latin typeface="Comic Sans MS" panose="030F0702030302020204" pitchFamily="66" charset="0"/>
              </a:rPr>
              <a:t>petite – une – faisons – le – promenade. – après – Nous - repas</a:t>
            </a:r>
          </a:p>
        </p:txBody>
      </p:sp>
      <p:pic>
        <p:nvPicPr>
          <p:cNvPr id="56" name="Image 5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5381432"/>
            <a:ext cx="6192688" cy="502778"/>
          </a:xfrm>
          <a:prstGeom prst="rect">
            <a:avLst/>
          </a:prstGeom>
        </p:spPr>
      </p:pic>
      <p:sp>
        <p:nvSpPr>
          <p:cNvPr id="63" name="ZoneTexte 62"/>
          <p:cNvSpPr txBox="1"/>
          <p:nvPr/>
        </p:nvSpPr>
        <p:spPr>
          <a:xfrm>
            <a:off x="116632" y="6076923"/>
            <a:ext cx="6741368" cy="307777"/>
          </a:xfrm>
          <a:prstGeom prst="rect">
            <a:avLst/>
          </a:prstGeom>
          <a:noFill/>
        </p:spPr>
        <p:txBody>
          <a:bodyPr wrap="square" rtlCol="0">
            <a:spAutoFit/>
          </a:bodyPr>
          <a:lstStyle/>
          <a:p>
            <a:pPr algn="ctr"/>
            <a:r>
              <a:rPr lang="fr-FR" sz="1400" b="1" i="1" dirty="0">
                <a:latin typeface="Comic Sans MS" panose="030F0702030302020204" pitchFamily="66" charset="0"/>
              </a:rPr>
              <a:t>prépare – des – grand-mère – bons – toujours – Ma – gâteaux. </a:t>
            </a:r>
          </a:p>
        </p:txBody>
      </p:sp>
      <p:pic>
        <p:nvPicPr>
          <p:cNvPr id="64" name="Image 6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6466446"/>
            <a:ext cx="6192688" cy="502778"/>
          </a:xfrm>
          <a:prstGeom prst="rect">
            <a:avLst/>
          </a:prstGeom>
        </p:spPr>
      </p:pic>
      <p:grpSp>
        <p:nvGrpSpPr>
          <p:cNvPr id="65" name="Groupe 64"/>
          <p:cNvGrpSpPr/>
          <p:nvPr/>
        </p:nvGrpSpPr>
        <p:grpSpPr>
          <a:xfrm>
            <a:off x="116632" y="7185248"/>
            <a:ext cx="360040" cy="461665"/>
            <a:chOff x="116632" y="1352600"/>
            <a:chExt cx="360040" cy="461665"/>
          </a:xfrm>
        </p:grpSpPr>
        <p:sp>
          <p:nvSpPr>
            <p:cNvPr id="66" name="Ellipse 6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8" name="ZoneTexte 67"/>
          <p:cNvSpPr txBox="1"/>
          <p:nvPr/>
        </p:nvSpPr>
        <p:spPr>
          <a:xfrm>
            <a:off x="476672" y="7257256"/>
            <a:ext cx="6381328" cy="388568"/>
          </a:xfrm>
          <a:prstGeom prst="rect">
            <a:avLst/>
          </a:prstGeom>
          <a:noFill/>
        </p:spPr>
        <p:txBody>
          <a:bodyPr wrap="square" rtlCol="0">
            <a:spAutoFit/>
          </a:bodyPr>
          <a:lstStyle/>
          <a:p>
            <a:pPr>
              <a:lnSpc>
                <a:spcPct val="150000"/>
              </a:lnSpc>
            </a:pPr>
            <a:r>
              <a:rPr lang="fr-FR" sz="1400" u="sng" dirty="0">
                <a:latin typeface="SimpleRonde" pitchFamily="2" charset="0"/>
              </a:rPr>
              <a:t>Replace les points dans le texte suivant.</a:t>
            </a:r>
          </a:p>
        </p:txBody>
      </p:sp>
      <p:sp>
        <p:nvSpPr>
          <p:cNvPr id="6" name="Rectangle 5"/>
          <p:cNvSpPr/>
          <p:nvPr/>
        </p:nvSpPr>
        <p:spPr>
          <a:xfrm>
            <a:off x="332656" y="7805967"/>
            <a:ext cx="6192687" cy="1815882"/>
          </a:xfrm>
          <a:prstGeom prst="rect">
            <a:avLst/>
          </a:prstGeom>
        </p:spPr>
        <p:txBody>
          <a:bodyPr wrap="square">
            <a:spAutoFit/>
          </a:bodyPr>
          <a:lstStyle/>
          <a:p>
            <a:pPr algn="just">
              <a:lnSpc>
                <a:spcPct val="200000"/>
              </a:lnSpc>
            </a:pPr>
            <a:r>
              <a:rPr lang="fr-FR" sz="1400" dirty="0">
                <a:latin typeface="MDI école" pitchFamily="50" charset="0"/>
              </a:rPr>
              <a:t>Rohar n’est pas content La nouvelle grotte que Opa a choisie est immense On n’en voit pas le fond Rohar renifle en plissant le nez En plus, elle sent une drôle d’odeur, cette grotte Elle sent presque mauvais En tout cas, elle n’a pas l’odeur de la caverne d’avant 	</a:t>
            </a:r>
          </a:p>
        </p:txBody>
      </p:sp>
      <p:sp>
        <p:nvSpPr>
          <p:cNvPr id="26" name="Rectangle à coins arrondis 25"/>
          <p:cNvSpPr/>
          <p:nvPr/>
        </p:nvSpPr>
        <p:spPr>
          <a:xfrm>
            <a:off x="6540152" y="738748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6540152" y="42191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7324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776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80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a:t>La phrase</a:t>
            </a:r>
          </a:p>
        </p:txBody>
      </p:sp>
      <p:sp>
        <p:nvSpPr>
          <p:cNvPr id="9" name="Espace réservé du texte 8"/>
          <p:cNvSpPr>
            <a:spLocks noGrp="1"/>
          </p:cNvSpPr>
          <p:nvPr>
            <p:ph type="body" sz="quarter" idx="11"/>
          </p:nvPr>
        </p:nvSpPr>
        <p:spPr/>
        <p:txBody>
          <a:bodyPr/>
          <a:lstStyle/>
          <a:p>
            <a:r>
              <a:rPr lang="fr-FR" dirty="0"/>
              <a:t>0</a:t>
            </a:r>
          </a:p>
        </p:txBody>
      </p:sp>
      <p:sp>
        <p:nvSpPr>
          <p:cNvPr id="10" name="Espace réservé du texte 9"/>
          <p:cNvSpPr>
            <a:spLocks noGrp="1"/>
          </p:cNvSpPr>
          <p:nvPr>
            <p:ph type="body" sz="quarter" idx="12"/>
          </p:nvPr>
        </p:nvSpPr>
        <p:spPr/>
        <p:txBody>
          <a:bodyPr/>
          <a:lstStyle/>
          <a:p>
            <a:r>
              <a:rPr lang="fr-FR" dirty="0"/>
              <a:t>****</a:t>
            </a:r>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142460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Recopie la phrase en mettant les mots dans le bon ordre.</a:t>
            </a:r>
          </a:p>
        </p:txBody>
      </p:sp>
      <p:sp>
        <p:nvSpPr>
          <p:cNvPr id="53" name="ZoneTexte 52"/>
          <p:cNvSpPr txBox="1"/>
          <p:nvPr/>
        </p:nvSpPr>
        <p:spPr>
          <a:xfrm>
            <a:off x="116632" y="2116483"/>
            <a:ext cx="6741368" cy="307777"/>
          </a:xfrm>
          <a:prstGeom prst="rect">
            <a:avLst/>
          </a:prstGeom>
          <a:noFill/>
        </p:spPr>
        <p:txBody>
          <a:bodyPr wrap="square" rtlCol="0">
            <a:spAutoFit/>
          </a:bodyPr>
          <a:lstStyle/>
          <a:p>
            <a:pPr algn="ctr"/>
            <a:r>
              <a:rPr lang="fr-FR" sz="1400" b="1" i="1" dirty="0">
                <a:latin typeface="Comic Sans MS" panose="030F0702030302020204" pitchFamily="66" charset="0"/>
              </a:rPr>
              <a:t>faut – maison – fermer – il – en – la - partant</a:t>
            </a:r>
          </a:p>
        </p:txBody>
      </p:sp>
      <p:pic>
        <p:nvPicPr>
          <p:cNvPr id="54" name="Image 5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506006"/>
            <a:ext cx="6192688" cy="502778"/>
          </a:xfrm>
          <a:prstGeom prst="rect">
            <a:avLst/>
          </a:prstGeom>
        </p:spPr>
      </p:pic>
      <p:sp>
        <p:nvSpPr>
          <p:cNvPr id="55" name="ZoneTexte 54"/>
          <p:cNvSpPr txBox="1"/>
          <p:nvPr/>
        </p:nvSpPr>
        <p:spPr>
          <a:xfrm>
            <a:off x="116632" y="3052587"/>
            <a:ext cx="6741368" cy="307777"/>
          </a:xfrm>
          <a:prstGeom prst="rect">
            <a:avLst/>
          </a:prstGeom>
          <a:noFill/>
        </p:spPr>
        <p:txBody>
          <a:bodyPr wrap="square" rtlCol="0">
            <a:spAutoFit/>
          </a:bodyPr>
          <a:lstStyle/>
          <a:p>
            <a:pPr algn="ctr"/>
            <a:r>
              <a:rPr lang="fr-FR" sz="1400" b="1" i="1" dirty="0">
                <a:latin typeface="Comic Sans MS" panose="030F0702030302020204" pitchFamily="66" charset="0"/>
              </a:rPr>
              <a:t>accroche – maman – nouveau – un – mur – tableau - au</a:t>
            </a:r>
          </a:p>
        </p:txBody>
      </p:sp>
      <p:pic>
        <p:nvPicPr>
          <p:cNvPr id="56" name="Image 5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442110"/>
            <a:ext cx="6192688" cy="502778"/>
          </a:xfrm>
          <a:prstGeom prst="rect">
            <a:avLst/>
          </a:prstGeom>
        </p:spPr>
      </p:pic>
      <p:grpSp>
        <p:nvGrpSpPr>
          <p:cNvPr id="57" name="Groupe 56"/>
          <p:cNvGrpSpPr/>
          <p:nvPr/>
        </p:nvGrpSpPr>
        <p:grpSpPr>
          <a:xfrm>
            <a:off x="116632" y="4088904"/>
            <a:ext cx="360040" cy="461665"/>
            <a:chOff x="116632" y="1352600"/>
            <a:chExt cx="360040" cy="461665"/>
          </a:xfrm>
        </p:grpSpPr>
        <p:sp>
          <p:nvSpPr>
            <p:cNvPr id="58" name="Ellipse 5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0" name="ZoneTexte 59"/>
          <p:cNvSpPr txBox="1"/>
          <p:nvPr/>
        </p:nvSpPr>
        <p:spPr>
          <a:xfrm>
            <a:off x="476672" y="4160912"/>
            <a:ext cx="6063480" cy="711733"/>
          </a:xfrm>
          <a:prstGeom prst="rect">
            <a:avLst/>
          </a:prstGeom>
          <a:noFill/>
        </p:spPr>
        <p:txBody>
          <a:bodyPr wrap="square" rtlCol="0">
            <a:spAutoFit/>
          </a:bodyPr>
          <a:lstStyle/>
          <a:p>
            <a:pPr>
              <a:lnSpc>
                <a:spcPct val="150000"/>
              </a:lnSpc>
            </a:pPr>
            <a:r>
              <a:rPr lang="fr-FR" sz="1400" u="sng" dirty="0">
                <a:latin typeface="SimpleRonde" pitchFamily="2" charset="0"/>
              </a:rPr>
              <a:t>Recopie ce texte en plaçant correctement les majuscules et les points.</a:t>
            </a:r>
          </a:p>
        </p:txBody>
      </p:sp>
      <p:sp>
        <p:nvSpPr>
          <p:cNvPr id="61" name="Rectangle 60"/>
          <p:cNvSpPr/>
          <p:nvPr/>
        </p:nvSpPr>
        <p:spPr>
          <a:xfrm>
            <a:off x="476671" y="4919901"/>
            <a:ext cx="6192688" cy="701987"/>
          </a:xfrm>
          <a:prstGeom prst="rect">
            <a:avLst/>
          </a:prstGeom>
        </p:spPr>
        <p:txBody>
          <a:bodyPr wrap="square">
            <a:spAutoFit/>
          </a:bodyPr>
          <a:lstStyle/>
          <a:p>
            <a:pPr algn="just">
              <a:lnSpc>
                <a:spcPct val="150000"/>
              </a:lnSpc>
            </a:pPr>
            <a:r>
              <a:rPr lang="fr-FR" sz="1400" dirty="0" err="1">
                <a:latin typeface="Comic Sans MS" panose="030F0702030302020204" pitchFamily="66" charset="0"/>
              </a:rPr>
              <a:t>rohar</a:t>
            </a:r>
            <a:r>
              <a:rPr lang="fr-FR" sz="1400" dirty="0">
                <a:latin typeface="Comic Sans MS" panose="030F0702030302020204" pitchFamily="66" charset="0"/>
              </a:rPr>
              <a:t> a envie de pleurer il se blottit dans un coin de grands trous sont creusés dans le sol ça sent la crotte et l’odeur des grands fauves</a:t>
            </a:r>
          </a:p>
        </p:txBody>
      </p:sp>
      <p:pic>
        <p:nvPicPr>
          <p:cNvPr id="62" name="Image 6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47545"/>
          <a:stretch/>
        </p:blipFill>
        <p:spPr>
          <a:xfrm>
            <a:off x="476671" y="5708613"/>
            <a:ext cx="6192688" cy="1260611"/>
          </a:xfrm>
          <a:prstGeom prst="rect">
            <a:avLst/>
          </a:prstGeom>
        </p:spPr>
      </p:pic>
      <p:grpSp>
        <p:nvGrpSpPr>
          <p:cNvPr id="63" name="Groupe 62"/>
          <p:cNvGrpSpPr/>
          <p:nvPr/>
        </p:nvGrpSpPr>
        <p:grpSpPr>
          <a:xfrm>
            <a:off x="116632" y="7185248"/>
            <a:ext cx="360040" cy="461665"/>
            <a:chOff x="116632" y="1352600"/>
            <a:chExt cx="360040" cy="461665"/>
          </a:xfrm>
        </p:grpSpPr>
        <p:sp>
          <p:nvSpPr>
            <p:cNvPr id="64" name="Ellipse 6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6" name="ZoneTexte 65"/>
          <p:cNvSpPr txBox="1"/>
          <p:nvPr/>
        </p:nvSpPr>
        <p:spPr>
          <a:xfrm>
            <a:off x="476672" y="7257256"/>
            <a:ext cx="6381328" cy="388568"/>
          </a:xfrm>
          <a:prstGeom prst="rect">
            <a:avLst/>
          </a:prstGeom>
          <a:noFill/>
        </p:spPr>
        <p:txBody>
          <a:bodyPr wrap="square" rtlCol="0">
            <a:spAutoFit/>
          </a:bodyPr>
          <a:lstStyle/>
          <a:p>
            <a:pPr>
              <a:lnSpc>
                <a:spcPct val="150000"/>
              </a:lnSpc>
            </a:pPr>
            <a:r>
              <a:rPr lang="fr-FR" sz="1400" u="sng" dirty="0">
                <a:latin typeface="SimpleRonde" pitchFamily="2" charset="0"/>
              </a:rPr>
              <a:t>Ecris une phrase à partir des 3 images suivantes.</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720" y="7718921"/>
            <a:ext cx="1047023" cy="1308778"/>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4944" y="7803897"/>
            <a:ext cx="979042" cy="1223802"/>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120" y="7718921"/>
            <a:ext cx="1635972" cy="1308778"/>
          </a:xfrm>
          <a:prstGeom prst="rect">
            <a:avLst/>
          </a:prstGeom>
        </p:spPr>
      </p:pic>
      <p:pic>
        <p:nvPicPr>
          <p:cNvPr id="67" name="Image 6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1" y="9130742"/>
            <a:ext cx="6192688" cy="502778"/>
          </a:xfrm>
          <a:prstGeom prst="rect">
            <a:avLst/>
          </a:prstGeom>
        </p:spPr>
      </p:pic>
      <p:sp>
        <p:nvSpPr>
          <p:cNvPr id="27" name="Rectangle à coins arrondis 26"/>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6540152" y="42403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28"/>
          <p:cNvSpPr/>
          <p:nvPr/>
        </p:nvSpPr>
        <p:spPr>
          <a:xfrm>
            <a:off x="6540152" y="738748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99110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7C12901-8720-F99E-936F-BEC238F69422}"/>
              </a:ext>
            </a:extLst>
          </p:cNvPr>
          <p:cNvSpPr>
            <a:spLocks noGrp="1"/>
          </p:cNvSpPr>
          <p:nvPr>
            <p:ph type="body" sz="quarter" idx="10"/>
          </p:nvPr>
        </p:nvSpPr>
        <p:spPr>
          <a:xfrm>
            <a:off x="1038225" y="34925"/>
            <a:ext cx="3758927" cy="610810"/>
          </a:xfrm>
        </p:spPr>
        <p:txBody>
          <a:bodyPr/>
          <a:lstStyle/>
          <a:p>
            <a:r>
              <a:rPr lang="fr-FR" sz="2400" dirty="0"/>
              <a:t>Les signes de ponctuation</a:t>
            </a:r>
          </a:p>
        </p:txBody>
      </p:sp>
      <p:sp>
        <p:nvSpPr>
          <p:cNvPr id="3" name="Espace réservé du texte 2">
            <a:extLst>
              <a:ext uri="{FF2B5EF4-FFF2-40B4-BE49-F238E27FC236}">
                <a16:creationId xmlns:a16="http://schemas.microsoft.com/office/drawing/2014/main" id="{F07C08A5-5A69-A484-6D4C-52C21DDEBF9B}"/>
              </a:ext>
            </a:extLst>
          </p:cNvPr>
          <p:cNvSpPr>
            <a:spLocks noGrp="1"/>
          </p:cNvSpPr>
          <p:nvPr>
            <p:ph type="body" sz="quarter" idx="11"/>
          </p:nvPr>
        </p:nvSpPr>
        <p:spPr/>
        <p:txBody>
          <a:bodyPr/>
          <a:lstStyle/>
          <a:p>
            <a:r>
              <a:rPr lang="fr-FR" dirty="0"/>
              <a:t>1</a:t>
            </a:r>
          </a:p>
        </p:txBody>
      </p:sp>
      <p:sp>
        <p:nvSpPr>
          <p:cNvPr id="4" name="Espace réservé du texte 3">
            <a:extLst>
              <a:ext uri="{FF2B5EF4-FFF2-40B4-BE49-F238E27FC236}">
                <a16:creationId xmlns:a16="http://schemas.microsoft.com/office/drawing/2014/main" id="{633E8A18-083D-D8FA-590D-415FDA9E6543}"/>
              </a:ext>
            </a:extLst>
          </p:cNvPr>
          <p:cNvSpPr>
            <a:spLocks noGrp="1"/>
          </p:cNvSpPr>
          <p:nvPr>
            <p:ph type="body" sz="quarter" idx="12"/>
          </p:nvPr>
        </p:nvSpPr>
        <p:spPr/>
        <p:txBody>
          <a:bodyPr/>
          <a:lstStyle/>
          <a:p>
            <a:r>
              <a:rPr lang="fr-FR" dirty="0"/>
              <a:t>*</a:t>
            </a:r>
          </a:p>
        </p:txBody>
      </p:sp>
      <p:grpSp>
        <p:nvGrpSpPr>
          <p:cNvPr id="5" name="Groupe 4">
            <a:extLst>
              <a:ext uri="{FF2B5EF4-FFF2-40B4-BE49-F238E27FC236}">
                <a16:creationId xmlns:a16="http://schemas.microsoft.com/office/drawing/2014/main" id="{8C2F14A2-A10C-794B-EE2D-72B9D06481A3}"/>
              </a:ext>
            </a:extLst>
          </p:cNvPr>
          <p:cNvGrpSpPr/>
          <p:nvPr/>
        </p:nvGrpSpPr>
        <p:grpSpPr>
          <a:xfrm>
            <a:off x="116632" y="1280592"/>
            <a:ext cx="6653336" cy="468196"/>
            <a:chOff x="116632" y="1352600"/>
            <a:chExt cx="6653336" cy="468196"/>
          </a:xfrm>
        </p:grpSpPr>
        <p:grpSp>
          <p:nvGrpSpPr>
            <p:cNvPr id="6" name="Groupe 5">
              <a:extLst>
                <a:ext uri="{FF2B5EF4-FFF2-40B4-BE49-F238E27FC236}">
                  <a16:creationId xmlns:a16="http://schemas.microsoft.com/office/drawing/2014/main" id="{CDE79889-18C2-38EC-314F-81EC7BB2A564}"/>
                </a:ext>
              </a:extLst>
            </p:cNvPr>
            <p:cNvGrpSpPr/>
            <p:nvPr/>
          </p:nvGrpSpPr>
          <p:grpSpPr>
            <a:xfrm>
              <a:off x="116632" y="1352600"/>
              <a:ext cx="360040" cy="461665"/>
              <a:chOff x="116632" y="1352600"/>
              <a:chExt cx="360040" cy="461665"/>
            </a:xfrm>
          </p:grpSpPr>
          <p:sp>
            <p:nvSpPr>
              <p:cNvPr id="9" name="Ellipse 8">
                <a:extLst>
                  <a:ext uri="{FF2B5EF4-FFF2-40B4-BE49-F238E27FC236}">
                    <a16:creationId xmlns:a16="http://schemas.microsoft.com/office/drawing/2014/main" id="{357F9B24-63E1-50BE-16FB-3A9D8CB2E49F}"/>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770FE86D-A314-C278-91BE-D40D43E7BA1C}"/>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a:extLst>
                <a:ext uri="{FF2B5EF4-FFF2-40B4-BE49-F238E27FC236}">
                  <a16:creationId xmlns:a16="http://schemas.microsoft.com/office/drawing/2014/main" id="{6D77B4F7-B916-0A6D-DEFE-3AC3B02CAAA4}"/>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Entoure tous les signes de ponctuation dans ces phrases.</a:t>
              </a:r>
            </a:p>
          </p:txBody>
        </p:sp>
        <p:sp>
          <p:nvSpPr>
            <p:cNvPr id="8" name="Rectangle à coins arrondis 7">
              <a:extLst>
                <a:ext uri="{FF2B5EF4-FFF2-40B4-BE49-F238E27FC236}">
                  <a16:creationId xmlns:a16="http://schemas.microsoft.com/office/drawing/2014/main" id="{5CC13FB1-613C-C3E4-992B-FB8477CD268D}"/>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Rectangle 10">
            <a:extLst>
              <a:ext uri="{FF2B5EF4-FFF2-40B4-BE49-F238E27FC236}">
                <a16:creationId xmlns:a16="http://schemas.microsoft.com/office/drawing/2014/main" id="{9263BCC6-223B-3301-35E9-2A9519D174FA}"/>
              </a:ext>
            </a:extLst>
          </p:cNvPr>
          <p:cNvSpPr/>
          <p:nvPr/>
        </p:nvSpPr>
        <p:spPr>
          <a:xfrm>
            <a:off x="332656" y="1781513"/>
            <a:ext cx="6192688" cy="2317814"/>
          </a:xfrm>
          <a:prstGeom prst="rect">
            <a:avLst/>
          </a:prstGeom>
        </p:spPr>
        <p:txBody>
          <a:bodyPr wrap="square">
            <a:spAutoFit/>
          </a:bodyPr>
          <a:lstStyle/>
          <a:p>
            <a:pPr algn="just">
              <a:lnSpc>
                <a:spcPct val="150000"/>
              </a:lnSpc>
            </a:pPr>
            <a:r>
              <a:rPr lang="fr-FR" sz="1400" dirty="0">
                <a:latin typeface="MDI école" pitchFamily="50" charset="0"/>
              </a:rPr>
              <a:t>Timothée raconte :</a:t>
            </a:r>
          </a:p>
          <a:p>
            <a:pPr marL="285750" indent="-285750" algn="just">
              <a:lnSpc>
                <a:spcPct val="150000"/>
              </a:lnSpc>
              <a:buFontTx/>
              <a:buChar char="-"/>
            </a:pPr>
            <a:r>
              <a:rPr lang="fr-FR" sz="1400" dirty="0">
                <a:latin typeface="MDI école" pitchFamily="50" charset="0"/>
              </a:rPr>
              <a:t>Je suis tombé de cheval, un os de ma jambe droite est cassé.</a:t>
            </a:r>
          </a:p>
          <a:p>
            <a:pPr algn="just">
              <a:lnSpc>
                <a:spcPct val="150000"/>
              </a:lnSpc>
            </a:pPr>
            <a:r>
              <a:rPr lang="fr-FR" sz="1400" dirty="0">
                <a:latin typeface="MDI école" pitchFamily="50" charset="0"/>
              </a:rPr>
              <a:t>Le maitre interroge ses élèves :</a:t>
            </a:r>
          </a:p>
          <a:p>
            <a:pPr marL="285750" indent="-285750" algn="just">
              <a:lnSpc>
                <a:spcPct val="150000"/>
              </a:lnSpc>
              <a:buFontTx/>
              <a:buChar char="-"/>
            </a:pPr>
            <a:r>
              <a:rPr lang="fr-FR" sz="1400" dirty="0">
                <a:latin typeface="MDI école" pitchFamily="50" charset="0"/>
              </a:rPr>
              <a:t>A propos, savez-vous comment s’appellent les os de la jambe ?</a:t>
            </a:r>
          </a:p>
          <a:p>
            <a:pPr algn="just">
              <a:lnSpc>
                <a:spcPct val="150000"/>
              </a:lnSpc>
            </a:pPr>
            <a:r>
              <a:rPr lang="fr-FR" sz="1400" dirty="0">
                <a:latin typeface="MDI école" pitchFamily="50" charset="0"/>
              </a:rPr>
              <a:t>Félix connait la réponse...</a:t>
            </a:r>
          </a:p>
          <a:p>
            <a:pPr marL="285750" indent="-285750" algn="just">
              <a:lnSpc>
                <a:spcPct val="150000"/>
              </a:lnSpc>
              <a:buFontTx/>
              <a:buChar char="-"/>
            </a:pPr>
            <a:r>
              <a:rPr lang="fr-FR" sz="1400" dirty="0">
                <a:latin typeface="MDI école" pitchFamily="50" charset="0"/>
              </a:rPr>
              <a:t>Il y en a deux : le tibia et le péroné !</a:t>
            </a:r>
          </a:p>
          <a:p>
            <a:pPr algn="r">
              <a:lnSpc>
                <a:spcPct val="150000"/>
              </a:lnSpc>
            </a:pPr>
            <a:r>
              <a:rPr lang="fr-FR" sz="1000" b="1" i="1" dirty="0">
                <a:latin typeface="MDI école" pitchFamily="50" charset="0"/>
              </a:rPr>
              <a:t>Texte tiré de « Réussir en grammaire CE2 » - Éditions Retz</a:t>
            </a:r>
          </a:p>
        </p:txBody>
      </p:sp>
      <p:grpSp>
        <p:nvGrpSpPr>
          <p:cNvPr id="13" name="Groupe 12">
            <a:extLst>
              <a:ext uri="{FF2B5EF4-FFF2-40B4-BE49-F238E27FC236}">
                <a16:creationId xmlns:a16="http://schemas.microsoft.com/office/drawing/2014/main" id="{2EEBC9C2-9277-74AB-0A6A-6205DEFFA69D}"/>
              </a:ext>
            </a:extLst>
          </p:cNvPr>
          <p:cNvGrpSpPr/>
          <p:nvPr/>
        </p:nvGrpSpPr>
        <p:grpSpPr>
          <a:xfrm>
            <a:off x="102332" y="4099327"/>
            <a:ext cx="6653336" cy="791361"/>
            <a:chOff x="116632" y="1352600"/>
            <a:chExt cx="6653336" cy="791361"/>
          </a:xfrm>
        </p:grpSpPr>
        <p:grpSp>
          <p:nvGrpSpPr>
            <p:cNvPr id="14" name="Groupe 13">
              <a:extLst>
                <a:ext uri="{FF2B5EF4-FFF2-40B4-BE49-F238E27FC236}">
                  <a16:creationId xmlns:a16="http://schemas.microsoft.com/office/drawing/2014/main" id="{14D64129-73AB-5F65-F831-2303F46E5390}"/>
                </a:ext>
              </a:extLst>
            </p:cNvPr>
            <p:cNvGrpSpPr/>
            <p:nvPr/>
          </p:nvGrpSpPr>
          <p:grpSpPr>
            <a:xfrm>
              <a:off x="116632" y="1352600"/>
              <a:ext cx="360040" cy="461665"/>
              <a:chOff x="116632" y="1352600"/>
              <a:chExt cx="360040" cy="461665"/>
            </a:xfrm>
          </p:grpSpPr>
          <p:sp>
            <p:nvSpPr>
              <p:cNvPr id="17" name="Ellipse 16">
                <a:extLst>
                  <a:ext uri="{FF2B5EF4-FFF2-40B4-BE49-F238E27FC236}">
                    <a16:creationId xmlns:a16="http://schemas.microsoft.com/office/drawing/2014/main" id="{36AF73D7-30E1-1364-C4AC-10EE82E49283}"/>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67850FCA-6208-BF25-3374-109AF78C0CE6}"/>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5" name="ZoneTexte 14">
              <a:extLst>
                <a:ext uri="{FF2B5EF4-FFF2-40B4-BE49-F238E27FC236}">
                  <a16:creationId xmlns:a16="http://schemas.microsoft.com/office/drawing/2014/main" id="{CC41606D-1F50-886A-DD74-2BCD6D51DABC}"/>
                </a:ext>
              </a:extLst>
            </p:cNvPr>
            <p:cNvSpPr txBox="1"/>
            <p:nvPr/>
          </p:nvSpPr>
          <p:spPr>
            <a:xfrm>
              <a:off x="476672" y="1432228"/>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Relie à la règle chaque signe de ponctuation à son nom et son rôle.</a:t>
              </a:r>
            </a:p>
          </p:txBody>
        </p:sp>
        <p:sp>
          <p:nvSpPr>
            <p:cNvPr id="16" name="Rectangle à coins arrondis 7">
              <a:extLst>
                <a:ext uri="{FF2B5EF4-FFF2-40B4-BE49-F238E27FC236}">
                  <a16:creationId xmlns:a16="http://schemas.microsoft.com/office/drawing/2014/main" id="{327834F5-2D62-3EEB-B7CF-0C35EE352BA4}"/>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9" name="Tableau 18">
            <a:extLst>
              <a:ext uri="{FF2B5EF4-FFF2-40B4-BE49-F238E27FC236}">
                <a16:creationId xmlns:a16="http://schemas.microsoft.com/office/drawing/2014/main" id="{4C40D9C4-EE2C-11C8-65F5-360EA24268C6}"/>
              </a:ext>
            </a:extLst>
          </p:cNvPr>
          <p:cNvGraphicFramePr>
            <a:graphicFrameLocks noGrp="1"/>
          </p:cNvGraphicFramePr>
          <p:nvPr>
            <p:extLst>
              <p:ext uri="{D42A27DB-BD31-4B8C-83A1-F6EECF244321}">
                <p14:modId xmlns:p14="http://schemas.microsoft.com/office/powerpoint/2010/main" val="289675829"/>
              </p:ext>
            </p:extLst>
          </p:nvPr>
        </p:nvGraphicFramePr>
        <p:xfrm>
          <a:off x="149384" y="4880992"/>
          <a:ext cx="6591984" cy="1925320"/>
        </p:xfrm>
        <a:graphic>
          <a:graphicData uri="http://schemas.openxmlformats.org/drawingml/2006/table">
            <a:tbl>
              <a:tblPr>
                <a:tableStyleId>{5C22544A-7EE6-4342-B048-85BDC9FD1C3A}</a:tableStyleId>
              </a:tblPr>
              <a:tblGrid>
                <a:gridCol w="327288">
                  <a:extLst>
                    <a:ext uri="{9D8B030D-6E8A-4147-A177-3AD203B41FA5}">
                      <a16:colId xmlns:a16="http://schemas.microsoft.com/office/drawing/2014/main" val="1439207760"/>
                    </a:ext>
                  </a:extLst>
                </a:gridCol>
                <a:gridCol w="978998">
                  <a:extLst>
                    <a:ext uri="{9D8B030D-6E8A-4147-A177-3AD203B41FA5}">
                      <a16:colId xmlns:a16="http://schemas.microsoft.com/office/drawing/2014/main" val="3487459910"/>
                    </a:ext>
                  </a:extLst>
                </a:gridCol>
                <a:gridCol w="653143">
                  <a:extLst>
                    <a:ext uri="{9D8B030D-6E8A-4147-A177-3AD203B41FA5}">
                      <a16:colId xmlns:a16="http://schemas.microsoft.com/office/drawing/2014/main" val="3031174986"/>
                    </a:ext>
                  </a:extLst>
                </a:gridCol>
                <a:gridCol w="1238567">
                  <a:extLst>
                    <a:ext uri="{9D8B030D-6E8A-4147-A177-3AD203B41FA5}">
                      <a16:colId xmlns:a16="http://schemas.microsoft.com/office/drawing/2014/main" val="277376641"/>
                    </a:ext>
                  </a:extLst>
                </a:gridCol>
                <a:gridCol w="653143">
                  <a:extLst>
                    <a:ext uri="{9D8B030D-6E8A-4147-A177-3AD203B41FA5}">
                      <a16:colId xmlns:a16="http://schemas.microsoft.com/office/drawing/2014/main" val="695766395"/>
                    </a:ext>
                  </a:extLst>
                </a:gridCol>
                <a:gridCol w="653143">
                  <a:extLst>
                    <a:ext uri="{9D8B030D-6E8A-4147-A177-3AD203B41FA5}">
                      <a16:colId xmlns:a16="http://schemas.microsoft.com/office/drawing/2014/main" val="2724102839"/>
                    </a:ext>
                  </a:extLst>
                </a:gridCol>
                <a:gridCol w="2087702">
                  <a:extLst>
                    <a:ext uri="{9D8B030D-6E8A-4147-A177-3AD203B41FA5}">
                      <a16:colId xmlns:a16="http://schemas.microsoft.com/office/drawing/2014/main" val="925035031"/>
                    </a:ext>
                  </a:extLst>
                </a:gridCol>
              </a:tblGrid>
              <a:tr h="370840">
                <a:tc>
                  <a:txBody>
                    <a:bodyPr/>
                    <a:lstStyle/>
                    <a:p>
                      <a:pPr algn="ctr"/>
                      <a:r>
                        <a:rPr lang="fr-FR" sz="1200" b="1" dirty="0">
                          <a:latin typeface="Comic Sans MS" panose="030F0702030302020204" pitchFamily="66"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anose="030F0702030302020204" pitchFamily="66" charset="0"/>
                          <a:sym typeface="Wingdings" panose="05000000000000000000" pitchFamily="2" charset="2"/>
                        </a:rPr>
                        <a:t></a:t>
                      </a:r>
                      <a:endParaRPr lang="fr-FR" sz="1200" dirty="0">
                        <a:latin typeface="Comic Sans MS" panose="030F07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a:latin typeface="Comic Sans MS" panose="030F0702030302020204" pitchFamily="66" charset="0"/>
                        </a:rPr>
                        <a:t>le point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anose="030F0702030302020204" pitchFamily="66" charset="0"/>
                        </a:rPr>
                        <a:t>Il termine une phrase qui pose une question.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9548678"/>
                  </a:ext>
                </a:extLst>
              </a:tr>
              <a:tr h="370840">
                <a:tc>
                  <a:txBody>
                    <a:bodyPr/>
                    <a:lstStyle/>
                    <a:p>
                      <a:pPr algn="ctr"/>
                      <a:r>
                        <a:rPr lang="fr-FR" sz="1200" b="1" dirty="0">
                          <a:latin typeface="Comic Sans MS" panose="030F0702030302020204" pitchFamily="66"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a:latin typeface="Comic Sans MS" panose="030F0702030302020204" pitchFamily="66" charset="0"/>
                        </a:rPr>
                        <a:t>le point </a:t>
                      </a:r>
                    </a:p>
                    <a:p>
                      <a:pPr algn="ctr"/>
                      <a:r>
                        <a:rPr lang="fr-FR" sz="1200" dirty="0">
                          <a:latin typeface="Comic Sans MS" panose="030F0702030302020204" pitchFamily="66" charset="0"/>
                        </a:rPr>
                        <a:t>d’interrogation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anose="030F0702030302020204" pitchFamily="66" charset="0"/>
                        </a:rPr>
                        <a:t>Elle sépare des groupes de mots.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0997392"/>
                  </a:ext>
                </a:extLst>
              </a:tr>
              <a:tr h="370840">
                <a:tc>
                  <a:txBody>
                    <a:bodyPr/>
                    <a:lstStyle/>
                    <a:p>
                      <a:pPr algn="ctr"/>
                      <a:r>
                        <a:rPr lang="fr-FR" sz="1200" b="1" dirty="0">
                          <a:latin typeface="Comic Sans MS" panose="030F0702030302020204" pitchFamily="66"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a:latin typeface="Comic Sans MS" panose="030F0702030302020204" pitchFamily="66" charset="0"/>
                        </a:rPr>
                        <a:t>le point </a:t>
                      </a:r>
                    </a:p>
                    <a:p>
                      <a:pPr algn="ctr"/>
                      <a:r>
                        <a:rPr lang="fr-FR" sz="1200" dirty="0">
                          <a:latin typeface="Comic Sans MS" panose="030F0702030302020204" pitchFamily="66" charset="0"/>
                        </a:rPr>
                        <a:t>d’exclamation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anose="030F0702030302020204" pitchFamily="66" charset="0"/>
                        </a:rPr>
                        <a:t>Il termine une phrase qui exprime la joie, la peur,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3293543"/>
                  </a:ext>
                </a:extLst>
              </a:tr>
              <a:tr h="370840">
                <a:tc>
                  <a:txBody>
                    <a:bodyPr/>
                    <a:lstStyle/>
                    <a:p>
                      <a:pPr algn="ctr"/>
                      <a:r>
                        <a:rPr lang="fr-FR" sz="1200" b="1" dirty="0">
                          <a:latin typeface="Comic Sans MS" panose="030F0702030302020204" pitchFamily="66"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a:latin typeface="Comic Sans MS" panose="030F0702030302020204" pitchFamily="66" charset="0"/>
                        </a:rPr>
                        <a:t>la virgule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sym typeface="Wingdings" panose="05000000000000000000" pitchFamily="2" charset="2"/>
                        </a:rPr>
                        <a:t></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anose="030F0702030302020204" pitchFamily="66" charset="0"/>
                        </a:rPr>
                        <a:t>Il termine une phrase.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8746001"/>
                  </a:ext>
                </a:extLst>
              </a:tr>
            </a:tbl>
          </a:graphicData>
        </a:graphic>
      </p:graphicFrame>
      <p:grpSp>
        <p:nvGrpSpPr>
          <p:cNvPr id="20" name="Groupe 19">
            <a:extLst>
              <a:ext uri="{FF2B5EF4-FFF2-40B4-BE49-F238E27FC236}">
                <a16:creationId xmlns:a16="http://schemas.microsoft.com/office/drawing/2014/main" id="{A4AFD395-E5F4-50EA-E99C-F039F443AE13}"/>
              </a:ext>
            </a:extLst>
          </p:cNvPr>
          <p:cNvGrpSpPr/>
          <p:nvPr/>
        </p:nvGrpSpPr>
        <p:grpSpPr>
          <a:xfrm>
            <a:off x="116632" y="6812932"/>
            <a:ext cx="6653336" cy="791361"/>
            <a:chOff x="116632" y="1352600"/>
            <a:chExt cx="6653336" cy="791361"/>
          </a:xfrm>
        </p:grpSpPr>
        <p:grpSp>
          <p:nvGrpSpPr>
            <p:cNvPr id="21" name="Groupe 20">
              <a:extLst>
                <a:ext uri="{FF2B5EF4-FFF2-40B4-BE49-F238E27FC236}">
                  <a16:creationId xmlns:a16="http://schemas.microsoft.com/office/drawing/2014/main" id="{D844040A-232E-D0B6-8682-C03FA09E2FE3}"/>
                </a:ext>
              </a:extLst>
            </p:cNvPr>
            <p:cNvGrpSpPr/>
            <p:nvPr/>
          </p:nvGrpSpPr>
          <p:grpSpPr>
            <a:xfrm>
              <a:off x="116632" y="1352600"/>
              <a:ext cx="360040" cy="461665"/>
              <a:chOff x="116632" y="1352600"/>
              <a:chExt cx="360040" cy="461665"/>
            </a:xfrm>
          </p:grpSpPr>
          <p:sp>
            <p:nvSpPr>
              <p:cNvPr id="24" name="Ellipse 23">
                <a:extLst>
                  <a:ext uri="{FF2B5EF4-FFF2-40B4-BE49-F238E27FC236}">
                    <a16:creationId xmlns:a16="http://schemas.microsoft.com/office/drawing/2014/main" id="{AF6E9A66-78FF-A773-9F3B-01089AC0194F}"/>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9535C14A-A464-B38F-BE6F-4C0AC34364C6}"/>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a:extLst>
                <a:ext uri="{FF2B5EF4-FFF2-40B4-BE49-F238E27FC236}">
                  <a16:creationId xmlns:a16="http://schemas.microsoft.com/office/drawing/2014/main" id="{57D551DA-4AD7-7A81-F5EA-C6EDEE7AD679}"/>
                </a:ext>
              </a:extLst>
            </p:cNvPr>
            <p:cNvSpPr txBox="1"/>
            <p:nvPr/>
          </p:nvSpPr>
          <p:spPr>
            <a:xfrm>
              <a:off x="476672" y="1432228"/>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Complète chaque phrase par le signe qui convient :</a:t>
              </a:r>
            </a:p>
            <a:p>
              <a:pPr>
                <a:lnSpc>
                  <a:spcPct val="150000"/>
                </a:lnSpc>
              </a:pPr>
              <a:r>
                <a:rPr lang="fr-FR" sz="1400" dirty="0">
                  <a:latin typeface="SimpleRonde" pitchFamily="2" charset="0"/>
                </a:rPr>
                <a:t> </a:t>
              </a:r>
              <a:r>
                <a:rPr lang="fr-FR" sz="1400" b="1" dirty="0">
                  <a:latin typeface="SimpleRonde" pitchFamily="2" charset="0"/>
                </a:rPr>
                <a:t>.</a:t>
              </a:r>
              <a:r>
                <a:rPr lang="fr-FR" sz="1400" dirty="0">
                  <a:latin typeface="SimpleRonde" pitchFamily="2" charset="0"/>
                </a:rPr>
                <a:t> </a:t>
              </a:r>
              <a:r>
                <a:rPr lang="fr-FR" sz="1400" b="1" dirty="0">
                  <a:latin typeface="SimpleRonde" pitchFamily="2" charset="0"/>
                </a:rPr>
                <a:t>!</a:t>
              </a:r>
              <a:r>
                <a:rPr lang="fr-FR" sz="1400" dirty="0">
                  <a:latin typeface="SimpleRonde" pitchFamily="2" charset="0"/>
                </a:rPr>
                <a:t> </a:t>
              </a:r>
              <a:r>
                <a:rPr lang="fr-FR" sz="1400" b="1" dirty="0">
                  <a:latin typeface="SimpleRonde" pitchFamily="2" charset="0"/>
                </a:rPr>
                <a:t>...</a:t>
              </a:r>
              <a:r>
                <a:rPr lang="fr-FR" sz="1400" dirty="0">
                  <a:latin typeface="SimpleRonde" pitchFamily="2" charset="0"/>
                </a:rPr>
                <a:t> ou </a:t>
              </a:r>
              <a:r>
                <a:rPr lang="fr-FR" sz="1400" b="1" dirty="0">
                  <a:latin typeface="SimpleRonde" pitchFamily="2" charset="0"/>
                </a:rPr>
                <a:t>?</a:t>
              </a:r>
            </a:p>
          </p:txBody>
        </p:sp>
        <p:sp>
          <p:nvSpPr>
            <p:cNvPr id="23" name="Rectangle à coins arrondis 7">
              <a:extLst>
                <a:ext uri="{FF2B5EF4-FFF2-40B4-BE49-F238E27FC236}">
                  <a16:creationId xmlns:a16="http://schemas.microsoft.com/office/drawing/2014/main" id="{9E4347FF-C474-1C73-34F1-9D88F75E05BF}"/>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6" name="Rectangle 25">
            <a:extLst>
              <a:ext uri="{FF2B5EF4-FFF2-40B4-BE49-F238E27FC236}">
                <a16:creationId xmlns:a16="http://schemas.microsoft.com/office/drawing/2014/main" id="{D299D280-2805-46D6-2BE3-311364295B63}"/>
              </a:ext>
            </a:extLst>
          </p:cNvPr>
          <p:cNvSpPr/>
          <p:nvPr/>
        </p:nvSpPr>
        <p:spPr>
          <a:xfrm>
            <a:off x="116632" y="7545288"/>
            <a:ext cx="6192688" cy="2317814"/>
          </a:xfrm>
          <a:prstGeom prst="rect">
            <a:avLst/>
          </a:prstGeom>
        </p:spPr>
        <p:txBody>
          <a:bodyPr wrap="square">
            <a:spAutoFit/>
          </a:bodyPr>
          <a:lstStyle/>
          <a:p>
            <a:pPr algn="just">
              <a:lnSpc>
                <a:spcPct val="150000"/>
              </a:lnSpc>
            </a:pPr>
            <a:r>
              <a:rPr lang="fr-FR" sz="1400" dirty="0">
                <a:latin typeface="Comic Sans MS" panose="030F0702030302020204" pitchFamily="66" charset="0"/>
              </a:rPr>
              <a:t>Où as-tu mis ta veste</a:t>
            </a:r>
            <a:endParaRPr lang="fr-FR" sz="1400" i="1" dirty="0">
              <a:latin typeface="Comic Sans MS" panose="030F0702030302020204" pitchFamily="66" charset="0"/>
            </a:endParaRPr>
          </a:p>
          <a:p>
            <a:pPr algn="just">
              <a:lnSpc>
                <a:spcPct val="150000"/>
              </a:lnSpc>
            </a:pPr>
            <a:endParaRPr lang="fr-FR" sz="1400" i="1" dirty="0">
              <a:latin typeface="Comic Sans MS" panose="030F0702030302020204" pitchFamily="66" charset="0"/>
            </a:endParaRPr>
          </a:p>
          <a:p>
            <a:pPr algn="just">
              <a:lnSpc>
                <a:spcPct val="150000"/>
              </a:lnSpc>
            </a:pPr>
            <a:r>
              <a:rPr lang="fr-FR" sz="1400" dirty="0">
                <a:latin typeface="Comic Sans MS" panose="030F0702030302020204" pitchFamily="66" charset="0"/>
              </a:rPr>
              <a:t>Maman, lis-moi une dernière histoire</a:t>
            </a:r>
          </a:p>
          <a:p>
            <a:pPr algn="just">
              <a:lnSpc>
                <a:spcPct val="150000"/>
              </a:lnSpc>
            </a:pPr>
            <a:endParaRPr lang="fr-FR" sz="1400" dirty="0">
              <a:latin typeface="Comic Sans MS" panose="030F0702030302020204" pitchFamily="66" charset="0"/>
            </a:endParaRPr>
          </a:p>
          <a:p>
            <a:pPr algn="just">
              <a:lnSpc>
                <a:spcPct val="150000"/>
              </a:lnSpc>
            </a:pPr>
            <a:r>
              <a:rPr lang="fr-FR" sz="1400" dirty="0">
                <a:latin typeface="Comic Sans MS" panose="030F0702030302020204" pitchFamily="66" charset="0"/>
              </a:rPr>
              <a:t>Le renard est un animal nocturne</a:t>
            </a:r>
          </a:p>
          <a:p>
            <a:pPr algn="just">
              <a:lnSpc>
                <a:spcPct val="150000"/>
              </a:lnSpc>
            </a:pPr>
            <a:endParaRPr lang="fr-FR" sz="1400" dirty="0">
              <a:latin typeface="Comic Sans MS" panose="030F0702030302020204" pitchFamily="66" charset="0"/>
            </a:endParaRPr>
          </a:p>
          <a:p>
            <a:pPr algn="just">
              <a:lnSpc>
                <a:spcPct val="150000"/>
              </a:lnSpc>
            </a:pPr>
            <a:r>
              <a:rPr lang="fr-FR" sz="1400" dirty="0">
                <a:latin typeface="Comic Sans MS" panose="030F0702030302020204" pitchFamily="66" charset="0"/>
              </a:rPr>
              <a:t>Les abeilles sont utiles : elles pollinisent, elles font du miel</a:t>
            </a:r>
          </a:p>
        </p:txBody>
      </p:sp>
      <p:sp>
        <p:nvSpPr>
          <p:cNvPr id="27" name="Rectangle 26">
            <a:extLst>
              <a:ext uri="{FF2B5EF4-FFF2-40B4-BE49-F238E27FC236}">
                <a16:creationId xmlns:a16="http://schemas.microsoft.com/office/drawing/2014/main" id="{D7C79DAD-2298-1B23-DED1-09629AC25954}"/>
              </a:ext>
            </a:extLst>
          </p:cNvPr>
          <p:cNvSpPr/>
          <p:nvPr/>
        </p:nvSpPr>
        <p:spPr>
          <a:xfrm>
            <a:off x="2039144" y="7551819"/>
            <a:ext cx="360040" cy="38856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072FF13D-EFD9-D741-3512-E8D292E167CB}"/>
              </a:ext>
            </a:extLst>
          </p:cNvPr>
          <p:cNvSpPr/>
          <p:nvPr/>
        </p:nvSpPr>
        <p:spPr>
          <a:xfrm>
            <a:off x="3335288" y="8186745"/>
            <a:ext cx="360040" cy="38856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AE95F5AE-B448-A11C-5457-9087A41C5CA2}"/>
              </a:ext>
            </a:extLst>
          </p:cNvPr>
          <p:cNvSpPr/>
          <p:nvPr/>
        </p:nvSpPr>
        <p:spPr>
          <a:xfrm>
            <a:off x="3047256" y="8794998"/>
            <a:ext cx="360040" cy="38856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3684B7D0-C005-0366-E678-B636CC8BA153}"/>
              </a:ext>
            </a:extLst>
          </p:cNvPr>
          <p:cNvSpPr/>
          <p:nvPr/>
        </p:nvSpPr>
        <p:spPr>
          <a:xfrm>
            <a:off x="5135488" y="9460760"/>
            <a:ext cx="360040" cy="38856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6760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41EC-D5D9-1BFA-18D4-032310807F8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9C49A4A-8BBA-53DB-DBAE-831B205AEA86}"/>
              </a:ext>
            </a:extLst>
          </p:cNvPr>
          <p:cNvSpPr>
            <a:spLocks noGrp="1"/>
          </p:cNvSpPr>
          <p:nvPr>
            <p:ph type="body" sz="quarter" idx="10"/>
          </p:nvPr>
        </p:nvSpPr>
        <p:spPr>
          <a:xfrm>
            <a:off x="1038225" y="34925"/>
            <a:ext cx="3758927" cy="610810"/>
          </a:xfrm>
        </p:spPr>
        <p:txBody>
          <a:bodyPr/>
          <a:lstStyle/>
          <a:p>
            <a:r>
              <a:rPr lang="fr-FR" sz="2400" dirty="0"/>
              <a:t>Les signes de ponctuation</a:t>
            </a:r>
          </a:p>
        </p:txBody>
      </p:sp>
      <p:sp>
        <p:nvSpPr>
          <p:cNvPr id="3" name="Espace réservé du texte 2">
            <a:extLst>
              <a:ext uri="{FF2B5EF4-FFF2-40B4-BE49-F238E27FC236}">
                <a16:creationId xmlns:a16="http://schemas.microsoft.com/office/drawing/2014/main" id="{6674F382-6DEE-DFAF-9E5D-645D4D2ACE2E}"/>
              </a:ext>
            </a:extLst>
          </p:cNvPr>
          <p:cNvSpPr>
            <a:spLocks noGrp="1"/>
          </p:cNvSpPr>
          <p:nvPr>
            <p:ph type="body" sz="quarter" idx="11"/>
          </p:nvPr>
        </p:nvSpPr>
        <p:spPr/>
        <p:txBody>
          <a:bodyPr/>
          <a:lstStyle/>
          <a:p>
            <a:r>
              <a:rPr lang="fr-FR" dirty="0"/>
              <a:t>1</a:t>
            </a:r>
          </a:p>
        </p:txBody>
      </p:sp>
      <p:sp>
        <p:nvSpPr>
          <p:cNvPr id="4" name="Espace réservé du texte 3">
            <a:extLst>
              <a:ext uri="{FF2B5EF4-FFF2-40B4-BE49-F238E27FC236}">
                <a16:creationId xmlns:a16="http://schemas.microsoft.com/office/drawing/2014/main" id="{CAB30BF2-378D-C804-E8E8-570DA14BD93B}"/>
              </a:ext>
            </a:extLst>
          </p:cNvPr>
          <p:cNvSpPr>
            <a:spLocks noGrp="1"/>
          </p:cNvSpPr>
          <p:nvPr>
            <p:ph type="body" sz="quarter" idx="12"/>
          </p:nvPr>
        </p:nvSpPr>
        <p:spPr/>
        <p:txBody>
          <a:bodyPr/>
          <a:lstStyle/>
          <a:p>
            <a:r>
              <a:rPr lang="fr-FR" dirty="0"/>
              <a:t>**</a:t>
            </a:r>
          </a:p>
        </p:txBody>
      </p:sp>
      <p:grpSp>
        <p:nvGrpSpPr>
          <p:cNvPr id="31" name="Groupe 30">
            <a:extLst>
              <a:ext uri="{FF2B5EF4-FFF2-40B4-BE49-F238E27FC236}">
                <a16:creationId xmlns:a16="http://schemas.microsoft.com/office/drawing/2014/main" id="{EDE18D41-6C96-AAF7-0AB2-89CBB8E387BB}"/>
              </a:ext>
            </a:extLst>
          </p:cNvPr>
          <p:cNvGrpSpPr/>
          <p:nvPr/>
        </p:nvGrpSpPr>
        <p:grpSpPr>
          <a:xfrm>
            <a:off x="102332" y="1202610"/>
            <a:ext cx="6653336" cy="468196"/>
            <a:chOff x="116632" y="1352600"/>
            <a:chExt cx="6653336" cy="468196"/>
          </a:xfrm>
        </p:grpSpPr>
        <p:grpSp>
          <p:nvGrpSpPr>
            <p:cNvPr id="32" name="Groupe 31">
              <a:extLst>
                <a:ext uri="{FF2B5EF4-FFF2-40B4-BE49-F238E27FC236}">
                  <a16:creationId xmlns:a16="http://schemas.microsoft.com/office/drawing/2014/main" id="{62807A4F-6AFF-C0B2-16A4-0642F3CE521C}"/>
                </a:ext>
              </a:extLst>
            </p:cNvPr>
            <p:cNvGrpSpPr/>
            <p:nvPr/>
          </p:nvGrpSpPr>
          <p:grpSpPr>
            <a:xfrm>
              <a:off x="116632" y="1352600"/>
              <a:ext cx="360040" cy="461665"/>
              <a:chOff x="116632" y="1352600"/>
              <a:chExt cx="360040" cy="461665"/>
            </a:xfrm>
          </p:grpSpPr>
          <p:sp>
            <p:nvSpPr>
              <p:cNvPr id="35" name="Ellipse 34">
                <a:extLst>
                  <a:ext uri="{FF2B5EF4-FFF2-40B4-BE49-F238E27FC236}">
                    <a16:creationId xmlns:a16="http://schemas.microsoft.com/office/drawing/2014/main" id="{A756F3EF-5008-0AD2-D270-1BB79D043214}"/>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0C479499-5AFF-373F-F23B-557A4689761C}"/>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3" name="ZoneTexte 32">
              <a:extLst>
                <a:ext uri="{FF2B5EF4-FFF2-40B4-BE49-F238E27FC236}">
                  <a16:creationId xmlns:a16="http://schemas.microsoft.com/office/drawing/2014/main" id="{3783EF48-2513-5ED0-B1DB-A1B10216B966}"/>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Lis ce texte et surligne les signes de ponctuation du dialogue.</a:t>
              </a:r>
            </a:p>
          </p:txBody>
        </p:sp>
        <p:sp>
          <p:nvSpPr>
            <p:cNvPr id="34" name="Rectangle à coins arrondis 7">
              <a:extLst>
                <a:ext uri="{FF2B5EF4-FFF2-40B4-BE49-F238E27FC236}">
                  <a16:creationId xmlns:a16="http://schemas.microsoft.com/office/drawing/2014/main" id="{8A708A44-61E0-0856-EE98-8BE6C41FD0DD}"/>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 name="Rectangle 4">
            <a:extLst>
              <a:ext uri="{FF2B5EF4-FFF2-40B4-BE49-F238E27FC236}">
                <a16:creationId xmlns:a16="http://schemas.microsoft.com/office/drawing/2014/main" id="{6DA30E26-07B3-335E-AE9E-73E032DDA1B5}"/>
              </a:ext>
            </a:extLst>
          </p:cNvPr>
          <p:cNvSpPr/>
          <p:nvPr/>
        </p:nvSpPr>
        <p:spPr>
          <a:xfrm>
            <a:off x="124016" y="1781513"/>
            <a:ext cx="6609968" cy="2276905"/>
          </a:xfrm>
          <a:prstGeom prst="rect">
            <a:avLst/>
          </a:prstGeom>
        </p:spPr>
        <p:txBody>
          <a:bodyPr wrap="square">
            <a:spAutoFit/>
          </a:bodyPr>
          <a:lstStyle/>
          <a:p>
            <a:pPr algn="just">
              <a:lnSpc>
                <a:spcPct val="150000"/>
              </a:lnSpc>
            </a:pPr>
            <a:r>
              <a:rPr lang="fr-FR" sz="1200" dirty="0">
                <a:latin typeface="MDI école" pitchFamily="50" charset="0"/>
              </a:rPr>
              <a:t>Installés dans le compartiment du Poudlard Express, Harry et Ron échangeaient leurs cartes de </a:t>
            </a:r>
            <a:r>
              <a:rPr lang="fr-FR" sz="1200" dirty="0" err="1">
                <a:latin typeface="MDI école" pitchFamily="50" charset="0"/>
              </a:rPr>
              <a:t>Chocogrenouilles</a:t>
            </a:r>
            <a:r>
              <a:rPr lang="fr-FR" sz="1200" dirty="0">
                <a:latin typeface="MDI école" pitchFamily="50" charset="0"/>
              </a:rPr>
              <a:t> : « Qui est-ce ? demanda Harry, examinant sa carte avec curiosité.</a:t>
            </a:r>
          </a:p>
          <a:p>
            <a:pPr marL="171450" indent="-171450" algn="just">
              <a:lnSpc>
                <a:spcPct val="150000"/>
              </a:lnSpc>
              <a:buFontTx/>
              <a:buChar char="-"/>
            </a:pPr>
            <a:r>
              <a:rPr lang="fr-FR" sz="1200" dirty="0">
                <a:latin typeface="MDI école" pitchFamily="50" charset="0"/>
              </a:rPr>
              <a:t>Dumbledore ! répondit Ron, les yeux pétillants, en riant. On en a tous au moins une dans notre collection… Sauf moi, j’en ai perdu la moitié.</a:t>
            </a:r>
          </a:p>
          <a:p>
            <a:pPr marL="171450" indent="-171450" algn="just">
              <a:lnSpc>
                <a:spcPct val="150000"/>
              </a:lnSpc>
              <a:buFontTx/>
              <a:buChar char="-"/>
            </a:pPr>
            <a:r>
              <a:rPr lang="fr-FR" sz="1200" dirty="0">
                <a:latin typeface="MDI école" pitchFamily="50" charset="0"/>
              </a:rPr>
              <a:t>Et ma baguette… Est-ce normal qu’elle fasse ça ? Harry agita maladroitement son bois de hêtre.</a:t>
            </a:r>
          </a:p>
          <a:p>
            <a:pPr marL="171450" indent="-171450" algn="just">
              <a:lnSpc>
                <a:spcPct val="150000"/>
              </a:lnSpc>
              <a:buFontTx/>
              <a:buChar char="-"/>
            </a:pPr>
            <a:r>
              <a:rPr lang="fr-FR" sz="1200" dirty="0">
                <a:latin typeface="MDI école" pitchFamily="50" charset="0"/>
              </a:rPr>
              <a:t>Normal ? Non, mais c’est marrant ! — intervint Ron, amusé.»</a:t>
            </a:r>
          </a:p>
          <a:p>
            <a:pPr algn="r">
              <a:lnSpc>
                <a:spcPct val="150000"/>
              </a:lnSpc>
            </a:pPr>
            <a:r>
              <a:rPr lang="fr-FR" sz="1050" b="1" i="1" dirty="0">
                <a:latin typeface="MDI école" pitchFamily="50" charset="0"/>
              </a:rPr>
              <a:t>« Harry Potter à l’école des sorciers » - J. K. Rowling</a:t>
            </a:r>
            <a:r>
              <a:rPr lang="fr-FR" sz="1200" dirty="0">
                <a:latin typeface="MDI école" pitchFamily="50" charset="0"/>
              </a:rPr>
              <a:t> </a:t>
            </a:r>
            <a:endParaRPr lang="fr-FR" sz="1200" b="1" dirty="0">
              <a:latin typeface="MDI école" pitchFamily="50" charset="0"/>
            </a:endParaRPr>
          </a:p>
        </p:txBody>
      </p:sp>
      <p:grpSp>
        <p:nvGrpSpPr>
          <p:cNvPr id="6" name="Groupe 5">
            <a:extLst>
              <a:ext uri="{FF2B5EF4-FFF2-40B4-BE49-F238E27FC236}">
                <a16:creationId xmlns:a16="http://schemas.microsoft.com/office/drawing/2014/main" id="{1E2E65CC-AA1A-8BB8-C096-5FE6BEA74748}"/>
              </a:ext>
            </a:extLst>
          </p:cNvPr>
          <p:cNvGrpSpPr/>
          <p:nvPr/>
        </p:nvGrpSpPr>
        <p:grpSpPr>
          <a:xfrm>
            <a:off x="80648" y="4124764"/>
            <a:ext cx="6653336" cy="468196"/>
            <a:chOff x="116632" y="1352600"/>
            <a:chExt cx="6653336" cy="468196"/>
          </a:xfrm>
        </p:grpSpPr>
        <p:grpSp>
          <p:nvGrpSpPr>
            <p:cNvPr id="7" name="Groupe 6">
              <a:extLst>
                <a:ext uri="{FF2B5EF4-FFF2-40B4-BE49-F238E27FC236}">
                  <a16:creationId xmlns:a16="http://schemas.microsoft.com/office/drawing/2014/main" id="{9FF37297-4271-BA92-AEC9-3C00D5027235}"/>
                </a:ext>
              </a:extLst>
            </p:cNvPr>
            <p:cNvGrpSpPr/>
            <p:nvPr/>
          </p:nvGrpSpPr>
          <p:grpSpPr>
            <a:xfrm>
              <a:off x="116632" y="1352600"/>
              <a:ext cx="360040" cy="461665"/>
              <a:chOff x="116632" y="1352600"/>
              <a:chExt cx="360040" cy="461665"/>
            </a:xfrm>
          </p:grpSpPr>
          <p:sp>
            <p:nvSpPr>
              <p:cNvPr id="10" name="Ellipse 9">
                <a:extLst>
                  <a:ext uri="{FF2B5EF4-FFF2-40B4-BE49-F238E27FC236}">
                    <a16:creationId xmlns:a16="http://schemas.microsoft.com/office/drawing/2014/main" id="{1C5F76A0-5AEA-D6F8-0360-27B5354CA5A5}"/>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CEF7B87B-331C-3AD8-3269-39A97F97CB53}"/>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a:extLst>
                <a:ext uri="{FF2B5EF4-FFF2-40B4-BE49-F238E27FC236}">
                  <a16:creationId xmlns:a16="http://schemas.microsoft.com/office/drawing/2014/main" id="{CE983510-704E-7012-9B25-3F948BEF589A}"/>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Dans chaque phrase, ajoute les virgules au bon endroit.</a:t>
              </a:r>
            </a:p>
          </p:txBody>
        </p:sp>
        <p:sp>
          <p:nvSpPr>
            <p:cNvPr id="9" name="Rectangle à coins arrondis 7">
              <a:extLst>
                <a:ext uri="{FF2B5EF4-FFF2-40B4-BE49-F238E27FC236}">
                  <a16:creationId xmlns:a16="http://schemas.microsoft.com/office/drawing/2014/main" id="{2C1F9E7A-CBB7-6983-562D-8711B48791EB}"/>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2" name="Rectangle 11">
            <a:extLst>
              <a:ext uri="{FF2B5EF4-FFF2-40B4-BE49-F238E27FC236}">
                <a16:creationId xmlns:a16="http://schemas.microsoft.com/office/drawing/2014/main" id="{44E3B7DC-014C-F81B-207A-5524CF4F5344}"/>
              </a:ext>
            </a:extLst>
          </p:cNvPr>
          <p:cNvSpPr/>
          <p:nvPr/>
        </p:nvSpPr>
        <p:spPr>
          <a:xfrm>
            <a:off x="225252" y="4664968"/>
            <a:ext cx="6192688" cy="1515992"/>
          </a:xfrm>
          <a:prstGeom prst="rect">
            <a:avLst/>
          </a:prstGeom>
        </p:spPr>
        <p:txBody>
          <a:bodyPr wrap="square">
            <a:spAutoFit/>
          </a:bodyPr>
          <a:lstStyle/>
          <a:p>
            <a:pPr algn="just">
              <a:lnSpc>
                <a:spcPct val="200000"/>
              </a:lnSpc>
            </a:pPr>
            <a:r>
              <a:rPr lang="fr-FR" sz="1200" dirty="0">
                <a:latin typeface="Comic Sans MS" panose="030F0702030302020204" pitchFamily="66" charset="0"/>
              </a:rPr>
              <a:t>Souvent dans le noir j’ai peur.</a:t>
            </a:r>
          </a:p>
          <a:p>
            <a:pPr algn="just">
              <a:lnSpc>
                <a:spcPct val="200000"/>
              </a:lnSpc>
            </a:pPr>
            <a:r>
              <a:rPr lang="fr-FR" sz="1200" dirty="0">
                <a:latin typeface="Comic Sans MS" panose="030F0702030302020204" pitchFamily="66" charset="0"/>
              </a:rPr>
              <a:t>Avant le printemps patiemment le jardinier prépare le potager.</a:t>
            </a:r>
          </a:p>
          <a:p>
            <a:pPr algn="just">
              <a:lnSpc>
                <a:spcPct val="200000"/>
              </a:lnSpc>
            </a:pPr>
            <a:r>
              <a:rPr lang="fr-FR" sz="1200" dirty="0">
                <a:latin typeface="Comic Sans MS" panose="030F0702030302020204" pitchFamily="66" charset="0"/>
              </a:rPr>
              <a:t>Loin d’ici lorsque le soleil se couche le ciel se teinte de couleurs merveilleuses.</a:t>
            </a:r>
          </a:p>
          <a:p>
            <a:pPr algn="just">
              <a:lnSpc>
                <a:spcPct val="200000"/>
              </a:lnSpc>
            </a:pPr>
            <a:r>
              <a:rPr lang="fr-FR" sz="1200" dirty="0">
                <a:latin typeface="Comic Sans MS" panose="030F0702030302020204" pitchFamily="66" charset="0"/>
              </a:rPr>
              <a:t>L’hiver quand la neige est tombée nous faisons un bonhomme de neige.</a:t>
            </a:r>
          </a:p>
        </p:txBody>
      </p:sp>
      <p:grpSp>
        <p:nvGrpSpPr>
          <p:cNvPr id="13" name="Groupe 12">
            <a:extLst>
              <a:ext uri="{FF2B5EF4-FFF2-40B4-BE49-F238E27FC236}">
                <a16:creationId xmlns:a16="http://schemas.microsoft.com/office/drawing/2014/main" id="{700B9478-A2DC-A6C1-DE58-74487D4110A9}"/>
              </a:ext>
            </a:extLst>
          </p:cNvPr>
          <p:cNvGrpSpPr/>
          <p:nvPr/>
        </p:nvGrpSpPr>
        <p:grpSpPr>
          <a:xfrm>
            <a:off x="80648" y="6375232"/>
            <a:ext cx="6653336" cy="468196"/>
            <a:chOff x="116632" y="1352600"/>
            <a:chExt cx="6653336" cy="468196"/>
          </a:xfrm>
        </p:grpSpPr>
        <p:grpSp>
          <p:nvGrpSpPr>
            <p:cNvPr id="14" name="Groupe 13">
              <a:extLst>
                <a:ext uri="{FF2B5EF4-FFF2-40B4-BE49-F238E27FC236}">
                  <a16:creationId xmlns:a16="http://schemas.microsoft.com/office/drawing/2014/main" id="{2AC4A1AD-0B89-9A3F-7202-405B7414B483}"/>
                </a:ext>
              </a:extLst>
            </p:cNvPr>
            <p:cNvGrpSpPr/>
            <p:nvPr/>
          </p:nvGrpSpPr>
          <p:grpSpPr>
            <a:xfrm>
              <a:off x="116632" y="1352600"/>
              <a:ext cx="360040" cy="461665"/>
              <a:chOff x="116632" y="1352600"/>
              <a:chExt cx="360040" cy="461665"/>
            </a:xfrm>
          </p:grpSpPr>
          <p:sp>
            <p:nvSpPr>
              <p:cNvPr id="17" name="Ellipse 16">
                <a:extLst>
                  <a:ext uri="{FF2B5EF4-FFF2-40B4-BE49-F238E27FC236}">
                    <a16:creationId xmlns:a16="http://schemas.microsoft.com/office/drawing/2014/main" id="{1E3B6E00-E41B-D97C-0390-7E839DD72114}"/>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69440E3-4DD5-FCC5-1A67-CB92AA09A840}"/>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5" name="ZoneTexte 14">
              <a:extLst>
                <a:ext uri="{FF2B5EF4-FFF2-40B4-BE49-F238E27FC236}">
                  <a16:creationId xmlns:a16="http://schemas.microsoft.com/office/drawing/2014/main" id="{71097C5E-5C0E-CB31-DEB6-6E4D42E7B63D}"/>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Entoure le signe de ponctuation qui convient.</a:t>
              </a:r>
            </a:p>
          </p:txBody>
        </p:sp>
        <p:sp>
          <p:nvSpPr>
            <p:cNvPr id="16" name="Rectangle à coins arrondis 7">
              <a:extLst>
                <a:ext uri="{FF2B5EF4-FFF2-40B4-BE49-F238E27FC236}">
                  <a16:creationId xmlns:a16="http://schemas.microsoft.com/office/drawing/2014/main" id="{66878B09-8BD2-D3DF-68E3-46A1DF11BF59}"/>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9" name="Rectangle 18">
            <a:extLst>
              <a:ext uri="{FF2B5EF4-FFF2-40B4-BE49-F238E27FC236}">
                <a16:creationId xmlns:a16="http://schemas.microsoft.com/office/drawing/2014/main" id="{F47F82DD-91D1-900F-733C-A3965FB15893}"/>
              </a:ext>
            </a:extLst>
          </p:cNvPr>
          <p:cNvSpPr/>
          <p:nvPr/>
        </p:nvSpPr>
        <p:spPr>
          <a:xfrm>
            <a:off x="312244" y="6934848"/>
            <a:ext cx="6192688" cy="2623988"/>
          </a:xfrm>
          <a:prstGeom prst="rect">
            <a:avLst/>
          </a:prstGeom>
        </p:spPr>
        <p:txBody>
          <a:bodyPr wrap="square">
            <a:spAutoFit/>
          </a:bodyPr>
          <a:lstStyle/>
          <a:p>
            <a:pPr algn="just">
              <a:lnSpc>
                <a:spcPct val="200000"/>
              </a:lnSpc>
            </a:pPr>
            <a:r>
              <a:rPr lang="fr-FR" sz="1200" dirty="0">
                <a:latin typeface="Comic Sans MS" panose="030F0702030302020204" pitchFamily="66" charset="0"/>
              </a:rPr>
              <a:t>Avec précaution </a:t>
            </a:r>
            <a:r>
              <a:rPr lang="fr-FR" sz="1200" b="1" dirty="0">
                <a:latin typeface="Comic Sans MS" panose="030F0702030302020204" pitchFamily="66" charset="0"/>
              </a:rPr>
              <a:t>(, / ! / ...) </a:t>
            </a:r>
            <a:r>
              <a:rPr lang="fr-FR" sz="1200" dirty="0">
                <a:latin typeface="Comic Sans MS" panose="030F0702030302020204" pitchFamily="66" charset="0"/>
              </a:rPr>
              <a:t>Jason déplace son bureau</a:t>
            </a:r>
            <a:r>
              <a:rPr lang="fr-FR" sz="1200" b="1" dirty="0">
                <a:latin typeface="Comic Sans MS" panose="030F0702030302020204" pitchFamily="66" charset="0"/>
              </a:rPr>
              <a:t> (? / . / ,)</a:t>
            </a:r>
            <a:r>
              <a:rPr lang="fr-FR" sz="1200" dirty="0">
                <a:latin typeface="Comic Sans MS" panose="030F0702030302020204" pitchFamily="66" charset="0"/>
              </a:rPr>
              <a:t>  </a:t>
            </a:r>
          </a:p>
          <a:p>
            <a:pPr algn="just">
              <a:lnSpc>
                <a:spcPct val="200000"/>
              </a:lnSpc>
            </a:pPr>
            <a:r>
              <a:rPr lang="fr-FR" sz="1200" dirty="0">
                <a:latin typeface="Comic Sans MS" panose="030F0702030302020204" pitchFamily="66" charset="0"/>
              </a:rPr>
              <a:t>Est-il inscrit au concours de chant</a:t>
            </a:r>
            <a:r>
              <a:rPr lang="fr-FR" sz="1200" b="1" dirty="0">
                <a:latin typeface="Comic Sans MS" panose="030F0702030302020204" pitchFamily="66" charset="0"/>
              </a:rPr>
              <a:t> (? / ! / ...) </a:t>
            </a:r>
            <a:endParaRPr lang="fr-FR" sz="1200" dirty="0">
              <a:latin typeface="Comic Sans MS" panose="030F0702030302020204" pitchFamily="66" charset="0"/>
            </a:endParaRPr>
          </a:p>
          <a:p>
            <a:pPr algn="just">
              <a:lnSpc>
                <a:spcPct val="200000"/>
              </a:lnSpc>
            </a:pPr>
            <a:r>
              <a:rPr lang="fr-FR" sz="1200" dirty="0">
                <a:latin typeface="Comic Sans MS" panose="030F0702030302020204" pitchFamily="66" charset="0"/>
              </a:rPr>
              <a:t>Alerte</a:t>
            </a:r>
            <a:r>
              <a:rPr lang="fr-FR" sz="1200" b="1" dirty="0">
                <a:latin typeface="Comic Sans MS" panose="030F0702030302020204" pitchFamily="66" charset="0"/>
              </a:rPr>
              <a:t> (, / ! / »)</a:t>
            </a:r>
            <a:r>
              <a:rPr lang="fr-FR" sz="1200" dirty="0">
                <a:latin typeface="Comic Sans MS" panose="030F0702030302020204" pitchFamily="66" charset="0"/>
              </a:rPr>
              <a:t> l’ennemi est en vue</a:t>
            </a:r>
            <a:r>
              <a:rPr lang="fr-FR" sz="1200" b="1" dirty="0">
                <a:latin typeface="Comic Sans MS" panose="030F0702030302020204" pitchFamily="66" charset="0"/>
              </a:rPr>
              <a:t> (, / ! / « ) </a:t>
            </a:r>
            <a:endParaRPr lang="fr-FR" sz="1200" dirty="0">
              <a:latin typeface="Comic Sans MS" panose="030F0702030302020204" pitchFamily="66" charset="0"/>
            </a:endParaRPr>
          </a:p>
          <a:p>
            <a:pPr algn="just">
              <a:lnSpc>
                <a:spcPct val="200000"/>
              </a:lnSpc>
            </a:pPr>
            <a:r>
              <a:rPr lang="fr-FR" sz="1200" dirty="0">
                <a:latin typeface="Comic Sans MS" panose="030F0702030302020204" pitchFamily="66" charset="0"/>
              </a:rPr>
              <a:t>A qui appartient ce pull rayé</a:t>
            </a:r>
            <a:r>
              <a:rPr lang="fr-FR" sz="1200" b="1" dirty="0">
                <a:latin typeface="Comic Sans MS" panose="030F0702030302020204" pitchFamily="66" charset="0"/>
              </a:rPr>
              <a:t> (. / ! / ?) </a:t>
            </a:r>
            <a:endParaRPr lang="fr-FR" sz="1200" dirty="0">
              <a:latin typeface="Comic Sans MS" panose="030F0702030302020204" pitchFamily="66" charset="0"/>
            </a:endParaRPr>
          </a:p>
          <a:p>
            <a:pPr algn="just">
              <a:lnSpc>
                <a:spcPct val="200000"/>
              </a:lnSpc>
            </a:pPr>
            <a:r>
              <a:rPr lang="fr-FR" sz="1200" dirty="0">
                <a:latin typeface="Comic Sans MS" panose="030F0702030302020204" pitchFamily="66" charset="0"/>
              </a:rPr>
              <a:t>C’est alors que la foudre tomba</a:t>
            </a:r>
            <a:r>
              <a:rPr lang="fr-FR" sz="1200" b="1" dirty="0">
                <a:latin typeface="Comic Sans MS" panose="030F0702030302020204" pitchFamily="66" charset="0"/>
              </a:rPr>
              <a:t> (. / ? / ...) </a:t>
            </a:r>
            <a:endParaRPr lang="fr-FR" sz="1200" dirty="0">
              <a:latin typeface="Comic Sans MS" panose="030F0702030302020204" pitchFamily="66" charset="0"/>
            </a:endParaRPr>
          </a:p>
          <a:p>
            <a:pPr algn="just">
              <a:lnSpc>
                <a:spcPct val="200000"/>
              </a:lnSpc>
            </a:pPr>
            <a:r>
              <a:rPr lang="fr-FR" sz="1200" dirty="0">
                <a:latin typeface="Comic Sans MS" panose="030F0702030302020204" pitchFamily="66" charset="0"/>
              </a:rPr>
              <a:t>Je prends des fraises</a:t>
            </a:r>
            <a:r>
              <a:rPr lang="fr-FR" sz="1200" b="1" dirty="0">
                <a:latin typeface="Comic Sans MS" panose="030F0702030302020204" pitchFamily="66" charset="0"/>
              </a:rPr>
              <a:t> (- / «  / ,)</a:t>
            </a:r>
            <a:r>
              <a:rPr lang="fr-FR" sz="1200" dirty="0">
                <a:latin typeface="Comic Sans MS" panose="030F0702030302020204" pitchFamily="66" charset="0"/>
              </a:rPr>
              <a:t> des cerises</a:t>
            </a:r>
            <a:r>
              <a:rPr lang="fr-FR" sz="1200" b="1" dirty="0">
                <a:latin typeface="Comic Sans MS" panose="030F0702030302020204" pitchFamily="66" charset="0"/>
              </a:rPr>
              <a:t> (» / , / .)</a:t>
            </a:r>
            <a:r>
              <a:rPr lang="fr-FR" sz="1200" dirty="0">
                <a:latin typeface="Comic Sans MS" panose="030F0702030302020204" pitchFamily="66" charset="0"/>
              </a:rPr>
              <a:t> des pêches</a:t>
            </a:r>
            <a:r>
              <a:rPr lang="fr-FR" sz="1200" b="1" dirty="0">
                <a:latin typeface="Comic Sans MS" panose="030F0702030302020204" pitchFamily="66" charset="0"/>
              </a:rPr>
              <a:t> («  / ! / ...) </a:t>
            </a:r>
            <a:endParaRPr lang="fr-FR" sz="1200" dirty="0">
              <a:latin typeface="Comic Sans MS" panose="030F0702030302020204" pitchFamily="66" charset="0"/>
            </a:endParaRPr>
          </a:p>
          <a:p>
            <a:pPr algn="just">
              <a:lnSpc>
                <a:spcPct val="200000"/>
              </a:lnSpc>
            </a:pPr>
            <a:r>
              <a:rPr lang="fr-FR" sz="1200" dirty="0">
                <a:latin typeface="Comic Sans MS" panose="030F0702030302020204" pitchFamily="66" charset="0"/>
              </a:rPr>
              <a:t>On prévoit des embouteillages sur l’autoroute</a:t>
            </a:r>
            <a:r>
              <a:rPr lang="fr-FR" sz="1200" b="1" dirty="0">
                <a:latin typeface="Comic Sans MS" panose="030F0702030302020204" pitchFamily="66" charset="0"/>
              </a:rPr>
              <a:t> (- / ? / .) </a:t>
            </a:r>
            <a:endParaRPr lang="fr-FR" sz="1200" dirty="0">
              <a:latin typeface="Comic Sans MS" panose="030F0702030302020204" pitchFamily="66" charset="0"/>
            </a:endParaRPr>
          </a:p>
        </p:txBody>
      </p:sp>
    </p:spTree>
    <p:extLst>
      <p:ext uri="{BB962C8B-B14F-4D97-AF65-F5344CB8AC3E}">
        <p14:creationId xmlns:p14="http://schemas.microsoft.com/office/powerpoint/2010/main" val="426405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normAutofit fontScale="85000" lnSpcReduction="10000"/>
          </a:bodyPr>
          <a:lstStyle/>
          <a:p>
            <a:r>
              <a:rPr lang="fr-FR" dirty="0"/>
              <a:t>Les types de phrases</a:t>
            </a:r>
          </a:p>
        </p:txBody>
      </p:sp>
      <p:sp>
        <p:nvSpPr>
          <p:cNvPr id="5" name="Espace réservé du texte 4"/>
          <p:cNvSpPr>
            <a:spLocks noGrp="1"/>
          </p:cNvSpPr>
          <p:nvPr>
            <p:ph type="body" sz="quarter" idx="11"/>
          </p:nvPr>
        </p:nvSpPr>
        <p:spPr/>
        <p:txBody>
          <a:bodyPr/>
          <a:lstStyle/>
          <a:p>
            <a:r>
              <a:rPr lang="fr-FR" dirty="0"/>
              <a:t>2</a:t>
            </a:r>
          </a:p>
        </p:txBody>
      </p:sp>
      <p:sp>
        <p:nvSpPr>
          <p:cNvPr id="6" name="Espace réservé du texte 5"/>
          <p:cNvSpPr>
            <a:spLocks noGrp="1"/>
          </p:cNvSpPr>
          <p:nvPr>
            <p:ph type="body" sz="quarter" idx="12"/>
          </p:nvPr>
        </p:nvSpPr>
        <p:spPr/>
        <p:txBody>
          <a:bodyPr/>
          <a:lstStyle/>
          <a:p>
            <a:r>
              <a:rPr lang="fr-FR" dirty="0"/>
              <a:t>*</a:t>
            </a:r>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Colorie les phrases interrogatives en vert.</a:t>
            </a: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16632" y="2064296"/>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Je déteste manger des épinards !</a:t>
            </a:r>
          </a:p>
        </p:txBody>
      </p:sp>
      <p:sp>
        <p:nvSpPr>
          <p:cNvPr id="14" name="Rectangle 13"/>
          <p:cNvSpPr/>
          <p:nvPr/>
        </p:nvSpPr>
        <p:spPr>
          <a:xfrm>
            <a:off x="116632" y="2576736"/>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Combien coûtent ces oranges ?</a:t>
            </a:r>
          </a:p>
        </p:txBody>
      </p:sp>
      <p:sp>
        <p:nvSpPr>
          <p:cNvPr id="15" name="Rectangle 14"/>
          <p:cNvSpPr/>
          <p:nvPr/>
        </p:nvSpPr>
        <p:spPr>
          <a:xfrm>
            <a:off x="3481611" y="2064296"/>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Quel âge a ton oncle ?</a:t>
            </a:r>
          </a:p>
        </p:txBody>
      </p:sp>
      <p:sp>
        <p:nvSpPr>
          <p:cNvPr id="16" name="Rectangle 15"/>
          <p:cNvSpPr/>
          <p:nvPr/>
        </p:nvSpPr>
        <p:spPr>
          <a:xfrm>
            <a:off x="3481611" y="2576736"/>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Est-ce que les poules ont des dents ?</a:t>
            </a:r>
          </a:p>
        </p:txBody>
      </p:sp>
      <p:sp>
        <p:nvSpPr>
          <p:cNvPr id="17" name="Rectangle 16"/>
          <p:cNvSpPr/>
          <p:nvPr/>
        </p:nvSpPr>
        <p:spPr>
          <a:xfrm>
            <a:off x="116632" y="3089176"/>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Les vaches regardent passer le train.</a:t>
            </a:r>
          </a:p>
        </p:txBody>
      </p:sp>
      <p:sp>
        <p:nvSpPr>
          <p:cNvPr id="18" name="Rectangle 17"/>
          <p:cNvSpPr/>
          <p:nvPr/>
        </p:nvSpPr>
        <p:spPr>
          <a:xfrm>
            <a:off x="3481611" y="3089176"/>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Des oiseaux ont fait leur nid dans le grenier.</a:t>
            </a:r>
          </a:p>
        </p:txBody>
      </p:sp>
      <p:grpSp>
        <p:nvGrpSpPr>
          <p:cNvPr id="19" name="Groupe 18"/>
          <p:cNvGrpSpPr/>
          <p:nvPr/>
        </p:nvGrpSpPr>
        <p:grpSpPr>
          <a:xfrm>
            <a:off x="115813" y="3792488"/>
            <a:ext cx="360040" cy="461665"/>
            <a:chOff x="116632" y="1352600"/>
            <a:chExt cx="360040" cy="461665"/>
          </a:xfrm>
        </p:grpSpPr>
        <p:sp>
          <p:nvSpPr>
            <p:cNvPr id="20" name="Ellipse 1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5853" y="3864496"/>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Colorie les phrases déclaratives en orange.</a:t>
            </a:r>
          </a:p>
        </p:txBody>
      </p:sp>
      <p:sp>
        <p:nvSpPr>
          <p:cNvPr id="23" name="Rectangle à coins arrondis 22"/>
          <p:cNvSpPr/>
          <p:nvPr/>
        </p:nvSpPr>
        <p:spPr>
          <a:xfrm>
            <a:off x="6539333" y="394390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115813" y="450418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Comment arrives-tu à travailler dans ce bruit ?</a:t>
            </a:r>
          </a:p>
        </p:txBody>
      </p:sp>
      <p:sp>
        <p:nvSpPr>
          <p:cNvPr id="25" name="Rectangle 24"/>
          <p:cNvSpPr/>
          <p:nvPr/>
        </p:nvSpPr>
        <p:spPr>
          <a:xfrm>
            <a:off x="115813" y="501662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Vous ne pouvez pas abandonner maintenant !</a:t>
            </a:r>
          </a:p>
        </p:txBody>
      </p:sp>
      <p:sp>
        <p:nvSpPr>
          <p:cNvPr id="26" name="Rectangle 25"/>
          <p:cNvSpPr/>
          <p:nvPr/>
        </p:nvSpPr>
        <p:spPr>
          <a:xfrm>
            <a:off x="3480792" y="450418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Laisse-moi tranquille, je me repose !</a:t>
            </a:r>
          </a:p>
        </p:txBody>
      </p:sp>
      <p:sp>
        <p:nvSpPr>
          <p:cNvPr id="27" name="Rectangle 26"/>
          <p:cNvSpPr/>
          <p:nvPr/>
        </p:nvSpPr>
        <p:spPr>
          <a:xfrm>
            <a:off x="3480792" y="501662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Le menuisier prépare les planches du meuble.</a:t>
            </a:r>
          </a:p>
        </p:txBody>
      </p:sp>
      <p:sp>
        <p:nvSpPr>
          <p:cNvPr id="28" name="Rectangle 27"/>
          <p:cNvSpPr/>
          <p:nvPr/>
        </p:nvSpPr>
        <p:spPr>
          <a:xfrm>
            <a:off x="115813" y="552906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Sa rentrée s’est-elle bien passée ?</a:t>
            </a:r>
          </a:p>
        </p:txBody>
      </p:sp>
      <p:sp>
        <p:nvSpPr>
          <p:cNvPr id="29" name="Rectangle 28"/>
          <p:cNvSpPr/>
          <p:nvPr/>
        </p:nvSpPr>
        <p:spPr>
          <a:xfrm>
            <a:off x="3480792" y="552906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Il y a deux classes dans notre école.</a:t>
            </a:r>
          </a:p>
        </p:txBody>
      </p:sp>
      <p:grpSp>
        <p:nvGrpSpPr>
          <p:cNvPr id="30" name="Groupe 29"/>
          <p:cNvGrpSpPr/>
          <p:nvPr/>
        </p:nvGrpSpPr>
        <p:grpSpPr>
          <a:xfrm>
            <a:off x="116632" y="6312768"/>
            <a:ext cx="360040" cy="461665"/>
            <a:chOff x="116632" y="1352600"/>
            <a:chExt cx="360040" cy="461665"/>
          </a:xfrm>
        </p:grpSpPr>
        <p:sp>
          <p:nvSpPr>
            <p:cNvPr id="31" name="Ellipse 3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3" name="ZoneTexte 32"/>
          <p:cNvSpPr txBox="1"/>
          <p:nvPr/>
        </p:nvSpPr>
        <p:spPr>
          <a:xfrm>
            <a:off x="476672" y="6384776"/>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Colorie les phrases impératives en bleu.</a:t>
            </a:r>
          </a:p>
        </p:txBody>
      </p:sp>
      <p:sp>
        <p:nvSpPr>
          <p:cNvPr id="34" name="Rectangle à coins arrondis 33"/>
          <p:cNvSpPr/>
          <p:nvPr/>
        </p:nvSpPr>
        <p:spPr>
          <a:xfrm>
            <a:off x="6540152" y="646418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116632" y="702446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Ouvrez la porte !</a:t>
            </a:r>
          </a:p>
        </p:txBody>
      </p:sp>
      <p:sp>
        <p:nvSpPr>
          <p:cNvPr id="36" name="Rectangle 35"/>
          <p:cNvSpPr/>
          <p:nvPr/>
        </p:nvSpPr>
        <p:spPr>
          <a:xfrm>
            <a:off x="116632" y="753690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En quelle année êtes-vous allés en Egypte ?</a:t>
            </a:r>
          </a:p>
        </p:txBody>
      </p:sp>
      <p:sp>
        <p:nvSpPr>
          <p:cNvPr id="37" name="Rectangle 36"/>
          <p:cNvSpPr/>
          <p:nvPr/>
        </p:nvSpPr>
        <p:spPr>
          <a:xfrm>
            <a:off x="3481611" y="702446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Paris est la capitale de la France.</a:t>
            </a:r>
          </a:p>
        </p:txBody>
      </p:sp>
      <p:sp>
        <p:nvSpPr>
          <p:cNvPr id="38" name="Rectangle 37"/>
          <p:cNvSpPr/>
          <p:nvPr/>
        </p:nvSpPr>
        <p:spPr>
          <a:xfrm>
            <a:off x="3481611" y="753690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Où se trouve la gare s’il vous plait ?</a:t>
            </a:r>
          </a:p>
        </p:txBody>
      </p:sp>
      <p:sp>
        <p:nvSpPr>
          <p:cNvPr id="39" name="Rectangle 38"/>
          <p:cNvSpPr/>
          <p:nvPr/>
        </p:nvSpPr>
        <p:spPr>
          <a:xfrm>
            <a:off x="116632" y="804934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Arrête de bavarder !</a:t>
            </a:r>
          </a:p>
        </p:txBody>
      </p:sp>
      <p:sp>
        <p:nvSpPr>
          <p:cNvPr id="40" name="Rectangle 39"/>
          <p:cNvSpPr/>
          <p:nvPr/>
        </p:nvSpPr>
        <p:spPr>
          <a:xfrm>
            <a:off x="3481611" y="804934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Nettoie la table, s’il te plait.</a:t>
            </a:r>
          </a:p>
        </p:txBody>
      </p:sp>
      <p:grpSp>
        <p:nvGrpSpPr>
          <p:cNvPr id="41" name="Groupe 40"/>
          <p:cNvGrpSpPr/>
          <p:nvPr/>
        </p:nvGrpSpPr>
        <p:grpSpPr>
          <a:xfrm>
            <a:off x="116632" y="8697416"/>
            <a:ext cx="360040" cy="461665"/>
            <a:chOff x="116632" y="1352600"/>
            <a:chExt cx="360040" cy="461665"/>
          </a:xfrm>
        </p:grpSpPr>
        <p:sp>
          <p:nvSpPr>
            <p:cNvPr id="42" name="Ellipse 4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4</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4" name="ZoneTexte 43"/>
          <p:cNvSpPr txBox="1"/>
          <p:nvPr/>
        </p:nvSpPr>
        <p:spPr>
          <a:xfrm>
            <a:off x="476672" y="8769424"/>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Lis cette phrase en mettant la bonne intonation.</a:t>
            </a:r>
          </a:p>
        </p:txBody>
      </p:sp>
      <p:sp>
        <p:nvSpPr>
          <p:cNvPr id="45" name="Rectangle à coins arrondis 44"/>
          <p:cNvSpPr/>
          <p:nvPr/>
        </p:nvSpPr>
        <p:spPr>
          <a:xfrm>
            <a:off x="6540152" y="884883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116632" y="9336196"/>
            <a:ext cx="6624736" cy="369332"/>
          </a:xfrm>
          <a:prstGeom prst="rect">
            <a:avLst/>
          </a:prstGeom>
          <a:noFill/>
        </p:spPr>
        <p:txBody>
          <a:bodyPr wrap="square" rtlCol="0">
            <a:spAutoFit/>
          </a:bodyPr>
          <a:lstStyle/>
          <a:p>
            <a:pPr algn="ctr"/>
            <a:r>
              <a:rPr lang="fr-FR" dirty="0">
                <a:latin typeface="Cursive standard" pitchFamily="2" charset="0"/>
              </a:rPr>
              <a:t>« Arrête un peu d’embêter ton petit frère ! »</a:t>
            </a:r>
          </a:p>
        </p:txBody>
      </p:sp>
    </p:spTree>
    <p:extLst>
      <p:ext uri="{BB962C8B-B14F-4D97-AF65-F5344CB8AC3E}">
        <p14:creationId xmlns:p14="http://schemas.microsoft.com/office/powerpoint/2010/main" val="19888385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4370</TotalTime>
  <Words>7105</Words>
  <Application>Microsoft Office PowerPoint</Application>
  <PresentationFormat>Format A4 (210 x 297 mm)</PresentationFormat>
  <Paragraphs>1252</Paragraphs>
  <Slides>51</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51</vt:i4>
      </vt:variant>
    </vt:vector>
  </HeadingPairs>
  <TitlesOfParts>
    <vt:vector size="65" baseType="lpstr">
      <vt:lpstr>28 Days Later</vt:lpstr>
      <vt:lpstr>Arial</vt:lpstr>
      <vt:lpstr>Berlin Sans FB Demi</vt:lpstr>
      <vt:lpstr>Calibri</vt:lpstr>
      <vt:lpstr>Comic Sans MS</vt:lpstr>
      <vt:lpstr>Cooper Std Black</vt:lpstr>
      <vt:lpstr>Cursive standard</vt:lpstr>
      <vt:lpstr>MDI école</vt:lpstr>
      <vt:lpstr>SimpleRonde</vt:lpstr>
      <vt:lpstr>Sketch Nice</vt:lpstr>
      <vt:lpstr>Throw My Hands Up in the Air</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Gaëlle Lavillat</dc:creator>
  <cp:lastModifiedBy>Utilisateur</cp:lastModifiedBy>
  <cp:revision>189</cp:revision>
  <cp:lastPrinted>2014-09-11T06:38:53Z</cp:lastPrinted>
  <dcterms:created xsi:type="dcterms:W3CDTF">2013-08-25T18:45:11Z</dcterms:created>
  <dcterms:modified xsi:type="dcterms:W3CDTF">2025-08-24T17:51:20Z</dcterms:modified>
</cp:coreProperties>
</file>