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5" r:id="rId2"/>
    <p:sldId id="256" r:id="rId3"/>
    <p:sldId id="257" r:id="rId4"/>
    <p:sldId id="258" r:id="rId5"/>
    <p:sldId id="259" r:id="rId6"/>
    <p:sldId id="260" r:id="rId7"/>
    <p:sldId id="261" r:id="rId8"/>
    <p:sldId id="262" r:id="rId9"/>
    <p:sldId id="263" r:id="rId10"/>
    <p:sldId id="264" r:id="rId11"/>
    <p:sldId id="265" r:id="rId12"/>
    <p:sldId id="268" r:id="rId13"/>
    <p:sldId id="266" r:id="rId14"/>
    <p:sldId id="267" r:id="rId15"/>
    <p:sldId id="269" r:id="rId16"/>
    <p:sldId id="270" r:id="rId17"/>
    <p:sldId id="271" r:id="rId18"/>
    <p:sldId id="280" r:id="rId19"/>
    <p:sldId id="281" r:id="rId20"/>
    <p:sldId id="282" r:id="rId21"/>
    <p:sldId id="283" r:id="rId22"/>
    <p:sldId id="284" r:id="rId23"/>
    <p:sldId id="285" r:id="rId24"/>
    <p:sldId id="286" r:id="rId25"/>
    <p:sldId id="272" r:id="rId26"/>
    <p:sldId id="273" r:id="rId27"/>
    <p:sldId id="274" r:id="rId28"/>
    <p:sldId id="275" r:id="rId29"/>
    <p:sldId id="276" r:id="rId30"/>
    <p:sldId id="277" r:id="rId31"/>
    <p:sldId id="278" r:id="rId32"/>
    <p:sldId id="279"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6858000" cy="9906000" type="A4"/>
  <p:notesSz cx="6881813" cy="100155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1F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6" d="100"/>
          <a:sy n="76" d="100"/>
        </p:scale>
        <p:origin x="-336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fr-FR"/>
          </a:p>
        </p:txBody>
      </p:sp>
      <p:sp>
        <p:nvSpPr>
          <p:cNvPr id="3" name="Espace réservé de la date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3A11FF04-4AAC-402D-89AA-1A917514791E}" type="datetimeFigureOut">
              <a:rPr lang="fr-FR" smtClean="0"/>
              <a:pPr/>
              <a:t>19/11/2016</a:t>
            </a:fld>
            <a:endParaRPr lang="fr-FR"/>
          </a:p>
        </p:txBody>
      </p:sp>
      <p:sp>
        <p:nvSpPr>
          <p:cNvPr id="4" name="Espace réservé de l'image des diapositives 3"/>
          <p:cNvSpPr>
            <a:spLocks noGrp="1" noRot="1" noChangeAspect="1"/>
          </p:cNvSpPr>
          <p:nvPr>
            <p:ph type="sldImg" idx="2"/>
          </p:nvPr>
        </p:nvSpPr>
        <p:spPr>
          <a:xfrm>
            <a:off x="2141538" y="750888"/>
            <a:ext cx="2598737" cy="3756025"/>
          </a:xfrm>
          <a:prstGeom prst="rect">
            <a:avLst/>
          </a:prstGeom>
          <a:noFill/>
          <a:ln w="12700">
            <a:solidFill>
              <a:prstClr val="black"/>
            </a:solidFill>
          </a:ln>
        </p:spPr>
        <p:txBody>
          <a:bodyPr vert="horz" lIns="96551" tIns="48276" rIns="96551" bIns="48276" rtlCol="0" anchor="ctr"/>
          <a:lstStyle/>
          <a:p>
            <a:endParaRPr lang="fr-FR"/>
          </a:p>
        </p:txBody>
      </p:sp>
      <p:sp>
        <p:nvSpPr>
          <p:cNvPr id="5" name="Espace réservé des commentaires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B39F9F33-7B2D-4E97-BAC2-796E2DE25243}" type="slidenum">
              <a:rPr lang="fr-FR" smtClean="0"/>
              <a:pPr/>
              <a:t>‹N°›</a:t>
            </a:fld>
            <a:endParaRPr lang="fr-FR"/>
          </a:p>
        </p:txBody>
      </p:sp>
    </p:spTree>
    <p:extLst>
      <p:ext uri="{BB962C8B-B14F-4D97-AF65-F5344CB8AC3E}">
        <p14:creationId xmlns:p14="http://schemas.microsoft.com/office/powerpoint/2010/main" val="342515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2</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41</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42</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3</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5</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15</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16</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17</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24</a:t>
            </a:fld>
            <a:endParaRPr lang="fr-FR"/>
          </a:p>
        </p:txBody>
      </p:sp>
    </p:spTree>
    <p:extLst>
      <p:ext uri="{BB962C8B-B14F-4D97-AF65-F5344CB8AC3E}">
        <p14:creationId xmlns:p14="http://schemas.microsoft.com/office/powerpoint/2010/main" val="280104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40</a:t>
            </a:fld>
            <a:endParaRPr lang="fr-FR"/>
          </a:p>
        </p:txBody>
      </p:sp>
    </p:spTree>
    <p:extLst>
      <p:ext uri="{BB962C8B-B14F-4D97-AF65-F5344CB8AC3E}">
        <p14:creationId xmlns:p14="http://schemas.microsoft.com/office/powerpoint/2010/main" val="4252760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tx1">
                    <a:lumMod val="95000"/>
                    <a:lumOff val="5000"/>
                  </a:schemeClr>
                </a:solidFill>
                <a:effectLst>
                  <a:outerShdw blurRad="38100" dist="38100" dir="2700000" algn="tl">
                    <a:srgbClr val="000000">
                      <a:alpha val="43137"/>
                    </a:srgbClr>
                  </a:outerShdw>
                </a:effectLst>
                <a:latin typeface="Sketch Nice" pitchFamily="66" charset="0"/>
              </a:rPr>
              <a:t>C</a:t>
            </a:r>
          </a:p>
        </p:txBody>
      </p:sp>
      <p:sp>
        <p:nvSpPr>
          <p:cNvPr id="11" name="Ellipse 10"/>
          <p:cNvSpPr/>
          <p:nvPr userDrawn="1"/>
        </p:nvSpPr>
        <p:spPr>
          <a:xfrm>
            <a:off x="135701" y="110132"/>
            <a:ext cx="821388" cy="810420"/>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63367"/>
            <a:ext cx="821388" cy="830997"/>
          </a:xfrm>
          <a:prstGeom prst="rect">
            <a:avLst/>
          </a:prstGeom>
          <a:noFill/>
        </p:spPr>
        <p:txBody>
          <a:bodyPr wrap="square" rtlCol="0">
            <a:spAutoFit/>
          </a:bodyPr>
          <a:lstStyle/>
          <a:p>
            <a:pPr algn="ctr"/>
            <a:r>
              <a:rPr lang="fr-FR" sz="24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24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smtClean="0"/>
              <a:t>Titre</a:t>
            </a:r>
            <a:endParaRPr lang="fr-FR" dirty="0"/>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smtClean="0"/>
              <a:t>_</a:t>
            </a:r>
            <a:endParaRPr lang="fr-FR" dirty="0"/>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smtClean="0"/>
              <a:t>*</a:t>
            </a:r>
            <a:endParaRPr lang="fr-FR"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5928" y="525718"/>
            <a:ext cx="504056" cy="519311"/>
          </a:xfrm>
          <a:prstGeom prst="rect">
            <a:avLst/>
          </a:prstGeom>
        </p:spPr>
      </p:pic>
    </p:spTree>
    <p:extLst>
      <p:ext uri="{BB962C8B-B14F-4D97-AF65-F5344CB8AC3E}">
        <p14:creationId xmlns:p14="http://schemas.microsoft.com/office/powerpoint/2010/main" val="158441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17361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66220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396701"/>
            <a:ext cx="4514850" cy="845220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51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2">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tx1">
                    <a:lumMod val="95000"/>
                    <a:lumOff val="5000"/>
                  </a:schemeClr>
                </a:solidFill>
                <a:effectLst>
                  <a:outerShdw blurRad="38100" dist="38100" dir="2700000" algn="tl">
                    <a:srgbClr val="000000">
                      <a:alpha val="43137"/>
                    </a:srgbClr>
                  </a:outerShdw>
                </a:effectLst>
                <a:latin typeface="Sketch Nice" pitchFamily="66" charset="0"/>
              </a:rPr>
              <a:t>C</a:t>
            </a:r>
          </a:p>
        </p:txBody>
      </p:sp>
      <p:sp>
        <p:nvSpPr>
          <p:cNvPr id="11" name="Ellipse 10"/>
          <p:cNvSpPr/>
          <p:nvPr userDrawn="1"/>
        </p:nvSpPr>
        <p:spPr>
          <a:xfrm>
            <a:off x="135701" y="110132"/>
            <a:ext cx="821388" cy="810420"/>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186479"/>
            <a:ext cx="821388" cy="584775"/>
          </a:xfrm>
          <a:prstGeom prst="rect">
            <a:avLst/>
          </a:prstGeom>
          <a:noFill/>
        </p:spPr>
        <p:txBody>
          <a:bodyPr wrap="square" rtlCol="0">
            <a:spAutoFit/>
          </a:bodyPr>
          <a:lstStyle/>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smtClean="0"/>
              <a:t>Titre</a:t>
            </a:r>
            <a:endParaRPr lang="fr-FR" dirty="0"/>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smtClean="0"/>
              <a:t>_</a:t>
            </a:r>
            <a:endParaRPr lang="fr-FR" dirty="0"/>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smtClean="0"/>
              <a:t>*</a:t>
            </a:r>
            <a:endParaRPr lang="fr-FR" dirty="0"/>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5928" y="525718"/>
            <a:ext cx="504056" cy="519311"/>
          </a:xfrm>
          <a:prstGeom prst="rect">
            <a:avLst/>
          </a:prstGeom>
        </p:spPr>
      </p:pic>
    </p:spTree>
    <p:extLst>
      <p:ext uri="{BB962C8B-B14F-4D97-AF65-F5344CB8AC3E}">
        <p14:creationId xmlns:p14="http://schemas.microsoft.com/office/powerpoint/2010/main" val="33067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9762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2883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3978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217385"/>
            <a:ext cx="3031332"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3141486"/>
            <a:ext cx="3031332"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8" name="Espace réservé du pied de page 7"/>
          <p:cNvSpPr>
            <a:spLocks noGrp="1"/>
          </p:cNvSpPr>
          <p:nvPr>
            <p:ph type="ftr" sz="quarter" idx="11"/>
          </p:nvPr>
        </p:nvSpPr>
        <p:spPr>
          <a:xfrm>
            <a:off x="2343150" y="9181397"/>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76405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4" name="Espace réservé du pied de page 3"/>
          <p:cNvSpPr>
            <a:spLocks noGrp="1"/>
          </p:cNvSpPr>
          <p:nvPr>
            <p:ph type="ftr" sz="quarter" idx="11"/>
          </p:nvPr>
        </p:nvSpPr>
        <p:spPr>
          <a:xfrm>
            <a:off x="2343150" y="9181397"/>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0377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3" name="Espace réservé du pied de page 2"/>
          <p:cNvSpPr>
            <a:spLocks noGrp="1"/>
          </p:cNvSpPr>
          <p:nvPr>
            <p:ph type="ftr" sz="quarter" idx="11"/>
          </p:nvPr>
        </p:nvSpPr>
        <p:spPr>
          <a:xfrm>
            <a:off x="2343150" y="9181397"/>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2972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8"/>
            <a:ext cx="3833812"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144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ZoneTexte 8"/>
          <p:cNvSpPr txBox="1"/>
          <p:nvPr userDrawn="1"/>
        </p:nvSpPr>
        <p:spPr>
          <a:xfrm>
            <a:off x="5331699" y="9721468"/>
            <a:ext cx="1584176" cy="230832"/>
          </a:xfrm>
          <a:prstGeom prst="rect">
            <a:avLst/>
          </a:prstGeom>
          <a:noFill/>
        </p:spPr>
        <p:txBody>
          <a:bodyPr wrap="square" rtlCol="0">
            <a:spAutoFit/>
          </a:bodyPr>
          <a:lstStyle/>
          <a:p>
            <a:pPr algn="r"/>
            <a:r>
              <a:rPr lang="fr-FR" sz="900" dirty="0" smtClean="0">
                <a:solidFill>
                  <a:schemeClr val="bg1">
                    <a:lumMod val="65000"/>
                  </a:schemeClr>
                </a:solidFill>
              </a:rPr>
              <a:t>http://www.mysticlolly.fr</a:t>
            </a:r>
            <a:endParaRPr lang="fr-FR" sz="900" dirty="0">
              <a:solidFill>
                <a:schemeClr val="bg1">
                  <a:lumMod val="65000"/>
                </a:schemeClr>
              </a:solidFill>
            </a:endParaRPr>
          </a:p>
        </p:txBody>
      </p:sp>
    </p:spTree>
    <p:extLst>
      <p:ext uri="{BB962C8B-B14F-4D97-AF65-F5344CB8AC3E}">
        <p14:creationId xmlns:p14="http://schemas.microsoft.com/office/powerpoint/2010/main" val="18902505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347" y="1311463"/>
            <a:ext cx="1439673" cy="1483244"/>
          </a:xfrm>
          <a:prstGeom prst="rect">
            <a:avLst/>
          </a:prstGeom>
        </p:spPr>
      </p:pic>
      <p:sp>
        <p:nvSpPr>
          <p:cNvPr id="3"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35700" y="110131"/>
            <a:ext cx="1061051" cy="1046883"/>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0976963">
            <a:off x="211311" y="52382"/>
            <a:ext cx="909078" cy="1077218"/>
          </a:xfrm>
          <a:prstGeom prst="rect">
            <a:avLst/>
          </a:prstGeom>
          <a:noFill/>
        </p:spPr>
        <p:txBody>
          <a:bodyPr wrap="square" rtlCol="0">
            <a:spAutoFit/>
          </a:bodyPr>
          <a:lstStyle/>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8" name="Espace réservé du texte 13"/>
          <p:cNvSpPr txBox="1">
            <a:spLocks/>
          </p:cNvSpPr>
          <p:nvPr/>
        </p:nvSpPr>
        <p:spPr>
          <a:xfrm>
            <a:off x="0" y="34925"/>
            <a:ext cx="6857999"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smtClean="0"/>
              <a:t>Mon plan de travail </a:t>
            </a:r>
          </a:p>
          <a:p>
            <a:pPr algn="ctr"/>
            <a:r>
              <a:rPr lang="fr-FR" sz="3200" dirty="0" smtClean="0"/>
              <a:t>en conjugaison</a:t>
            </a:r>
            <a:endParaRPr lang="fr-FR" sz="3200" dirty="0"/>
          </a:p>
        </p:txBody>
      </p:sp>
      <p:graphicFrame>
        <p:nvGraphicFramePr>
          <p:cNvPr id="12" name="Tableau 11"/>
          <p:cNvGraphicFramePr>
            <a:graphicFrameLocks noGrp="1"/>
          </p:cNvGraphicFramePr>
          <p:nvPr>
            <p:extLst>
              <p:ext uri="{D42A27DB-BD31-4B8C-83A1-F6EECF244321}">
                <p14:modId xmlns:p14="http://schemas.microsoft.com/office/powerpoint/2010/main" val="646231491"/>
              </p:ext>
            </p:extLst>
          </p:nvPr>
        </p:nvGraphicFramePr>
        <p:xfrm>
          <a:off x="162356" y="2864768"/>
          <a:ext cx="6551836" cy="5897193"/>
        </p:xfrm>
        <a:graphic>
          <a:graphicData uri="http://schemas.openxmlformats.org/drawingml/2006/table">
            <a:tbl>
              <a:tblPr bandRow="1">
                <a:tableStyleId>{073A0DAA-6AF3-43AB-8588-CEC1D06C72B9}</a:tableStyleId>
              </a:tblPr>
              <a:tblGrid>
                <a:gridCol w="3482668"/>
                <a:gridCol w="1440160"/>
                <a:gridCol w="1629008"/>
              </a:tblGrid>
              <a:tr h="499171">
                <a:tc>
                  <a:txBody>
                    <a:bodyPr/>
                    <a:lstStyle/>
                    <a:p>
                      <a:pPr algn="l"/>
                      <a:r>
                        <a:rPr lang="fr-FR" sz="1200" b="1" dirty="0" smtClean="0">
                          <a:effectLst>
                            <a:outerShdw blurRad="38100" dist="38100" dir="2700000" algn="tl">
                              <a:srgbClr val="000000">
                                <a:alpha val="43137"/>
                              </a:srgbClr>
                            </a:outerShdw>
                          </a:effectLst>
                        </a:rPr>
                        <a:t>Sommaire</a:t>
                      </a:r>
                      <a:endParaRPr lang="fr-FR" sz="1200" b="1" dirty="0">
                        <a:effectLst>
                          <a:outerShdw blurRad="38100" dist="38100" dir="2700000" algn="tl">
                            <a:srgbClr val="000000">
                              <a:alpha val="43137"/>
                            </a:srgbClr>
                          </a:outerShdw>
                        </a:effectLst>
                      </a:endParaRPr>
                    </a:p>
                  </a:txBody>
                  <a:tcPr anchor="ctr"/>
                </a:tc>
                <a:tc>
                  <a:txBody>
                    <a:bodyPr/>
                    <a:lstStyle/>
                    <a:p>
                      <a:pPr algn="ctr"/>
                      <a:r>
                        <a:rPr lang="fr-FR" sz="1200" b="1" dirty="0" smtClean="0">
                          <a:effectLst>
                            <a:outerShdw blurRad="38100" dist="38100" dir="2700000" algn="tl">
                              <a:srgbClr val="000000">
                                <a:alpha val="43137"/>
                              </a:srgbClr>
                            </a:outerShdw>
                          </a:effectLst>
                        </a:rPr>
                        <a:t>Programme CE1</a:t>
                      </a:r>
                      <a:endParaRPr lang="fr-FR" sz="1200" b="1" dirty="0">
                        <a:effectLst>
                          <a:outerShdw blurRad="38100" dist="38100" dir="2700000" algn="tl">
                            <a:srgbClr val="000000">
                              <a:alpha val="43137"/>
                            </a:srgbClr>
                          </a:outerShdw>
                        </a:effectLst>
                      </a:endParaRPr>
                    </a:p>
                  </a:txBody>
                  <a:tcPr anchor="ctr"/>
                </a:tc>
                <a:tc>
                  <a:txBody>
                    <a:bodyPr/>
                    <a:lstStyle/>
                    <a:p>
                      <a:pPr algn="ctr"/>
                      <a:r>
                        <a:rPr lang="fr-FR" sz="1200" b="1" dirty="0" smtClean="0">
                          <a:effectLst>
                            <a:outerShdw blurRad="38100" dist="38100" dir="2700000" algn="tl">
                              <a:srgbClr val="000000">
                                <a:alpha val="43137"/>
                              </a:srgbClr>
                            </a:outerShdw>
                          </a:effectLst>
                        </a:rPr>
                        <a:t>Programme CE2</a:t>
                      </a:r>
                      <a:endParaRPr lang="fr-FR" sz="1200" b="1" dirty="0">
                        <a:effectLst>
                          <a:outerShdw blurRad="38100" dist="38100" dir="2700000" algn="tl">
                            <a:srgbClr val="000000">
                              <a:alpha val="43137"/>
                            </a:srgbClr>
                          </a:outerShdw>
                        </a:effectLst>
                      </a:endParaRPr>
                    </a:p>
                  </a:txBody>
                  <a:tcPr anchor="ctr"/>
                </a:tc>
              </a:tr>
              <a:tr h="385573">
                <a:tc>
                  <a:txBody>
                    <a:bodyPr/>
                    <a:lstStyle/>
                    <a:p>
                      <a:pPr algn="l"/>
                      <a:r>
                        <a:rPr lang="fr-FR" sz="1200" b="1" dirty="0" smtClean="0"/>
                        <a:t>C1 - </a:t>
                      </a:r>
                      <a:r>
                        <a:rPr lang="fr-FR" sz="1200" b="0" dirty="0" smtClean="0"/>
                        <a:t>Passé,</a:t>
                      </a:r>
                      <a:r>
                        <a:rPr lang="fr-FR" sz="1200" b="0" baseline="0" dirty="0" smtClean="0"/>
                        <a:t> présent, futur</a:t>
                      </a:r>
                    </a:p>
                  </a:txBody>
                  <a:tcPr anchor="ctr"/>
                </a:tc>
                <a:tc>
                  <a:txBody>
                    <a:bodyPr/>
                    <a:lstStyle/>
                    <a:p>
                      <a:pPr algn="ctr"/>
                      <a:endParaRPr lang="fr-FR" sz="1200" dirty="0"/>
                    </a:p>
                  </a:txBody>
                  <a:tcPr/>
                </a:tc>
                <a:tc>
                  <a:txBody>
                    <a:bodyPr/>
                    <a:lstStyle/>
                    <a:p>
                      <a:endParaRPr lang="fr-FR" sz="120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C2 - </a:t>
                      </a:r>
                      <a:r>
                        <a:rPr lang="fr-FR" sz="1200" dirty="0" smtClean="0"/>
                        <a:t>Accorder le sujet avec son verbe</a:t>
                      </a:r>
                    </a:p>
                  </a:txBody>
                  <a:tcPr anchor="ctr"/>
                </a:tc>
                <a:tc>
                  <a:txBody>
                    <a:bodyPr/>
                    <a:lstStyle/>
                    <a:p>
                      <a:pPr algn="ctr"/>
                      <a:endParaRPr lang="fr-FR" sz="1200" dirty="0"/>
                    </a:p>
                  </a:txBody>
                  <a:tcPr/>
                </a:tc>
                <a:tc>
                  <a:txBody>
                    <a:bodyPr/>
                    <a:lstStyle/>
                    <a:p>
                      <a:endParaRPr lang="fr-FR" sz="120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C3 - </a:t>
                      </a:r>
                      <a:r>
                        <a:rPr lang="fr-FR" sz="1200" dirty="0" smtClean="0"/>
                        <a:t>Le présent des verbes du 1</a:t>
                      </a:r>
                      <a:r>
                        <a:rPr lang="fr-FR" sz="1200" baseline="30000" dirty="0" smtClean="0"/>
                        <a:t>er</a:t>
                      </a:r>
                      <a:r>
                        <a:rPr lang="fr-FR" sz="1200" dirty="0" smtClean="0"/>
                        <a:t> groupe</a:t>
                      </a:r>
                    </a:p>
                  </a:txBody>
                  <a:tcPr anchor="ctr"/>
                </a:tc>
                <a:tc>
                  <a:txBody>
                    <a:bodyPr/>
                    <a:lstStyle/>
                    <a:p>
                      <a:pPr algn="ctr"/>
                      <a:endParaRPr lang="fr-FR" sz="1200" dirty="0"/>
                    </a:p>
                  </a:txBody>
                  <a:tcPr/>
                </a:tc>
                <a:tc>
                  <a:txBody>
                    <a:bodyPr/>
                    <a:lstStyle/>
                    <a:p>
                      <a:endParaRPr lang="fr-FR" sz="120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C4 - </a:t>
                      </a:r>
                      <a:r>
                        <a:rPr lang="fr-FR" sz="1200" dirty="0" smtClean="0"/>
                        <a:t>Le présent des verbes être et avoir</a:t>
                      </a:r>
                    </a:p>
                  </a:txBody>
                  <a:tcPr anchor="ctr"/>
                </a:tc>
                <a:tc>
                  <a:txBody>
                    <a:bodyPr/>
                    <a:lstStyle/>
                    <a:p>
                      <a:pPr algn="ctr"/>
                      <a:endParaRPr lang="fr-FR" sz="1200" dirty="0"/>
                    </a:p>
                  </a:txBody>
                  <a:tcPr/>
                </a:tc>
                <a:tc>
                  <a:txBody>
                    <a:bodyPr/>
                    <a:lstStyle/>
                    <a:p>
                      <a:endParaRPr lang="fr-FR" sz="120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C5 - </a:t>
                      </a:r>
                      <a:r>
                        <a:rPr lang="fr-FR" sz="1200" dirty="0" smtClean="0"/>
                        <a:t>Le présent des</a:t>
                      </a:r>
                      <a:r>
                        <a:rPr lang="fr-FR" sz="1200" baseline="0" dirty="0" smtClean="0"/>
                        <a:t> verbes du 2</a:t>
                      </a:r>
                      <a:r>
                        <a:rPr lang="fr-FR" sz="1200" baseline="30000" dirty="0" smtClean="0"/>
                        <a:t>ème</a:t>
                      </a:r>
                      <a:r>
                        <a:rPr lang="fr-FR" sz="1200" baseline="0" dirty="0" smtClean="0"/>
                        <a:t> groupe</a:t>
                      </a:r>
                      <a:endParaRPr lang="fr-FR" sz="1200" dirty="0" smtClean="0"/>
                    </a:p>
                  </a:txBody>
                  <a:tcPr anchor="ctr"/>
                </a:tc>
                <a:tc>
                  <a:txBody>
                    <a:bodyPr/>
                    <a:lstStyle/>
                    <a:p>
                      <a:pPr algn="ctr"/>
                      <a:endParaRPr lang="fr-FR" sz="1200" dirty="0"/>
                    </a:p>
                  </a:txBody>
                  <a:tcPr/>
                </a:tc>
                <a:tc>
                  <a:txBody>
                    <a:bodyPr/>
                    <a:lstStyle/>
                    <a:p>
                      <a:endParaRPr lang="fr-FR" sz="120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C6</a:t>
                      </a:r>
                      <a:r>
                        <a:rPr lang="fr-FR" sz="1200" b="1" baseline="0" dirty="0" smtClean="0"/>
                        <a:t> - </a:t>
                      </a:r>
                      <a:r>
                        <a:rPr lang="fr-FR" sz="1200" baseline="0" dirty="0" smtClean="0"/>
                        <a:t>Le présent des verbes du 3</a:t>
                      </a:r>
                      <a:r>
                        <a:rPr lang="fr-FR" sz="1200" baseline="30000" dirty="0" smtClean="0"/>
                        <a:t>ème</a:t>
                      </a:r>
                      <a:r>
                        <a:rPr lang="fr-FR" sz="1200" baseline="0" dirty="0" smtClean="0"/>
                        <a:t> groupe</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C7</a:t>
                      </a:r>
                      <a:r>
                        <a:rPr lang="fr-FR" sz="1200" b="1" baseline="0" dirty="0" smtClean="0"/>
                        <a:t> - </a:t>
                      </a:r>
                      <a:r>
                        <a:rPr lang="fr-FR" sz="1200" baseline="0" dirty="0" smtClean="0"/>
                        <a:t>Le futur des verbes des 1</a:t>
                      </a:r>
                      <a:r>
                        <a:rPr lang="fr-FR" sz="1200" baseline="30000" dirty="0" smtClean="0"/>
                        <a:t>er</a:t>
                      </a:r>
                      <a:r>
                        <a:rPr lang="fr-FR" sz="1200" baseline="0" dirty="0" smtClean="0"/>
                        <a:t> et 2</a:t>
                      </a:r>
                      <a:r>
                        <a:rPr lang="fr-FR" sz="1200" baseline="30000" dirty="0" smtClean="0"/>
                        <a:t>ème</a:t>
                      </a:r>
                      <a:r>
                        <a:rPr lang="fr-FR" sz="1200" baseline="0" dirty="0" smtClean="0"/>
                        <a:t> groupes</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C8 - </a:t>
                      </a:r>
                      <a:r>
                        <a:rPr lang="fr-FR" sz="1200" dirty="0" smtClean="0"/>
                        <a:t>Le futur des verbes être</a:t>
                      </a:r>
                      <a:r>
                        <a:rPr lang="fr-FR" sz="1200" baseline="0" dirty="0" smtClean="0"/>
                        <a:t> et avoir</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C9 -</a:t>
                      </a:r>
                      <a:r>
                        <a:rPr lang="fr-FR" sz="1200" dirty="0" smtClean="0"/>
                        <a:t> Le futur des verbes du 3</a:t>
                      </a:r>
                      <a:r>
                        <a:rPr lang="fr-FR" sz="1200" baseline="30000" dirty="0" smtClean="0"/>
                        <a:t>ème</a:t>
                      </a:r>
                      <a:r>
                        <a:rPr lang="fr-FR" sz="1200" dirty="0" smtClean="0"/>
                        <a:t> groupe</a:t>
                      </a:r>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C10 -</a:t>
                      </a:r>
                      <a:r>
                        <a:rPr lang="fr-FR" sz="1200" dirty="0" smtClean="0"/>
                        <a:t> L’imparfait des verbes</a:t>
                      </a:r>
                      <a:r>
                        <a:rPr lang="fr-FR" sz="1200" baseline="0" dirty="0" smtClean="0"/>
                        <a:t> du 1</a:t>
                      </a:r>
                      <a:r>
                        <a:rPr lang="fr-FR" sz="1200" baseline="30000" dirty="0" smtClean="0"/>
                        <a:t>er</a:t>
                      </a:r>
                      <a:r>
                        <a:rPr lang="fr-FR" sz="1200" baseline="0" dirty="0" smtClean="0"/>
                        <a:t> groupe</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C11 -</a:t>
                      </a:r>
                      <a:r>
                        <a:rPr lang="fr-FR" sz="1200" dirty="0" smtClean="0"/>
                        <a:t> L’imparfait des verbes</a:t>
                      </a:r>
                      <a:r>
                        <a:rPr lang="fr-FR" sz="1200" baseline="0" dirty="0" smtClean="0"/>
                        <a:t> être et avoir</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C12 -</a:t>
                      </a:r>
                      <a:r>
                        <a:rPr lang="fr-FR" sz="1200" dirty="0" smtClean="0"/>
                        <a:t> L’imparfait des verbes</a:t>
                      </a:r>
                      <a:r>
                        <a:rPr lang="fr-FR" sz="1200" baseline="0" dirty="0" smtClean="0"/>
                        <a:t> du 2</a:t>
                      </a:r>
                      <a:r>
                        <a:rPr lang="fr-FR" sz="1200" baseline="30000" dirty="0" smtClean="0"/>
                        <a:t>ème</a:t>
                      </a:r>
                      <a:r>
                        <a:rPr lang="fr-FR" sz="1200" baseline="0" dirty="0" smtClean="0"/>
                        <a:t> groupe</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C13 -</a:t>
                      </a:r>
                      <a:r>
                        <a:rPr lang="fr-FR" sz="1200" dirty="0" smtClean="0"/>
                        <a:t> L’imparfait des verbes</a:t>
                      </a:r>
                      <a:r>
                        <a:rPr lang="fr-FR" sz="1200" baseline="0" dirty="0" smtClean="0"/>
                        <a:t> du 3</a:t>
                      </a:r>
                      <a:r>
                        <a:rPr lang="fr-FR" sz="1200" baseline="30000" dirty="0" smtClean="0"/>
                        <a:t>ème</a:t>
                      </a:r>
                      <a:r>
                        <a:rPr lang="fr-FR" sz="1200" baseline="0" dirty="0" smtClean="0"/>
                        <a:t> groupe</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C14</a:t>
                      </a:r>
                      <a:r>
                        <a:rPr lang="fr-FR" sz="1200" dirty="0" smtClean="0"/>
                        <a:t> - Le passé composé des verbes du</a:t>
                      </a:r>
                      <a:r>
                        <a:rPr lang="fr-FR" sz="1200" baseline="0" dirty="0" smtClean="0"/>
                        <a:t> 1</a:t>
                      </a:r>
                      <a:r>
                        <a:rPr lang="fr-FR" sz="1200" baseline="30000" dirty="0" smtClean="0"/>
                        <a:t>er</a:t>
                      </a:r>
                      <a:r>
                        <a:rPr lang="fr-FR" sz="1200" baseline="0" dirty="0" smtClean="0"/>
                        <a:t> groupe</a:t>
                      </a:r>
                      <a:endParaRPr lang="fr-FR" sz="1200" dirty="0" smtClean="0"/>
                    </a:p>
                  </a:txBody>
                  <a:tcPr anchor="ctr"/>
                </a:tc>
                <a:tc>
                  <a:txBody>
                    <a:bodyPr/>
                    <a:lstStyle/>
                    <a:p>
                      <a:pPr algn="ctr"/>
                      <a:endParaRPr lang="fr-FR" sz="1200" dirty="0"/>
                    </a:p>
                  </a:txBody>
                  <a:tcPr/>
                </a:tc>
                <a:tc>
                  <a:txBody>
                    <a:bodyPr/>
                    <a:lstStyle/>
                    <a:p>
                      <a:endParaRPr lang="fr-FR" sz="1200" dirty="0"/>
                    </a:p>
                  </a:txBody>
                  <a:tcPr/>
                </a:tc>
              </a:tr>
            </a:tbl>
          </a:graphicData>
        </a:graphic>
      </p:graphicFrame>
      <p:sp>
        <p:nvSpPr>
          <p:cNvPr id="13" name="Ellipse 12"/>
          <p:cNvSpPr/>
          <p:nvPr/>
        </p:nvSpPr>
        <p:spPr>
          <a:xfrm>
            <a:off x="3884318" y="339491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547220" y="339491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5700" y="8942335"/>
            <a:ext cx="6605668" cy="307777"/>
          </a:xfrm>
          <a:prstGeom prst="rect">
            <a:avLst/>
          </a:prstGeom>
          <a:noFill/>
        </p:spPr>
        <p:txBody>
          <a:bodyPr wrap="square" rtlCol="0">
            <a:spAutoFit/>
          </a:bodyPr>
          <a:lstStyle/>
          <a:p>
            <a:r>
              <a:rPr lang="fr-FR" sz="1400" b="1" u="sng" dirty="0" smtClean="0"/>
              <a:t>Légende</a:t>
            </a:r>
            <a:r>
              <a:rPr lang="fr-FR" sz="1400" dirty="0" smtClean="0"/>
              <a:t> :	 </a:t>
            </a:r>
            <a:endParaRPr lang="fr-FR" sz="1400" dirty="0"/>
          </a:p>
        </p:txBody>
      </p:sp>
      <p:sp>
        <p:nvSpPr>
          <p:cNvPr id="46" name="Ellipse 45"/>
          <p:cNvSpPr/>
          <p:nvPr/>
        </p:nvSpPr>
        <p:spPr>
          <a:xfrm>
            <a:off x="1052735" y="8952209"/>
            <a:ext cx="288032" cy="288032"/>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308025" y="8957725"/>
            <a:ext cx="2088231" cy="276999"/>
          </a:xfrm>
          <a:prstGeom prst="rect">
            <a:avLst/>
          </a:prstGeom>
          <a:noFill/>
        </p:spPr>
        <p:txBody>
          <a:bodyPr wrap="square" rtlCol="0">
            <a:spAutoFit/>
          </a:bodyPr>
          <a:lstStyle/>
          <a:p>
            <a:r>
              <a:rPr lang="fr-FR" sz="1200" dirty="0" smtClean="0"/>
              <a:t>Ma fiche est toute juste.</a:t>
            </a:r>
            <a:endParaRPr lang="fr-FR" sz="1200" dirty="0"/>
          </a:p>
        </p:txBody>
      </p:sp>
      <p:sp>
        <p:nvSpPr>
          <p:cNvPr id="41" name="Ellipse 40"/>
          <p:cNvSpPr/>
          <p:nvPr/>
        </p:nvSpPr>
        <p:spPr>
          <a:xfrm>
            <a:off x="1052734" y="9387125"/>
            <a:ext cx="288032" cy="288032"/>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308024" y="9392641"/>
            <a:ext cx="2088231" cy="461665"/>
          </a:xfrm>
          <a:prstGeom prst="rect">
            <a:avLst/>
          </a:prstGeom>
          <a:noFill/>
        </p:spPr>
        <p:txBody>
          <a:bodyPr wrap="square" rtlCol="0">
            <a:spAutoFit/>
          </a:bodyPr>
          <a:lstStyle/>
          <a:p>
            <a:r>
              <a:rPr lang="fr-FR" sz="1200" dirty="0" smtClean="0"/>
              <a:t>Ma fiche est juste après aide ou correction.</a:t>
            </a:r>
            <a:endParaRPr lang="fr-FR" sz="1200" dirty="0"/>
          </a:p>
        </p:txBody>
      </p:sp>
      <p:sp>
        <p:nvSpPr>
          <p:cNvPr id="48" name="Ellipse 47"/>
          <p:cNvSpPr/>
          <p:nvPr/>
        </p:nvSpPr>
        <p:spPr>
          <a:xfrm>
            <a:off x="3412999" y="8952209"/>
            <a:ext cx="288032"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68289" y="8957725"/>
            <a:ext cx="2088231" cy="276999"/>
          </a:xfrm>
          <a:prstGeom prst="rect">
            <a:avLst/>
          </a:prstGeom>
          <a:noFill/>
        </p:spPr>
        <p:txBody>
          <a:bodyPr wrap="square" rtlCol="0">
            <a:spAutoFit/>
          </a:bodyPr>
          <a:lstStyle/>
          <a:p>
            <a:r>
              <a:rPr lang="fr-FR" sz="1200" dirty="0" smtClean="0"/>
              <a:t>Il y a encore quelques erreurs.</a:t>
            </a:r>
            <a:endParaRPr lang="fr-FR" sz="1200" dirty="0"/>
          </a:p>
        </p:txBody>
      </p:sp>
      <p:sp>
        <p:nvSpPr>
          <p:cNvPr id="52" name="Ellipse 51"/>
          <p:cNvSpPr/>
          <p:nvPr/>
        </p:nvSpPr>
        <p:spPr>
          <a:xfrm>
            <a:off x="3412999" y="9392642"/>
            <a:ext cx="288032" cy="288032"/>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668289" y="9398158"/>
            <a:ext cx="2088231" cy="276999"/>
          </a:xfrm>
          <a:prstGeom prst="rect">
            <a:avLst/>
          </a:prstGeom>
          <a:noFill/>
        </p:spPr>
        <p:txBody>
          <a:bodyPr wrap="square" rtlCol="0">
            <a:spAutoFit/>
          </a:bodyPr>
          <a:lstStyle/>
          <a:p>
            <a:r>
              <a:rPr lang="fr-FR" sz="1200" dirty="0" smtClean="0"/>
              <a:t>La notion est à revoir.</a:t>
            </a:r>
            <a:endParaRPr lang="fr-FR" sz="1200" dirty="0"/>
          </a:p>
        </p:txBody>
      </p:sp>
      <p:sp>
        <p:nvSpPr>
          <p:cNvPr id="54" name="Ellipse 53"/>
          <p:cNvSpPr/>
          <p:nvPr/>
        </p:nvSpPr>
        <p:spPr>
          <a:xfrm>
            <a:off x="3884318" y="379305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566687" y="379305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884318" y="418699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566687" y="418699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884318" y="456608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547220" y="456608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884318" y="533912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4566687" y="533912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884318" y="611068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4566687" y="611068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5415880" y="33949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6078782" y="33949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5415880" y="379305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6098249" y="379305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5415880" y="418699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6098249" y="418699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5415880" y="456608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6078782" y="456608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5415880" y="533912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6098249" y="533912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5415880" y="495470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6098249" y="495470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p:cNvSpPr/>
          <p:nvPr/>
        </p:nvSpPr>
        <p:spPr>
          <a:xfrm>
            <a:off x="5415880" y="611068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p:cNvSpPr/>
          <p:nvPr/>
        </p:nvSpPr>
        <p:spPr>
          <a:xfrm>
            <a:off x="6098249" y="611068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5415880" y="650418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6078782" y="650418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5415880" y="765630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6098249" y="765630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5415880" y="802247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6098249" y="802247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3884318" y="726976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4566687" y="726976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415880" y="726976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6098249" y="726976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3884318" y="68746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4566687" y="68746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5415880" y="68746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6098249" y="68746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3884271" y="571209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4566640" y="571209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5415833" y="5712092"/>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6098202" y="5712092"/>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5415880" y="843203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6098249" y="843203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408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du 1</a:t>
            </a:r>
            <a:r>
              <a:rPr lang="fr-FR" baseline="30000" dirty="0" smtClean="0"/>
              <a:t>er</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sujets aux verbes qui conviennent.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1494604327"/>
              </p:ext>
            </p:extLst>
          </p:nvPr>
        </p:nvGraphicFramePr>
        <p:xfrm>
          <a:off x="332656" y="1928664"/>
          <a:ext cx="5832649" cy="1554480"/>
        </p:xfrm>
        <a:graphic>
          <a:graphicData uri="http://schemas.openxmlformats.org/drawingml/2006/table">
            <a:tbl>
              <a:tblPr bandRow="1">
                <a:tableStyleId>{5C22544A-7EE6-4342-B048-85BDC9FD1C3A}</a:tableStyleId>
              </a:tblPr>
              <a:tblGrid>
                <a:gridCol w="2016224"/>
                <a:gridCol w="2016224"/>
                <a:gridCol w="216024"/>
                <a:gridCol w="1584177"/>
              </a:tblGrid>
              <a:tr h="144016">
                <a:tc>
                  <a:txBody>
                    <a:bodyPr/>
                    <a:lstStyle/>
                    <a:p>
                      <a:pPr algn="r"/>
                      <a:r>
                        <a:rPr lang="fr-FR" sz="1100" dirty="0" smtClean="0">
                          <a:latin typeface="Comic Sans MS" pitchFamily="66" charset="0"/>
                        </a:rPr>
                        <a:t>Je</a:t>
                      </a:r>
                      <a:endParaRPr lang="fr-FR" sz="1100" baseline="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chantez en chorale.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Julien</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range son bureau.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Mes grands-parents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courent vite.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pratiquons</a:t>
                      </a:r>
                      <a:r>
                        <a:rPr lang="fr-FR" sz="1100" baseline="0" dirty="0" smtClean="0">
                          <a:latin typeface="Comic Sans MS" pitchFamily="66" charset="0"/>
                        </a:rPr>
                        <a:t> le yoga.</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Vous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danses très mal.</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mange une crêpe.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2" name="Groupe 11"/>
          <p:cNvGrpSpPr/>
          <p:nvPr/>
        </p:nvGrpSpPr>
        <p:grpSpPr>
          <a:xfrm>
            <a:off x="116632" y="3512840"/>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Entoure la forme du verbe qui convient et récris la phrase.</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034894"/>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Papa </a:t>
            </a:r>
            <a:r>
              <a:rPr lang="fr-FR" sz="1200" b="1" dirty="0" smtClean="0">
                <a:latin typeface="Comic Sans MS" pitchFamily="66" charset="0"/>
              </a:rPr>
              <a:t>gonfle / gonflent / gonfles </a:t>
            </a:r>
            <a:r>
              <a:rPr lang="fr-FR" sz="1200" dirty="0" smtClean="0">
                <a:latin typeface="Comic Sans MS" pitchFamily="66" charset="0"/>
              </a:rPr>
              <a:t>les pneus de la voiture.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a:t>
            </a:r>
            <a:r>
              <a:rPr lang="fr-FR" sz="1200" b="1" dirty="0" smtClean="0">
                <a:latin typeface="Comic Sans MS" pitchFamily="66" charset="0"/>
              </a:rPr>
              <a:t>tartinent / tartinons / tartines </a:t>
            </a:r>
            <a:r>
              <a:rPr lang="fr-FR" sz="1200" dirty="0" smtClean="0">
                <a:latin typeface="Comic Sans MS" pitchFamily="66" charset="0"/>
              </a:rPr>
              <a:t>nos biscottes avec de la confiture.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Mes cousines </a:t>
            </a:r>
            <a:r>
              <a:rPr lang="fr-FR" sz="1200" b="1" dirty="0" smtClean="0">
                <a:latin typeface="Comic Sans MS" pitchFamily="66" charset="0"/>
              </a:rPr>
              <a:t>ramassent / ramasses / ramasse </a:t>
            </a:r>
            <a:r>
              <a:rPr lang="fr-FR" sz="1200" dirty="0" smtClean="0">
                <a:latin typeface="Comic Sans MS" pitchFamily="66" charset="0"/>
              </a:rPr>
              <a:t>des fleurs des champs.</a:t>
            </a:r>
            <a:endParaRPr lang="fr-FR" sz="1200" dirty="0">
              <a:latin typeface="Comic Sans MS" pitchFamily="66" charset="0"/>
            </a:endParaRP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512662"/>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512222"/>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435551"/>
            <a:ext cx="6192688" cy="502778"/>
          </a:xfrm>
          <a:prstGeom prst="rect">
            <a:avLst/>
          </a:prstGeom>
        </p:spPr>
      </p:pic>
      <p:grpSp>
        <p:nvGrpSpPr>
          <p:cNvPr id="22" name="Groupe 21"/>
          <p:cNvGrpSpPr/>
          <p:nvPr/>
        </p:nvGrpSpPr>
        <p:grpSpPr>
          <a:xfrm>
            <a:off x="116632" y="7113240"/>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pronom personnel </a:t>
              </a:r>
              <a:r>
                <a:rPr lang="fr-FR" sz="1400" u="sng" smtClean="0">
                  <a:latin typeface="SimpleRonde" pitchFamily="2" charset="0"/>
                </a:rPr>
                <a:t>qui convient.</a:t>
              </a:r>
              <a:endParaRPr lang="fr-FR" sz="1400" u="sng"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296652" y="7833320"/>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passes la tondeuse à gazon.</a:t>
            </a:r>
          </a:p>
          <a:p>
            <a:pPr>
              <a:lnSpc>
                <a:spcPct val="200000"/>
              </a:lnSpc>
            </a:pPr>
            <a:r>
              <a:rPr lang="fr-FR" sz="1200" dirty="0" smtClean="0">
                <a:latin typeface="Comic Sans MS" pitchFamily="66" charset="0"/>
              </a:rPr>
              <a:t>............ nettoient la salle de bain.</a:t>
            </a:r>
          </a:p>
          <a:p>
            <a:pPr>
              <a:lnSpc>
                <a:spcPct val="200000"/>
              </a:lnSpc>
            </a:pPr>
            <a:r>
              <a:rPr lang="fr-FR" sz="1200" dirty="0" smtClean="0">
                <a:latin typeface="Comic Sans MS" pitchFamily="66" charset="0"/>
              </a:rPr>
              <a:t>............ racontons des histoires drôles.</a:t>
            </a:r>
          </a:p>
          <a:p>
            <a:pPr>
              <a:lnSpc>
                <a:spcPct val="200000"/>
              </a:lnSpc>
            </a:pPr>
            <a:r>
              <a:rPr lang="fr-FR" sz="1200" dirty="0" smtClean="0">
                <a:latin typeface="Comic Sans MS" pitchFamily="66" charset="0"/>
              </a:rPr>
              <a:t>............ voyagez à l’étranger chaque année. </a:t>
            </a:r>
            <a:endParaRPr lang="fr-FR" sz="1200" dirty="0">
              <a:latin typeface="Comic Sans MS" pitchFamily="66" charset="0"/>
            </a:endParaRPr>
          </a:p>
        </p:txBody>
      </p:sp>
      <p:sp>
        <p:nvSpPr>
          <p:cNvPr id="29" name="ZoneTexte 28"/>
          <p:cNvSpPr txBox="1"/>
          <p:nvPr/>
        </p:nvSpPr>
        <p:spPr>
          <a:xfrm>
            <a:off x="3573016" y="7833320"/>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adorez lire.</a:t>
            </a:r>
          </a:p>
          <a:p>
            <a:pPr>
              <a:lnSpc>
                <a:spcPct val="200000"/>
              </a:lnSpc>
            </a:pPr>
            <a:r>
              <a:rPr lang="fr-FR" sz="1200" dirty="0" smtClean="0">
                <a:latin typeface="Comic Sans MS" pitchFamily="66" charset="0"/>
              </a:rPr>
              <a:t>............ marchent le long du fleuve.</a:t>
            </a:r>
          </a:p>
          <a:p>
            <a:pPr>
              <a:lnSpc>
                <a:spcPct val="200000"/>
              </a:lnSpc>
            </a:pPr>
            <a:r>
              <a:rPr lang="fr-FR" sz="1200" dirty="0" smtClean="0">
                <a:latin typeface="Comic Sans MS" pitchFamily="66" charset="0"/>
              </a:rPr>
              <a:t>............ prépares le voyage scolaire.</a:t>
            </a:r>
          </a:p>
          <a:p>
            <a:pPr>
              <a:lnSpc>
                <a:spcPct val="200000"/>
              </a:lnSpc>
            </a:pPr>
            <a:r>
              <a:rPr lang="fr-FR" sz="1200" dirty="0" smtClean="0">
                <a:latin typeface="Comic Sans MS" pitchFamily="66" charset="0"/>
              </a:rPr>
              <a:t>............ pense à mon futur vélo.</a:t>
            </a:r>
            <a:endParaRPr lang="fr-FR" sz="1200" dirty="0">
              <a:latin typeface="Comic Sans MS" pitchFamily="66" charset="0"/>
            </a:endParaRPr>
          </a:p>
        </p:txBody>
      </p:sp>
      <p:cxnSp>
        <p:nvCxnSpPr>
          <p:cNvPr id="31" name="Connecteur droit 30"/>
          <p:cNvCxnSpPr/>
          <p:nvPr/>
        </p:nvCxnSpPr>
        <p:spPr>
          <a:xfrm>
            <a:off x="3472408" y="7833320"/>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47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a:t>
            </a:r>
            <a:r>
              <a:rPr lang="fr-FR" dirty="0"/>
              <a:t>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smtClean="0"/>
              <a:t>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Récris la phrase suivante en changeant le sujet.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5817096"/>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conjuguant le verbe entre parenthèses au présent.</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6483166"/>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Mon frère et moi (jouer) souvent dans le jardin.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Elles (proposer) d’aller gouter chez elle à 16h30,</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Ton ami et toi (profiter) de vos vacances en Chine.</a:t>
            </a:r>
            <a:endParaRPr lang="fr-FR" sz="1200" dirty="0">
              <a:latin typeface="Comic Sans MS" pitchFamily="66" charset="0"/>
            </a:endParaRP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960934"/>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960494"/>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883823"/>
            <a:ext cx="6192688" cy="502778"/>
          </a:xfrm>
          <a:prstGeom prst="rect">
            <a:avLst/>
          </a:prstGeom>
        </p:spPr>
      </p:pic>
      <p:sp>
        <p:nvSpPr>
          <p:cNvPr id="32" name="ZoneTexte 31"/>
          <p:cNvSpPr txBox="1"/>
          <p:nvPr/>
        </p:nvSpPr>
        <p:spPr>
          <a:xfrm>
            <a:off x="321804" y="1568624"/>
            <a:ext cx="6372708" cy="3785652"/>
          </a:xfrm>
          <a:prstGeom prst="rect">
            <a:avLst/>
          </a:prstGeom>
          <a:noFill/>
        </p:spPr>
        <p:txBody>
          <a:bodyPr wrap="square" rtlCol="0">
            <a:spAutoFit/>
          </a:bodyPr>
          <a:lstStyle/>
          <a:p>
            <a:pPr algn="just">
              <a:lnSpc>
                <a:spcPct val="250000"/>
              </a:lnSpc>
            </a:pPr>
            <a:r>
              <a:rPr lang="fr-FR" sz="1200" dirty="0" smtClean="0">
                <a:latin typeface="Comic Sans MS" pitchFamily="66" charset="0"/>
              </a:rPr>
              <a:t>Mathieu casse une vitre.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Ma mère tape très vite à l’ordinateur.</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Yvan déteste les épinards.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Loïs achète le pain pour le repas.</a:t>
            </a:r>
          </a:p>
          <a:p>
            <a:pPr algn="just">
              <a:lnSpc>
                <a:spcPct val="250000"/>
              </a:lnSpc>
            </a:pP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2046392"/>
            <a:ext cx="6192688" cy="502778"/>
          </a:xfrm>
          <a:prstGeom prst="rect">
            <a:avLst/>
          </a:prstGeom>
        </p:spPr>
      </p:pic>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3045952"/>
            <a:ext cx="6192688" cy="502778"/>
          </a:xfrm>
          <a:prstGeom prst="rect">
            <a:avLst/>
          </a:prstGeom>
        </p:spPr>
      </p:pic>
      <p:sp>
        <p:nvSpPr>
          <p:cNvPr id="30" name="ZoneTexte 29"/>
          <p:cNvSpPr txBox="1"/>
          <p:nvPr/>
        </p:nvSpPr>
        <p:spPr>
          <a:xfrm>
            <a:off x="387772" y="2135292"/>
            <a:ext cx="2016224" cy="369332"/>
          </a:xfrm>
          <a:prstGeom prst="rect">
            <a:avLst/>
          </a:prstGeom>
          <a:noFill/>
        </p:spPr>
        <p:txBody>
          <a:bodyPr wrap="square" rtlCol="0">
            <a:spAutoFit/>
          </a:bodyPr>
          <a:lstStyle/>
          <a:p>
            <a:r>
              <a:rPr lang="fr-FR" b="1" dirty="0" smtClean="0">
                <a:latin typeface="Cursive standard" pitchFamily="2" charset="0"/>
              </a:rPr>
              <a:t>Mathieu et Juliette</a:t>
            </a:r>
            <a:endParaRPr lang="fr-FR" b="1" dirty="0">
              <a:latin typeface="Cursive standard" pitchFamily="2" charset="0"/>
            </a:endParaRPr>
          </a:p>
        </p:txBody>
      </p:sp>
      <p:sp>
        <p:nvSpPr>
          <p:cNvPr id="35" name="ZoneTexte 34"/>
          <p:cNvSpPr txBox="1"/>
          <p:nvPr/>
        </p:nvSpPr>
        <p:spPr>
          <a:xfrm>
            <a:off x="401216" y="3134852"/>
            <a:ext cx="2016224" cy="369332"/>
          </a:xfrm>
          <a:prstGeom prst="rect">
            <a:avLst/>
          </a:prstGeom>
          <a:noFill/>
        </p:spPr>
        <p:txBody>
          <a:bodyPr wrap="square" rtlCol="0">
            <a:spAutoFit/>
          </a:bodyPr>
          <a:lstStyle/>
          <a:p>
            <a:r>
              <a:rPr lang="fr-FR" b="1" dirty="0" smtClean="0">
                <a:latin typeface="Cursive standard" pitchFamily="2" charset="0"/>
              </a:rPr>
              <a:t>Tu</a:t>
            </a:r>
            <a:endParaRPr lang="fr-FR" b="1" dirty="0">
              <a:latin typeface="Cursive standard" pitchFamily="2" charset="0"/>
            </a:endParaRPr>
          </a:p>
        </p:txBody>
      </p:sp>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3872880"/>
            <a:ext cx="6192688" cy="502778"/>
          </a:xfrm>
          <a:prstGeom prst="rect">
            <a:avLst/>
          </a:prstGeom>
        </p:spPr>
      </p:pic>
      <p:sp>
        <p:nvSpPr>
          <p:cNvPr id="38" name="ZoneTexte 37"/>
          <p:cNvSpPr txBox="1"/>
          <p:nvPr/>
        </p:nvSpPr>
        <p:spPr>
          <a:xfrm>
            <a:off x="376064" y="3961780"/>
            <a:ext cx="2016224" cy="369332"/>
          </a:xfrm>
          <a:prstGeom prst="rect">
            <a:avLst/>
          </a:prstGeom>
          <a:noFill/>
        </p:spPr>
        <p:txBody>
          <a:bodyPr wrap="square" rtlCol="0">
            <a:spAutoFit/>
          </a:bodyPr>
          <a:lstStyle/>
          <a:p>
            <a:r>
              <a:rPr lang="fr-FR" b="1" dirty="0" smtClean="0">
                <a:latin typeface="Cursive standard" pitchFamily="2" charset="0"/>
              </a:rPr>
              <a:t>Vous</a:t>
            </a:r>
            <a:endParaRPr lang="fr-FR" b="1" dirty="0">
              <a:latin typeface="Cursive standard" pitchFamily="2" charset="0"/>
            </a:endParaRPr>
          </a:p>
        </p:txBody>
      </p:sp>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808984"/>
            <a:ext cx="6192688" cy="502778"/>
          </a:xfrm>
          <a:prstGeom prst="rect">
            <a:avLst/>
          </a:prstGeom>
        </p:spPr>
      </p:pic>
      <p:sp>
        <p:nvSpPr>
          <p:cNvPr id="40" name="ZoneTexte 39"/>
          <p:cNvSpPr txBox="1"/>
          <p:nvPr/>
        </p:nvSpPr>
        <p:spPr>
          <a:xfrm>
            <a:off x="376064" y="4897884"/>
            <a:ext cx="2016224" cy="369332"/>
          </a:xfrm>
          <a:prstGeom prst="rect">
            <a:avLst/>
          </a:prstGeom>
          <a:noFill/>
        </p:spPr>
        <p:txBody>
          <a:bodyPr wrap="square" rtlCol="0">
            <a:spAutoFit/>
          </a:bodyPr>
          <a:lstStyle/>
          <a:p>
            <a:r>
              <a:rPr lang="fr-FR" b="1" dirty="0" smtClean="0">
                <a:latin typeface="Cursive standard" pitchFamily="2" charset="0"/>
              </a:rPr>
              <a:t>Nous</a:t>
            </a:r>
            <a:endParaRPr lang="fr-FR" b="1" dirty="0">
              <a:latin typeface="Cursive standard" pitchFamily="2" charset="0"/>
            </a:endParaRPr>
          </a:p>
        </p:txBody>
      </p:sp>
    </p:spTree>
    <p:extLst>
      <p:ext uri="{BB962C8B-B14F-4D97-AF65-F5344CB8AC3E}">
        <p14:creationId xmlns:p14="http://schemas.microsoft.com/office/powerpoint/2010/main" val="210031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a:t>
            </a:r>
            <a:r>
              <a:rPr lang="fr-FR" dirty="0"/>
              <a:t>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smtClean="0"/>
              <a:t>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Ecris les verbes au présent des 2</a:t>
              </a:r>
              <a:r>
                <a:rPr lang="fr-FR" sz="1400" u="sng" baseline="30000" dirty="0" smtClean="0">
                  <a:latin typeface="SimpleRonde" pitchFamily="2" charset="0"/>
                </a:rPr>
                <a:t>ème</a:t>
              </a:r>
              <a:r>
                <a:rPr lang="fr-FR" sz="1400" u="sng" dirty="0" smtClean="0">
                  <a:latin typeface="SimpleRonde" pitchFamily="2" charset="0"/>
                </a:rPr>
                <a:t> personnes du singulier et du pluriel.</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430492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au présent.</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664968"/>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 conducteur klaxonnait sans arrêt.</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Tu ne freineras pas suffisamment.</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danserons dans une troupe.</a:t>
            </a:r>
            <a:endParaRPr lang="fr-FR" sz="1200" dirty="0">
              <a:latin typeface="Comic Sans MS" pitchFamily="66" charset="0"/>
            </a:endParaRP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142736"/>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142296"/>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065625"/>
            <a:ext cx="6192688" cy="502778"/>
          </a:xfrm>
          <a:prstGeom prst="rect">
            <a:avLst/>
          </a:prstGeom>
        </p:spPr>
      </p:pic>
      <p:sp>
        <p:nvSpPr>
          <p:cNvPr id="32" name="ZoneTexte 31"/>
          <p:cNvSpPr txBox="1"/>
          <p:nvPr/>
        </p:nvSpPr>
        <p:spPr>
          <a:xfrm>
            <a:off x="321804" y="1959436"/>
            <a:ext cx="6372708" cy="2769989"/>
          </a:xfrm>
          <a:prstGeom prst="rect">
            <a:avLst/>
          </a:prstGeom>
          <a:noFill/>
        </p:spPr>
        <p:txBody>
          <a:bodyPr wrap="square" rtlCol="0">
            <a:spAutoFit/>
          </a:bodyPr>
          <a:lstStyle/>
          <a:p>
            <a:pPr algn="just">
              <a:lnSpc>
                <a:spcPct val="300000"/>
              </a:lnSpc>
            </a:pPr>
            <a:r>
              <a:rPr lang="fr-FR" sz="1200" dirty="0" smtClean="0">
                <a:latin typeface="Comic Sans MS" pitchFamily="66" charset="0"/>
              </a:rPr>
              <a:t>On sonne à la porte.</a:t>
            </a:r>
          </a:p>
          <a:p>
            <a:pPr algn="just">
              <a:lnSpc>
                <a:spcPct val="300000"/>
              </a:lnSpc>
            </a:pPr>
            <a:r>
              <a:rPr lang="fr-FR" sz="1200" dirty="0" smtClean="0">
                <a:latin typeface="Comic Sans MS" pitchFamily="66" charset="0"/>
              </a:rPr>
              <a:t>Les promeneurs ramassent des fleurs.</a:t>
            </a:r>
          </a:p>
          <a:p>
            <a:pPr algn="just">
              <a:lnSpc>
                <a:spcPct val="300000"/>
              </a:lnSpc>
            </a:pPr>
            <a:r>
              <a:rPr lang="fr-FR" sz="1200" dirty="0" smtClean="0">
                <a:latin typeface="Comic Sans MS" pitchFamily="66" charset="0"/>
              </a:rPr>
              <a:t>Les oiseaux donnent à manger à leurs petits.</a:t>
            </a:r>
          </a:p>
          <a:p>
            <a:pPr algn="just">
              <a:lnSpc>
                <a:spcPct val="300000"/>
              </a:lnSpc>
            </a:pPr>
            <a:r>
              <a:rPr lang="fr-FR" sz="1200" dirty="0" smtClean="0">
                <a:latin typeface="Comic Sans MS" pitchFamily="66" charset="0"/>
              </a:rPr>
              <a:t>Romain pêche une belle truite.</a:t>
            </a:r>
          </a:p>
          <a:p>
            <a:pPr algn="just">
              <a:lnSpc>
                <a:spcPct val="250000"/>
              </a:lnSpc>
            </a:pP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4434" b="83820"/>
          <a:stretch/>
        </p:blipFill>
        <p:spPr>
          <a:xfrm>
            <a:off x="1916832" y="2078594"/>
            <a:ext cx="4233247" cy="388835"/>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13842" b="84594"/>
          <a:stretch/>
        </p:blipFill>
        <p:spPr>
          <a:xfrm>
            <a:off x="3181943" y="2663236"/>
            <a:ext cx="3588026" cy="370250"/>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3268" t="1266" r="2182" b="83820"/>
          <a:stretch/>
        </p:blipFill>
        <p:spPr>
          <a:xfrm>
            <a:off x="3714752" y="3238488"/>
            <a:ext cx="3055217" cy="358415"/>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5895" b="83820"/>
          <a:stretch/>
        </p:blipFill>
        <p:spPr>
          <a:xfrm>
            <a:off x="2636913" y="3800872"/>
            <a:ext cx="4133056" cy="388835"/>
          </a:xfrm>
          <a:prstGeom prst="rect">
            <a:avLst/>
          </a:prstGeom>
        </p:spPr>
      </p:pic>
      <p:sp>
        <p:nvSpPr>
          <p:cNvPr id="42" name="ZoneTexte 41"/>
          <p:cNvSpPr txBox="1"/>
          <p:nvPr/>
        </p:nvSpPr>
        <p:spPr>
          <a:xfrm>
            <a:off x="376064" y="8193360"/>
            <a:ext cx="6393904" cy="1569660"/>
          </a:xfrm>
          <a:prstGeom prst="rect">
            <a:avLst/>
          </a:prstGeom>
          <a:noFill/>
        </p:spPr>
        <p:txBody>
          <a:bodyPr wrap="square" rtlCol="0">
            <a:spAutoFit/>
          </a:bodyPr>
          <a:lstStyle/>
          <a:p>
            <a:pPr>
              <a:lnSpc>
                <a:spcPct val="200000"/>
              </a:lnSpc>
            </a:pPr>
            <a:r>
              <a:rPr lang="fr-FR" sz="1200" dirty="0" smtClean="0">
                <a:latin typeface="Comic Sans MS" pitchFamily="66" charset="0"/>
              </a:rPr>
              <a:t>............ regarde l’arrivée de la course.</a:t>
            </a:r>
          </a:p>
          <a:p>
            <a:pPr>
              <a:lnSpc>
                <a:spcPct val="200000"/>
              </a:lnSpc>
            </a:pPr>
            <a:r>
              <a:rPr lang="fr-FR" sz="1200" dirty="0" smtClean="0">
                <a:latin typeface="Comic Sans MS" pitchFamily="66" charset="0"/>
              </a:rPr>
              <a:t>............ transportez de grosses valises.</a:t>
            </a:r>
          </a:p>
          <a:p>
            <a:pPr>
              <a:lnSpc>
                <a:spcPct val="200000"/>
              </a:lnSpc>
            </a:pPr>
            <a:r>
              <a:rPr lang="fr-FR" sz="1200" dirty="0" smtClean="0">
                <a:latin typeface="Comic Sans MS" pitchFamily="66" charset="0"/>
              </a:rPr>
              <a:t>............ observons une toile de Picasso.</a:t>
            </a:r>
          </a:p>
          <a:p>
            <a:pPr>
              <a:lnSpc>
                <a:spcPct val="200000"/>
              </a:lnSpc>
            </a:pPr>
            <a:r>
              <a:rPr lang="fr-FR" sz="1200" dirty="0" smtClean="0">
                <a:latin typeface="Comic Sans MS" pitchFamily="66" charset="0"/>
              </a:rPr>
              <a:t>............ écoutes ton professeur.</a:t>
            </a:r>
            <a:endParaRPr lang="fr-FR" sz="1200" dirty="0">
              <a:latin typeface="Comic Sans MS" pitchFamily="66" charset="0"/>
            </a:endParaRPr>
          </a:p>
        </p:txBody>
      </p:sp>
      <p:grpSp>
        <p:nvGrpSpPr>
          <p:cNvPr id="44" name="Groupe 43"/>
          <p:cNvGrpSpPr/>
          <p:nvPr/>
        </p:nvGrpSpPr>
        <p:grpSpPr>
          <a:xfrm>
            <a:off x="145740" y="7631139"/>
            <a:ext cx="6653336" cy="495126"/>
            <a:chOff x="116632" y="1352600"/>
            <a:chExt cx="6653336" cy="495126"/>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Tree>
    <p:extLst>
      <p:ext uri="{BB962C8B-B14F-4D97-AF65-F5344CB8AC3E}">
        <p14:creationId xmlns:p14="http://schemas.microsoft.com/office/powerpoint/2010/main" val="150541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a:t>
            </a:r>
            <a:r>
              <a:rPr lang="fr-FR" dirty="0"/>
              <a:t>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smtClean="0"/>
              <a:t>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Ecris les verbes au présent des 1</a:t>
              </a:r>
              <a:r>
                <a:rPr lang="fr-FR" sz="1400" u="sng" baseline="30000" dirty="0" smtClean="0">
                  <a:latin typeface="SimpleRonde" pitchFamily="2" charset="0"/>
                </a:rPr>
                <a:t>ère</a:t>
              </a:r>
              <a:r>
                <a:rPr lang="fr-FR" sz="1400" u="sng" dirty="0" smtClean="0">
                  <a:latin typeface="SimpleRonde" pitchFamily="2" charset="0"/>
                </a:rPr>
                <a:t> personnes du singulier et du pluriel.</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430492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 texte en mettant les sujets au pluriel.</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736976"/>
            <a:ext cx="6372708" cy="923330"/>
          </a:xfrm>
          <a:prstGeom prst="rect">
            <a:avLst/>
          </a:prstGeom>
          <a:noFill/>
        </p:spPr>
        <p:txBody>
          <a:bodyPr wrap="square" rtlCol="0">
            <a:spAutoFit/>
          </a:bodyPr>
          <a:lstStyle/>
          <a:p>
            <a:pPr algn="just">
              <a:lnSpc>
                <a:spcPct val="150000"/>
              </a:lnSpc>
            </a:pPr>
            <a:r>
              <a:rPr lang="fr-FR" sz="1200" dirty="0" smtClean="0">
                <a:latin typeface="Comic Sans MS" pitchFamily="66" charset="0"/>
              </a:rPr>
              <a:t>Le raisin brille au soleil. Le viticulteur ramasse les grappes bien mûres. Il les dépose dans son panier. Je l’observe attentivement. Mon frère récupère quelques grappes et prépare un bon jus de raisin.</a:t>
            </a:r>
          </a:p>
        </p:txBody>
      </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434" b="5238"/>
          <a:stretch/>
        </p:blipFill>
        <p:spPr>
          <a:xfrm>
            <a:off x="404664" y="5776799"/>
            <a:ext cx="6192688" cy="1480457"/>
          </a:xfrm>
          <a:prstGeom prst="rect">
            <a:avLst/>
          </a:prstGeom>
        </p:spPr>
      </p:pic>
      <p:sp>
        <p:nvSpPr>
          <p:cNvPr id="32" name="ZoneTexte 31"/>
          <p:cNvSpPr txBox="1"/>
          <p:nvPr/>
        </p:nvSpPr>
        <p:spPr>
          <a:xfrm>
            <a:off x="321804" y="1959436"/>
            <a:ext cx="6372708" cy="2308324"/>
          </a:xfrm>
          <a:prstGeom prst="rect">
            <a:avLst/>
          </a:prstGeom>
          <a:noFill/>
        </p:spPr>
        <p:txBody>
          <a:bodyPr wrap="square" rtlCol="0">
            <a:spAutoFit/>
          </a:bodyPr>
          <a:lstStyle/>
          <a:p>
            <a:pPr algn="just">
              <a:lnSpc>
                <a:spcPct val="300000"/>
              </a:lnSpc>
            </a:pPr>
            <a:r>
              <a:rPr lang="fr-FR" sz="1200" dirty="0" smtClean="0">
                <a:latin typeface="Comic Sans MS" pitchFamily="66" charset="0"/>
              </a:rPr>
              <a:t>Le facteur distribue le courrier.</a:t>
            </a:r>
          </a:p>
          <a:p>
            <a:pPr algn="just">
              <a:lnSpc>
                <a:spcPct val="300000"/>
              </a:lnSpc>
            </a:pPr>
            <a:r>
              <a:rPr lang="fr-FR" sz="1200" dirty="0" smtClean="0">
                <a:latin typeface="Comic Sans MS" pitchFamily="66" charset="0"/>
              </a:rPr>
              <a:t>Le docteur examine le malade.</a:t>
            </a:r>
          </a:p>
          <a:p>
            <a:pPr algn="just">
              <a:lnSpc>
                <a:spcPct val="300000"/>
              </a:lnSpc>
            </a:pPr>
            <a:r>
              <a:rPr lang="fr-FR" sz="1200" dirty="0" smtClean="0">
                <a:latin typeface="Comic Sans MS" pitchFamily="66" charset="0"/>
              </a:rPr>
              <a:t>Le voisin taille les haies de son jardin.</a:t>
            </a:r>
          </a:p>
          <a:p>
            <a:pPr algn="just">
              <a:lnSpc>
                <a:spcPct val="300000"/>
              </a:lnSpc>
            </a:pPr>
            <a:r>
              <a:rPr lang="fr-FR" sz="1200" dirty="0" smtClean="0">
                <a:latin typeface="Comic Sans MS" pitchFamily="66" charset="0"/>
              </a:rPr>
              <a:t>On rentre du cinéma.</a:t>
            </a: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38960" t="844" r="4434" b="83820"/>
          <a:stretch/>
        </p:blipFill>
        <p:spPr>
          <a:xfrm>
            <a:off x="2859314" y="2098884"/>
            <a:ext cx="3882054" cy="368545"/>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13842" b="84594"/>
          <a:stretch/>
        </p:blipFill>
        <p:spPr>
          <a:xfrm>
            <a:off x="3181943" y="2663236"/>
            <a:ext cx="3588026" cy="370250"/>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3268" t="1266" r="2182" b="83820"/>
          <a:stretch/>
        </p:blipFill>
        <p:spPr>
          <a:xfrm>
            <a:off x="3714752" y="3238488"/>
            <a:ext cx="3055217" cy="358415"/>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5895" b="83820"/>
          <a:stretch/>
        </p:blipFill>
        <p:spPr>
          <a:xfrm>
            <a:off x="2636913" y="3800872"/>
            <a:ext cx="4133056" cy="388835"/>
          </a:xfrm>
          <a:prstGeom prst="rect">
            <a:avLst/>
          </a:prstGeom>
        </p:spPr>
      </p:pic>
      <p:sp>
        <p:nvSpPr>
          <p:cNvPr id="42" name="ZoneTexte 41"/>
          <p:cNvSpPr txBox="1"/>
          <p:nvPr/>
        </p:nvSpPr>
        <p:spPr>
          <a:xfrm>
            <a:off x="44624" y="7891485"/>
            <a:ext cx="6393904" cy="1938992"/>
          </a:xfrm>
          <a:prstGeom prst="rect">
            <a:avLst/>
          </a:prstGeom>
          <a:noFill/>
        </p:spPr>
        <p:txBody>
          <a:bodyPr wrap="square" rtlCol="0">
            <a:spAutoFit/>
          </a:bodyPr>
          <a:lstStyle/>
          <a:p>
            <a:pPr>
              <a:lnSpc>
                <a:spcPct val="250000"/>
              </a:lnSpc>
            </a:pPr>
            <a:r>
              <a:rPr lang="fr-FR" sz="1200" dirty="0" smtClean="0">
                <a:latin typeface="Comic Sans MS" pitchFamily="66" charset="0"/>
              </a:rPr>
              <a:t>imaginer :</a:t>
            </a:r>
          </a:p>
          <a:p>
            <a:pPr>
              <a:lnSpc>
                <a:spcPct val="250000"/>
              </a:lnSpc>
            </a:pPr>
            <a:r>
              <a:rPr lang="fr-FR" sz="1200" dirty="0" smtClean="0">
                <a:latin typeface="Comic Sans MS" pitchFamily="66" charset="0"/>
              </a:rPr>
              <a:t>espérer :</a:t>
            </a:r>
          </a:p>
          <a:p>
            <a:pPr>
              <a:lnSpc>
                <a:spcPct val="250000"/>
              </a:lnSpc>
            </a:pPr>
            <a:r>
              <a:rPr lang="fr-FR" sz="1200" dirty="0" smtClean="0">
                <a:latin typeface="Comic Sans MS" pitchFamily="66" charset="0"/>
              </a:rPr>
              <a:t>aimer :</a:t>
            </a:r>
          </a:p>
          <a:p>
            <a:pPr>
              <a:lnSpc>
                <a:spcPct val="250000"/>
              </a:lnSpc>
            </a:pPr>
            <a:r>
              <a:rPr lang="fr-FR" sz="1200" dirty="0" smtClean="0">
                <a:latin typeface="Comic Sans MS" pitchFamily="66" charset="0"/>
              </a:rPr>
              <a:t>relaxer :</a:t>
            </a:r>
            <a:endParaRPr lang="fr-FR" sz="1200" dirty="0">
              <a:latin typeface="Comic Sans MS" pitchFamily="66" charset="0"/>
            </a:endParaRPr>
          </a:p>
        </p:txBody>
      </p:sp>
      <p:grpSp>
        <p:nvGrpSpPr>
          <p:cNvPr id="44" name="Groupe 43"/>
          <p:cNvGrpSpPr/>
          <p:nvPr/>
        </p:nvGrpSpPr>
        <p:grpSpPr>
          <a:xfrm>
            <a:off x="145740" y="7329264"/>
            <a:ext cx="6653336" cy="495126"/>
            <a:chOff x="116632" y="1352600"/>
            <a:chExt cx="6653336" cy="495126"/>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une phrase au présent avec chacun de ces verbes.</a:t>
              </a:r>
              <a:endParaRPr lang="fr-FR" sz="1400" u="sng" dirty="0">
                <a:latin typeface="SimpleRonde" pitchFamily="2" charset="0"/>
              </a:endParaRP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7902892"/>
            <a:ext cx="5810076" cy="401163"/>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8409384"/>
            <a:ext cx="5810076" cy="401163"/>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8872317"/>
            <a:ext cx="5810076" cy="401163"/>
          </a:xfrm>
          <a:prstGeom prst="rect">
            <a:avLst/>
          </a:prstGeom>
        </p:spPr>
      </p:pic>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9345488"/>
            <a:ext cx="5810076" cy="401163"/>
          </a:xfrm>
          <a:prstGeom prst="rect">
            <a:avLst/>
          </a:prstGeom>
        </p:spPr>
      </p:pic>
    </p:spTree>
    <p:extLst>
      <p:ext uri="{BB962C8B-B14F-4D97-AF65-F5344CB8AC3E}">
        <p14:creationId xmlns:p14="http://schemas.microsoft.com/office/powerpoint/2010/main" val="203814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ai une horrible migraine.</a:t>
            </a:r>
          </a:p>
          <a:p>
            <a:pPr>
              <a:lnSpc>
                <a:spcPct val="200000"/>
              </a:lnSpc>
            </a:pPr>
            <a:r>
              <a:rPr lang="fr-FR" sz="1200" dirty="0" smtClean="0">
                <a:latin typeface="Comic Sans MS" pitchFamily="66" charset="0"/>
              </a:rPr>
              <a:t>............ suis tout le temps en retard.</a:t>
            </a:r>
          </a:p>
          <a:p>
            <a:pPr>
              <a:lnSpc>
                <a:spcPct val="200000"/>
              </a:lnSpc>
            </a:pPr>
            <a:r>
              <a:rPr lang="fr-FR" sz="1200" dirty="0" smtClean="0">
                <a:latin typeface="Comic Sans MS" pitchFamily="66" charset="0"/>
              </a:rPr>
              <a:t>............ est encore malade.</a:t>
            </a:r>
          </a:p>
          <a:p>
            <a:pPr>
              <a:lnSpc>
                <a:spcPct val="200000"/>
              </a:lnSpc>
            </a:pPr>
            <a:r>
              <a:rPr lang="fr-FR" sz="1200" dirty="0" smtClean="0">
                <a:latin typeface="Comic Sans MS" pitchFamily="66" charset="0"/>
              </a:rPr>
              <a:t>............ sommes à côté dans le bus. </a:t>
            </a:r>
            <a:endParaRPr lang="fr-FR" sz="1200" dirty="0">
              <a:latin typeface="Comic Sans MS" pitchFamily="66" charset="0"/>
            </a:endParaRPr>
          </a:p>
        </p:txBody>
      </p:sp>
      <p:sp>
        <p:nvSpPr>
          <p:cNvPr id="12" name="ZoneTexte 11"/>
          <p:cNvSpPr txBox="1"/>
          <p:nvPr/>
        </p:nvSpPr>
        <p:spPr>
          <a:xfrm>
            <a:off x="3573016" y="1784648"/>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as un joli sac.</a:t>
            </a:r>
          </a:p>
          <a:p>
            <a:pPr>
              <a:lnSpc>
                <a:spcPct val="200000"/>
              </a:lnSpc>
            </a:pPr>
            <a:r>
              <a:rPr lang="fr-FR" sz="1200" dirty="0" smtClean="0">
                <a:latin typeface="Comic Sans MS" pitchFamily="66" charset="0"/>
              </a:rPr>
              <a:t>............ avons des devoirs pour demain.</a:t>
            </a:r>
          </a:p>
          <a:p>
            <a:pPr>
              <a:lnSpc>
                <a:spcPct val="200000"/>
              </a:lnSpc>
            </a:pPr>
            <a:r>
              <a:rPr lang="fr-FR" sz="1200" dirty="0" smtClean="0">
                <a:latin typeface="Comic Sans MS" pitchFamily="66" charset="0"/>
              </a:rPr>
              <a:t>............ êtes dans la même classe.</a:t>
            </a:r>
          </a:p>
          <a:p>
            <a:pPr>
              <a:lnSpc>
                <a:spcPct val="200000"/>
              </a:lnSpc>
            </a:pPr>
            <a:r>
              <a:rPr lang="fr-FR" sz="1200" dirty="0" smtClean="0">
                <a:latin typeface="Comic Sans MS" pitchFamily="66" charset="0"/>
              </a:rPr>
              <a:t>............ a bientôt 8 ans.</a:t>
            </a:r>
            <a:endParaRPr lang="fr-FR" sz="1200" dirty="0">
              <a:latin typeface="Comic Sans MS" pitchFamily="66" charset="0"/>
            </a:endParaRPr>
          </a:p>
        </p:txBody>
      </p:sp>
      <p:cxnSp>
        <p:nvCxnSpPr>
          <p:cNvPr id="13" name="Connecteur droit 12"/>
          <p:cNvCxnSpPr/>
          <p:nvPr/>
        </p:nvCxnSpPr>
        <p:spPr>
          <a:xfrm>
            <a:off x="3472408" y="1784648"/>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40832"/>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écrit entre parenthèses au présent.</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4136519"/>
            <a:ext cx="6372708" cy="2862322"/>
          </a:xfrm>
          <a:prstGeom prst="rect">
            <a:avLst/>
          </a:prstGeom>
          <a:noFill/>
        </p:spPr>
        <p:txBody>
          <a:bodyPr wrap="square" rtlCol="0">
            <a:spAutoFit/>
          </a:bodyPr>
          <a:lstStyle/>
          <a:p>
            <a:pPr algn="just">
              <a:lnSpc>
                <a:spcPct val="250000"/>
              </a:lnSpc>
            </a:pPr>
            <a:r>
              <a:rPr lang="fr-FR" sz="1200" dirty="0" smtClean="0">
                <a:latin typeface="Comic Sans MS" pitchFamily="66" charset="0"/>
              </a:rPr>
              <a:t>Nous (être) _________________ de grands amateurs de chocolat.</a:t>
            </a:r>
          </a:p>
          <a:p>
            <a:pPr algn="just">
              <a:lnSpc>
                <a:spcPct val="250000"/>
              </a:lnSpc>
            </a:pPr>
            <a:r>
              <a:rPr lang="fr-FR" sz="1200" dirty="0" smtClean="0">
                <a:latin typeface="Comic Sans MS" pitchFamily="66" charset="0"/>
              </a:rPr>
              <a:t>Ils (être) </a:t>
            </a:r>
            <a:r>
              <a:rPr lang="fr-FR" sz="1200" dirty="0">
                <a:latin typeface="Comic Sans MS" pitchFamily="66" charset="0"/>
              </a:rPr>
              <a:t>_________________ </a:t>
            </a:r>
            <a:r>
              <a:rPr lang="fr-FR" sz="1200" dirty="0" smtClean="0">
                <a:latin typeface="Comic Sans MS" pitchFamily="66" charset="0"/>
              </a:rPr>
              <a:t> d’agréables voisins.</a:t>
            </a:r>
          </a:p>
          <a:p>
            <a:pPr algn="just">
              <a:lnSpc>
                <a:spcPct val="250000"/>
              </a:lnSpc>
            </a:pPr>
            <a:r>
              <a:rPr lang="fr-FR" sz="1200" dirty="0">
                <a:latin typeface="Comic Sans MS" pitchFamily="66" charset="0"/>
              </a:rPr>
              <a:t>Ils (avoir) _________________ </a:t>
            </a:r>
            <a:r>
              <a:rPr lang="fr-FR" sz="1200" dirty="0" smtClean="0">
                <a:latin typeface="Comic Sans MS" pitchFamily="66" charset="0"/>
              </a:rPr>
              <a:t> bonne réputation.</a:t>
            </a:r>
          </a:p>
          <a:p>
            <a:pPr algn="just">
              <a:lnSpc>
                <a:spcPct val="250000"/>
              </a:lnSpc>
            </a:pPr>
            <a:r>
              <a:rPr lang="fr-FR" sz="1200" dirty="0" smtClean="0">
                <a:latin typeface="Comic Sans MS" pitchFamily="66" charset="0"/>
              </a:rPr>
              <a:t>Il </a:t>
            </a:r>
            <a:r>
              <a:rPr lang="fr-FR" sz="1200" dirty="0">
                <a:latin typeface="Comic Sans MS" pitchFamily="66" charset="0"/>
              </a:rPr>
              <a:t>(avoir) _________________ </a:t>
            </a:r>
            <a:r>
              <a:rPr lang="fr-FR" sz="1200" dirty="0" smtClean="0">
                <a:latin typeface="Comic Sans MS" pitchFamily="66" charset="0"/>
              </a:rPr>
              <a:t> un nouveau maitre.</a:t>
            </a:r>
          </a:p>
          <a:p>
            <a:pPr algn="just">
              <a:lnSpc>
                <a:spcPct val="250000"/>
              </a:lnSpc>
            </a:pPr>
            <a:r>
              <a:rPr lang="fr-FR" sz="1200" dirty="0" smtClean="0">
                <a:latin typeface="Comic Sans MS" pitchFamily="66" charset="0"/>
              </a:rPr>
              <a:t>Elle </a:t>
            </a:r>
            <a:r>
              <a:rPr lang="fr-FR" sz="1200" dirty="0">
                <a:latin typeface="Comic Sans MS" pitchFamily="66" charset="0"/>
              </a:rPr>
              <a:t>(avoir) _________________ </a:t>
            </a:r>
            <a:r>
              <a:rPr lang="fr-FR" sz="1200" dirty="0" smtClean="0">
                <a:latin typeface="Comic Sans MS" pitchFamily="66" charset="0"/>
              </a:rPr>
              <a:t> un poisson rouge.</a:t>
            </a:r>
          </a:p>
          <a:p>
            <a:pPr algn="just">
              <a:lnSpc>
                <a:spcPct val="250000"/>
              </a:lnSpc>
            </a:pPr>
            <a:r>
              <a:rPr lang="fr-FR" sz="1200" dirty="0" smtClean="0">
                <a:latin typeface="Comic Sans MS" pitchFamily="66" charset="0"/>
              </a:rPr>
              <a:t>Vous (avoir</a:t>
            </a:r>
            <a:r>
              <a:rPr lang="fr-FR" sz="1200" dirty="0">
                <a:latin typeface="Comic Sans MS" pitchFamily="66" charset="0"/>
              </a:rPr>
              <a:t>) _________________ </a:t>
            </a:r>
            <a:r>
              <a:rPr lang="fr-FR" sz="1200" dirty="0" smtClean="0">
                <a:latin typeface="Comic Sans MS" pitchFamily="66" charset="0"/>
              </a:rPr>
              <a:t>besoin d’aide.</a:t>
            </a:r>
            <a:endParaRPr lang="fr-FR" sz="1200" dirty="0">
              <a:latin typeface="Comic Sans MS" pitchFamily="66" charset="0"/>
            </a:endParaRPr>
          </a:p>
        </p:txBody>
      </p:sp>
      <p:grpSp>
        <p:nvGrpSpPr>
          <p:cNvPr id="24" name="Groupe 23"/>
          <p:cNvGrpSpPr/>
          <p:nvPr/>
        </p:nvGrpSpPr>
        <p:grpSpPr>
          <a:xfrm>
            <a:off x="116632" y="6998841"/>
            <a:ext cx="6653336" cy="495126"/>
            <a:chOff x="116632" y="1352600"/>
            <a:chExt cx="6653336" cy="495126"/>
          </a:xfrm>
        </p:grpSpPr>
        <p:grpSp>
          <p:nvGrpSpPr>
            <p:cNvPr id="25" name="Groupe 24"/>
            <p:cNvGrpSpPr/>
            <p:nvPr/>
          </p:nvGrpSpPr>
          <p:grpSpPr>
            <a:xfrm>
              <a:off x="116632" y="135260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a / as / es / est.</a:t>
              </a:r>
              <a:endParaRPr lang="fr-FR" sz="1400" u="sng" dirty="0">
                <a:latin typeface="SimpleRonde" pitchFamily="2" charset="0"/>
              </a:endParaRPr>
            </a:p>
          </p:txBody>
        </p:sp>
        <p:sp>
          <p:nvSpPr>
            <p:cNvPr id="27" name="Rectangle à coins arrondis 2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0" name="ZoneTexte 29"/>
          <p:cNvSpPr txBox="1"/>
          <p:nvPr/>
        </p:nvSpPr>
        <p:spPr>
          <a:xfrm>
            <a:off x="265618" y="7572097"/>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Ma grand-mère ________ fatiguée</a:t>
            </a:r>
            <a:r>
              <a:rPr lang="fr-FR" sz="1200" dirty="0">
                <a:latin typeface="Comic Sans MS" pitchFamily="66" charset="0"/>
              </a:rPr>
              <a:t>. Elle </a:t>
            </a:r>
            <a:r>
              <a:rPr lang="fr-FR" sz="1200" dirty="0" smtClean="0">
                <a:latin typeface="Comic Sans MS" pitchFamily="66" charset="0"/>
              </a:rPr>
              <a:t>________ très âgée. Elle ________ mal au dos. Tu ________ de nouvelles chaussures. Tu </a:t>
            </a:r>
            <a:r>
              <a:rPr lang="fr-FR" sz="1200" smtClean="0">
                <a:latin typeface="Comic Sans MS" pitchFamily="66" charset="0"/>
              </a:rPr>
              <a:t>________ content </a:t>
            </a:r>
            <a:r>
              <a:rPr lang="fr-FR" sz="1200" dirty="0" smtClean="0">
                <a:latin typeface="Comic Sans MS" pitchFamily="66" charset="0"/>
              </a:rPr>
              <a:t>de les porter.  Mon cousin ________ les yeux verts. Il ________ des lunettes. Il ________ très beau.</a:t>
            </a:r>
          </a:p>
          <a:p>
            <a:pPr algn="just">
              <a:lnSpc>
                <a:spcPct val="250000"/>
              </a:lnSpc>
            </a:pPr>
            <a:r>
              <a:rPr lang="fr-FR" sz="1200" dirty="0">
                <a:latin typeface="Comic Sans MS" pitchFamily="66" charset="0"/>
              </a:rPr>
              <a:t>Tu </a:t>
            </a:r>
            <a:r>
              <a:rPr lang="fr-FR" sz="1200" dirty="0" smtClean="0">
                <a:latin typeface="Comic Sans MS" pitchFamily="66" charset="0"/>
              </a:rPr>
              <a:t>________ content de le revoir.</a:t>
            </a:r>
            <a:endParaRPr lang="fr-FR" sz="1200" dirty="0">
              <a:latin typeface="Comic Sans MS" pitchFamily="66" charset="0"/>
            </a:endParaRPr>
          </a:p>
        </p:txBody>
      </p:sp>
    </p:spTree>
    <p:extLst>
      <p:ext uri="{BB962C8B-B14F-4D97-AF65-F5344CB8AC3E}">
        <p14:creationId xmlns:p14="http://schemas.microsoft.com/office/powerpoint/2010/main" val="262097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et son verbe.</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p:cNvGraphicFramePr>
            <a:graphicFrameLocks noGrp="1"/>
          </p:cNvGraphicFramePr>
          <p:nvPr>
            <p:extLst>
              <p:ext uri="{D42A27DB-BD31-4B8C-83A1-F6EECF244321}">
                <p14:modId xmlns:p14="http://schemas.microsoft.com/office/powerpoint/2010/main" val="1715913457"/>
              </p:ext>
            </p:extLst>
          </p:nvPr>
        </p:nvGraphicFramePr>
        <p:xfrm>
          <a:off x="260648" y="1928664"/>
          <a:ext cx="6336705" cy="1813560"/>
        </p:xfrm>
        <a:graphic>
          <a:graphicData uri="http://schemas.openxmlformats.org/drawingml/2006/table">
            <a:tbl>
              <a:tblPr bandRow="1">
                <a:tableStyleId>{5C22544A-7EE6-4342-B048-85BDC9FD1C3A}</a:tableStyleId>
              </a:tblPr>
              <a:tblGrid>
                <a:gridCol w="1642849"/>
                <a:gridCol w="1642849"/>
                <a:gridCol w="312924"/>
                <a:gridCol w="1564618"/>
                <a:gridCol w="1173465"/>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êtes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Vous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sont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malade.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Elles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suis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sommes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est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courageux.</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Il</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32" name="Groupe 31"/>
          <p:cNvGrpSpPr/>
          <p:nvPr/>
        </p:nvGrpSpPr>
        <p:grpSpPr>
          <a:xfrm>
            <a:off x="116632" y="3944888"/>
            <a:ext cx="6653336" cy="495126"/>
            <a:chOff x="116632" y="1352600"/>
            <a:chExt cx="6653336" cy="495126"/>
          </a:xfrm>
        </p:grpSpPr>
        <p:grpSp>
          <p:nvGrpSpPr>
            <p:cNvPr id="33" name="Groupe 32"/>
            <p:cNvGrpSpPr/>
            <p:nvPr/>
          </p:nvGrpSpPr>
          <p:grpSpPr>
            <a:xfrm>
              <a:off x="116632" y="1352600"/>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avec le pronom personnel indiqué.</a:t>
              </a:r>
              <a:endParaRPr lang="fr-FR" sz="1400" u="sng" dirty="0">
                <a:latin typeface="SimpleRonde" pitchFamily="2" charset="0"/>
              </a:endParaRPr>
            </a:p>
          </p:txBody>
        </p:sp>
        <p:sp>
          <p:nvSpPr>
            <p:cNvPr id="35" name="Rectangle à coins arrondis 3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p:cNvSpPr txBox="1"/>
          <p:nvPr/>
        </p:nvSpPr>
        <p:spPr>
          <a:xfrm>
            <a:off x="116632" y="4455864"/>
            <a:ext cx="1872208" cy="2308324"/>
          </a:xfrm>
          <a:prstGeom prst="rect">
            <a:avLst/>
          </a:prstGeom>
          <a:noFill/>
        </p:spPr>
        <p:txBody>
          <a:bodyPr wrap="square" rtlCol="0">
            <a:spAutoFit/>
          </a:bodyPr>
          <a:lstStyle/>
          <a:p>
            <a:pPr algn="just">
              <a:lnSpc>
                <a:spcPct val="300000"/>
              </a:lnSpc>
            </a:pPr>
            <a:r>
              <a:rPr lang="fr-FR" sz="1200" dirty="0" smtClean="0">
                <a:latin typeface="Comic Sans MS" pitchFamily="66" charset="0"/>
              </a:rPr>
              <a:t>Vous êtes en vacances.</a:t>
            </a:r>
          </a:p>
          <a:p>
            <a:pPr algn="just">
              <a:lnSpc>
                <a:spcPct val="300000"/>
              </a:lnSpc>
            </a:pPr>
            <a:r>
              <a:rPr lang="fr-FR" sz="1200" dirty="0" smtClean="0">
                <a:latin typeface="Comic Sans MS" pitchFamily="66" charset="0"/>
              </a:rPr>
              <a:t>Il a un nouveau jouet.</a:t>
            </a:r>
          </a:p>
          <a:p>
            <a:pPr algn="just">
              <a:lnSpc>
                <a:spcPct val="300000"/>
              </a:lnSpc>
            </a:pPr>
            <a:r>
              <a:rPr lang="fr-FR" sz="1200" dirty="0" smtClean="0">
                <a:latin typeface="Comic Sans MS" pitchFamily="66" charset="0"/>
              </a:rPr>
              <a:t>J’ai souvent froid.</a:t>
            </a:r>
          </a:p>
          <a:p>
            <a:pPr algn="just">
              <a:lnSpc>
                <a:spcPct val="300000"/>
              </a:lnSpc>
            </a:pPr>
            <a:r>
              <a:rPr lang="fr-FR" sz="1200" dirty="0" smtClean="0">
                <a:latin typeface="Comic Sans MS" pitchFamily="66" charset="0"/>
              </a:rPr>
              <a:t>Nous sommes fatigués.</a:t>
            </a:r>
            <a:endParaRPr lang="fr-FR" sz="1200" dirty="0">
              <a:latin typeface="Comic Sans MS" pitchFamily="66" charset="0"/>
            </a:endParaRPr>
          </a:p>
        </p:txBody>
      </p:sp>
      <p:pic>
        <p:nvPicPr>
          <p:cNvPr id="39" name="Image 38"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4678433"/>
            <a:ext cx="3950543" cy="388835"/>
          </a:xfrm>
          <a:prstGeom prst="rect">
            <a:avLst/>
          </a:prstGeom>
        </p:spPr>
      </p:pic>
      <p:pic>
        <p:nvPicPr>
          <p:cNvPr id="43" name="Image 42"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5212237"/>
            <a:ext cx="3950543" cy="388835"/>
          </a:xfrm>
          <a:prstGeom prst="rect">
            <a:avLst/>
          </a:prstGeom>
        </p:spPr>
      </p:pic>
      <p:pic>
        <p:nvPicPr>
          <p:cNvPr id="44" name="Image 43"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5745088"/>
            <a:ext cx="3950543" cy="388835"/>
          </a:xfrm>
          <a:prstGeom prst="rect">
            <a:avLst/>
          </a:prstGeom>
        </p:spPr>
      </p:pic>
      <p:pic>
        <p:nvPicPr>
          <p:cNvPr id="45" name="Image 44"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6249144"/>
            <a:ext cx="3950543" cy="388835"/>
          </a:xfrm>
          <a:prstGeom prst="rect">
            <a:avLst/>
          </a:prstGeom>
        </p:spPr>
      </p:pic>
      <p:sp>
        <p:nvSpPr>
          <p:cNvPr id="46" name="ZoneTexte 45"/>
          <p:cNvSpPr txBox="1"/>
          <p:nvPr/>
        </p:nvSpPr>
        <p:spPr>
          <a:xfrm>
            <a:off x="1988840" y="4455864"/>
            <a:ext cx="801985" cy="2308324"/>
          </a:xfrm>
          <a:prstGeom prst="rect">
            <a:avLst/>
          </a:prstGeom>
          <a:noFill/>
        </p:spPr>
        <p:txBody>
          <a:bodyPr wrap="square" rtlCol="0">
            <a:spAutoFit/>
          </a:bodyPr>
          <a:lstStyle/>
          <a:p>
            <a:pPr algn="just">
              <a:lnSpc>
                <a:spcPct val="300000"/>
              </a:lnSpc>
            </a:pPr>
            <a:r>
              <a:rPr lang="fr-FR" sz="1200" dirty="0" smtClean="0">
                <a:latin typeface="Throw My Hands Up in the Air"/>
                <a:ea typeface="Throw My Hands Up in the Air"/>
              </a:rPr>
              <a:t>~ </a:t>
            </a:r>
            <a:r>
              <a:rPr lang="fr-FR" sz="1200" dirty="0" smtClean="0">
                <a:latin typeface="Comic Sans MS" pitchFamily="66" charset="0"/>
              </a:rPr>
              <a:t>Je</a:t>
            </a:r>
          </a:p>
          <a:p>
            <a:pPr algn="just">
              <a:lnSpc>
                <a:spcPct val="300000"/>
              </a:lnSpc>
            </a:pPr>
            <a:r>
              <a:rPr lang="fr-FR" sz="1200" dirty="0">
                <a:latin typeface="Throw My Hands Up in the Air"/>
                <a:ea typeface="Throw My Hands Up in the Air"/>
              </a:rPr>
              <a:t>~ </a:t>
            </a:r>
            <a:r>
              <a:rPr lang="fr-FR" sz="1200" dirty="0" smtClean="0">
                <a:latin typeface="Comic Sans MS" pitchFamily="66" charset="0"/>
              </a:rPr>
              <a:t>Nous</a:t>
            </a:r>
          </a:p>
          <a:p>
            <a:pPr algn="just">
              <a:lnSpc>
                <a:spcPct val="300000"/>
              </a:lnSpc>
            </a:pPr>
            <a:r>
              <a:rPr lang="fr-FR" sz="1200" dirty="0">
                <a:latin typeface="Throw My Hands Up in the Air"/>
                <a:ea typeface="Throw My Hands Up in the Air"/>
              </a:rPr>
              <a:t>~ </a:t>
            </a:r>
            <a:r>
              <a:rPr lang="fr-FR" sz="1200" dirty="0" smtClean="0">
                <a:latin typeface="Comic Sans MS" pitchFamily="66" charset="0"/>
              </a:rPr>
              <a:t>Tu</a:t>
            </a:r>
          </a:p>
          <a:p>
            <a:pPr algn="just">
              <a:lnSpc>
                <a:spcPct val="300000"/>
              </a:lnSpc>
            </a:pPr>
            <a:r>
              <a:rPr lang="fr-FR" sz="1200" dirty="0">
                <a:latin typeface="Throw My Hands Up in the Air"/>
                <a:ea typeface="Throw My Hands Up in the Air"/>
              </a:rPr>
              <a:t>~ </a:t>
            </a:r>
            <a:r>
              <a:rPr lang="fr-FR" sz="1200" dirty="0" smtClean="0">
                <a:latin typeface="Comic Sans MS" pitchFamily="66" charset="0"/>
              </a:rPr>
              <a:t>Ils</a:t>
            </a:r>
            <a:endParaRPr lang="fr-FR" sz="1200" dirty="0">
              <a:latin typeface="Comic Sans MS" pitchFamily="66" charset="0"/>
            </a:endParaRPr>
          </a:p>
        </p:txBody>
      </p:sp>
      <p:grpSp>
        <p:nvGrpSpPr>
          <p:cNvPr id="47" name="Groupe 46"/>
          <p:cNvGrpSpPr/>
          <p:nvPr/>
        </p:nvGrpSpPr>
        <p:grpSpPr>
          <a:xfrm>
            <a:off x="129233" y="6897216"/>
            <a:ext cx="6653336" cy="495126"/>
            <a:chOff x="116632" y="1352600"/>
            <a:chExt cx="6653336" cy="495126"/>
          </a:xfrm>
        </p:grpSpPr>
        <p:grpSp>
          <p:nvGrpSpPr>
            <p:cNvPr id="48" name="Groupe 47"/>
            <p:cNvGrpSpPr/>
            <p:nvPr/>
          </p:nvGrpSpPr>
          <p:grpSpPr>
            <a:xfrm>
              <a:off x="116632" y="1352600"/>
              <a:ext cx="360040" cy="461665"/>
              <a:chOff x="116632" y="1352600"/>
              <a:chExt cx="360040" cy="461665"/>
            </a:xfrm>
          </p:grpSpPr>
          <p:sp>
            <p:nvSpPr>
              <p:cNvPr id="51" name="Ellipse 5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9" name="ZoneTexte 48"/>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avec le nouveau sujet.</a:t>
              </a:r>
              <a:endParaRPr lang="fr-FR" sz="1400" u="sng" dirty="0">
                <a:latin typeface="SimpleRonde" pitchFamily="2" charset="0"/>
              </a:endParaRPr>
            </a:p>
          </p:txBody>
        </p:sp>
        <p:sp>
          <p:nvSpPr>
            <p:cNvPr id="50" name="Rectangle à coins arrondis 4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3" name="ZoneTexte 52"/>
          <p:cNvSpPr txBox="1"/>
          <p:nvPr/>
        </p:nvSpPr>
        <p:spPr>
          <a:xfrm>
            <a:off x="296652" y="7318444"/>
            <a:ext cx="6372708"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Le tigre a des griffes acérées.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Pauline est en bonne santé.</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Les prisonniers sont en cavale.</a:t>
            </a:r>
            <a:endParaRPr lang="fr-FR" sz="1200" dirty="0">
              <a:latin typeface="Comic Sans MS" pitchFamily="66" charset="0"/>
            </a:endParaRPr>
          </a:p>
        </p:txBody>
      </p:sp>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7734448"/>
            <a:ext cx="6192688" cy="376084"/>
          </a:xfrm>
          <a:prstGeom prst="rect">
            <a:avLst/>
          </a:prstGeom>
        </p:spPr>
      </p:pic>
      <p:pic>
        <p:nvPicPr>
          <p:cNvPr id="57" name="Image 56"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8470572"/>
            <a:ext cx="6192688" cy="376084"/>
          </a:xfrm>
          <a:prstGeom prst="rect">
            <a:avLst/>
          </a:prstGeom>
        </p:spPr>
      </p:pic>
      <p:pic>
        <p:nvPicPr>
          <p:cNvPr id="58" name="Image 57"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86662" y="9257436"/>
            <a:ext cx="6192688" cy="376084"/>
          </a:xfrm>
          <a:prstGeom prst="rect">
            <a:avLst/>
          </a:prstGeom>
        </p:spPr>
      </p:pic>
      <p:sp>
        <p:nvSpPr>
          <p:cNvPr id="59" name="ZoneTexte 58"/>
          <p:cNvSpPr txBox="1"/>
          <p:nvPr/>
        </p:nvSpPr>
        <p:spPr>
          <a:xfrm>
            <a:off x="376064" y="7824028"/>
            <a:ext cx="2016224" cy="369332"/>
          </a:xfrm>
          <a:prstGeom prst="rect">
            <a:avLst/>
          </a:prstGeom>
          <a:noFill/>
        </p:spPr>
        <p:txBody>
          <a:bodyPr wrap="square" rtlCol="0">
            <a:spAutoFit/>
          </a:bodyPr>
          <a:lstStyle/>
          <a:p>
            <a:r>
              <a:rPr lang="fr-FR" b="1" dirty="0" smtClean="0">
                <a:latin typeface="Cursive standard" pitchFamily="2" charset="0"/>
              </a:rPr>
              <a:t>Les tigres</a:t>
            </a:r>
            <a:endParaRPr lang="fr-FR" b="1" dirty="0">
              <a:latin typeface="Cursive standard" pitchFamily="2" charset="0"/>
            </a:endParaRPr>
          </a:p>
        </p:txBody>
      </p:sp>
      <p:sp>
        <p:nvSpPr>
          <p:cNvPr id="60" name="ZoneTexte 59"/>
          <p:cNvSpPr txBox="1"/>
          <p:nvPr/>
        </p:nvSpPr>
        <p:spPr>
          <a:xfrm>
            <a:off x="376064" y="8563158"/>
            <a:ext cx="2016224" cy="369332"/>
          </a:xfrm>
          <a:prstGeom prst="rect">
            <a:avLst/>
          </a:prstGeom>
          <a:noFill/>
        </p:spPr>
        <p:txBody>
          <a:bodyPr wrap="square" rtlCol="0">
            <a:spAutoFit/>
          </a:bodyPr>
          <a:lstStyle/>
          <a:p>
            <a:r>
              <a:rPr lang="fr-FR" b="1" dirty="0" smtClean="0">
                <a:latin typeface="Cursive standard" pitchFamily="2" charset="0"/>
              </a:rPr>
              <a:t>Pauline et Dylan</a:t>
            </a:r>
            <a:endParaRPr lang="fr-FR" b="1" dirty="0">
              <a:latin typeface="Cursive standard" pitchFamily="2" charset="0"/>
            </a:endParaRPr>
          </a:p>
        </p:txBody>
      </p:sp>
      <p:sp>
        <p:nvSpPr>
          <p:cNvPr id="61" name="ZoneTexte 60"/>
          <p:cNvSpPr txBox="1"/>
          <p:nvPr/>
        </p:nvSpPr>
        <p:spPr>
          <a:xfrm>
            <a:off x="386662" y="9345721"/>
            <a:ext cx="2016224" cy="369332"/>
          </a:xfrm>
          <a:prstGeom prst="rect">
            <a:avLst/>
          </a:prstGeom>
          <a:noFill/>
        </p:spPr>
        <p:txBody>
          <a:bodyPr wrap="square" rtlCol="0">
            <a:spAutoFit/>
          </a:bodyPr>
          <a:lstStyle/>
          <a:p>
            <a:r>
              <a:rPr lang="fr-FR" b="1" dirty="0" smtClean="0">
                <a:latin typeface="Cursive standard" pitchFamily="2" charset="0"/>
              </a:rPr>
              <a:t>Le prisonnier</a:t>
            </a:r>
            <a:endParaRPr lang="fr-FR" b="1" dirty="0">
              <a:latin typeface="Cursive standard" pitchFamily="2" charset="0"/>
            </a:endParaRPr>
          </a:p>
        </p:txBody>
      </p:sp>
    </p:spTree>
    <p:extLst>
      <p:ext uri="{BB962C8B-B14F-4D97-AF65-F5344CB8AC3E}">
        <p14:creationId xmlns:p14="http://schemas.microsoft.com/office/powerpoint/2010/main" val="54793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Surligne le verbe dans les phrases suivantes puis recopie-le dans la bonne colonne.</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p:cNvSpPr txBox="1"/>
          <p:nvPr/>
        </p:nvSpPr>
        <p:spPr>
          <a:xfrm>
            <a:off x="296652" y="2089689"/>
            <a:ext cx="6372708" cy="615746"/>
          </a:xfrm>
          <a:prstGeom prst="rect">
            <a:avLst/>
          </a:prstGeom>
          <a:noFill/>
        </p:spPr>
        <p:txBody>
          <a:bodyPr wrap="square" rtlCol="0">
            <a:spAutoFit/>
          </a:bodyPr>
          <a:lstStyle/>
          <a:p>
            <a:pPr algn="ctr">
              <a:lnSpc>
                <a:spcPct val="150000"/>
              </a:lnSpc>
            </a:pPr>
            <a:r>
              <a:rPr lang="fr-FR" sz="1200" dirty="0" smtClean="0">
                <a:latin typeface="Comic Sans MS" pitchFamily="66" charset="0"/>
              </a:rPr>
              <a:t>Le voisin a une nouvelle voiture. – Nous sommes en retard. – Tu es ravi de me voir.</a:t>
            </a:r>
          </a:p>
          <a:p>
            <a:pPr algn="ctr">
              <a:lnSpc>
                <a:spcPct val="150000"/>
              </a:lnSpc>
            </a:pPr>
            <a:r>
              <a:rPr lang="fr-FR" sz="1200" dirty="0" smtClean="0">
                <a:latin typeface="Comic Sans MS" pitchFamily="66" charset="0"/>
              </a:rPr>
              <a:t>J’ai un vélo rouge. – Vous avez des idées. – Les voisins sont absents.</a:t>
            </a:r>
          </a:p>
        </p:txBody>
      </p:sp>
      <p:graphicFrame>
        <p:nvGraphicFramePr>
          <p:cNvPr id="11" name="Tableau 10"/>
          <p:cNvGraphicFramePr>
            <a:graphicFrameLocks noGrp="1"/>
          </p:cNvGraphicFramePr>
          <p:nvPr>
            <p:extLst>
              <p:ext uri="{D42A27DB-BD31-4B8C-83A1-F6EECF244321}">
                <p14:modId xmlns:p14="http://schemas.microsoft.com/office/powerpoint/2010/main" val="3483760532"/>
              </p:ext>
            </p:extLst>
          </p:nvPr>
        </p:nvGraphicFramePr>
        <p:xfrm>
          <a:off x="133373" y="279276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Avoir</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Être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1" name="Image 40"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44910"/>
          <a:stretch/>
        </p:blipFill>
        <p:spPr>
          <a:xfrm>
            <a:off x="188641" y="3152800"/>
            <a:ext cx="3145110" cy="1323950"/>
          </a:xfrm>
          <a:prstGeom prst="rect">
            <a:avLst/>
          </a:prstGeom>
        </p:spPr>
      </p:pic>
      <p:pic>
        <p:nvPicPr>
          <p:cNvPr id="42" name="Image 41"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44910"/>
          <a:stretch/>
        </p:blipFill>
        <p:spPr>
          <a:xfrm>
            <a:off x="3464421" y="3152800"/>
            <a:ext cx="3145110" cy="1323950"/>
          </a:xfrm>
          <a:prstGeom prst="rect">
            <a:avLst/>
          </a:prstGeom>
        </p:spPr>
      </p:pic>
      <p:grpSp>
        <p:nvGrpSpPr>
          <p:cNvPr id="55" name="Groupe 54"/>
          <p:cNvGrpSpPr/>
          <p:nvPr/>
        </p:nvGrpSpPr>
        <p:grpSpPr>
          <a:xfrm>
            <a:off x="116632" y="4723616"/>
            <a:ext cx="6653336" cy="495126"/>
            <a:chOff x="116632" y="1352600"/>
            <a:chExt cx="6653336" cy="495126"/>
          </a:xfrm>
        </p:grpSpPr>
        <p:grpSp>
          <p:nvGrpSpPr>
            <p:cNvPr id="56" name="Groupe 55"/>
            <p:cNvGrpSpPr/>
            <p:nvPr/>
          </p:nvGrpSpPr>
          <p:grpSpPr>
            <a:xfrm>
              <a:off x="116632" y="1352600"/>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le sujet au groupe verbal qui convient.</a:t>
              </a:r>
              <a:endParaRPr lang="fr-FR" sz="1400" u="sng" dirty="0">
                <a:latin typeface="SimpleRonde" pitchFamily="2" charset="0"/>
              </a:endParaRPr>
            </a:p>
          </p:txBody>
        </p:sp>
        <p:sp>
          <p:nvSpPr>
            <p:cNvPr id="63" name="Rectangle à coins arrondis 6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6" name="Tableau 65"/>
          <p:cNvGraphicFramePr>
            <a:graphicFrameLocks noGrp="1"/>
          </p:cNvGraphicFramePr>
          <p:nvPr>
            <p:extLst>
              <p:ext uri="{D42A27DB-BD31-4B8C-83A1-F6EECF244321}">
                <p14:modId xmlns:p14="http://schemas.microsoft.com/office/powerpoint/2010/main" val="1220500130"/>
              </p:ext>
            </p:extLst>
          </p:nvPr>
        </p:nvGraphicFramePr>
        <p:xfrm>
          <a:off x="620688" y="5385048"/>
          <a:ext cx="6048671" cy="103632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Ma grand-mère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êtes assis à</a:t>
                      </a:r>
                      <a:r>
                        <a:rPr lang="fr-FR" sz="1100" baseline="0" dirty="0" smtClean="0">
                          <a:latin typeface="Comic Sans MS" pitchFamily="66" charset="0"/>
                        </a:rPr>
                        <a:t> côté.</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ont  un nouveau maitre.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Nos correspondants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 de belles fleurs.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Vous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es en colère.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67" name="Groupe 66"/>
          <p:cNvGrpSpPr/>
          <p:nvPr/>
        </p:nvGrpSpPr>
        <p:grpSpPr>
          <a:xfrm>
            <a:off x="116632" y="6753200"/>
            <a:ext cx="6653336" cy="818292"/>
            <a:chOff x="116632" y="1352600"/>
            <a:chExt cx="6653336" cy="818292"/>
          </a:xfrm>
        </p:grpSpPr>
        <p:grpSp>
          <p:nvGrpSpPr>
            <p:cNvPr id="68" name="Groupe 67"/>
            <p:cNvGrpSpPr/>
            <p:nvPr/>
          </p:nvGrpSpPr>
          <p:grpSpPr>
            <a:xfrm>
              <a:off x="116632" y="1352600"/>
              <a:ext cx="360040" cy="461665"/>
              <a:chOff x="116632" y="1352600"/>
              <a:chExt cx="360040" cy="461665"/>
            </a:xfrm>
          </p:grpSpPr>
          <p:sp>
            <p:nvSpPr>
              <p:cNvPr id="71" name="Ellipse 7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surligne la forme conjuguée qui convient.</a:t>
              </a:r>
              <a:endParaRPr lang="fr-FR" sz="1400" u="sng" dirty="0">
                <a:latin typeface="SimpleRonde" pitchFamily="2" charset="0"/>
              </a:endParaRPr>
            </a:p>
          </p:txBody>
        </p:sp>
        <p:sp>
          <p:nvSpPr>
            <p:cNvPr id="70" name="Rectangle à coins arrondis 6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ZoneTexte 72"/>
          <p:cNvSpPr txBox="1"/>
          <p:nvPr/>
        </p:nvSpPr>
        <p:spPr>
          <a:xfrm>
            <a:off x="213024" y="7545288"/>
            <a:ext cx="3096343" cy="1938992"/>
          </a:xfrm>
          <a:prstGeom prst="rect">
            <a:avLst/>
          </a:prstGeom>
          <a:noFill/>
        </p:spPr>
        <p:txBody>
          <a:bodyPr wrap="square" rtlCol="0">
            <a:spAutoFit/>
          </a:bodyPr>
          <a:lstStyle/>
          <a:p>
            <a:pPr>
              <a:lnSpc>
                <a:spcPct val="250000"/>
              </a:lnSpc>
            </a:pPr>
            <a:r>
              <a:rPr lang="fr-FR" sz="1200" dirty="0" smtClean="0">
                <a:latin typeface="Comic Sans MS" pitchFamily="66" charset="0"/>
              </a:rPr>
              <a:t>Ma sœur </a:t>
            </a:r>
            <a:r>
              <a:rPr lang="fr-FR" sz="1200" b="1" dirty="0" smtClean="0">
                <a:latin typeface="Comic Sans MS" pitchFamily="66" charset="0"/>
              </a:rPr>
              <a:t>es/est</a:t>
            </a:r>
            <a:r>
              <a:rPr lang="fr-FR" sz="1200" dirty="0" smtClean="0">
                <a:latin typeface="Comic Sans MS" pitchFamily="66" charset="0"/>
              </a:rPr>
              <a:t> en cours.</a:t>
            </a:r>
          </a:p>
          <a:p>
            <a:pPr>
              <a:lnSpc>
                <a:spcPct val="250000"/>
              </a:lnSpc>
            </a:pPr>
            <a:r>
              <a:rPr lang="fr-FR" sz="1200" dirty="0" smtClean="0">
                <a:latin typeface="Comic Sans MS" pitchFamily="66" charset="0"/>
              </a:rPr>
              <a:t>Vous </a:t>
            </a:r>
            <a:r>
              <a:rPr lang="fr-FR" sz="1200" b="1" dirty="0" smtClean="0">
                <a:latin typeface="Comic Sans MS" pitchFamily="66" charset="0"/>
              </a:rPr>
              <a:t>êtes/avez</a:t>
            </a:r>
            <a:r>
              <a:rPr lang="fr-FR" sz="1200" dirty="0" smtClean="0">
                <a:latin typeface="Comic Sans MS" pitchFamily="66" charset="0"/>
              </a:rPr>
              <a:t> en vacances.</a:t>
            </a:r>
          </a:p>
          <a:p>
            <a:pPr>
              <a:lnSpc>
                <a:spcPct val="250000"/>
              </a:lnSpc>
            </a:pPr>
            <a:r>
              <a:rPr lang="fr-FR" sz="1200" dirty="0" smtClean="0">
                <a:latin typeface="Comic Sans MS" pitchFamily="66" charset="0"/>
              </a:rPr>
              <a:t>Le policier </a:t>
            </a:r>
            <a:r>
              <a:rPr lang="fr-FR" sz="1200" b="1" dirty="0" smtClean="0">
                <a:latin typeface="Comic Sans MS" pitchFamily="66" charset="0"/>
              </a:rPr>
              <a:t>a/as</a:t>
            </a:r>
            <a:r>
              <a:rPr lang="fr-FR" sz="1200" dirty="0" smtClean="0">
                <a:latin typeface="Comic Sans MS" pitchFamily="66" charset="0"/>
              </a:rPr>
              <a:t> un pistolet.</a:t>
            </a:r>
          </a:p>
          <a:p>
            <a:pPr>
              <a:lnSpc>
                <a:spcPct val="250000"/>
              </a:lnSpc>
            </a:pPr>
            <a:r>
              <a:rPr lang="fr-FR" sz="1200" dirty="0" smtClean="0">
                <a:latin typeface="Comic Sans MS" pitchFamily="66" charset="0"/>
              </a:rPr>
              <a:t>J’</a:t>
            </a:r>
            <a:r>
              <a:rPr lang="fr-FR" sz="1200" b="1" dirty="0" smtClean="0">
                <a:latin typeface="Comic Sans MS" pitchFamily="66" charset="0"/>
              </a:rPr>
              <a:t>est/ai</a:t>
            </a:r>
            <a:r>
              <a:rPr lang="fr-FR" sz="1200" dirty="0" smtClean="0">
                <a:latin typeface="Comic Sans MS" pitchFamily="66" charset="0"/>
              </a:rPr>
              <a:t> une grande chambre.</a:t>
            </a:r>
          </a:p>
        </p:txBody>
      </p:sp>
      <p:cxnSp>
        <p:nvCxnSpPr>
          <p:cNvPr id="74" name="Connecteur droit 73"/>
          <p:cNvCxnSpPr/>
          <p:nvPr/>
        </p:nvCxnSpPr>
        <p:spPr>
          <a:xfrm>
            <a:off x="3284984" y="7545288"/>
            <a:ext cx="7987" cy="1944216"/>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3672484" y="7545288"/>
            <a:ext cx="3096343" cy="1938992"/>
          </a:xfrm>
          <a:prstGeom prst="rect">
            <a:avLst/>
          </a:prstGeom>
          <a:noFill/>
        </p:spPr>
        <p:txBody>
          <a:bodyPr wrap="square" rtlCol="0">
            <a:spAutoFit/>
          </a:bodyPr>
          <a:lstStyle/>
          <a:p>
            <a:pPr>
              <a:lnSpc>
                <a:spcPct val="250000"/>
              </a:lnSpc>
            </a:pPr>
            <a:r>
              <a:rPr lang="fr-FR" sz="1200" dirty="0" smtClean="0">
                <a:latin typeface="Comic Sans MS" pitchFamily="66" charset="0"/>
              </a:rPr>
              <a:t>Nous </a:t>
            </a:r>
            <a:r>
              <a:rPr lang="fr-FR" sz="1200" b="1" dirty="0" smtClean="0">
                <a:latin typeface="Comic Sans MS" pitchFamily="66" charset="0"/>
              </a:rPr>
              <a:t>sont/sommes</a:t>
            </a:r>
            <a:r>
              <a:rPr lang="fr-FR" sz="1200" dirty="0" smtClean="0">
                <a:latin typeface="Comic Sans MS" pitchFamily="66" charset="0"/>
              </a:rPr>
              <a:t> nombreux.</a:t>
            </a:r>
          </a:p>
          <a:p>
            <a:pPr>
              <a:lnSpc>
                <a:spcPct val="250000"/>
              </a:lnSpc>
            </a:pPr>
            <a:r>
              <a:rPr lang="fr-FR" sz="1200" dirty="0" smtClean="0">
                <a:latin typeface="Comic Sans MS" pitchFamily="66" charset="0"/>
              </a:rPr>
              <a:t>Les fleurs </a:t>
            </a:r>
            <a:r>
              <a:rPr lang="fr-FR" sz="1200" b="1" dirty="0" smtClean="0">
                <a:latin typeface="Comic Sans MS" pitchFamily="66" charset="0"/>
              </a:rPr>
              <a:t>avons/sont</a:t>
            </a:r>
            <a:r>
              <a:rPr lang="fr-FR" sz="1200" dirty="0" smtClean="0">
                <a:latin typeface="Comic Sans MS" pitchFamily="66" charset="0"/>
              </a:rPr>
              <a:t> parfumées.</a:t>
            </a:r>
          </a:p>
          <a:p>
            <a:pPr>
              <a:lnSpc>
                <a:spcPct val="250000"/>
              </a:lnSpc>
            </a:pPr>
            <a:r>
              <a:rPr lang="fr-FR" sz="1200" dirty="0" smtClean="0">
                <a:latin typeface="Comic Sans MS" pitchFamily="66" charset="0"/>
              </a:rPr>
              <a:t>Tu </a:t>
            </a:r>
            <a:r>
              <a:rPr lang="fr-FR" sz="1200" b="1" dirty="0" smtClean="0">
                <a:latin typeface="Comic Sans MS" pitchFamily="66" charset="0"/>
              </a:rPr>
              <a:t>as/a</a:t>
            </a:r>
            <a:r>
              <a:rPr lang="fr-FR" sz="1200" dirty="0" smtClean="0">
                <a:latin typeface="Comic Sans MS" pitchFamily="66" charset="0"/>
              </a:rPr>
              <a:t> rendez-vous chez le docteur.</a:t>
            </a:r>
          </a:p>
          <a:p>
            <a:pPr>
              <a:lnSpc>
                <a:spcPct val="250000"/>
              </a:lnSpc>
            </a:pPr>
            <a:r>
              <a:rPr lang="fr-FR" sz="1200" dirty="0" smtClean="0">
                <a:latin typeface="Comic Sans MS" pitchFamily="66" charset="0"/>
              </a:rPr>
              <a:t>Je </a:t>
            </a:r>
            <a:r>
              <a:rPr lang="fr-FR" sz="1200" b="1" dirty="0" smtClean="0">
                <a:latin typeface="Comic Sans MS" pitchFamily="66" charset="0"/>
              </a:rPr>
              <a:t>suis/sont</a:t>
            </a:r>
            <a:r>
              <a:rPr lang="fr-FR" sz="1200" dirty="0" smtClean="0">
                <a:latin typeface="Comic Sans MS" pitchFamily="66" charset="0"/>
              </a:rPr>
              <a:t> très gourmande.</a:t>
            </a:r>
          </a:p>
        </p:txBody>
      </p:sp>
    </p:spTree>
    <p:extLst>
      <p:ext uri="{BB962C8B-B14F-4D97-AF65-F5344CB8AC3E}">
        <p14:creationId xmlns:p14="http://schemas.microsoft.com/office/powerpoint/2010/main" val="11727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verbes avec le pronom personnel qui convient. </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ZoneTexte 30"/>
          <p:cNvSpPr txBox="1"/>
          <p:nvPr/>
        </p:nvSpPr>
        <p:spPr>
          <a:xfrm>
            <a:off x="1268760" y="2144688"/>
            <a:ext cx="1404156" cy="1569660"/>
          </a:xfrm>
          <a:prstGeom prst="rect">
            <a:avLst/>
          </a:prstGeom>
          <a:noFill/>
        </p:spPr>
        <p:txBody>
          <a:bodyPr wrap="square" rtlCol="0">
            <a:spAutoFit/>
          </a:bodyPr>
          <a:lstStyle/>
          <a:p>
            <a:pPr>
              <a:lnSpc>
                <a:spcPct val="200000"/>
              </a:lnSpc>
            </a:pPr>
            <a:r>
              <a:rPr lang="fr-FR" sz="1200" dirty="0" smtClean="0">
                <a:latin typeface="Comic Sans MS" pitchFamily="66" charset="0"/>
              </a:rPr>
              <a:t>............ ai</a:t>
            </a:r>
          </a:p>
          <a:p>
            <a:pPr>
              <a:lnSpc>
                <a:spcPct val="200000"/>
              </a:lnSpc>
            </a:pPr>
            <a:r>
              <a:rPr lang="fr-FR" sz="1200" dirty="0" smtClean="0">
                <a:latin typeface="Comic Sans MS" pitchFamily="66" charset="0"/>
              </a:rPr>
              <a:t>............ suis</a:t>
            </a:r>
          </a:p>
          <a:p>
            <a:pPr>
              <a:lnSpc>
                <a:spcPct val="200000"/>
              </a:lnSpc>
            </a:pPr>
            <a:r>
              <a:rPr lang="fr-FR" sz="1200" dirty="0" smtClean="0">
                <a:latin typeface="Comic Sans MS" pitchFamily="66" charset="0"/>
              </a:rPr>
              <a:t>............ est</a:t>
            </a:r>
          </a:p>
          <a:p>
            <a:pPr>
              <a:lnSpc>
                <a:spcPct val="200000"/>
              </a:lnSpc>
            </a:pPr>
            <a:r>
              <a:rPr lang="fr-FR" sz="1200" dirty="0" smtClean="0">
                <a:latin typeface="Comic Sans MS" pitchFamily="66" charset="0"/>
              </a:rPr>
              <a:t>............ sommes</a:t>
            </a:r>
            <a:endParaRPr lang="fr-FR" sz="1200" dirty="0">
              <a:latin typeface="Comic Sans MS" pitchFamily="66" charset="0"/>
            </a:endParaRPr>
          </a:p>
        </p:txBody>
      </p:sp>
      <p:sp>
        <p:nvSpPr>
          <p:cNvPr id="32" name="ZoneTexte 31"/>
          <p:cNvSpPr txBox="1"/>
          <p:nvPr/>
        </p:nvSpPr>
        <p:spPr>
          <a:xfrm>
            <a:off x="2888940" y="2144688"/>
            <a:ext cx="1368152" cy="1569660"/>
          </a:xfrm>
          <a:prstGeom prst="rect">
            <a:avLst/>
          </a:prstGeom>
          <a:noFill/>
        </p:spPr>
        <p:txBody>
          <a:bodyPr wrap="square" rtlCol="0">
            <a:spAutoFit/>
          </a:bodyPr>
          <a:lstStyle/>
          <a:p>
            <a:pPr>
              <a:lnSpc>
                <a:spcPct val="200000"/>
              </a:lnSpc>
            </a:pPr>
            <a:r>
              <a:rPr lang="fr-FR" sz="1200" dirty="0" smtClean="0">
                <a:latin typeface="Comic Sans MS" pitchFamily="66" charset="0"/>
              </a:rPr>
              <a:t>............ as</a:t>
            </a:r>
          </a:p>
          <a:p>
            <a:pPr>
              <a:lnSpc>
                <a:spcPct val="200000"/>
              </a:lnSpc>
            </a:pPr>
            <a:r>
              <a:rPr lang="fr-FR" sz="1200" dirty="0" smtClean="0">
                <a:latin typeface="Comic Sans MS" pitchFamily="66" charset="0"/>
              </a:rPr>
              <a:t>............ avons</a:t>
            </a:r>
          </a:p>
          <a:p>
            <a:pPr>
              <a:lnSpc>
                <a:spcPct val="200000"/>
              </a:lnSpc>
            </a:pPr>
            <a:r>
              <a:rPr lang="fr-FR" sz="1200" dirty="0" smtClean="0">
                <a:latin typeface="Comic Sans MS" pitchFamily="66" charset="0"/>
              </a:rPr>
              <a:t>............ êtes</a:t>
            </a:r>
          </a:p>
          <a:p>
            <a:pPr>
              <a:lnSpc>
                <a:spcPct val="200000"/>
              </a:lnSpc>
            </a:pPr>
            <a:r>
              <a:rPr lang="fr-FR" sz="1200" dirty="0" smtClean="0">
                <a:latin typeface="Comic Sans MS" pitchFamily="66" charset="0"/>
              </a:rPr>
              <a:t>............ a</a:t>
            </a:r>
            <a:endParaRPr lang="fr-FR" sz="1200" dirty="0">
              <a:latin typeface="Comic Sans MS" pitchFamily="66" charset="0"/>
            </a:endParaRPr>
          </a:p>
        </p:txBody>
      </p:sp>
      <p:sp>
        <p:nvSpPr>
          <p:cNvPr id="33" name="ZoneTexte 32"/>
          <p:cNvSpPr txBox="1"/>
          <p:nvPr/>
        </p:nvSpPr>
        <p:spPr>
          <a:xfrm>
            <a:off x="4397685" y="2144688"/>
            <a:ext cx="1404156" cy="1569660"/>
          </a:xfrm>
          <a:prstGeom prst="rect">
            <a:avLst/>
          </a:prstGeom>
          <a:noFill/>
        </p:spPr>
        <p:txBody>
          <a:bodyPr wrap="square" rtlCol="0">
            <a:spAutoFit/>
          </a:bodyPr>
          <a:lstStyle/>
          <a:p>
            <a:pPr>
              <a:lnSpc>
                <a:spcPct val="200000"/>
              </a:lnSpc>
            </a:pPr>
            <a:r>
              <a:rPr lang="fr-FR" sz="1200" dirty="0" smtClean="0">
                <a:latin typeface="Comic Sans MS" pitchFamily="66" charset="0"/>
              </a:rPr>
              <a:t>............ avez</a:t>
            </a:r>
          </a:p>
          <a:p>
            <a:pPr>
              <a:lnSpc>
                <a:spcPct val="200000"/>
              </a:lnSpc>
            </a:pPr>
            <a:r>
              <a:rPr lang="fr-FR" sz="1200" dirty="0" smtClean="0">
                <a:latin typeface="Comic Sans MS" pitchFamily="66" charset="0"/>
              </a:rPr>
              <a:t>............ es</a:t>
            </a:r>
          </a:p>
          <a:p>
            <a:pPr>
              <a:lnSpc>
                <a:spcPct val="200000"/>
              </a:lnSpc>
            </a:pPr>
            <a:r>
              <a:rPr lang="fr-FR" sz="1200" dirty="0" smtClean="0">
                <a:latin typeface="Comic Sans MS" pitchFamily="66" charset="0"/>
              </a:rPr>
              <a:t>............ ont</a:t>
            </a:r>
          </a:p>
          <a:p>
            <a:pPr>
              <a:lnSpc>
                <a:spcPct val="200000"/>
              </a:lnSpc>
            </a:pPr>
            <a:r>
              <a:rPr lang="fr-FR" sz="1200" dirty="0" smtClean="0">
                <a:latin typeface="Comic Sans MS" pitchFamily="66" charset="0"/>
              </a:rPr>
              <a:t>............ sont</a:t>
            </a:r>
            <a:endParaRPr lang="fr-FR" sz="1200" dirty="0">
              <a:latin typeface="Comic Sans MS" pitchFamily="66" charset="0"/>
            </a:endParaRPr>
          </a:p>
        </p:txBody>
      </p:sp>
      <p:grpSp>
        <p:nvGrpSpPr>
          <p:cNvPr id="35" name="Groupe 34"/>
          <p:cNvGrpSpPr/>
          <p:nvPr/>
        </p:nvGrpSpPr>
        <p:grpSpPr>
          <a:xfrm>
            <a:off x="116632" y="4088904"/>
            <a:ext cx="6653336" cy="495126"/>
            <a:chOff x="116632" y="1352600"/>
            <a:chExt cx="6653336" cy="495126"/>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a:t>
              </a:r>
              <a:r>
                <a:rPr lang="fr-FR" sz="1400" b="1" u="sng" dirty="0" smtClean="0">
                  <a:latin typeface="SimpleRonde" pitchFamily="2" charset="0"/>
                </a:rPr>
                <a:t>être</a:t>
              </a:r>
              <a:r>
                <a:rPr lang="fr-FR" sz="1400" u="sng" dirty="0" smtClean="0">
                  <a:latin typeface="SimpleRonde" pitchFamily="2" charset="0"/>
                </a:rPr>
                <a:t> ou </a:t>
              </a:r>
              <a:r>
                <a:rPr lang="fr-FR" sz="1400" b="1" u="sng" dirty="0" smtClean="0">
                  <a:latin typeface="SimpleRonde" pitchFamily="2" charset="0"/>
                </a:rPr>
                <a:t>avoir</a:t>
              </a:r>
              <a:r>
                <a:rPr lang="fr-FR" sz="1400" u="sng" dirty="0" smtClean="0">
                  <a:latin typeface="SimpleRonde" pitchFamily="2" charset="0"/>
                </a:rPr>
                <a:t> conjugués au présent.</a:t>
              </a:r>
              <a:endParaRPr lang="fr-FR" sz="1400" u="sng" dirty="0">
                <a:latin typeface="SimpleRonde" pitchFamily="2" charset="0"/>
              </a:endParaRP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p:cNvSpPr txBox="1"/>
          <p:nvPr/>
        </p:nvSpPr>
        <p:spPr>
          <a:xfrm>
            <a:off x="296652" y="4448944"/>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Le spectacle du clown ___________ très drôle.</a:t>
            </a:r>
          </a:p>
          <a:p>
            <a:pPr algn="just">
              <a:lnSpc>
                <a:spcPct val="250000"/>
              </a:lnSpc>
            </a:pPr>
            <a:r>
              <a:rPr lang="fr-FR" sz="1200" dirty="0" smtClean="0">
                <a:latin typeface="Comic Sans MS" pitchFamily="66" charset="0"/>
              </a:rPr>
              <a:t>Les pâtisseries ___________ délicieuses.</a:t>
            </a:r>
          </a:p>
          <a:p>
            <a:pPr algn="just">
              <a:lnSpc>
                <a:spcPct val="250000"/>
              </a:lnSpc>
            </a:pPr>
            <a:r>
              <a:rPr lang="fr-FR" sz="1200" dirty="0" smtClean="0">
                <a:latin typeface="Comic Sans MS" pitchFamily="66" charset="0"/>
              </a:rPr>
              <a:t>Ton frère et toi  __________ des yeux fatigués.</a:t>
            </a:r>
          </a:p>
          <a:p>
            <a:pPr algn="just">
              <a:lnSpc>
                <a:spcPct val="250000"/>
              </a:lnSpc>
            </a:pPr>
            <a:r>
              <a:rPr lang="fr-FR" sz="1200" dirty="0" smtClean="0">
                <a:latin typeface="Comic Sans MS" pitchFamily="66" charset="0"/>
              </a:rPr>
              <a:t>Mon cousin et moi ____________ besoin de faire la sieste.</a:t>
            </a:r>
            <a:endParaRPr lang="fr-FR" sz="1200" dirty="0">
              <a:latin typeface="Comic Sans MS" pitchFamily="66" charset="0"/>
            </a:endParaRPr>
          </a:p>
        </p:txBody>
      </p:sp>
      <p:grpSp>
        <p:nvGrpSpPr>
          <p:cNvPr id="45" name="Groupe 44"/>
          <p:cNvGrpSpPr/>
          <p:nvPr/>
        </p:nvGrpSpPr>
        <p:grpSpPr>
          <a:xfrm>
            <a:off x="129233" y="6393160"/>
            <a:ext cx="6653336" cy="495126"/>
            <a:chOff x="116632" y="1352600"/>
            <a:chExt cx="6653336" cy="495126"/>
          </a:xfrm>
        </p:grpSpPr>
        <p:grpSp>
          <p:nvGrpSpPr>
            <p:cNvPr id="46" name="Groupe 45"/>
            <p:cNvGrpSpPr/>
            <p:nvPr/>
          </p:nvGrpSpPr>
          <p:grpSpPr>
            <a:xfrm>
              <a:off x="116632" y="1352600"/>
              <a:ext cx="360040" cy="461665"/>
              <a:chOff x="116632" y="1352600"/>
              <a:chExt cx="360040" cy="461665"/>
            </a:xfrm>
          </p:grpSpPr>
          <p:sp>
            <p:nvSpPr>
              <p:cNvPr id="49" name="Ellipse 4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avec le pronom personnel indiqué.</a:t>
              </a:r>
              <a:endParaRPr lang="fr-FR" sz="1400" u="sng" dirty="0">
                <a:latin typeface="SimpleRonde" pitchFamily="2" charset="0"/>
              </a:endParaRPr>
            </a:p>
          </p:txBody>
        </p:sp>
        <p:sp>
          <p:nvSpPr>
            <p:cNvPr id="48" name="Rectangle à coins arrondis 4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smtClean="0">
                <a:latin typeface="Comic Sans MS" pitchFamily="66" charset="0"/>
              </a:rPr>
              <a:t>Le véhicule est en panne.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L’avion a du retard.</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Tu as de nouvelles chaussures.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Nous sommes dans le jardin.</a:t>
            </a:r>
          </a:p>
        </p:txBody>
      </p:sp>
      <p:pic>
        <p:nvPicPr>
          <p:cNvPr id="52" name="Image 51"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53" name="Image 52"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57" name="ZoneTexte 56"/>
          <p:cNvSpPr txBox="1"/>
          <p:nvPr/>
        </p:nvSpPr>
        <p:spPr>
          <a:xfrm>
            <a:off x="268052" y="7258784"/>
            <a:ext cx="2016224" cy="369332"/>
          </a:xfrm>
          <a:prstGeom prst="rect">
            <a:avLst/>
          </a:prstGeom>
          <a:noFill/>
        </p:spPr>
        <p:txBody>
          <a:bodyPr wrap="square" rtlCol="0">
            <a:spAutoFit/>
          </a:bodyPr>
          <a:lstStyle/>
          <a:p>
            <a:r>
              <a:rPr lang="fr-FR" b="1" dirty="0" smtClean="0">
                <a:latin typeface="Cursive standard" pitchFamily="2" charset="0"/>
              </a:rPr>
              <a:t>Tu</a:t>
            </a:r>
            <a:endParaRPr lang="fr-FR" b="1" dirty="0">
              <a:latin typeface="Cursive standard" pitchFamily="2" charset="0"/>
            </a:endParaRPr>
          </a:p>
        </p:txBody>
      </p:sp>
      <p:sp>
        <p:nvSpPr>
          <p:cNvPr id="58" name="ZoneTexte 57"/>
          <p:cNvSpPr txBox="1"/>
          <p:nvPr/>
        </p:nvSpPr>
        <p:spPr>
          <a:xfrm>
            <a:off x="268052" y="7997914"/>
            <a:ext cx="2016224" cy="369332"/>
          </a:xfrm>
          <a:prstGeom prst="rect">
            <a:avLst/>
          </a:prstGeom>
          <a:noFill/>
        </p:spPr>
        <p:txBody>
          <a:bodyPr wrap="square" rtlCol="0">
            <a:spAutoFit/>
          </a:bodyPr>
          <a:lstStyle/>
          <a:p>
            <a:r>
              <a:rPr lang="fr-FR" b="1" dirty="0" smtClean="0">
                <a:latin typeface="Cursive standard" pitchFamily="2" charset="0"/>
              </a:rPr>
              <a:t>Elles</a:t>
            </a:r>
            <a:endParaRPr lang="fr-FR" b="1" dirty="0">
              <a:latin typeface="Cursive standard" pitchFamily="2" charset="0"/>
            </a:endParaRPr>
          </a:p>
        </p:txBody>
      </p:sp>
      <p:sp>
        <p:nvSpPr>
          <p:cNvPr id="59" name="ZoneTexte 58"/>
          <p:cNvSpPr txBox="1"/>
          <p:nvPr/>
        </p:nvSpPr>
        <p:spPr>
          <a:xfrm>
            <a:off x="278650" y="8713802"/>
            <a:ext cx="2016224" cy="369332"/>
          </a:xfrm>
          <a:prstGeom prst="rect">
            <a:avLst/>
          </a:prstGeom>
          <a:noFill/>
        </p:spPr>
        <p:txBody>
          <a:bodyPr wrap="square" rtlCol="0">
            <a:spAutoFit/>
          </a:bodyPr>
          <a:lstStyle/>
          <a:p>
            <a:r>
              <a:rPr lang="fr-FR" b="1" dirty="0" smtClean="0">
                <a:latin typeface="Cursive standard" pitchFamily="2" charset="0"/>
              </a:rPr>
              <a:t>Vous</a:t>
            </a:r>
            <a:endParaRPr lang="fr-FR" b="1" dirty="0">
              <a:latin typeface="Cursive standard" pitchFamily="2" charset="0"/>
            </a:endParaRPr>
          </a:p>
        </p:txBody>
      </p:sp>
      <p:pic>
        <p:nvPicPr>
          <p:cNvPr id="60" name="Image 59"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61" name="ZoneTexte 60"/>
          <p:cNvSpPr txBox="1"/>
          <p:nvPr/>
        </p:nvSpPr>
        <p:spPr>
          <a:xfrm>
            <a:off x="278650" y="9419024"/>
            <a:ext cx="2016224" cy="369332"/>
          </a:xfrm>
          <a:prstGeom prst="rect">
            <a:avLst/>
          </a:prstGeom>
          <a:noFill/>
        </p:spPr>
        <p:txBody>
          <a:bodyPr wrap="square" rtlCol="0">
            <a:spAutoFit/>
          </a:bodyPr>
          <a:lstStyle/>
          <a:p>
            <a:r>
              <a:rPr lang="fr-FR" b="1" dirty="0" smtClean="0">
                <a:latin typeface="Cursive standard" pitchFamily="2" charset="0"/>
              </a:rPr>
              <a:t>Je</a:t>
            </a:r>
            <a:endParaRPr lang="fr-FR" b="1" dirty="0">
              <a:latin typeface="Cursive standard" pitchFamily="2" charset="0"/>
            </a:endParaRPr>
          </a:p>
        </p:txBody>
      </p:sp>
    </p:spTree>
    <p:extLst>
      <p:ext uri="{BB962C8B-B14F-4D97-AF65-F5344CB8AC3E}">
        <p14:creationId xmlns:p14="http://schemas.microsoft.com/office/powerpoint/2010/main" val="372523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r>
              <a:rPr lang="fr-FR" sz="1800" dirty="0" smtClean="0"/>
              <a:t>Le présent des verbes du 2</a:t>
            </a:r>
            <a:r>
              <a:rPr lang="fr-FR" sz="1800" baseline="30000" dirty="0" smtClean="0"/>
              <a:t>ème</a:t>
            </a:r>
            <a:r>
              <a:rPr lang="fr-FR" sz="1800" dirty="0" smtClean="0"/>
              <a:t> groupe</a:t>
            </a:r>
            <a:endParaRPr lang="fr-FR" sz="1800" dirty="0"/>
          </a:p>
        </p:txBody>
      </p:sp>
      <p:sp>
        <p:nvSpPr>
          <p:cNvPr id="5" name="Espace réservé du texte 4"/>
          <p:cNvSpPr>
            <a:spLocks noGrp="1"/>
          </p:cNvSpPr>
          <p:nvPr>
            <p:ph type="body" sz="quarter" idx="11"/>
          </p:nvPr>
        </p:nvSpPr>
        <p:spPr/>
        <p:txBody>
          <a:bodyPr/>
          <a:lstStyle/>
          <a:p>
            <a:r>
              <a:rPr lang="fr-FR" dirty="0" smtClean="0"/>
              <a:t>5</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280592"/>
            <a:ext cx="6653336" cy="818292"/>
            <a:chOff x="116632" y="1352600"/>
            <a:chExt cx="6653336" cy="818292"/>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phrases en conjuguant le verbe entre parenthèses au présent.</a:t>
              </a:r>
              <a:endParaRPr lang="fr-FR" sz="1400" u="sng" dirty="0">
                <a:latin typeface="SimpleRonde" pitchFamily="2" charset="0"/>
              </a:endParaRP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p:cNvSpPr txBox="1"/>
          <p:nvPr/>
        </p:nvSpPr>
        <p:spPr>
          <a:xfrm>
            <a:off x="217240" y="2000672"/>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Les roses de ma grand-mère (fleurir) au printemps.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Vous (choisir) un livre à lire pendant les vacances.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Ma mère (nourrir) mon petit frère.</a:t>
            </a: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18" name="Groupe 17"/>
          <p:cNvGrpSpPr/>
          <p:nvPr/>
        </p:nvGrpSpPr>
        <p:grpSpPr>
          <a:xfrm>
            <a:off x="116632" y="5025008"/>
            <a:ext cx="6653336" cy="818292"/>
            <a:chOff x="116632" y="1352600"/>
            <a:chExt cx="6653336" cy="818292"/>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Barre l’intrus dans chacune de ces séries et justifie ta réponse en donnant son infinitif.</a:t>
              </a:r>
              <a:endParaRPr lang="fr-FR" sz="1400" u="sng" dirty="0">
                <a:latin typeface="SimpleRonde" pitchFamily="2" charset="0"/>
              </a:endParaRP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4" name="ZoneTexte 23"/>
          <p:cNvSpPr txBox="1"/>
          <p:nvPr/>
        </p:nvSpPr>
        <p:spPr>
          <a:xfrm>
            <a:off x="116632" y="5927427"/>
            <a:ext cx="6577880" cy="1569660"/>
          </a:xfrm>
          <a:prstGeom prst="rect">
            <a:avLst/>
          </a:prstGeom>
          <a:noFill/>
        </p:spPr>
        <p:txBody>
          <a:bodyPr wrap="square" rtlCol="0">
            <a:spAutoFit/>
          </a:bodyPr>
          <a:lstStyle/>
          <a:p>
            <a:pPr algn="just">
              <a:lnSpc>
                <a:spcPct val="150000"/>
              </a:lnSpc>
            </a:pPr>
            <a:r>
              <a:rPr lang="fr-FR" sz="1400" b="1" dirty="0" smtClean="0">
                <a:solidFill>
                  <a:schemeClr val="tx1">
                    <a:lumMod val="75000"/>
                    <a:lumOff val="25000"/>
                  </a:schemeClr>
                </a:solidFill>
                <a:latin typeface="Comic Sans MS" pitchFamily="66" charset="0"/>
              </a:rPr>
              <a:t>a. </a:t>
            </a:r>
            <a:r>
              <a:rPr lang="fr-FR" sz="1200" dirty="0" smtClean="0">
                <a:latin typeface="Comic Sans MS" pitchFamily="66" charset="0"/>
              </a:rPr>
              <a:t>nous pétrissons – nous choisissons – nous chérissons – </a:t>
            </a:r>
          </a:p>
          <a:p>
            <a:pPr algn="just">
              <a:lnSpc>
                <a:spcPct val="150000"/>
              </a:lnSpc>
            </a:pPr>
            <a:r>
              <a:rPr lang="fr-FR" sz="1200" dirty="0" smtClean="0">
                <a:latin typeface="Comic Sans MS" pitchFamily="66" charset="0"/>
              </a:rPr>
              <a:t>nous lissons – nous définissons</a:t>
            </a:r>
          </a:p>
          <a:p>
            <a:pPr algn="just">
              <a:lnSpc>
                <a:spcPct val="150000"/>
              </a:lnSpc>
            </a:pPr>
            <a:endParaRPr lang="fr-FR" sz="1200" dirty="0">
              <a:latin typeface="Comic Sans MS" pitchFamily="66" charset="0"/>
            </a:endParaRPr>
          </a:p>
          <a:p>
            <a:pPr algn="just">
              <a:lnSpc>
                <a:spcPct val="150000"/>
              </a:lnSpc>
            </a:pPr>
            <a:r>
              <a:rPr lang="fr-FR" sz="1400" b="1" dirty="0" smtClean="0">
                <a:solidFill>
                  <a:schemeClr val="tx1">
                    <a:lumMod val="75000"/>
                    <a:lumOff val="25000"/>
                  </a:schemeClr>
                </a:solidFill>
                <a:latin typeface="Comic Sans MS" pitchFamily="66" charset="0"/>
              </a:rPr>
              <a:t>b. </a:t>
            </a:r>
            <a:r>
              <a:rPr lang="fr-FR" sz="1200" dirty="0" smtClean="0">
                <a:latin typeface="Comic Sans MS" pitchFamily="66" charset="0"/>
              </a:rPr>
              <a:t>ils faiblissent – ils vissent – ils refroidissent – </a:t>
            </a:r>
          </a:p>
          <a:p>
            <a:pPr algn="just">
              <a:lnSpc>
                <a:spcPct val="150000"/>
              </a:lnSpc>
            </a:pPr>
            <a:r>
              <a:rPr lang="fr-FR" sz="1200" dirty="0" smtClean="0">
                <a:latin typeface="Comic Sans MS" pitchFamily="66" charset="0"/>
              </a:rPr>
              <a:t>ils grandissent – ils bondissent</a:t>
            </a:r>
            <a:endParaRPr lang="fr-FR" sz="1200" dirty="0">
              <a:latin typeface="Comic Sans MS" pitchFamily="66" charset="0"/>
            </a:endParaRPr>
          </a:p>
        </p:txBody>
      </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61823" r="4434" b="83820"/>
          <a:stretch/>
        </p:blipFill>
        <p:spPr>
          <a:xfrm>
            <a:off x="4455886" y="6046585"/>
            <a:ext cx="2314082" cy="388835"/>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61823" r="4434" b="83820"/>
          <a:stretch/>
        </p:blipFill>
        <p:spPr>
          <a:xfrm>
            <a:off x="4455886" y="6969224"/>
            <a:ext cx="2314082" cy="388835"/>
          </a:xfrm>
          <a:prstGeom prst="rect">
            <a:avLst/>
          </a:prstGeom>
        </p:spPr>
      </p:pic>
      <p:grpSp>
        <p:nvGrpSpPr>
          <p:cNvPr id="28" name="Groupe 27"/>
          <p:cNvGrpSpPr/>
          <p:nvPr/>
        </p:nvGrpSpPr>
        <p:grpSpPr>
          <a:xfrm>
            <a:off x="116632" y="7502976"/>
            <a:ext cx="6653336" cy="495126"/>
            <a:chOff x="116632" y="1352600"/>
            <a:chExt cx="6653336" cy="495126"/>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pronom personnel à un verbe qui convient.</a:t>
              </a:r>
              <a:endParaRPr lang="fr-FR" sz="1400" u="sng" dirty="0">
                <a:latin typeface="SimpleRonde" pitchFamily="2" charset="0"/>
              </a:endParaRP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5" name="Tableau 34"/>
          <p:cNvGraphicFramePr>
            <a:graphicFrameLocks noGrp="1"/>
          </p:cNvGraphicFramePr>
          <p:nvPr>
            <p:extLst>
              <p:ext uri="{D42A27DB-BD31-4B8C-83A1-F6EECF244321}">
                <p14:modId xmlns:p14="http://schemas.microsoft.com/office/powerpoint/2010/main" val="1353818030"/>
              </p:ext>
            </p:extLst>
          </p:nvPr>
        </p:nvGraphicFramePr>
        <p:xfrm>
          <a:off x="448072" y="8151048"/>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punissons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franchis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Il</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assortit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enrichissent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Vous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garantis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Elles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avertissez</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3991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r>
              <a:rPr lang="fr-FR" sz="1800" dirty="0" smtClean="0"/>
              <a:t>Le présent des verbes du 2</a:t>
            </a:r>
            <a:r>
              <a:rPr lang="fr-FR" sz="1800" baseline="30000" dirty="0" smtClean="0"/>
              <a:t>ème</a:t>
            </a:r>
            <a:r>
              <a:rPr lang="fr-FR" sz="1800" dirty="0" smtClean="0"/>
              <a:t> groupe</a:t>
            </a:r>
            <a:endParaRPr lang="fr-FR" sz="1800" dirty="0"/>
          </a:p>
        </p:txBody>
      </p:sp>
      <p:sp>
        <p:nvSpPr>
          <p:cNvPr id="5" name="Espace réservé du texte 4"/>
          <p:cNvSpPr>
            <a:spLocks noGrp="1"/>
          </p:cNvSpPr>
          <p:nvPr>
            <p:ph type="body" sz="quarter" idx="11"/>
          </p:nvPr>
        </p:nvSpPr>
        <p:spPr/>
        <p:txBody>
          <a:bodyPr/>
          <a:lstStyle/>
          <a:p>
            <a:r>
              <a:rPr lang="fr-FR" dirty="0" smtClean="0"/>
              <a:t>5</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280592"/>
            <a:ext cx="6653336" cy="495126"/>
            <a:chOff x="116632" y="1352600"/>
            <a:chExt cx="6653336" cy="495126"/>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verbes dans le tableau.</a:t>
              </a:r>
              <a:endParaRPr lang="fr-FR" sz="1400" u="sng" dirty="0">
                <a:latin typeface="SimpleRonde" pitchFamily="2" charset="0"/>
              </a:endParaRP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8" name="Groupe 17"/>
          <p:cNvGrpSpPr/>
          <p:nvPr/>
        </p:nvGrpSpPr>
        <p:grpSpPr>
          <a:xfrm>
            <a:off x="116632" y="4736976"/>
            <a:ext cx="6653336" cy="495126"/>
            <a:chOff x="116632" y="1352600"/>
            <a:chExt cx="6653336" cy="495126"/>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le verbe qui convient.</a:t>
              </a:r>
              <a:endParaRPr lang="fr-FR" sz="1400" u="sng" dirty="0">
                <a:latin typeface="SimpleRonde" pitchFamily="2" charset="0"/>
              </a:endParaRP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8" name="Groupe 27"/>
          <p:cNvGrpSpPr/>
          <p:nvPr/>
        </p:nvGrpSpPr>
        <p:grpSpPr>
          <a:xfrm>
            <a:off x="116632" y="7502976"/>
            <a:ext cx="6653336" cy="468196"/>
            <a:chOff x="116632" y="1352600"/>
            <a:chExt cx="6653336" cy="468196"/>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5" name="ZoneTexte 34"/>
          <p:cNvSpPr txBox="1"/>
          <p:nvPr/>
        </p:nvSpPr>
        <p:spPr>
          <a:xfrm>
            <a:off x="116632" y="1969314"/>
            <a:ext cx="6534143" cy="369332"/>
          </a:xfrm>
          <a:prstGeom prst="rect">
            <a:avLst/>
          </a:prstGeom>
          <a:noFill/>
        </p:spPr>
        <p:txBody>
          <a:bodyPr wrap="square" rtlCol="0">
            <a:spAutoFit/>
          </a:bodyPr>
          <a:lstStyle/>
          <a:p>
            <a:pPr algn="ctr">
              <a:lnSpc>
                <a:spcPct val="150000"/>
              </a:lnSpc>
            </a:pPr>
            <a:r>
              <a:rPr lang="fr-FR" sz="1200" dirty="0" smtClean="0">
                <a:latin typeface="Comic Sans MS" pitchFamily="66" charset="0"/>
              </a:rPr>
              <a:t>convertir – partir - ouvrir – vieillir – bâtir – découvrir - durcir – éblouir - accueillir</a:t>
            </a:r>
          </a:p>
        </p:txBody>
      </p:sp>
      <p:graphicFrame>
        <p:nvGraphicFramePr>
          <p:cNvPr id="36" name="Tableau 35"/>
          <p:cNvGraphicFramePr>
            <a:graphicFrameLocks noGrp="1"/>
          </p:cNvGraphicFramePr>
          <p:nvPr>
            <p:extLst>
              <p:ext uri="{D42A27DB-BD31-4B8C-83A1-F6EECF244321}">
                <p14:modId xmlns:p14="http://schemas.microsoft.com/office/powerpoint/2010/main" val="3491961261"/>
              </p:ext>
            </p:extLst>
          </p:nvPr>
        </p:nvGraphicFramePr>
        <p:xfrm>
          <a:off x="133373" y="2631735"/>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2</a:t>
                      </a:r>
                      <a:r>
                        <a:rPr lang="fr-FR" sz="1400" b="1" baseline="30000" dirty="0" smtClean="0"/>
                        <a:t>ème</a:t>
                      </a:r>
                      <a:r>
                        <a:rPr lang="fr-FR" sz="1400" b="1" baseline="0" dirty="0" smtClean="0"/>
                        <a:t> groupe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3</a:t>
                      </a:r>
                      <a:r>
                        <a:rPr lang="fr-FR" sz="1400" b="1" baseline="30000" dirty="0" smtClean="0"/>
                        <a:t>ème</a:t>
                      </a:r>
                      <a:r>
                        <a:rPr lang="fr-FR" sz="1400" b="1" dirty="0" smtClean="0"/>
                        <a:t> groupe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2991775"/>
            <a:ext cx="3145110" cy="1323950"/>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2991775"/>
            <a:ext cx="3145110" cy="1323950"/>
          </a:xfrm>
          <a:prstGeom prst="rect">
            <a:avLst/>
          </a:prstGeom>
        </p:spPr>
      </p:pic>
      <p:sp>
        <p:nvSpPr>
          <p:cNvPr id="39" name="ZoneTexte 38"/>
          <p:cNvSpPr txBox="1"/>
          <p:nvPr/>
        </p:nvSpPr>
        <p:spPr>
          <a:xfrm>
            <a:off x="116632" y="5303748"/>
            <a:ext cx="6534143" cy="369332"/>
          </a:xfrm>
          <a:prstGeom prst="rect">
            <a:avLst/>
          </a:prstGeom>
          <a:noFill/>
        </p:spPr>
        <p:txBody>
          <a:bodyPr wrap="square" rtlCol="0">
            <a:spAutoFit/>
          </a:bodyPr>
          <a:lstStyle/>
          <a:p>
            <a:pPr algn="ctr">
              <a:lnSpc>
                <a:spcPct val="150000"/>
              </a:lnSpc>
            </a:pPr>
            <a:r>
              <a:rPr lang="fr-FR" sz="1200" dirty="0" smtClean="0">
                <a:latin typeface="Comic Sans MS" pitchFamily="66" charset="0"/>
              </a:rPr>
              <a:t>subissons – divertit – remplissez – agrandis - rafraichissent</a:t>
            </a:r>
          </a:p>
        </p:txBody>
      </p:sp>
      <p:sp>
        <p:nvSpPr>
          <p:cNvPr id="40" name="ZoneTexte 39"/>
          <p:cNvSpPr txBox="1"/>
          <p:nvPr/>
        </p:nvSpPr>
        <p:spPr>
          <a:xfrm>
            <a:off x="235337" y="5745088"/>
            <a:ext cx="6534143" cy="1569660"/>
          </a:xfrm>
          <a:prstGeom prst="rect">
            <a:avLst/>
          </a:prstGeom>
          <a:noFill/>
        </p:spPr>
        <p:txBody>
          <a:bodyPr wrap="square" rtlCol="0">
            <a:spAutoFit/>
          </a:bodyPr>
          <a:lstStyle/>
          <a:p>
            <a:pPr algn="just">
              <a:lnSpc>
                <a:spcPct val="200000"/>
              </a:lnSpc>
            </a:pPr>
            <a:r>
              <a:rPr lang="fr-FR" sz="1200" dirty="0" smtClean="0">
                <a:latin typeface="Comic Sans MS" pitchFamily="66" charset="0"/>
              </a:rPr>
              <a:t>L’animateur ................................... les enfants de la colonie. Ton ami et toi ................................</a:t>
            </a:r>
          </a:p>
          <a:p>
            <a:pPr algn="just">
              <a:lnSpc>
                <a:spcPct val="200000"/>
              </a:lnSpc>
            </a:pPr>
            <a:r>
              <a:rPr lang="fr-FR" sz="1200" dirty="0" smtClean="0">
                <a:latin typeface="Comic Sans MS" pitchFamily="66" charset="0"/>
              </a:rPr>
              <a:t>votre panier avec des champignons. Les voisins et moi ......................................... le bruit des travaux dans le quartier. Tu .................................... la chambre de tes enfants. Ces boissons .......................................... après l’effort !</a:t>
            </a:r>
          </a:p>
        </p:txBody>
      </p:sp>
      <p:graphicFrame>
        <p:nvGraphicFramePr>
          <p:cNvPr id="42" name="Tableau 41"/>
          <p:cNvGraphicFramePr>
            <a:graphicFrameLocks noGrp="1"/>
          </p:cNvGraphicFramePr>
          <p:nvPr>
            <p:extLst>
              <p:ext uri="{D42A27DB-BD31-4B8C-83A1-F6EECF244321}">
                <p14:modId xmlns:p14="http://schemas.microsoft.com/office/powerpoint/2010/main" val="1360819853"/>
              </p:ext>
            </p:extLst>
          </p:nvPr>
        </p:nvGraphicFramePr>
        <p:xfrm>
          <a:off x="448072" y="8151048"/>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réfléchis à ton futur métier.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salissez</a:t>
                      </a:r>
                      <a:r>
                        <a:rPr lang="fr-FR" sz="1100" baseline="0" dirty="0" smtClean="0">
                          <a:latin typeface="Comic Sans MS" pitchFamily="66" charset="0"/>
                        </a:rPr>
                        <a:t> tout avec vos chaussures.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Les ouvriers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rougissons devant tes compliments.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Mon frère et moi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maigris</a:t>
                      </a:r>
                      <a:r>
                        <a:rPr lang="fr-FR" sz="1100" baseline="0" dirty="0" smtClean="0">
                          <a:latin typeface="Comic Sans MS" pitchFamily="66" charset="0"/>
                        </a:rPr>
                        <a:t> un peu plus tous les jours.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Ton copain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ralentit</a:t>
                      </a:r>
                      <a:r>
                        <a:rPr lang="fr-FR" sz="1100" baseline="0" dirty="0" smtClean="0">
                          <a:latin typeface="Comic Sans MS" pitchFamily="66" charset="0"/>
                        </a:rPr>
                        <a:t> au feu orange.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La voiture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engloutissent</a:t>
                      </a:r>
                      <a:r>
                        <a:rPr lang="fr-FR" sz="1100" baseline="0" dirty="0" smtClean="0">
                          <a:latin typeface="Comic Sans MS" pitchFamily="66" charset="0"/>
                        </a:rPr>
                        <a:t> un bon repas chaud.</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92328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Passé, présent, futur</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4" name="Groupe 3"/>
          <p:cNvGrpSpPr/>
          <p:nvPr/>
        </p:nvGrpSpPr>
        <p:grpSpPr>
          <a:xfrm>
            <a:off x="116632" y="1352600"/>
            <a:ext cx="6653336" cy="791361"/>
            <a:chOff x="116632" y="1352600"/>
            <a:chExt cx="6653336" cy="791361"/>
          </a:xfrm>
        </p:grpSpPr>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smtClean="0">
                  <a:latin typeface="SimpleRonde" pitchFamily="2" charset="0"/>
                </a:rPr>
                <a:t>Indique pour chaque phrase si elle est au passé, au présent ou au futur.</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p:cNvSpPr txBox="1"/>
          <p:nvPr/>
        </p:nvSpPr>
        <p:spPr>
          <a:xfrm>
            <a:off x="296652" y="2144688"/>
            <a:ext cx="4500500" cy="3416320"/>
          </a:xfrm>
          <a:prstGeom prst="rect">
            <a:avLst/>
          </a:prstGeom>
          <a:noFill/>
        </p:spPr>
        <p:txBody>
          <a:bodyPr wrap="square" rtlCol="0">
            <a:spAutoFit/>
          </a:bodyPr>
          <a:lstStyle/>
          <a:p>
            <a:pPr>
              <a:lnSpc>
                <a:spcPct val="300000"/>
              </a:lnSpc>
            </a:pPr>
            <a:r>
              <a:rPr lang="fr-FR" sz="1200" dirty="0" smtClean="0">
                <a:latin typeface="Comic Sans MS" pitchFamily="66" charset="0"/>
              </a:rPr>
              <a:t>Hier, je suis allé chez le dentiste.</a:t>
            </a:r>
          </a:p>
          <a:p>
            <a:pPr>
              <a:lnSpc>
                <a:spcPct val="300000"/>
              </a:lnSpc>
            </a:pPr>
            <a:r>
              <a:rPr lang="fr-FR" sz="1200" dirty="0" smtClean="0">
                <a:latin typeface="Comic Sans MS" pitchFamily="66" charset="0"/>
              </a:rPr>
              <a:t>Bientôt, mon frère apprendra à faire du vélo.</a:t>
            </a:r>
          </a:p>
          <a:p>
            <a:pPr>
              <a:lnSpc>
                <a:spcPct val="300000"/>
              </a:lnSpc>
            </a:pPr>
            <a:r>
              <a:rPr lang="fr-FR" sz="1200" dirty="0" smtClean="0">
                <a:latin typeface="Comic Sans MS" pitchFamily="66" charset="0"/>
              </a:rPr>
              <a:t>Il y a longtemps, les enfants portaient des blouses à l’école.</a:t>
            </a:r>
          </a:p>
          <a:p>
            <a:pPr>
              <a:lnSpc>
                <a:spcPct val="300000"/>
              </a:lnSpc>
            </a:pPr>
            <a:r>
              <a:rPr lang="fr-FR" sz="1200" dirty="0" smtClean="0">
                <a:latin typeface="Comic Sans MS" pitchFamily="66" charset="0"/>
              </a:rPr>
              <a:t>Aujourd’hui, nous sommes à l’école.</a:t>
            </a:r>
          </a:p>
          <a:p>
            <a:pPr>
              <a:lnSpc>
                <a:spcPct val="300000"/>
              </a:lnSpc>
            </a:pPr>
            <a:r>
              <a:rPr lang="fr-FR" sz="1200" dirty="0" smtClean="0">
                <a:latin typeface="Comic Sans MS" pitchFamily="66" charset="0"/>
              </a:rPr>
              <a:t>Dans 5 minutes, la cloche sonnera la récréation.</a:t>
            </a:r>
          </a:p>
          <a:p>
            <a:pPr>
              <a:lnSpc>
                <a:spcPct val="300000"/>
              </a:lnSpc>
            </a:pPr>
            <a:r>
              <a:rPr lang="fr-FR" sz="1200" dirty="0" smtClean="0">
                <a:latin typeface="Comic Sans MS" pitchFamily="66" charset="0"/>
              </a:rPr>
              <a:t>En ce moment, ma grand-mère prépare le repas.</a:t>
            </a:r>
            <a:endParaRPr lang="fr-FR" sz="1200" dirty="0">
              <a:latin typeface="Comic Sans MS" pitchFamily="66" charset="0"/>
            </a:endParaRPr>
          </a:p>
        </p:txBody>
      </p:sp>
      <p:pic>
        <p:nvPicPr>
          <p:cNvPr id="33" name="Image 3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924943" y="2334424"/>
            <a:ext cx="1995857" cy="423106"/>
          </a:xfrm>
          <a:prstGeom prst="rect">
            <a:avLst/>
          </a:prstGeom>
        </p:spPr>
      </p:pic>
      <p:pic>
        <p:nvPicPr>
          <p:cNvPr id="34" name="Image 33"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645024" y="2864210"/>
            <a:ext cx="1995857" cy="423106"/>
          </a:xfrm>
          <a:prstGeom prst="rect">
            <a:avLst/>
          </a:prstGeom>
        </p:spPr>
      </p:pic>
      <p:pic>
        <p:nvPicPr>
          <p:cNvPr id="35" name="Image 3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4673503" y="3429742"/>
            <a:ext cx="1995857" cy="423106"/>
          </a:xfrm>
          <a:prstGeom prst="rect">
            <a:avLst/>
          </a:prstGeom>
        </p:spPr>
      </p:pic>
      <p:pic>
        <p:nvPicPr>
          <p:cNvPr id="36" name="Image 3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924942" y="3967748"/>
            <a:ext cx="1995857" cy="423106"/>
          </a:xfrm>
          <a:prstGeom prst="rect">
            <a:avLst/>
          </a:prstGeom>
        </p:spPr>
      </p:pic>
      <p:pic>
        <p:nvPicPr>
          <p:cNvPr id="37" name="Image 3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799223" y="4520952"/>
            <a:ext cx="1995857" cy="423106"/>
          </a:xfrm>
          <a:prstGeom prst="rect">
            <a:avLst/>
          </a:prstGeom>
        </p:spPr>
      </p:pic>
      <p:pic>
        <p:nvPicPr>
          <p:cNvPr id="38" name="Image 37"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884770" y="5085968"/>
            <a:ext cx="1995857" cy="423106"/>
          </a:xfrm>
          <a:prstGeom prst="rect">
            <a:avLst/>
          </a:prstGeom>
        </p:spPr>
      </p:pic>
      <p:grpSp>
        <p:nvGrpSpPr>
          <p:cNvPr id="39" name="Groupe 38"/>
          <p:cNvGrpSpPr/>
          <p:nvPr/>
        </p:nvGrpSpPr>
        <p:grpSpPr>
          <a:xfrm>
            <a:off x="116632" y="5601072"/>
            <a:ext cx="6653336" cy="495126"/>
            <a:chOff x="116632" y="1352600"/>
            <a:chExt cx="6653336" cy="495126"/>
          </a:xfrm>
        </p:grpSpPr>
        <p:grpSp>
          <p:nvGrpSpPr>
            <p:cNvPr id="40" name="Groupe 39"/>
            <p:cNvGrpSpPr/>
            <p:nvPr/>
          </p:nvGrpSpPr>
          <p:grpSpPr>
            <a:xfrm>
              <a:off x="116632" y="1352600"/>
              <a:ext cx="360040" cy="461665"/>
              <a:chOff x="116632" y="1352600"/>
              <a:chExt cx="360040" cy="461665"/>
            </a:xfrm>
          </p:grpSpPr>
          <p:sp>
            <p:nvSpPr>
              <p:cNvPr id="43" name="Ellipse 4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pour former des phrases correctes.</a:t>
              </a:r>
              <a:endParaRPr lang="fr-FR" sz="1400" u="sng" dirty="0">
                <a:latin typeface="SimpleRonde" pitchFamily="2" charset="0"/>
              </a:endParaRPr>
            </a:p>
          </p:txBody>
        </p:sp>
        <p:sp>
          <p:nvSpPr>
            <p:cNvPr id="42" name="Rectangle à coins arrondis 4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5" name="Tableau 44"/>
          <p:cNvGraphicFramePr>
            <a:graphicFrameLocks noGrp="1"/>
          </p:cNvGraphicFramePr>
          <p:nvPr>
            <p:extLst>
              <p:ext uri="{D42A27DB-BD31-4B8C-83A1-F6EECF244321}">
                <p14:modId xmlns:p14="http://schemas.microsoft.com/office/powerpoint/2010/main" val="1291401109"/>
              </p:ext>
            </p:extLst>
          </p:nvPr>
        </p:nvGraphicFramePr>
        <p:xfrm>
          <a:off x="620688" y="6177880"/>
          <a:ext cx="5645224" cy="1295400"/>
        </p:xfrm>
        <a:graphic>
          <a:graphicData uri="http://schemas.openxmlformats.org/drawingml/2006/table">
            <a:tbl>
              <a:tblPr bandRow="1">
                <a:tableStyleId>{5C22544A-7EE6-4342-B048-85BDC9FD1C3A}</a:tableStyleId>
              </a:tblPr>
              <a:tblGrid>
                <a:gridCol w="1728192"/>
                <a:gridCol w="1094420"/>
                <a:gridCol w="417748"/>
                <a:gridCol w="2404864"/>
              </a:tblGrid>
              <a:tr h="144016">
                <a:tc>
                  <a:txBody>
                    <a:bodyPr/>
                    <a:lstStyle/>
                    <a:p>
                      <a:pPr algn="r"/>
                      <a:r>
                        <a:rPr lang="fr-FR" sz="1100" dirty="0" smtClean="0">
                          <a:latin typeface="Comic Sans MS" pitchFamily="66" charset="0"/>
                        </a:rPr>
                        <a:t>Autrefois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nous arriverons à l’aéroport.</a:t>
                      </a:r>
                      <a:endParaRPr lang="fr-FR" sz="1100" dirty="0">
                        <a:latin typeface="Comic Sans MS" pitchFamily="66" charset="0"/>
                      </a:endParaRPr>
                    </a:p>
                  </a:txBody>
                  <a:tcPr anchor="ctr">
                    <a:solidFill>
                      <a:schemeClr val="bg1"/>
                    </a:solidFill>
                  </a:tcPr>
                </a:tc>
              </a:tr>
              <a:tr h="133216">
                <a:tc>
                  <a:txBody>
                    <a:bodyPr/>
                    <a:lstStyle/>
                    <a:p>
                      <a:pPr algn="r"/>
                      <a:r>
                        <a:rPr lang="fr-FR" sz="1100" dirty="0" smtClean="0">
                          <a:latin typeface="Comic Sans MS" pitchFamily="66" charset="0"/>
                        </a:rPr>
                        <a:t>Un peu</a:t>
                      </a:r>
                      <a:r>
                        <a:rPr lang="fr-FR" sz="1100" baseline="0" dirty="0" smtClean="0">
                          <a:latin typeface="Comic Sans MS" pitchFamily="66" charset="0"/>
                        </a:rPr>
                        <a:t> plus tard</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mon frère est à la garderie.</a:t>
                      </a:r>
                      <a:endParaRPr lang="fr-FR" sz="1100" dirty="0">
                        <a:latin typeface="Comic Sans MS" pitchFamily="66" charset="0"/>
                      </a:endParaRPr>
                    </a:p>
                  </a:txBody>
                  <a:tcPr anchor="ctr">
                    <a:solidFill>
                      <a:schemeClr val="bg1"/>
                    </a:solidFill>
                  </a:tcPr>
                </a:tc>
              </a:tr>
              <a:tr h="129912">
                <a:tc>
                  <a:txBody>
                    <a:bodyPr/>
                    <a:lstStyle/>
                    <a:p>
                      <a:pPr algn="r"/>
                      <a:r>
                        <a:rPr lang="fr-FR" sz="1100" dirty="0" smtClean="0">
                          <a:latin typeface="Comic Sans MS" pitchFamily="66" charset="0"/>
                        </a:rPr>
                        <a:t>Maintenant</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vous rangez votre</a:t>
                      </a:r>
                      <a:r>
                        <a:rPr lang="fr-FR" sz="1100" baseline="0" dirty="0" smtClean="0">
                          <a:latin typeface="Comic Sans MS" pitchFamily="66" charset="0"/>
                        </a:rPr>
                        <a:t> chambre.</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En ce moment</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on</a:t>
                      </a:r>
                      <a:r>
                        <a:rPr lang="fr-FR" sz="1100" baseline="0" dirty="0" smtClean="0">
                          <a:latin typeface="Comic Sans MS" pitchFamily="66" charset="0"/>
                        </a:rPr>
                        <a:t> s’éclairait avec des bougies.</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A</a:t>
                      </a:r>
                      <a:r>
                        <a:rPr lang="fr-FR" sz="1100" baseline="0" dirty="0" smtClean="0">
                          <a:latin typeface="Comic Sans MS" pitchFamily="66" charset="0"/>
                        </a:rPr>
                        <a:t> l’époque</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il n’y</a:t>
                      </a:r>
                      <a:r>
                        <a:rPr lang="fr-FR" sz="1100" baseline="0" dirty="0" smtClean="0">
                          <a:latin typeface="Comic Sans MS" pitchFamily="66" charset="0"/>
                        </a:rPr>
                        <a:t> avait pas d’ordinateur.</a:t>
                      </a:r>
                      <a:endParaRPr lang="fr-FR" sz="1100" dirty="0">
                        <a:latin typeface="Comic Sans MS" pitchFamily="66" charset="0"/>
                      </a:endParaRPr>
                    </a:p>
                  </a:txBody>
                  <a:tcPr anchor="ctr">
                    <a:solidFill>
                      <a:schemeClr val="bg1"/>
                    </a:solidFill>
                  </a:tcPr>
                </a:tc>
              </a:tr>
            </a:tbl>
          </a:graphicData>
        </a:graphic>
      </p:graphicFrame>
      <p:grpSp>
        <p:nvGrpSpPr>
          <p:cNvPr id="46" name="Groupe 45"/>
          <p:cNvGrpSpPr/>
          <p:nvPr/>
        </p:nvGrpSpPr>
        <p:grpSpPr>
          <a:xfrm>
            <a:off x="116632" y="7545288"/>
            <a:ext cx="6653336" cy="818292"/>
            <a:chOff x="116632" y="1352600"/>
            <a:chExt cx="6653336" cy="818292"/>
          </a:xfrm>
        </p:grpSpPr>
        <p:grpSp>
          <p:nvGrpSpPr>
            <p:cNvPr id="47" name="Groupe 46"/>
            <p:cNvGrpSpPr/>
            <p:nvPr/>
          </p:nvGrpSpPr>
          <p:grpSpPr>
            <a:xfrm>
              <a:off x="116632" y="135260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ZoneTexte 4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Colorie en rouge les mots du passé, en bleu les mots du présent et en vert les mots du futur.</a:t>
              </a:r>
              <a:endParaRPr lang="fr-FR" sz="1400" u="sng" dirty="0">
                <a:latin typeface="SimpleRonde" pitchFamily="2" charset="0"/>
              </a:endParaRPr>
            </a:p>
          </p:txBody>
        </p:sp>
        <p:sp>
          <p:nvSpPr>
            <p:cNvPr id="49" name="Rectangle à coins arrondis 4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2" name="Arrondir un rectangle avec un coin diagonal 51"/>
          <p:cNvSpPr/>
          <p:nvPr/>
        </p:nvSpPr>
        <p:spPr>
          <a:xfrm rot="21318590">
            <a:off x="404664" y="8592968"/>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rot="21318590">
            <a:off x="404664" y="8592968"/>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avant-hier</a:t>
            </a:r>
            <a:endParaRPr lang="fr-FR" sz="1200" dirty="0">
              <a:latin typeface="Comic Sans MS" pitchFamily="66" charset="0"/>
            </a:endParaRPr>
          </a:p>
        </p:txBody>
      </p:sp>
      <p:sp>
        <p:nvSpPr>
          <p:cNvPr id="54" name="Arrondir un rectangle avec un coin diagonal 53"/>
          <p:cNvSpPr/>
          <p:nvPr/>
        </p:nvSpPr>
        <p:spPr>
          <a:xfrm rot="20969149">
            <a:off x="3799223" y="8684438"/>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rot="20969149">
            <a:off x="3799223" y="8684438"/>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actuellement</a:t>
            </a:r>
            <a:endParaRPr lang="fr-FR" sz="1200" dirty="0">
              <a:latin typeface="Comic Sans MS" pitchFamily="66" charset="0"/>
            </a:endParaRPr>
          </a:p>
        </p:txBody>
      </p:sp>
      <p:sp>
        <p:nvSpPr>
          <p:cNvPr id="56" name="Arrondir un rectangle avec un coin diagonal 55"/>
          <p:cNvSpPr/>
          <p:nvPr/>
        </p:nvSpPr>
        <p:spPr>
          <a:xfrm rot="21121480">
            <a:off x="2290560" y="9293600"/>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rot="21121480">
            <a:off x="2290560" y="9293600"/>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en ce moment</a:t>
            </a:r>
            <a:endParaRPr lang="fr-FR" sz="1200" dirty="0">
              <a:latin typeface="Comic Sans MS" pitchFamily="66" charset="0"/>
            </a:endParaRPr>
          </a:p>
        </p:txBody>
      </p:sp>
      <p:sp>
        <p:nvSpPr>
          <p:cNvPr id="58" name="Arrondir un rectangle avec un coin diagonal 57"/>
          <p:cNvSpPr/>
          <p:nvPr/>
        </p:nvSpPr>
        <p:spPr>
          <a:xfrm rot="270958">
            <a:off x="548680" y="9411979"/>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rot="270958">
            <a:off x="548680" y="9411979"/>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prochainement</a:t>
            </a:r>
            <a:endParaRPr lang="fr-FR" sz="1200" dirty="0">
              <a:latin typeface="Comic Sans MS" pitchFamily="66" charset="0"/>
            </a:endParaRPr>
          </a:p>
        </p:txBody>
      </p:sp>
      <p:sp>
        <p:nvSpPr>
          <p:cNvPr id="60" name="Arrondir un rectangle avec un coin diagonal 59"/>
          <p:cNvSpPr/>
          <p:nvPr/>
        </p:nvSpPr>
        <p:spPr>
          <a:xfrm rot="21218463">
            <a:off x="5401816" y="9284513"/>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rot="21218463">
            <a:off x="5401816" y="9284513"/>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bientôt</a:t>
            </a:r>
            <a:endParaRPr lang="fr-FR" sz="1200" dirty="0">
              <a:latin typeface="Comic Sans MS" pitchFamily="66" charset="0"/>
            </a:endParaRPr>
          </a:p>
        </p:txBody>
      </p:sp>
      <p:sp>
        <p:nvSpPr>
          <p:cNvPr id="62" name="Arrondir un rectangle avec un coin diagonal 61"/>
          <p:cNvSpPr/>
          <p:nvPr/>
        </p:nvSpPr>
        <p:spPr>
          <a:xfrm rot="238298">
            <a:off x="5368320" y="8581935"/>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rot="238298">
            <a:off x="5368320" y="8581935"/>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il y a longtemps</a:t>
            </a:r>
            <a:endParaRPr lang="fr-FR" sz="1200" dirty="0">
              <a:latin typeface="Comic Sans MS" pitchFamily="66" charset="0"/>
            </a:endParaRPr>
          </a:p>
        </p:txBody>
      </p:sp>
      <p:sp>
        <p:nvSpPr>
          <p:cNvPr id="64" name="Arrondir un rectangle avec un coin diagonal 63"/>
          <p:cNvSpPr/>
          <p:nvPr/>
        </p:nvSpPr>
        <p:spPr>
          <a:xfrm rot="458353">
            <a:off x="2204864" y="8598484"/>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rot="458353">
            <a:off x="2204864" y="8598484"/>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le mois dernier</a:t>
            </a:r>
            <a:endParaRPr lang="fr-FR" sz="1200" dirty="0">
              <a:latin typeface="Comic Sans MS" pitchFamily="66" charset="0"/>
            </a:endParaRPr>
          </a:p>
        </p:txBody>
      </p:sp>
      <p:sp>
        <p:nvSpPr>
          <p:cNvPr id="66" name="Arrondir un rectangle avec un coin diagonal 65"/>
          <p:cNvSpPr/>
          <p:nvPr/>
        </p:nvSpPr>
        <p:spPr>
          <a:xfrm rot="544083">
            <a:off x="3880598" y="9387174"/>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rot="544083">
            <a:off x="3880598" y="9387174"/>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smtClean="0">
                <a:latin typeface="Comic Sans MS" pitchFamily="66" charset="0"/>
              </a:rPr>
              <a:t>il y a un an</a:t>
            </a:r>
            <a:endParaRPr lang="fr-FR" sz="1200" dirty="0">
              <a:latin typeface="Comic Sans MS" pitchFamily="66" charset="0"/>
            </a:endParaRPr>
          </a:p>
        </p:txBody>
      </p:sp>
    </p:spTree>
    <p:extLst>
      <p:ext uri="{BB962C8B-B14F-4D97-AF65-F5344CB8AC3E}">
        <p14:creationId xmlns:p14="http://schemas.microsoft.com/office/powerpoint/2010/main" val="147618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r>
              <a:rPr lang="fr-FR" sz="1800" dirty="0" smtClean="0"/>
              <a:t>Le présent des verbes du 2</a:t>
            </a:r>
            <a:r>
              <a:rPr lang="fr-FR" sz="1800" baseline="30000" dirty="0" smtClean="0"/>
              <a:t>ème</a:t>
            </a:r>
            <a:r>
              <a:rPr lang="fr-FR" sz="1800" dirty="0" smtClean="0"/>
              <a:t> groupe</a:t>
            </a:r>
            <a:endParaRPr lang="fr-FR" sz="1800" dirty="0"/>
          </a:p>
        </p:txBody>
      </p:sp>
      <p:sp>
        <p:nvSpPr>
          <p:cNvPr id="5" name="Espace réservé du texte 4"/>
          <p:cNvSpPr>
            <a:spLocks noGrp="1"/>
          </p:cNvSpPr>
          <p:nvPr>
            <p:ph type="body" sz="quarter" idx="11"/>
          </p:nvPr>
        </p:nvSpPr>
        <p:spPr/>
        <p:txBody>
          <a:bodyPr/>
          <a:lstStyle/>
          <a:p>
            <a:r>
              <a:rPr lang="fr-FR" dirty="0" smtClean="0"/>
              <a:t>5</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280592"/>
            <a:ext cx="6653336" cy="468196"/>
            <a:chOff x="116632" y="1352600"/>
            <a:chExt cx="6653336" cy="468196"/>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Recopie le texte suivant en le mettant au présent.</a:t>
              </a:r>
              <a:endParaRPr lang="fr-FR" sz="1400" u="sng" dirty="0">
                <a:latin typeface="SimpleRonde" pitchFamily="2" charset="0"/>
              </a:endParaRP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5" name="ZoneTexte 34"/>
          <p:cNvSpPr txBox="1"/>
          <p:nvPr/>
        </p:nvSpPr>
        <p:spPr>
          <a:xfrm>
            <a:off x="116632" y="1969314"/>
            <a:ext cx="6534143" cy="1569660"/>
          </a:xfrm>
          <a:prstGeom prst="rect">
            <a:avLst/>
          </a:prstGeom>
          <a:noFill/>
        </p:spPr>
        <p:txBody>
          <a:bodyPr wrap="square" rtlCol="0">
            <a:spAutoFit/>
          </a:bodyPr>
          <a:lstStyle/>
          <a:p>
            <a:pPr algn="just">
              <a:lnSpc>
                <a:spcPct val="200000"/>
              </a:lnSpc>
            </a:pPr>
            <a:r>
              <a:rPr lang="fr-FR" sz="1200" dirty="0" smtClean="0">
                <a:latin typeface="Comic Sans MS" pitchFamily="66" charset="0"/>
              </a:rPr>
              <a:t>La ville s’agrandissait. Les ouvriers bâtissaient de nouveaux immeubles. Ils démolissaient les anciens. Le bulldozer élargissait les routes. Nous investissions dans un nouvel appartement. Le village d’à côté vieillissait et ses commerces subissaient la concurrence de la nouvelle ville.</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7711" t="-1" r="1318" b="2537"/>
          <a:stretch/>
        </p:blipFill>
        <p:spPr>
          <a:xfrm>
            <a:off x="264265" y="3690894"/>
            <a:ext cx="6238875" cy="2342226"/>
          </a:xfrm>
          <a:prstGeom prst="rect">
            <a:avLst/>
          </a:prstGeom>
        </p:spPr>
      </p:pic>
      <p:grpSp>
        <p:nvGrpSpPr>
          <p:cNvPr id="41" name="Groupe 40"/>
          <p:cNvGrpSpPr/>
          <p:nvPr/>
        </p:nvGrpSpPr>
        <p:grpSpPr>
          <a:xfrm>
            <a:off x="116632" y="6398384"/>
            <a:ext cx="6653336" cy="495126"/>
            <a:chOff x="116632" y="1352600"/>
            <a:chExt cx="6653336" cy="495126"/>
          </a:xfrm>
        </p:grpSpPr>
        <p:grpSp>
          <p:nvGrpSpPr>
            <p:cNvPr id="43" name="Groupe 42"/>
            <p:cNvGrpSpPr/>
            <p:nvPr/>
          </p:nvGrpSpPr>
          <p:grpSpPr>
            <a:xfrm>
              <a:off x="116632" y="1352600"/>
              <a:ext cx="360040" cy="461665"/>
              <a:chOff x="116632" y="1352600"/>
              <a:chExt cx="360040" cy="461665"/>
            </a:xfrm>
          </p:grpSpPr>
          <p:sp>
            <p:nvSpPr>
              <p:cNvPr id="46" name="Ellipse 4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des phrases au présent en utilisant le verbe indiqué.</a:t>
              </a:r>
              <a:endParaRPr lang="fr-FR" sz="1400" u="sng" dirty="0">
                <a:latin typeface="SimpleRonde" pitchFamily="2" charset="0"/>
              </a:endParaRPr>
            </a:p>
          </p:txBody>
        </p:sp>
        <p:sp>
          <p:nvSpPr>
            <p:cNvPr id="45" name="Rectangle à coins arrondis 4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8" name="ZoneTexte 47"/>
          <p:cNvSpPr txBox="1"/>
          <p:nvPr/>
        </p:nvSpPr>
        <p:spPr>
          <a:xfrm>
            <a:off x="44624" y="7262480"/>
            <a:ext cx="6393904" cy="2308324"/>
          </a:xfrm>
          <a:prstGeom prst="rect">
            <a:avLst/>
          </a:prstGeom>
          <a:noFill/>
        </p:spPr>
        <p:txBody>
          <a:bodyPr wrap="square" rtlCol="0">
            <a:spAutoFit/>
          </a:bodyPr>
          <a:lstStyle/>
          <a:p>
            <a:pPr>
              <a:lnSpc>
                <a:spcPct val="300000"/>
              </a:lnSpc>
            </a:pPr>
            <a:r>
              <a:rPr lang="fr-FR" sz="1200" dirty="0" smtClean="0">
                <a:latin typeface="Comic Sans MS" pitchFamily="66" charset="0"/>
              </a:rPr>
              <a:t>grandir :</a:t>
            </a:r>
          </a:p>
          <a:p>
            <a:pPr>
              <a:lnSpc>
                <a:spcPct val="300000"/>
              </a:lnSpc>
            </a:pPr>
            <a:r>
              <a:rPr lang="fr-FR" sz="1200" dirty="0" smtClean="0">
                <a:latin typeface="Comic Sans MS" pitchFamily="66" charset="0"/>
              </a:rPr>
              <a:t>rajeunir :</a:t>
            </a:r>
          </a:p>
          <a:p>
            <a:pPr>
              <a:lnSpc>
                <a:spcPct val="300000"/>
              </a:lnSpc>
            </a:pPr>
            <a:r>
              <a:rPr lang="fr-FR" sz="1200" dirty="0" smtClean="0">
                <a:latin typeface="Comic Sans MS" pitchFamily="66" charset="0"/>
              </a:rPr>
              <a:t>fleurir :</a:t>
            </a:r>
          </a:p>
          <a:p>
            <a:pPr>
              <a:lnSpc>
                <a:spcPct val="300000"/>
              </a:lnSpc>
            </a:pPr>
            <a:r>
              <a:rPr lang="fr-FR" sz="1200" dirty="0" smtClean="0">
                <a:latin typeface="Comic Sans MS" pitchFamily="66" charset="0"/>
              </a:rPr>
              <a:t>aplatir :</a:t>
            </a:r>
            <a:endParaRPr lang="fr-FR" sz="1200" dirty="0">
              <a:latin typeface="Comic Sans MS" pitchFamily="66" charset="0"/>
            </a:endParaRP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7432157"/>
            <a:ext cx="5810076" cy="401163"/>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7977336"/>
            <a:ext cx="5810076" cy="401163"/>
          </a:xfrm>
          <a:prstGeom prst="rect">
            <a:avLst/>
          </a:prstGeom>
        </p:spPr>
      </p:pic>
      <p:pic>
        <p:nvPicPr>
          <p:cNvPr id="51" name="Image 50"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8512277"/>
            <a:ext cx="5810076" cy="401163"/>
          </a:xfrm>
          <a:prstGeom prst="rect">
            <a:avLst/>
          </a:prstGeom>
        </p:spPr>
      </p:pic>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9088341"/>
            <a:ext cx="5810076" cy="401163"/>
          </a:xfrm>
          <a:prstGeom prst="rect">
            <a:avLst/>
          </a:prstGeom>
        </p:spPr>
      </p:pic>
    </p:spTree>
    <p:extLst>
      <p:ext uri="{BB962C8B-B14F-4D97-AF65-F5344CB8AC3E}">
        <p14:creationId xmlns:p14="http://schemas.microsoft.com/office/powerpoint/2010/main" val="82306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du 3</a:t>
            </a:r>
            <a:r>
              <a:rPr lang="fr-FR" baseline="30000" dirty="0" smtClean="0"/>
              <a:t>ème</a:t>
            </a:r>
            <a:r>
              <a:rPr lang="fr-FR" dirty="0" smtClean="0"/>
              <a:t> groupe (faire et dire)</a:t>
            </a:r>
            <a:endParaRPr lang="fr-FR"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chaque phrase avec le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4016896"/>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81040670"/>
              </p:ext>
            </p:extLst>
          </p:nvPr>
        </p:nvGraphicFramePr>
        <p:xfrm>
          <a:off x="448072" y="4592960"/>
          <a:ext cx="6048671" cy="1645920"/>
        </p:xfrm>
        <a:graphic>
          <a:graphicData uri="http://schemas.openxmlformats.org/drawingml/2006/table">
            <a:tbl>
              <a:tblPr bandRow="1">
                <a:tableStyleId>{5C22544A-7EE6-4342-B048-85BDC9FD1C3A}</a:tableStyleId>
              </a:tblPr>
              <a:tblGrid>
                <a:gridCol w="1540768"/>
                <a:gridCol w="1421846"/>
                <a:gridCol w="602158"/>
                <a:gridCol w="2483899"/>
              </a:tblGrid>
              <a:tr h="144016">
                <a:tc>
                  <a:txBody>
                    <a:bodyPr/>
                    <a:lstStyle/>
                    <a:p>
                      <a:pPr algn="r"/>
                      <a:r>
                        <a:rPr lang="fr-FR" sz="12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baseline="0" dirty="0" smtClean="0">
                          <a:latin typeface="Comic Sans MS" pitchFamily="66" charset="0"/>
                        </a:rPr>
                        <a:t>dites toujours merci.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200" dirty="0" smtClean="0">
                          <a:latin typeface="Comic Sans MS" pitchFamily="66" charset="0"/>
                        </a:rPr>
                        <a:t>Tu</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disons au revoir à nos amis.</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200" dirty="0" smtClean="0">
                          <a:latin typeface="Comic Sans MS" pitchFamily="66" charset="0"/>
                        </a:rPr>
                        <a:t>Les oiseaux</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fais de la danse classique.</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200" dirty="0" smtClean="0">
                          <a:latin typeface="Comic Sans MS" pitchFamily="66" charset="0"/>
                        </a:rPr>
                        <a:t>Le</a:t>
                      </a:r>
                      <a:r>
                        <a:rPr lang="fr-FR" sz="1200" baseline="0" dirty="0" smtClean="0">
                          <a:latin typeface="Comic Sans MS" pitchFamily="66" charset="0"/>
                        </a:rPr>
                        <a:t> facteur</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font attention</a:t>
                      </a:r>
                      <a:r>
                        <a:rPr lang="fr-FR" sz="1200" baseline="0" dirty="0" smtClean="0">
                          <a:latin typeface="Comic Sans MS" pitchFamily="66" charset="0"/>
                        </a:rPr>
                        <a:t> au renard.</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200" dirty="0" smtClean="0">
                          <a:latin typeface="Comic Sans MS" pitchFamily="66" charset="0"/>
                        </a:rPr>
                        <a:t>Mon oncle</a:t>
                      </a:r>
                      <a:r>
                        <a:rPr lang="fr-FR" sz="1200" baseline="0" dirty="0" smtClean="0">
                          <a:latin typeface="Comic Sans MS" pitchFamily="66" charset="0"/>
                        </a:rPr>
                        <a:t> </a:t>
                      </a:r>
                      <a:r>
                        <a:rPr lang="fr-FR" sz="1200" dirty="0" smtClean="0">
                          <a:latin typeface="Comic Sans MS" pitchFamily="66" charset="0"/>
                        </a:rPr>
                        <a:t>et toi</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dis souvent des blagues.</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200" dirty="0" smtClean="0">
                          <a:latin typeface="Comic Sans MS" pitchFamily="66" charset="0"/>
                        </a:rPr>
                        <a:t>Nous</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fait sa tournée</a:t>
                      </a:r>
                      <a:r>
                        <a:rPr lang="fr-FR" sz="1200" baseline="0" dirty="0" smtClean="0">
                          <a:latin typeface="Comic Sans MS" pitchFamily="66" charset="0"/>
                        </a:rPr>
                        <a:t> quotidienne.</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9" name="Groupe 18"/>
          <p:cNvGrpSpPr/>
          <p:nvPr/>
        </p:nvGrpSpPr>
        <p:grpSpPr>
          <a:xfrm>
            <a:off x="116632" y="6321152"/>
            <a:ext cx="6653336" cy="468196"/>
            <a:chOff x="116632" y="1352600"/>
            <a:chExt cx="6653336" cy="46819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en conjuguant les verbes entre parenthèses. </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Mes parents (faire) attention à ce qu’ils (dire).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(faire) des efforts pour progresser.</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Vous (dire) à ses parents ce qu’il (faire).</a:t>
            </a:r>
            <a:endParaRPr lang="fr-FR" sz="1200" dirty="0">
              <a:latin typeface="Comic Sans MS" pitchFamily="66" charset="0"/>
            </a:endParaRP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
        <p:nvSpPr>
          <p:cNvPr id="29" name="ZoneTexte 28"/>
          <p:cNvSpPr txBox="1"/>
          <p:nvPr/>
        </p:nvSpPr>
        <p:spPr>
          <a:xfrm>
            <a:off x="296652" y="2216696"/>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fais des crêpes.</a:t>
            </a:r>
          </a:p>
          <a:p>
            <a:pPr>
              <a:lnSpc>
                <a:spcPct val="200000"/>
              </a:lnSpc>
            </a:pPr>
            <a:r>
              <a:rPr lang="fr-FR" sz="1200" dirty="0" smtClean="0">
                <a:latin typeface="Comic Sans MS" pitchFamily="66" charset="0"/>
              </a:rPr>
              <a:t>............ dites ce qui ne va pas.</a:t>
            </a:r>
          </a:p>
          <a:p>
            <a:pPr>
              <a:lnSpc>
                <a:spcPct val="200000"/>
              </a:lnSpc>
            </a:pPr>
            <a:r>
              <a:rPr lang="fr-FR" sz="1200" dirty="0" smtClean="0">
                <a:latin typeface="Comic Sans MS" pitchFamily="66" charset="0"/>
              </a:rPr>
              <a:t>............ faisons attention au gaspillage.</a:t>
            </a:r>
          </a:p>
          <a:p>
            <a:pPr>
              <a:lnSpc>
                <a:spcPct val="200000"/>
              </a:lnSpc>
            </a:pPr>
            <a:r>
              <a:rPr lang="fr-FR" sz="1200" dirty="0" smtClean="0">
                <a:latin typeface="Comic Sans MS" pitchFamily="66" charset="0"/>
              </a:rPr>
              <a:t>............ dit souvent des mensonges.</a:t>
            </a:r>
            <a:endParaRPr lang="fr-FR" sz="1200" dirty="0">
              <a:latin typeface="Comic Sans MS" pitchFamily="66" charset="0"/>
            </a:endParaRPr>
          </a:p>
        </p:txBody>
      </p:sp>
      <p:sp>
        <p:nvSpPr>
          <p:cNvPr id="30" name="ZoneTexte 29"/>
          <p:cNvSpPr txBox="1"/>
          <p:nvPr/>
        </p:nvSpPr>
        <p:spPr>
          <a:xfrm>
            <a:off x="3573016" y="2216696"/>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faites de nombreux essais.</a:t>
            </a:r>
          </a:p>
          <a:p>
            <a:pPr>
              <a:lnSpc>
                <a:spcPct val="200000"/>
              </a:lnSpc>
            </a:pPr>
            <a:r>
              <a:rPr lang="fr-FR" sz="1200" dirty="0" smtClean="0">
                <a:latin typeface="Comic Sans MS" pitchFamily="66" charset="0"/>
              </a:rPr>
              <a:t>............ dis la vérité.</a:t>
            </a:r>
          </a:p>
          <a:p>
            <a:pPr>
              <a:lnSpc>
                <a:spcPct val="200000"/>
              </a:lnSpc>
            </a:pPr>
            <a:r>
              <a:rPr lang="fr-FR" sz="1200" dirty="0" smtClean="0">
                <a:latin typeface="Comic Sans MS" pitchFamily="66" charset="0"/>
              </a:rPr>
              <a:t>............ disent n’importe quoi.</a:t>
            </a:r>
          </a:p>
          <a:p>
            <a:pPr>
              <a:lnSpc>
                <a:spcPct val="200000"/>
              </a:lnSpc>
            </a:pPr>
            <a:r>
              <a:rPr lang="fr-FR" sz="1200" dirty="0" smtClean="0">
                <a:latin typeface="Comic Sans MS" pitchFamily="66" charset="0"/>
              </a:rPr>
              <a:t>............ font une tarte pour le gouter.</a:t>
            </a:r>
            <a:endParaRPr lang="fr-FR" sz="1200" dirty="0">
              <a:latin typeface="Comic Sans MS" pitchFamily="66" charset="0"/>
            </a:endParaRPr>
          </a:p>
        </p:txBody>
      </p:sp>
      <p:cxnSp>
        <p:nvCxnSpPr>
          <p:cNvPr id="31" name="Connecteur droit 30"/>
          <p:cNvCxnSpPr/>
          <p:nvPr/>
        </p:nvCxnSpPr>
        <p:spPr>
          <a:xfrm>
            <a:off x="3472408" y="221669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9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du 3</a:t>
            </a:r>
            <a:r>
              <a:rPr lang="fr-FR" baseline="30000" dirty="0" smtClean="0"/>
              <a:t>ème</a:t>
            </a:r>
            <a:r>
              <a:rPr lang="fr-FR" dirty="0" smtClean="0"/>
              <a:t> groupe (aller et venir)</a:t>
            </a:r>
            <a:endParaRPr lang="fr-FR"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aller.</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1712640"/>
            <a:ext cx="6534143" cy="2308324"/>
          </a:xfrm>
          <a:prstGeom prst="rect">
            <a:avLst/>
          </a:prstGeom>
          <a:noFill/>
        </p:spPr>
        <p:txBody>
          <a:bodyPr wrap="square" rtlCol="0">
            <a:spAutoFit/>
          </a:bodyPr>
          <a:lstStyle/>
          <a:p>
            <a:pPr algn="just">
              <a:lnSpc>
                <a:spcPct val="200000"/>
              </a:lnSpc>
            </a:pPr>
            <a:r>
              <a:rPr lang="fr-FR" sz="1200" dirty="0" smtClean="0">
                <a:latin typeface="Comic Sans MS" pitchFamily="66" charset="0"/>
              </a:rPr>
              <a:t>Vous .......................................... vous promener au parc.</a:t>
            </a:r>
          </a:p>
          <a:p>
            <a:pPr algn="just">
              <a:lnSpc>
                <a:spcPct val="200000"/>
              </a:lnSpc>
            </a:pPr>
            <a:r>
              <a:rPr lang="fr-FR" sz="1200" dirty="0" smtClean="0">
                <a:latin typeface="Comic Sans MS" pitchFamily="66" charset="0"/>
              </a:rPr>
              <a:t>Daniel et Pierre ......................................... travailler de bonne heure.</a:t>
            </a:r>
          </a:p>
          <a:p>
            <a:pPr algn="just">
              <a:lnSpc>
                <a:spcPct val="200000"/>
              </a:lnSpc>
            </a:pPr>
            <a:r>
              <a:rPr lang="fr-FR" sz="1200" dirty="0" smtClean="0">
                <a:latin typeface="Comic Sans MS" pitchFamily="66" charset="0"/>
              </a:rPr>
              <a:t>Robin ...................................... à l’école en bus.</a:t>
            </a:r>
          </a:p>
          <a:p>
            <a:pPr algn="just">
              <a:lnSpc>
                <a:spcPct val="200000"/>
              </a:lnSpc>
            </a:pPr>
            <a:r>
              <a:rPr lang="fr-FR" sz="1200" dirty="0" smtClean="0">
                <a:latin typeface="Comic Sans MS" pitchFamily="66" charset="0"/>
              </a:rPr>
              <a:t>Je .......................................... chez le médecin.</a:t>
            </a:r>
          </a:p>
          <a:p>
            <a:pPr algn="just">
              <a:lnSpc>
                <a:spcPct val="200000"/>
              </a:lnSpc>
            </a:pPr>
            <a:r>
              <a:rPr lang="fr-FR" sz="1200" dirty="0" smtClean="0">
                <a:latin typeface="Comic Sans MS" pitchFamily="66" charset="0"/>
              </a:rPr>
              <a:t>Tu ........................................ à ton cours de piano.</a:t>
            </a:r>
          </a:p>
          <a:p>
            <a:pPr algn="just">
              <a:lnSpc>
                <a:spcPct val="200000"/>
              </a:lnSpc>
            </a:pPr>
            <a:r>
              <a:rPr lang="fr-FR" sz="1200" dirty="0" smtClean="0">
                <a:latin typeface="Comic Sans MS" pitchFamily="66" charset="0"/>
              </a:rPr>
              <a:t>Mathieu et moi .......................................... au cinéma ce soir.</a:t>
            </a:r>
          </a:p>
        </p:txBody>
      </p:sp>
      <p:grpSp>
        <p:nvGrpSpPr>
          <p:cNvPr id="12" name="Groupe 11"/>
          <p:cNvGrpSpPr/>
          <p:nvPr/>
        </p:nvGrpSpPr>
        <p:grpSpPr>
          <a:xfrm>
            <a:off x="116632" y="4016896"/>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872715658"/>
              </p:ext>
            </p:extLst>
          </p:nvPr>
        </p:nvGraphicFramePr>
        <p:xfrm>
          <a:off x="448072" y="4664968"/>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vas au stade.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viens faire des courses.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Les chiens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allons à la</a:t>
                      </a:r>
                      <a:r>
                        <a:rPr lang="fr-FR" sz="1100" baseline="0" dirty="0" smtClean="0">
                          <a:latin typeface="Comic Sans MS" pitchFamily="66" charset="0"/>
                        </a:rPr>
                        <a:t> patinoire.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Ta sœur et moi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venez ce</a:t>
                      </a:r>
                      <a:r>
                        <a:rPr lang="fr-FR" sz="1100" baseline="0" dirty="0" smtClean="0">
                          <a:latin typeface="Comic Sans MS" pitchFamily="66" charset="0"/>
                        </a:rPr>
                        <a:t> weekend</a:t>
                      </a:r>
                      <a:r>
                        <a:rPr lang="fr-FR" sz="1100" dirty="0" smtClean="0">
                          <a:latin typeface="Comic Sans MS" pitchFamily="66" charset="0"/>
                        </a:rPr>
                        <a: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Mon frère</a:t>
                      </a:r>
                      <a:r>
                        <a:rPr lang="fr-FR" sz="1100" baseline="0" dirty="0" smtClean="0">
                          <a:latin typeface="Comic Sans MS" pitchFamily="66" charset="0"/>
                        </a:rPr>
                        <a:t> </a:t>
                      </a:r>
                      <a:r>
                        <a:rPr lang="fr-FR" sz="1100" dirty="0" smtClean="0">
                          <a:latin typeface="Comic Sans MS" pitchFamily="66" charset="0"/>
                        </a:rPr>
                        <a:t>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vient faire le marché</a:t>
                      </a:r>
                      <a:r>
                        <a:rPr lang="fr-FR" sz="1100" baseline="0" dirty="0" smtClean="0">
                          <a:latin typeface="Comic Sans MS" pitchFamily="66" charset="0"/>
                        </a:rPr>
                        <a: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L’apiculteur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vont au parc.</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9" name="Groupe 18"/>
          <p:cNvGrpSpPr/>
          <p:nvPr/>
        </p:nvGrpSpPr>
        <p:grpSpPr>
          <a:xfrm>
            <a:off x="116632" y="6321152"/>
            <a:ext cx="6653336" cy="495126"/>
            <a:chOff x="116632" y="1352600"/>
            <a:chExt cx="6653336" cy="49512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Surligne le verbe conjugué qui convient et récris la phrase.</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Les voyageur </a:t>
            </a:r>
            <a:r>
              <a:rPr lang="fr-FR" sz="1200" b="1" dirty="0" smtClean="0">
                <a:latin typeface="Comic Sans MS" pitchFamily="66" charset="0"/>
              </a:rPr>
              <a:t>viennent/vient/venons</a:t>
            </a:r>
            <a:r>
              <a:rPr lang="fr-FR" sz="1200" dirty="0" smtClean="0">
                <a:latin typeface="Comic Sans MS" pitchFamily="66" charset="0"/>
              </a:rPr>
              <a:t> dans la salle d’embarquement.</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train </a:t>
            </a:r>
            <a:r>
              <a:rPr lang="fr-FR" sz="1200" b="1" dirty="0" smtClean="0">
                <a:latin typeface="Comic Sans MS" pitchFamily="66" charset="0"/>
              </a:rPr>
              <a:t>vient/viens/viennent</a:t>
            </a:r>
            <a:r>
              <a:rPr lang="fr-FR" sz="1200" dirty="0" smtClean="0">
                <a:latin typeface="Comic Sans MS" pitchFamily="66" charset="0"/>
              </a:rPr>
              <a:t> d’entrer en gare.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a:t>
            </a:r>
            <a:r>
              <a:rPr lang="fr-FR" sz="1200" b="1" dirty="0" smtClean="0">
                <a:latin typeface="Comic Sans MS" pitchFamily="66" charset="0"/>
              </a:rPr>
              <a:t>vient/viens/venons</a:t>
            </a:r>
            <a:r>
              <a:rPr lang="fr-FR" sz="1200" dirty="0" smtClean="0">
                <a:latin typeface="Comic Sans MS" pitchFamily="66" charset="0"/>
              </a:rPr>
              <a:t> à votre rencontre.</a:t>
            </a:r>
            <a:endParaRPr lang="fr-FR" sz="1200" dirty="0">
              <a:latin typeface="Comic Sans MS" pitchFamily="66" charset="0"/>
            </a:endParaRP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Tree>
    <p:extLst>
      <p:ext uri="{BB962C8B-B14F-4D97-AF65-F5344CB8AC3E}">
        <p14:creationId xmlns:p14="http://schemas.microsoft.com/office/powerpoint/2010/main" val="95004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du 3</a:t>
            </a:r>
            <a:r>
              <a:rPr lang="fr-FR" baseline="30000" dirty="0" smtClean="0"/>
              <a:t>ème</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entre parenthèses.</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000672"/>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Mes parents (prendre) ................................... souvent de ses nouvelles.</a:t>
            </a:r>
          </a:p>
          <a:p>
            <a:pPr algn="just">
              <a:lnSpc>
                <a:spcPct val="200000"/>
              </a:lnSpc>
            </a:pPr>
            <a:r>
              <a:rPr lang="fr-FR" sz="1200" dirty="0" smtClean="0">
                <a:latin typeface="Comic Sans MS" pitchFamily="66" charset="0"/>
              </a:rPr>
              <a:t>Tu (partir) ...................................... en Australie le mois prochain.</a:t>
            </a:r>
          </a:p>
          <a:p>
            <a:pPr algn="just">
              <a:lnSpc>
                <a:spcPct val="200000"/>
              </a:lnSpc>
            </a:pPr>
            <a:r>
              <a:rPr lang="fr-FR" sz="1200" dirty="0" smtClean="0">
                <a:latin typeface="Comic Sans MS" pitchFamily="66" charset="0"/>
              </a:rPr>
              <a:t>Ma sœur (vouloir) .................................... un nouveau sac à dos pour aller au collège.</a:t>
            </a:r>
          </a:p>
          <a:p>
            <a:pPr algn="just">
              <a:lnSpc>
                <a:spcPct val="200000"/>
              </a:lnSpc>
            </a:pPr>
            <a:r>
              <a:rPr lang="fr-FR" sz="1200" dirty="0" smtClean="0">
                <a:latin typeface="Comic Sans MS" pitchFamily="66" charset="0"/>
              </a:rPr>
              <a:t>Nous (voir) ........................................ des œuvres magnifiques dans ce musée.</a:t>
            </a:r>
          </a:p>
          <a:p>
            <a:pPr algn="just">
              <a:lnSpc>
                <a:spcPct val="200000"/>
              </a:lnSpc>
            </a:pPr>
            <a:r>
              <a:rPr lang="fr-FR" sz="1200" dirty="0" smtClean="0">
                <a:latin typeface="Comic Sans MS" pitchFamily="66" charset="0"/>
              </a:rPr>
              <a:t>Je (pouvoir) .............................. faire tout ce que je (vouloir) .................................. .</a:t>
            </a:r>
          </a:p>
        </p:txBody>
      </p:sp>
      <p:grpSp>
        <p:nvGrpSpPr>
          <p:cNvPr id="12" name="Groupe 11"/>
          <p:cNvGrpSpPr/>
          <p:nvPr/>
        </p:nvGrpSpPr>
        <p:grpSpPr>
          <a:xfrm>
            <a:off x="116632" y="4016896"/>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3149166269"/>
              </p:ext>
            </p:extLst>
          </p:nvPr>
        </p:nvGraphicFramePr>
        <p:xfrm>
          <a:off x="448072" y="4664968"/>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Sa fille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prenez l’avion dans 2 heures.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Les étudiants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part au Mexique pour un</a:t>
                      </a:r>
                      <a:r>
                        <a:rPr lang="fr-FR" sz="1100" baseline="0" dirty="0" smtClean="0">
                          <a:latin typeface="Comic Sans MS" pitchFamily="66" charset="0"/>
                        </a:rPr>
                        <a:t> an.</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veux absolument rentrer.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Je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veulent suivre ce cours.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baseline="0" dirty="0" smtClean="0">
                          <a:latin typeface="Comic Sans MS" pitchFamily="66" charset="0"/>
                        </a:rPr>
                        <a:t>Ta tante </a:t>
                      </a:r>
                      <a:r>
                        <a:rPr lang="fr-FR" sz="1100" dirty="0" smtClean="0">
                          <a:latin typeface="Comic Sans MS" pitchFamily="66" charset="0"/>
                        </a:rPr>
                        <a:t>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vois des éclairs dans le ciel.</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pouvons sortir à présent.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9" name="Groupe 18"/>
          <p:cNvGrpSpPr/>
          <p:nvPr/>
        </p:nvGrpSpPr>
        <p:grpSpPr>
          <a:xfrm>
            <a:off x="116632" y="6177136"/>
            <a:ext cx="6653336" cy="1141457"/>
            <a:chOff x="116632" y="1352600"/>
            <a:chExt cx="6653336" cy="1141457"/>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smtClean="0">
                  <a:latin typeface="SimpleRonde" pitchFamily="2" charset="0"/>
                </a:rPr>
                <a:t>Invente une réponse pour répondre à ces questions en faisant une phrase utilisant les sujets suivants : je – nous – mes parents.</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7190472"/>
            <a:ext cx="6372708"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Qui part découvrir le Japon ?</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Qui veut?</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Qui prend de la confiture au petit déjeuner ?</a:t>
            </a:r>
            <a:endParaRPr lang="fr-FR" sz="1200" dirty="0">
              <a:latin typeface="Comic Sans MS" pitchFamily="66" charset="0"/>
            </a:endParaRP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580474"/>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93943"/>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057456"/>
            <a:ext cx="6192688" cy="502778"/>
          </a:xfrm>
          <a:prstGeom prst="rect">
            <a:avLst/>
          </a:prstGeom>
        </p:spPr>
      </p:pic>
    </p:spTree>
    <p:extLst>
      <p:ext uri="{BB962C8B-B14F-4D97-AF65-F5344CB8AC3E}">
        <p14:creationId xmlns:p14="http://schemas.microsoft.com/office/powerpoint/2010/main" val="35856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Le présent des verbes du 3</a:t>
            </a:r>
            <a:r>
              <a:rPr lang="fr-FR" baseline="30000" dirty="0" smtClean="0"/>
              <a:t>ème</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1141457"/>
            <a:chOff x="116632" y="1352600"/>
            <a:chExt cx="6653336" cy="1141457"/>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1061829"/>
            </a:xfrm>
            <a:prstGeom prst="rect">
              <a:avLst/>
            </a:prstGeom>
            <a:noFill/>
          </p:spPr>
          <p:txBody>
            <a:bodyPr wrap="square" rtlCol="0">
              <a:spAutoFit/>
            </a:bodyPr>
            <a:lstStyle/>
            <a:p>
              <a:pPr>
                <a:lnSpc>
                  <a:spcPct val="150000"/>
                </a:lnSpc>
              </a:pPr>
              <a:r>
                <a:rPr lang="fr-FR" sz="1400" u="sng" dirty="0" err="1" smtClean="0">
                  <a:latin typeface="SimpleRonde" pitchFamily="2" charset="0"/>
                </a:rPr>
                <a:t>Mystik’s</a:t>
              </a:r>
              <a:r>
                <a:rPr lang="fr-FR" sz="1400" u="sng" dirty="0" smtClean="0">
                  <a:latin typeface="SimpleRonde" pitchFamily="2" charset="0"/>
                </a:rPr>
                <a:t> a commencé à compléter ce tableau de conjugaison des verbes du 3</a:t>
              </a:r>
              <a:r>
                <a:rPr lang="fr-FR" sz="1400" u="sng" baseline="30000" dirty="0" smtClean="0">
                  <a:latin typeface="SimpleRonde" pitchFamily="2" charset="0"/>
                </a:rPr>
                <a:t>ème</a:t>
              </a:r>
              <a:r>
                <a:rPr lang="fr-FR" sz="1400" u="sng" dirty="0" smtClean="0">
                  <a:latin typeface="SimpleRonde" pitchFamily="2" charset="0"/>
                </a:rPr>
                <a:t> groupe au présent. Il a fait de nombreuses erreurs, surligne-les et corrige-les.</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9" name="Tableau 28"/>
          <p:cNvGraphicFramePr>
            <a:graphicFrameLocks noGrp="1"/>
          </p:cNvGraphicFramePr>
          <p:nvPr>
            <p:extLst>
              <p:ext uri="{D42A27DB-BD31-4B8C-83A1-F6EECF244321}">
                <p14:modId xmlns:p14="http://schemas.microsoft.com/office/powerpoint/2010/main" val="448144891"/>
              </p:ext>
            </p:extLst>
          </p:nvPr>
        </p:nvGraphicFramePr>
        <p:xfrm>
          <a:off x="116632" y="2648744"/>
          <a:ext cx="6653338" cy="6131808"/>
        </p:xfrm>
        <a:graphic>
          <a:graphicData uri="http://schemas.openxmlformats.org/drawingml/2006/table">
            <a:tbl>
              <a:tblPr bandRow="1">
                <a:tableStyleId>{073A0DAA-6AF3-43AB-8588-CEC1D06C72B9}</a:tableStyleId>
              </a:tblPr>
              <a:tblGrid>
                <a:gridCol w="864096"/>
                <a:gridCol w="864096"/>
                <a:gridCol w="1631606"/>
                <a:gridCol w="960682"/>
                <a:gridCol w="864096"/>
                <a:gridCol w="1468762"/>
              </a:tblGrid>
              <a:tr h="432048">
                <a:tc gridSpan="6">
                  <a:txBody>
                    <a:bodyPr/>
                    <a:lstStyle/>
                    <a:p>
                      <a:pPr algn="ctr"/>
                      <a:r>
                        <a:rPr lang="fr-FR" sz="1600" b="1" dirty="0" smtClean="0"/>
                        <a:t>VERBES</a:t>
                      </a:r>
                      <a:r>
                        <a:rPr lang="fr-FR" sz="1600" b="1" baseline="0" dirty="0" smtClean="0"/>
                        <a:t> DU 3</a:t>
                      </a:r>
                      <a:r>
                        <a:rPr lang="fr-FR" sz="1600" b="1" baseline="30000" dirty="0" smtClean="0"/>
                        <a:t>ème</a:t>
                      </a:r>
                      <a:r>
                        <a:rPr lang="fr-FR" sz="1600" b="1" baseline="0" dirty="0" smtClean="0"/>
                        <a:t> GROUPE</a:t>
                      </a:r>
                      <a:endParaRPr lang="fr-FR"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77232">
                <a:tc gridSpan="3">
                  <a:txBody>
                    <a:bodyPr/>
                    <a:lstStyle/>
                    <a:p>
                      <a:pPr algn="ctr"/>
                      <a:r>
                        <a:rPr lang="fr-FR" sz="1600" b="1" dirty="0" smtClean="0"/>
                        <a:t>Prendre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a:r>
                        <a:rPr lang="fr-FR" sz="1600" b="1" dirty="0" smtClean="0"/>
                        <a:t>Pouvoir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r>
              <a:tr h="1188720">
                <a:tc>
                  <a:txBody>
                    <a:bodyPr/>
                    <a:lstStyle/>
                    <a:p>
                      <a:r>
                        <a:rPr lang="fr-FR" sz="1600" dirty="0" smtClean="0"/>
                        <a:t>Je</a:t>
                      </a:r>
                    </a:p>
                    <a:p>
                      <a:r>
                        <a:rPr lang="fr-FR" sz="1600" dirty="0" smtClean="0"/>
                        <a:t>Tu</a:t>
                      </a:r>
                    </a:p>
                    <a:p>
                      <a:r>
                        <a:rPr lang="fr-FR" sz="1600" dirty="0" smtClean="0"/>
                        <a:t>Il, elle</a:t>
                      </a:r>
                    </a:p>
                    <a:p>
                      <a:r>
                        <a:rPr lang="fr-FR" sz="1600" dirty="0" smtClean="0"/>
                        <a:t>Nous</a:t>
                      </a:r>
                    </a:p>
                    <a:p>
                      <a:r>
                        <a:rPr lang="fr-FR" sz="1600" dirty="0" smtClean="0"/>
                        <a:t>Vous</a:t>
                      </a:r>
                    </a:p>
                    <a:p>
                      <a:r>
                        <a:rPr lang="fr-FR" sz="1600" dirty="0" smtClean="0"/>
                        <a:t>Ils, elles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b="0" dirty="0" smtClean="0">
                          <a:solidFill>
                            <a:schemeClr val="tx1"/>
                          </a:solidFill>
                          <a:latin typeface="Amandine" pitchFamily="2" charset="0"/>
                        </a:rPr>
                        <a:t>prend</a:t>
                      </a:r>
                    </a:p>
                    <a:p>
                      <a:r>
                        <a:rPr lang="fr-FR" sz="1600" b="0" dirty="0" smtClean="0">
                          <a:solidFill>
                            <a:schemeClr val="tx1"/>
                          </a:solidFill>
                          <a:latin typeface="Amandine" pitchFamily="2" charset="0"/>
                        </a:rPr>
                        <a:t>prend</a:t>
                      </a:r>
                    </a:p>
                    <a:p>
                      <a:r>
                        <a:rPr lang="fr-FR" sz="1600" b="0" dirty="0" err="1" smtClean="0">
                          <a:solidFill>
                            <a:schemeClr val="tx1"/>
                          </a:solidFill>
                          <a:latin typeface="Amandine" pitchFamily="2" charset="0"/>
                        </a:rPr>
                        <a:t>prent</a:t>
                      </a:r>
                      <a:endParaRPr lang="fr-FR" sz="1600" b="0" dirty="0" smtClean="0">
                        <a:solidFill>
                          <a:schemeClr val="tx1"/>
                        </a:solidFill>
                        <a:latin typeface="Amandine" pitchFamily="2" charset="0"/>
                      </a:endParaRPr>
                    </a:p>
                    <a:p>
                      <a:r>
                        <a:rPr lang="fr-FR" sz="1600" b="0" dirty="0" smtClean="0">
                          <a:solidFill>
                            <a:schemeClr val="tx1"/>
                          </a:solidFill>
                          <a:latin typeface="Amandine" pitchFamily="2" charset="0"/>
                        </a:rPr>
                        <a:t>prenons</a:t>
                      </a:r>
                    </a:p>
                    <a:p>
                      <a:r>
                        <a:rPr lang="fr-FR" sz="1600" b="0" dirty="0" smtClean="0">
                          <a:solidFill>
                            <a:schemeClr val="tx1"/>
                          </a:solidFill>
                          <a:latin typeface="Amandine" pitchFamily="2" charset="0"/>
                        </a:rPr>
                        <a:t>prenez</a:t>
                      </a:r>
                    </a:p>
                    <a:p>
                      <a:r>
                        <a:rPr lang="fr-FR" sz="1600" b="0" dirty="0" err="1" smtClean="0">
                          <a:solidFill>
                            <a:schemeClr val="tx1"/>
                          </a:solidFill>
                          <a:latin typeface="Amandine" pitchFamily="2" charset="0"/>
                        </a:rPr>
                        <a:t>prenent</a:t>
                      </a:r>
                      <a:endParaRPr lang="fr-FR" sz="1800" b="0" dirty="0">
                        <a:solidFill>
                          <a:schemeClr val="tx1"/>
                        </a:solidFill>
                        <a:latin typeface="Amandine"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dirty="0" smtClean="0"/>
                        <a:t>Je</a:t>
                      </a:r>
                    </a:p>
                    <a:p>
                      <a:r>
                        <a:rPr lang="fr-FR" sz="1600" dirty="0" smtClean="0"/>
                        <a:t>Tu</a:t>
                      </a:r>
                    </a:p>
                    <a:p>
                      <a:r>
                        <a:rPr lang="fr-FR" sz="1600" dirty="0" smtClean="0"/>
                        <a:t>Il, elle</a:t>
                      </a:r>
                    </a:p>
                    <a:p>
                      <a:r>
                        <a:rPr lang="fr-FR" sz="1600" dirty="0" smtClean="0"/>
                        <a:t>Nous</a:t>
                      </a:r>
                    </a:p>
                    <a:p>
                      <a:r>
                        <a:rPr lang="fr-FR" sz="1600" dirty="0" smtClean="0"/>
                        <a:t>Vous</a:t>
                      </a:r>
                    </a:p>
                    <a:p>
                      <a:r>
                        <a:rPr lang="fr-FR" sz="1600" dirty="0" smtClean="0"/>
                        <a:t>Ils, elles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b="0" dirty="0" smtClean="0">
                          <a:solidFill>
                            <a:schemeClr val="tx1"/>
                          </a:solidFill>
                          <a:latin typeface="Amandine" pitchFamily="2" charset="0"/>
                        </a:rPr>
                        <a:t>peut</a:t>
                      </a:r>
                    </a:p>
                    <a:p>
                      <a:r>
                        <a:rPr lang="fr-FR" sz="1600" b="0" dirty="0" smtClean="0">
                          <a:solidFill>
                            <a:schemeClr val="tx1"/>
                          </a:solidFill>
                          <a:latin typeface="Amandine" pitchFamily="2" charset="0"/>
                        </a:rPr>
                        <a:t>peut</a:t>
                      </a:r>
                    </a:p>
                    <a:p>
                      <a:r>
                        <a:rPr lang="fr-FR" sz="1600" b="0" dirty="0" smtClean="0">
                          <a:solidFill>
                            <a:schemeClr val="tx1"/>
                          </a:solidFill>
                          <a:latin typeface="Amandine" pitchFamily="2" charset="0"/>
                        </a:rPr>
                        <a:t>peut</a:t>
                      </a:r>
                    </a:p>
                    <a:p>
                      <a:r>
                        <a:rPr lang="fr-FR" sz="1600" b="0" dirty="0" smtClean="0">
                          <a:solidFill>
                            <a:schemeClr val="tx1"/>
                          </a:solidFill>
                          <a:latin typeface="Amandine" pitchFamily="2" charset="0"/>
                        </a:rPr>
                        <a:t>pouvons</a:t>
                      </a:r>
                    </a:p>
                    <a:p>
                      <a:r>
                        <a:rPr lang="fr-FR" sz="1600" b="0" dirty="0" smtClean="0">
                          <a:solidFill>
                            <a:schemeClr val="tx1"/>
                          </a:solidFill>
                          <a:latin typeface="Amandine" pitchFamily="2" charset="0"/>
                        </a:rPr>
                        <a:t>pouvez</a:t>
                      </a:r>
                    </a:p>
                    <a:p>
                      <a:r>
                        <a:rPr lang="fr-FR" sz="1600" b="0" dirty="0" smtClean="0">
                          <a:solidFill>
                            <a:schemeClr val="tx1"/>
                          </a:solidFill>
                          <a:latin typeface="Amandine" pitchFamily="2" charset="0"/>
                        </a:rPr>
                        <a:t>peuvent</a:t>
                      </a:r>
                      <a:endParaRPr lang="fr-FR" sz="1600" b="0" dirty="0">
                        <a:solidFill>
                          <a:schemeClr val="tx1"/>
                        </a:solidFill>
                        <a:latin typeface="Amandine"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r>
              <a:tr h="0">
                <a:tc gridSpan="3">
                  <a:txBody>
                    <a:bodyPr/>
                    <a:lstStyle/>
                    <a:p>
                      <a:pPr algn="ctr"/>
                      <a:r>
                        <a:rPr lang="fr-FR" sz="1600" b="1" dirty="0" smtClean="0"/>
                        <a:t>Partir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a:r>
                        <a:rPr lang="fr-FR" sz="1600" b="1" dirty="0" smtClean="0"/>
                        <a:t>Vouloir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r>
              <a:tr h="841216">
                <a:tc>
                  <a:txBody>
                    <a:bodyPr/>
                    <a:lstStyle/>
                    <a:p>
                      <a:r>
                        <a:rPr lang="fr-FR" sz="1600" dirty="0" smtClean="0"/>
                        <a:t>Je</a:t>
                      </a:r>
                    </a:p>
                    <a:p>
                      <a:r>
                        <a:rPr lang="fr-FR" sz="1600" dirty="0" smtClean="0"/>
                        <a:t>Tu</a:t>
                      </a:r>
                    </a:p>
                    <a:p>
                      <a:r>
                        <a:rPr lang="fr-FR" sz="1600" dirty="0" smtClean="0"/>
                        <a:t>Il, elle</a:t>
                      </a:r>
                    </a:p>
                    <a:p>
                      <a:r>
                        <a:rPr lang="fr-FR" sz="1600" dirty="0" smtClean="0"/>
                        <a:t>Nous</a:t>
                      </a:r>
                    </a:p>
                    <a:p>
                      <a:r>
                        <a:rPr lang="fr-FR" sz="1600" dirty="0" smtClean="0"/>
                        <a:t>Vous</a:t>
                      </a:r>
                    </a:p>
                    <a:p>
                      <a:r>
                        <a:rPr lang="fr-FR" sz="1600" dirty="0" smtClean="0"/>
                        <a:t>Ils, elles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b="0" dirty="0" smtClean="0">
                          <a:solidFill>
                            <a:schemeClr val="tx1"/>
                          </a:solidFill>
                          <a:latin typeface="Amandine" pitchFamily="2" charset="0"/>
                        </a:rPr>
                        <a:t>part</a:t>
                      </a:r>
                    </a:p>
                    <a:p>
                      <a:r>
                        <a:rPr lang="fr-FR" sz="1600" b="0" dirty="0" smtClean="0">
                          <a:solidFill>
                            <a:schemeClr val="tx1"/>
                          </a:solidFill>
                          <a:latin typeface="Amandine" pitchFamily="2" charset="0"/>
                        </a:rPr>
                        <a:t>pars</a:t>
                      </a:r>
                    </a:p>
                    <a:p>
                      <a:r>
                        <a:rPr lang="fr-FR" sz="1600" b="0" dirty="0" smtClean="0">
                          <a:solidFill>
                            <a:schemeClr val="tx1"/>
                          </a:solidFill>
                          <a:latin typeface="Amandine" pitchFamily="2" charset="0"/>
                        </a:rPr>
                        <a:t>part</a:t>
                      </a:r>
                    </a:p>
                    <a:p>
                      <a:r>
                        <a:rPr lang="fr-FR" sz="1600" b="0" dirty="0" smtClean="0">
                          <a:solidFill>
                            <a:schemeClr val="tx1"/>
                          </a:solidFill>
                          <a:latin typeface="Amandine" pitchFamily="2" charset="0"/>
                        </a:rPr>
                        <a:t>partons</a:t>
                      </a:r>
                    </a:p>
                    <a:p>
                      <a:r>
                        <a:rPr lang="fr-FR" sz="1600" b="0" dirty="0" smtClean="0">
                          <a:solidFill>
                            <a:schemeClr val="tx1"/>
                          </a:solidFill>
                          <a:latin typeface="Amandine" pitchFamily="2" charset="0"/>
                        </a:rPr>
                        <a:t>partez</a:t>
                      </a:r>
                    </a:p>
                    <a:p>
                      <a:r>
                        <a:rPr lang="fr-FR" sz="1600" b="0" dirty="0" smtClean="0">
                          <a:solidFill>
                            <a:schemeClr val="tx1"/>
                          </a:solidFill>
                          <a:latin typeface="Amandine" pitchFamily="2" charset="0"/>
                        </a:rPr>
                        <a:t>partes</a:t>
                      </a:r>
                      <a:endParaRPr lang="fr-FR" sz="1600" b="0" dirty="0">
                        <a:solidFill>
                          <a:schemeClr val="tx1"/>
                        </a:solidFill>
                        <a:latin typeface="Amandine"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dirty="0" smtClean="0"/>
                        <a:t>Je</a:t>
                      </a:r>
                    </a:p>
                    <a:p>
                      <a:r>
                        <a:rPr lang="fr-FR" sz="1600" dirty="0" smtClean="0"/>
                        <a:t>Tu</a:t>
                      </a:r>
                    </a:p>
                    <a:p>
                      <a:r>
                        <a:rPr lang="fr-FR" sz="1600" dirty="0" smtClean="0"/>
                        <a:t>Il, elle</a:t>
                      </a:r>
                    </a:p>
                    <a:p>
                      <a:r>
                        <a:rPr lang="fr-FR" sz="1600" dirty="0" smtClean="0"/>
                        <a:t>Nous</a:t>
                      </a:r>
                    </a:p>
                    <a:p>
                      <a:r>
                        <a:rPr lang="fr-FR" sz="1600" dirty="0" smtClean="0"/>
                        <a:t>Vous</a:t>
                      </a:r>
                    </a:p>
                    <a:p>
                      <a:r>
                        <a:rPr lang="fr-FR" sz="1600" dirty="0" smtClean="0"/>
                        <a:t>Ils, elles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b="0" dirty="0" smtClean="0">
                          <a:solidFill>
                            <a:schemeClr val="tx1"/>
                          </a:solidFill>
                          <a:latin typeface="Amandine" pitchFamily="2" charset="0"/>
                        </a:rPr>
                        <a:t>veut</a:t>
                      </a:r>
                    </a:p>
                    <a:p>
                      <a:r>
                        <a:rPr lang="fr-FR" sz="1600" b="0" dirty="0" smtClean="0">
                          <a:solidFill>
                            <a:schemeClr val="tx1"/>
                          </a:solidFill>
                          <a:latin typeface="Amandine" pitchFamily="2" charset="0"/>
                        </a:rPr>
                        <a:t>veut</a:t>
                      </a:r>
                    </a:p>
                    <a:p>
                      <a:r>
                        <a:rPr lang="fr-FR" sz="1600" b="0" dirty="0" smtClean="0">
                          <a:solidFill>
                            <a:schemeClr val="tx1"/>
                          </a:solidFill>
                          <a:latin typeface="Amandine" pitchFamily="2" charset="0"/>
                        </a:rPr>
                        <a:t>veux</a:t>
                      </a:r>
                    </a:p>
                    <a:p>
                      <a:r>
                        <a:rPr lang="fr-FR" sz="1600" b="0" dirty="0" smtClean="0">
                          <a:solidFill>
                            <a:schemeClr val="tx1"/>
                          </a:solidFill>
                          <a:latin typeface="Amandine" pitchFamily="2" charset="0"/>
                        </a:rPr>
                        <a:t>voulons</a:t>
                      </a:r>
                    </a:p>
                    <a:p>
                      <a:r>
                        <a:rPr lang="fr-FR" sz="1600" b="0" dirty="0" smtClean="0">
                          <a:solidFill>
                            <a:schemeClr val="tx1"/>
                          </a:solidFill>
                          <a:latin typeface="Amandine" pitchFamily="2" charset="0"/>
                        </a:rPr>
                        <a:t>voulais</a:t>
                      </a:r>
                    </a:p>
                    <a:p>
                      <a:r>
                        <a:rPr lang="fr-FR" sz="1600" b="0" dirty="0" smtClean="0">
                          <a:solidFill>
                            <a:schemeClr val="tx1"/>
                          </a:solidFill>
                          <a:latin typeface="Amandine" pitchFamily="2" charset="0"/>
                        </a:rPr>
                        <a:t>veulent</a:t>
                      </a:r>
                      <a:endParaRPr lang="fr-FR" sz="1600" b="0" dirty="0">
                        <a:solidFill>
                          <a:schemeClr val="tx1"/>
                        </a:solidFill>
                        <a:latin typeface="Amandine"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r>
              <a:tr h="324936">
                <a:tc gridSpan="3">
                  <a:txBody>
                    <a:bodyPr/>
                    <a:lstStyle/>
                    <a:p>
                      <a:pPr algn="ctr"/>
                      <a:r>
                        <a:rPr lang="fr-FR" sz="1600" b="1" dirty="0" smtClean="0"/>
                        <a:t>Voir</a:t>
                      </a:r>
                    </a:p>
                  </a:txBody>
                  <a:tcPr>
                    <a:lnL w="12700" cap="flat" cmpd="sng" algn="ctr">
                      <a:solidFill>
                        <a:schemeClr val="tx1"/>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a:txBody>
                    <a:bodyPr/>
                    <a:lstStyle/>
                    <a:p>
                      <a:endParaRPr lang="fr-FR" sz="1600" dirty="0" smtClean="0"/>
                    </a:p>
                  </a:txBody>
                  <a:tcPr>
                    <a:lnL w="19050" cap="flat" cmpd="sng" algn="ctr">
                      <a:solidFill>
                        <a:schemeClr val="tx1">
                          <a:lumMod val="65000"/>
                          <a:lumOff val="3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gridSpan="2">
                  <a:txBody>
                    <a:bodyPr/>
                    <a:lstStyle/>
                    <a:p>
                      <a:endParaRPr lang="fr-FR" dirty="0"/>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endParaRPr lang="fr-FR"/>
                    </a:p>
                  </a:txBody>
                  <a:tcPr/>
                </a:tc>
              </a:tr>
              <a:tr h="841216">
                <a:tc>
                  <a:txBody>
                    <a:bodyPr/>
                    <a:lstStyle/>
                    <a:p>
                      <a:r>
                        <a:rPr lang="fr-FR" sz="1600" dirty="0" smtClean="0"/>
                        <a:t>Je</a:t>
                      </a:r>
                    </a:p>
                    <a:p>
                      <a:r>
                        <a:rPr lang="fr-FR" sz="1600" dirty="0" smtClean="0"/>
                        <a:t>Tu</a:t>
                      </a:r>
                    </a:p>
                    <a:p>
                      <a:r>
                        <a:rPr lang="fr-FR" sz="1600" dirty="0" smtClean="0"/>
                        <a:t>Il, elle</a:t>
                      </a:r>
                    </a:p>
                    <a:p>
                      <a:r>
                        <a:rPr lang="fr-FR" sz="1600" dirty="0" smtClean="0"/>
                        <a:t>Nous</a:t>
                      </a:r>
                    </a:p>
                    <a:p>
                      <a:r>
                        <a:rPr lang="fr-FR" sz="1600" dirty="0" smtClean="0"/>
                        <a:t>Vous</a:t>
                      </a:r>
                    </a:p>
                    <a:p>
                      <a:r>
                        <a:rPr lang="fr-FR" sz="1600" dirty="0" smtClean="0"/>
                        <a:t>Ils, elles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fr-FR" sz="1600" b="0" dirty="0" smtClean="0">
                          <a:solidFill>
                            <a:schemeClr val="tx1"/>
                          </a:solidFill>
                          <a:latin typeface="Amandine" pitchFamily="2" charset="0"/>
                        </a:rPr>
                        <a:t>voix</a:t>
                      </a:r>
                    </a:p>
                    <a:p>
                      <a:r>
                        <a:rPr lang="fr-FR" sz="1600" b="0" dirty="0" smtClean="0">
                          <a:solidFill>
                            <a:schemeClr val="tx1"/>
                          </a:solidFill>
                          <a:latin typeface="Amandine" pitchFamily="2" charset="0"/>
                        </a:rPr>
                        <a:t>voix</a:t>
                      </a:r>
                    </a:p>
                    <a:p>
                      <a:r>
                        <a:rPr lang="fr-FR" sz="1600" b="0" dirty="0" smtClean="0">
                          <a:solidFill>
                            <a:schemeClr val="tx1"/>
                          </a:solidFill>
                          <a:latin typeface="Amandine" pitchFamily="2" charset="0"/>
                        </a:rPr>
                        <a:t>voit</a:t>
                      </a:r>
                    </a:p>
                    <a:p>
                      <a:r>
                        <a:rPr lang="fr-FR" sz="1600" b="0" dirty="0" err="1" smtClean="0">
                          <a:solidFill>
                            <a:schemeClr val="tx1"/>
                          </a:solidFill>
                          <a:latin typeface="Amandine" pitchFamily="2" charset="0"/>
                        </a:rPr>
                        <a:t>voillons</a:t>
                      </a:r>
                      <a:endParaRPr lang="fr-FR" sz="1600" b="0" dirty="0" smtClean="0">
                        <a:solidFill>
                          <a:schemeClr val="tx1"/>
                        </a:solidFill>
                        <a:latin typeface="Amandine" pitchFamily="2" charset="0"/>
                      </a:endParaRPr>
                    </a:p>
                    <a:p>
                      <a:r>
                        <a:rPr lang="fr-FR" sz="1600" b="0" dirty="0" err="1" smtClean="0">
                          <a:solidFill>
                            <a:schemeClr val="tx1"/>
                          </a:solidFill>
                          <a:latin typeface="Amandine" pitchFamily="2" charset="0"/>
                        </a:rPr>
                        <a:t>voillez</a:t>
                      </a:r>
                      <a:endParaRPr lang="fr-FR" sz="1600" b="0" dirty="0" smtClean="0">
                        <a:solidFill>
                          <a:schemeClr val="tx1"/>
                        </a:solidFill>
                        <a:latin typeface="Amandine" pitchFamily="2" charset="0"/>
                      </a:endParaRPr>
                    </a:p>
                    <a:p>
                      <a:r>
                        <a:rPr lang="fr-FR" sz="1600" b="0" dirty="0" err="1" smtClean="0">
                          <a:solidFill>
                            <a:schemeClr val="tx1"/>
                          </a:solidFill>
                          <a:latin typeface="Amandine" pitchFamily="2" charset="0"/>
                        </a:rPr>
                        <a:t>voyent</a:t>
                      </a:r>
                      <a:endParaRPr lang="fr-FR" sz="1600" b="0" dirty="0">
                        <a:solidFill>
                          <a:schemeClr val="tx1"/>
                        </a:solidFill>
                        <a:latin typeface="Amandine" pitchFamily="2" charset="0"/>
                      </a:endParaRPr>
                    </a:p>
                  </a:txBody>
                  <a:tcPr>
                    <a:lnL w="127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fr-FR" dirty="0"/>
                    </a:p>
                  </a:txBody>
                  <a:tcP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fr-FR" sz="1600" dirty="0" smtClean="0"/>
                    </a:p>
                  </a:txBody>
                  <a:tcPr>
                    <a:lnL w="19050" cap="flat" cmpd="sng" algn="ctr">
                      <a:solidFill>
                        <a:schemeClr val="tx1">
                          <a:lumMod val="65000"/>
                          <a:lumOff val="3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gridSpan="2">
                  <a:txBody>
                    <a:bodyPr/>
                    <a:lstStyle/>
                    <a:p>
                      <a:endParaRPr lang="fr-FR" dirty="0"/>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endParaRPr lang="fr-FR"/>
                    </a:p>
                  </a:txBody>
                  <a:tcPr/>
                </a:tc>
              </a:tr>
            </a:tbl>
          </a:graphicData>
        </a:graphic>
      </p:graphicFrame>
      <p:pic>
        <p:nvPicPr>
          <p:cNvPr id="30" name="Imag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1" y="7590950"/>
            <a:ext cx="2986211" cy="1841445"/>
          </a:xfrm>
          <a:prstGeom prst="rect">
            <a:avLst/>
          </a:prstGeom>
        </p:spPr>
      </p:pic>
    </p:spTree>
    <p:extLst>
      <p:ext uri="{BB962C8B-B14F-4D97-AF65-F5344CB8AC3E}">
        <p14:creationId xmlns:p14="http://schemas.microsoft.com/office/powerpoint/2010/main" val="36425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Autofit/>
          </a:bodyPr>
          <a:lstStyle/>
          <a:p>
            <a:r>
              <a:rPr lang="fr-FR" sz="2400" dirty="0" smtClean="0"/>
              <a:t>Le futur des verbes des 1</a:t>
            </a:r>
            <a:r>
              <a:rPr lang="fr-FR" sz="2400" baseline="30000" dirty="0" smtClean="0"/>
              <a:t>er</a:t>
            </a:r>
            <a:r>
              <a:rPr lang="fr-FR" sz="2400" dirty="0" smtClean="0"/>
              <a:t> et 2</a:t>
            </a:r>
            <a:r>
              <a:rPr lang="fr-FR" sz="2400" baseline="30000" dirty="0" smtClean="0"/>
              <a:t>ème</a:t>
            </a:r>
            <a:r>
              <a:rPr lang="fr-FR" sz="2400" dirty="0" smtClean="0"/>
              <a:t> groupes</a:t>
            </a:r>
            <a:endParaRPr lang="fr-FR" sz="2400"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phrases au futur.</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Demain, nous mangerons chez toi.</a:t>
            </a:r>
          </a:p>
          <a:p>
            <a:pPr>
              <a:lnSpc>
                <a:spcPct val="200000"/>
              </a:lnSpc>
            </a:pPr>
            <a:r>
              <a:rPr lang="fr-FR" sz="1200" dirty="0" smtClean="0">
                <a:latin typeface="Comic Sans MS" pitchFamily="66" charset="0"/>
              </a:rPr>
              <a:t>Quand j’étais bébé, je suçais mon pouce.</a:t>
            </a:r>
          </a:p>
          <a:p>
            <a:pPr>
              <a:lnSpc>
                <a:spcPct val="200000"/>
              </a:lnSpc>
            </a:pPr>
            <a:r>
              <a:rPr lang="fr-FR" sz="1200" dirty="0" smtClean="0">
                <a:latin typeface="Comic Sans MS" pitchFamily="66" charset="0"/>
              </a:rPr>
              <a:t>Aujourd’hui, mon frère est à l’école.</a:t>
            </a:r>
          </a:p>
          <a:p>
            <a:pPr>
              <a:lnSpc>
                <a:spcPct val="200000"/>
              </a:lnSpc>
            </a:pPr>
            <a:r>
              <a:rPr lang="fr-FR" sz="1200" dirty="0" smtClean="0">
                <a:latin typeface="Comic Sans MS" pitchFamily="66" charset="0"/>
              </a:rPr>
              <a:t>Plus tard, je cuisinerai comme un chef.</a:t>
            </a:r>
            <a:endParaRPr lang="fr-FR" sz="1200" dirty="0">
              <a:latin typeface="Comic Sans MS" pitchFamily="66" charset="0"/>
            </a:endParaRPr>
          </a:p>
        </p:txBody>
      </p:sp>
      <p:sp>
        <p:nvSpPr>
          <p:cNvPr id="12" name="ZoneTexte 11"/>
          <p:cNvSpPr txBox="1"/>
          <p:nvPr/>
        </p:nvSpPr>
        <p:spPr>
          <a:xfrm>
            <a:off x="3573016" y="1784648"/>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Je rangerai ma chambre demain.</a:t>
            </a:r>
          </a:p>
          <a:p>
            <a:pPr>
              <a:lnSpc>
                <a:spcPct val="200000"/>
              </a:lnSpc>
            </a:pPr>
            <a:r>
              <a:rPr lang="fr-FR" sz="1200" dirty="0" smtClean="0">
                <a:latin typeface="Comic Sans MS" pitchFamily="66" charset="0"/>
              </a:rPr>
              <a:t>Nous sommes allés au restaurant hier.</a:t>
            </a:r>
          </a:p>
          <a:p>
            <a:pPr>
              <a:lnSpc>
                <a:spcPct val="200000"/>
              </a:lnSpc>
            </a:pPr>
            <a:r>
              <a:rPr lang="fr-FR" sz="1200" dirty="0" smtClean="0">
                <a:latin typeface="Comic Sans MS" pitchFamily="66" charset="0"/>
              </a:rPr>
              <a:t>Tout à l’heure, je te lirai une histoire.</a:t>
            </a:r>
          </a:p>
          <a:p>
            <a:pPr>
              <a:lnSpc>
                <a:spcPct val="200000"/>
              </a:lnSpc>
            </a:pPr>
            <a:r>
              <a:rPr lang="fr-FR" sz="1200" dirty="0" smtClean="0">
                <a:latin typeface="Comic Sans MS" pitchFamily="66" charset="0"/>
              </a:rPr>
              <a:t>Autrefois, il n’y avait pas de télévision.</a:t>
            </a:r>
            <a:endParaRPr lang="fr-FR" sz="1200" dirty="0">
              <a:latin typeface="Comic Sans MS" pitchFamily="66" charset="0"/>
            </a:endParaRPr>
          </a:p>
        </p:txBody>
      </p:sp>
      <p:cxnSp>
        <p:nvCxnSpPr>
          <p:cNvPr id="13" name="Connecteur droit 12"/>
          <p:cNvCxnSpPr/>
          <p:nvPr/>
        </p:nvCxnSpPr>
        <p:spPr>
          <a:xfrm>
            <a:off x="3472408" y="1784648"/>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40832"/>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à son verbe conjugué au futur.</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p:cNvGraphicFramePr>
            <a:graphicFrameLocks noGrp="1"/>
          </p:cNvGraphicFramePr>
          <p:nvPr>
            <p:extLst>
              <p:ext uri="{D42A27DB-BD31-4B8C-83A1-F6EECF244321}">
                <p14:modId xmlns:p14="http://schemas.microsoft.com/office/powerpoint/2010/main" val="373421415"/>
              </p:ext>
            </p:extLst>
          </p:nvPr>
        </p:nvGraphicFramePr>
        <p:xfrm>
          <a:off x="448072" y="4088904"/>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fabriquerez</a:t>
                      </a:r>
                      <a:r>
                        <a:rPr lang="fr-FR" sz="1100" baseline="0" dirty="0" smtClean="0">
                          <a:latin typeface="Comic Sans MS" pitchFamily="66" charset="0"/>
                        </a:rPr>
                        <a:t> une cabane.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préparera de bons croissants.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Nos voisins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mangerons à la cantine.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Ma sœur et moi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voterai aux élections.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Ton oncle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déplaceront leur voiture.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La boulangère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porteras</a:t>
                      </a:r>
                      <a:r>
                        <a:rPr lang="fr-FR" sz="1100" baseline="0" dirty="0" smtClean="0">
                          <a:latin typeface="Comic Sans MS" pitchFamily="66" charset="0"/>
                        </a:rPr>
                        <a:t> son cartable.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32" name="Groupe 31"/>
          <p:cNvGrpSpPr/>
          <p:nvPr/>
        </p:nvGrpSpPr>
        <p:grpSpPr>
          <a:xfrm>
            <a:off x="116632" y="5817096"/>
            <a:ext cx="6653336" cy="495126"/>
            <a:chOff x="116632" y="1352600"/>
            <a:chExt cx="6653336" cy="495126"/>
          </a:xfrm>
        </p:grpSpPr>
        <p:grpSp>
          <p:nvGrpSpPr>
            <p:cNvPr id="33" name="Groupe 32"/>
            <p:cNvGrpSpPr/>
            <p:nvPr/>
          </p:nvGrpSpPr>
          <p:grpSpPr>
            <a:xfrm>
              <a:off x="116632" y="1352600"/>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Surligne le verbe conjugué qui convient et récris la phrase.</a:t>
              </a:r>
              <a:endParaRPr lang="fr-FR" sz="1400" u="sng" dirty="0">
                <a:latin typeface="SimpleRonde" pitchFamily="2" charset="0"/>
              </a:endParaRPr>
            </a:p>
          </p:txBody>
        </p:sp>
        <p:sp>
          <p:nvSpPr>
            <p:cNvPr id="35" name="Rectangle à coins arrondis 3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p:cNvSpPr txBox="1"/>
          <p:nvPr/>
        </p:nvSpPr>
        <p:spPr>
          <a:xfrm>
            <a:off x="296652" y="6537176"/>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 présentateur </a:t>
            </a:r>
            <a:r>
              <a:rPr lang="fr-FR" sz="1200" b="1" dirty="0" smtClean="0">
                <a:latin typeface="Comic Sans MS" pitchFamily="66" charset="0"/>
              </a:rPr>
              <a:t>annonceras/annoncera/annonceront</a:t>
            </a:r>
            <a:r>
              <a:rPr lang="fr-FR" sz="1200" dirty="0" smtClean="0">
                <a:latin typeface="Comic Sans MS" pitchFamily="66" charset="0"/>
              </a:rPr>
              <a:t> la nouvelle au journal.</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Je </a:t>
            </a:r>
            <a:r>
              <a:rPr lang="fr-FR" sz="1200" b="1" dirty="0" smtClean="0">
                <a:latin typeface="Comic Sans MS" pitchFamily="66" charset="0"/>
              </a:rPr>
              <a:t>mangera/mangerai/mangerons</a:t>
            </a:r>
            <a:r>
              <a:rPr lang="fr-FR" sz="1200" dirty="0" smtClean="0">
                <a:latin typeface="Comic Sans MS" pitchFamily="66" charset="0"/>
              </a:rPr>
              <a:t> des nouilles et des champignons.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Ta sœur et </a:t>
            </a:r>
            <a:r>
              <a:rPr lang="fr-FR" sz="1200" smtClean="0">
                <a:latin typeface="Comic Sans MS" pitchFamily="66" charset="0"/>
              </a:rPr>
              <a:t>toi </a:t>
            </a:r>
            <a:r>
              <a:rPr lang="fr-FR" sz="1200" b="1" smtClean="0">
                <a:latin typeface="Comic Sans MS" pitchFamily="66" charset="0"/>
              </a:rPr>
              <a:t>travaillez/travaillerez/travailleront</a:t>
            </a:r>
            <a:r>
              <a:rPr lang="fr-FR" sz="1200" smtClean="0">
                <a:latin typeface="Comic Sans MS" pitchFamily="66" charset="0"/>
              </a:rPr>
              <a:t> </a:t>
            </a:r>
            <a:r>
              <a:rPr lang="fr-FR" sz="1200" dirty="0" smtClean="0">
                <a:latin typeface="Comic Sans MS" pitchFamily="66" charset="0"/>
              </a:rPr>
              <a:t>dans votre chambre.</a:t>
            </a:r>
            <a:endParaRPr lang="fr-FR" sz="1200" dirty="0">
              <a:latin typeface="Comic Sans MS" pitchFamily="66" charset="0"/>
            </a:endParaRPr>
          </a:p>
        </p:txBody>
      </p:sp>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014944"/>
            <a:ext cx="6192688" cy="502778"/>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14504"/>
            <a:ext cx="6192688" cy="502778"/>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937833"/>
            <a:ext cx="6192688" cy="502778"/>
          </a:xfrm>
          <a:prstGeom prst="rect">
            <a:avLst/>
          </a:prstGeom>
        </p:spPr>
      </p:pic>
    </p:spTree>
    <p:extLst>
      <p:ext uri="{BB962C8B-B14F-4D97-AF65-F5344CB8AC3E}">
        <p14:creationId xmlns:p14="http://schemas.microsoft.com/office/powerpoint/2010/main" val="1204353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Autofit/>
          </a:bodyPr>
          <a:lstStyle/>
          <a:p>
            <a:r>
              <a:rPr lang="fr-FR" sz="2400" dirty="0"/>
              <a:t>Le futur des verbes des 1</a:t>
            </a:r>
            <a:r>
              <a:rPr lang="fr-FR" sz="2400" baseline="30000" dirty="0"/>
              <a:t>er</a:t>
            </a:r>
            <a:r>
              <a:rPr lang="fr-FR" sz="2400" dirty="0"/>
              <a:t> et 2</a:t>
            </a:r>
            <a:r>
              <a:rPr lang="fr-FR" sz="2400" baseline="30000" dirty="0"/>
              <a:t>ème</a:t>
            </a:r>
            <a:r>
              <a:rPr lang="fr-FR" sz="2400" dirty="0"/>
              <a:t> groupes</a:t>
            </a:r>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1" name="Groupe 50"/>
          <p:cNvGrpSpPr/>
          <p:nvPr/>
        </p:nvGrpSpPr>
        <p:grpSpPr>
          <a:xfrm>
            <a:off x="116632" y="1280592"/>
            <a:ext cx="6653336" cy="468196"/>
            <a:chOff x="116632" y="1352600"/>
            <a:chExt cx="6653336" cy="468196"/>
          </a:xfrm>
        </p:grpSpPr>
        <p:grpSp>
          <p:nvGrpSpPr>
            <p:cNvPr id="52" name="Groupe 51"/>
            <p:cNvGrpSpPr/>
            <p:nvPr/>
          </p:nvGrpSpPr>
          <p:grpSpPr>
            <a:xfrm>
              <a:off x="116632" y="135260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54" name="Rectangle à coins arrondis 5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0" name="ZoneTexte 59"/>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passeras le voir.</a:t>
            </a:r>
          </a:p>
          <a:p>
            <a:pPr>
              <a:lnSpc>
                <a:spcPct val="200000"/>
              </a:lnSpc>
            </a:pPr>
            <a:r>
              <a:rPr lang="fr-FR" sz="1200" dirty="0" smtClean="0">
                <a:latin typeface="Comic Sans MS" pitchFamily="66" charset="0"/>
              </a:rPr>
              <a:t>............ rangeront le garage.</a:t>
            </a:r>
          </a:p>
          <a:p>
            <a:pPr>
              <a:lnSpc>
                <a:spcPct val="200000"/>
              </a:lnSpc>
            </a:pPr>
            <a:r>
              <a:rPr lang="fr-FR" sz="1200" dirty="0" smtClean="0">
                <a:latin typeface="Comic Sans MS" pitchFamily="66" charset="0"/>
              </a:rPr>
              <a:t>............ plaisanterons avec lui.</a:t>
            </a:r>
          </a:p>
          <a:p>
            <a:pPr>
              <a:lnSpc>
                <a:spcPct val="200000"/>
              </a:lnSpc>
            </a:pPr>
            <a:r>
              <a:rPr lang="fr-FR" sz="1200" dirty="0" smtClean="0">
                <a:latin typeface="Comic Sans MS" pitchFamily="66" charset="0"/>
              </a:rPr>
              <a:t>............ décollerez de l’aéroport.</a:t>
            </a:r>
            <a:endParaRPr lang="fr-FR" sz="1200" dirty="0">
              <a:latin typeface="Comic Sans MS" pitchFamily="66" charset="0"/>
            </a:endParaRPr>
          </a:p>
        </p:txBody>
      </p:sp>
      <p:sp>
        <p:nvSpPr>
          <p:cNvPr id="61" name="ZoneTexte 60"/>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parlerai avec ta maitresse.</a:t>
            </a:r>
          </a:p>
          <a:p>
            <a:pPr>
              <a:lnSpc>
                <a:spcPct val="200000"/>
              </a:lnSpc>
            </a:pPr>
            <a:r>
              <a:rPr lang="fr-FR" sz="1200" dirty="0" smtClean="0">
                <a:latin typeface="Comic Sans MS" pitchFamily="66" charset="0"/>
              </a:rPr>
              <a:t>............ te promèneras avec ton chien.</a:t>
            </a:r>
          </a:p>
          <a:p>
            <a:pPr>
              <a:lnSpc>
                <a:spcPct val="200000"/>
              </a:lnSpc>
            </a:pPr>
            <a:r>
              <a:rPr lang="fr-FR" sz="1200" dirty="0" smtClean="0">
                <a:latin typeface="Comic Sans MS" pitchFamily="66" charset="0"/>
              </a:rPr>
              <a:t>............ ramasserons des coquillages.</a:t>
            </a:r>
          </a:p>
          <a:p>
            <a:pPr>
              <a:lnSpc>
                <a:spcPct val="200000"/>
              </a:lnSpc>
            </a:pPr>
            <a:r>
              <a:rPr lang="fr-FR" sz="1200" dirty="0" smtClean="0">
                <a:latin typeface="Comic Sans MS" pitchFamily="66" charset="0"/>
              </a:rPr>
              <a:t>............ filmera notre arrivée.</a:t>
            </a:r>
            <a:endParaRPr lang="fr-FR" sz="1200" dirty="0">
              <a:latin typeface="Comic Sans MS" pitchFamily="66" charset="0"/>
            </a:endParaRPr>
          </a:p>
        </p:txBody>
      </p:sp>
      <p:cxnSp>
        <p:nvCxnSpPr>
          <p:cNvPr id="62" name="Connecteur droit 61"/>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3" name="Groupe 62"/>
          <p:cNvGrpSpPr/>
          <p:nvPr/>
        </p:nvGrpSpPr>
        <p:grpSpPr>
          <a:xfrm>
            <a:off x="116632" y="3800872"/>
            <a:ext cx="6653336" cy="818292"/>
            <a:chOff x="116632" y="1352600"/>
            <a:chExt cx="6653336" cy="818292"/>
          </a:xfrm>
        </p:grpSpPr>
        <p:grpSp>
          <p:nvGrpSpPr>
            <p:cNvPr id="64" name="Groupe 63"/>
            <p:cNvGrpSpPr/>
            <p:nvPr/>
          </p:nvGrpSpPr>
          <p:grpSpPr>
            <a:xfrm>
              <a:off x="116632" y="1352600"/>
              <a:ext cx="360040" cy="461665"/>
              <a:chOff x="116632" y="1352600"/>
              <a:chExt cx="360040" cy="461665"/>
            </a:xfrm>
          </p:grpSpPr>
          <p:sp>
            <p:nvSpPr>
              <p:cNvPr id="67" name="Ellipse 6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5" name="ZoneTexte 64"/>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conjuguant le verbe entre parenthèses </a:t>
              </a:r>
              <a:r>
                <a:rPr lang="fr-FR" sz="1400" u="sng" smtClean="0">
                  <a:latin typeface="SimpleRonde" pitchFamily="2" charset="0"/>
                </a:rPr>
                <a:t>au futur.</a:t>
              </a:r>
              <a:endParaRPr lang="fr-FR" sz="1400" u="sng" dirty="0">
                <a:latin typeface="SimpleRonde" pitchFamily="2" charset="0"/>
              </a:endParaRPr>
            </a:p>
          </p:txBody>
        </p:sp>
        <p:sp>
          <p:nvSpPr>
            <p:cNvPr id="66" name="Rectangle à coins arrondis 6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9" name="ZoneTexte 68"/>
          <p:cNvSpPr txBox="1"/>
          <p:nvPr/>
        </p:nvSpPr>
        <p:spPr>
          <a:xfrm>
            <a:off x="296652" y="4466942"/>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Mon frère et moi (jouer) souvent dans le jardin.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Elles (proposer) d’aller gouter chez elle à 16h30.</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Ton ami et toi (profiter) de vos vacances en Chine.</a:t>
            </a:r>
            <a:endParaRPr lang="fr-FR" sz="1200" dirty="0">
              <a:latin typeface="Comic Sans MS" pitchFamily="66" charset="0"/>
            </a:endParaRPr>
          </a:p>
        </p:txBody>
      </p:sp>
      <p:pic>
        <p:nvPicPr>
          <p:cNvPr id="70" name="Image 6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944710"/>
            <a:ext cx="6192688" cy="502778"/>
          </a:xfrm>
          <a:prstGeom prst="rect">
            <a:avLst/>
          </a:prstGeom>
        </p:spPr>
      </p:pic>
      <p:pic>
        <p:nvPicPr>
          <p:cNvPr id="71" name="Image 7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944270"/>
            <a:ext cx="6192688" cy="502778"/>
          </a:xfrm>
          <a:prstGeom prst="rect">
            <a:avLst/>
          </a:prstGeom>
        </p:spPr>
      </p:pic>
      <p:pic>
        <p:nvPicPr>
          <p:cNvPr id="72" name="Image 7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867599"/>
            <a:ext cx="6192688" cy="502778"/>
          </a:xfrm>
          <a:prstGeom prst="rect">
            <a:avLst/>
          </a:prstGeom>
        </p:spPr>
      </p:pic>
      <p:grpSp>
        <p:nvGrpSpPr>
          <p:cNvPr id="73" name="Groupe 72"/>
          <p:cNvGrpSpPr/>
          <p:nvPr/>
        </p:nvGrpSpPr>
        <p:grpSpPr>
          <a:xfrm>
            <a:off x="116632" y="7545288"/>
            <a:ext cx="6653336" cy="495126"/>
            <a:chOff x="116632" y="1352600"/>
            <a:chExt cx="6653336" cy="495126"/>
          </a:xfrm>
        </p:grpSpPr>
        <p:grpSp>
          <p:nvGrpSpPr>
            <p:cNvPr id="74" name="Groupe 73"/>
            <p:cNvGrpSpPr/>
            <p:nvPr/>
          </p:nvGrpSpPr>
          <p:grpSpPr>
            <a:xfrm>
              <a:off x="116632" y="1352600"/>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5" name="ZoneTexte 7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une phrase au futur avec les verbes suivants.</a:t>
              </a:r>
              <a:endParaRPr lang="fr-FR" sz="1400" u="sng" dirty="0">
                <a:latin typeface="SimpleRonde" pitchFamily="2" charset="0"/>
              </a:endParaRPr>
            </a:p>
          </p:txBody>
        </p:sp>
        <p:sp>
          <p:nvSpPr>
            <p:cNvPr id="76" name="Rectangle à coins arrondis 7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9" name="ZoneTexte 78"/>
          <p:cNvSpPr txBox="1"/>
          <p:nvPr/>
        </p:nvSpPr>
        <p:spPr>
          <a:xfrm>
            <a:off x="44624" y="8054568"/>
            <a:ext cx="6393904" cy="1477328"/>
          </a:xfrm>
          <a:prstGeom prst="rect">
            <a:avLst/>
          </a:prstGeom>
          <a:noFill/>
        </p:spPr>
        <p:txBody>
          <a:bodyPr wrap="square" rtlCol="0">
            <a:spAutoFit/>
          </a:bodyPr>
          <a:lstStyle/>
          <a:p>
            <a:pPr>
              <a:lnSpc>
                <a:spcPct val="250000"/>
              </a:lnSpc>
            </a:pPr>
            <a:r>
              <a:rPr lang="fr-FR" sz="1200" dirty="0" smtClean="0">
                <a:latin typeface="Comic Sans MS" pitchFamily="66" charset="0"/>
              </a:rPr>
              <a:t>plaisanter</a:t>
            </a:r>
          </a:p>
          <a:p>
            <a:pPr>
              <a:lnSpc>
                <a:spcPct val="250000"/>
              </a:lnSpc>
            </a:pPr>
            <a:r>
              <a:rPr lang="fr-FR" sz="1200" dirty="0" smtClean="0">
                <a:latin typeface="Comic Sans MS" pitchFamily="66" charset="0"/>
              </a:rPr>
              <a:t>décorer</a:t>
            </a:r>
          </a:p>
          <a:p>
            <a:pPr>
              <a:lnSpc>
                <a:spcPct val="250000"/>
              </a:lnSpc>
            </a:pPr>
            <a:r>
              <a:rPr lang="fr-FR" sz="1200" dirty="0" smtClean="0">
                <a:latin typeface="Comic Sans MS" pitchFamily="66" charset="0"/>
              </a:rPr>
              <a:t>raconter</a:t>
            </a:r>
            <a:endParaRPr lang="fr-FR" sz="1200" dirty="0">
              <a:latin typeface="Comic Sans MS" pitchFamily="66" charset="0"/>
            </a:endParaRPr>
          </a:p>
        </p:txBody>
      </p:sp>
      <p:pic>
        <p:nvPicPr>
          <p:cNvPr id="80" name="Image 79"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8152237"/>
            <a:ext cx="5810076" cy="401163"/>
          </a:xfrm>
          <a:prstGeom prst="rect">
            <a:avLst/>
          </a:prstGeom>
        </p:spPr>
      </p:pic>
      <p:pic>
        <p:nvPicPr>
          <p:cNvPr id="81" name="Image 80"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8620092"/>
            <a:ext cx="5810076" cy="401163"/>
          </a:xfrm>
          <a:prstGeom prst="rect">
            <a:avLst/>
          </a:prstGeom>
        </p:spPr>
      </p:pic>
      <p:pic>
        <p:nvPicPr>
          <p:cNvPr id="82" name="Image 81"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9101344"/>
            <a:ext cx="5810076" cy="401163"/>
          </a:xfrm>
          <a:prstGeom prst="rect">
            <a:avLst/>
          </a:prstGeom>
        </p:spPr>
      </p:pic>
    </p:spTree>
    <p:extLst>
      <p:ext uri="{BB962C8B-B14F-4D97-AF65-F5344CB8AC3E}">
        <p14:creationId xmlns:p14="http://schemas.microsoft.com/office/powerpoint/2010/main" val="152793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Autofit/>
          </a:bodyPr>
          <a:lstStyle/>
          <a:p>
            <a:r>
              <a:rPr lang="fr-FR" sz="2400" dirty="0"/>
              <a:t>Le futur des verbes des 1</a:t>
            </a:r>
            <a:r>
              <a:rPr lang="fr-FR" sz="2400" baseline="30000" dirty="0"/>
              <a:t>er</a:t>
            </a:r>
            <a:r>
              <a:rPr lang="fr-FR" sz="2400" dirty="0"/>
              <a:t> et 2</a:t>
            </a:r>
            <a:r>
              <a:rPr lang="fr-FR" sz="2400" baseline="30000" dirty="0"/>
              <a:t>ème</a:t>
            </a:r>
            <a:r>
              <a:rPr lang="fr-FR" sz="2400" dirty="0"/>
              <a:t> groupes</a:t>
            </a:r>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34" name="Groupe 33"/>
          <p:cNvGrpSpPr/>
          <p:nvPr/>
        </p:nvGrpSpPr>
        <p:grpSpPr>
          <a:xfrm>
            <a:off x="116632" y="1280592"/>
            <a:ext cx="6653336" cy="468196"/>
            <a:chOff x="116632" y="1352600"/>
            <a:chExt cx="6653336" cy="468196"/>
          </a:xfrm>
        </p:grpSpPr>
        <p:grpSp>
          <p:nvGrpSpPr>
            <p:cNvPr id="35" name="Groupe 34"/>
            <p:cNvGrpSpPr/>
            <p:nvPr/>
          </p:nvGrpSpPr>
          <p:grpSpPr>
            <a:xfrm>
              <a:off x="116632" y="1352600"/>
              <a:ext cx="360040" cy="461665"/>
              <a:chOff x="116632" y="1352600"/>
              <a:chExt cx="360040" cy="461665"/>
            </a:xfrm>
          </p:grpSpPr>
          <p:sp>
            <p:nvSpPr>
              <p:cNvPr id="38" name="Ellipse 3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ZoneTexte 35"/>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Conjugue au futur les verbes entre parenthèses.</a:t>
              </a:r>
              <a:endParaRPr lang="fr-FR" sz="1400" u="sng" dirty="0">
                <a:latin typeface="SimpleRonde" pitchFamily="2" charset="0"/>
              </a:endParaRPr>
            </a:p>
          </p:txBody>
        </p:sp>
        <p:sp>
          <p:nvSpPr>
            <p:cNvPr id="37" name="Rectangle à coins arrondis 3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p:cNvSpPr txBox="1"/>
          <p:nvPr/>
        </p:nvSpPr>
        <p:spPr>
          <a:xfrm>
            <a:off x="296652" y="1976279"/>
            <a:ext cx="637270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Pour réaliser une pizza, tu (pétrir) ______________ la pâte brisée, puis tu l’(aplatir) _____________ avec un rouleau à pâtisserie. Ensuite, tu la (garnir</a:t>
            </a:r>
            <a:r>
              <a:rPr lang="fr-FR" sz="1200" smtClean="0">
                <a:latin typeface="Comic Sans MS" pitchFamily="66" charset="0"/>
              </a:rPr>
              <a:t>) _____________ de </a:t>
            </a:r>
            <a:r>
              <a:rPr lang="fr-FR" sz="1200" dirty="0" smtClean="0">
                <a:latin typeface="Comic Sans MS" pitchFamily="66" charset="0"/>
              </a:rPr>
              <a:t>sauce tomate, jambon et champignons. Elle (blondir) _______________ au four.</a:t>
            </a:r>
            <a:endParaRPr lang="fr-FR" sz="1200" dirty="0">
              <a:latin typeface="Comic Sans MS" pitchFamily="66" charset="0"/>
            </a:endParaRPr>
          </a:p>
        </p:txBody>
      </p:sp>
      <p:grpSp>
        <p:nvGrpSpPr>
          <p:cNvPr id="41" name="Groupe 40"/>
          <p:cNvGrpSpPr/>
          <p:nvPr/>
        </p:nvGrpSpPr>
        <p:grpSpPr>
          <a:xfrm>
            <a:off x="116632" y="3681249"/>
            <a:ext cx="6653336" cy="818292"/>
            <a:chOff x="116632" y="1352600"/>
            <a:chExt cx="6653336" cy="818292"/>
          </a:xfrm>
        </p:grpSpPr>
        <p:grpSp>
          <p:nvGrpSpPr>
            <p:cNvPr id="42" name="Groupe 41"/>
            <p:cNvGrpSpPr/>
            <p:nvPr/>
          </p:nvGrpSpPr>
          <p:grpSpPr>
            <a:xfrm>
              <a:off x="116632" y="1352600"/>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le verbe qui convient conjugué au futur.</a:t>
              </a:r>
              <a:endParaRPr lang="fr-FR" sz="1400" u="sng" dirty="0">
                <a:latin typeface="SimpleRonde" pitchFamily="2" charset="0"/>
              </a:endParaRPr>
            </a:p>
          </p:txBody>
        </p:sp>
        <p:sp>
          <p:nvSpPr>
            <p:cNvPr id="44" name="Rectangle à coins arrondis 4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p:cNvSpPr txBox="1"/>
          <p:nvPr/>
        </p:nvSpPr>
        <p:spPr>
          <a:xfrm>
            <a:off x="296652" y="4808984"/>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Je m’________________ dans mon métier.</a:t>
            </a:r>
          </a:p>
          <a:p>
            <a:pPr algn="just">
              <a:lnSpc>
                <a:spcPct val="250000"/>
              </a:lnSpc>
            </a:pPr>
            <a:r>
              <a:rPr lang="fr-FR" sz="1200" dirty="0" smtClean="0">
                <a:latin typeface="Comic Sans MS" pitchFamily="66" charset="0"/>
              </a:rPr>
              <a:t>Ma mère et moi ___________________ à l’aéroport de Marseille.</a:t>
            </a:r>
          </a:p>
          <a:p>
            <a:pPr algn="just">
              <a:lnSpc>
                <a:spcPct val="250000"/>
              </a:lnSpc>
            </a:pPr>
            <a:r>
              <a:rPr lang="fr-FR" sz="1200" dirty="0" smtClean="0">
                <a:latin typeface="Comic Sans MS" pitchFamily="66" charset="0"/>
              </a:rPr>
              <a:t>Ta sœur et toi ___________________ la rivière en passant par le pont.</a:t>
            </a:r>
          </a:p>
          <a:p>
            <a:pPr algn="just">
              <a:lnSpc>
                <a:spcPct val="250000"/>
              </a:lnSpc>
            </a:pPr>
            <a:r>
              <a:rPr lang="fr-FR" sz="1200" dirty="0" smtClean="0">
                <a:latin typeface="Comic Sans MS" pitchFamily="66" charset="0"/>
              </a:rPr>
              <a:t>Le voisin __________________ notre chat pendant notre absence.</a:t>
            </a:r>
            <a:endParaRPr lang="fr-FR" sz="1200" dirty="0">
              <a:latin typeface="Comic Sans MS" pitchFamily="66" charset="0"/>
            </a:endParaRPr>
          </a:p>
        </p:txBody>
      </p:sp>
      <p:sp>
        <p:nvSpPr>
          <p:cNvPr id="48" name="ZoneTexte 47"/>
          <p:cNvSpPr txBox="1"/>
          <p:nvPr/>
        </p:nvSpPr>
        <p:spPr>
          <a:xfrm>
            <a:off x="386662" y="4582601"/>
            <a:ext cx="6372708" cy="276999"/>
          </a:xfrm>
          <a:prstGeom prst="rect">
            <a:avLst/>
          </a:prstGeom>
          <a:noFill/>
        </p:spPr>
        <p:txBody>
          <a:bodyPr wrap="square" rtlCol="0">
            <a:spAutoFit/>
          </a:bodyPr>
          <a:lstStyle/>
          <a:p>
            <a:pPr algn="ctr"/>
            <a:r>
              <a:rPr lang="fr-FR" sz="1200" dirty="0" smtClean="0">
                <a:latin typeface="Comic Sans MS" pitchFamily="66" charset="0"/>
              </a:rPr>
              <a:t>nourrira – atterrirons – épanouirai - franchirez</a:t>
            </a:r>
            <a:endParaRPr lang="fr-FR" sz="1200" dirty="0">
              <a:latin typeface="Comic Sans MS" pitchFamily="66" charset="0"/>
            </a:endParaRPr>
          </a:p>
        </p:txBody>
      </p:sp>
      <p:grpSp>
        <p:nvGrpSpPr>
          <p:cNvPr id="49" name="Groupe 48"/>
          <p:cNvGrpSpPr/>
          <p:nvPr/>
        </p:nvGrpSpPr>
        <p:grpSpPr>
          <a:xfrm>
            <a:off x="116632" y="7017926"/>
            <a:ext cx="6653336" cy="818292"/>
            <a:chOff x="116632" y="1352600"/>
            <a:chExt cx="6653336" cy="818292"/>
          </a:xfrm>
        </p:grpSpPr>
        <p:grpSp>
          <p:nvGrpSpPr>
            <p:cNvPr id="50" name="Groupe 49"/>
            <p:cNvGrpSpPr/>
            <p:nvPr/>
          </p:nvGrpSpPr>
          <p:grpSpPr>
            <a:xfrm>
              <a:off x="116632" y="1352600"/>
              <a:ext cx="360040" cy="461665"/>
              <a:chOff x="116632" y="1352600"/>
              <a:chExt cx="360040" cy="461665"/>
            </a:xfrm>
          </p:grpSpPr>
          <p:sp>
            <p:nvSpPr>
              <p:cNvPr id="59" name="Ellipse 5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7" name="ZoneTexte 5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Ecris quelques phrases pour décrire cette scène en employant les verbes suivants au futur : </a:t>
              </a:r>
              <a:endParaRPr lang="fr-FR" sz="1400" u="sng" dirty="0">
                <a:latin typeface="SimpleRonde" pitchFamily="2" charset="0"/>
              </a:endParaRPr>
            </a:p>
          </p:txBody>
        </p:sp>
        <p:sp>
          <p:nvSpPr>
            <p:cNvPr id="58" name="Rectangle à coins arrondis 5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84" name="ZoneTexte 83"/>
          <p:cNvSpPr txBox="1"/>
          <p:nvPr/>
        </p:nvSpPr>
        <p:spPr>
          <a:xfrm>
            <a:off x="3429000" y="7466886"/>
            <a:ext cx="2995736" cy="283394"/>
          </a:xfrm>
          <a:prstGeom prst="rect">
            <a:avLst/>
          </a:prstGeom>
          <a:noFill/>
        </p:spPr>
        <p:txBody>
          <a:bodyPr wrap="square" rtlCol="0">
            <a:spAutoFit/>
          </a:bodyPr>
          <a:lstStyle/>
          <a:p>
            <a:pPr algn="ctr"/>
            <a:r>
              <a:rPr lang="fr-FR" sz="1200" b="1" dirty="0" smtClean="0">
                <a:latin typeface="Comic Sans MS" pitchFamily="66" charset="0"/>
              </a:rPr>
              <a:t>choisir – remplir – s’ouvrir - fleurir</a:t>
            </a:r>
            <a:endParaRPr lang="fr-FR" sz="1200" b="1" dirty="0">
              <a:latin typeface="Comic Sans MS" pitchFamily="66" charset="0"/>
            </a:endParaRPr>
          </a:p>
        </p:txBody>
      </p:sp>
      <p:pic>
        <p:nvPicPr>
          <p:cNvPr id="85" name="Image 8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2856" b="5238"/>
          <a:stretch/>
        </p:blipFill>
        <p:spPr>
          <a:xfrm>
            <a:off x="404664" y="8225071"/>
            <a:ext cx="3557736" cy="1480457"/>
          </a:xfrm>
          <a:prstGeom prst="rect">
            <a:avLst/>
          </a:prstGeom>
        </p:spPr>
      </p:pic>
      <p:grpSp>
        <p:nvGrpSpPr>
          <p:cNvPr id="6" name="Groupe 5"/>
          <p:cNvGrpSpPr/>
          <p:nvPr/>
        </p:nvGrpSpPr>
        <p:grpSpPr>
          <a:xfrm>
            <a:off x="4149080" y="7836218"/>
            <a:ext cx="2520280" cy="1867557"/>
            <a:chOff x="4149080" y="7836218"/>
            <a:chExt cx="2520280" cy="1867557"/>
          </a:xfrm>
        </p:grpSpPr>
        <p:pic>
          <p:nvPicPr>
            <p:cNvPr id="1026" name="Picture 2" descr="D:\Dropbox\20140402_13181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3359" t="16486" r="21146" b="15780"/>
            <a:stretch/>
          </p:blipFill>
          <p:spPr bwMode="auto">
            <a:xfrm rot="5400000">
              <a:off x="4598285" y="7632700"/>
              <a:ext cx="170375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49080" y="7836218"/>
              <a:ext cx="432048" cy="388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558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Autofit/>
          </a:bodyPr>
          <a:lstStyle/>
          <a:p>
            <a:r>
              <a:rPr lang="fr-FR" sz="2400" dirty="0"/>
              <a:t>Le futur des verbes des 1</a:t>
            </a:r>
            <a:r>
              <a:rPr lang="fr-FR" sz="2400" baseline="30000" dirty="0"/>
              <a:t>er</a:t>
            </a:r>
            <a:r>
              <a:rPr lang="fr-FR" sz="2400" dirty="0"/>
              <a:t> et 2</a:t>
            </a:r>
            <a:r>
              <a:rPr lang="fr-FR" sz="2400" baseline="30000" dirty="0"/>
              <a:t>ème</a:t>
            </a:r>
            <a:r>
              <a:rPr lang="fr-FR" sz="2400" dirty="0"/>
              <a:t> groupes</a:t>
            </a:r>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1" name="Groupe 50"/>
          <p:cNvGrpSpPr/>
          <p:nvPr/>
        </p:nvGrpSpPr>
        <p:grpSpPr>
          <a:xfrm>
            <a:off x="116632" y="1280592"/>
            <a:ext cx="6653336" cy="1141457"/>
            <a:chOff x="116632" y="1352600"/>
            <a:chExt cx="6653336" cy="1141457"/>
          </a:xfrm>
        </p:grpSpPr>
        <p:grpSp>
          <p:nvGrpSpPr>
            <p:cNvPr id="52" name="Groupe 51"/>
            <p:cNvGrpSpPr/>
            <p:nvPr/>
          </p:nvGrpSpPr>
          <p:grpSpPr>
            <a:xfrm>
              <a:off x="116632" y="135260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remplaçant le sujet par un pronom personnel qui convient et en accordant au futur le verbe entre parenthèses.</a:t>
              </a:r>
              <a:endParaRPr lang="fr-FR" sz="1400" u="sng" dirty="0">
                <a:latin typeface="SimpleRonde" pitchFamily="2" charset="0"/>
              </a:endParaRPr>
            </a:p>
          </p:txBody>
        </p:sp>
        <p:sp>
          <p:nvSpPr>
            <p:cNvPr id="54" name="Rectangle à coins arrondis 5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1" name="Groupe 10"/>
          <p:cNvGrpSpPr/>
          <p:nvPr/>
        </p:nvGrpSpPr>
        <p:grpSpPr>
          <a:xfrm>
            <a:off x="116632" y="6753200"/>
            <a:ext cx="6653336" cy="495126"/>
            <a:chOff x="116632" y="1352600"/>
            <a:chExt cx="6653336" cy="495126"/>
          </a:xfrm>
        </p:grpSpPr>
        <p:grpSp>
          <p:nvGrpSpPr>
            <p:cNvPr id="12" name="Groupe 11"/>
            <p:cNvGrpSpPr/>
            <p:nvPr/>
          </p:nvGrpSpPr>
          <p:grpSpPr>
            <a:xfrm>
              <a:off x="116632" y="1352600"/>
              <a:ext cx="360040" cy="461665"/>
              <a:chOff x="116632" y="1352600"/>
              <a:chExt cx="360040" cy="461665"/>
            </a:xfrm>
          </p:grpSpPr>
          <p:sp>
            <p:nvSpPr>
              <p:cNvPr id="15" name="Ellipse 1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3" name="ZoneTexte 1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 texte au futur.</a:t>
              </a:r>
              <a:endParaRPr lang="fr-FR" sz="1400" u="sng" dirty="0">
                <a:latin typeface="SimpleRonde" pitchFamily="2" charset="0"/>
              </a:endParaRPr>
            </a:p>
          </p:txBody>
        </p:sp>
        <p:sp>
          <p:nvSpPr>
            <p:cNvPr id="14" name="Rectangle à coins arrondis 1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7" name="ZoneTexte 16"/>
          <p:cNvSpPr txBox="1"/>
          <p:nvPr/>
        </p:nvSpPr>
        <p:spPr>
          <a:xfrm>
            <a:off x="296652" y="7185248"/>
            <a:ext cx="6372708" cy="923330"/>
          </a:xfrm>
          <a:prstGeom prst="rect">
            <a:avLst/>
          </a:prstGeom>
          <a:noFill/>
        </p:spPr>
        <p:txBody>
          <a:bodyPr wrap="square" rtlCol="0">
            <a:spAutoFit/>
          </a:bodyPr>
          <a:lstStyle/>
          <a:p>
            <a:pPr algn="just">
              <a:lnSpc>
                <a:spcPct val="150000"/>
              </a:lnSpc>
            </a:pPr>
            <a:r>
              <a:rPr lang="fr-FR" sz="1200" dirty="0" smtClean="0">
                <a:latin typeface="Comic Sans MS" pitchFamily="66" charset="0"/>
              </a:rPr>
              <a:t>Madame la Taupe finit de creuser son terrier. Le lapin et l’écureuil l’invite à boire le thé. Les animaux applaudissent la nouvelle voisine. Elle rougit devant tant de gentillesse.</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434" b="5238"/>
          <a:stretch/>
        </p:blipFill>
        <p:spPr>
          <a:xfrm>
            <a:off x="404664" y="8225071"/>
            <a:ext cx="6192688" cy="1480457"/>
          </a:xfrm>
          <a:prstGeom prst="rect">
            <a:avLst/>
          </a:prstGeom>
        </p:spPr>
      </p:pic>
      <p:sp>
        <p:nvSpPr>
          <p:cNvPr id="19" name="ZoneTexte 18"/>
          <p:cNvSpPr txBox="1"/>
          <p:nvPr/>
        </p:nvSpPr>
        <p:spPr>
          <a:xfrm>
            <a:off x="296652" y="2504728"/>
            <a:ext cx="6372708" cy="3323987"/>
          </a:xfrm>
          <a:prstGeom prst="rect">
            <a:avLst/>
          </a:prstGeom>
          <a:noFill/>
        </p:spPr>
        <p:txBody>
          <a:bodyPr wrap="square" rtlCol="0">
            <a:spAutoFit/>
          </a:bodyPr>
          <a:lstStyle/>
          <a:p>
            <a:pPr algn="just">
              <a:lnSpc>
                <a:spcPct val="250000"/>
              </a:lnSpc>
            </a:pPr>
            <a:r>
              <a:rPr lang="fr-FR" sz="1200" dirty="0" smtClean="0">
                <a:latin typeface="Comic Sans MS" pitchFamily="66" charset="0"/>
              </a:rPr>
              <a:t>Le petit garçon ne (finir) pas ses devoirs.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boulanger et le boucher (fournir) l’épicerie du village.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Ma sœur et moi (nourrir) les poules avec des épluchures.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Ton père et toi (salir) tout avec vos chaussures.</a:t>
            </a:r>
            <a:endParaRPr lang="fr-FR" sz="1200" dirty="0">
              <a:latin typeface="Comic Sans MS" pitchFamily="66" charset="0"/>
            </a:endParaRPr>
          </a:p>
        </p:txBody>
      </p:sp>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982496"/>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3982056"/>
            <a:ext cx="61926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905385"/>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5828715"/>
            <a:ext cx="6192688" cy="502778"/>
          </a:xfrm>
          <a:prstGeom prst="rect">
            <a:avLst/>
          </a:prstGeom>
        </p:spPr>
      </p:pic>
    </p:spTree>
    <p:extLst>
      <p:ext uri="{BB962C8B-B14F-4D97-AF65-F5344CB8AC3E}">
        <p14:creationId xmlns:p14="http://schemas.microsoft.com/office/powerpoint/2010/main" val="354980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Le futur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344083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à son verbe conjugué au futur.</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2783196687"/>
              </p:ext>
            </p:extLst>
          </p:nvPr>
        </p:nvGraphicFramePr>
        <p:xfrm>
          <a:off x="448072" y="4088904"/>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sera dans ma classe.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auront</a:t>
                      </a:r>
                      <a:r>
                        <a:rPr lang="fr-FR" sz="1100" baseline="0" dirty="0" smtClean="0">
                          <a:latin typeface="Comic Sans MS" pitchFamily="66" charset="0"/>
                        </a:rPr>
                        <a:t> une nouvelle maitresse.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Les CM1</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aurez</a:t>
                      </a:r>
                      <a:r>
                        <a:rPr lang="fr-FR" sz="1100" baseline="0" dirty="0" smtClean="0">
                          <a:latin typeface="Comic Sans MS" pitchFamily="66" charset="0"/>
                        </a:rPr>
                        <a:t> de la visite.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Mes camarades et moi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seras en retard à</a:t>
                      </a:r>
                      <a:r>
                        <a:rPr lang="fr-FR" sz="1100" baseline="0" dirty="0" smtClean="0">
                          <a:latin typeface="Comic Sans MS" pitchFamily="66" charset="0"/>
                        </a:rPr>
                        <a:t> l’école.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Tes</a:t>
                      </a:r>
                      <a:r>
                        <a:rPr lang="fr-FR" sz="1100" baseline="0" dirty="0" smtClean="0">
                          <a:latin typeface="Comic Sans MS" pitchFamily="66" charset="0"/>
                        </a:rPr>
                        <a:t> parents </a:t>
                      </a:r>
                      <a:r>
                        <a:rPr lang="fr-FR" sz="1100" dirty="0" smtClean="0">
                          <a:latin typeface="Comic Sans MS" pitchFamily="66" charset="0"/>
                        </a:rPr>
                        <a:t>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aurons</a:t>
                      </a:r>
                      <a:r>
                        <a:rPr lang="fr-FR" sz="1100" baseline="0" dirty="0" smtClean="0">
                          <a:latin typeface="Comic Sans MS" pitchFamily="66" charset="0"/>
                        </a:rPr>
                        <a:t> les mêmes costumes.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Ma cousine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serai bientôt</a:t>
                      </a:r>
                      <a:r>
                        <a:rPr lang="fr-FR" sz="1100" baseline="0" dirty="0" smtClean="0">
                          <a:latin typeface="Comic Sans MS" pitchFamily="66" charset="0"/>
                        </a:rPr>
                        <a:t> prête.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2" name="Groupe 11"/>
          <p:cNvGrpSpPr/>
          <p:nvPr/>
        </p:nvGrpSpPr>
        <p:grpSpPr>
          <a:xfrm>
            <a:off x="116632" y="5817096"/>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Surligne le verbe conjugué qui convient et récris la phrase.</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6537176"/>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Les élèves </a:t>
            </a:r>
            <a:r>
              <a:rPr lang="fr-FR" sz="1200" b="1" dirty="0" smtClean="0">
                <a:latin typeface="Comic Sans MS" pitchFamily="66" charset="0"/>
              </a:rPr>
              <a:t>seront/serons/seras </a:t>
            </a:r>
            <a:r>
              <a:rPr lang="fr-FR" sz="1200" dirty="0" smtClean="0">
                <a:latin typeface="Comic Sans MS" pitchFamily="66" charset="0"/>
              </a:rPr>
              <a:t>des petits journalistes pendant le voyage.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La plante </a:t>
            </a:r>
            <a:r>
              <a:rPr lang="fr-FR" sz="1200" b="1" dirty="0" smtClean="0">
                <a:latin typeface="Comic Sans MS" pitchFamily="66" charset="0"/>
              </a:rPr>
              <a:t>auras/aurai/aura</a:t>
            </a:r>
            <a:r>
              <a:rPr lang="fr-FR" sz="1200" dirty="0" smtClean="0">
                <a:latin typeface="Comic Sans MS" pitchFamily="66" charset="0"/>
              </a:rPr>
              <a:t> besoin d’être arrosée régulièrement.</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Mes cousins et moi </a:t>
            </a:r>
            <a:r>
              <a:rPr lang="fr-FR" sz="1200" b="1" dirty="0" smtClean="0">
                <a:latin typeface="Comic Sans MS" pitchFamily="66" charset="0"/>
              </a:rPr>
              <a:t>aurons/auront/aurez</a:t>
            </a:r>
            <a:r>
              <a:rPr lang="fr-FR" sz="1200" dirty="0" smtClean="0">
                <a:latin typeface="Comic Sans MS" pitchFamily="66" charset="0"/>
              </a:rPr>
              <a:t> beaucoup de choses à nous raconter.</a:t>
            </a:r>
            <a:endParaRPr lang="fr-FR" sz="1200" dirty="0">
              <a:latin typeface="Comic Sans MS" pitchFamily="66" charset="0"/>
            </a:endParaRP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041232"/>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977336"/>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913440"/>
            <a:ext cx="6192688" cy="502778"/>
          </a:xfrm>
          <a:prstGeom prst="rect">
            <a:avLst/>
          </a:prstGeom>
        </p:spPr>
      </p:pic>
      <p:grpSp>
        <p:nvGrpSpPr>
          <p:cNvPr id="22" name="Groupe 21"/>
          <p:cNvGrpSpPr/>
          <p:nvPr/>
        </p:nvGrpSpPr>
        <p:grpSpPr>
          <a:xfrm>
            <a:off x="116632" y="1280592"/>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phrases au futur.</a:t>
              </a:r>
              <a:endParaRPr lang="fr-FR" sz="1400" u="sng"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116632" y="1784648"/>
            <a:ext cx="6552728" cy="1569660"/>
          </a:xfrm>
          <a:prstGeom prst="rect">
            <a:avLst/>
          </a:prstGeom>
          <a:noFill/>
        </p:spPr>
        <p:txBody>
          <a:bodyPr wrap="square" rtlCol="0">
            <a:spAutoFit/>
          </a:bodyPr>
          <a:lstStyle/>
          <a:p>
            <a:pPr algn="just">
              <a:lnSpc>
                <a:spcPct val="200000"/>
              </a:lnSpc>
            </a:pPr>
            <a:r>
              <a:rPr lang="fr-FR" sz="1200" dirty="0" smtClean="0">
                <a:latin typeface="Comic Sans MS" pitchFamily="66" charset="0"/>
              </a:rPr>
              <a:t>Ma sœur a eu un chiot pour son anniversaire. Mes parents seront contents de le promener. J’ai bien envie de les accompagner. Ce chien sera notre nouveau compagnon. Il aura besoin qu’on s’occupe bien de lui. Il aura un nouveau collier et nous serons fiers de le montrer à tous nos amis. Nous avons déjà un chat. J’espère qu’il ne sera pas jaloux !</a:t>
            </a:r>
            <a:endParaRPr lang="fr-FR" sz="1200" dirty="0">
              <a:latin typeface="Comic Sans MS" pitchFamily="66" charset="0"/>
            </a:endParaRPr>
          </a:p>
        </p:txBody>
      </p:sp>
    </p:spTree>
    <p:extLst>
      <p:ext uri="{BB962C8B-B14F-4D97-AF65-F5344CB8AC3E}">
        <p14:creationId xmlns:p14="http://schemas.microsoft.com/office/powerpoint/2010/main" val="179980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Passé, présent, futur</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4" name="Groupe 3"/>
          <p:cNvGrpSpPr/>
          <p:nvPr/>
        </p:nvGrpSpPr>
        <p:grpSpPr>
          <a:xfrm>
            <a:off x="116632" y="1352600"/>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Colorie dans chaque phrase le verbe qui convient.</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p:cNvSpPr txBox="1"/>
          <p:nvPr/>
        </p:nvSpPr>
        <p:spPr>
          <a:xfrm>
            <a:off x="186147" y="1784648"/>
            <a:ext cx="2162733" cy="646331"/>
          </a:xfrm>
          <a:prstGeom prst="rect">
            <a:avLst/>
          </a:prstGeom>
          <a:noFill/>
        </p:spPr>
        <p:txBody>
          <a:bodyPr wrap="square" rtlCol="0">
            <a:spAutoFit/>
          </a:bodyPr>
          <a:lstStyle/>
          <a:p>
            <a:pPr>
              <a:lnSpc>
                <a:spcPct val="300000"/>
              </a:lnSpc>
            </a:pPr>
            <a:r>
              <a:rPr lang="fr-FR" sz="1200" dirty="0" smtClean="0">
                <a:latin typeface="Comic Sans MS" pitchFamily="66" charset="0"/>
              </a:rPr>
              <a:t>Quand tu auras 8 ans tu</a:t>
            </a:r>
            <a:endParaRPr lang="fr-FR" sz="1200" dirty="0">
              <a:latin typeface="Comic Sans MS" pitchFamily="66" charset="0"/>
            </a:endParaRPr>
          </a:p>
        </p:txBody>
      </p:sp>
      <p:sp>
        <p:nvSpPr>
          <p:cNvPr id="68" name="ZoneTexte 67"/>
          <p:cNvSpPr txBox="1"/>
          <p:nvPr/>
        </p:nvSpPr>
        <p:spPr>
          <a:xfrm>
            <a:off x="4349221" y="1784648"/>
            <a:ext cx="2162733" cy="546496"/>
          </a:xfrm>
          <a:prstGeom prst="rect">
            <a:avLst/>
          </a:prstGeom>
          <a:noFill/>
        </p:spPr>
        <p:txBody>
          <a:bodyPr wrap="square" rtlCol="0">
            <a:spAutoFit/>
          </a:bodyPr>
          <a:lstStyle/>
          <a:p>
            <a:pPr>
              <a:lnSpc>
                <a:spcPct val="300000"/>
              </a:lnSpc>
            </a:pPr>
            <a:r>
              <a:rPr lang="fr-FR" sz="1200" dirty="0" smtClean="0">
                <a:latin typeface="Comic Sans MS" pitchFamily="66" charset="0"/>
              </a:rPr>
              <a:t>au football.</a:t>
            </a:r>
            <a:endParaRPr lang="fr-FR" sz="1200" dirty="0">
              <a:latin typeface="Comic Sans MS" pitchFamily="66" charset="0"/>
            </a:endParaRPr>
          </a:p>
        </p:txBody>
      </p:sp>
      <p:sp>
        <p:nvSpPr>
          <p:cNvPr id="3" name="Rectangle 2"/>
          <p:cNvSpPr/>
          <p:nvPr/>
        </p:nvSpPr>
        <p:spPr>
          <a:xfrm>
            <a:off x="2060848" y="2000672"/>
            <a:ext cx="720080"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jouais</a:t>
            </a:r>
            <a:endParaRPr lang="fr-FR" sz="1200" dirty="0">
              <a:solidFill>
                <a:schemeClr val="tx1"/>
              </a:solidFill>
              <a:latin typeface="Comic Sans MS" pitchFamily="66" charset="0"/>
            </a:endParaRPr>
          </a:p>
        </p:txBody>
      </p:sp>
      <p:sp>
        <p:nvSpPr>
          <p:cNvPr id="69" name="Rectangle 68"/>
          <p:cNvSpPr/>
          <p:nvPr/>
        </p:nvSpPr>
        <p:spPr>
          <a:xfrm>
            <a:off x="2871614" y="2000672"/>
            <a:ext cx="720080"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joueras</a:t>
            </a:r>
            <a:endParaRPr lang="fr-FR" sz="1200" dirty="0">
              <a:solidFill>
                <a:schemeClr val="tx1"/>
              </a:solidFill>
              <a:latin typeface="Comic Sans MS" pitchFamily="66" charset="0"/>
            </a:endParaRPr>
          </a:p>
        </p:txBody>
      </p:sp>
      <p:sp>
        <p:nvSpPr>
          <p:cNvPr id="70" name="Rectangle 69"/>
          <p:cNvSpPr/>
          <p:nvPr/>
        </p:nvSpPr>
        <p:spPr>
          <a:xfrm>
            <a:off x="3648844" y="2000672"/>
            <a:ext cx="720080"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as joué</a:t>
            </a:r>
            <a:endParaRPr lang="fr-FR" sz="1200" dirty="0">
              <a:solidFill>
                <a:schemeClr val="tx1"/>
              </a:solidFill>
              <a:latin typeface="Comic Sans MS" pitchFamily="66" charset="0"/>
            </a:endParaRPr>
          </a:p>
        </p:txBody>
      </p:sp>
      <p:sp>
        <p:nvSpPr>
          <p:cNvPr id="71" name="ZoneTexte 70"/>
          <p:cNvSpPr txBox="1"/>
          <p:nvPr/>
        </p:nvSpPr>
        <p:spPr>
          <a:xfrm>
            <a:off x="186147" y="2360712"/>
            <a:ext cx="1081366" cy="646331"/>
          </a:xfrm>
          <a:prstGeom prst="rect">
            <a:avLst/>
          </a:prstGeom>
          <a:noFill/>
        </p:spPr>
        <p:txBody>
          <a:bodyPr wrap="square" rtlCol="0">
            <a:spAutoFit/>
          </a:bodyPr>
          <a:lstStyle/>
          <a:p>
            <a:pPr>
              <a:lnSpc>
                <a:spcPct val="300000"/>
              </a:lnSpc>
            </a:pPr>
            <a:r>
              <a:rPr lang="fr-FR" sz="1200" dirty="0" smtClean="0">
                <a:latin typeface="Comic Sans MS" pitchFamily="66" charset="0"/>
              </a:rPr>
              <a:t>Ce matin, il</a:t>
            </a:r>
            <a:endParaRPr lang="fr-FR" sz="1200" dirty="0">
              <a:latin typeface="Comic Sans MS" pitchFamily="66" charset="0"/>
            </a:endParaRPr>
          </a:p>
        </p:txBody>
      </p:sp>
      <p:sp>
        <p:nvSpPr>
          <p:cNvPr id="72" name="ZoneTexte 71"/>
          <p:cNvSpPr txBox="1"/>
          <p:nvPr/>
        </p:nvSpPr>
        <p:spPr>
          <a:xfrm>
            <a:off x="3861048" y="2360712"/>
            <a:ext cx="2162733" cy="646331"/>
          </a:xfrm>
          <a:prstGeom prst="rect">
            <a:avLst/>
          </a:prstGeom>
          <a:noFill/>
        </p:spPr>
        <p:txBody>
          <a:bodyPr wrap="square" rtlCol="0">
            <a:spAutoFit/>
          </a:bodyPr>
          <a:lstStyle/>
          <a:p>
            <a:pPr>
              <a:lnSpc>
                <a:spcPct val="300000"/>
              </a:lnSpc>
            </a:pPr>
            <a:r>
              <a:rPr lang="fr-FR" sz="1200" dirty="0" smtClean="0">
                <a:latin typeface="Comic Sans MS" pitchFamily="66" charset="0"/>
              </a:rPr>
              <a:t>un grand bol de céréales.</a:t>
            </a:r>
            <a:endParaRPr lang="fr-FR" sz="1200" dirty="0">
              <a:latin typeface="Comic Sans MS" pitchFamily="66" charset="0"/>
            </a:endParaRPr>
          </a:p>
        </p:txBody>
      </p:sp>
      <p:sp>
        <p:nvSpPr>
          <p:cNvPr id="73" name="Rectangle 72"/>
          <p:cNvSpPr/>
          <p:nvPr/>
        </p:nvSpPr>
        <p:spPr>
          <a:xfrm>
            <a:off x="1192932" y="2576736"/>
            <a:ext cx="792087"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a mangé</a:t>
            </a:r>
            <a:endParaRPr lang="fr-FR" sz="1200" dirty="0">
              <a:solidFill>
                <a:schemeClr val="tx1"/>
              </a:solidFill>
              <a:latin typeface="Comic Sans MS" pitchFamily="66" charset="0"/>
            </a:endParaRPr>
          </a:p>
        </p:txBody>
      </p:sp>
      <p:sp>
        <p:nvSpPr>
          <p:cNvPr id="74" name="Rectangle 73"/>
          <p:cNvSpPr/>
          <p:nvPr/>
        </p:nvSpPr>
        <p:spPr>
          <a:xfrm>
            <a:off x="2057028" y="2576736"/>
            <a:ext cx="792088"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mangera</a:t>
            </a:r>
            <a:endParaRPr lang="fr-FR" sz="1200" dirty="0">
              <a:solidFill>
                <a:schemeClr val="tx1"/>
              </a:solidFill>
              <a:latin typeface="Comic Sans MS" pitchFamily="66" charset="0"/>
            </a:endParaRPr>
          </a:p>
        </p:txBody>
      </p:sp>
      <p:sp>
        <p:nvSpPr>
          <p:cNvPr id="75" name="Rectangle 74"/>
          <p:cNvSpPr/>
          <p:nvPr/>
        </p:nvSpPr>
        <p:spPr>
          <a:xfrm>
            <a:off x="2921124" y="2576736"/>
            <a:ext cx="939924"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mange</a:t>
            </a:r>
            <a:endParaRPr lang="fr-FR" sz="1200" dirty="0">
              <a:solidFill>
                <a:schemeClr val="tx1"/>
              </a:solidFill>
              <a:latin typeface="Comic Sans MS" pitchFamily="66" charset="0"/>
            </a:endParaRPr>
          </a:p>
        </p:txBody>
      </p:sp>
      <p:sp>
        <p:nvSpPr>
          <p:cNvPr id="76" name="ZoneTexte 75"/>
          <p:cNvSpPr txBox="1"/>
          <p:nvPr/>
        </p:nvSpPr>
        <p:spPr>
          <a:xfrm>
            <a:off x="186146" y="2936776"/>
            <a:ext cx="1658677" cy="646331"/>
          </a:xfrm>
          <a:prstGeom prst="rect">
            <a:avLst/>
          </a:prstGeom>
          <a:noFill/>
        </p:spPr>
        <p:txBody>
          <a:bodyPr wrap="square" rtlCol="0">
            <a:spAutoFit/>
          </a:bodyPr>
          <a:lstStyle/>
          <a:p>
            <a:pPr>
              <a:lnSpc>
                <a:spcPct val="300000"/>
              </a:lnSpc>
            </a:pPr>
            <a:r>
              <a:rPr lang="fr-FR" sz="1200" dirty="0" smtClean="0">
                <a:latin typeface="Comic Sans MS" pitchFamily="66" charset="0"/>
              </a:rPr>
              <a:t>En ce moment, je</a:t>
            </a:r>
            <a:endParaRPr lang="fr-FR" sz="1200" dirty="0">
              <a:latin typeface="Comic Sans MS" pitchFamily="66" charset="0"/>
            </a:endParaRPr>
          </a:p>
        </p:txBody>
      </p:sp>
      <p:sp>
        <p:nvSpPr>
          <p:cNvPr id="77" name="ZoneTexte 76"/>
          <p:cNvSpPr txBox="1"/>
          <p:nvPr/>
        </p:nvSpPr>
        <p:spPr>
          <a:xfrm>
            <a:off x="4581128" y="2936776"/>
            <a:ext cx="2162733" cy="646331"/>
          </a:xfrm>
          <a:prstGeom prst="rect">
            <a:avLst/>
          </a:prstGeom>
          <a:noFill/>
        </p:spPr>
        <p:txBody>
          <a:bodyPr wrap="square" rtlCol="0">
            <a:spAutoFit/>
          </a:bodyPr>
          <a:lstStyle/>
          <a:p>
            <a:pPr>
              <a:lnSpc>
                <a:spcPct val="300000"/>
              </a:lnSpc>
            </a:pPr>
            <a:r>
              <a:rPr lang="fr-FR" sz="1200" dirty="0" smtClean="0">
                <a:latin typeface="Comic Sans MS" pitchFamily="66" charset="0"/>
              </a:rPr>
              <a:t>un film à la télévision.</a:t>
            </a:r>
            <a:endParaRPr lang="fr-FR" sz="1200" dirty="0">
              <a:latin typeface="Comic Sans MS" pitchFamily="66" charset="0"/>
            </a:endParaRPr>
          </a:p>
        </p:txBody>
      </p:sp>
      <p:sp>
        <p:nvSpPr>
          <p:cNvPr id="78" name="Rectangle 77"/>
          <p:cNvSpPr/>
          <p:nvPr/>
        </p:nvSpPr>
        <p:spPr>
          <a:xfrm>
            <a:off x="1588975" y="3152800"/>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regarderai</a:t>
            </a:r>
            <a:endParaRPr lang="fr-FR" sz="1200" dirty="0">
              <a:solidFill>
                <a:schemeClr val="tx1"/>
              </a:solidFill>
              <a:latin typeface="Comic Sans MS" pitchFamily="66" charset="0"/>
            </a:endParaRPr>
          </a:p>
        </p:txBody>
      </p:sp>
      <p:sp>
        <p:nvSpPr>
          <p:cNvPr id="79" name="Rectangle 78"/>
          <p:cNvSpPr/>
          <p:nvPr/>
        </p:nvSpPr>
        <p:spPr>
          <a:xfrm>
            <a:off x="2702606" y="3152800"/>
            <a:ext cx="870409"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regardais</a:t>
            </a:r>
            <a:endParaRPr lang="fr-FR" sz="1200" dirty="0">
              <a:solidFill>
                <a:schemeClr val="tx1"/>
              </a:solidFill>
              <a:latin typeface="Comic Sans MS" pitchFamily="66" charset="0"/>
            </a:endParaRPr>
          </a:p>
        </p:txBody>
      </p:sp>
      <p:sp>
        <p:nvSpPr>
          <p:cNvPr id="80" name="Rectangle 79"/>
          <p:cNvSpPr/>
          <p:nvPr/>
        </p:nvSpPr>
        <p:spPr>
          <a:xfrm>
            <a:off x="3645024" y="3152800"/>
            <a:ext cx="939924"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regarde</a:t>
            </a:r>
            <a:endParaRPr lang="fr-FR" sz="1200" dirty="0">
              <a:solidFill>
                <a:schemeClr val="tx1"/>
              </a:solidFill>
              <a:latin typeface="Comic Sans MS" pitchFamily="66" charset="0"/>
            </a:endParaRPr>
          </a:p>
        </p:txBody>
      </p:sp>
      <p:sp>
        <p:nvSpPr>
          <p:cNvPr id="81" name="ZoneTexte 80"/>
          <p:cNvSpPr txBox="1"/>
          <p:nvPr/>
        </p:nvSpPr>
        <p:spPr>
          <a:xfrm>
            <a:off x="186147" y="3512840"/>
            <a:ext cx="1802865" cy="646331"/>
          </a:xfrm>
          <a:prstGeom prst="rect">
            <a:avLst/>
          </a:prstGeom>
          <a:noFill/>
        </p:spPr>
        <p:txBody>
          <a:bodyPr wrap="square" rtlCol="0">
            <a:spAutoFit/>
          </a:bodyPr>
          <a:lstStyle/>
          <a:p>
            <a:pPr>
              <a:lnSpc>
                <a:spcPct val="300000"/>
              </a:lnSpc>
            </a:pPr>
            <a:r>
              <a:rPr lang="fr-FR" sz="1200" dirty="0" smtClean="0">
                <a:latin typeface="Comic Sans MS" pitchFamily="66" charset="0"/>
              </a:rPr>
              <a:t>La prochaine fois nous</a:t>
            </a:r>
            <a:endParaRPr lang="fr-FR" sz="1200" dirty="0">
              <a:latin typeface="Comic Sans MS" pitchFamily="66" charset="0"/>
            </a:endParaRPr>
          </a:p>
        </p:txBody>
      </p:sp>
      <p:sp>
        <p:nvSpPr>
          <p:cNvPr id="82" name="ZoneTexte 81"/>
          <p:cNvSpPr txBox="1"/>
          <p:nvPr/>
        </p:nvSpPr>
        <p:spPr>
          <a:xfrm>
            <a:off x="4653137" y="3512840"/>
            <a:ext cx="1728192" cy="646331"/>
          </a:xfrm>
          <a:prstGeom prst="rect">
            <a:avLst/>
          </a:prstGeom>
          <a:noFill/>
        </p:spPr>
        <p:txBody>
          <a:bodyPr wrap="square" rtlCol="0">
            <a:spAutoFit/>
          </a:bodyPr>
          <a:lstStyle/>
          <a:p>
            <a:pPr>
              <a:lnSpc>
                <a:spcPct val="300000"/>
              </a:lnSpc>
            </a:pPr>
            <a:r>
              <a:rPr lang="fr-FR" sz="1200" dirty="0" smtClean="0">
                <a:latin typeface="Comic Sans MS" pitchFamily="66" charset="0"/>
              </a:rPr>
              <a:t>la ville de Barcelone.</a:t>
            </a:r>
            <a:endParaRPr lang="fr-FR" sz="1200" dirty="0">
              <a:latin typeface="Comic Sans MS" pitchFamily="66" charset="0"/>
            </a:endParaRPr>
          </a:p>
        </p:txBody>
      </p:sp>
      <p:sp>
        <p:nvSpPr>
          <p:cNvPr id="83" name="Rectangle 82"/>
          <p:cNvSpPr/>
          <p:nvPr/>
        </p:nvSpPr>
        <p:spPr>
          <a:xfrm>
            <a:off x="1935882" y="3728864"/>
            <a:ext cx="792087"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visitions</a:t>
            </a:r>
            <a:endParaRPr lang="fr-FR" sz="1200" dirty="0">
              <a:solidFill>
                <a:schemeClr val="tx1"/>
              </a:solidFill>
              <a:latin typeface="Comic Sans MS" pitchFamily="66" charset="0"/>
            </a:endParaRPr>
          </a:p>
        </p:txBody>
      </p:sp>
      <p:sp>
        <p:nvSpPr>
          <p:cNvPr id="84" name="Rectangle 83"/>
          <p:cNvSpPr/>
          <p:nvPr/>
        </p:nvSpPr>
        <p:spPr>
          <a:xfrm>
            <a:off x="2803798" y="3728864"/>
            <a:ext cx="943744"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visiterons</a:t>
            </a:r>
            <a:endParaRPr lang="fr-FR" sz="1200" dirty="0">
              <a:solidFill>
                <a:schemeClr val="tx1"/>
              </a:solidFill>
              <a:latin typeface="Comic Sans MS" pitchFamily="66" charset="0"/>
            </a:endParaRPr>
          </a:p>
        </p:txBody>
      </p:sp>
      <p:sp>
        <p:nvSpPr>
          <p:cNvPr id="85" name="Rectangle 84"/>
          <p:cNvSpPr/>
          <p:nvPr/>
        </p:nvSpPr>
        <p:spPr>
          <a:xfrm>
            <a:off x="3811910" y="3728864"/>
            <a:ext cx="803548"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visitons</a:t>
            </a:r>
            <a:endParaRPr lang="fr-FR" sz="1200" dirty="0">
              <a:solidFill>
                <a:schemeClr val="tx1"/>
              </a:solidFill>
              <a:latin typeface="Comic Sans MS" pitchFamily="66" charset="0"/>
            </a:endParaRPr>
          </a:p>
        </p:txBody>
      </p:sp>
      <p:grpSp>
        <p:nvGrpSpPr>
          <p:cNvPr id="86" name="Groupe 85"/>
          <p:cNvGrpSpPr/>
          <p:nvPr/>
        </p:nvGrpSpPr>
        <p:grpSpPr>
          <a:xfrm>
            <a:off x="116632" y="4232920"/>
            <a:ext cx="6653336" cy="495126"/>
            <a:chOff x="116632" y="1352600"/>
            <a:chExt cx="6653336" cy="495126"/>
          </a:xfrm>
        </p:grpSpPr>
        <p:grpSp>
          <p:nvGrpSpPr>
            <p:cNvPr id="87" name="Groupe 86"/>
            <p:cNvGrpSpPr/>
            <p:nvPr/>
          </p:nvGrpSpPr>
          <p:grpSpPr>
            <a:xfrm>
              <a:off x="116632" y="1352600"/>
              <a:ext cx="360040" cy="461665"/>
              <a:chOff x="116632" y="1352600"/>
              <a:chExt cx="360040" cy="461665"/>
            </a:xfrm>
          </p:grpSpPr>
          <p:sp>
            <p:nvSpPr>
              <p:cNvPr id="90" name="Ellipse 8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9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8" name="ZoneTexte 87"/>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chaque phrase avec l’un des mots suivants :</a:t>
              </a:r>
              <a:endParaRPr lang="fr-FR" sz="1400" u="sng" dirty="0">
                <a:latin typeface="SimpleRonde" pitchFamily="2" charset="0"/>
              </a:endParaRPr>
            </a:p>
          </p:txBody>
        </p:sp>
        <p:sp>
          <p:nvSpPr>
            <p:cNvPr id="89" name="Rectangle à coins arrondis 8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 name="ZoneTexte 4"/>
          <p:cNvSpPr txBox="1"/>
          <p:nvPr/>
        </p:nvSpPr>
        <p:spPr>
          <a:xfrm>
            <a:off x="286755" y="4748009"/>
            <a:ext cx="6382605" cy="276999"/>
          </a:xfrm>
          <a:prstGeom prst="rect">
            <a:avLst/>
          </a:prstGeom>
          <a:noFill/>
        </p:spPr>
        <p:txBody>
          <a:bodyPr wrap="square" rtlCol="0">
            <a:spAutoFit/>
          </a:bodyPr>
          <a:lstStyle/>
          <a:p>
            <a:r>
              <a:rPr lang="fr-FR" sz="1200" i="1" dirty="0" smtClean="0">
                <a:latin typeface="Comic Sans MS" pitchFamily="66" charset="0"/>
              </a:rPr>
              <a:t>au printemps prochain – Noël dernier – dans un mois – en ce moment – l’année dernière</a:t>
            </a:r>
            <a:endParaRPr lang="fr-FR" sz="1200" i="1" dirty="0">
              <a:latin typeface="Comic Sans MS" pitchFamily="66" charset="0"/>
            </a:endParaRPr>
          </a:p>
        </p:txBody>
      </p:sp>
      <p:sp>
        <p:nvSpPr>
          <p:cNvPr id="92" name="ZoneTexte 91"/>
          <p:cNvSpPr txBox="1"/>
          <p:nvPr/>
        </p:nvSpPr>
        <p:spPr>
          <a:xfrm>
            <a:off x="2672916" y="5028836"/>
            <a:ext cx="3996444" cy="2862322"/>
          </a:xfrm>
          <a:prstGeom prst="rect">
            <a:avLst/>
          </a:prstGeom>
          <a:noFill/>
        </p:spPr>
        <p:txBody>
          <a:bodyPr wrap="square" rtlCol="0">
            <a:spAutoFit/>
          </a:bodyPr>
          <a:lstStyle/>
          <a:p>
            <a:pPr>
              <a:lnSpc>
                <a:spcPct val="300000"/>
              </a:lnSpc>
            </a:pPr>
            <a:r>
              <a:rPr lang="fr-FR" sz="1200" dirty="0" smtClean="0">
                <a:latin typeface="Comic Sans MS" pitchFamily="66" charset="0"/>
              </a:rPr>
              <a:t>ma mère bronze au bord de la piscine.</a:t>
            </a:r>
          </a:p>
          <a:p>
            <a:pPr>
              <a:lnSpc>
                <a:spcPct val="300000"/>
              </a:lnSpc>
            </a:pPr>
            <a:r>
              <a:rPr lang="fr-FR" sz="1200" dirty="0" smtClean="0">
                <a:latin typeface="Comic Sans MS" pitchFamily="66" charset="0"/>
              </a:rPr>
              <a:t>nous partirons en Australie découvrir les aborigènes.</a:t>
            </a:r>
          </a:p>
          <a:p>
            <a:pPr>
              <a:lnSpc>
                <a:spcPct val="300000"/>
              </a:lnSpc>
            </a:pPr>
            <a:r>
              <a:rPr lang="fr-FR" sz="1200" dirty="0" smtClean="0">
                <a:latin typeface="Comic Sans MS" pitchFamily="66" charset="0"/>
              </a:rPr>
              <a:t>ton grand-père s’occupera de son potager.</a:t>
            </a:r>
          </a:p>
          <a:p>
            <a:pPr>
              <a:lnSpc>
                <a:spcPct val="300000"/>
              </a:lnSpc>
            </a:pPr>
            <a:r>
              <a:rPr lang="fr-FR" sz="1200" dirty="0" smtClean="0">
                <a:latin typeface="Comic Sans MS" pitchFamily="66" charset="0"/>
              </a:rPr>
              <a:t>ils ont coupé un sapin dans la forêt.</a:t>
            </a:r>
          </a:p>
          <a:p>
            <a:pPr>
              <a:lnSpc>
                <a:spcPct val="300000"/>
              </a:lnSpc>
            </a:pPr>
            <a:r>
              <a:rPr lang="fr-FR" sz="1200" dirty="0" smtClean="0">
                <a:latin typeface="Comic Sans MS" pitchFamily="66" charset="0"/>
              </a:rPr>
              <a:t>mes parents ont visité la ville de Paris.</a:t>
            </a:r>
          </a:p>
        </p:txBody>
      </p:sp>
      <p:pic>
        <p:nvPicPr>
          <p:cNvPr id="93" name="Image 9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2" y="5211839"/>
            <a:ext cx="1995857" cy="423106"/>
          </a:xfrm>
          <a:prstGeom prst="rect">
            <a:avLst/>
          </a:prstGeom>
        </p:spPr>
      </p:pic>
      <p:pic>
        <p:nvPicPr>
          <p:cNvPr id="94" name="Image 93"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1" y="5738482"/>
            <a:ext cx="1995857" cy="423106"/>
          </a:xfrm>
          <a:prstGeom prst="rect">
            <a:avLst/>
          </a:prstGeom>
        </p:spPr>
      </p:pic>
      <p:pic>
        <p:nvPicPr>
          <p:cNvPr id="95" name="Image 9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4" y="6330094"/>
            <a:ext cx="1995857" cy="423106"/>
          </a:xfrm>
          <a:prstGeom prst="rect">
            <a:avLst/>
          </a:prstGeom>
        </p:spPr>
      </p:pic>
      <p:pic>
        <p:nvPicPr>
          <p:cNvPr id="96" name="Image 9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0" y="6860875"/>
            <a:ext cx="1995857" cy="423106"/>
          </a:xfrm>
          <a:prstGeom prst="rect">
            <a:avLst/>
          </a:prstGeom>
        </p:spPr>
      </p:pic>
      <p:pic>
        <p:nvPicPr>
          <p:cNvPr id="97" name="Image 9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3" y="7423230"/>
            <a:ext cx="1995857" cy="423106"/>
          </a:xfrm>
          <a:prstGeom prst="rect">
            <a:avLst/>
          </a:prstGeom>
        </p:spPr>
      </p:pic>
      <p:grpSp>
        <p:nvGrpSpPr>
          <p:cNvPr id="98" name="Groupe 97"/>
          <p:cNvGrpSpPr/>
          <p:nvPr/>
        </p:nvGrpSpPr>
        <p:grpSpPr>
          <a:xfrm>
            <a:off x="116632" y="8193360"/>
            <a:ext cx="6653336" cy="495126"/>
            <a:chOff x="116632" y="1352600"/>
            <a:chExt cx="6653336" cy="495126"/>
          </a:xfrm>
        </p:grpSpPr>
        <p:grpSp>
          <p:nvGrpSpPr>
            <p:cNvPr id="99" name="Groupe 98"/>
            <p:cNvGrpSpPr/>
            <p:nvPr/>
          </p:nvGrpSpPr>
          <p:grpSpPr>
            <a:xfrm>
              <a:off x="116632" y="1352600"/>
              <a:ext cx="360040" cy="461665"/>
              <a:chOff x="116632" y="1352600"/>
              <a:chExt cx="360040" cy="461665"/>
            </a:xfrm>
          </p:grpSpPr>
          <p:sp>
            <p:nvSpPr>
              <p:cNvPr id="102" name="Ellipse 10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0" name="ZoneTexte 9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Continue la phrase suivante.</a:t>
              </a:r>
              <a:endParaRPr lang="fr-FR" sz="1400" u="sng" dirty="0">
                <a:latin typeface="SimpleRonde" pitchFamily="2" charset="0"/>
              </a:endParaRPr>
            </a:p>
          </p:txBody>
        </p:sp>
        <p:sp>
          <p:nvSpPr>
            <p:cNvPr id="101" name="Rectangle à coins arrondis 10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05" name="Image 104"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79079"/>
          <a:stretch/>
        </p:blipFill>
        <p:spPr>
          <a:xfrm>
            <a:off x="376064" y="8913440"/>
            <a:ext cx="6192688" cy="502778"/>
          </a:xfrm>
          <a:prstGeom prst="rect">
            <a:avLst/>
          </a:prstGeom>
        </p:spPr>
      </p:pic>
      <p:sp>
        <p:nvSpPr>
          <p:cNvPr id="6" name="ZoneTexte 5"/>
          <p:cNvSpPr txBox="1"/>
          <p:nvPr/>
        </p:nvSpPr>
        <p:spPr>
          <a:xfrm>
            <a:off x="590971" y="9008690"/>
            <a:ext cx="2251297" cy="369332"/>
          </a:xfrm>
          <a:prstGeom prst="rect">
            <a:avLst/>
          </a:prstGeom>
          <a:noFill/>
        </p:spPr>
        <p:txBody>
          <a:bodyPr wrap="square" rtlCol="0">
            <a:spAutoFit/>
          </a:bodyPr>
          <a:lstStyle/>
          <a:p>
            <a:r>
              <a:rPr lang="fr-FR" dirty="0" smtClean="0">
                <a:latin typeface="Cursive standard" pitchFamily="2" charset="0"/>
              </a:rPr>
              <a:t>La semaine prochaine, </a:t>
            </a:r>
            <a:endParaRPr lang="fr-FR" dirty="0">
              <a:latin typeface="Cursive standard" pitchFamily="2" charset="0"/>
            </a:endParaRPr>
          </a:p>
        </p:txBody>
      </p:sp>
    </p:spTree>
    <p:extLst>
      <p:ext uri="{BB962C8B-B14F-4D97-AF65-F5344CB8AC3E}">
        <p14:creationId xmlns:p14="http://schemas.microsoft.com/office/powerpoint/2010/main" val="375365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Le futur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auras le temps de finir.</a:t>
            </a:r>
          </a:p>
          <a:p>
            <a:pPr>
              <a:lnSpc>
                <a:spcPct val="200000"/>
              </a:lnSpc>
            </a:pPr>
            <a:r>
              <a:rPr lang="fr-FR" sz="1200" dirty="0" smtClean="0">
                <a:latin typeface="Comic Sans MS" pitchFamily="66" charset="0"/>
              </a:rPr>
              <a:t>............ seront fiers de leur travail.</a:t>
            </a:r>
          </a:p>
          <a:p>
            <a:pPr>
              <a:lnSpc>
                <a:spcPct val="200000"/>
              </a:lnSpc>
            </a:pPr>
            <a:r>
              <a:rPr lang="fr-FR" sz="1200" dirty="0" smtClean="0">
                <a:latin typeface="Comic Sans MS" pitchFamily="66" charset="0"/>
              </a:rPr>
              <a:t>............ aurons de nombreux souvenirs.</a:t>
            </a:r>
          </a:p>
          <a:p>
            <a:pPr>
              <a:lnSpc>
                <a:spcPct val="200000"/>
              </a:lnSpc>
            </a:pPr>
            <a:r>
              <a:rPr lang="fr-FR" sz="1200" dirty="0" smtClean="0">
                <a:latin typeface="Comic Sans MS" pitchFamily="66" charset="0"/>
              </a:rPr>
              <a:t>............ aurez une belle écriture.</a:t>
            </a:r>
            <a:endParaRPr lang="fr-FR" sz="1200" dirty="0">
              <a:latin typeface="Comic Sans MS" pitchFamily="66" charset="0"/>
            </a:endParaRPr>
          </a:p>
        </p:txBody>
      </p:sp>
      <p:sp>
        <p:nvSpPr>
          <p:cNvPr id="12" name="ZoneTexte 11"/>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serai en colère.</a:t>
            </a:r>
          </a:p>
          <a:p>
            <a:pPr>
              <a:lnSpc>
                <a:spcPct val="200000"/>
              </a:lnSpc>
            </a:pPr>
            <a:r>
              <a:rPr lang="fr-FR" sz="1200" dirty="0" smtClean="0">
                <a:latin typeface="Comic Sans MS" pitchFamily="66" charset="0"/>
              </a:rPr>
              <a:t>............ seras sage.</a:t>
            </a:r>
          </a:p>
          <a:p>
            <a:pPr>
              <a:lnSpc>
                <a:spcPct val="200000"/>
              </a:lnSpc>
            </a:pPr>
            <a:r>
              <a:rPr lang="fr-FR" sz="1200" dirty="0" smtClean="0">
                <a:latin typeface="Comic Sans MS" pitchFamily="66" charset="0"/>
              </a:rPr>
              <a:t>............ serons nombreux ce soir.</a:t>
            </a:r>
          </a:p>
          <a:p>
            <a:pPr>
              <a:lnSpc>
                <a:spcPct val="200000"/>
              </a:lnSpc>
            </a:pPr>
            <a:r>
              <a:rPr lang="fr-FR" sz="1200" dirty="0" smtClean="0">
                <a:latin typeface="Comic Sans MS" pitchFamily="66" charset="0"/>
              </a:rPr>
              <a:t>............ aura une moto très rapide.</a:t>
            </a:r>
            <a:endParaRPr lang="fr-FR" sz="1200" dirty="0">
              <a:latin typeface="Comic Sans MS" pitchFamily="66" charset="0"/>
            </a:endParaRPr>
          </a:p>
        </p:txBody>
      </p:sp>
      <p:cxnSp>
        <p:nvCxnSpPr>
          <p:cNvPr id="13" name="Connecteur droit 12"/>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502499"/>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avec le pronom personnel demandé.</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3862539"/>
            <a:ext cx="6372708" cy="3323987"/>
          </a:xfrm>
          <a:prstGeom prst="rect">
            <a:avLst/>
          </a:prstGeom>
          <a:noFill/>
        </p:spPr>
        <p:txBody>
          <a:bodyPr wrap="square" rtlCol="0">
            <a:spAutoFit/>
          </a:bodyPr>
          <a:lstStyle/>
          <a:p>
            <a:pPr algn="just">
              <a:lnSpc>
                <a:spcPct val="250000"/>
              </a:lnSpc>
            </a:pPr>
            <a:r>
              <a:rPr lang="fr-FR" sz="1200" dirty="0" smtClean="0">
                <a:latin typeface="Comic Sans MS" pitchFamily="66" charset="0"/>
              </a:rPr>
              <a:t>Nous aurons mauvais caractère.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Vous serez les premiers.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Joan et Jim auront un cartable tout neuf.</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Tu seras son meilleur ami.</a:t>
            </a:r>
          </a:p>
        </p:txBody>
      </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340307"/>
            <a:ext cx="61926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339867"/>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263196"/>
            <a:ext cx="6192688" cy="502778"/>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7186526"/>
            <a:ext cx="6192688" cy="502778"/>
          </a:xfrm>
          <a:prstGeom prst="rect">
            <a:avLst/>
          </a:prstGeom>
        </p:spPr>
      </p:pic>
      <p:grpSp>
        <p:nvGrpSpPr>
          <p:cNvPr id="25" name="Groupe 24"/>
          <p:cNvGrpSpPr/>
          <p:nvPr/>
        </p:nvGrpSpPr>
        <p:grpSpPr>
          <a:xfrm>
            <a:off x="116632" y="7833320"/>
            <a:ext cx="6653336" cy="495126"/>
            <a:chOff x="116632" y="1352600"/>
            <a:chExt cx="6653336" cy="495126"/>
          </a:xfrm>
        </p:grpSpPr>
        <p:grpSp>
          <p:nvGrpSpPr>
            <p:cNvPr id="26" name="Groupe 25"/>
            <p:cNvGrpSpPr/>
            <p:nvPr/>
          </p:nvGrpSpPr>
          <p:grpSpPr>
            <a:xfrm>
              <a:off x="116632" y="1352600"/>
              <a:ext cx="360040" cy="461665"/>
              <a:chOff x="116632" y="1352600"/>
              <a:chExt cx="360040" cy="461665"/>
            </a:xfrm>
          </p:grpSpPr>
          <p:sp>
            <p:nvSpPr>
              <p:cNvPr id="29" name="Ellipse 2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ZoneTexte 2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le verbe être ou avoir au futur.</a:t>
              </a:r>
              <a:endParaRPr lang="fr-FR" sz="1400" u="sng" dirty="0">
                <a:latin typeface="SimpleRonde" pitchFamily="2" charset="0"/>
              </a:endParaRPr>
            </a:p>
          </p:txBody>
        </p:sp>
        <p:sp>
          <p:nvSpPr>
            <p:cNvPr id="28" name="Rectangle à coins arrondis 2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4" name="ZoneTexte 33"/>
          <p:cNvSpPr txBox="1"/>
          <p:nvPr/>
        </p:nvSpPr>
        <p:spPr>
          <a:xfrm>
            <a:off x="116632" y="8228200"/>
            <a:ext cx="6561484"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Quand nous .............................. en weekend, nous ............................. le temps de nous reposer. Ma sœur .................................. bientôt 8 ans, ça ................................ son anniversaire en mai. Les enfants ................................ contents, ils .............................. le droit de faire du vélo. </a:t>
            </a:r>
            <a:endParaRPr lang="fr-FR" sz="1200" dirty="0">
              <a:latin typeface="Comic Sans MS" pitchFamily="66" charset="0"/>
            </a:endParaRPr>
          </a:p>
        </p:txBody>
      </p:sp>
      <p:sp>
        <p:nvSpPr>
          <p:cNvPr id="37" name="ZoneTexte 36"/>
          <p:cNvSpPr txBox="1"/>
          <p:nvPr/>
        </p:nvSpPr>
        <p:spPr>
          <a:xfrm>
            <a:off x="601427" y="4420369"/>
            <a:ext cx="2016224" cy="369332"/>
          </a:xfrm>
          <a:prstGeom prst="rect">
            <a:avLst/>
          </a:prstGeom>
          <a:noFill/>
        </p:spPr>
        <p:txBody>
          <a:bodyPr wrap="square" rtlCol="0">
            <a:spAutoFit/>
          </a:bodyPr>
          <a:lstStyle/>
          <a:p>
            <a:r>
              <a:rPr lang="fr-FR" b="1" dirty="0" smtClean="0">
                <a:latin typeface="Cursive standard" pitchFamily="2" charset="0"/>
              </a:rPr>
              <a:t>Tu</a:t>
            </a:r>
            <a:endParaRPr lang="fr-FR" b="1" dirty="0">
              <a:latin typeface="Cursive standard" pitchFamily="2" charset="0"/>
            </a:endParaRPr>
          </a:p>
        </p:txBody>
      </p:sp>
      <p:sp>
        <p:nvSpPr>
          <p:cNvPr id="38" name="ZoneTexte 37"/>
          <p:cNvSpPr txBox="1"/>
          <p:nvPr/>
        </p:nvSpPr>
        <p:spPr>
          <a:xfrm>
            <a:off x="581447" y="5435165"/>
            <a:ext cx="2016224" cy="369332"/>
          </a:xfrm>
          <a:prstGeom prst="rect">
            <a:avLst/>
          </a:prstGeom>
          <a:noFill/>
        </p:spPr>
        <p:txBody>
          <a:bodyPr wrap="square" rtlCol="0">
            <a:spAutoFit/>
          </a:bodyPr>
          <a:lstStyle/>
          <a:p>
            <a:r>
              <a:rPr lang="fr-FR" b="1" dirty="0" smtClean="0">
                <a:latin typeface="Cursive standard" pitchFamily="2" charset="0"/>
              </a:rPr>
              <a:t>Ils</a:t>
            </a:r>
            <a:endParaRPr lang="fr-FR" b="1" dirty="0">
              <a:latin typeface="Cursive standard" pitchFamily="2" charset="0"/>
            </a:endParaRPr>
          </a:p>
        </p:txBody>
      </p:sp>
      <p:sp>
        <p:nvSpPr>
          <p:cNvPr id="39" name="ZoneTexte 38"/>
          <p:cNvSpPr txBox="1"/>
          <p:nvPr/>
        </p:nvSpPr>
        <p:spPr>
          <a:xfrm>
            <a:off x="596305" y="6358494"/>
            <a:ext cx="2016224" cy="369332"/>
          </a:xfrm>
          <a:prstGeom prst="rect">
            <a:avLst/>
          </a:prstGeom>
          <a:noFill/>
        </p:spPr>
        <p:txBody>
          <a:bodyPr wrap="square" rtlCol="0">
            <a:spAutoFit/>
          </a:bodyPr>
          <a:lstStyle/>
          <a:p>
            <a:r>
              <a:rPr lang="fr-FR" b="1" dirty="0" smtClean="0">
                <a:latin typeface="Cursive standard" pitchFamily="2" charset="0"/>
              </a:rPr>
              <a:t>Elle</a:t>
            </a:r>
            <a:endParaRPr lang="fr-FR" b="1" dirty="0">
              <a:latin typeface="Cursive standard" pitchFamily="2" charset="0"/>
            </a:endParaRPr>
          </a:p>
        </p:txBody>
      </p:sp>
      <p:sp>
        <p:nvSpPr>
          <p:cNvPr id="40" name="ZoneTexte 39"/>
          <p:cNvSpPr txBox="1"/>
          <p:nvPr/>
        </p:nvSpPr>
        <p:spPr>
          <a:xfrm>
            <a:off x="601427" y="7272299"/>
            <a:ext cx="2016224" cy="369332"/>
          </a:xfrm>
          <a:prstGeom prst="rect">
            <a:avLst/>
          </a:prstGeom>
          <a:noFill/>
        </p:spPr>
        <p:txBody>
          <a:bodyPr wrap="square" rtlCol="0">
            <a:spAutoFit/>
          </a:bodyPr>
          <a:lstStyle/>
          <a:p>
            <a:r>
              <a:rPr lang="fr-FR" b="1" dirty="0" smtClean="0">
                <a:latin typeface="Cursive standard" pitchFamily="2" charset="0"/>
              </a:rPr>
              <a:t>Je</a:t>
            </a:r>
            <a:endParaRPr lang="fr-FR" b="1" dirty="0">
              <a:latin typeface="Cursive standard" pitchFamily="2" charset="0"/>
            </a:endParaRPr>
          </a:p>
        </p:txBody>
      </p:sp>
    </p:spTree>
    <p:extLst>
      <p:ext uri="{BB962C8B-B14F-4D97-AF65-F5344CB8AC3E}">
        <p14:creationId xmlns:p14="http://schemas.microsoft.com/office/powerpoint/2010/main" val="112646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Le futur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21" name="Groupe 20"/>
          <p:cNvGrpSpPr/>
          <p:nvPr/>
        </p:nvGrpSpPr>
        <p:grpSpPr>
          <a:xfrm>
            <a:off x="116632" y="1456968"/>
            <a:ext cx="6653336" cy="818292"/>
            <a:chOff x="116632" y="1352600"/>
            <a:chExt cx="6653336" cy="818292"/>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Surligne les verbes être et avoir conjugués au futur dans les phrases suivantes puis recopie-le dans la bonne colonne.</a:t>
              </a:r>
              <a:endParaRPr lang="fr-FR" sz="1400" u="sng" dirty="0">
                <a:latin typeface="SimpleRonde" pitchFamily="2" charset="0"/>
              </a:endParaRP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7" name="ZoneTexte 26"/>
          <p:cNvSpPr txBox="1"/>
          <p:nvPr/>
        </p:nvSpPr>
        <p:spPr>
          <a:xfrm>
            <a:off x="296652" y="2266065"/>
            <a:ext cx="6372708" cy="646331"/>
          </a:xfrm>
          <a:prstGeom prst="rect">
            <a:avLst/>
          </a:prstGeom>
          <a:noFill/>
        </p:spPr>
        <p:txBody>
          <a:bodyPr wrap="square" rtlCol="0">
            <a:spAutoFit/>
          </a:bodyPr>
          <a:lstStyle/>
          <a:p>
            <a:pPr algn="ctr">
              <a:lnSpc>
                <a:spcPct val="150000"/>
              </a:lnSpc>
            </a:pPr>
            <a:r>
              <a:rPr lang="fr-FR" sz="1200" dirty="0" smtClean="0">
                <a:latin typeface="Comic Sans MS" pitchFamily="66" charset="0"/>
              </a:rPr>
              <a:t>Il aura 9 ans. - Marion et Julien seront en CM1.  - Nous aurons un hamster. – Je serai très gentille. – Tu auras bonne mine. – Ton frère et toi serez chez le dentiste.</a:t>
            </a:r>
          </a:p>
        </p:txBody>
      </p:sp>
      <p:graphicFrame>
        <p:nvGraphicFramePr>
          <p:cNvPr id="28" name="Tableau 27"/>
          <p:cNvGraphicFramePr>
            <a:graphicFrameLocks noGrp="1"/>
          </p:cNvGraphicFramePr>
          <p:nvPr>
            <p:extLst>
              <p:ext uri="{D42A27DB-BD31-4B8C-83A1-F6EECF244321}">
                <p14:modId xmlns:p14="http://schemas.microsoft.com/office/powerpoint/2010/main" val="1574495582"/>
              </p:ext>
            </p:extLst>
          </p:nvPr>
        </p:nvGraphicFramePr>
        <p:xfrm>
          <a:off x="133373" y="3113152"/>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Avoir</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Être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473192"/>
            <a:ext cx="3145110" cy="1323950"/>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473192"/>
            <a:ext cx="3145110" cy="1323950"/>
          </a:xfrm>
          <a:prstGeom prst="rect">
            <a:avLst/>
          </a:prstGeom>
        </p:spPr>
      </p:pic>
      <p:grpSp>
        <p:nvGrpSpPr>
          <p:cNvPr id="31" name="Groupe 30"/>
          <p:cNvGrpSpPr/>
          <p:nvPr/>
        </p:nvGrpSpPr>
        <p:grpSpPr>
          <a:xfrm>
            <a:off x="116632" y="5302699"/>
            <a:ext cx="6653336" cy="495126"/>
            <a:chOff x="116632" y="1352600"/>
            <a:chExt cx="6653336" cy="495126"/>
          </a:xfrm>
        </p:grpSpPr>
        <p:grpSp>
          <p:nvGrpSpPr>
            <p:cNvPr id="32" name="Groupe 31"/>
            <p:cNvGrpSpPr/>
            <p:nvPr/>
          </p:nvGrpSpPr>
          <p:grpSpPr>
            <a:xfrm>
              <a:off x="116632" y="1352600"/>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en les mettant au futur.</a:t>
              </a:r>
              <a:endParaRPr lang="fr-FR" sz="1400" u="sng" dirty="0">
                <a:latin typeface="SimpleRonde" pitchFamily="2" charset="0"/>
              </a:endParaRPr>
            </a:p>
          </p:txBody>
        </p:sp>
        <p:sp>
          <p:nvSpPr>
            <p:cNvPr id="34" name="Rectangle à coins arrondis 3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7" name="ZoneTexte 36"/>
          <p:cNvSpPr txBox="1"/>
          <p:nvPr/>
        </p:nvSpPr>
        <p:spPr>
          <a:xfrm>
            <a:off x="296652" y="5662739"/>
            <a:ext cx="6372708" cy="3323987"/>
          </a:xfrm>
          <a:prstGeom prst="rect">
            <a:avLst/>
          </a:prstGeom>
          <a:noFill/>
        </p:spPr>
        <p:txBody>
          <a:bodyPr wrap="square" rtlCol="0">
            <a:spAutoFit/>
          </a:bodyPr>
          <a:lstStyle/>
          <a:p>
            <a:pPr algn="just">
              <a:lnSpc>
                <a:spcPct val="250000"/>
              </a:lnSpc>
            </a:pPr>
            <a:r>
              <a:rPr lang="fr-FR" sz="1200" dirty="0" smtClean="0">
                <a:latin typeface="Comic Sans MS" pitchFamily="66" charset="0"/>
              </a:rPr>
              <a:t>Vous êtes en panne.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Ils avaient un lapin.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sommes d’accord avec elle.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J’étais très fatigué.</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140507"/>
            <a:ext cx="6192688" cy="502778"/>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140067"/>
            <a:ext cx="6192688" cy="502778"/>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63396"/>
            <a:ext cx="6192688" cy="502778"/>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8986726"/>
            <a:ext cx="6192688" cy="502778"/>
          </a:xfrm>
          <a:prstGeom prst="rect">
            <a:avLst/>
          </a:prstGeom>
        </p:spPr>
      </p:pic>
    </p:spTree>
    <p:extLst>
      <p:ext uri="{BB962C8B-B14F-4D97-AF65-F5344CB8AC3E}">
        <p14:creationId xmlns:p14="http://schemas.microsoft.com/office/powerpoint/2010/main" val="422972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Le futur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verbes avec le pronom personnel qui convient. </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268760" y="1928664"/>
            <a:ext cx="1404156" cy="1569660"/>
          </a:xfrm>
          <a:prstGeom prst="rect">
            <a:avLst/>
          </a:prstGeom>
          <a:noFill/>
        </p:spPr>
        <p:txBody>
          <a:bodyPr wrap="square" rtlCol="0">
            <a:spAutoFit/>
          </a:bodyPr>
          <a:lstStyle/>
          <a:p>
            <a:pPr>
              <a:lnSpc>
                <a:spcPct val="200000"/>
              </a:lnSpc>
            </a:pPr>
            <a:r>
              <a:rPr lang="fr-FR" sz="1200" dirty="0" smtClean="0">
                <a:latin typeface="Comic Sans MS" pitchFamily="66" charset="0"/>
              </a:rPr>
              <a:t>............ aurai</a:t>
            </a:r>
          </a:p>
          <a:p>
            <a:pPr>
              <a:lnSpc>
                <a:spcPct val="200000"/>
              </a:lnSpc>
            </a:pPr>
            <a:r>
              <a:rPr lang="fr-FR" sz="1200" dirty="0" smtClean="0">
                <a:latin typeface="Comic Sans MS" pitchFamily="66" charset="0"/>
              </a:rPr>
              <a:t>............ seras</a:t>
            </a:r>
          </a:p>
          <a:p>
            <a:pPr>
              <a:lnSpc>
                <a:spcPct val="200000"/>
              </a:lnSpc>
            </a:pPr>
            <a:r>
              <a:rPr lang="fr-FR" sz="1200" dirty="0" smtClean="0">
                <a:latin typeface="Comic Sans MS" pitchFamily="66" charset="0"/>
              </a:rPr>
              <a:t>............ sera</a:t>
            </a:r>
          </a:p>
          <a:p>
            <a:pPr>
              <a:lnSpc>
                <a:spcPct val="200000"/>
              </a:lnSpc>
            </a:pPr>
            <a:r>
              <a:rPr lang="fr-FR" sz="1200" dirty="0" smtClean="0">
                <a:latin typeface="Comic Sans MS" pitchFamily="66" charset="0"/>
              </a:rPr>
              <a:t>............ serons</a:t>
            </a:r>
            <a:endParaRPr lang="fr-FR" sz="1200" dirty="0">
              <a:latin typeface="Comic Sans MS" pitchFamily="66" charset="0"/>
            </a:endParaRPr>
          </a:p>
        </p:txBody>
      </p:sp>
      <p:sp>
        <p:nvSpPr>
          <p:cNvPr id="12" name="ZoneTexte 11"/>
          <p:cNvSpPr txBox="1"/>
          <p:nvPr/>
        </p:nvSpPr>
        <p:spPr>
          <a:xfrm>
            <a:off x="2888940" y="1928664"/>
            <a:ext cx="1368152" cy="1569660"/>
          </a:xfrm>
          <a:prstGeom prst="rect">
            <a:avLst/>
          </a:prstGeom>
          <a:noFill/>
        </p:spPr>
        <p:txBody>
          <a:bodyPr wrap="square" rtlCol="0">
            <a:spAutoFit/>
          </a:bodyPr>
          <a:lstStyle/>
          <a:p>
            <a:pPr>
              <a:lnSpc>
                <a:spcPct val="200000"/>
              </a:lnSpc>
            </a:pPr>
            <a:r>
              <a:rPr lang="fr-FR" sz="1200" dirty="0" smtClean="0">
                <a:latin typeface="Comic Sans MS" pitchFamily="66" charset="0"/>
              </a:rPr>
              <a:t>............ serai</a:t>
            </a:r>
          </a:p>
          <a:p>
            <a:pPr>
              <a:lnSpc>
                <a:spcPct val="200000"/>
              </a:lnSpc>
            </a:pPr>
            <a:r>
              <a:rPr lang="fr-FR" sz="1200" dirty="0" smtClean="0">
                <a:latin typeface="Comic Sans MS" pitchFamily="66" charset="0"/>
              </a:rPr>
              <a:t>............ aurons</a:t>
            </a:r>
          </a:p>
          <a:p>
            <a:pPr>
              <a:lnSpc>
                <a:spcPct val="200000"/>
              </a:lnSpc>
            </a:pPr>
            <a:r>
              <a:rPr lang="fr-FR" sz="1200" dirty="0" smtClean="0">
                <a:latin typeface="Comic Sans MS" pitchFamily="66" charset="0"/>
              </a:rPr>
              <a:t>............ serez</a:t>
            </a:r>
          </a:p>
          <a:p>
            <a:pPr>
              <a:lnSpc>
                <a:spcPct val="200000"/>
              </a:lnSpc>
            </a:pPr>
            <a:r>
              <a:rPr lang="fr-FR" sz="1200" dirty="0" smtClean="0">
                <a:latin typeface="Comic Sans MS" pitchFamily="66" charset="0"/>
              </a:rPr>
              <a:t>............ aura</a:t>
            </a:r>
            <a:endParaRPr lang="fr-FR" sz="1200" dirty="0">
              <a:latin typeface="Comic Sans MS" pitchFamily="66" charset="0"/>
            </a:endParaRPr>
          </a:p>
        </p:txBody>
      </p:sp>
      <p:sp>
        <p:nvSpPr>
          <p:cNvPr id="13" name="ZoneTexte 12"/>
          <p:cNvSpPr txBox="1"/>
          <p:nvPr/>
        </p:nvSpPr>
        <p:spPr>
          <a:xfrm>
            <a:off x="4397685" y="1928664"/>
            <a:ext cx="1404156" cy="1569660"/>
          </a:xfrm>
          <a:prstGeom prst="rect">
            <a:avLst/>
          </a:prstGeom>
          <a:noFill/>
        </p:spPr>
        <p:txBody>
          <a:bodyPr wrap="square" rtlCol="0">
            <a:spAutoFit/>
          </a:bodyPr>
          <a:lstStyle/>
          <a:p>
            <a:pPr>
              <a:lnSpc>
                <a:spcPct val="200000"/>
              </a:lnSpc>
            </a:pPr>
            <a:r>
              <a:rPr lang="fr-FR" sz="1200" dirty="0" smtClean="0">
                <a:latin typeface="Comic Sans MS" pitchFamily="66" charset="0"/>
              </a:rPr>
              <a:t>............ aurez</a:t>
            </a:r>
          </a:p>
          <a:p>
            <a:pPr>
              <a:lnSpc>
                <a:spcPct val="200000"/>
              </a:lnSpc>
            </a:pPr>
            <a:r>
              <a:rPr lang="fr-FR" sz="1200" dirty="0" smtClean="0">
                <a:latin typeface="Comic Sans MS" pitchFamily="66" charset="0"/>
              </a:rPr>
              <a:t>............ auras</a:t>
            </a:r>
          </a:p>
          <a:p>
            <a:pPr>
              <a:lnSpc>
                <a:spcPct val="200000"/>
              </a:lnSpc>
            </a:pPr>
            <a:r>
              <a:rPr lang="fr-FR" sz="1200" dirty="0" smtClean="0">
                <a:latin typeface="Comic Sans MS" pitchFamily="66" charset="0"/>
              </a:rPr>
              <a:t>............ auront</a:t>
            </a:r>
          </a:p>
          <a:p>
            <a:pPr>
              <a:lnSpc>
                <a:spcPct val="200000"/>
              </a:lnSpc>
            </a:pPr>
            <a:r>
              <a:rPr lang="fr-FR" sz="1200" dirty="0" smtClean="0">
                <a:latin typeface="Comic Sans MS" pitchFamily="66" charset="0"/>
              </a:rPr>
              <a:t>............ seront</a:t>
            </a:r>
            <a:endParaRPr lang="fr-FR" sz="1200" dirty="0">
              <a:latin typeface="Comic Sans MS" pitchFamily="66" charset="0"/>
            </a:endParaRPr>
          </a:p>
        </p:txBody>
      </p:sp>
      <p:grpSp>
        <p:nvGrpSpPr>
          <p:cNvPr id="14" name="Groupe 13"/>
          <p:cNvGrpSpPr/>
          <p:nvPr/>
        </p:nvGrpSpPr>
        <p:grpSpPr>
          <a:xfrm>
            <a:off x="116632" y="3728864"/>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a:t>
              </a:r>
              <a:r>
                <a:rPr lang="fr-FR" sz="1400" b="1" u="sng" dirty="0" smtClean="0">
                  <a:latin typeface="SimpleRonde" pitchFamily="2" charset="0"/>
                </a:rPr>
                <a:t>être</a:t>
              </a:r>
              <a:r>
                <a:rPr lang="fr-FR" sz="1400" u="sng" dirty="0" smtClean="0">
                  <a:latin typeface="SimpleRonde" pitchFamily="2" charset="0"/>
                </a:rPr>
                <a:t> ou </a:t>
              </a:r>
              <a:r>
                <a:rPr lang="fr-FR" sz="1400" b="1" u="sng" dirty="0" smtClean="0">
                  <a:latin typeface="SimpleRonde" pitchFamily="2" charset="0"/>
                </a:rPr>
                <a:t>avoir</a:t>
              </a:r>
              <a:r>
                <a:rPr lang="fr-FR" sz="1400" u="sng" dirty="0" smtClean="0">
                  <a:latin typeface="SimpleRonde" pitchFamily="2" charset="0"/>
                </a:rPr>
                <a:t> conjugués au futur.</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4088904"/>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Ce théâtre de marionnettes ___________ fascinant.</a:t>
            </a:r>
          </a:p>
          <a:p>
            <a:pPr algn="just">
              <a:lnSpc>
                <a:spcPct val="250000"/>
              </a:lnSpc>
            </a:pPr>
            <a:r>
              <a:rPr lang="fr-FR" sz="1200" dirty="0" smtClean="0">
                <a:latin typeface="Comic Sans MS" pitchFamily="66" charset="0"/>
              </a:rPr>
              <a:t>Les cerises ___________ très mûres en juin.</a:t>
            </a:r>
          </a:p>
          <a:p>
            <a:pPr algn="just">
              <a:lnSpc>
                <a:spcPct val="250000"/>
              </a:lnSpc>
            </a:pPr>
            <a:r>
              <a:rPr lang="fr-FR" sz="1200" dirty="0" smtClean="0">
                <a:latin typeface="Comic Sans MS" pitchFamily="66" charset="0"/>
              </a:rPr>
              <a:t>Ta mère et toi  __________ des étoiles plein les yeux.</a:t>
            </a:r>
          </a:p>
          <a:p>
            <a:pPr algn="just">
              <a:lnSpc>
                <a:spcPct val="250000"/>
              </a:lnSpc>
            </a:pPr>
            <a:r>
              <a:rPr lang="fr-FR" sz="1200" dirty="0" smtClean="0">
                <a:latin typeface="Comic Sans MS" pitchFamily="66" charset="0"/>
              </a:rPr>
              <a:t>Mon chien et moi ____________ le temps de faire une longue promenade.</a:t>
            </a:r>
            <a:endParaRPr lang="fr-FR" sz="1200" dirty="0">
              <a:latin typeface="Comic Sans MS" pitchFamily="66" charset="0"/>
            </a:endParaRPr>
          </a:p>
        </p:txBody>
      </p:sp>
      <p:grpSp>
        <p:nvGrpSpPr>
          <p:cNvPr id="21" name="Groupe 20"/>
          <p:cNvGrpSpPr/>
          <p:nvPr/>
        </p:nvGrpSpPr>
        <p:grpSpPr>
          <a:xfrm>
            <a:off x="129233" y="6393160"/>
            <a:ext cx="6653336" cy="495126"/>
            <a:chOff x="116632" y="1352600"/>
            <a:chExt cx="6653336" cy="495126"/>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avec le sujet indiqué.</a:t>
              </a:r>
              <a:endParaRPr lang="fr-FR" sz="1400" u="sng" dirty="0">
                <a:latin typeface="SimpleRonde" pitchFamily="2" charset="0"/>
              </a:endParaRP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7" name="ZoneTexte 26"/>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smtClean="0">
                <a:latin typeface="Comic Sans MS" pitchFamily="66" charset="0"/>
              </a:rPr>
              <a:t>Ma grand-mère aura de nombreuses photos de nous.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Je serai ravie de vous faire visiter.</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Nous aurons certainement besoin d’un parapluie.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Antoine sera assis à côté de toi.</a:t>
            </a:r>
          </a:p>
        </p:txBody>
      </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31" name="ZoneTexte 30"/>
          <p:cNvSpPr txBox="1"/>
          <p:nvPr/>
        </p:nvSpPr>
        <p:spPr>
          <a:xfrm>
            <a:off x="268052" y="7258784"/>
            <a:ext cx="2016224" cy="369332"/>
          </a:xfrm>
          <a:prstGeom prst="rect">
            <a:avLst/>
          </a:prstGeom>
          <a:noFill/>
        </p:spPr>
        <p:txBody>
          <a:bodyPr wrap="square" rtlCol="0">
            <a:spAutoFit/>
          </a:bodyPr>
          <a:lstStyle/>
          <a:p>
            <a:r>
              <a:rPr lang="fr-FR" b="1" dirty="0" smtClean="0">
                <a:latin typeface="Cursive standard" pitchFamily="2" charset="0"/>
              </a:rPr>
              <a:t>Tu</a:t>
            </a:r>
            <a:endParaRPr lang="fr-FR" b="1" dirty="0">
              <a:latin typeface="Cursive standard" pitchFamily="2" charset="0"/>
            </a:endParaRPr>
          </a:p>
        </p:txBody>
      </p:sp>
      <p:sp>
        <p:nvSpPr>
          <p:cNvPr id="32" name="ZoneTexte 31"/>
          <p:cNvSpPr txBox="1"/>
          <p:nvPr/>
        </p:nvSpPr>
        <p:spPr>
          <a:xfrm>
            <a:off x="268052" y="7997914"/>
            <a:ext cx="2016224" cy="369332"/>
          </a:xfrm>
          <a:prstGeom prst="rect">
            <a:avLst/>
          </a:prstGeom>
          <a:noFill/>
        </p:spPr>
        <p:txBody>
          <a:bodyPr wrap="square" rtlCol="0">
            <a:spAutoFit/>
          </a:bodyPr>
          <a:lstStyle/>
          <a:p>
            <a:r>
              <a:rPr lang="fr-FR" b="1" dirty="0" smtClean="0">
                <a:latin typeface="Cursive standard" pitchFamily="2" charset="0"/>
              </a:rPr>
              <a:t>Laura et Sandra</a:t>
            </a:r>
            <a:endParaRPr lang="fr-FR" b="1" dirty="0">
              <a:latin typeface="Cursive standard" pitchFamily="2" charset="0"/>
            </a:endParaRPr>
          </a:p>
        </p:txBody>
      </p:sp>
      <p:sp>
        <p:nvSpPr>
          <p:cNvPr id="33" name="ZoneTexte 32"/>
          <p:cNvSpPr txBox="1"/>
          <p:nvPr/>
        </p:nvSpPr>
        <p:spPr>
          <a:xfrm>
            <a:off x="278650" y="8713802"/>
            <a:ext cx="2016224" cy="369332"/>
          </a:xfrm>
          <a:prstGeom prst="rect">
            <a:avLst/>
          </a:prstGeom>
          <a:noFill/>
        </p:spPr>
        <p:txBody>
          <a:bodyPr wrap="square" rtlCol="0">
            <a:spAutoFit/>
          </a:bodyPr>
          <a:lstStyle/>
          <a:p>
            <a:r>
              <a:rPr lang="fr-FR" b="1" dirty="0" smtClean="0">
                <a:latin typeface="Cursive standard" pitchFamily="2" charset="0"/>
              </a:rPr>
              <a:t>Aurélien et toi</a:t>
            </a:r>
            <a:endParaRPr lang="fr-FR" b="1" dirty="0">
              <a:latin typeface="Cursive standard" pitchFamily="2" charset="0"/>
            </a:endParaRP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35" name="ZoneTexte 34"/>
          <p:cNvSpPr txBox="1"/>
          <p:nvPr/>
        </p:nvSpPr>
        <p:spPr>
          <a:xfrm>
            <a:off x="278650" y="9419024"/>
            <a:ext cx="2016224" cy="369332"/>
          </a:xfrm>
          <a:prstGeom prst="rect">
            <a:avLst/>
          </a:prstGeom>
          <a:noFill/>
        </p:spPr>
        <p:txBody>
          <a:bodyPr wrap="square" rtlCol="0">
            <a:spAutoFit/>
          </a:bodyPr>
          <a:lstStyle/>
          <a:p>
            <a:r>
              <a:rPr lang="fr-FR" b="1" dirty="0" smtClean="0">
                <a:latin typeface="Cursive standard" pitchFamily="2" charset="0"/>
              </a:rPr>
              <a:t>Dylan et moi</a:t>
            </a:r>
            <a:endParaRPr lang="fr-FR" b="1" dirty="0">
              <a:latin typeface="Cursive standard" pitchFamily="2" charset="0"/>
            </a:endParaRPr>
          </a:p>
        </p:txBody>
      </p:sp>
    </p:spTree>
    <p:extLst>
      <p:ext uri="{BB962C8B-B14F-4D97-AF65-F5344CB8AC3E}">
        <p14:creationId xmlns:p14="http://schemas.microsoft.com/office/powerpoint/2010/main" val="285437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r>
              <a:rPr lang="fr-FR" sz="1800" dirty="0"/>
              <a:t>Le futur des verbes du 3</a:t>
            </a:r>
            <a:r>
              <a:rPr lang="fr-FR" sz="1800" baseline="30000" dirty="0"/>
              <a:t>ème</a:t>
            </a:r>
            <a:r>
              <a:rPr lang="fr-FR" sz="1800" dirty="0"/>
              <a:t> </a:t>
            </a:r>
            <a:r>
              <a:rPr lang="fr-FR" sz="1800" dirty="0" smtClean="0"/>
              <a:t>groupe (faire, aller, dire et venir)</a:t>
            </a:r>
            <a:endParaRPr lang="fr-FR" sz="1800" dirty="0"/>
          </a:p>
        </p:txBody>
      </p:sp>
      <p:sp>
        <p:nvSpPr>
          <p:cNvPr id="5" name="Espace réservé du texte 4"/>
          <p:cNvSpPr>
            <a:spLocks noGrp="1"/>
          </p:cNvSpPr>
          <p:nvPr>
            <p:ph type="body" sz="quarter" idx="11"/>
          </p:nvPr>
        </p:nvSpPr>
        <p:spPr/>
        <p:txBody>
          <a:bodyPr/>
          <a:lstStyle/>
          <a:p>
            <a:r>
              <a:rPr lang="fr-FR" dirty="0" smtClean="0"/>
              <a:t>9</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280592"/>
            <a:ext cx="6653336" cy="818292"/>
            <a:chOff x="116632" y="1352600"/>
            <a:chExt cx="6653336" cy="818292"/>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phrases en conjuguant le verbe entre parenthèses au futur.</a:t>
              </a:r>
              <a:endParaRPr lang="fr-FR" sz="1400" u="sng" dirty="0">
                <a:latin typeface="SimpleRonde" pitchFamily="2" charset="0"/>
              </a:endParaRP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p:cNvSpPr txBox="1"/>
          <p:nvPr/>
        </p:nvSpPr>
        <p:spPr>
          <a:xfrm>
            <a:off x="217240" y="2000672"/>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Ton frère et toi (faire) une promenade sur le lac.</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Quand le soleil se couchera, les enfants (aller) se coucher.</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Quand je (être) au collège, je (faire) du latin.</a:t>
            </a: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28" name="Groupe 27"/>
          <p:cNvGrpSpPr/>
          <p:nvPr/>
        </p:nvGrpSpPr>
        <p:grpSpPr>
          <a:xfrm>
            <a:off x="116632" y="7220168"/>
            <a:ext cx="6653336" cy="818292"/>
            <a:chOff x="116632" y="1352600"/>
            <a:chExt cx="6653336" cy="818292"/>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en conjuguant le verbe entre parenthèses au futur.</a:t>
              </a:r>
              <a:endParaRPr lang="fr-FR" sz="1400" u="sng" dirty="0">
                <a:latin typeface="SimpleRonde" pitchFamily="2" charset="0"/>
              </a:endParaRP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4" name="Groupe 33"/>
          <p:cNvGrpSpPr/>
          <p:nvPr/>
        </p:nvGrpSpPr>
        <p:grpSpPr>
          <a:xfrm>
            <a:off x="116632" y="4880992"/>
            <a:ext cx="6653336" cy="495126"/>
            <a:chOff x="116632" y="1352600"/>
            <a:chExt cx="6653336" cy="495126"/>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à son verbe conjugué au futur.</a:t>
              </a:r>
              <a:endParaRPr lang="fr-FR" sz="1400" u="sng" dirty="0">
                <a:latin typeface="SimpleRonde" pitchFamily="2" charset="0"/>
              </a:endParaRP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1" name="Tableau 40"/>
          <p:cNvGraphicFramePr>
            <a:graphicFrameLocks noGrp="1"/>
          </p:cNvGraphicFramePr>
          <p:nvPr>
            <p:extLst>
              <p:ext uri="{D42A27DB-BD31-4B8C-83A1-F6EECF244321}">
                <p14:modId xmlns:p14="http://schemas.microsoft.com/office/powerpoint/2010/main" val="4054101920"/>
              </p:ext>
            </p:extLst>
          </p:nvPr>
        </p:nvGraphicFramePr>
        <p:xfrm>
          <a:off x="448072" y="5529064"/>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viendront travailler demain.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feras les</a:t>
                      </a:r>
                      <a:r>
                        <a:rPr lang="fr-FR" sz="1100" baseline="0" dirty="0" smtClean="0">
                          <a:latin typeface="Comic Sans MS" pitchFamily="66" charset="0"/>
                        </a:rPr>
                        <a:t> courses ce soir.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 campeur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dirai tout à</a:t>
                      </a:r>
                      <a:r>
                        <a:rPr lang="fr-FR" sz="1100" baseline="0" dirty="0" smtClean="0">
                          <a:latin typeface="Comic Sans MS" pitchFamily="66" charset="0"/>
                        </a:rPr>
                        <a:t> la police.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Les ouvriers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irez voir ce</a:t>
                      </a:r>
                      <a:r>
                        <a:rPr lang="fr-FR" sz="1100" baseline="0" dirty="0" smtClean="0">
                          <a:latin typeface="Comic Sans MS" pitchFamily="66" charset="0"/>
                        </a:rPr>
                        <a:t> film à sa sortie.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Les voisins et moi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dirons bonjour aux</a:t>
                      </a:r>
                      <a:r>
                        <a:rPr lang="fr-FR" sz="1100" baseline="0" dirty="0" smtClean="0">
                          <a:latin typeface="Comic Sans MS" pitchFamily="66" charset="0"/>
                        </a:rPr>
                        <a:t> arrivants.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Ta sœur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viendra monter sa tente.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2" name="ZoneTexte 41"/>
          <p:cNvSpPr txBox="1"/>
          <p:nvPr/>
        </p:nvSpPr>
        <p:spPr>
          <a:xfrm>
            <a:off x="235337" y="7910552"/>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Je (</a:t>
            </a:r>
            <a:r>
              <a:rPr lang="fr-FR" sz="1200" dirty="0">
                <a:latin typeface="Comic Sans MS" pitchFamily="66" charset="0"/>
              </a:rPr>
              <a:t>venir) </a:t>
            </a:r>
            <a:r>
              <a:rPr lang="fr-FR" sz="1200" dirty="0" smtClean="0">
                <a:latin typeface="Comic Sans MS" pitchFamily="66" charset="0"/>
              </a:rPr>
              <a:t>................................. pendant ta compétition. Nous (venir) ................................. vous donner un coup de main pour les travaux. Tu (dire) ................................. bonjour à ton oncle. Elles (dire) ................................. ce qu’elles ont vu en Espagne. Mathieu (dire) ................................. sa poésie devant la classe. Vous (venir) ................................. aux prochaines vacances. </a:t>
            </a:r>
          </a:p>
        </p:txBody>
      </p:sp>
    </p:spTree>
    <p:extLst>
      <p:ext uri="{BB962C8B-B14F-4D97-AF65-F5344CB8AC3E}">
        <p14:creationId xmlns:p14="http://schemas.microsoft.com/office/powerpoint/2010/main" val="173527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r>
              <a:rPr lang="fr-FR" sz="1800" dirty="0"/>
              <a:t>Le futur des verbes du 3</a:t>
            </a:r>
            <a:r>
              <a:rPr lang="fr-FR" sz="1800" baseline="30000" dirty="0"/>
              <a:t>ème</a:t>
            </a:r>
            <a:r>
              <a:rPr lang="fr-FR" sz="1800" dirty="0"/>
              <a:t> </a:t>
            </a:r>
            <a:r>
              <a:rPr lang="fr-FR" sz="1800" dirty="0" smtClean="0"/>
              <a:t>groupe</a:t>
            </a:r>
          </a:p>
          <a:p>
            <a:r>
              <a:rPr lang="fr-FR" sz="1800" dirty="0" smtClean="0"/>
              <a:t>(pouvoir, partir, prendre, vouloir, voir)</a:t>
            </a:r>
            <a:endParaRPr lang="fr-FR" sz="1800" dirty="0"/>
          </a:p>
        </p:txBody>
      </p:sp>
      <p:sp>
        <p:nvSpPr>
          <p:cNvPr id="5" name="Espace réservé du texte 4"/>
          <p:cNvSpPr>
            <a:spLocks noGrp="1"/>
          </p:cNvSpPr>
          <p:nvPr>
            <p:ph type="body" sz="quarter" idx="11"/>
          </p:nvPr>
        </p:nvSpPr>
        <p:spPr/>
        <p:txBody>
          <a:bodyPr/>
          <a:lstStyle/>
          <a:p>
            <a:r>
              <a:rPr lang="fr-FR" dirty="0" smtClean="0"/>
              <a:t>9</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18" name="Groupe 17"/>
          <p:cNvGrpSpPr/>
          <p:nvPr/>
        </p:nvGrpSpPr>
        <p:grpSpPr>
          <a:xfrm>
            <a:off x="116632" y="4520952"/>
            <a:ext cx="6653336" cy="495126"/>
            <a:chOff x="116632" y="1352600"/>
            <a:chExt cx="6653336" cy="495126"/>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le verbe qui convient.</a:t>
              </a:r>
              <a:endParaRPr lang="fr-FR" sz="1400" u="sng" dirty="0">
                <a:latin typeface="SimpleRonde" pitchFamily="2" charset="0"/>
              </a:endParaRP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8" name="Groupe 27"/>
          <p:cNvGrpSpPr/>
          <p:nvPr/>
        </p:nvGrpSpPr>
        <p:grpSpPr>
          <a:xfrm>
            <a:off x="116632" y="7502976"/>
            <a:ext cx="6653336" cy="495126"/>
            <a:chOff x="116632" y="1352600"/>
            <a:chExt cx="6653336" cy="495126"/>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à son verbe conjugué au futur.</a:t>
              </a:r>
              <a:endParaRPr lang="fr-FR" sz="1400" u="sng" dirty="0">
                <a:latin typeface="SimpleRonde" pitchFamily="2" charset="0"/>
              </a:endParaRP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9" name="ZoneTexte 38"/>
          <p:cNvSpPr txBox="1"/>
          <p:nvPr/>
        </p:nvSpPr>
        <p:spPr>
          <a:xfrm>
            <a:off x="116632" y="5087724"/>
            <a:ext cx="6534143" cy="369332"/>
          </a:xfrm>
          <a:prstGeom prst="rect">
            <a:avLst/>
          </a:prstGeom>
          <a:noFill/>
        </p:spPr>
        <p:txBody>
          <a:bodyPr wrap="square" rtlCol="0">
            <a:spAutoFit/>
          </a:bodyPr>
          <a:lstStyle/>
          <a:p>
            <a:pPr algn="ctr">
              <a:lnSpc>
                <a:spcPct val="150000"/>
              </a:lnSpc>
            </a:pPr>
            <a:r>
              <a:rPr lang="fr-FR" sz="1200" dirty="0" smtClean="0">
                <a:latin typeface="Comic Sans MS" pitchFamily="66" charset="0"/>
              </a:rPr>
              <a:t>verront - voudra - partiras - pourrons - prendrez - prendrai</a:t>
            </a:r>
          </a:p>
        </p:txBody>
      </p:sp>
      <p:sp>
        <p:nvSpPr>
          <p:cNvPr id="40" name="ZoneTexte 39"/>
          <p:cNvSpPr txBox="1"/>
          <p:nvPr/>
        </p:nvSpPr>
        <p:spPr>
          <a:xfrm>
            <a:off x="235337" y="5529064"/>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Les </a:t>
            </a:r>
            <a:r>
              <a:rPr lang="fr-FR" sz="1200" dirty="0">
                <a:latin typeface="Comic Sans MS" pitchFamily="66" charset="0"/>
              </a:rPr>
              <a:t>spectateurs ................................. une </a:t>
            </a:r>
            <a:r>
              <a:rPr lang="fr-FR" sz="1200" dirty="0" smtClean="0">
                <a:latin typeface="Comic Sans MS" pitchFamily="66" charset="0"/>
              </a:rPr>
              <a:t>merveilleuse pièce de théâtre. Ta grand-mère et toi </a:t>
            </a:r>
            <a:r>
              <a:rPr lang="fr-FR" sz="1200" dirty="0">
                <a:latin typeface="Comic Sans MS" pitchFamily="66" charset="0"/>
              </a:rPr>
              <a:t>................................. </a:t>
            </a:r>
            <a:r>
              <a:rPr lang="fr-FR" sz="1200" dirty="0" smtClean="0">
                <a:latin typeface="Comic Sans MS" pitchFamily="66" charset="0"/>
              </a:rPr>
              <a:t>bien une autre tasse de thé ? L’athlète </a:t>
            </a:r>
            <a:r>
              <a:rPr lang="fr-FR" sz="1200" dirty="0">
                <a:latin typeface="Comic Sans MS" pitchFamily="66" charset="0"/>
              </a:rPr>
              <a:t>................................. </a:t>
            </a:r>
            <a:r>
              <a:rPr lang="fr-FR" sz="1200" dirty="0" smtClean="0">
                <a:latin typeface="Comic Sans MS" pitchFamily="66" charset="0"/>
              </a:rPr>
              <a:t>tenter de battre son record. Mes amis et moi ................................. assister au concert depuis les coulisses. Je ................................. l’avion pour me rendre à Rio. Tu ................................. tôt pour éviter les grosses chaleur.</a:t>
            </a:r>
          </a:p>
        </p:txBody>
      </p:sp>
      <p:graphicFrame>
        <p:nvGraphicFramePr>
          <p:cNvPr id="42" name="Tableau 41"/>
          <p:cNvGraphicFramePr>
            <a:graphicFrameLocks noGrp="1"/>
          </p:cNvGraphicFramePr>
          <p:nvPr>
            <p:extLst>
              <p:ext uri="{D42A27DB-BD31-4B8C-83A1-F6EECF244321}">
                <p14:modId xmlns:p14="http://schemas.microsoft.com/office/powerpoint/2010/main" val="626848683"/>
              </p:ext>
            </p:extLst>
          </p:nvPr>
        </p:nvGraphicFramePr>
        <p:xfrm>
          <a:off x="448072" y="8151048"/>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Le chien et son maitre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voudrons visiter ce musée.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partirez en bateau.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Je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prendront un chemin ombragé.</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Ton camarade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verrai ce dont tu es capable.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Le soldat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verras le</a:t>
                      </a:r>
                      <a:r>
                        <a:rPr lang="fr-FR" sz="1100" baseline="0" dirty="0" smtClean="0">
                          <a:latin typeface="Comic Sans MS" pitchFamily="66" charset="0"/>
                        </a:rPr>
                        <a:t> propriétaire de la maison.</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pourra enfin retrouver sa famille.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34" name="Groupe 33"/>
          <p:cNvGrpSpPr/>
          <p:nvPr/>
        </p:nvGrpSpPr>
        <p:grpSpPr>
          <a:xfrm>
            <a:off x="116632" y="1501840"/>
            <a:ext cx="6653336" cy="818292"/>
            <a:chOff x="116632" y="1352600"/>
            <a:chExt cx="6653336" cy="818292"/>
          </a:xfrm>
        </p:grpSpPr>
        <p:grpSp>
          <p:nvGrpSpPr>
            <p:cNvPr id="41" name="Groupe 40"/>
            <p:cNvGrpSpPr/>
            <p:nvPr/>
          </p:nvGrpSpPr>
          <p:grpSpPr>
            <a:xfrm>
              <a:off x="116632" y="1352600"/>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entre parenthèses au futur.</a:t>
              </a:r>
              <a:endParaRPr lang="fr-FR" sz="1400" u="sng" dirty="0">
                <a:latin typeface="SimpleRonde" pitchFamily="2" charset="0"/>
              </a:endParaRPr>
            </a:p>
          </p:txBody>
        </p:sp>
        <p:sp>
          <p:nvSpPr>
            <p:cNvPr id="44" name="Rectangle à coins arrondis 4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p:cNvSpPr txBox="1"/>
          <p:nvPr/>
        </p:nvSpPr>
        <p:spPr>
          <a:xfrm>
            <a:off x="116632" y="2221920"/>
            <a:ext cx="6534143" cy="2308324"/>
          </a:xfrm>
          <a:prstGeom prst="rect">
            <a:avLst/>
          </a:prstGeom>
          <a:noFill/>
        </p:spPr>
        <p:txBody>
          <a:bodyPr wrap="square" rtlCol="0">
            <a:spAutoFit/>
          </a:bodyPr>
          <a:lstStyle/>
          <a:p>
            <a:pPr algn="just">
              <a:lnSpc>
                <a:spcPct val="200000"/>
              </a:lnSpc>
            </a:pPr>
            <a:r>
              <a:rPr lang="fr-FR" sz="1200" dirty="0" smtClean="0">
                <a:latin typeface="Comic Sans MS" pitchFamily="66" charset="0"/>
              </a:rPr>
              <a:t>La boulangère (prendre) ................................... votre commande.</a:t>
            </a:r>
          </a:p>
          <a:p>
            <a:pPr algn="just">
              <a:lnSpc>
                <a:spcPct val="200000"/>
              </a:lnSpc>
            </a:pPr>
            <a:r>
              <a:rPr lang="fr-FR" sz="1200" dirty="0" smtClean="0">
                <a:latin typeface="Comic Sans MS" pitchFamily="66" charset="0"/>
              </a:rPr>
              <a:t>Je (partir) ...................................... faire un safari en Afrique.</a:t>
            </a:r>
          </a:p>
          <a:p>
            <a:pPr algn="just">
              <a:lnSpc>
                <a:spcPct val="200000"/>
              </a:lnSpc>
            </a:pPr>
            <a:r>
              <a:rPr lang="fr-FR" sz="1200" dirty="0" smtClean="0">
                <a:latin typeface="Comic Sans MS" pitchFamily="66" charset="0"/>
              </a:rPr>
              <a:t>Tu (vouloir) .................................... être assis à côté de ton ami.</a:t>
            </a:r>
          </a:p>
          <a:p>
            <a:pPr algn="just">
              <a:lnSpc>
                <a:spcPct val="200000"/>
              </a:lnSpc>
            </a:pPr>
            <a:r>
              <a:rPr lang="fr-FR" sz="1200" dirty="0" smtClean="0">
                <a:latin typeface="Comic Sans MS" pitchFamily="66" charset="0"/>
              </a:rPr>
              <a:t>Vous (voir) ........................................ mon père à cette réunion.</a:t>
            </a:r>
          </a:p>
          <a:p>
            <a:pPr algn="just">
              <a:lnSpc>
                <a:spcPct val="200000"/>
              </a:lnSpc>
            </a:pPr>
            <a:r>
              <a:rPr lang="fr-FR" sz="1200" dirty="0" smtClean="0">
                <a:latin typeface="Comic Sans MS" pitchFamily="66" charset="0"/>
              </a:rPr>
              <a:t>Ses collègues (pouvoir) .............................. répondre à toutes les question que nous (vouloir) .................................. poser .</a:t>
            </a:r>
          </a:p>
        </p:txBody>
      </p:sp>
    </p:spTree>
    <p:extLst>
      <p:ext uri="{BB962C8B-B14F-4D97-AF65-F5344CB8AC3E}">
        <p14:creationId xmlns:p14="http://schemas.microsoft.com/office/powerpoint/2010/main" val="290687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L’imparfait des verbes du 1</a:t>
            </a:r>
            <a:r>
              <a:rPr lang="fr-FR" baseline="30000" dirty="0" smtClean="0"/>
              <a:t>er</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phrases à l’imparfait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17240" y="2000672"/>
            <a:ext cx="6372708"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Mon frère a préparé un gâteau au chocolat pour mon anniversaire.</a:t>
            </a:r>
          </a:p>
          <a:p>
            <a:pPr algn="just">
              <a:lnSpc>
                <a:spcPct val="200000"/>
              </a:lnSpc>
            </a:pPr>
            <a:r>
              <a:rPr lang="fr-FR" sz="1200" dirty="0" smtClean="0">
                <a:latin typeface="Comic Sans MS" pitchFamily="66" charset="0"/>
              </a:rPr>
              <a:t>Ta grand-mère adorait tricoter des pulls pour ses petits enfants.</a:t>
            </a:r>
          </a:p>
          <a:p>
            <a:pPr algn="just">
              <a:lnSpc>
                <a:spcPct val="200000"/>
              </a:lnSpc>
            </a:pPr>
            <a:r>
              <a:rPr lang="fr-FR" sz="1200" dirty="0" smtClean="0">
                <a:latin typeface="Comic Sans MS" pitchFamily="66" charset="0"/>
              </a:rPr>
              <a:t>Autrefois, les élèves pouvaient recevoir des coups de règle.</a:t>
            </a:r>
          </a:p>
          <a:p>
            <a:pPr algn="just">
              <a:lnSpc>
                <a:spcPct val="200000"/>
              </a:lnSpc>
            </a:pPr>
            <a:r>
              <a:rPr lang="fr-FR" sz="1200" dirty="0" smtClean="0">
                <a:latin typeface="Comic Sans MS" pitchFamily="66" charset="0"/>
              </a:rPr>
              <a:t>Ce groupe visitera le donjon du château dans l’après-midi.</a:t>
            </a:r>
          </a:p>
          <a:p>
            <a:pPr algn="just">
              <a:lnSpc>
                <a:spcPct val="200000"/>
              </a:lnSpc>
            </a:pPr>
            <a:r>
              <a:rPr lang="fr-FR" sz="1200" dirty="0" smtClean="0">
                <a:latin typeface="Comic Sans MS" pitchFamily="66" charset="0"/>
              </a:rPr>
              <a:t>La file d’attente n’avançait pas très vite chez le médecin.</a:t>
            </a:r>
          </a:p>
        </p:txBody>
      </p:sp>
      <p:grpSp>
        <p:nvGrpSpPr>
          <p:cNvPr id="15" name="Groupe 14"/>
          <p:cNvGrpSpPr/>
          <p:nvPr/>
        </p:nvGrpSpPr>
        <p:grpSpPr>
          <a:xfrm>
            <a:off x="116632" y="7574984"/>
            <a:ext cx="6653336" cy="468196"/>
            <a:chOff x="116632" y="1352600"/>
            <a:chExt cx="6653336" cy="468196"/>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1" name="Tableau 20"/>
          <p:cNvGraphicFramePr>
            <a:graphicFrameLocks noGrp="1"/>
          </p:cNvGraphicFramePr>
          <p:nvPr>
            <p:extLst>
              <p:ext uri="{D42A27DB-BD31-4B8C-83A1-F6EECF244321}">
                <p14:modId xmlns:p14="http://schemas.microsoft.com/office/powerpoint/2010/main" val="2935069972"/>
              </p:ext>
            </p:extLst>
          </p:nvPr>
        </p:nvGraphicFramePr>
        <p:xfrm>
          <a:off x="448072" y="8121352"/>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Il y a longtemps, ils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semais des graines.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alertiez la population.</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Je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obéissions aux adultes.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La marchande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marchais dans la rue.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Les</a:t>
                      </a:r>
                      <a:r>
                        <a:rPr lang="fr-FR" sz="1100" baseline="0" dirty="0" smtClean="0">
                          <a:latin typeface="Comic Sans MS" pitchFamily="66" charset="0"/>
                        </a:rPr>
                        <a:t> pompiers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habitaient près de chez 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proposait de beaux produits.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2" name="Groupe 21"/>
          <p:cNvGrpSpPr/>
          <p:nvPr/>
        </p:nvGrpSpPr>
        <p:grpSpPr>
          <a:xfrm>
            <a:off x="116632" y="3944888"/>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Surligne le verbe conjugué qui convient et récris la phrase.</a:t>
              </a:r>
              <a:endParaRPr lang="fr-FR" sz="1400" u="sng"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296652" y="4448944"/>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 bûcheron </a:t>
            </a:r>
            <a:r>
              <a:rPr lang="fr-FR" sz="1200" b="1" dirty="0" smtClean="0">
                <a:latin typeface="Comic Sans MS" pitchFamily="66" charset="0"/>
              </a:rPr>
              <a:t>coupais/coupez/coupait</a:t>
            </a:r>
            <a:r>
              <a:rPr lang="fr-FR" sz="1200" dirty="0" smtClean="0">
                <a:latin typeface="Comic Sans MS" pitchFamily="66" charset="0"/>
              </a:rPr>
              <a:t> du bois dans la forêt.</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Les avions </a:t>
            </a:r>
            <a:r>
              <a:rPr lang="fr-FR" sz="1200" b="1" dirty="0" smtClean="0">
                <a:latin typeface="Comic Sans MS" pitchFamily="66" charset="0"/>
              </a:rPr>
              <a:t>décollaient/décollez/décollait</a:t>
            </a:r>
            <a:r>
              <a:rPr lang="fr-FR" sz="1200" dirty="0" smtClean="0">
                <a:latin typeface="Comic Sans MS" pitchFamily="66" charset="0"/>
              </a:rPr>
              <a:t> de l’aéroport sans interruption.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Ma sœur et moi </a:t>
            </a:r>
            <a:r>
              <a:rPr lang="fr-FR" sz="1200" b="1" dirty="0" smtClean="0">
                <a:latin typeface="Comic Sans MS" pitchFamily="66" charset="0"/>
              </a:rPr>
              <a:t>aimons/aimions/aimaient</a:t>
            </a:r>
            <a:r>
              <a:rPr lang="fr-FR" sz="1200" dirty="0" smtClean="0">
                <a:latin typeface="Comic Sans MS" pitchFamily="66" charset="0"/>
              </a:rPr>
              <a:t> écouter les histoires de grand-père.</a:t>
            </a:r>
            <a:endParaRPr lang="fr-FR" sz="1200" dirty="0">
              <a:latin typeface="Comic Sans MS" pitchFamily="66" charset="0"/>
            </a:endParaRP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926712"/>
            <a:ext cx="6192688" cy="502778"/>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926272"/>
            <a:ext cx="6192688" cy="502778"/>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849601"/>
            <a:ext cx="6192688" cy="502778"/>
          </a:xfrm>
          <a:prstGeom prst="rect">
            <a:avLst/>
          </a:prstGeom>
        </p:spPr>
      </p:pic>
    </p:spTree>
    <p:extLst>
      <p:ext uri="{BB962C8B-B14F-4D97-AF65-F5344CB8AC3E}">
        <p14:creationId xmlns:p14="http://schemas.microsoft.com/office/powerpoint/2010/main" val="3869271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du 1</a:t>
            </a:r>
            <a:r>
              <a:rPr lang="fr-FR" baseline="30000" dirty="0"/>
              <a:t>er</a:t>
            </a:r>
            <a:r>
              <a:rPr lang="fr-FR" dirty="0"/>
              <a:t> </a:t>
            </a:r>
            <a:r>
              <a:rPr lang="fr-FR" dirty="0" smtClean="0"/>
              <a:t>groupe</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voyageait dans la navette spatiale.</a:t>
            </a:r>
          </a:p>
          <a:p>
            <a:pPr>
              <a:lnSpc>
                <a:spcPct val="200000"/>
              </a:lnSpc>
            </a:pPr>
            <a:r>
              <a:rPr lang="fr-FR" sz="1200" dirty="0" smtClean="0">
                <a:latin typeface="Comic Sans MS" pitchFamily="66" charset="0"/>
              </a:rPr>
              <a:t>............ terminions le pot de confiture.</a:t>
            </a:r>
            <a:endParaRPr lang="fr-FR" sz="1200" dirty="0">
              <a:latin typeface="Comic Sans MS" pitchFamily="66" charset="0"/>
            </a:endParaRPr>
          </a:p>
          <a:p>
            <a:pPr>
              <a:lnSpc>
                <a:spcPct val="200000"/>
              </a:lnSpc>
            </a:pPr>
            <a:r>
              <a:rPr lang="fr-FR" sz="1200" dirty="0" smtClean="0">
                <a:latin typeface="Comic Sans MS" pitchFamily="66" charset="0"/>
              </a:rPr>
              <a:t>............ envoyais une carte postale.</a:t>
            </a:r>
          </a:p>
          <a:p>
            <a:pPr>
              <a:lnSpc>
                <a:spcPct val="200000"/>
              </a:lnSpc>
            </a:pPr>
            <a:r>
              <a:rPr lang="fr-FR" sz="1200" dirty="0" smtClean="0">
                <a:latin typeface="Comic Sans MS" pitchFamily="66" charset="0"/>
              </a:rPr>
              <a:t>............ décidiez de rentrer plus tôt.</a:t>
            </a:r>
            <a:endParaRPr lang="fr-FR" sz="1200" dirty="0">
              <a:latin typeface="Comic Sans MS" pitchFamily="66" charset="0"/>
            </a:endParaRPr>
          </a:p>
        </p:txBody>
      </p:sp>
      <p:sp>
        <p:nvSpPr>
          <p:cNvPr id="12" name="ZoneTexte 11"/>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distribuaient des médicaments.</a:t>
            </a:r>
          </a:p>
          <a:p>
            <a:pPr>
              <a:lnSpc>
                <a:spcPct val="200000"/>
              </a:lnSpc>
            </a:pPr>
            <a:r>
              <a:rPr lang="fr-FR" sz="1200" dirty="0" smtClean="0">
                <a:latin typeface="Comic Sans MS" pitchFamily="66" charset="0"/>
              </a:rPr>
              <a:t>............ pêchais à la ligne l’été.</a:t>
            </a:r>
          </a:p>
          <a:p>
            <a:pPr>
              <a:lnSpc>
                <a:spcPct val="200000"/>
              </a:lnSpc>
            </a:pPr>
            <a:r>
              <a:rPr lang="fr-FR" sz="1200" dirty="0" smtClean="0">
                <a:latin typeface="Comic Sans MS" pitchFamily="66" charset="0"/>
              </a:rPr>
              <a:t>............ rameniez de nombreux souvenirs.</a:t>
            </a:r>
          </a:p>
          <a:p>
            <a:pPr>
              <a:lnSpc>
                <a:spcPct val="200000"/>
              </a:lnSpc>
            </a:pPr>
            <a:r>
              <a:rPr lang="fr-FR" sz="1200" dirty="0" smtClean="0">
                <a:latin typeface="Comic Sans MS" pitchFamily="66" charset="0"/>
              </a:rPr>
              <a:t>............ achetait de beaux cadeaux.</a:t>
            </a:r>
            <a:endParaRPr lang="fr-FR" sz="1200" dirty="0">
              <a:latin typeface="Comic Sans MS" pitchFamily="66" charset="0"/>
            </a:endParaRPr>
          </a:p>
        </p:txBody>
      </p:sp>
      <p:cxnSp>
        <p:nvCxnSpPr>
          <p:cNvPr id="13" name="Connecteur droit 12"/>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76692"/>
            <a:ext cx="6653336" cy="468196"/>
            <a:chOff x="116632" y="1352600"/>
            <a:chExt cx="6653336" cy="46819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Récris la phrase suivante en changeant le sujet.</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0" name="Groupe 19"/>
          <p:cNvGrpSpPr/>
          <p:nvPr/>
        </p:nvGrpSpPr>
        <p:grpSpPr>
          <a:xfrm>
            <a:off x="116632" y="6105128"/>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conjuguant le verbe entre parenthèses à l’imparfait.</a:t>
              </a:r>
              <a:endParaRPr lang="fr-FR" sz="1400" u="sng" dirty="0">
                <a:latin typeface="SimpleRonde" pitchFamily="2" charset="0"/>
              </a:endParaRP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ZoneTexte 25"/>
          <p:cNvSpPr txBox="1"/>
          <p:nvPr/>
        </p:nvSpPr>
        <p:spPr>
          <a:xfrm>
            <a:off x="296652" y="6771198"/>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Les hommes préhistoriques (allumer) du feu grâce à du silex et de la pyrite.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L’empereur romain (décider) de la vie ou de la mort du gladiateur.</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(visiter) les vestiges de la civilisation gallo-romaine. </a:t>
            </a:r>
            <a:endParaRPr lang="fr-FR" sz="1200" dirty="0">
              <a:latin typeface="Comic Sans MS" pitchFamily="66" charset="0"/>
            </a:endParaRP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48966"/>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48526"/>
            <a:ext cx="61926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171855"/>
            <a:ext cx="6192688" cy="502778"/>
          </a:xfrm>
          <a:prstGeom prst="rect">
            <a:avLst/>
          </a:prstGeom>
        </p:spPr>
      </p:pic>
      <p:sp>
        <p:nvSpPr>
          <p:cNvPr id="30" name="ZoneTexte 29"/>
          <p:cNvSpPr txBox="1"/>
          <p:nvPr/>
        </p:nvSpPr>
        <p:spPr>
          <a:xfrm>
            <a:off x="321804" y="3944888"/>
            <a:ext cx="637270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Le chiot mordillait une pauvre chaussure de maman.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Tu observais le vol d’un papillon multicolore.</a:t>
            </a:r>
            <a:endParaRPr lang="fr-FR" sz="1200" dirty="0">
              <a:latin typeface="Comic Sans MS" pitchFamily="66" charset="0"/>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4422656"/>
            <a:ext cx="6192688"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5422216"/>
            <a:ext cx="6192688" cy="502778"/>
          </a:xfrm>
          <a:prstGeom prst="rect">
            <a:avLst/>
          </a:prstGeom>
        </p:spPr>
      </p:pic>
      <p:sp>
        <p:nvSpPr>
          <p:cNvPr id="33" name="ZoneTexte 32"/>
          <p:cNvSpPr txBox="1"/>
          <p:nvPr/>
        </p:nvSpPr>
        <p:spPr>
          <a:xfrm>
            <a:off x="387772" y="4520212"/>
            <a:ext cx="2016224" cy="369332"/>
          </a:xfrm>
          <a:prstGeom prst="rect">
            <a:avLst/>
          </a:prstGeom>
          <a:noFill/>
        </p:spPr>
        <p:txBody>
          <a:bodyPr wrap="square" rtlCol="0">
            <a:spAutoFit/>
          </a:bodyPr>
          <a:lstStyle/>
          <a:p>
            <a:r>
              <a:rPr lang="fr-FR" b="1" dirty="0" smtClean="0">
                <a:latin typeface="Cursive standard" pitchFamily="2" charset="0"/>
              </a:rPr>
              <a:t>Les chiots</a:t>
            </a:r>
            <a:endParaRPr lang="fr-FR" b="1" dirty="0">
              <a:latin typeface="Cursive standard" pitchFamily="2" charset="0"/>
            </a:endParaRPr>
          </a:p>
        </p:txBody>
      </p:sp>
      <p:sp>
        <p:nvSpPr>
          <p:cNvPr id="34" name="ZoneTexte 33"/>
          <p:cNvSpPr txBox="1"/>
          <p:nvPr/>
        </p:nvSpPr>
        <p:spPr>
          <a:xfrm>
            <a:off x="401216" y="5519772"/>
            <a:ext cx="2016224" cy="369332"/>
          </a:xfrm>
          <a:prstGeom prst="rect">
            <a:avLst/>
          </a:prstGeom>
          <a:noFill/>
        </p:spPr>
        <p:txBody>
          <a:bodyPr wrap="square" rtlCol="0">
            <a:spAutoFit/>
          </a:bodyPr>
          <a:lstStyle/>
          <a:p>
            <a:r>
              <a:rPr lang="fr-FR" b="1" dirty="0" smtClean="0">
                <a:latin typeface="Cursive standard" pitchFamily="2" charset="0"/>
              </a:rPr>
              <a:t>Vous</a:t>
            </a:r>
            <a:endParaRPr lang="fr-FR" b="1" dirty="0">
              <a:latin typeface="Cursive standard" pitchFamily="2" charset="0"/>
            </a:endParaRPr>
          </a:p>
        </p:txBody>
      </p:sp>
    </p:spTree>
    <p:extLst>
      <p:ext uri="{BB962C8B-B14F-4D97-AF65-F5344CB8AC3E}">
        <p14:creationId xmlns:p14="http://schemas.microsoft.com/office/powerpoint/2010/main" val="273932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du 1</a:t>
            </a:r>
            <a:r>
              <a:rPr lang="fr-FR" baseline="30000" dirty="0"/>
              <a:t>er</a:t>
            </a:r>
            <a:r>
              <a:rPr lang="fr-FR" dirty="0"/>
              <a:t> </a:t>
            </a:r>
            <a:r>
              <a:rPr lang="fr-FR" dirty="0" smtClean="0"/>
              <a:t>groupe</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2" name="Groupe 51"/>
          <p:cNvGrpSpPr/>
          <p:nvPr/>
        </p:nvGrpSpPr>
        <p:grpSpPr>
          <a:xfrm>
            <a:off x="116632" y="3872880"/>
            <a:ext cx="6653336" cy="468196"/>
            <a:chOff x="116632" y="1352600"/>
            <a:chExt cx="6653336" cy="468196"/>
          </a:xfrm>
        </p:grpSpPr>
        <p:grpSp>
          <p:nvGrpSpPr>
            <p:cNvPr id="53" name="Groupe 52"/>
            <p:cNvGrpSpPr/>
            <p:nvPr/>
          </p:nvGrpSpPr>
          <p:grpSpPr>
            <a:xfrm>
              <a:off x="116632" y="1352600"/>
              <a:ext cx="360040" cy="461665"/>
              <a:chOff x="116632" y="1352600"/>
              <a:chExt cx="360040" cy="461665"/>
            </a:xfrm>
          </p:grpSpPr>
          <p:sp>
            <p:nvSpPr>
              <p:cNvPr id="56" name="Ellipse 5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4" name="ZoneTexte 5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à l’imparfait.</a:t>
              </a:r>
              <a:endParaRPr lang="fr-FR" sz="1400" u="sng" dirty="0">
                <a:latin typeface="SimpleRonde" pitchFamily="2" charset="0"/>
              </a:endParaRPr>
            </a:p>
          </p:txBody>
        </p:sp>
        <p:sp>
          <p:nvSpPr>
            <p:cNvPr id="55" name="Rectangle à coins arrondis 5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8" name="ZoneTexte 57"/>
          <p:cNvSpPr txBox="1"/>
          <p:nvPr/>
        </p:nvSpPr>
        <p:spPr>
          <a:xfrm>
            <a:off x="296652" y="4232920"/>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Sous la République, les Romains se réunissent chaque printemps sur le Champ de Mars.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Chaque légion porte un nom et un numéro.</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Les archéologues et toi (déterrer) de nombreux vestiges romains.</a:t>
            </a:r>
            <a:endParaRPr lang="fr-FR" sz="1200" dirty="0">
              <a:latin typeface="Comic Sans MS" pitchFamily="66" charset="0"/>
            </a:endParaRPr>
          </a:p>
        </p:txBody>
      </p:sp>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710688"/>
            <a:ext cx="6192688" cy="502778"/>
          </a:xfrm>
          <a:prstGeom prst="rect">
            <a:avLst/>
          </a:prstGeom>
        </p:spPr>
      </p:pic>
      <p:pic>
        <p:nvPicPr>
          <p:cNvPr id="60" name="Image 5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710248"/>
            <a:ext cx="6192688" cy="502778"/>
          </a:xfrm>
          <a:prstGeom prst="rect">
            <a:avLst/>
          </a:prstGeom>
        </p:spPr>
      </p:pic>
      <p:pic>
        <p:nvPicPr>
          <p:cNvPr id="61" name="Image 6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633577"/>
            <a:ext cx="6192688" cy="502778"/>
          </a:xfrm>
          <a:prstGeom prst="rect">
            <a:avLst/>
          </a:prstGeom>
        </p:spPr>
      </p:pic>
      <p:sp>
        <p:nvSpPr>
          <p:cNvPr id="62" name="ZoneTexte 61"/>
          <p:cNvSpPr txBox="1"/>
          <p:nvPr/>
        </p:nvSpPr>
        <p:spPr>
          <a:xfrm>
            <a:off x="376064" y="8193360"/>
            <a:ext cx="6393904" cy="1569660"/>
          </a:xfrm>
          <a:prstGeom prst="rect">
            <a:avLst/>
          </a:prstGeom>
          <a:noFill/>
        </p:spPr>
        <p:txBody>
          <a:bodyPr wrap="square" rtlCol="0">
            <a:spAutoFit/>
          </a:bodyPr>
          <a:lstStyle/>
          <a:p>
            <a:pPr>
              <a:lnSpc>
                <a:spcPct val="200000"/>
              </a:lnSpc>
            </a:pPr>
            <a:r>
              <a:rPr lang="fr-FR" sz="1200" dirty="0" smtClean="0">
                <a:latin typeface="Comic Sans MS" pitchFamily="66" charset="0"/>
              </a:rPr>
              <a:t>............ étudiais les Romains à l’école.</a:t>
            </a:r>
          </a:p>
          <a:p>
            <a:pPr>
              <a:lnSpc>
                <a:spcPct val="200000"/>
              </a:lnSpc>
            </a:pPr>
            <a:r>
              <a:rPr lang="fr-FR" sz="1200" dirty="0" smtClean="0">
                <a:latin typeface="Comic Sans MS" pitchFamily="66" charset="0"/>
              </a:rPr>
              <a:t>............ découvrions la fondation de la ville de Rome par Romulus.</a:t>
            </a:r>
          </a:p>
          <a:p>
            <a:pPr>
              <a:lnSpc>
                <a:spcPct val="200000"/>
              </a:lnSpc>
            </a:pPr>
            <a:r>
              <a:rPr lang="fr-FR" sz="1200" dirty="0" smtClean="0">
                <a:latin typeface="Comic Sans MS" pitchFamily="66" charset="0"/>
              </a:rPr>
              <a:t>............ assistiez à des reproductions de combats de gladiateurs.</a:t>
            </a:r>
          </a:p>
          <a:p>
            <a:pPr>
              <a:lnSpc>
                <a:spcPct val="200000"/>
              </a:lnSpc>
            </a:pPr>
            <a:r>
              <a:rPr lang="fr-FR" sz="1200" dirty="0" smtClean="0">
                <a:latin typeface="Comic Sans MS" pitchFamily="66" charset="0"/>
              </a:rPr>
              <a:t>............ acheminaient l’eau de source grâce à des aqueducs.</a:t>
            </a:r>
            <a:endParaRPr lang="fr-FR" sz="1200" dirty="0">
              <a:latin typeface="Comic Sans MS" pitchFamily="66" charset="0"/>
            </a:endParaRPr>
          </a:p>
        </p:txBody>
      </p:sp>
      <p:grpSp>
        <p:nvGrpSpPr>
          <p:cNvPr id="63" name="Groupe 62"/>
          <p:cNvGrpSpPr/>
          <p:nvPr/>
        </p:nvGrpSpPr>
        <p:grpSpPr>
          <a:xfrm>
            <a:off x="145740" y="7631139"/>
            <a:ext cx="6653336" cy="495126"/>
            <a:chOff x="116632" y="1352600"/>
            <a:chExt cx="6653336" cy="495126"/>
          </a:xfrm>
        </p:grpSpPr>
        <p:grpSp>
          <p:nvGrpSpPr>
            <p:cNvPr id="64" name="Groupe 63"/>
            <p:cNvGrpSpPr/>
            <p:nvPr/>
          </p:nvGrpSpPr>
          <p:grpSpPr>
            <a:xfrm>
              <a:off x="116632" y="1352600"/>
              <a:ext cx="360040" cy="461665"/>
              <a:chOff x="116632" y="1352600"/>
              <a:chExt cx="360040" cy="461665"/>
            </a:xfrm>
          </p:grpSpPr>
          <p:sp>
            <p:nvSpPr>
              <p:cNvPr id="67" name="Ellipse 6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5" name="ZoneTexte 6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66" name="Rectangle à coins arrondis 6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76" name="Groupe 75"/>
          <p:cNvGrpSpPr/>
          <p:nvPr/>
        </p:nvGrpSpPr>
        <p:grpSpPr>
          <a:xfrm>
            <a:off x="116632" y="1280592"/>
            <a:ext cx="6653336" cy="495126"/>
            <a:chOff x="116632" y="1352600"/>
            <a:chExt cx="6653336" cy="495126"/>
          </a:xfrm>
        </p:grpSpPr>
        <p:grpSp>
          <p:nvGrpSpPr>
            <p:cNvPr id="77" name="Groupe 76"/>
            <p:cNvGrpSpPr/>
            <p:nvPr/>
          </p:nvGrpSpPr>
          <p:grpSpPr>
            <a:xfrm>
              <a:off x="116632" y="1352600"/>
              <a:ext cx="360040" cy="461665"/>
              <a:chOff x="116632" y="1352600"/>
              <a:chExt cx="360040" cy="461665"/>
            </a:xfrm>
          </p:grpSpPr>
          <p:sp>
            <p:nvSpPr>
              <p:cNvPr id="80" name="Ellipse 7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8" name="ZoneTexte 77"/>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Conjugue à l’imparfait les verbes entre parenthèses.</a:t>
              </a:r>
              <a:endParaRPr lang="fr-FR" sz="1400" u="sng" dirty="0">
                <a:latin typeface="SimpleRonde" pitchFamily="2" charset="0"/>
              </a:endParaRPr>
            </a:p>
          </p:txBody>
        </p:sp>
        <p:sp>
          <p:nvSpPr>
            <p:cNvPr id="79" name="Rectangle à coins arrondis 7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82" name="ZoneTexte 81"/>
          <p:cNvSpPr txBox="1"/>
          <p:nvPr/>
        </p:nvSpPr>
        <p:spPr>
          <a:xfrm>
            <a:off x="296652" y="1784648"/>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Les Romains (exploiter</a:t>
            </a:r>
            <a:r>
              <a:rPr lang="fr-FR" sz="1200" dirty="0">
                <a:latin typeface="Comic Sans MS" pitchFamily="66" charset="0"/>
              </a:rPr>
              <a:t>) ........................................ </a:t>
            </a:r>
            <a:r>
              <a:rPr lang="fr-FR" sz="1200" dirty="0" smtClean="0">
                <a:latin typeface="Comic Sans MS" pitchFamily="66" charset="0"/>
              </a:rPr>
              <a:t> les richesses naturelles considérables de leur Empire. Généralement, l’empereur (posséder) </a:t>
            </a:r>
            <a:r>
              <a:rPr lang="fr-FR" sz="1200" dirty="0">
                <a:latin typeface="Comic Sans MS" pitchFamily="66" charset="0"/>
              </a:rPr>
              <a:t>........................................ </a:t>
            </a:r>
            <a:r>
              <a:rPr lang="fr-FR" sz="1200" dirty="0" smtClean="0">
                <a:latin typeface="Comic Sans MS" pitchFamily="66" charset="0"/>
              </a:rPr>
              <a:t> les mines.</a:t>
            </a:r>
          </a:p>
          <a:p>
            <a:pPr algn="just">
              <a:lnSpc>
                <a:spcPct val="250000"/>
              </a:lnSpc>
            </a:pPr>
            <a:r>
              <a:rPr lang="fr-FR" sz="1200" dirty="0" smtClean="0">
                <a:latin typeface="Comic Sans MS" pitchFamily="66" charset="0"/>
              </a:rPr>
              <a:t>Dans l’Antiquité on (utiliser) </a:t>
            </a:r>
            <a:r>
              <a:rPr lang="fr-FR" sz="1200" dirty="0">
                <a:latin typeface="Comic Sans MS" pitchFamily="66" charset="0"/>
              </a:rPr>
              <a:t>........................................ </a:t>
            </a:r>
            <a:r>
              <a:rPr lang="fr-FR" sz="1200" dirty="0" smtClean="0">
                <a:latin typeface="Comic Sans MS" pitchFamily="66" charset="0"/>
              </a:rPr>
              <a:t>énormément de bronze, pourtant, il ne (se trouver) </a:t>
            </a:r>
            <a:r>
              <a:rPr lang="fr-FR" sz="1200" dirty="0">
                <a:latin typeface="Comic Sans MS" pitchFamily="66" charset="0"/>
              </a:rPr>
              <a:t>........................................ </a:t>
            </a:r>
            <a:r>
              <a:rPr lang="fr-FR" sz="1200" dirty="0" smtClean="0">
                <a:latin typeface="Comic Sans MS" pitchFamily="66" charset="0"/>
              </a:rPr>
              <a:t>dans aucune mine !</a:t>
            </a:r>
            <a:endParaRPr lang="fr-FR" sz="1200" dirty="0">
              <a:latin typeface="Comic Sans MS" pitchFamily="66" charset="0"/>
            </a:endParaRPr>
          </a:p>
        </p:txBody>
      </p:sp>
      <p:pic>
        <p:nvPicPr>
          <p:cNvPr id="83" name="Imag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744" y="8092804"/>
            <a:ext cx="1020834" cy="1554277"/>
          </a:xfrm>
          <a:prstGeom prst="rect">
            <a:avLst/>
          </a:prstGeom>
          <a:noFill/>
          <a:ln>
            <a:noFill/>
          </a:ln>
        </p:spPr>
      </p:pic>
    </p:spTree>
    <p:extLst>
      <p:ext uri="{BB962C8B-B14F-4D97-AF65-F5344CB8AC3E}">
        <p14:creationId xmlns:p14="http://schemas.microsoft.com/office/powerpoint/2010/main" val="285731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p:cNvSpPr>
            <a:spLocks noGrp="1"/>
          </p:cNvSpPr>
          <p:nvPr>
            <p:ph type="body" sz="quarter" idx="10"/>
          </p:nvPr>
        </p:nvSpPr>
        <p:spPr>
          <a:xfrm>
            <a:off x="1038225" y="34925"/>
            <a:ext cx="4262438" cy="610810"/>
          </a:xfrm>
        </p:spPr>
        <p:txBody>
          <a:bodyPr anchor="ctr">
            <a:normAutofit fontScale="62500" lnSpcReduction="20000"/>
          </a:bodyPr>
          <a:lstStyle/>
          <a:p>
            <a:r>
              <a:rPr lang="fr-FR" dirty="0"/>
              <a:t>L’imparfait des verbes du 1</a:t>
            </a:r>
            <a:r>
              <a:rPr lang="fr-FR" baseline="30000" dirty="0"/>
              <a:t>er</a:t>
            </a:r>
            <a:r>
              <a:rPr lang="fr-FR" dirty="0"/>
              <a:t> </a:t>
            </a:r>
            <a:r>
              <a:rPr lang="fr-FR" dirty="0" smtClean="0"/>
              <a:t>groupe</a:t>
            </a:r>
            <a:endParaRPr lang="fr-FR" dirty="0"/>
          </a:p>
        </p:txBody>
      </p:sp>
      <p:sp>
        <p:nvSpPr>
          <p:cNvPr id="6" name="Espace réservé du texte 2"/>
          <p:cNvSpPr>
            <a:spLocks noGrp="1"/>
          </p:cNvSpPr>
          <p:nvPr>
            <p:ph type="body" sz="quarter" idx="11"/>
          </p:nvPr>
        </p:nvSpPr>
        <p:spPr>
          <a:xfrm>
            <a:off x="5949280" y="317873"/>
            <a:ext cx="832074" cy="693737"/>
          </a:xfrm>
        </p:spPr>
        <p:txBody>
          <a:bodyPr/>
          <a:lstStyle/>
          <a:p>
            <a:r>
              <a:rPr lang="fr-FR" dirty="0" smtClean="0"/>
              <a:t>10</a:t>
            </a:r>
            <a:endParaRPr lang="fr-FR" dirty="0"/>
          </a:p>
        </p:txBody>
      </p:sp>
      <p:sp>
        <p:nvSpPr>
          <p:cNvPr id="7" name="Espace réservé du texte 3"/>
          <p:cNvSpPr>
            <a:spLocks noGrp="1"/>
          </p:cNvSpPr>
          <p:nvPr>
            <p:ph type="body" sz="quarter" idx="12"/>
          </p:nvPr>
        </p:nvSpPr>
        <p:spPr>
          <a:xfrm>
            <a:off x="1052736" y="560512"/>
            <a:ext cx="1152128" cy="350609"/>
          </a:xfrm>
        </p:spPr>
        <p:txBody>
          <a:bodyPr/>
          <a:lstStyle/>
          <a:p>
            <a:r>
              <a:rPr lang="fr-FR" dirty="0" smtClean="0"/>
              <a:t>****</a:t>
            </a:r>
            <a:endParaRPr lang="fr-FR" dirty="0"/>
          </a:p>
        </p:txBody>
      </p:sp>
      <p:grpSp>
        <p:nvGrpSpPr>
          <p:cNvPr id="8" name="Groupe 7"/>
          <p:cNvGrpSpPr/>
          <p:nvPr/>
        </p:nvGrpSpPr>
        <p:grpSpPr>
          <a:xfrm>
            <a:off x="116632" y="1280592"/>
            <a:ext cx="6653336" cy="818292"/>
            <a:chOff x="116632" y="1352600"/>
            <a:chExt cx="6653336" cy="818292"/>
          </a:xfrm>
        </p:grpSpPr>
        <p:grpSp>
          <p:nvGrpSpPr>
            <p:cNvPr id="9" name="Groupe 8"/>
            <p:cNvGrpSpPr/>
            <p:nvPr/>
          </p:nvGrpSpPr>
          <p:grpSpPr>
            <a:xfrm>
              <a:off x="116632" y="1352600"/>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en conjuguant les verbes entre parenthèses à l’imparfait.</a:t>
              </a:r>
              <a:endParaRPr lang="fr-FR" sz="1400" u="sng" dirty="0">
                <a:latin typeface="SimpleRonde" pitchFamily="2" charset="0"/>
              </a:endParaRPr>
            </a:p>
          </p:txBody>
        </p:sp>
        <p:sp>
          <p:nvSpPr>
            <p:cNvPr id="11" name="Rectangle à coins arrondis 1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4" name="Groupe 13"/>
          <p:cNvGrpSpPr/>
          <p:nvPr/>
        </p:nvGrpSpPr>
        <p:grpSpPr>
          <a:xfrm>
            <a:off x="116632" y="6393160"/>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 texte à l’imparfait.</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6825208"/>
            <a:ext cx="6372708" cy="1154162"/>
          </a:xfrm>
          <a:prstGeom prst="rect">
            <a:avLst/>
          </a:prstGeom>
          <a:noFill/>
        </p:spPr>
        <p:txBody>
          <a:bodyPr wrap="square" rtlCol="0">
            <a:spAutoFit/>
          </a:bodyPr>
          <a:lstStyle/>
          <a:p>
            <a:pPr algn="just">
              <a:lnSpc>
                <a:spcPct val="150000"/>
              </a:lnSpc>
            </a:pPr>
            <a:r>
              <a:rPr lang="fr-FR" sz="1200" dirty="0" smtClean="0">
                <a:latin typeface="Comic Sans MS" pitchFamily="66" charset="0"/>
              </a:rPr>
              <a:t>La démocratie athénienne tente de faire participer tous les citoyens à la vie de la cité. Les citoyens se réunissent au sein de l’</a:t>
            </a:r>
            <a:r>
              <a:rPr lang="fr-FR" sz="1200" dirty="0" err="1" smtClean="0">
                <a:latin typeface="Comic Sans MS" pitchFamily="66" charset="0"/>
              </a:rPr>
              <a:t>ekklesia</a:t>
            </a:r>
            <a:r>
              <a:rPr lang="fr-FR" sz="1200" dirty="0" smtClean="0">
                <a:latin typeface="Comic Sans MS" pitchFamily="66" charset="0"/>
              </a:rPr>
              <a:t>. Cette assemblée du peuple vote les lois. Les discussions s’y succèdent du lever au coucher du soleil.</a:t>
            </a:r>
          </a:p>
          <a:p>
            <a:pPr algn="r">
              <a:lnSpc>
                <a:spcPct val="150000"/>
              </a:lnSpc>
            </a:pPr>
            <a:r>
              <a:rPr lang="fr-FR" sz="1000" i="1" dirty="0" smtClean="0">
                <a:latin typeface="Comic Sans MS" pitchFamily="66" charset="0"/>
              </a:rPr>
              <a:t>La Grèce Antique à petits pas, Actes Sud Junior.</a:t>
            </a:r>
          </a:p>
        </p:txBody>
      </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434" b="5238"/>
          <a:stretch/>
        </p:blipFill>
        <p:spPr>
          <a:xfrm>
            <a:off x="404664" y="8009047"/>
            <a:ext cx="6192688" cy="1480457"/>
          </a:xfrm>
          <a:prstGeom prst="rect">
            <a:avLst/>
          </a:prstGeom>
        </p:spPr>
      </p:pic>
      <p:sp>
        <p:nvSpPr>
          <p:cNvPr id="22" name="ZoneTexte 21"/>
          <p:cNvSpPr txBox="1"/>
          <p:nvPr/>
        </p:nvSpPr>
        <p:spPr>
          <a:xfrm>
            <a:off x="296652" y="2072680"/>
            <a:ext cx="6372708" cy="3323987"/>
          </a:xfrm>
          <a:prstGeom prst="rect">
            <a:avLst/>
          </a:prstGeom>
          <a:noFill/>
        </p:spPr>
        <p:txBody>
          <a:bodyPr wrap="square" rtlCol="0">
            <a:spAutoFit/>
          </a:bodyPr>
          <a:lstStyle/>
          <a:p>
            <a:pPr algn="just">
              <a:lnSpc>
                <a:spcPct val="250000"/>
              </a:lnSpc>
            </a:pPr>
            <a:r>
              <a:rPr lang="fr-FR" sz="1200" dirty="0" smtClean="0">
                <a:latin typeface="Comic Sans MS" pitchFamily="66" charset="0"/>
              </a:rPr>
              <a:t>En -336, Alexandre (traverser) la mer Égée et (attaquer) l’empire Perse.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Les savants grecs (chercher) à mieux comprendre le monde qui les (entourer).</a:t>
            </a:r>
          </a:p>
          <a:p>
            <a:pPr algn="just">
              <a:lnSpc>
                <a:spcPct val="250000"/>
              </a:lnSpc>
            </a:pPr>
            <a:endParaRPr lang="fr-FR" sz="1200" dirty="0" smtClean="0">
              <a:latin typeface="Comic Sans MS" pitchFamily="66" charset="0"/>
            </a:endParaRPr>
          </a:p>
          <a:p>
            <a:pPr algn="just">
              <a:lnSpc>
                <a:spcPct val="250000"/>
              </a:lnSpc>
            </a:pPr>
            <a:r>
              <a:rPr lang="fr-FR" sz="1200" dirty="0" smtClean="0">
                <a:latin typeface="Comic Sans MS" pitchFamily="66" charset="0"/>
              </a:rPr>
              <a:t>Les Grecs (consommer) beaucoup de céréales comme l’orge et le blé.</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Nous (cuisiner) à la manière des Grecs pendant le cours d’Histoire.</a:t>
            </a:r>
            <a:endParaRPr lang="fr-FR" sz="1200" dirty="0">
              <a:latin typeface="Comic Sans MS" pitchFamily="66" charset="0"/>
            </a:endParaRPr>
          </a:p>
        </p:txBody>
      </p:sp>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550448"/>
            <a:ext cx="6192688" cy="502778"/>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3550008"/>
            <a:ext cx="61926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473337"/>
            <a:ext cx="6192688"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5396667"/>
            <a:ext cx="6192688" cy="502778"/>
          </a:xfrm>
          <a:prstGeom prst="rect">
            <a:avLst/>
          </a:prstGeom>
        </p:spPr>
      </p:pic>
    </p:spTree>
    <p:extLst>
      <p:ext uri="{BB962C8B-B14F-4D97-AF65-F5344CB8AC3E}">
        <p14:creationId xmlns:p14="http://schemas.microsoft.com/office/powerpoint/2010/main" val="24351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L’imparfait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11</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avais peur de l’orage</a:t>
            </a:r>
          </a:p>
          <a:p>
            <a:pPr>
              <a:lnSpc>
                <a:spcPct val="200000"/>
              </a:lnSpc>
            </a:pPr>
            <a:r>
              <a:rPr lang="fr-FR" sz="1200" dirty="0" smtClean="0">
                <a:latin typeface="Comic Sans MS" pitchFamily="66" charset="0"/>
              </a:rPr>
              <a:t>............ étais passionné par l’Amérique.</a:t>
            </a:r>
          </a:p>
          <a:p>
            <a:pPr>
              <a:lnSpc>
                <a:spcPct val="200000"/>
              </a:lnSpc>
            </a:pPr>
            <a:r>
              <a:rPr lang="fr-FR" sz="1200" dirty="0" smtClean="0">
                <a:latin typeface="Comic Sans MS" pitchFamily="66" charset="0"/>
              </a:rPr>
              <a:t>............ était dans la rue</a:t>
            </a:r>
          </a:p>
          <a:p>
            <a:pPr>
              <a:lnSpc>
                <a:spcPct val="200000"/>
              </a:lnSpc>
            </a:pPr>
            <a:r>
              <a:rPr lang="fr-FR" sz="1200" dirty="0" smtClean="0">
                <a:latin typeface="Comic Sans MS" pitchFamily="66" charset="0"/>
              </a:rPr>
              <a:t>............ étions aimés de tous.</a:t>
            </a:r>
            <a:endParaRPr lang="fr-FR" sz="1200" dirty="0">
              <a:latin typeface="Comic Sans MS" pitchFamily="66" charset="0"/>
            </a:endParaRPr>
          </a:p>
        </p:txBody>
      </p:sp>
      <p:sp>
        <p:nvSpPr>
          <p:cNvPr id="12" name="ZoneTexte 11"/>
          <p:cNvSpPr txBox="1"/>
          <p:nvPr/>
        </p:nvSpPr>
        <p:spPr>
          <a:xfrm>
            <a:off x="3573016" y="1784648"/>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avais un animal totem.</a:t>
            </a:r>
          </a:p>
          <a:p>
            <a:pPr>
              <a:lnSpc>
                <a:spcPct val="200000"/>
              </a:lnSpc>
            </a:pPr>
            <a:r>
              <a:rPr lang="fr-FR" sz="1200" dirty="0" smtClean="0">
                <a:latin typeface="Comic Sans MS" pitchFamily="66" charset="0"/>
              </a:rPr>
              <a:t>............ avions de nombreuses questions.</a:t>
            </a:r>
          </a:p>
          <a:p>
            <a:pPr>
              <a:lnSpc>
                <a:spcPct val="200000"/>
              </a:lnSpc>
            </a:pPr>
            <a:r>
              <a:rPr lang="fr-FR" sz="1200" dirty="0" smtClean="0">
                <a:latin typeface="Comic Sans MS" pitchFamily="66" charset="0"/>
              </a:rPr>
              <a:t>............ étiez pressés d’arriver.</a:t>
            </a:r>
          </a:p>
          <a:p>
            <a:pPr>
              <a:lnSpc>
                <a:spcPct val="200000"/>
              </a:lnSpc>
            </a:pPr>
            <a:r>
              <a:rPr lang="fr-FR" sz="1200" dirty="0" smtClean="0">
                <a:latin typeface="Comic Sans MS" pitchFamily="66" charset="0"/>
              </a:rPr>
              <a:t>............ avait hâte de te connaitre.</a:t>
            </a:r>
            <a:endParaRPr lang="fr-FR" sz="1200" dirty="0">
              <a:latin typeface="Comic Sans MS" pitchFamily="66" charset="0"/>
            </a:endParaRPr>
          </a:p>
        </p:txBody>
      </p:sp>
      <p:cxnSp>
        <p:nvCxnSpPr>
          <p:cNvPr id="13" name="Connecteur droit 12"/>
          <p:cNvCxnSpPr/>
          <p:nvPr/>
        </p:nvCxnSpPr>
        <p:spPr>
          <a:xfrm>
            <a:off x="3472408" y="1784648"/>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40832"/>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écrit entre parenthèses à l’imparfait.</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4136519"/>
            <a:ext cx="6372708" cy="2862322"/>
          </a:xfrm>
          <a:prstGeom prst="rect">
            <a:avLst/>
          </a:prstGeom>
          <a:noFill/>
        </p:spPr>
        <p:txBody>
          <a:bodyPr wrap="square" rtlCol="0">
            <a:spAutoFit/>
          </a:bodyPr>
          <a:lstStyle/>
          <a:p>
            <a:pPr algn="just">
              <a:lnSpc>
                <a:spcPct val="250000"/>
              </a:lnSpc>
            </a:pPr>
            <a:r>
              <a:rPr lang="fr-FR" sz="1200" dirty="0" smtClean="0">
                <a:latin typeface="Comic Sans MS" pitchFamily="66" charset="0"/>
              </a:rPr>
              <a:t>Nous (être) _________________ fier d’avoir remporté ce match.</a:t>
            </a:r>
          </a:p>
          <a:p>
            <a:pPr algn="just">
              <a:lnSpc>
                <a:spcPct val="250000"/>
              </a:lnSpc>
            </a:pPr>
            <a:r>
              <a:rPr lang="fr-FR" sz="1200" dirty="0" smtClean="0">
                <a:latin typeface="Comic Sans MS" pitchFamily="66" charset="0"/>
              </a:rPr>
              <a:t>Les débats (être) </a:t>
            </a:r>
            <a:r>
              <a:rPr lang="fr-FR" sz="1200" dirty="0">
                <a:latin typeface="Comic Sans MS" pitchFamily="66" charset="0"/>
              </a:rPr>
              <a:t>_________________ </a:t>
            </a:r>
            <a:r>
              <a:rPr lang="fr-FR" sz="1200" dirty="0" smtClean="0">
                <a:latin typeface="Comic Sans MS" pitchFamily="66" charset="0"/>
              </a:rPr>
              <a:t> passionnés dans l’Assemblée.</a:t>
            </a:r>
          </a:p>
          <a:p>
            <a:pPr algn="just">
              <a:lnSpc>
                <a:spcPct val="250000"/>
              </a:lnSpc>
            </a:pPr>
            <a:r>
              <a:rPr lang="fr-FR" sz="1200" dirty="0" smtClean="0">
                <a:latin typeface="Comic Sans MS" pitchFamily="66" charset="0"/>
              </a:rPr>
              <a:t>Le roi et la reine (avoir</a:t>
            </a:r>
            <a:r>
              <a:rPr lang="fr-FR" sz="1200" dirty="0">
                <a:latin typeface="Comic Sans MS" pitchFamily="66" charset="0"/>
              </a:rPr>
              <a:t>) _________________ </a:t>
            </a:r>
            <a:r>
              <a:rPr lang="fr-FR" sz="1200" dirty="0" smtClean="0">
                <a:latin typeface="Comic Sans MS" pitchFamily="66" charset="0"/>
              </a:rPr>
              <a:t> bonne réputation.</a:t>
            </a:r>
          </a:p>
          <a:p>
            <a:pPr algn="just">
              <a:lnSpc>
                <a:spcPct val="250000"/>
              </a:lnSpc>
            </a:pPr>
            <a:r>
              <a:rPr lang="fr-FR" sz="1200" dirty="0" smtClean="0">
                <a:latin typeface="Comic Sans MS" pitchFamily="66" charset="0"/>
              </a:rPr>
              <a:t>Le peuple (avoir</a:t>
            </a:r>
            <a:r>
              <a:rPr lang="fr-FR" sz="1200" dirty="0">
                <a:latin typeface="Comic Sans MS" pitchFamily="66" charset="0"/>
              </a:rPr>
              <a:t>) _________________ </a:t>
            </a:r>
            <a:r>
              <a:rPr lang="fr-FR" sz="1200" dirty="0" smtClean="0">
                <a:latin typeface="Comic Sans MS" pitchFamily="66" charset="0"/>
              </a:rPr>
              <a:t> de nombreuses revendications.</a:t>
            </a:r>
          </a:p>
          <a:p>
            <a:pPr algn="just">
              <a:lnSpc>
                <a:spcPct val="250000"/>
              </a:lnSpc>
            </a:pPr>
            <a:r>
              <a:rPr lang="fr-FR" sz="1200" dirty="0" smtClean="0">
                <a:latin typeface="Comic Sans MS" pitchFamily="66" charset="0"/>
              </a:rPr>
              <a:t>La guerre (être) </a:t>
            </a:r>
            <a:r>
              <a:rPr lang="fr-FR" sz="1200" dirty="0">
                <a:latin typeface="Comic Sans MS" pitchFamily="66" charset="0"/>
              </a:rPr>
              <a:t>_________________ </a:t>
            </a:r>
            <a:r>
              <a:rPr lang="fr-FR" sz="1200" dirty="0" smtClean="0">
                <a:latin typeface="Comic Sans MS" pitchFamily="66" charset="0"/>
              </a:rPr>
              <a:t> déclarée à l’Autriche.</a:t>
            </a:r>
          </a:p>
          <a:p>
            <a:pPr algn="just">
              <a:lnSpc>
                <a:spcPct val="250000"/>
              </a:lnSpc>
            </a:pPr>
            <a:r>
              <a:rPr lang="fr-FR" sz="1200" dirty="0" smtClean="0">
                <a:latin typeface="Comic Sans MS" pitchFamily="66" charset="0"/>
              </a:rPr>
              <a:t>Vous (avoir</a:t>
            </a:r>
            <a:r>
              <a:rPr lang="fr-FR" sz="1200" dirty="0">
                <a:latin typeface="Comic Sans MS" pitchFamily="66" charset="0"/>
              </a:rPr>
              <a:t>) _________________ </a:t>
            </a:r>
            <a:r>
              <a:rPr lang="fr-FR" sz="1200" dirty="0" smtClean="0">
                <a:latin typeface="Comic Sans MS" pitchFamily="66" charset="0"/>
              </a:rPr>
              <a:t>des idées très arrêtées.</a:t>
            </a:r>
            <a:endParaRPr lang="fr-FR" sz="1200" dirty="0">
              <a:latin typeface="Comic Sans MS" pitchFamily="66" charset="0"/>
            </a:endParaRPr>
          </a:p>
        </p:txBody>
      </p:sp>
      <p:grpSp>
        <p:nvGrpSpPr>
          <p:cNvPr id="21" name="Groupe 20"/>
          <p:cNvGrpSpPr/>
          <p:nvPr/>
        </p:nvGrpSpPr>
        <p:grpSpPr>
          <a:xfrm>
            <a:off x="116632" y="6998841"/>
            <a:ext cx="6653336" cy="495126"/>
            <a:chOff x="116632" y="1352600"/>
            <a:chExt cx="6653336" cy="495126"/>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avait / avaient / était / étaient.</a:t>
              </a:r>
              <a:endParaRPr lang="fr-FR" sz="1400" u="sng" dirty="0">
                <a:latin typeface="SimpleRonde" pitchFamily="2" charset="0"/>
              </a:endParaRP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7" name="ZoneTexte 26"/>
          <p:cNvSpPr txBox="1"/>
          <p:nvPr/>
        </p:nvSpPr>
        <p:spPr>
          <a:xfrm>
            <a:off x="265618" y="7572097"/>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Les Indiens ................................. de la peinture rouge sur le visage. Les Européens ............................. appelés les « Visages pâles ». Chaque année, une grande foire .............................. organisée par les tribus. Le troc .............................. une place importante chez les Indiens.</a:t>
            </a:r>
            <a:endParaRPr lang="fr-FR" sz="1200" dirty="0">
              <a:latin typeface="Comic Sans MS" pitchFamily="66" charset="0"/>
            </a:endParaRPr>
          </a:p>
        </p:txBody>
      </p:sp>
    </p:spTree>
    <p:extLst>
      <p:ext uri="{BB962C8B-B14F-4D97-AF65-F5344CB8AC3E}">
        <p14:creationId xmlns:p14="http://schemas.microsoft.com/office/powerpoint/2010/main" val="302000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Passé, présent, futur</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4" name="Groupe 3"/>
          <p:cNvGrpSpPr/>
          <p:nvPr/>
        </p:nvGrpSpPr>
        <p:grpSpPr>
          <a:xfrm>
            <a:off x="116632" y="1352600"/>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Indique si les phrases sont au passé, au présent ou au futur.</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2" name="ZoneTexte 51"/>
          <p:cNvSpPr txBox="1"/>
          <p:nvPr/>
        </p:nvSpPr>
        <p:spPr>
          <a:xfrm>
            <a:off x="296652" y="1856656"/>
            <a:ext cx="4500500" cy="2762488"/>
          </a:xfrm>
          <a:prstGeom prst="rect">
            <a:avLst/>
          </a:prstGeom>
          <a:noFill/>
        </p:spPr>
        <p:txBody>
          <a:bodyPr wrap="square" rtlCol="0">
            <a:spAutoFit/>
          </a:bodyPr>
          <a:lstStyle/>
          <a:p>
            <a:pPr>
              <a:lnSpc>
                <a:spcPct val="300000"/>
              </a:lnSpc>
            </a:pPr>
            <a:r>
              <a:rPr lang="fr-FR" sz="1200" dirty="0" smtClean="0">
                <a:latin typeface="Comic Sans MS" pitchFamily="66" charset="0"/>
              </a:rPr>
              <a:t>Ma pendule est posée sur la commode.</a:t>
            </a:r>
          </a:p>
          <a:p>
            <a:pPr>
              <a:lnSpc>
                <a:spcPct val="300000"/>
              </a:lnSpc>
            </a:pPr>
            <a:r>
              <a:rPr lang="fr-FR" sz="1200" dirty="0" smtClean="0">
                <a:latin typeface="Comic Sans MS" pitchFamily="66" charset="0"/>
              </a:rPr>
              <a:t>Petites, nous avions peu de jouets.</a:t>
            </a:r>
          </a:p>
          <a:p>
            <a:pPr>
              <a:lnSpc>
                <a:spcPct val="300000"/>
              </a:lnSpc>
            </a:pPr>
            <a:r>
              <a:rPr lang="fr-FR" sz="1200" dirty="0" smtClean="0">
                <a:latin typeface="Comic Sans MS" pitchFamily="66" charset="0"/>
              </a:rPr>
              <a:t>J’avais une poupée qui s’appelait Lola.</a:t>
            </a:r>
          </a:p>
          <a:p>
            <a:pPr>
              <a:lnSpc>
                <a:spcPct val="300000"/>
              </a:lnSpc>
            </a:pPr>
            <a:r>
              <a:rPr lang="fr-FR" sz="1200" dirty="0" smtClean="0">
                <a:latin typeface="Comic Sans MS" pitchFamily="66" charset="0"/>
              </a:rPr>
              <a:t>Ma sœur conserve son baigneur.</a:t>
            </a:r>
          </a:p>
          <a:p>
            <a:pPr>
              <a:lnSpc>
                <a:spcPct val="300000"/>
              </a:lnSpc>
            </a:pPr>
            <a:r>
              <a:rPr lang="fr-FR" sz="1200" dirty="0" smtClean="0">
                <a:latin typeface="Comic Sans MS" pitchFamily="66" charset="0"/>
              </a:rPr>
              <a:t>Je donnerai mes livres à mes enfants.</a:t>
            </a:r>
          </a:p>
        </p:txBody>
      </p:sp>
      <p:pic>
        <p:nvPicPr>
          <p:cNvPr id="53" name="Image 5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161335" y="2046392"/>
            <a:ext cx="1995857" cy="423106"/>
          </a:xfrm>
          <a:prstGeom prst="rect">
            <a:avLst/>
          </a:prstGeom>
        </p:spPr>
      </p:pic>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924944" y="2576178"/>
            <a:ext cx="1995857" cy="423106"/>
          </a:xfrm>
          <a:prstGeom prst="rect">
            <a:avLst/>
          </a:prstGeom>
        </p:spPr>
      </p:pic>
      <p:pic>
        <p:nvPicPr>
          <p:cNvPr id="55" name="Image 5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068960" y="3141710"/>
            <a:ext cx="1995857" cy="423106"/>
          </a:xfrm>
          <a:prstGeom prst="rect">
            <a:avLst/>
          </a:prstGeom>
        </p:spPr>
      </p:pic>
      <p:pic>
        <p:nvPicPr>
          <p:cNvPr id="56" name="Image 5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708920" y="3679716"/>
            <a:ext cx="1995857" cy="423106"/>
          </a:xfrm>
          <a:prstGeom prst="rect">
            <a:avLst/>
          </a:prstGeom>
        </p:spPr>
      </p:pic>
      <p:pic>
        <p:nvPicPr>
          <p:cNvPr id="57" name="Image 5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140968" y="4232920"/>
            <a:ext cx="1995857" cy="423106"/>
          </a:xfrm>
          <a:prstGeom prst="rect">
            <a:avLst/>
          </a:prstGeom>
        </p:spPr>
      </p:pic>
      <p:grpSp>
        <p:nvGrpSpPr>
          <p:cNvPr id="59" name="Groupe 58"/>
          <p:cNvGrpSpPr/>
          <p:nvPr/>
        </p:nvGrpSpPr>
        <p:grpSpPr>
          <a:xfrm>
            <a:off x="116632" y="4664968"/>
            <a:ext cx="6653336" cy="818292"/>
            <a:chOff x="116632" y="1352600"/>
            <a:chExt cx="6653336" cy="818292"/>
          </a:xfrm>
        </p:grpSpPr>
        <p:grpSp>
          <p:nvGrpSpPr>
            <p:cNvPr id="60" name="Groupe 59"/>
            <p:cNvGrpSpPr/>
            <p:nvPr/>
          </p:nvGrpSpPr>
          <p:grpSpPr>
            <a:xfrm>
              <a:off x="116632" y="1352600"/>
              <a:ext cx="360040" cy="461665"/>
              <a:chOff x="116632" y="1352600"/>
              <a:chExt cx="360040" cy="461665"/>
            </a:xfrm>
          </p:grpSpPr>
          <p:sp>
            <p:nvSpPr>
              <p:cNvPr id="63" name="Ellipse 6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1" name="ZoneTexte 60"/>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phrases avec un mot ou une expression qui précise à quel moment cela se passe.</a:t>
              </a:r>
              <a:endParaRPr lang="fr-FR" sz="1400" u="sng" dirty="0">
                <a:latin typeface="SimpleRonde" pitchFamily="2" charset="0"/>
              </a:endParaRPr>
            </a:p>
          </p:txBody>
        </p:sp>
        <p:sp>
          <p:nvSpPr>
            <p:cNvPr id="62" name="Rectangle à coins arrondis 6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5" name="Tableau 64"/>
          <p:cNvGraphicFramePr>
            <a:graphicFrameLocks noGrp="1"/>
          </p:cNvGraphicFramePr>
          <p:nvPr>
            <p:extLst>
              <p:ext uri="{D42A27DB-BD31-4B8C-83A1-F6EECF244321}">
                <p14:modId xmlns:p14="http://schemas.microsoft.com/office/powerpoint/2010/main" val="355030241"/>
              </p:ext>
            </p:extLst>
          </p:nvPr>
        </p:nvGraphicFramePr>
        <p:xfrm>
          <a:off x="836712" y="5572864"/>
          <a:ext cx="4824536" cy="1036320"/>
        </p:xfrm>
        <a:graphic>
          <a:graphicData uri="http://schemas.openxmlformats.org/drawingml/2006/table">
            <a:tbl>
              <a:tblPr bandRow="1">
                <a:tableStyleId>{5C22544A-7EE6-4342-B048-85BDC9FD1C3A}</a:tableStyleId>
              </a:tblPr>
              <a:tblGrid>
                <a:gridCol w="2269418"/>
                <a:gridCol w="1164023"/>
                <a:gridCol w="454991"/>
                <a:gridCol w="936104"/>
              </a:tblGrid>
              <a:tr h="144016">
                <a:tc>
                  <a:txBody>
                    <a:bodyPr/>
                    <a:lstStyle/>
                    <a:p>
                      <a:pPr algn="r"/>
                      <a:r>
                        <a:rPr lang="fr-FR" sz="1100" dirty="0" smtClean="0">
                          <a:latin typeface="Comic Sans MS" pitchFamily="66" charset="0"/>
                        </a:rPr>
                        <a:t>Nous irons visiter Paris.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maintenant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Elle jouait avec ses amis.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un jour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Les feuilles ne bougent plus.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hier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Je serai en CM1</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plus tard</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66" name="Groupe 65"/>
          <p:cNvGrpSpPr/>
          <p:nvPr/>
        </p:nvGrpSpPr>
        <p:grpSpPr>
          <a:xfrm>
            <a:off x="116632" y="6681192"/>
            <a:ext cx="6653336" cy="495126"/>
            <a:chOff x="116632" y="1352600"/>
            <a:chExt cx="6653336" cy="495126"/>
          </a:xfrm>
        </p:grpSpPr>
        <p:grpSp>
          <p:nvGrpSpPr>
            <p:cNvPr id="67" name="Groupe 66"/>
            <p:cNvGrpSpPr/>
            <p:nvPr/>
          </p:nvGrpSpPr>
          <p:grpSpPr>
            <a:xfrm>
              <a:off x="116632" y="1352600"/>
              <a:ext cx="360040" cy="461665"/>
              <a:chOff x="116632" y="1352600"/>
              <a:chExt cx="360040" cy="461665"/>
            </a:xfrm>
          </p:grpSpPr>
          <p:sp>
            <p:nvSpPr>
              <p:cNvPr id="107" name="Ellipse 10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4" name="ZoneTexte 10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un des adverbes suivants :</a:t>
              </a:r>
              <a:endParaRPr lang="fr-FR" sz="1400" u="sng" dirty="0">
                <a:latin typeface="SimpleRonde" pitchFamily="2" charset="0"/>
              </a:endParaRPr>
            </a:p>
          </p:txBody>
        </p:sp>
        <p:sp>
          <p:nvSpPr>
            <p:cNvPr id="106" name="Rectangle à coins arrondis 10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09" name="ZoneTexte 108"/>
          <p:cNvSpPr txBox="1"/>
          <p:nvPr/>
        </p:nvSpPr>
        <p:spPr>
          <a:xfrm>
            <a:off x="286755" y="7185248"/>
            <a:ext cx="6382605" cy="276999"/>
          </a:xfrm>
          <a:prstGeom prst="rect">
            <a:avLst/>
          </a:prstGeom>
          <a:noFill/>
        </p:spPr>
        <p:txBody>
          <a:bodyPr wrap="square" rtlCol="0">
            <a:spAutoFit/>
          </a:bodyPr>
          <a:lstStyle/>
          <a:p>
            <a:pPr algn="ctr"/>
            <a:r>
              <a:rPr lang="fr-FR" sz="1200" i="1" dirty="0" smtClean="0">
                <a:latin typeface="Comic Sans MS" pitchFamily="66" charset="0"/>
              </a:rPr>
              <a:t>maintenant – autrefois - bientôt</a:t>
            </a:r>
            <a:endParaRPr lang="fr-FR" sz="1200" i="1" dirty="0">
              <a:latin typeface="Comic Sans MS" pitchFamily="66" charset="0"/>
            </a:endParaRPr>
          </a:p>
        </p:txBody>
      </p:sp>
      <p:sp>
        <p:nvSpPr>
          <p:cNvPr id="110" name="ZoneTexte 109"/>
          <p:cNvSpPr txBox="1"/>
          <p:nvPr/>
        </p:nvSpPr>
        <p:spPr>
          <a:xfrm>
            <a:off x="3176972" y="7635294"/>
            <a:ext cx="2340260" cy="1754326"/>
          </a:xfrm>
          <a:prstGeom prst="rect">
            <a:avLst/>
          </a:prstGeom>
          <a:noFill/>
        </p:spPr>
        <p:txBody>
          <a:bodyPr wrap="square" rtlCol="0">
            <a:spAutoFit/>
          </a:bodyPr>
          <a:lstStyle/>
          <a:p>
            <a:pPr>
              <a:lnSpc>
                <a:spcPct val="300000"/>
              </a:lnSpc>
            </a:pPr>
            <a:r>
              <a:rPr lang="fr-FR" sz="1200" dirty="0" smtClean="0">
                <a:latin typeface="Comic Sans MS" pitchFamily="66" charset="0"/>
              </a:rPr>
              <a:t>on se déplaçait à cheval.</a:t>
            </a:r>
          </a:p>
          <a:p>
            <a:pPr>
              <a:lnSpc>
                <a:spcPct val="300000"/>
              </a:lnSpc>
            </a:pPr>
            <a:r>
              <a:rPr lang="fr-FR" sz="1200" dirty="0" smtClean="0">
                <a:latin typeface="Comic Sans MS" pitchFamily="66" charset="0"/>
              </a:rPr>
              <a:t>tous les enfants vont à l’école.</a:t>
            </a:r>
          </a:p>
          <a:p>
            <a:pPr>
              <a:lnSpc>
                <a:spcPct val="300000"/>
              </a:lnSpc>
            </a:pPr>
            <a:r>
              <a:rPr lang="fr-FR" sz="1200" dirty="0" smtClean="0">
                <a:latin typeface="Comic Sans MS" pitchFamily="66" charset="0"/>
              </a:rPr>
              <a:t>ce sera les vacances.</a:t>
            </a:r>
          </a:p>
        </p:txBody>
      </p:sp>
      <p:pic>
        <p:nvPicPr>
          <p:cNvPr id="111" name="Image 110"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205878" y="7818297"/>
            <a:ext cx="1995857" cy="423106"/>
          </a:xfrm>
          <a:prstGeom prst="rect">
            <a:avLst/>
          </a:prstGeom>
        </p:spPr>
      </p:pic>
      <p:pic>
        <p:nvPicPr>
          <p:cNvPr id="112" name="Image 111"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205877" y="8344940"/>
            <a:ext cx="1995857" cy="423106"/>
          </a:xfrm>
          <a:prstGeom prst="rect">
            <a:avLst/>
          </a:prstGeom>
        </p:spPr>
      </p:pic>
      <p:pic>
        <p:nvPicPr>
          <p:cNvPr id="113" name="Image 11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205880" y="8936552"/>
            <a:ext cx="1995857" cy="423106"/>
          </a:xfrm>
          <a:prstGeom prst="rect">
            <a:avLst/>
          </a:prstGeom>
        </p:spPr>
      </p:pic>
    </p:spTree>
    <p:extLst>
      <p:ext uri="{BB962C8B-B14F-4D97-AF65-F5344CB8AC3E}">
        <p14:creationId xmlns:p14="http://schemas.microsoft.com/office/powerpoint/2010/main" val="365737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smtClean="0"/>
              <a:t>L’imparfait des verbes être et avoir</a:t>
            </a:r>
            <a:endParaRPr lang="fr-FR" dirty="0"/>
          </a:p>
        </p:txBody>
      </p:sp>
      <p:sp>
        <p:nvSpPr>
          <p:cNvPr id="3" name="Espace réservé du texte 2"/>
          <p:cNvSpPr>
            <a:spLocks noGrp="1"/>
          </p:cNvSpPr>
          <p:nvPr>
            <p:ph type="body" sz="quarter" idx="11"/>
          </p:nvPr>
        </p:nvSpPr>
        <p:spPr/>
        <p:txBody>
          <a:bodyPr/>
          <a:lstStyle/>
          <a:p>
            <a:r>
              <a:rPr lang="fr-FR" dirty="0" smtClean="0"/>
              <a:t>11</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et son verbe.</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p:cNvGraphicFramePr>
            <a:graphicFrameLocks noGrp="1"/>
          </p:cNvGraphicFramePr>
          <p:nvPr>
            <p:extLst>
              <p:ext uri="{D42A27DB-BD31-4B8C-83A1-F6EECF244321}">
                <p14:modId xmlns:p14="http://schemas.microsoft.com/office/powerpoint/2010/main" val="4250476619"/>
              </p:ext>
            </p:extLst>
          </p:nvPr>
        </p:nvGraphicFramePr>
        <p:xfrm>
          <a:off x="260648" y="1928664"/>
          <a:ext cx="6336705" cy="1813560"/>
        </p:xfrm>
        <a:graphic>
          <a:graphicData uri="http://schemas.openxmlformats.org/drawingml/2006/table">
            <a:tbl>
              <a:tblPr bandRow="1">
                <a:tableStyleId>{5C22544A-7EE6-4342-B048-85BDC9FD1C3A}</a:tableStyleId>
              </a:tblPr>
              <a:tblGrid>
                <a:gridCol w="1642849"/>
                <a:gridCol w="1642849"/>
                <a:gridCol w="312924"/>
                <a:gridCol w="1564618"/>
                <a:gridCol w="1173465"/>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étiez</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Vous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étaient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patient(s).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Elles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étais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étions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étais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aimable(s).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Il</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était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32" name="Groupe 31"/>
          <p:cNvGrpSpPr/>
          <p:nvPr/>
        </p:nvGrpSpPr>
        <p:grpSpPr>
          <a:xfrm>
            <a:off x="116632" y="3944888"/>
            <a:ext cx="6653336" cy="495126"/>
            <a:chOff x="116632" y="1352600"/>
            <a:chExt cx="6653336" cy="495126"/>
          </a:xfrm>
        </p:grpSpPr>
        <p:grpSp>
          <p:nvGrpSpPr>
            <p:cNvPr id="33" name="Groupe 32"/>
            <p:cNvGrpSpPr/>
            <p:nvPr/>
          </p:nvGrpSpPr>
          <p:grpSpPr>
            <a:xfrm>
              <a:off x="116632" y="1352600"/>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avec le pronom personnel indiqué.</a:t>
              </a:r>
              <a:endParaRPr lang="fr-FR" sz="1400" u="sng" dirty="0">
                <a:latin typeface="SimpleRonde" pitchFamily="2" charset="0"/>
              </a:endParaRPr>
            </a:p>
          </p:txBody>
        </p:sp>
        <p:sp>
          <p:nvSpPr>
            <p:cNvPr id="35" name="Rectangle à coins arrondis 3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p:cNvSpPr txBox="1"/>
          <p:nvPr/>
        </p:nvSpPr>
        <p:spPr>
          <a:xfrm>
            <a:off x="0" y="4455864"/>
            <a:ext cx="2204864" cy="2308324"/>
          </a:xfrm>
          <a:prstGeom prst="rect">
            <a:avLst/>
          </a:prstGeom>
          <a:noFill/>
        </p:spPr>
        <p:txBody>
          <a:bodyPr wrap="square" rtlCol="0">
            <a:spAutoFit/>
          </a:bodyPr>
          <a:lstStyle/>
          <a:p>
            <a:pPr algn="just">
              <a:lnSpc>
                <a:spcPct val="300000"/>
              </a:lnSpc>
            </a:pPr>
            <a:r>
              <a:rPr lang="fr-FR" sz="1200" dirty="0" smtClean="0">
                <a:latin typeface="Comic Sans MS" pitchFamily="66" charset="0"/>
              </a:rPr>
              <a:t>Le guerrier était agile.</a:t>
            </a:r>
          </a:p>
          <a:p>
            <a:pPr algn="just">
              <a:lnSpc>
                <a:spcPct val="300000"/>
              </a:lnSpc>
            </a:pPr>
            <a:r>
              <a:rPr lang="fr-FR" sz="1200" dirty="0" smtClean="0">
                <a:latin typeface="Comic Sans MS" pitchFamily="66" charset="0"/>
              </a:rPr>
              <a:t>Vous aviez une stratégie.</a:t>
            </a:r>
            <a:endParaRPr lang="fr-FR" sz="1200" dirty="0">
              <a:latin typeface="Comic Sans MS" pitchFamily="66" charset="0"/>
            </a:endParaRPr>
          </a:p>
          <a:p>
            <a:pPr algn="just">
              <a:lnSpc>
                <a:spcPct val="300000"/>
              </a:lnSpc>
            </a:pPr>
            <a:r>
              <a:rPr lang="fr-FR" sz="1200" dirty="0" smtClean="0">
                <a:latin typeface="Comic Sans MS" pitchFamily="66" charset="0"/>
              </a:rPr>
              <a:t>Elle était de bon conseil.</a:t>
            </a:r>
          </a:p>
          <a:p>
            <a:pPr algn="just">
              <a:lnSpc>
                <a:spcPct val="300000"/>
              </a:lnSpc>
            </a:pPr>
            <a:r>
              <a:rPr lang="fr-FR" sz="1200" dirty="0" smtClean="0">
                <a:latin typeface="Comic Sans MS" pitchFamily="66" charset="0"/>
              </a:rPr>
              <a:t>Il avait des tenues en peau.</a:t>
            </a:r>
          </a:p>
        </p:txBody>
      </p:sp>
      <p:pic>
        <p:nvPicPr>
          <p:cNvPr id="39" name="Image 38"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4678433"/>
            <a:ext cx="3950543" cy="388835"/>
          </a:xfrm>
          <a:prstGeom prst="rect">
            <a:avLst/>
          </a:prstGeom>
        </p:spPr>
      </p:pic>
      <p:pic>
        <p:nvPicPr>
          <p:cNvPr id="43" name="Image 42"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5212237"/>
            <a:ext cx="3950543" cy="388835"/>
          </a:xfrm>
          <a:prstGeom prst="rect">
            <a:avLst/>
          </a:prstGeom>
        </p:spPr>
      </p:pic>
      <p:pic>
        <p:nvPicPr>
          <p:cNvPr id="44" name="Image 43"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5745088"/>
            <a:ext cx="3950543" cy="388835"/>
          </a:xfrm>
          <a:prstGeom prst="rect">
            <a:avLst/>
          </a:prstGeom>
        </p:spPr>
      </p:pic>
      <p:pic>
        <p:nvPicPr>
          <p:cNvPr id="45" name="Image 44"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6249144"/>
            <a:ext cx="3950543" cy="388835"/>
          </a:xfrm>
          <a:prstGeom prst="rect">
            <a:avLst/>
          </a:prstGeom>
        </p:spPr>
      </p:pic>
      <p:sp>
        <p:nvSpPr>
          <p:cNvPr id="46" name="ZoneTexte 45"/>
          <p:cNvSpPr txBox="1"/>
          <p:nvPr/>
        </p:nvSpPr>
        <p:spPr>
          <a:xfrm>
            <a:off x="2045990" y="4455864"/>
            <a:ext cx="801985" cy="2308324"/>
          </a:xfrm>
          <a:prstGeom prst="rect">
            <a:avLst/>
          </a:prstGeom>
          <a:noFill/>
        </p:spPr>
        <p:txBody>
          <a:bodyPr wrap="square" rtlCol="0">
            <a:spAutoFit/>
          </a:bodyPr>
          <a:lstStyle/>
          <a:p>
            <a:pPr algn="just">
              <a:lnSpc>
                <a:spcPct val="300000"/>
              </a:lnSpc>
            </a:pPr>
            <a:r>
              <a:rPr lang="fr-FR" sz="1200" dirty="0" smtClean="0">
                <a:latin typeface="Throw My Hands Up in the Air"/>
                <a:ea typeface="Throw My Hands Up in the Air"/>
              </a:rPr>
              <a:t>~ </a:t>
            </a:r>
            <a:r>
              <a:rPr lang="fr-FR" sz="1200" dirty="0" smtClean="0">
                <a:latin typeface="Comic Sans MS" pitchFamily="66" charset="0"/>
              </a:rPr>
              <a:t>Ils</a:t>
            </a:r>
          </a:p>
          <a:p>
            <a:pPr algn="just">
              <a:lnSpc>
                <a:spcPct val="300000"/>
              </a:lnSpc>
            </a:pPr>
            <a:r>
              <a:rPr lang="fr-FR" sz="1200" dirty="0">
                <a:latin typeface="Throw My Hands Up in the Air"/>
                <a:ea typeface="Throw My Hands Up in the Air"/>
              </a:rPr>
              <a:t>~ </a:t>
            </a:r>
            <a:r>
              <a:rPr lang="fr-FR" sz="1200" dirty="0" smtClean="0">
                <a:latin typeface="Comic Sans MS" pitchFamily="66" charset="0"/>
              </a:rPr>
              <a:t>Nous</a:t>
            </a:r>
          </a:p>
          <a:p>
            <a:pPr algn="just">
              <a:lnSpc>
                <a:spcPct val="300000"/>
              </a:lnSpc>
            </a:pPr>
            <a:r>
              <a:rPr lang="fr-FR" sz="1200" dirty="0">
                <a:latin typeface="Throw My Hands Up in the Air"/>
                <a:ea typeface="Throw My Hands Up in the Air"/>
              </a:rPr>
              <a:t>~ </a:t>
            </a:r>
            <a:r>
              <a:rPr lang="fr-FR" sz="1200" dirty="0" smtClean="0">
                <a:latin typeface="Comic Sans MS" pitchFamily="66" charset="0"/>
              </a:rPr>
              <a:t>Tu</a:t>
            </a:r>
          </a:p>
          <a:p>
            <a:pPr algn="just">
              <a:lnSpc>
                <a:spcPct val="300000"/>
              </a:lnSpc>
            </a:pPr>
            <a:r>
              <a:rPr lang="fr-FR" sz="1200" dirty="0">
                <a:latin typeface="Throw My Hands Up in the Air"/>
                <a:ea typeface="Throw My Hands Up in the Air"/>
              </a:rPr>
              <a:t>~ </a:t>
            </a:r>
            <a:r>
              <a:rPr lang="fr-FR" sz="1200" dirty="0" smtClean="0">
                <a:latin typeface="Comic Sans MS" pitchFamily="66" charset="0"/>
              </a:rPr>
              <a:t>Ils</a:t>
            </a:r>
            <a:endParaRPr lang="fr-FR" sz="1200" dirty="0">
              <a:latin typeface="Comic Sans MS" pitchFamily="66" charset="0"/>
            </a:endParaRPr>
          </a:p>
        </p:txBody>
      </p:sp>
      <p:grpSp>
        <p:nvGrpSpPr>
          <p:cNvPr id="47" name="Groupe 46"/>
          <p:cNvGrpSpPr/>
          <p:nvPr/>
        </p:nvGrpSpPr>
        <p:grpSpPr>
          <a:xfrm>
            <a:off x="129233" y="6753200"/>
            <a:ext cx="6653336" cy="495126"/>
            <a:chOff x="116632" y="1352600"/>
            <a:chExt cx="6653336" cy="495126"/>
          </a:xfrm>
        </p:grpSpPr>
        <p:grpSp>
          <p:nvGrpSpPr>
            <p:cNvPr id="48" name="Groupe 47"/>
            <p:cNvGrpSpPr/>
            <p:nvPr/>
          </p:nvGrpSpPr>
          <p:grpSpPr>
            <a:xfrm>
              <a:off x="116632" y="1352600"/>
              <a:ext cx="360040" cy="461665"/>
              <a:chOff x="116632" y="1352600"/>
              <a:chExt cx="360040" cy="461665"/>
            </a:xfrm>
          </p:grpSpPr>
          <p:sp>
            <p:nvSpPr>
              <p:cNvPr id="51" name="Ellipse 5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9" name="ZoneTexte 48"/>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avec le nouveau sujet.</a:t>
              </a:r>
              <a:endParaRPr lang="fr-FR" sz="1400" u="sng" dirty="0">
                <a:latin typeface="SimpleRonde" pitchFamily="2" charset="0"/>
              </a:endParaRPr>
            </a:p>
          </p:txBody>
        </p:sp>
        <p:sp>
          <p:nvSpPr>
            <p:cNvPr id="50" name="Rectangle à coins arrondis 4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3" name="ZoneTexte 52"/>
          <p:cNvSpPr txBox="1"/>
          <p:nvPr/>
        </p:nvSpPr>
        <p:spPr>
          <a:xfrm>
            <a:off x="296652" y="7257256"/>
            <a:ext cx="6372708"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La femme indienne était très importante dans la tribu.</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Un chef était un personnage reconnu pour sa bravoure.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Les chamans avaient la capacité de communiquer avec les esprits de la nature.</a:t>
            </a:r>
            <a:endParaRPr lang="fr-FR" sz="1200" dirty="0">
              <a:latin typeface="Comic Sans MS" pitchFamily="66" charset="0"/>
            </a:endParaRPr>
          </a:p>
        </p:txBody>
      </p:sp>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7673260"/>
            <a:ext cx="6192688" cy="376084"/>
          </a:xfrm>
          <a:prstGeom prst="rect">
            <a:avLst/>
          </a:prstGeom>
        </p:spPr>
      </p:pic>
      <p:pic>
        <p:nvPicPr>
          <p:cNvPr id="57" name="Image 56"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8409384"/>
            <a:ext cx="6192688" cy="376084"/>
          </a:xfrm>
          <a:prstGeom prst="rect">
            <a:avLst/>
          </a:prstGeom>
        </p:spPr>
      </p:pic>
      <p:pic>
        <p:nvPicPr>
          <p:cNvPr id="58" name="Image 57"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86662" y="9196248"/>
            <a:ext cx="6192688" cy="376084"/>
          </a:xfrm>
          <a:prstGeom prst="rect">
            <a:avLst/>
          </a:prstGeom>
        </p:spPr>
      </p:pic>
      <p:sp>
        <p:nvSpPr>
          <p:cNvPr id="59" name="ZoneTexte 58"/>
          <p:cNvSpPr txBox="1"/>
          <p:nvPr/>
        </p:nvSpPr>
        <p:spPr>
          <a:xfrm>
            <a:off x="376064" y="7762840"/>
            <a:ext cx="2260848" cy="369332"/>
          </a:xfrm>
          <a:prstGeom prst="rect">
            <a:avLst/>
          </a:prstGeom>
          <a:noFill/>
        </p:spPr>
        <p:txBody>
          <a:bodyPr wrap="square" rtlCol="0">
            <a:spAutoFit/>
          </a:bodyPr>
          <a:lstStyle/>
          <a:p>
            <a:r>
              <a:rPr lang="fr-FR" b="1" dirty="0" smtClean="0">
                <a:latin typeface="Cursive standard" pitchFamily="2" charset="0"/>
              </a:rPr>
              <a:t>Les femmes indiennes</a:t>
            </a:r>
            <a:endParaRPr lang="fr-FR" b="1" dirty="0">
              <a:latin typeface="Cursive standard" pitchFamily="2" charset="0"/>
            </a:endParaRPr>
          </a:p>
        </p:txBody>
      </p:sp>
      <p:sp>
        <p:nvSpPr>
          <p:cNvPr id="60" name="ZoneTexte 59"/>
          <p:cNvSpPr txBox="1"/>
          <p:nvPr/>
        </p:nvSpPr>
        <p:spPr>
          <a:xfrm>
            <a:off x="376064" y="8501970"/>
            <a:ext cx="2016224" cy="369332"/>
          </a:xfrm>
          <a:prstGeom prst="rect">
            <a:avLst/>
          </a:prstGeom>
          <a:noFill/>
        </p:spPr>
        <p:txBody>
          <a:bodyPr wrap="square" rtlCol="0">
            <a:spAutoFit/>
          </a:bodyPr>
          <a:lstStyle/>
          <a:p>
            <a:r>
              <a:rPr lang="fr-FR" b="1" dirty="0" smtClean="0">
                <a:latin typeface="Cursive standard" pitchFamily="2" charset="0"/>
              </a:rPr>
              <a:t>Les chefs</a:t>
            </a:r>
            <a:endParaRPr lang="fr-FR" b="1" dirty="0">
              <a:latin typeface="Cursive standard" pitchFamily="2" charset="0"/>
            </a:endParaRPr>
          </a:p>
        </p:txBody>
      </p:sp>
      <p:sp>
        <p:nvSpPr>
          <p:cNvPr id="61" name="ZoneTexte 60"/>
          <p:cNvSpPr txBox="1"/>
          <p:nvPr/>
        </p:nvSpPr>
        <p:spPr>
          <a:xfrm>
            <a:off x="386662" y="9284533"/>
            <a:ext cx="2016224" cy="369332"/>
          </a:xfrm>
          <a:prstGeom prst="rect">
            <a:avLst/>
          </a:prstGeom>
          <a:noFill/>
        </p:spPr>
        <p:txBody>
          <a:bodyPr wrap="square" rtlCol="0">
            <a:spAutoFit/>
          </a:bodyPr>
          <a:lstStyle/>
          <a:p>
            <a:r>
              <a:rPr lang="fr-FR" b="1" dirty="0" smtClean="0">
                <a:latin typeface="Cursive standard" pitchFamily="2" charset="0"/>
              </a:rPr>
              <a:t>Le chaman</a:t>
            </a:r>
            <a:endParaRPr lang="fr-FR" b="1" dirty="0">
              <a:latin typeface="Cursive standard" pitchFamily="2" charset="0"/>
            </a:endParaRPr>
          </a:p>
        </p:txBody>
      </p:sp>
      <p:cxnSp>
        <p:nvCxnSpPr>
          <p:cNvPr id="12" name="Connecteur droit 11"/>
          <p:cNvCxnSpPr>
            <a:stCxn id="31" idx="1"/>
          </p:cNvCxnSpPr>
          <p:nvPr/>
        </p:nvCxnSpPr>
        <p:spPr>
          <a:xfrm>
            <a:off x="260648" y="2835444"/>
            <a:ext cx="6336705" cy="0"/>
          </a:xfrm>
          <a:prstGeom prst="line">
            <a:avLst/>
          </a:prstGeom>
          <a:ln w="19050">
            <a:solidFill>
              <a:schemeClr val="bg1">
                <a:lumMod val="50000"/>
              </a:schemeClr>
            </a:solidFill>
            <a:prstDash val="sys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094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a:t>
            </a:r>
            <a:r>
              <a:rPr lang="fr-FR" dirty="0" smtClean="0"/>
              <a:t>verbes être et avoir</a:t>
            </a:r>
            <a:endParaRPr lang="fr-FR" dirty="0"/>
          </a:p>
        </p:txBody>
      </p:sp>
      <p:sp>
        <p:nvSpPr>
          <p:cNvPr id="3" name="Espace réservé du texte 2"/>
          <p:cNvSpPr>
            <a:spLocks noGrp="1"/>
          </p:cNvSpPr>
          <p:nvPr>
            <p:ph type="body" sz="quarter" idx="11"/>
          </p:nvPr>
        </p:nvSpPr>
        <p:spPr/>
        <p:txBody>
          <a:bodyPr/>
          <a:lstStyle/>
          <a:p>
            <a:r>
              <a:rPr lang="fr-FR" dirty="0" smtClean="0"/>
              <a:t>11</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Surligne le verbe dans les phrases suivantes puis recopie-le dans la bonne colonne.</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p:cNvSpPr txBox="1"/>
          <p:nvPr/>
        </p:nvSpPr>
        <p:spPr>
          <a:xfrm>
            <a:off x="296652" y="2089689"/>
            <a:ext cx="6372708" cy="923330"/>
          </a:xfrm>
          <a:prstGeom prst="rect">
            <a:avLst/>
          </a:prstGeom>
          <a:noFill/>
        </p:spPr>
        <p:txBody>
          <a:bodyPr wrap="square" rtlCol="0">
            <a:spAutoFit/>
          </a:bodyPr>
          <a:lstStyle/>
          <a:p>
            <a:pPr algn="ctr">
              <a:lnSpc>
                <a:spcPct val="150000"/>
              </a:lnSpc>
            </a:pPr>
            <a:r>
              <a:rPr lang="fr-FR" sz="1200" dirty="0" smtClean="0">
                <a:latin typeface="Comic Sans MS" pitchFamily="66" charset="0"/>
              </a:rPr>
              <a:t>Les indiens avaient du respect pour chaque chose. - Les peintures de guerre étaient une tradition. - La paix était l’occasion de fumer le calumet. - Les chevaux indiens avaient l’air de poneys. - Nous avions du respect pour la nature.</a:t>
            </a:r>
          </a:p>
        </p:txBody>
      </p:sp>
      <p:graphicFrame>
        <p:nvGraphicFramePr>
          <p:cNvPr id="11" name="Tableau 10"/>
          <p:cNvGraphicFramePr>
            <a:graphicFrameLocks noGrp="1"/>
          </p:cNvGraphicFramePr>
          <p:nvPr>
            <p:extLst>
              <p:ext uri="{D42A27DB-BD31-4B8C-83A1-F6EECF244321}">
                <p14:modId xmlns:p14="http://schemas.microsoft.com/office/powerpoint/2010/main" val="1104650446"/>
              </p:ext>
            </p:extLst>
          </p:nvPr>
        </p:nvGraphicFramePr>
        <p:xfrm>
          <a:off x="133373" y="3041144"/>
          <a:ext cx="6535986" cy="1529469"/>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255139">
                <a:tc>
                  <a:txBody>
                    <a:bodyPr/>
                    <a:lstStyle/>
                    <a:p>
                      <a:pPr algn="ctr"/>
                      <a:r>
                        <a:rPr lang="fr-FR" sz="1400" b="1" dirty="0" smtClean="0"/>
                        <a:t>Avoir</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Être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669">
                <a:tc>
                  <a:txBody>
                    <a:bodyPr/>
                    <a:lstStyle/>
                    <a:p>
                      <a:endParaRPr lang="fr-FR" dirty="0" smtClean="0"/>
                    </a:p>
                    <a:p>
                      <a:endParaRPr lang="fr-FR" dirty="0" smtClean="0"/>
                    </a:p>
                    <a:p>
                      <a:endParaRPr lang="fr-FR" dirty="0" smtClean="0"/>
                    </a:p>
                    <a:p>
                      <a:endParaRPr lang="fr-F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1" name="Image 40"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57624"/>
          <a:stretch/>
        </p:blipFill>
        <p:spPr>
          <a:xfrm>
            <a:off x="188641" y="3401184"/>
            <a:ext cx="3145110" cy="1018416"/>
          </a:xfrm>
          <a:prstGeom prst="rect">
            <a:avLst/>
          </a:prstGeom>
        </p:spPr>
      </p:pic>
      <p:pic>
        <p:nvPicPr>
          <p:cNvPr id="42" name="Image 41"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57624"/>
          <a:stretch/>
        </p:blipFill>
        <p:spPr>
          <a:xfrm>
            <a:off x="3464421" y="3401184"/>
            <a:ext cx="3145110" cy="1018416"/>
          </a:xfrm>
          <a:prstGeom prst="rect">
            <a:avLst/>
          </a:prstGeom>
        </p:spPr>
      </p:pic>
      <p:grpSp>
        <p:nvGrpSpPr>
          <p:cNvPr id="55" name="Groupe 54"/>
          <p:cNvGrpSpPr/>
          <p:nvPr/>
        </p:nvGrpSpPr>
        <p:grpSpPr>
          <a:xfrm>
            <a:off x="116632" y="4723616"/>
            <a:ext cx="6653336" cy="495126"/>
            <a:chOff x="116632" y="1352600"/>
            <a:chExt cx="6653336" cy="495126"/>
          </a:xfrm>
        </p:grpSpPr>
        <p:grpSp>
          <p:nvGrpSpPr>
            <p:cNvPr id="56" name="Groupe 55"/>
            <p:cNvGrpSpPr/>
            <p:nvPr/>
          </p:nvGrpSpPr>
          <p:grpSpPr>
            <a:xfrm>
              <a:off x="116632" y="1352600"/>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le sujet au groupe verbal qui convient.</a:t>
              </a:r>
              <a:endParaRPr lang="fr-FR" sz="1400" u="sng" dirty="0">
                <a:latin typeface="SimpleRonde" pitchFamily="2" charset="0"/>
              </a:endParaRPr>
            </a:p>
          </p:txBody>
        </p:sp>
        <p:sp>
          <p:nvSpPr>
            <p:cNvPr id="63" name="Rectangle à coins arrondis 6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6" name="Tableau 65"/>
          <p:cNvGraphicFramePr>
            <a:graphicFrameLocks noGrp="1"/>
          </p:cNvGraphicFramePr>
          <p:nvPr>
            <p:extLst>
              <p:ext uri="{D42A27DB-BD31-4B8C-83A1-F6EECF244321}">
                <p14:modId xmlns:p14="http://schemas.microsoft.com/office/powerpoint/2010/main" val="1214249013"/>
              </p:ext>
            </p:extLst>
          </p:nvPr>
        </p:nvGraphicFramePr>
        <p:xfrm>
          <a:off x="620688" y="5385048"/>
          <a:ext cx="6048671" cy="103632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Chaque tribu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étaient un cadeau du Manitou</a:t>
                      </a:r>
                      <a:r>
                        <a:rPr lang="fr-FR" sz="1100" baseline="0" dirty="0" smtClean="0">
                          <a:latin typeface="Comic Sans MS" pitchFamily="66" charset="0"/>
                        </a:rPr>
                        <a: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avions un nouveau tipi.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Les bisons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avait sa propre langue.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avais la tête</a:t>
                      </a:r>
                      <a:r>
                        <a:rPr lang="fr-FR" sz="1100" baseline="0" dirty="0" smtClean="0">
                          <a:latin typeface="Comic Sans MS" pitchFamily="66" charset="0"/>
                        </a:rPr>
                        <a:t> ailleurs</a:t>
                      </a:r>
                      <a:r>
                        <a:rPr lang="fr-FR" sz="1100" dirty="0" smtClean="0">
                          <a:latin typeface="Comic Sans MS" pitchFamily="66" charset="0"/>
                        </a:rPr>
                        <a: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67" name="Groupe 66"/>
          <p:cNvGrpSpPr/>
          <p:nvPr/>
        </p:nvGrpSpPr>
        <p:grpSpPr>
          <a:xfrm>
            <a:off x="116632" y="6753200"/>
            <a:ext cx="6653336" cy="818292"/>
            <a:chOff x="116632" y="1352600"/>
            <a:chExt cx="6653336" cy="818292"/>
          </a:xfrm>
        </p:grpSpPr>
        <p:grpSp>
          <p:nvGrpSpPr>
            <p:cNvPr id="68" name="Groupe 67"/>
            <p:cNvGrpSpPr/>
            <p:nvPr/>
          </p:nvGrpSpPr>
          <p:grpSpPr>
            <a:xfrm>
              <a:off x="116632" y="1352600"/>
              <a:ext cx="360040" cy="461665"/>
              <a:chOff x="116632" y="1352600"/>
              <a:chExt cx="360040" cy="461665"/>
            </a:xfrm>
          </p:grpSpPr>
          <p:sp>
            <p:nvSpPr>
              <p:cNvPr id="71" name="Ellipse 7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surligne la forme conjuguée qui convient.</a:t>
              </a:r>
              <a:endParaRPr lang="fr-FR" sz="1400" u="sng" dirty="0">
                <a:latin typeface="SimpleRonde" pitchFamily="2" charset="0"/>
              </a:endParaRPr>
            </a:p>
          </p:txBody>
        </p:sp>
        <p:sp>
          <p:nvSpPr>
            <p:cNvPr id="70" name="Rectangle à coins arrondis 6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ZoneTexte 72"/>
          <p:cNvSpPr txBox="1"/>
          <p:nvPr/>
        </p:nvSpPr>
        <p:spPr>
          <a:xfrm>
            <a:off x="213024" y="7545288"/>
            <a:ext cx="5952280" cy="1938992"/>
          </a:xfrm>
          <a:prstGeom prst="rect">
            <a:avLst/>
          </a:prstGeom>
          <a:noFill/>
        </p:spPr>
        <p:txBody>
          <a:bodyPr wrap="square" rtlCol="0">
            <a:spAutoFit/>
          </a:bodyPr>
          <a:lstStyle/>
          <a:p>
            <a:pPr>
              <a:lnSpc>
                <a:spcPct val="250000"/>
              </a:lnSpc>
            </a:pPr>
            <a:r>
              <a:rPr lang="fr-FR" sz="1200" dirty="0" smtClean="0">
                <a:latin typeface="Comic Sans MS" pitchFamily="66" charset="0"/>
              </a:rPr>
              <a:t>Charles Darwin </a:t>
            </a:r>
            <a:r>
              <a:rPr lang="fr-FR" sz="1200" b="1" dirty="0" smtClean="0">
                <a:latin typeface="Comic Sans MS" pitchFamily="66" charset="0"/>
              </a:rPr>
              <a:t>avait/avais</a:t>
            </a:r>
            <a:r>
              <a:rPr lang="fr-FR" sz="1200" dirty="0" smtClean="0">
                <a:latin typeface="Comic Sans MS" pitchFamily="66" charset="0"/>
              </a:rPr>
              <a:t> une théorie sur l’évolution.</a:t>
            </a:r>
          </a:p>
          <a:p>
            <a:pPr>
              <a:lnSpc>
                <a:spcPct val="250000"/>
              </a:lnSpc>
            </a:pPr>
            <a:r>
              <a:rPr lang="fr-FR" sz="1200" dirty="0" smtClean="0">
                <a:latin typeface="Comic Sans MS" pitchFamily="66" charset="0"/>
              </a:rPr>
              <a:t>L’Homo Erectus </a:t>
            </a:r>
            <a:r>
              <a:rPr lang="fr-FR" sz="1200" b="1" dirty="0" smtClean="0">
                <a:latin typeface="Comic Sans MS" pitchFamily="66" charset="0"/>
              </a:rPr>
              <a:t>était/étaient</a:t>
            </a:r>
            <a:r>
              <a:rPr lang="fr-FR" sz="1200" dirty="0" smtClean="0">
                <a:latin typeface="Comic Sans MS" pitchFamily="66" charset="0"/>
              </a:rPr>
              <a:t> le premier à avoir domestiqué le feu.</a:t>
            </a:r>
          </a:p>
          <a:p>
            <a:pPr>
              <a:lnSpc>
                <a:spcPct val="250000"/>
              </a:lnSpc>
            </a:pPr>
            <a:r>
              <a:rPr lang="fr-FR" sz="1200" dirty="0" smtClean="0">
                <a:latin typeface="Comic Sans MS" pitchFamily="66" charset="0"/>
              </a:rPr>
              <a:t>Les hommes de Néandertal </a:t>
            </a:r>
            <a:r>
              <a:rPr lang="fr-FR" sz="1200" b="1" dirty="0" smtClean="0">
                <a:latin typeface="Comic Sans MS" pitchFamily="66" charset="0"/>
              </a:rPr>
              <a:t>était/étaient</a:t>
            </a:r>
            <a:r>
              <a:rPr lang="fr-FR" sz="1200" dirty="0" smtClean="0">
                <a:latin typeface="Comic Sans MS" pitchFamily="66" charset="0"/>
              </a:rPr>
              <a:t> d’habiles chasseurs.</a:t>
            </a:r>
          </a:p>
          <a:p>
            <a:pPr>
              <a:lnSpc>
                <a:spcPct val="250000"/>
              </a:lnSpc>
            </a:pPr>
            <a:r>
              <a:rPr lang="fr-FR" sz="1200" dirty="0" smtClean="0">
                <a:latin typeface="Comic Sans MS" pitchFamily="66" charset="0"/>
              </a:rPr>
              <a:t>La présence de l’eau </a:t>
            </a:r>
            <a:r>
              <a:rPr lang="fr-FR" sz="1200" b="1" dirty="0" smtClean="0">
                <a:latin typeface="Comic Sans MS" pitchFamily="66" charset="0"/>
              </a:rPr>
              <a:t>étais/était</a:t>
            </a:r>
            <a:r>
              <a:rPr lang="fr-FR" sz="1200" dirty="0" smtClean="0">
                <a:latin typeface="Comic Sans MS" pitchFamily="66" charset="0"/>
              </a:rPr>
              <a:t> primordiale dans l’installation des campements.</a:t>
            </a:r>
            <a:endParaRPr lang="fr-FR" sz="1200" b="1" dirty="0" smtClean="0">
              <a:latin typeface="Comic Sans MS" pitchFamily="66" charset="0"/>
            </a:endParaRPr>
          </a:p>
        </p:txBody>
      </p:sp>
    </p:spTree>
    <p:extLst>
      <p:ext uri="{BB962C8B-B14F-4D97-AF65-F5344CB8AC3E}">
        <p14:creationId xmlns:p14="http://schemas.microsoft.com/office/powerpoint/2010/main" val="3285629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a:t>
            </a:r>
            <a:r>
              <a:rPr lang="fr-FR" dirty="0" smtClean="0"/>
              <a:t>verbes être et avoir</a:t>
            </a:r>
            <a:endParaRPr lang="fr-FR" dirty="0"/>
          </a:p>
        </p:txBody>
      </p:sp>
      <p:sp>
        <p:nvSpPr>
          <p:cNvPr id="3" name="Espace réservé du texte 2"/>
          <p:cNvSpPr>
            <a:spLocks noGrp="1"/>
          </p:cNvSpPr>
          <p:nvPr>
            <p:ph type="body" sz="quarter" idx="11"/>
          </p:nvPr>
        </p:nvSpPr>
        <p:spPr/>
        <p:txBody>
          <a:bodyPr/>
          <a:lstStyle/>
          <a:p>
            <a:r>
              <a:rPr lang="fr-FR" dirty="0" smtClean="0"/>
              <a:t>11</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verbes avec le pronom personnel qui convient. </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ZoneTexte 30"/>
          <p:cNvSpPr txBox="1"/>
          <p:nvPr/>
        </p:nvSpPr>
        <p:spPr>
          <a:xfrm>
            <a:off x="1268760" y="1871172"/>
            <a:ext cx="1404156" cy="1569660"/>
          </a:xfrm>
          <a:prstGeom prst="rect">
            <a:avLst/>
          </a:prstGeom>
          <a:noFill/>
        </p:spPr>
        <p:txBody>
          <a:bodyPr wrap="square" rtlCol="0">
            <a:spAutoFit/>
          </a:bodyPr>
          <a:lstStyle/>
          <a:p>
            <a:pPr>
              <a:lnSpc>
                <a:spcPct val="200000"/>
              </a:lnSpc>
            </a:pPr>
            <a:r>
              <a:rPr lang="fr-FR" sz="1200" dirty="0" smtClean="0">
                <a:latin typeface="Comic Sans MS" pitchFamily="66" charset="0"/>
              </a:rPr>
              <a:t>............ avais</a:t>
            </a:r>
          </a:p>
          <a:p>
            <a:pPr>
              <a:lnSpc>
                <a:spcPct val="200000"/>
              </a:lnSpc>
            </a:pPr>
            <a:r>
              <a:rPr lang="fr-FR" sz="1200" dirty="0" smtClean="0">
                <a:latin typeface="Comic Sans MS" pitchFamily="66" charset="0"/>
              </a:rPr>
              <a:t>............ étais</a:t>
            </a:r>
          </a:p>
          <a:p>
            <a:pPr>
              <a:lnSpc>
                <a:spcPct val="200000"/>
              </a:lnSpc>
            </a:pPr>
            <a:r>
              <a:rPr lang="fr-FR" sz="1200" dirty="0" smtClean="0">
                <a:latin typeface="Comic Sans MS" pitchFamily="66" charset="0"/>
              </a:rPr>
              <a:t>............ était</a:t>
            </a:r>
          </a:p>
          <a:p>
            <a:pPr>
              <a:lnSpc>
                <a:spcPct val="200000"/>
              </a:lnSpc>
            </a:pPr>
            <a:r>
              <a:rPr lang="fr-FR" sz="1200" dirty="0" smtClean="0">
                <a:latin typeface="Comic Sans MS" pitchFamily="66" charset="0"/>
              </a:rPr>
              <a:t>............ étions</a:t>
            </a:r>
            <a:endParaRPr lang="fr-FR" sz="1200" dirty="0">
              <a:latin typeface="Comic Sans MS" pitchFamily="66" charset="0"/>
            </a:endParaRPr>
          </a:p>
        </p:txBody>
      </p:sp>
      <p:sp>
        <p:nvSpPr>
          <p:cNvPr id="32" name="ZoneTexte 31"/>
          <p:cNvSpPr txBox="1"/>
          <p:nvPr/>
        </p:nvSpPr>
        <p:spPr>
          <a:xfrm>
            <a:off x="2888940" y="1871172"/>
            <a:ext cx="1368152" cy="1569660"/>
          </a:xfrm>
          <a:prstGeom prst="rect">
            <a:avLst/>
          </a:prstGeom>
          <a:noFill/>
        </p:spPr>
        <p:txBody>
          <a:bodyPr wrap="square" rtlCol="0">
            <a:spAutoFit/>
          </a:bodyPr>
          <a:lstStyle/>
          <a:p>
            <a:pPr>
              <a:lnSpc>
                <a:spcPct val="200000"/>
              </a:lnSpc>
            </a:pPr>
            <a:r>
              <a:rPr lang="fr-FR" sz="1200" dirty="0" smtClean="0">
                <a:latin typeface="Comic Sans MS" pitchFamily="66" charset="0"/>
              </a:rPr>
              <a:t>............ avais</a:t>
            </a:r>
          </a:p>
          <a:p>
            <a:pPr>
              <a:lnSpc>
                <a:spcPct val="200000"/>
              </a:lnSpc>
            </a:pPr>
            <a:r>
              <a:rPr lang="fr-FR" sz="1200" dirty="0" smtClean="0">
                <a:latin typeface="Comic Sans MS" pitchFamily="66" charset="0"/>
              </a:rPr>
              <a:t>............ avions</a:t>
            </a:r>
          </a:p>
          <a:p>
            <a:pPr>
              <a:lnSpc>
                <a:spcPct val="200000"/>
              </a:lnSpc>
            </a:pPr>
            <a:r>
              <a:rPr lang="fr-FR" sz="1200" dirty="0" smtClean="0">
                <a:latin typeface="Comic Sans MS" pitchFamily="66" charset="0"/>
              </a:rPr>
              <a:t>............ étiez</a:t>
            </a:r>
          </a:p>
          <a:p>
            <a:pPr>
              <a:lnSpc>
                <a:spcPct val="200000"/>
              </a:lnSpc>
            </a:pPr>
            <a:r>
              <a:rPr lang="fr-FR" sz="1200" dirty="0" smtClean="0">
                <a:latin typeface="Comic Sans MS" pitchFamily="66" charset="0"/>
              </a:rPr>
              <a:t>............ avait</a:t>
            </a:r>
            <a:endParaRPr lang="fr-FR" sz="1200" dirty="0">
              <a:latin typeface="Comic Sans MS" pitchFamily="66" charset="0"/>
            </a:endParaRPr>
          </a:p>
        </p:txBody>
      </p:sp>
      <p:sp>
        <p:nvSpPr>
          <p:cNvPr id="33" name="ZoneTexte 32"/>
          <p:cNvSpPr txBox="1"/>
          <p:nvPr/>
        </p:nvSpPr>
        <p:spPr>
          <a:xfrm>
            <a:off x="4397685" y="1871172"/>
            <a:ext cx="1404156" cy="1569660"/>
          </a:xfrm>
          <a:prstGeom prst="rect">
            <a:avLst/>
          </a:prstGeom>
          <a:noFill/>
        </p:spPr>
        <p:txBody>
          <a:bodyPr wrap="square" rtlCol="0">
            <a:spAutoFit/>
          </a:bodyPr>
          <a:lstStyle/>
          <a:p>
            <a:pPr>
              <a:lnSpc>
                <a:spcPct val="200000"/>
              </a:lnSpc>
            </a:pPr>
            <a:r>
              <a:rPr lang="fr-FR" sz="1200" dirty="0" smtClean="0">
                <a:latin typeface="Comic Sans MS" pitchFamily="66" charset="0"/>
              </a:rPr>
              <a:t>............ aviez</a:t>
            </a:r>
          </a:p>
          <a:p>
            <a:pPr>
              <a:lnSpc>
                <a:spcPct val="200000"/>
              </a:lnSpc>
            </a:pPr>
            <a:r>
              <a:rPr lang="fr-FR" sz="1200" dirty="0" smtClean="0">
                <a:latin typeface="Comic Sans MS" pitchFamily="66" charset="0"/>
              </a:rPr>
              <a:t>............ étais</a:t>
            </a:r>
          </a:p>
          <a:p>
            <a:pPr>
              <a:lnSpc>
                <a:spcPct val="200000"/>
              </a:lnSpc>
            </a:pPr>
            <a:r>
              <a:rPr lang="fr-FR" sz="1200" dirty="0" smtClean="0">
                <a:latin typeface="Comic Sans MS" pitchFamily="66" charset="0"/>
              </a:rPr>
              <a:t>............ avaient</a:t>
            </a:r>
          </a:p>
          <a:p>
            <a:pPr>
              <a:lnSpc>
                <a:spcPct val="200000"/>
              </a:lnSpc>
            </a:pPr>
            <a:r>
              <a:rPr lang="fr-FR" sz="1200" dirty="0" smtClean="0">
                <a:latin typeface="Comic Sans MS" pitchFamily="66" charset="0"/>
              </a:rPr>
              <a:t>............ étaient</a:t>
            </a:r>
            <a:endParaRPr lang="fr-FR" sz="1200" dirty="0">
              <a:latin typeface="Comic Sans MS" pitchFamily="66" charset="0"/>
            </a:endParaRPr>
          </a:p>
        </p:txBody>
      </p:sp>
      <p:grpSp>
        <p:nvGrpSpPr>
          <p:cNvPr id="35" name="Groupe 34"/>
          <p:cNvGrpSpPr/>
          <p:nvPr/>
        </p:nvGrpSpPr>
        <p:grpSpPr>
          <a:xfrm>
            <a:off x="116632" y="3584848"/>
            <a:ext cx="6653336" cy="818292"/>
            <a:chOff x="116632" y="1352600"/>
            <a:chExt cx="6653336" cy="818292"/>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a:t>
              </a:r>
              <a:r>
                <a:rPr lang="fr-FR" sz="1400" b="1" u="sng" dirty="0" smtClean="0">
                  <a:latin typeface="SimpleRonde" pitchFamily="2" charset="0"/>
                </a:rPr>
                <a:t>être</a:t>
              </a:r>
              <a:r>
                <a:rPr lang="fr-FR" sz="1400" u="sng" dirty="0" smtClean="0">
                  <a:latin typeface="SimpleRonde" pitchFamily="2" charset="0"/>
                </a:rPr>
                <a:t> ou </a:t>
              </a:r>
              <a:r>
                <a:rPr lang="fr-FR" sz="1400" b="1" u="sng" dirty="0" smtClean="0">
                  <a:latin typeface="SimpleRonde" pitchFamily="2" charset="0"/>
                </a:rPr>
                <a:t>avoir</a:t>
              </a:r>
              <a:r>
                <a:rPr lang="fr-FR" sz="1400" u="sng" dirty="0" smtClean="0">
                  <a:latin typeface="SimpleRonde" pitchFamily="2" charset="0"/>
                </a:rPr>
                <a:t> conjugués à l’imparfait.</a:t>
              </a:r>
              <a:endParaRPr lang="fr-FR" sz="1400" u="sng" dirty="0">
                <a:latin typeface="SimpleRonde" pitchFamily="2" charset="0"/>
              </a:endParaRP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p:cNvSpPr txBox="1"/>
          <p:nvPr/>
        </p:nvSpPr>
        <p:spPr>
          <a:xfrm>
            <a:off x="296652" y="4304928"/>
            <a:ext cx="6372708" cy="1938992"/>
          </a:xfrm>
          <a:prstGeom prst="rect">
            <a:avLst/>
          </a:prstGeom>
          <a:noFill/>
        </p:spPr>
        <p:txBody>
          <a:bodyPr wrap="square" rtlCol="0">
            <a:spAutoFit/>
          </a:bodyPr>
          <a:lstStyle/>
          <a:p>
            <a:pPr algn="just">
              <a:lnSpc>
                <a:spcPct val="250000"/>
              </a:lnSpc>
            </a:pPr>
            <a:r>
              <a:rPr lang="fr-FR" sz="1200" dirty="0" smtClean="0">
                <a:latin typeface="Comic Sans MS" pitchFamily="66" charset="0"/>
              </a:rPr>
              <a:t>Les grottes n’.............................. pas des lieux très accueillants.</a:t>
            </a:r>
          </a:p>
          <a:p>
            <a:pPr algn="just">
              <a:lnSpc>
                <a:spcPct val="250000"/>
              </a:lnSpc>
            </a:pPr>
            <a:r>
              <a:rPr lang="fr-FR" sz="1200" dirty="0" smtClean="0">
                <a:latin typeface="Comic Sans MS" pitchFamily="66" charset="0"/>
              </a:rPr>
              <a:t>Les chasseurs-cueilleurs ............................... un mode de vie de nomades.</a:t>
            </a:r>
          </a:p>
          <a:p>
            <a:pPr algn="just">
              <a:lnSpc>
                <a:spcPct val="250000"/>
              </a:lnSpc>
            </a:pPr>
            <a:r>
              <a:rPr lang="fr-FR" sz="1200" dirty="0" smtClean="0">
                <a:latin typeface="Comic Sans MS" pitchFamily="66" charset="0"/>
              </a:rPr>
              <a:t>Le Néandertalien ..................................... un chasseur particulièrement performant.</a:t>
            </a:r>
          </a:p>
          <a:p>
            <a:pPr algn="just">
              <a:lnSpc>
                <a:spcPct val="250000"/>
              </a:lnSpc>
            </a:pPr>
            <a:r>
              <a:rPr lang="fr-FR" sz="1200" dirty="0" smtClean="0">
                <a:latin typeface="Comic Sans MS" pitchFamily="66" charset="0"/>
              </a:rPr>
              <a:t>L’homme préhistorique ................................. différentes sources de nourriture.</a:t>
            </a:r>
            <a:endParaRPr lang="fr-FR" sz="1200" dirty="0">
              <a:latin typeface="Comic Sans MS" pitchFamily="66" charset="0"/>
            </a:endParaRPr>
          </a:p>
        </p:txBody>
      </p:sp>
      <p:grpSp>
        <p:nvGrpSpPr>
          <p:cNvPr id="45" name="Groupe 44"/>
          <p:cNvGrpSpPr/>
          <p:nvPr/>
        </p:nvGrpSpPr>
        <p:grpSpPr>
          <a:xfrm>
            <a:off x="129233" y="6393160"/>
            <a:ext cx="6653336" cy="495126"/>
            <a:chOff x="116632" y="1352600"/>
            <a:chExt cx="6653336" cy="495126"/>
          </a:xfrm>
        </p:grpSpPr>
        <p:grpSp>
          <p:nvGrpSpPr>
            <p:cNvPr id="46" name="Groupe 45"/>
            <p:cNvGrpSpPr/>
            <p:nvPr/>
          </p:nvGrpSpPr>
          <p:grpSpPr>
            <a:xfrm>
              <a:off x="116632" y="1352600"/>
              <a:ext cx="360040" cy="461665"/>
              <a:chOff x="116632" y="1352600"/>
              <a:chExt cx="360040" cy="461665"/>
            </a:xfrm>
          </p:grpSpPr>
          <p:sp>
            <p:nvSpPr>
              <p:cNvPr id="49" name="Ellipse 4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avec le pronom personnel indiqué.</a:t>
              </a:r>
              <a:endParaRPr lang="fr-FR" sz="1400" u="sng" dirty="0">
                <a:latin typeface="SimpleRonde" pitchFamily="2" charset="0"/>
              </a:endParaRPr>
            </a:p>
          </p:txBody>
        </p:sp>
        <p:sp>
          <p:nvSpPr>
            <p:cNvPr id="48" name="Rectangle à coins arrondis 4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smtClean="0">
                <a:latin typeface="Comic Sans MS" pitchFamily="66" charset="0"/>
              </a:rPr>
              <a:t>La quête de nourriture était une préoccupation quotidienne.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 monde scientifique n’était pas encore prêt à accepter cette idée.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 pauvre marquis était accusé d’être l’auteur de ces peintures.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Les archéologues n’étaient pas au bout de leurs surprises.</a:t>
            </a:r>
          </a:p>
        </p:txBody>
      </p:sp>
      <p:pic>
        <p:nvPicPr>
          <p:cNvPr id="52" name="Image 51"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53" name="Image 52"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57" name="ZoneTexte 56"/>
          <p:cNvSpPr txBox="1"/>
          <p:nvPr/>
        </p:nvSpPr>
        <p:spPr>
          <a:xfrm>
            <a:off x="268052" y="7258784"/>
            <a:ext cx="2016224" cy="369332"/>
          </a:xfrm>
          <a:prstGeom prst="rect">
            <a:avLst/>
          </a:prstGeom>
          <a:noFill/>
        </p:spPr>
        <p:txBody>
          <a:bodyPr wrap="square" rtlCol="0">
            <a:spAutoFit/>
          </a:bodyPr>
          <a:lstStyle/>
          <a:p>
            <a:r>
              <a:rPr lang="fr-FR" b="1" dirty="0" smtClean="0">
                <a:latin typeface="Cursive standard" pitchFamily="2" charset="0"/>
              </a:rPr>
              <a:t>Tu</a:t>
            </a:r>
            <a:endParaRPr lang="fr-FR" b="1" dirty="0">
              <a:latin typeface="Cursive standard" pitchFamily="2" charset="0"/>
            </a:endParaRPr>
          </a:p>
        </p:txBody>
      </p:sp>
      <p:sp>
        <p:nvSpPr>
          <p:cNvPr id="58" name="ZoneTexte 57"/>
          <p:cNvSpPr txBox="1"/>
          <p:nvPr/>
        </p:nvSpPr>
        <p:spPr>
          <a:xfrm>
            <a:off x="268052" y="7997914"/>
            <a:ext cx="2016224" cy="369332"/>
          </a:xfrm>
          <a:prstGeom prst="rect">
            <a:avLst/>
          </a:prstGeom>
          <a:noFill/>
        </p:spPr>
        <p:txBody>
          <a:bodyPr wrap="square" rtlCol="0">
            <a:spAutoFit/>
          </a:bodyPr>
          <a:lstStyle/>
          <a:p>
            <a:r>
              <a:rPr lang="fr-FR" b="1" dirty="0" smtClean="0">
                <a:latin typeface="Cursive standard" pitchFamily="2" charset="0"/>
              </a:rPr>
              <a:t>Nous</a:t>
            </a:r>
            <a:endParaRPr lang="fr-FR" b="1" dirty="0">
              <a:latin typeface="Cursive standard" pitchFamily="2" charset="0"/>
            </a:endParaRPr>
          </a:p>
        </p:txBody>
      </p:sp>
      <p:sp>
        <p:nvSpPr>
          <p:cNvPr id="59" name="ZoneTexte 58"/>
          <p:cNvSpPr txBox="1"/>
          <p:nvPr/>
        </p:nvSpPr>
        <p:spPr>
          <a:xfrm>
            <a:off x="278650" y="8713802"/>
            <a:ext cx="2016224" cy="369332"/>
          </a:xfrm>
          <a:prstGeom prst="rect">
            <a:avLst/>
          </a:prstGeom>
          <a:noFill/>
        </p:spPr>
        <p:txBody>
          <a:bodyPr wrap="square" rtlCol="0">
            <a:spAutoFit/>
          </a:bodyPr>
          <a:lstStyle/>
          <a:p>
            <a:r>
              <a:rPr lang="fr-FR" b="1" dirty="0" smtClean="0">
                <a:latin typeface="Cursive standard" pitchFamily="2" charset="0"/>
              </a:rPr>
              <a:t>Vous</a:t>
            </a:r>
            <a:endParaRPr lang="fr-FR" b="1" dirty="0">
              <a:latin typeface="Cursive standard" pitchFamily="2" charset="0"/>
            </a:endParaRPr>
          </a:p>
        </p:txBody>
      </p:sp>
      <p:pic>
        <p:nvPicPr>
          <p:cNvPr id="60" name="Image 59"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61" name="ZoneTexte 60"/>
          <p:cNvSpPr txBox="1"/>
          <p:nvPr/>
        </p:nvSpPr>
        <p:spPr>
          <a:xfrm>
            <a:off x="278650" y="9419024"/>
            <a:ext cx="2016224" cy="369332"/>
          </a:xfrm>
          <a:prstGeom prst="rect">
            <a:avLst/>
          </a:prstGeom>
          <a:noFill/>
        </p:spPr>
        <p:txBody>
          <a:bodyPr wrap="square" rtlCol="0">
            <a:spAutoFit/>
          </a:bodyPr>
          <a:lstStyle/>
          <a:p>
            <a:r>
              <a:rPr lang="fr-FR" b="1" dirty="0" smtClean="0">
                <a:latin typeface="Cursive standard" pitchFamily="2" charset="0"/>
              </a:rPr>
              <a:t>Je</a:t>
            </a:r>
            <a:endParaRPr lang="fr-FR" b="1" dirty="0">
              <a:latin typeface="Cursive standard" pitchFamily="2" charset="0"/>
            </a:endParaRPr>
          </a:p>
        </p:txBody>
      </p:sp>
    </p:spTree>
    <p:extLst>
      <p:ext uri="{BB962C8B-B14F-4D97-AF65-F5344CB8AC3E}">
        <p14:creationId xmlns:p14="http://schemas.microsoft.com/office/powerpoint/2010/main" val="303525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L’imparfait des verbes du 2</a:t>
            </a:r>
            <a:r>
              <a:rPr lang="fr-FR" baseline="30000" dirty="0" smtClean="0"/>
              <a:t>ème</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12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12" name="Groupe 11"/>
          <p:cNvGrpSpPr/>
          <p:nvPr/>
        </p:nvGrpSpPr>
        <p:grpSpPr>
          <a:xfrm>
            <a:off x="116632" y="3800872"/>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avec le pronom personnel indiqué.</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4" name="Groupe 23"/>
          <p:cNvGrpSpPr/>
          <p:nvPr/>
        </p:nvGrpSpPr>
        <p:grpSpPr>
          <a:xfrm>
            <a:off x="129233" y="6753200"/>
            <a:ext cx="6653336" cy="495126"/>
            <a:chOff x="116632" y="1352600"/>
            <a:chExt cx="6653336" cy="495126"/>
          </a:xfrm>
        </p:grpSpPr>
        <p:grpSp>
          <p:nvGrpSpPr>
            <p:cNvPr id="25" name="Groupe 24"/>
            <p:cNvGrpSpPr/>
            <p:nvPr/>
          </p:nvGrpSpPr>
          <p:grpSpPr>
            <a:xfrm>
              <a:off x="116632" y="135260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à l’imparfait.</a:t>
              </a:r>
              <a:endParaRPr lang="fr-FR" sz="1400" u="sng" dirty="0">
                <a:latin typeface="SimpleRonde" pitchFamily="2" charset="0"/>
              </a:endParaRPr>
            </a:p>
          </p:txBody>
        </p:sp>
        <p:sp>
          <p:nvSpPr>
            <p:cNvPr id="27" name="Rectangle à coins arrondis 2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0" name="ZoneTexte 29"/>
          <p:cNvSpPr txBox="1"/>
          <p:nvPr/>
        </p:nvSpPr>
        <p:spPr>
          <a:xfrm>
            <a:off x="296652" y="7257256"/>
            <a:ext cx="6372708"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L’auroch furieux démolit la clôture en quelques coups de sabots.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Les hommes bâtissent une palissade afin de protéger les récoltes.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Le chasseur avertit ses congénères de la découverte d’un troupeau.</a:t>
            </a:r>
            <a:endParaRPr lang="fr-FR" sz="1200" dirty="0">
              <a:latin typeface="Comic Sans MS" pitchFamily="66" charset="0"/>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376064" y="7673260"/>
            <a:ext cx="6192688" cy="376084"/>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376064" y="8409384"/>
            <a:ext cx="6192688" cy="376084"/>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386662" y="9196248"/>
            <a:ext cx="6192688" cy="376084"/>
          </a:xfrm>
          <a:prstGeom prst="rect">
            <a:avLst/>
          </a:prstGeom>
        </p:spPr>
      </p:pic>
      <p:grpSp>
        <p:nvGrpSpPr>
          <p:cNvPr id="38" name="Groupe 37"/>
          <p:cNvGrpSpPr/>
          <p:nvPr/>
        </p:nvGrpSpPr>
        <p:grpSpPr>
          <a:xfrm>
            <a:off x="116632" y="1496616"/>
            <a:ext cx="6653336" cy="495126"/>
            <a:chOff x="116632" y="1352600"/>
            <a:chExt cx="6653336" cy="495126"/>
          </a:xfrm>
        </p:grpSpPr>
        <p:grpSp>
          <p:nvGrpSpPr>
            <p:cNvPr id="39" name="Groupe 38"/>
            <p:cNvGrpSpPr/>
            <p:nvPr/>
          </p:nvGrpSpPr>
          <p:grpSpPr>
            <a:xfrm>
              <a:off x="116632" y="1352600"/>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0" name="ZoneTexte 3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le sujet au groupe verbal qui convient.</a:t>
              </a:r>
              <a:endParaRPr lang="fr-FR" sz="1400" u="sng" dirty="0">
                <a:latin typeface="SimpleRonde" pitchFamily="2" charset="0"/>
              </a:endParaRPr>
            </a:p>
          </p:txBody>
        </p:sp>
        <p:sp>
          <p:nvSpPr>
            <p:cNvPr id="41" name="Rectangle à coins arrondis 4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4" name="Tableau 43"/>
          <p:cNvGraphicFramePr>
            <a:graphicFrameLocks noGrp="1"/>
          </p:cNvGraphicFramePr>
          <p:nvPr>
            <p:extLst>
              <p:ext uri="{D42A27DB-BD31-4B8C-83A1-F6EECF244321}">
                <p14:modId xmlns:p14="http://schemas.microsoft.com/office/powerpoint/2010/main" val="1161790892"/>
              </p:ext>
            </p:extLst>
          </p:nvPr>
        </p:nvGraphicFramePr>
        <p:xfrm>
          <a:off x="620688" y="2072680"/>
          <a:ext cx="6048671" cy="172212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Ma tribu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choisissaient</a:t>
                      </a:r>
                      <a:r>
                        <a:rPr lang="fr-FR" sz="1100" baseline="0" dirty="0" smtClean="0">
                          <a:latin typeface="Comic Sans MS" pitchFamily="66" charset="0"/>
                        </a:rPr>
                        <a:t> des prairies verdoyantes.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Les mammouths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finissiez</a:t>
                      </a:r>
                      <a:r>
                        <a:rPr lang="fr-FR" sz="1100" baseline="0" dirty="0" smtClean="0">
                          <a:latin typeface="Comic Sans MS" pitchFamily="66" charset="0"/>
                        </a:rPr>
                        <a:t> de dépecer le mammouth.</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Le</a:t>
                      </a:r>
                      <a:r>
                        <a:rPr lang="fr-FR" sz="1100" baseline="0" dirty="0" smtClean="0">
                          <a:latin typeface="Comic Sans MS" pitchFamily="66" charset="0"/>
                        </a:rPr>
                        <a:t> chasseur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remplissions les paniers de baies.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Les</a:t>
                      </a:r>
                      <a:r>
                        <a:rPr lang="fr-FR" sz="1100" baseline="0" dirty="0" smtClean="0">
                          <a:latin typeface="Comic Sans MS" pitchFamily="66" charset="0"/>
                        </a:rPr>
                        <a:t> villageois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salissais</a:t>
                      </a:r>
                      <a:r>
                        <a:rPr lang="fr-FR" sz="1100" baseline="0" dirty="0" smtClean="0">
                          <a:latin typeface="Comic Sans MS" pitchFamily="66" charset="0"/>
                        </a:rPr>
                        <a:t> ma tenue en peau de bête.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Je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grandissais</a:t>
                      </a:r>
                      <a:r>
                        <a:rPr lang="fr-FR" sz="1100" baseline="0" dirty="0" smtClean="0">
                          <a:latin typeface="Comic Sans MS" pitchFamily="66" charset="0"/>
                        </a:rPr>
                        <a:t> à vue d’œil.</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élargissait</a:t>
                      </a:r>
                      <a:r>
                        <a:rPr lang="fr-FR" sz="1100" baseline="0" dirty="0" smtClean="0">
                          <a:latin typeface="Comic Sans MS" pitchFamily="66" charset="0"/>
                        </a:rPr>
                        <a:t> son territoire.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5" name="ZoneTexte 44"/>
          <p:cNvSpPr txBox="1"/>
          <p:nvPr/>
        </p:nvSpPr>
        <p:spPr>
          <a:xfrm>
            <a:off x="188640" y="4160912"/>
            <a:ext cx="6372708"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La femme nourrissait le troupeau d’aurochs.</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La chasse fournissait un complément alimentaire non négligeable.</a:t>
            </a:r>
          </a:p>
          <a:p>
            <a:pPr algn="just">
              <a:lnSpc>
                <a:spcPct val="200000"/>
              </a:lnSpc>
            </a:pPr>
            <a:endParaRPr lang="fr-FR" sz="1200" dirty="0">
              <a:latin typeface="Comic Sans MS" pitchFamily="66" charset="0"/>
            </a:endParaRPr>
          </a:p>
          <a:p>
            <a:pPr algn="just">
              <a:lnSpc>
                <a:spcPct val="200000"/>
              </a:lnSpc>
            </a:pPr>
            <a:r>
              <a:rPr lang="fr-FR" sz="1200" dirty="0" smtClean="0">
                <a:latin typeface="Comic Sans MS" pitchFamily="66" charset="0"/>
              </a:rPr>
              <a:t>Des guerriers envahissaient les plaines de notre tribu.</a:t>
            </a:r>
          </a:p>
        </p:txBody>
      </p:sp>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4576916"/>
            <a:ext cx="6192688" cy="376084"/>
          </a:xfrm>
          <a:prstGeom prst="rect">
            <a:avLst/>
          </a:prstGeom>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5313040"/>
            <a:ext cx="6192688" cy="376084"/>
          </a:xfrm>
          <a:prstGeom prst="rect">
            <a:avLst/>
          </a:prstGeom>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78650" y="6033120"/>
            <a:ext cx="6192688" cy="376084"/>
          </a:xfrm>
          <a:prstGeom prst="rect">
            <a:avLst/>
          </a:prstGeom>
        </p:spPr>
      </p:pic>
      <p:sp>
        <p:nvSpPr>
          <p:cNvPr id="49" name="ZoneTexte 48"/>
          <p:cNvSpPr txBox="1"/>
          <p:nvPr/>
        </p:nvSpPr>
        <p:spPr>
          <a:xfrm>
            <a:off x="268052" y="4666496"/>
            <a:ext cx="2016224" cy="369332"/>
          </a:xfrm>
          <a:prstGeom prst="rect">
            <a:avLst/>
          </a:prstGeom>
          <a:noFill/>
        </p:spPr>
        <p:txBody>
          <a:bodyPr wrap="square" rtlCol="0">
            <a:spAutoFit/>
          </a:bodyPr>
          <a:lstStyle/>
          <a:p>
            <a:r>
              <a:rPr lang="fr-FR" b="1" dirty="0" smtClean="0">
                <a:latin typeface="Cursive standard" pitchFamily="2" charset="0"/>
              </a:rPr>
              <a:t>Nous</a:t>
            </a:r>
            <a:endParaRPr lang="fr-FR" b="1" dirty="0">
              <a:latin typeface="Cursive standard" pitchFamily="2" charset="0"/>
            </a:endParaRPr>
          </a:p>
        </p:txBody>
      </p:sp>
      <p:sp>
        <p:nvSpPr>
          <p:cNvPr id="50" name="ZoneTexte 49"/>
          <p:cNvSpPr txBox="1"/>
          <p:nvPr/>
        </p:nvSpPr>
        <p:spPr>
          <a:xfrm>
            <a:off x="268052" y="5405626"/>
            <a:ext cx="2016224" cy="369332"/>
          </a:xfrm>
          <a:prstGeom prst="rect">
            <a:avLst/>
          </a:prstGeom>
          <a:noFill/>
        </p:spPr>
        <p:txBody>
          <a:bodyPr wrap="square" rtlCol="0">
            <a:spAutoFit/>
          </a:bodyPr>
          <a:lstStyle/>
          <a:p>
            <a:r>
              <a:rPr lang="fr-FR" b="1" dirty="0" smtClean="0">
                <a:latin typeface="Cursive standard" pitchFamily="2" charset="0"/>
              </a:rPr>
              <a:t>Ils</a:t>
            </a:r>
            <a:endParaRPr lang="fr-FR" b="1" dirty="0">
              <a:latin typeface="Cursive standard" pitchFamily="2" charset="0"/>
            </a:endParaRPr>
          </a:p>
        </p:txBody>
      </p:sp>
      <p:sp>
        <p:nvSpPr>
          <p:cNvPr id="51" name="ZoneTexte 50"/>
          <p:cNvSpPr txBox="1"/>
          <p:nvPr/>
        </p:nvSpPr>
        <p:spPr>
          <a:xfrm>
            <a:off x="278650" y="6121514"/>
            <a:ext cx="2016224" cy="369332"/>
          </a:xfrm>
          <a:prstGeom prst="rect">
            <a:avLst/>
          </a:prstGeom>
          <a:noFill/>
        </p:spPr>
        <p:txBody>
          <a:bodyPr wrap="square" rtlCol="0">
            <a:spAutoFit/>
          </a:bodyPr>
          <a:lstStyle/>
          <a:p>
            <a:r>
              <a:rPr lang="fr-FR" b="1" dirty="0" smtClean="0">
                <a:latin typeface="Cursive standard" pitchFamily="2" charset="0"/>
              </a:rPr>
              <a:t>Vous</a:t>
            </a:r>
            <a:endParaRPr lang="fr-FR" b="1" dirty="0">
              <a:latin typeface="Cursive standard" pitchFamily="2" charset="0"/>
            </a:endParaRPr>
          </a:p>
        </p:txBody>
      </p:sp>
    </p:spTree>
    <p:extLst>
      <p:ext uri="{BB962C8B-B14F-4D97-AF65-F5344CB8AC3E}">
        <p14:creationId xmlns:p14="http://schemas.microsoft.com/office/powerpoint/2010/main" val="3712140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L’imparfait des verbes du 2</a:t>
            </a:r>
            <a:r>
              <a:rPr lang="fr-FR" baseline="30000" dirty="0" smtClean="0"/>
              <a:t>ème</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12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35" name="Groupe 34"/>
          <p:cNvGrpSpPr/>
          <p:nvPr/>
        </p:nvGrpSpPr>
        <p:grpSpPr>
          <a:xfrm>
            <a:off x="116632" y="4520952"/>
            <a:ext cx="6653336" cy="495126"/>
            <a:chOff x="116632" y="1352600"/>
            <a:chExt cx="6653336" cy="495126"/>
          </a:xfrm>
        </p:grpSpPr>
        <p:grpSp>
          <p:nvGrpSpPr>
            <p:cNvPr id="36" name="Groupe 35"/>
            <p:cNvGrpSpPr/>
            <p:nvPr/>
          </p:nvGrpSpPr>
          <p:grpSpPr>
            <a:xfrm>
              <a:off x="116632" y="1352600"/>
              <a:ext cx="360040" cy="461665"/>
              <a:chOff x="116632" y="1352600"/>
              <a:chExt cx="360040" cy="461665"/>
            </a:xfrm>
          </p:grpSpPr>
          <p:sp>
            <p:nvSpPr>
              <p:cNvPr id="53" name="Ellipse 5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le verbe qui convient.</a:t>
              </a:r>
              <a:endParaRPr lang="fr-FR" sz="1400" u="sng" dirty="0">
                <a:latin typeface="SimpleRonde" pitchFamily="2" charset="0"/>
              </a:endParaRPr>
            </a:p>
          </p:txBody>
        </p:sp>
        <p:sp>
          <p:nvSpPr>
            <p:cNvPr id="52" name="Rectangle à coins arrondis 5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55" name="Groupe 54"/>
          <p:cNvGrpSpPr/>
          <p:nvPr/>
        </p:nvGrpSpPr>
        <p:grpSpPr>
          <a:xfrm>
            <a:off x="116632" y="7185248"/>
            <a:ext cx="6653336" cy="818292"/>
            <a:chOff x="116632" y="1352600"/>
            <a:chExt cx="6653336" cy="818292"/>
          </a:xfrm>
        </p:grpSpPr>
        <p:grpSp>
          <p:nvGrpSpPr>
            <p:cNvPr id="56" name="Groupe 55"/>
            <p:cNvGrpSpPr/>
            <p:nvPr/>
          </p:nvGrpSpPr>
          <p:grpSpPr>
            <a:xfrm>
              <a:off x="116632" y="1352600"/>
              <a:ext cx="360040" cy="461665"/>
              <a:chOff x="116632" y="1352600"/>
              <a:chExt cx="360040" cy="461665"/>
            </a:xfrm>
          </p:grpSpPr>
          <p:sp>
            <p:nvSpPr>
              <p:cNvPr id="59" name="Ellipse 5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7" name="ZoneTexte 5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err="1" smtClean="0">
                  <a:latin typeface="SimpleRonde" pitchFamily="2" charset="0"/>
                </a:rPr>
                <a:t>Mystik’s</a:t>
              </a:r>
              <a:r>
                <a:rPr lang="fr-FR" sz="1400" u="sng" dirty="0" smtClean="0">
                  <a:latin typeface="SimpleRonde" pitchFamily="2" charset="0"/>
                </a:rPr>
                <a:t> a fait des erreurs en conjuguant les verbes de ce texte. Surligne-les puis récris-les.</a:t>
              </a:r>
              <a:endParaRPr lang="fr-FR" sz="1400" u="sng" dirty="0">
                <a:latin typeface="SimpleRonde" pitchFamily="2" charset="0"/>
              </a:endParaRPr>
            </a:p>
          </p:txBody>
        </p:sp>
        <p:sp>
          <p:nvSpPr>
            <p:cNvPr id="58" name="Rectangle à coins arrondis 5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1" name="ZoneTexte 60"/>
          <p:cNvSpPr txBox="1"/>
          <p:nvPr/>
        </p:nvSpPr>
        <p:spPr>
          <a:xfrm>
            <a:off x="116632" y="5087724"/>
            <a:ext cx="6534143" cy="369332"/>
          </a:xfrm>
          <a:prstGeom prst="rect">
            <a:avLst/>
          </a:prstGeom>
          <a:noFill/>
        </p:spPr>
        <p:txBody>
          <a:bodyPr wrap="square" rtlCol="0">
            <a:spAutoFit/>
          </a:bodyPr>
          <a:lstStyle/>
          <a:p>
            <a:pPr algn="ctr">
              <a:lnSpc>
                <a:spcPct val="150000"/>
              </a:lnSpc>
            </a:pPr>
            <a:r>
              <a:rPr lang="fr-FR" sz="1200" dirty="0" smtClean="0">
                <a:latin typeface="Comic Sans MS" pitchFamily="66" charset="0"/>
              </a:rPr>
              <a:t>finissais - choisissiez - maigrissions - franchissaient</a:t>
            </a:r>
          </a:p>
        </p:txBody>
      </p:sp>
      <p:sp>
        <p:nvSpPr>
          <p:cNvPr id="62" name="ZoneTexte 61"/>
          <p:cNvSpPr txBox="1"/>
          <p:nvPr/>
        </p:nvSpPr>
        <p:spPr>
          <a:xfrm>
            <a:off x="235337" y="5543580"/>
            <a:ext cx="6534143" cy="1569660"/>
          </a:xfrm>
          <a:prstGeom prst="rect">
            <a:avLst/>
          </a:prstGeom>
          <a:noFill/>
        </p:spPr>
        <p:txBody>
          <a:bodyPr wrap="square" rtlCol="0">
            <a:spAutoFit/>
          </a:bodyPr>
          <a:lstStyle/>
          <a:p>
            <a:pPr algn="just">
              <a:lnSpc>
                <a:spcPct val="200000"/>
              </a:lnSpc>
            </a:pPr>
            <a:r>
              <a:rPr lang="fr-FR" sz="1200" dirty="0" smtClean="0">
                <a:latin typeface="Comic Sans MS" pitchFamily="66" charset="0"/>
              </a:rPr>
              <a:t>Ta mère et toi ................................................ la visite guidée du musée. La tribu et moi .............................................. l’hiver à cause du manque de nourriture. Les troupeaux d’aurochs ....................................................... la rivière afin de trouver de nouvelles plaines. Je .......................................... la lecture de cet album sur le Néolithique.</a:t>
            </a:r>
          </a:p>
        </p:txBody>
      </p:sp>
      <p:grpSp>
        <p:nvGrpSpPr>
          <p:cNvPr id="64" name="Groupe 63"/>
          <p:cNvGrpSpPr/>
          <p:nvPr/>
        </p:nvGrpSpPr>
        <p:grpSpPr>
          <a:xfrm>
            <a:off x="116632" y="1501840"/>
            <a:ext cx="6653336" cy="818292"/>
            <a:chOff x="116632" y="1352600"/>
            <a:chExt cx="6653336" cy="818292"/>
          </a:xfrm>
        </p:grpSpPr>
        <p:grpSp>
          <p:nvGrpSpPr>
            <p:cNvPr id="65" name="Groupe 64"/>
            <p:cNvGrpSpPr/>
            <p:nvPr/>
          </p:nvGrpSpPr>
          <p:grpSpPr>
            <a:xfrm>
              <a:off x="116632" y="1352600"/>
              <a:ext cx="360040" cy="461665"/>
              <a:chOff x="116632" y="1352600"/>
              <a:chExt cx="360040" cy="461665"/>
            </a:xfrm>
          </p:grpSpPr>
          <p:sp>
            <p:nvSpPr>
              <p:cNvPr id="68" name="Ellipse 6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6" name="ZoneTexte 65"/>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entre parenthèses à l’imparfait.</a:t>
              </a:r>
              <a:endParaRPr lang="fr-FR" sz="1400" u="sng" dirty="0">
                <a:latin typeface="SimpleRonde" pitchFamily="2" charset="0"/>
              </a:endParaRPr>
            </a:p>
          </p:txBody>
        </p:sp>
        <p:sp>
          <p:nvSpPr>
            <p:cNvPr id="67" name="Rectangle à coins arrondis 6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0" name="ZoneTexte 69"/>
          <p:cNvSpPr txBox="1"/>
          <p:nvPr/>
        </p:nvSpPr>
        <p:spPr>
          <a:xfrm>
            <a:off x="116632" y="2365936"/>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Les envahisseurs (gravir) ................................... la palissade de notre tribu. </a:t>
            </a:r>
          </a:p>
          <a:p>
            <a:pPr algn="just">
              <a:lnSpc>
                <a:spcPct val="200000"/>
              </a:lnSpc>
            </a:pPr>
            <a:r>
              <a:rPr lang="fr-FR" sz="1200" dirty="0" smtClean="0">
                <a:latin typeface="Comic Sans MS" pitchFamily="66" charset="0"/>
              </a:rPr>
              <a:t>J’ (élargir) ...................................... mes recherches aux bords du lac.</a:t>
            </a:r>
          </a:p>
          <a:p>
            <a:pPr algn="just">
              <a:lnSpc>
                <a:spcPct val="200000"/>
              </a:lnSpc>
            </a:pPr>
            <a:r>
              <a:rPr lang="fr-FR" sz="1200" dirty="0" smtClean="0">
                <a:latin typeface="Comic Sans MS" pitchFamily="66" charset="0"/>
              </a:rPr>
              <a:t>Tu (rougir) .................................... de plaisir en découvrant cette surprise.</a:t>
            </a:r>
          </a:p>
          <a:p>
            <a:pPr algn="just">
              <a:lnSpc>
                <a:spcPct val="200000"/>
              </a:lnSpc>
            </a:pPr>
            <a:r>
              <a:rPr lang="fr-FR" sz="1200" dirty="0" smtClean="0">
                <a:latin typeface="Comic Sans MS" pitchFamily="66" charset="0"/>
              </a:rPr>
              <a:t>Vous (ralentir) ........................................ à la proche de vos proies.</a:t>
            </a:r>
          </a:p>
          <a:p>
            <a:pPr algn="just">
              <a:lnSpc>
                <a:spcPct val="200000"/>
              </a:lnSpc>
            </a:pPr>
            <a:r>
              <a:rPr lang="fr-FR" sz="1200" dirty="0" smtClean="0">
                <a:latin typeface="Comic Sans MS" pitchFamily="66" charset="0"/>
              </a:rPr>
              <a:t>Les chasseurs (bondir) .............................. sur le troupeau de rennes.</a:t>
            </a:r>
          </a:p>
        </p:txBody>
      </p:sp>
      <p:sp>
        <p:nvSpPr>
          <p:cNvPr id="5" name="ZoneTexte 4"/>
          <p:cNvSpPr txBox="1"/>
          <p:nvPr/>
        </p:nvSpPr>
        <p:spPr>
          <a:xfrm>
            <a:off x="116632" y="8003540"/>
            <a:ext cx="6652848" cy="461665"/>
          </a:xfrm>
          <a:prstGeom prst="rect">
            <a:avLst/>
          </a:prstGeom>
          <a:noFill/>
        </p:spPr>
        <p:txBody>
          <a:bodyPr wrap="square" rtlCol="0">
            <a:spAutoFit/>
          </a:bodyPr>
          <a:lstStyle/>
          <a:p>
            <a:pPr algn="just"/>
            <a:r>
              <a:rPr lang="fr-FR" sz="1200" dirty="0" smtClean="0">
                <a:latin typeface="Comic Sans MS" pitchFamily="66" charset="0"/>
              </a:rPr>
              <a:t>Au Néolithique, les hommes se nourrissait de blé, de pois, de fèves. L’agriculture fournissaient de la nourriture toute l’année. Les champs envahissais peu à peu le paysage.</a:t>
            </a:r>
            <a:endParaRPr lang="fr-FR" sz="1200" dirty="0">
              <a:latin typeface="Comic Sans MS" pitchFamily="66" charset="0"/>
            </a:endParaRPr>
          </a:p>
        </p:txBody>
      </p:sp>
      <p:pic>
        <p:nvPicPr>
          <p:cNvPr id="71" name="Image 7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4434" b="57839"/>
          <a:stretch/>
        </p:blipFill>
        <p:spPr>
          <a:xfrm>
            <a:off x="287359" y="8562490"/>
            <a:ext cx="6192688" cy="101318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 y="8985448"/>
            <a:ext cx="737282" cy="799944"/>
          </a:xfrm>
          <a:prstGeom prst="rect">
            <a:avLst/>
          </a:prstGeom>
        </p:spPr>
      </p:pic>
    </p:spTree>
    <p:extLst>
      <p:ext uri="{BB962C8B-B14F-4D97-AF65-F5344CB8AC3E}">
        <p14:creationId xmlns:p14="http://schemas.microsoft.com/office/powerpoint/2010/main" val="4048700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L’imparfait des verbes du 3</a:t>
            </a:r>
            <a:r>
              <a:rPr lang="fr-FR" baseline="30000" dirty="0" smtClean="0"/>
              <a:t>ème</a:t>
            </a:r>
            <a:r>
              <a:rPr lang="fr-FR" dirty="0" smtClean="0"/>
              <a:t> groupe </a:t>
            </a:r>
            <a:r>
              <a:rPr lang="fr-FR" dirty="0"/>
              <a:t>(faire, aller, dire et venir)</a:t>
            </a:r>
          </a:p>
          <a:p>
            <a:endParaRPr lang="fr-FR" dirty="0"/>
          </a:p>
        </p:txBody>
      </p:sp>
      <p:sp>
        <p:nvSpPr>
          <p:cNvPr id="3" name="Espace réservé du texte 2"/>
          <p:cNvSpPr>
            <a:spLocks noGrp="1"/>
          </p:cNvSpPr>
          <p:nvPr>
            <p:ph type="body" sz="quarter" idx="11"/>
          </p:nvPr>
        </p:nvSpPr>
        <p:spPr/>
        <p:txBody>
          <a:bodyPr/>
          <a:lstStyle/>
          <a:p>
            <a:r>
              <a:rPr lang="fr-FR" dirty="0" smtClean="0"/>
              <a:t>13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phrases en conjuguant le verbe entre parenthèses à l’imparfait.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17240" y="2000672"/>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Les potières (faire) des pots en céramique.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Les jeunes filles (aller) se marier en échange de denrées rares.</a:t>
            </a:r>
          </a:p>
          <a:p>
            <a:pPr algn="just">
              <a:lnSpc>
                <a:spcPct val="250000"/>
              </a:lnSpc>
            </a:pPr>
            <a:endParaRPr lang="fr-FR" sz="1200" dirty="0" smtClean="0">
              <a:latin typeface="Comic Sans MS" pitchFamily="66" charset="0"/>
            </a:endParaRPr>
          </a:p>
          <a:p>
            <a:pPr algn="just">
              <a:lnSpc>
                <a:spcPct val="250000"/>
              </a:lnSpc>
            </a:pPr>
            <a:r>
              <a:rPr lang="fr-FR" sz="1200" dirty="0" smtClean="0">
                <a:latin typeface="Comic Sans MS" pitchFamily="66" charset="0"/>
              </a:rPr>
              <a:t>Nous (faire) la moisson et la cuisine pour nos proches.</a:t>
            </a:r>
            <a:endParaRPr lang="fr-FR" sz="1200" dirty="0">
              <a:latin typeface="Comic Sans MS" pitchFamily="66" charset="0"/>
            </a:endParaRP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15" name="Groupe 14"/>
          <p:cNvGrpSpPr/>
          <p:nvPr/>
        </p:nvGrpSpPr>
        <p:grpSpPr>
          <a:xfrm>
            <a:off x="116632" y="7113240"/>
            <a:ext cx="6653336" cy="818292"/>
            <a:chOff x="116632" y="1352600"/>
            <a:chExt cx="6653336" cy="818292"/>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en conjuguant le verbe entre parenthèses à l’imparfait.</a:t>
              </a:r>
              <a:endParaRPr lang="fr-FR" sz="1400" u="sng"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1" name="Groupe 20"/>
          <p:cNvGrpSpPr/>
          <p:nvPr/>
        </p:nvGrpSpPr>
        <p:grpSpPr>
          <a:xfrm>
            <a:off x="116632" y="4880992"/>
            <a:ext cx="6653336" cy="495126"/>
            <a:chOff x="116632" y="1352600"/>
            <a:chExt cx="6653336" cy="495126"/>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sujet à son verbe conjugué à l’imparfait.</a:t>
              </a:r>
              <a:endParaRPr lang="fr-FR" sz="1400" u="sng" dirty="0">
                <a:latin typeface="SimpleRonde" pitchFamily="2" charset="0"/>
              </a:endParaRP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7" name="Tableau 26"/>
          <p:cNvGraphicFramePr>
            <a:graphicFrameLocks noGrp="1"/>
          </p:cNvGraphicFramePr>
          <p:nvPr>
            <p:extLst>
              <p:ext uri="{D42A27DB-BD31-4B8C-83A1-F6EECF244321}">
                <p14:modId xmlns:p14="http://schemas.microsoft.com/office/powerpoint/2010/main" val="3106850042"/>
              </p:ext>
            </p:extLst>
          </p:nvPr>
        </p:nvGraphicFramePr>
        <p:xfrm>
          <a:off x="448072" y="5529064"/>
          <a:ext cx="6048671" cy="1554480"/>
        </p:xfrm>
        <a:graphic>
          <a:graphicData uri="http://schemas.openxmlformats.org/drawingml/2006/table">
            <a:tbl>
              <a:tblPr bandRow="1">
                <a:tableStyleId>{5C22544A-7EE6-4342-B048-85BDC9FD1C3A}</a:tableStyleId>
              </a:tblPr>
              <a:tblGrid>
                <a:gridCol w="1656184"/>
                <a:gridCol w="1306430"/>
                <a:gridCol w="602158"/>
                <a:gridCol w="2483899"/>
              </a:tblGrid>
              <a:tr h="144016">
                <a:tc>
                  <a:txBody>
                    <a:bodyPr/>
                    <a:lstStyle/>
                    <a:p>
                      <a:pPr algn="r"/>
                      <a:r>
                        <a:rPr lang="fr-FR" sz="1100" baseline="0" dirty="0" smtClean="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venaient d’artisans colporteurs.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faisais beaucoup de bruit.</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L’archéologue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disais souvent ce dicton.</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Des marchandises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alliez pêcher dans la mer Noire.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disions à tout le monde</a:t>
                      </a:r>
                      <a:r>
                        <a:rPr lang="fr-FR" sz="1100" baseline="0" dirty="0" smtClean="0">
                          <a:latin typeface="Comic Sans MS" pitchFamily="66" charset="0"/>
                        </a:rPr>
                        <a:t> de fuir.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Vous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venait de découvrir</a:t>
                      </a:r>
                      <a:r>
                        <a:rPr lang="fr-FR" sz="1100" baseline="0" dirty="0" smtClean="0">
                          <a:latin typeface="Comic Sans MS" pitchFamily="66" charset="0"/>
                        </a:rPr>
                        <a:t> ces os.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8" name="ZoneTexte 27"/>
          <p:cNvSpPr txBox="1"/>
          <p:nvPr/>
        </p:nvSpPr>
        <p:spPr>
          <a:xfrm>
            <a:off x="235337" y="7803624"/>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Les familles (</a:t>
            </a:r>
            <a:r>
              <a:rPr lang="fr-FR" sz="1200" dirty="0">
                <a:latin typeface="Comic Sans MS" pitchFamily="66" charset="0"/>
              </a:rPr>
              <a:t>venir) </a:t>
            </a:r>
            <a:r>
              <a:rPr lang="fr-FR" sz="1200" dirty="0" smtClean="0">
                <a:latin typeface="Comic Sans MS" pitchFamily="66" charset="0"/>
              </a:rPr>
              <a:t>................................. partager la cueillette du jour. Nous (venir) ................................. des quatre coins de l’Europe vendre nos marchandises. Tu (dire) ................................. souvent que tu rêvais de voyager. Les potières (dire) ................................. aux hommes où trouver l’argile. Les tantes et oncles (dire) ................................. aux enfants de faire attention. Vous (venir) ................................. de très loin acheter ces haches polies. </a:t>
            </a:r>
          </a:p>
        </p:txBody>
      </p:sp>
    </p:spTree>
    <p:extLst>
      <p:ext uri="{BB962C8B-B14F-4D97-AF65-F5344CB8AC3E}">
        <p14:creationId xmlns:p14="http://schemas.microsoft.com/office/powerpoint/2010/main" val="101915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55000" lnSpcReduction="20000"/>
          </a:bodyPr>
          <a:lstStyle/>
          <a:p>
            <a:r>
              <a:rPr lang="fr-FR" dirty="0" smtClean="0"/>
              <a:t>L’imparfait des verbes du 3</a:t>
            </a:r>
            <a:r>
              <a:rPr lang="fr-FR" baseline="30000" dirty="0" smtClean="0"/>
              <a:t>ème</a:t>
            </a:r>
            <a:r>
              <a:rPr lang="fr-FR" dirty="0" smtClean="0"/>
              <a:t> groupe </a:t>
            </a:r>
            <a:r>
              <a:rPr lang="fr-FR" dirty="0"/>
              <a:t>(pouvoir, partir, prendre, vouloir, voir</a:t>
            </a:r>
            <a:r>
              <a:rPr lang="fr-FR" dirty="0" smtClean="0"/>
              <a:t>)</a:t>
            </a:r>
            <a:endParaRPr lang="fr-FR" dirty="0"/>
          </a:p>
        </p:txBody>
      </p:sp>
      <p:sp>
        <p:nvSpPr>
          <p:cNvPr id="3" name="Espace réservé du texte 2"/>
          <p:cNvSpPr>
            <a:spLocks noGrp="1"/>
          </p:cNvSpPr>
          <p:nvPr>
            <p:ph type="body" sz="quarter" idx="11"/>
          </p:nvPr>
        </p:nvSpPr>
        <p:spPr/>
        <p:txBody>
          <a:bodyPr/>
          <a:lstStyle/>
          <a:p>
            <a:r>
              <a:rPr lang="fr-FR" dirty="0" smtClean="0"/>
              <a:t>13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29" name="Groupe 28"/>
          <p:cNvGrpSpPr/>
          <p:nvPr/>
        </p:nvGrpSpPr>
        <p:grpSpPr>
          <a:xfrm>
            <a:off x="116632" y="4520952"/>
            <a:ext cx="6653336" cy="495126"/>
            <a:chOff x="116632" y="1352600"/>
            <a:chExt cx="6653336" cy="495126"/>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le verbe qui convient.</a:t>
              </a:r>
              <a:endParaRPr lang="fr-FR" sz="1400" u="sng" dirty="0">
                <a:latin typeface="SimpleRonde" pitchFamily="2" charset="0"/>
              </a:endParaRP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p:cNvSpPr txBox="1"/>
          <p:nvPr/>
        </p:nvSpPr>
        <p:spPr>
          <a:xfrm>
            <a:off x="116632" y="5087724"/>
            <a:ext cx="6534143" cy="369332"/>
          </a:xfrm>
          <a:prstGeom prst="rect">
            <a:avLst/>
          </a:prstGeom>
          <a:noFill/>
        </p:spPr>
        <p:txBody>
          <a:bodyPr wrap="square" rtlCol="0">
            <a:spAutoFit/>
          </a:bodyPr>
          <a:lstStyle/>
          <a:p>
            <a:pPr algn="ctr">
              <a:lnSpc>
                <a:spcPct val="150000"/>
              </a:lnSpc>
            </a:pPr>
            <a:r>
              <a:rPr lang="fr-FR" sz="1200" dirty="0" smtClean="0">
                <a:latin typeface="Comic Sans MS" pitchFamily="66" charset="0"/>
              </a:rPr>
              <a:t>voyaient - voulait - partais - pouvions - preniez - prenais</a:t>
            </a:r>
          </a:p>
        </p:txBody>
      </p:sp>
      <p:sp>
        <p:nvSpPr>
          <p:cNvPr id="42" name="ZoneTexte 41"/>
          <p:cNvSpPr txBox="1"/>
          <p:nvPr/>
        </p:nvSpPr>
        <p:spPr>
          <a:xfrm>
            <a:off x="235337" y="5457056"/>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Nous ....................................... cueillir des baies. Je ....................................... plaisir à concevoir des vêtements avec les peaux de bêtes. Le chef ....................................... agrandir la palissade. Vous ............................................ le temps de vous reposer et tu ............................................ chasser avec le reste du groupe. Les femmes .................................... le temps de tisser le lin et certaines écorces d’arbres.</a:t>
            </a:r>
          </a:p>
        </p:txBody>
      </p:sp>
      <p:grpSp>
        <p:nvGrpSpPr>
          <p:cNvPr id="44" name="Groupe 43"/>
          <p:cNvGrpSpPr/>
          <p:nvPr/>
        </p:nvGrpSpPr>
        <p:grpSpPr>
          <a:xfrm>
            <a:off x="116632" y="1501840"/>
            <a:ext cx="6653336" cy="818292"/>
            <a:chOff x="116632" y="1352600"/>
            <a:chExt cx="6653336" cy="818292"/>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en conjuguant le verbe entre parenthèses à l’imparfait.</a:t>
              </a:r>
              <a:endParaRPr lang="fr-FR" sz="1400" u="sng" dirty="0">
                <a:latin typeface="SimpleRonde" pitchFamily="2" charset="0"/>
              </a:endParaRP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0" name="ZoneTexte 49"/>
          <p:cNvSpPr txBox="1"/>
          <p:nvPr/>
        </p:nvSpPr>
        <p:spPr>
          <a:xfrm>
            <a:off x="116632" y="2221920"/>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L’agriculteur (prendre) ................................... une faucille pour couper les épis de blé.</a:t>
            </a:r>
          </a:p>
          <a:p>
            <a:pPr algn="just">
              <a:lnSpc>
                <a:spcPct val="200000"/>
              </a:lnSpc>
            </a:pPr>
            <a:r>
              <a:rPr lang="fr-FR" sz="1200" dirty="0" smtClean="0">
                <a:latin typeface="Comic Sans MS" pitchFamily="66" charset="0"/>
              </a:rPr>
              <a:t>Je (partir) ...................................... à la découverte des plateaux et des vallées.</a:t>
            </a:r>
          </a:p>
          <a:p>
            <a:pPr algn="just">
              <a:lnSpc>
                <a:spcPct val="200000"/>
              </a:lnSpc>
            </a:pPr>
            <a:r>
              <a:rPr lang="fr-FR" sz="1200" dirty="0" smtClean="0">
                <a:latin typeface="Comic Sans MS" pitchFamily="66" charset="0"/>
              </a:rPr>
              <a:t>Tu (vouloir) .................................... participer à la fête avec les habitants du voisinage.</a:t>
            </a:r>
          </a:p>
          <a:p>
            <a:pPr algn="just">
              <a:lnSpc>
                <a:spcPct val="200000"/>
              </a:lnSpc>
            </a:pPr>
            <a:r>
              <a:rPr lang="fr-FR" sz="1200" dirty="0" smtClean="0">
                <a:latin typeface="Comic Sans MS" pitchFamily="66" charset="0"/>
              </a:rPr>
              <a:t>Les étrangers (voir) ........................................ les enceintes de loin.</a:t>
            </a:r>
          </a:p>
          <a:p>
            <a:pPr algn="just">
              <a:lnSpc>
                <a:spcPct val="200000"/>
              </a:lnSpc>
            </a:pPr>
            <a:r>
              <a:rPr lang="fr-FR" sz="1200" dirty="0" smtClean="0">
                <a:latin typeface="Comic Sans MS" pitchFamily="66" charset="0"/>
              </a:rPr>
              <a:t>Les plus petits (pouvoir) .............................. atteindre la taille d’un terrain de football.</a:t>
            </a:r>
          </a:p>
        </p:txBody>
      </p:sp>
      <p:grpSp>
        <p:nvGrpSpPr>
          <p:cNvPr id="51" name="Groupe 50"/>
          <p:cNvGrpSpPr/>
          <p:nvPr/>
        </p:nvGrpSpPr>
        <p:grpSpPr>
          <a:xfrm>
            <a:off x="116632" y="7410202"/>
            <a:ext cx="6653336" cy="495126"/>
            <a:chOff x="116632" y="1352600"/>
            <a:chExt cx="6653336" cy="495126"/>
          </a:xfrm>
        </p:grpSpPr>
        <p:grpSp>
          <p:nvGrpSpPr>
            <p:cNvPr id="52" name="Groupe 51"/>
            <p:cNvGrpSpPr/>
            <p:nvPr/>
          </p:nvGrpSpPr>
          <p:grpSpPr>
            <a:xfrm>
              <a:off x="116632" y="135260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 texte à l’imparfait.</a:t>
              </a:r>
              <a:endParaRPr lang="fr-FR" sz="1400" u="sng" dirty="0">
                <a:latin typeface="SimpleRonde" pitchFamily="2" charset="0"/>
              </a:endParaRPr>
            </a:p>
          </p:txBody>
        </p:sp>
        <p:sp>
          <p:nvSpPr>
            <p:cNvPr id="54" name="Rectangle à coins arrondis 5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7" name="ZoneTexte 56"/>
          <p:cNvSpPr txBox="1"/>
          <p:nvPr/>
        </p:nvSpPr>
        <p:spPr>
          <a:xfrm>
            <a:off x="116632" y="8003540"/>
            <a:ext cx="6652848" cy="646331"/>
          </a:xfrm>
          <a:prstGeom prst="rect">
            <a:avLst/>
          </a:prstGeom>
          <a:noFill/>
        </p:spPr>
        <p:txBody>
          <a:bodyPr wrap="square" rtlCol="0">
            <a:spAutoFit/>
          </a:bodyPr>
          <a:lstStyle/>
          <a:p>
            <a:pPr algn="just"/>
            <a:r>
              <a:rPr lang="fr-FR" sz="1200" dirty="0" smtClean="0">
                <a:latin typeface="Comic Sans MS" pitchFamily="66" charset="0"/>
              </a:rPr>
              <a:t>Les chasseurs peuvent guetter l’arrivée des animaux. Je prends mon arc contre moi et nous partons à la poursuite des troupeaux. Tu veux être le premier à ramener un auroch au village.</a:t>
            </a:r>
            <a:endParaRPr lang="fr-FR" sz="1200" dirty="0">
              <a:latin typeface="Comic Sans MS" pitchFamily="66" charset="0"/>
            </a:endParaRPr>
          </a:p>
        </p:txBody>
      </p:sp>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4434" b="57839"/>
          <a:stretch/>
        </p:blipFill>
        <p:spPr>
          <a:xfrm>
            <a:off x="287359" y="8639002"/>
            <a:ext cx="6192688" cy="1013186"/>
          </a:xfrm>
          <a:prstGeom prst="rect">
            <a:avLst/>
          </a:prstGeom>
        </p:spPr>
      </p:pic>
      <p:pic>
        <p:nvPicPr>
          <p:cNvPr id="59" name="Imag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 y="9106750"/>
            <a:ext cx="737282" cy="557340"/>
          </a:xfrm>
          <a:prstGeom prst="rect">
            <a:avLst/>
          </a:prstGeom>
        </p:spPr>
      </p:pic>
    </p:spTree>
    <p:extLst>
      <p:ext uri="{BB962C8B-B14F-4D97-AF65-F5344CB8AC3E}">
        <p14:creationId xmlns:p14="http://schemas.microsoft.com/office/powerpoint/2010/main" val="1607168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Le passé composé des verbes du 1</a:t>
            </a:r>
            <a:r>
              <a:rPr lang="fr-FR" baseline="30000" dirty="0" smtClean="0"/>
              <a:t>er</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14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phrases au passé composé.</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1856656"/>
            <a:ext cx="6534143"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Ce volcan entrera sûrement en éruption dans les prochaines années.</a:t>
            </a:r>
          </a:p>
          <a:p>
            <a:pPr algn="just">
              <a:lnSpc>
                <a:spcPct val="200000"/>
              </a:lnSpc>
            </a:pPr>
            <a:r>
              <a:rPr lang="fr-FR" sz="1200" dirty="0" smtClean="0">
                <a:latin typeface="Comic Sans MS" pitchFamily="66" charset="0"/>
              </a:rPr>
              <a:t>La végétation s’est développée au bord des rivières.</a:t>
            </a:r>
          </a:p>
          <a:p>
            <a:pPr algn="just">
              <a:lnSpc>
                <a:spcPct val="200000"/>
              </a:lnSpc>
            </a:pPr>
            <a:r>
              <a:rPr lang="fr-FR" sz="1200" dirty="0" smtClean="0">
                <a:latin typeface="Comic Sans MS" pitchFamily="66" charset="0"/>
              </a:rPr>
              <a:t>La ville de Paris est la capitale de la France.</a:t>
            </a:r>
          </a:p>
          <a:p>
            <a:pPr algn="just">
              <a:lnSpc>
                <a:spcPct val="200000"/>
              </a:lnSpc>
            </a:pPr>
            <a:r>
              <a:rPr lang="fr-FR" sz="1200" dirty="0" smtClean="0">
                <a:latin typeface="Comic Sans MS" pitchFamily="66" charset="0"/>
              </a:rPr>
              <a:t>Au temps des dinosaures, le climat était beaucoup plus chaud.</a:t>
            </a:r>
          </a:p>
          <a:p>
            <a:pPr algn="just">
              <a:lnSpc>
                <a:spcPct val="200000"/>
              </a:lnSpc>
            </a:pPr>
            <a:r>
              <a:rPr lang="fr-FR" sz="1200" dirty="0" smtClean="0">
                <a:latin typeface="Comic Sans MS" pitchFamily="66" charset="0"/>
              </a:rPr>
              <a:t>Les insectes géants ont disparu avec l’apparition des vertébrés.</a:t>
            </a:r>
          </a:p>
        </p:txBody>
      </p:sp>
      <p:grpSp>
        <p:nvGrpSpPr>
          <p:cNvPr id="12" name="Groupe 11"/>
          <p:cNvGrpSpPr/>
          <p:nvPr/>
        </p:nvGrpSpPr>
        <p:grpSpPr>
          <a:xfrm>
            <a:off x="116632" y="394488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chaque sujet à son verbe conjugué au passé composé.</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3814256688"/>
              </p:ext>
            </p:extLst>
          </p:nvPr>
        </p:nvGraphicFramePr>
        <p:xfrm>
          <a:off x="207225" y="4592960"/>
          <a:ext cx="6534143" cy="1722120"/>
        </p:xfrm>
        <a:graphic>
          <a:graphicData uri="http://schemas.openxmlformats.org/drawingml/2006/table">
            <a:tbl>
              <a:tblPr bandRow="1">
                <a:tableStyleId>{5C22544A-7EE6-4342-B048-85BDC9FD1C3A}</a:tableStyleId>
              </a:tblPr>
              <a:tblGrid>
                <a:gridCol w="1584176"/>
                <a:gridCol w="1440160"/>
                <a:gridCol w="216024"/>
                <a:gridCol w="3293783"/>
              </a:tblGrid>
              <a:tr h="144016">
                <a:tc>
                  <a:txBody>
                    <a:bodyPr/>
                    <a:lstStyle/>
                    <a:p>
                      <a:pPr algn="r"/>
                      <a:r>
                        <a:rPr lang="fr-FR" sz="1100" baseline="0" dirty="0" smtClean="0">
                          <a:latin typeface="Comic Sans MS" pitchFamily="66" charset="0"/>
                        </a:rPr>
                        <a:t>Les dinosaures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smtClean="0">
                          <a:latin typeface="Comic Sans MS" pitchFamily="66" charset="0"/>
                        </a:rPr>
                        <a:t>a évolué à cause du climat.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ai</a:t>
                      </a:r>
                      <a:r>
                        <a:rPr lang="fr-FR" sz="1100" baseline="0" dirty="0" smtClean="0">
                          <a:latin typeface="Comic Sans MS" pitchFamily="66" charset="0"/>
                        </a:rPr>
                        <a:t> regardé un film sur les dinosaures.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Manon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es tombé sur le squelette</a:t>
                      </a:r>
                      <a:r>
                        <a:rPr lang="fr-FR" sz="1100" baseline="0" dirty="0" smtClean="0">
                          <a:latin typeface="Comic Sans MS" pitchFamily="66" charset="0"/>
                        </a:rPr>
                        <a:t> d’un stégosaure.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Le mammouth laineux</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ont régné</a:t>
                      </a:r>
                      <a:r>
                        <a:rPr lang="fr-FR" sz="1100" baseline="0" dirty="0" smtClean="0">
                          <a:latin typeface="Comic Sans MS" pitchFamily="66" charset="0"/>
                        </a:rPr>
                        <a:t> sur Terre pendant 165 millions d’années.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Baptiste et moi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avez étudié les dinosaures</a:t>
                      </a:r>
                      <a:r>
                        <a:rPr lang="fr-FR" sz="1100" baseline="0" dirty="0" smtClean="0">
                          <a:latin typeface="Comic Sans MS" pitchFamily="66" charset="0"/>
                        </a:rPr>
                        <a:t> et la préhistoire.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J’</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sommes</a:t>
                      </a:r>
                      <a:r>
                        <a:rPr lang="fr-FR" sz="1100" baseline="0" dirty="0" smtClean="0">
                          <a:latin typeface="Comic Sans MS" pitchFamily="66" charset="0"/>
                        </a:rPr>
                        <a:t> arrivés en retard.</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9" name="Groupe 18"/>
          <p:cNvGrpSpPr/>
          <p:nvPr/>
        </p:nvGrpSpPr>
        <p:grpSpPr>
          <a:xfrm>
            <a:off x="116632" y="6393160"/>
            <a:ext cx="6653336" cy="468196"/>
            <a:chOff x="116632" y="1352600"/>
            <a:chExt cx="6653336" cy="46819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6802093"/>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Jules Ferry </a:t>
            </a:r>
            <a:r>
              <a:rPr lang="fr-FR" sz="1200" b="1" dirty="0" smtClean="0">
                <a:latin typeface="Comic Sans MS" pitchFamily="66" charset="0"/>
              </a:rPr>
              <a:t>as imposé/a imposé/ont imposé</a:t>
            </a:r>
            <a:r>
              <a:rPr lang="fr-FR" sz="1200" dirty="0" smtClean="0">
                <a:latin typeface="Comic Sans MS" pitchFamily="66" charset="0"/>
              </a:rPr>
              <a:t> l’école laïque.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Les peintres Manet et Renoir </a:t>
            </a:r>
            <a:r>
              <a:rPr lang="fr-FR" sz="1200" b="1" dirty="0" smtClean="0">
                <a:latin typeface="Comic Sans MS" pitchFamily="66" charset="0"/>
              </a:rPr>
              <a:t>avez créé/a créé/ont créé</a:t>
            </a:r>
            <a:r>
              <a:rPr lang="fr-FR" sz="1200" dirty="0" smtClean="0">
                <a:latin typeface="Comic Sans MS" pitchFamily="66" charset="0"/>
              </a:rPr>
              <a:t> un nouveau style de peinture.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Tu </a:t>
            </a:r>
            <a:r>
              <a:rPr lang="fr-FR" sz="1200" b="1" dirty="0" smtClean="0">
                <a:latin typeface="Comic Sans MS" pitchFamily="66" charset="0"/>
              </a:rPr>
              <a:t>as étudié/a étudié/ai étudié </a:t>
            </a:r>
            <a:r>
              <a:rPr lang="fr-FR" sz="1200" dirty="0" smtClean="0">
                <a:latin typeface="Comic Sans MS" pitchFamily="66" charset="0"/>
              </a:rPr>
              <a:t>l’Antiquité et le Moyen-Âge.</a:t>
            </a:r>
            <a:endParaRPr lang="fr-FR" sz="1200" dirty="0">
              <a:latin typeface="Comic Sans MS" pitchFamily="66" charset="0"/>
            </a:endParaRP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79861"/>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79421"/>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2750"/>
            <a:ext cx="6192688" cy="502778"/>
          </a:xfrm>
          <a:prstGeom prst="rect">
            <a:avLst/>
          </a:prstGeom>
        </p:spPr>
      </p:pic>
      <p:pic>
        <p:nvPicPr>
          <p:cNvPr id="1026" name="Picture 2" descr="http://cdn-gulli.ladmedia.fr/var/jeunesse/storage/images/coloriages/coloriages-animaux/dinosaures/dinosaure-deinonychus/22448420-2-fre-FR/Dinosaure-Deinonych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720" y="2321496"/>
            <a:ext cx="1368152" cy="10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1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Le passé composé des verbes du 1</a:t>
            </a:r>
            <a:r>
              <a:rPr lang="fr-FR" baseline="30000" dirty="0" smtClean="0"/>
              <a:t>er</a:t>
            </a:r>
            <a:r>
              <a:rPr lang="fr-FR" dirty="0" smtClean="0"/>
              <a:t> groupe</a:t>
            </a:r>
            <a:endParaRPr lang="fr-FR" dirty="0"/>
          </a:p>
        </p:txBody>
      </p:sp>
      <p:sp>
        <p:nvSpPr>
          <p:cNvPr id="3" name="Espace réservé du texte 2"/>
          <p:cNvSpPr>
            <a:spLocks noGrp="1"/>
          </p:cNvSpPr>
          <p:nvPr>
            <p:ph type="body" sz="quarter" idx="11"/>
          </p:nvPr>
        </p:nvSpPr>
        <p:spPr/>
        <p:txBody>
          <a:bodyPr/>
          <a:lstStyle/>
          <a:p>
            <a:r>
              <a:rPr lang="fr-FR" dirty="0" smtClean="0"/>
              <a:t>14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30" name="Groupe 29"/>
          <p:cNvGrpSpPr/>
          <p:nvPr/>
        </p:nvGrpSpPr>
        <p:grpSpPr>
          <a:xfrm>
            <a:off x="116632" y="1280592"/>
            <a:ext cx="6653336" cy="468196"/>
            <a:chOff x="116632" y="1352600"/>
            <a:chExt cx="6653336" cy="468196"/>
          </a:xfrm>
        </p:grpSpPr>
        <p:grpSp>
          <p:nvGrpSpPr>
            <p:cNvPr id="31" name="Groupe 30"/>
            <p:cNvGrpSpPr/>
            <p:nvPr/>
          </p:nvGrpSpPr>
          <p:grpSpPr>
            <a:xfrm>
              <a:off x="116632" y="1352600"/>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2" name="ZoneTexte 31"/>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avec le pronom personnel qui convient.</a:t>
              </a:r>
              <a:endParaRPr lang="fr-FR" sz="1400" u="sng" dirty="0">
                <a:latin typeface="SimpleRonde" pitchFamily="2" charset="0"/>
              </a:endParaRPr>
            </a:p>
          </p:txBody>
        </p:sp>
        <p:sp>
          <p:nvSpPr>
            <p:cNvPr id="33" name="Rectangle à coins arrondis 3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6" name="ZoneTexte 35"/>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smtClean="0">
                <a:latin typeface="Comic Sans MS" pitchFamily="66" charset="0"/>
              </a:rPr>
              <a:t>............ ont volé le vase de Soissons.</a:t>
            </a:r>
          </a:p>
          <a:p>
            <a:pPr>
              <a:lnSpc>
                <a:spcPct val="200000"/>
              </a:lnSpc>
            </a:pPr>
            <a:r>
              <a:rPr lang="fr-FR" sz="1200" dirty="0" smtClean="0">
                <a:latin typeface="Comic Sans MS" pitchFamily="66" charset="0"/>
              </a:rPr>
              <a:t>............ a envoyé un messager.</a:t>
            </a:r>
          </a:p>
          <a:p>
            <a:pPr>
              <a:lnSpc>
                <a:spcPct val="200000"/>
              </a:lnSpc>
            </a:pPr>
            <a:r>
              <a:rPr lang="fr-FR" sz="1200" dirty="0" smtClean="0">
                <a:latin typeface="Comic Sans MS" pitchFamily="66" charset="0"/>
              </a:rPr>
              <a:t>............ est arrivé trop tard.</a:t>
            </a:r>
          </a:p>
          <a:p>
            <a:pPr>
              <a:lnSpc>
                <a:spcPct val="200000"/>
              </a:lnSpc>
            </a:pPr>
            <a:r>
              <a:rPr lang="fr-FR" sz="1200" dirty="0" smtClean="0">
                <a:latin typeface="Comic Sans MS" pitchFamily="66" charset="0"/>
              </a:rPr>
              <a:t>............ avons marché de longues heures</a:t>
            </a:r>
            <a:endParaRPr lang="fr-FR" sz="1200" dirty="0">
              <a:latin typeface="Comic Sans MS" pitchFamily="66" charset="0"/>
            </a:endParaRPr>
          </a:p>
        </p:txBody>
      </p:sp>
      <p:sp>
        <p:nvSpPr>
          <p:cNvPr id="37" name="ZoneTexte 36"/>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smtClean="0">
                <a:latin typeface="Comic Sans MS" pitchFamily="66" charset="0"/>
              </a:rPr>
              <a:t>............ êtes entrés sans permission.</a:t>
            </a:r>
          </a:p>
          <a:p>
            <a:pPr>
              <a:lnSpc>
                <a:spcPct val="200000"/>
              </a:lnSpc>
            </a:pPr>
            <a:r>
              <a:rPr lang="fr-FR" sz="1200" dirty="0" smtClean="0">
                <a:latin typeface="Comic Sans MS" pitchFamily="66" charset="0"/>
              </a:rPr>
              <a:t>............ ont rencontré un historien.</a:t>
            </a:r>
          </a:p>
          <a:p>
            <a:pPr>
              <a:lnSpc>
                <a:spcPct val="200000"/>
              </a:lnSpc>
            </a:pPr>
            <a:r>
              <a:rPr lang="fr-FR" sz="1200" dirty="0" smtClean="0">
                <a:latin typeface="Comic Sans MS" pitchFamily="66" charset="0"/>
              </a:rPr>
              <a:t>............ ai profité de ces instants de répit. </a:t>
            </a:r>
          </a:p>
          <a:p>
            <a:pPr>
              <a:lnSpc>
                <a:spcPct val="200000"/>
              </a:lnSpc>
            </a:pPr>
            <a:r>
              <a:rPr lang="fr-FR" sz="1200" dirty="0" smtClean="0">
                <a:latin typeface="Comic Sans MS" pitchFamily="66" charset="0"/>
              </a:rPr>
              <a:t>............ as attrapé une mauvaise grippe.</a:t>
            </a:r>
            <a:endParaRPr lang="fr-FR" sz="1200" dirty="0">
              <a:latin typeface="Comic Sans MS" pitchFamily="66" charset="0"/>
            </a:endParaRPr>
          </a:p>
        </p:txBody>
      </p:sp>
      <p:cxnSp>
        <p:nvCxnSpPr>
          <p:cNvPr id="38" name="Connecteur droit 37"/>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e 38"/>
          <p:cNvGrpSpPr/>
          <p:nvPr/>
        </p:nvGrpSpPr>
        <p:grpSpPr>
          <a:xfrm>
            <a:off x="116632" y="3476692"/>
            <a:ext cx="6653336" cy="468196"/>
            <a:chOff x="116632" y="1352600"/>
            <a:chExt cx="6653336" cy="468196"/>
          </a:xfrm>
        </p:grpSpPr>
        <p:grpSp>
          <p:nvGrpSpPr>
            <p:cNvPr id="40" name="Groupe 39"/>
            <p:cNvGrpSpPr/>
            <p:nvPr/>
          </p:nvGrpSpPr>
          <p:grpSpPr>
            <a:xfrm>
              <a:off x="116632" y="1352600"/>
              <a:ext cx="360040" cy="461665"/>
              <a:chOff x="116632" y="1352600"/>
              <a:chExt cx="360040" cy="461665"/>
            </a:xfrm>
          </p:grpSpPr>
          <p:sp>
            <p:nvSpPr>
              <p:cNvPr id="43" name="Ellipse 4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Récris la phrase suivante en changeant le sujet.</a:t>
              </a:r>
              <a:endParaRPr lang="fr-FR" sz="1400" u="sng" dirty="0">
                <a:latin typeface="SimpleRonde" pitchFamily="2" charset="0"/>
              </a:endParaRPr>
            </a:p>
          </p:txBody>
        </p:sp>
        <p:sp>
          <p:nvSpPr>
            <p:cNvPr id="42" name="Rectangle à coins arrondis 4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45" name="Groupe 44"/>
          <p:cNvGrpSpPr/>
          <p:nvPr/>
        </p:nvGrpSpPr>
        <p:grpSpPr>
          <a:xfrm>
            <a:off x="116632" y="6105128"/>
            <a:ext cx="6653336" cy="818292"/>
            <a:chOff x="116632" y="1352600"/>
            <a:chExt cx="6653336" cy="818292"/>
          </a:xfrm>
        </p:grpSpPr>
        <p:grpSp>
          <p:nvGrpSpPr>
            <p:cNvPr id="46" name="Groupe 45"/>
            <p:cNvGrpSpPr/>
            <p:nvPr/>
          </p:nvGrpSpPr>
          <p:grpSpPr>
            <a:xfrm>
              <a:off x="116632" y="1352600"/>
              <a:ext cx="360040" cy="461665"/>
              <a:chOff x="116632" y="1352600"/>
              <a:chExt cx="360040" cy="461665"/>
            </a:xfrm>
          </p:grpSpPr>
          <p:sp>
            <p:nvSpPr>
              <p:cNvPr id="49" name="Ellipse 4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les phrases suivantes en conjuguant le verbe entre parenthèses au passé composé.</a:t>
              </a:r>
              <a:endParaRPr lang="fr-FR" sz="1400" u="sng" dirty="0">
                <a:latin typeface="SimpleRonde" pitchFamily="2" charset="0"/>
              </a:endParaRPr>
            </a:p>
          </p:txBody>
        </p:sp>
        <p:sp>
          <p:nvSpPr>
            <p:cNvPr id="48" name="Rectangle à coins arrondis 4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p:cNvSpPr txBox="1"/>
          <p:nvPr/>
        </p:nvSpPr>
        <p:spPr>
          <a:xfrm>
            <a:off x="296652" y="6771198"/>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Je (adorer) la lecture du livre « Germinal » de Zola.</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roi Clovis (fonder) la dynastie des Mérovingiens.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La classe et moi (visiter) un musée sur la Révolution français. </a:t>
            </a:r>
            <a:endParaRPr lang="fr-FR" sz="1200" dirty="0">
              <a:latin typeface="Comic Sans MS" pitchFamily="66" charset="0"/>
            </a:endParaRPr>
          </a:p>
        </p:txBody>
      </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48966"/>
            <a:ext cx="6192688" cy="502778"/>
          </a:xfrm>
          <a:prstGeom prst="rect">
            <a:avLst/>
          </a:prstGeom>
        </p:spPr>
      </p:pic>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48526"/>
            <a:ext cx="6192688" cy="502778"/>
          </a:xfrm>
          <a:prstGeom prst="rect">
            <a:avLst/>
          </a:prstGeom>
        </p:spPr>
      </p:pic>
      <p:pic>
        <p:nvPicPr>
          <p:cNvPr id="54" name="Image 5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171855"/>
            <a:ext cx="6192688" cy="502778"/>
          </a:xfrm>
          <a:prstGeom prst="rect">
            <a:avLst/>
          </a:prstGeom>
        </p:spPr>
      </p:pic>
      <p:sp>
        <p:nvSpPr>
          <p:cNvPr id="55" name="ZoneTexte 54"/>
          <p:cNvSpPr txBox="1"/>
          <p:nvPr/>
        </p:nvSpPr>
        <p:spPr>
          <a:xfrm>
            <a:off x="321804" y="3944888"/>
            <a:ext cx="637270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Les archéologues ont déchiffré la pierre de Rosette.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Louis XVI a gouverné la France pendant près de 20 ans.</a:t>
            </a:r>
            <a:endParaRPr lang="fr-FR" sz="1200" dirty="0">
              <a:latin typeface="Comic Sans MS" pitchFamily="66" charset="0"/>
            </a:endParaRP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4422656"/>
            <a:ext cx="6192688" cy="502778"/>
          </a:xfrm>
          <a:prstGeom prst="rect">
            <a:avLst/>
          </a:prstGeom>
        </p:spPr>
      </p:pic>
      <p:pic>
        <p:nvPicPr>
          <p:cNvPr id="57" name="Image 5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5422216"/>
            <a:ext cx="6192688" cy="502778"/>
          </a:xfrm>
          <a:prstGeom prst="rect">
            <a:avLst/>
          </a:prstGeom>
        </p:spPr>
      </p:pic>
      <p:sp>
        <p:nvSpPr>
          <p:cNvPr id="58" name="ZoneTexte 57"/>
          <p:cNvSpPr txBox="1"/>
          <p:nvPr/>
        </p:nvSpPr>
        <p:spPr>
          <a:xfrm>
            <a:off x="387772" y="4520212"/>
            <a:ext cx="2016224" cy="369332"/>
          </a:xfrm>
          <a:prstGeom prst="rect">
            <a:avLst/>
          </a:prstGeom>
          <a:noFill/>
        </p:spPr>
        <p:txBody>
          <a:bodyPr wrap="square" rtlCol="0">
            <a:spAutoFit/>
          </a:bodyPr>
          <a:lstStyle/>
          <a:p>
            <a:r>
              <a:rPr lang="fr-FR" b="1" dirty="0" smtClean="0">
                <a:latin typeface="Cursive standard" pitchFamily="2" charset="0"/>
              </a:rPr>
              <a:t>Champollion</a:t>
            </a:r>
            <a:endParaRPr lang="fr-FR" b="1" dirty="0">
              <a:latin typeface="Cursive standard" pitchFamily="2" charset="0"/>
            </a:endParaRPr>
          </a:p>
        </p:txBody>
      </p:sp>
      <p:sp>
        <p:nvSpPr>
          <p:cNvPr id="59" name="ZoneTexte 58"/>
          <p:cNvSpPr txBox="1"/>
          <p:nvPr/>
        </p:nvSpPr>
        <p:spPr>
          <a:xfrm>
            <a:off x="401216" y="5519772"/>
            <a:ext cx="2016224" cy="369332"/>
          </a:xfrm>
          <a:prstGeom prst="rect">
            <a:avLst/>
          </a:prstGeom>
          <a:noFill/>
        </p:spPr>
        <p:txBody>
          <a:bodyPr wrap="square" rtlCol="0">
            <a:spAutoFit/>
          </a:bodyPr>
          <a:lstStyle/>
          <a:p>
            <a:r>
              <a:rPr lang="fr-FR" b="1" dirty="0" smtClean="0">
                <a:latin typeface="Cursive standard" pitchFamily="2" charset="0"/>
              </a:rPr>
              <a:t>Ces rois</a:t>
            </a:r>
            <a:endParaRPr lang="fr-FR" b="1" dirty="0">
              <a:latin typeface="Cursive standard" pitchFamily="2" charset="0"/>
            </a:endParaRPr>
          </a:p>
        </p:txBody>
      </p:sp>
    </p:spTree>
    <p:extLst>
      <p:ext uri="{BB962C8B-B14F-4D97-AF65-F5344CB8AC3E}">
        <p14:creationId xmlns:p14="http://schemas.microsoft.com/office/powerpoint/2010/main" val="346401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Passé, présent, futur</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37" name="Groupe 36"/>
          <p:cNvGrpSpPr/>
          <p:nvPr/>
        </p:nvGrpSpPr>
        <p:grpSpPr>
          <a:xfrm>
            <a:off x="116632" y="1352600"/>
            <a:ext cx="6653336" cy="818292"/>
            <a:chOff x="116632" y="1352600"/>
            <a:chExt cx="6653336" cy="818292"/>
          </a:xfrm>
        </p:grpSpPr>
        <p:grpSp>
          <p:nvGrpSpPr>
            <p:cNvPr id="38" name="Groupe 37"/>
            <p:cNvGrpSpPr/>
            <p:nvPr/>
          </p:nvGrpSpPr>
          <p:grpSpPr>
            <a:xfrm>
              <a:off x="116632" y="1352600"/>
              <a:ext cx="360040" cy="461665"/>
              <a:chOff x="116632" y="1352600"/>
              <a:chExt cx="360040" cy="461665"/>
            </a:xfrm>
          </p:grpSpPr>
          <p:sp>
            <p:nvSpPr>
              <p:cNvPr id="41" name="Ellipse 4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9" name="ZoneTexte 3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suivantes avec un mot ou une expression qui précise à quel moment l’action se passe.</a:t>
              </a:r>
              <a:endParaRPr lang="fr-FR" sz="1400" u="sng" dirty="0">
                <a:latin typeface="SimpleRonde" pitchFamily="2" charset="0"/>
              </a:endParaRPr>
            </a:p>
          </p:txBody>
        </p:sp>
        <p:sp>
          <p:nvSpPr>
            <p:cNvPr id="40" name="Rectangle à coins arrondis 3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p:cNvSpPr txBox="1"/>
          <p:nvPr/>
        </p:nvSpPr>
        <p:spPr>
          <a:xfrm>
            <a:off x="2951824" y="2170892"/>
            <a:ext cx="3213482" cy="2862322"/>
          </a:xfrm>
          <a:prstGeom prst="rect">
            <a:avLst/>
          </a:prstGeom>
          <a:noFill/>
        </p:spPr>
        <p:txBody>
          <a:bodyPr wrap="square" rtlCol="0">
            <a:spAutoFit/>
          </a:bodyPr>
          <a:lstStyle/>
          <a:p>
            <a:pPr>
              <a:lnSpc>
                <a:spcPct val="300000"/>
              </a:lnSpc>
            </a:pPr>
            <a:r>
              <a:rPr lang="fr-FR" sz="1200" dirty="0" smtClean="0">
                <a:latin typeface="Comic Sans MS" pitchFamily="66" charset="0"/>
              </a:rPr>
              <a:t>mon frère rentrera vers six heures.</a:t>
            </a:r>
          </a:p>
          <a:p>
            <a:pPr>
              <a:lnSpc>
                <a:spcPct val="300000"/>
              </a:lnSpc>
            </a:pPr>
            <a:r>
              <a:rPr lang="fr-FR" sz="1200" dirty="0" smtClean="0">
                <a:latin typeface="Comic Sans MS" pitchFamily="66" charset="0"/>
              </a:rPr>
              <a:t>nous terminerons nos devoirs.</a:t>
            </a:r>
          </a:p>
          <a:p>
            <a:pPr>
              <a:lnSpc>
                <a:spcPct val="300000"/>
              </a:lnSpc>
            </a:pPr>
            <a:r>
              <a:rPr lang="fr-FR" sz="1200" dirty="0" smtClean="0">
                <a:latin typeface="Comic Sans MS" pitchFamily="66" charset="0"/>
              </a:rPr>
              <a:t>mes parents habitaient à Marseille.</a:t>
            </a:r>
          </a:p>
          <a:p>
            <a:pPr>
              <a:lnSpc>
                <a:spcPct val="300000"/>
              </a:lnSpc>
            </a:pPr>
            <a:r>
              <a:rPr lang="fr-FR" sz="1200" dirty="0" smtClean="0">
                <a:latin typeface="Comic Sans MS" pitchFamily="66" charset="0"/>
              </a:rPr>
              <a:t>les trains se déplacent très vite.</a:t>
            </a:r>
          </a:p>
          <a:p>
            <a:pPr>
              <a:lnSpc>
                <a:spcPct val="300000"/>
              </a:lnSpc>
            </a:pPr>
            <a:r>
              <a:rPr lang="fr-FR" sz="1200" dirty="0" smtClean="0">
                <a:latin typeface="Comic Sans MS" pitchFamily="66" charset="0"/>
              </a:rPr>
              <a:t>elle a fêté son anniversaire.</a:t>
            </a:r>
          </a:p>
        </p:txBody>
      </p:sp>
      <p:pic>
        <p:nvPicPr>
          <p:cNvPr id="45" name="Image 4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980730" y="2353895"/>
            <a:ext cx="1995857" cy="423106"/>
          </a:xfrm>
          <a:prstGeom prst="rect">
            <a:avLst/>
          </a:prstGeom>
        </p:spPr>
      </p:pic>
      <p:pic>
        <p:nvPicPr>
          <p:cNvPr id="46" name="Image 4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980729" y="2880538"/>
            <a:ext cx="1995857" cy="423106"/>
          </a:xfrm>
          <a:prstGeom prst="rect">
            <a:avLst/>
          </a:prstGeom>
        </p:spPr>
      </p:pic>
      <p:pic>
        <p:nvPicPr>
          <p:cNvPr id="47" name="Image 4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980732" y="3472150"/>
            <a:ext cx="1995857" cy="423106"/>
          </a:xfrm>
          <a:prstGeom prst="rect">
            <a:avLst/>
          </a:prstGeom>
        </p:spPr>
      </p:pic>
      <p:pic>
        <p:nvPicPr>
          <p:cNvPr id="48" name="Image 47"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980732" y="4028606"/>
            <a:ext cx="1995857" cy="423106"/>
          </a:xfrm>
          <a:prstGeom prst="rect">
            <a:avLst/>
          </a:prstGeom>
        </p:spPr>
      </p:pic>
      <p:pic>
        <p:nvPicPr>
          <p:cNvPr id="49" name="Image 48"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980732" y="4576783"/>
            <a:ext cx="1995857" cy="423106"/>
          </a:xfrm>
          <a:prstGeom prst="rect">
            <a:avLst/>
          </a:prstGeom>
        </p:spPr>
      </p:pic>
      <p:grpSp>
        <p:nvGrpSpPr>
          <p:cNvPr id="50" name="Groupe 49"/>
          <p:cNvGrpSpPr/>
          <p:nvPr/>
        </p:nvGrpSpPr>
        <p:grpSpPr>
          <a:xfrm>
            <a:off x="116632" y="5241032"/>
            <a:ext cx="6653336" cy="495126"/>
            <a:chOff x="116632" y="1352600"/>
            <a:chExt cx="6653336" cy="495126"/>
          </a:xfrm>
        </p:grpSpPr>
        <p:grpSp>
          <p:nvGrpSpPr>
            <p:cNvPr id="51" name="Groupe 50"/>
            <p:cNvGrpSpPr/>
            <p:nvPr/>
          </p:nvGrpSpPr>
          <p:grpSpPr>
            <a:xfrm>
              <a:off x="116632" y="1352600"/>
              <a:ext cx="360040" cy="461665"/>
              <a:chOff x="116632" y="1352600"/>
              <a:chExt cx="360040" cy="461665"/>
            </a:xfrm>
          </p:grpSpPr>
          <p:sp>
            <p:nvSpPr>
              <p:cNvPr id="69" name="Ellipse 6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8" name="ZoneTexte 5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phrases écrites au futur.</a:t>
              </a:r>
              <a:endParaRPr lang="fr-FR" sz="1400" u="sng" dirty="0">
                <a:latin typeface="SimpleRonde" pitchFamily="2" charset="0"/>
              </a:endParaRPr>
            </a:p>
          </p:txBody>
        </p:sp>
        <p:sp>
          <p:nvSpPr>
            <p:cNvPr id="68" name="Rectangle à coins arrondis 6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p:cNvSpPr txBox="1"/>
          <p:nvPr/>
        </p:nvSpPr>
        <p:spPr>
          <a:xfrm>
            <a:off x="296652" y="5817096"/>
            <a:ext cx="6372708" cy="1517980"/>
          </a:xfrm>
          <a:prstGeom prst="rect">
            <a:avLst/>
          </a:prstGeom>
          <a:noFill/>
        </p:spPr>
        <p:txBody>
          <a:bodyPr wrap="square" rtlCol="0">
            <a:spAutoFit/>
          </a:bodyPr>
          <a:lstStyle/>
          <a:p>
            <a:pPr algn="just">
              <a:lnSpc>
                <a:spcPct val="200000"/>
              </a:lnSpc>
            </a:pPr>
            <a:r>
              <a:rPr lang="fr-FR" sz="1200" dirty="0" smtClean="0">
                <a:latin typeface="Comic Sans MS" pitchFamily="66" charset="0"/>
              </a:rPr>
              <a:t>J’aurai bientôt fini mon exercice. Lucie m’a un peu aidé quand j’hésitais. Je souligne proprement la date et le titre et je pense à noter le numéro de l’exercice. Hier, j’avais oublié de le faire et la maitresse l’a noté sur mon cahier. Je termine à l’instant, la cloche sonne. Je m’amuserai bien pendant la récréation.</a:t>
            </a:r>
            <a:endParaRPr lang="fr-FR" sz="1200" dirty="0">
              <a:latin typeface="Comic Sans MS" pitchFamily="66" charset="0"/>
            </a:endParaRPr>
          </a:p>
        </p:txBody>
      </p:sp>
      <p:grpSp>
        <p:nvGrpSpPr>
          <p:cNvPr id="71" name="Groupe 70"/>
          <p:cNvGrpSpPr/>
          <p:nvPr/>
        </p:nvGrpSpPr>
        <p:grpSpPr>
          <a:xfrm>
            <a:off x="116632" y="7401272"/>
            <a:ext cx="6653336" cy="495126"/>
            <a:chOff x="116632" y="1352600"/>
            <a:chExt cx="6653336" cy="495126"/>
          </a:xfrm>
        </p:grpSpPr>
        <p:grpSp>
          <p:nvGrpSpPr>
            <p:cNvPr id="72" name="Groupe 71"/>
            <p:cNvGrpSpPr/>
            <p:nvPr/>
          </p:nvGrpSpPr>
          <p:grpSpPr>
            <a:xfrm>
              <a:off x="116632" y="1352600"/>
              <a:ext cx="360040" cy="461665"/>
              <a:chOff x="116632" y="1352600"/>
              <a:chExt cx="360040" cy="461665"/>
            </a:xfrm>
          </p:grpSpPr>
          <p:sp>
            <p:nvSpPr>
              <p:cNvPr id="75" name="Ellipse 7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3" name="ZoneTexte 72"/>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la phrase suivante au futur.</a:t>
              </a:r>
              <a:endParaRPr lang="fr-FR" sz="1400" u="sng" dirty="0">
                <a:latin typeface="SimpleRonde" pitchFamily="2" charset="0"/>
              </a:endParaRPr>
            </a:p>
          </p:txBody>
        </p:sp>
        <p:sp>
          <p:nvSpPr>
            <p:cNvPr id="74" name="Rectangle à coins arrondis 7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8" name="ZoneTexte 77"/>
          <p:cNvSpPr txBox="1"/>
          <p:nvPr/>
        </p:nvSpPr>
        <p:spPr>
          <a:xfrm>
            <a:off x="188640" y="7887699"/>
            <a:ext cx="6480720" cy="584775"/>
          </a:xfrm>
          <a:prstGeom prst="rect">
            <a:avLst/>
          </a:prstGeom>
          <a:noFill/>
        </p:spPr>
        <p:txBody>
          <a:bodyPr wrap="square" rtlCol="0">
            <a:spAutoFit/>
          </a:bodyPr>
          <a:lstStyle/>
          <a:p>
            <a:pPr algn="just">
              <a:lnSpc>
                <a:spcPct val="200000"/>
              </a:lnSpc>
            </a:pPr>
            <a:r>
              <a:rPr lang="fr-FR" sz="1600" dirty="0" smtClean="0">
                <a:latin typeface="Cursive standard" pitchFamily="2" charset="0"/>
              </a:rPr>
              <a:t>Hier, le réveil a sonné à six heures et je suis descendu pour le petit déjeuner.</a:t>
            </a:r>
            <a:endParaRPr lang="fr-FR" sz="1600" dirty="0">
              <a:latin typeface="Cursive standard" pitchFamily="2" charset="0"/>
            </a:endParaRPr>
          </a:p>
        </p:txBody>
      </p:sp>
      <p:pic>
        <p:nvPicPr>
          <p:cNvPr id="79" name="Image 78"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63218"/>
          <a:stretch/>
        </p:blipFill>
        <p:spPr>
          <a:xfrm>
            <a:off x="296652" y="8469590"/>
            <a:ext cx="6192688" cy="883959"/>
          </a:xfrm>
          <a:prstGeom prst="rect">
            <a:avLst/>
          </a:prstGeom>
        </p:spPr>
      </p:pic>
    </p:spTree>
    <p:extLst>
      <p:ext uri="{BB962C8B-B14F-4D97-AF65-F5344CB8AC3E}">
        <p14:creationId xmlns:p14="http://schemas.microsoft.com/office/powerpoint/2010/main" val="335102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Accorder le sujet avec son verbe</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sujets aux verbes qui conviennent.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3893805630"/>
              </p:ext>
            </p:extLst>
          </p:nvPr>
        </p:nvGraphicFramePr>
        <p:xfrm>
          <a:off x="836712" y="2188488"/>
          <a:ext cx="5832649" cy="1036320"/>
        </p:xfrm>
        <a:graphic>
          <a:graphicData uri="http://schemas.openxmlformats.org/drawingml/2006/table">
            <a:tbl>
              <a:tblPr bandRow="1">
                <a:tableStyleId>{5C22544A-7EE6-4342-B048-85BDC9FD1C3A}</a:tableStyleId>
              </a:tblPr>
              <a:tblGrid>
                <a:gridCol w="2016224"/>
                <a:gridCol w="2016224"/>
                <a:gridCol w="216024"/>
                <a:gridCol w="1584177"/>
              </a:tblGrid>
              <a:tr h="144016">
                <a:tc>
                  <a:txBody>
                    <a:bodyPr/>
                    <a:lstStyle/>
                    <a:p>
                      <a:pPr algn="r"/>
                      <a:r>
                        <a:rPr lang="fr-FR" sz="1100" dirty="0" smtClean="0">
                          <a:latin typeface="Comic Sans MS" pitchFamily="66" charset="0"/>
                        </a:rPr>
                        <a:t>Mathieu</a:t>
                      </a:r>
                      <a:r>
                        <a:rPr lang="fr-FR" sz="1100" baseline="0" dirty="0" smtClean="0">
                          <a:latin typeface="Comic Sans MS" pitchFamily="66" charset="0"/>
                        </a:rPr>
                        <a:t> et sa sœur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16">
                <a:tc>
                  <a:txBody>
                    <a:bodyPr/>
                    <a:lstStyle/>
                    <a:p>
                      <a:pPr algn="r"/>
                      <a:r>
                        <a:rPr lang="fr-FR" sz="1100" dirty="0" smtClean="0">
                          <a:latin typeface="Comic Sans MS" pitchFamily="66" charset="0"/>
                        </a:rPr>
                        <a:t>Tata Juliette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arrive aujourd’hui.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9912">
                <a:tc>
                  <a:txBody>
                    <a:bodyPr/>
                    <a:lstStyle/>
                    <a:p>
                      <a:pPr algn="r"/>
                      <a:r>
                        <a:rPr lang="fr-FR" sz="1100" dirty="0" smtClean="0">
                          <a:latin typeface="Comic Sans MS" pitchFamily="66" charset="0"/>
                        </a:rPr>
                        <a:t>Pauline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arrivent aujourd’hui.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fr-FR" sz="1100" dirty="0" smtClean="0">
                          <a:latin typeface="Comic Sans MS" pitchFamily="66" charset="0"/>
                        </a:rPr>
                        <a:t>Dylan et sa famille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900" dirty="0" smtClean="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2" name="Groupe 11"/>
          <p:cNvGrpSpPr/>
          <p:nvPr/>
        </p:nvGrpSpPr>
        <p:grpSpPr>
          <a:xfrm>
            <a:off x="116632" y="3656856"/>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recopie le verbe entre parenthèses qui convient.</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448944"/>
            <a:ext cx="6372708" cy="1569660"/>
          </a:xfrm>
          <a:prstGeom prst="rect">
            <a:avLst/>
          </a:prstGeom>
          <a:noFill/>
        </p:spPr>
        <p:txBody>
          <a:bodyPr wrap="square" rtlCol="0">
            <a:spAutoFit/>
          </a:bodyPr>
          <a:lstStyle/>
          <a:p>
            <a:pPr algn="just">
              <a:lnSpc>
                <a:spcPct val="200000"/>
              </a:lnSpc>
            </a:pPr>
            <a:r>
              <a:rPr lang="fr-FR" sz="1200" dirty="0" smtClean="0">
                <a:latin typeface="Comic Sans MS" pitchFamily="66" charset="0"/>
              </a:rPr>
              <a:t>Ce matin, les oiseaux (chante – chantent) ______________________ dès mon réveil.</a:t>
            </a:r>
          </a:p>
          <a:p>
            <a:pPr algn="just">
              <a:lnSpc>
                <a:spcPct val="200000"/>
              </a:lnSpc>
            </a:pPr>
            <a:r>
              <a:rPr lang="fr-FR" sz="1200" dirty="0" smtClean="0">
                <a:latin typeface="Comic Sans MS" pitchFamily="66" charset="0"/>
              </a:rPr>
              <a:t>Le réveil (sonne – sonnent) _______________________ très tôt aujourd’hui.</a:t>
            </a:r>
          </a:p>
          <a:p>
            <a:pPr algn="just">
              <a:lnSpc>
                <a:spcPct val="200000"/>
              </a:lnSpc>
            </a:pPr>
            <a:r>
              <a:rPr lang="fr-FR" sz="1200" dirty="0" smtClean="0">
                <a:latin typeface="Comic Sans MS" pitchFamily="66" charset="0"/>
              </a:rPr>
              <a:t>Je descends dans la cuisine et maman (prépare – préparent) _________________________ mon petit déjeuner.</a:t>
            </a:r>
            <a:endParaRPr lang="fr-FR" sz="1200" dirty="0">
              <a:latin typeface="Comic Sans MS" pitchFamily="66" charset="0"/>
            </a:endParaRPr>
          </a:p>
        </p:txBody>
      </p:sp>
      <p:grpSp>
        <p:nvGrpSpPr>
          <p:cNvPr id="19" name="Groupe 18"/>
          <p:cNvGrpSpPr/>
          <p:nvPr/>
        </p:nvGrpSpPr>
        <p:grpSpPr>
          <a:xfrm>
            <a:off x="116632" y="6249144"/>
            <a:ext cx="6653336" cy="818292"/>
            <a:chOff x="116632" y="1352600"/>
            <a:chExt cx="6653336" cy="818292"/>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un des groupes nominaux sujets suivants : </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3483006" y="7622520"/>
            <a:ext cx="3186354"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se promène dans la forêt.</a:t>
            </a:r>
          </a:p>
          <a:p>
            <a:pPr algn="just">
              <a:lnSpc>
                <a:spcPct val="200000"/>
              </a:lnSpc>
            </a:pPr>
            <a:r>
              <a:rPr lang="fr-FR" sz="1200" dirty="0" smtClean="0">
                <a:latin typeface="Comic Sans MS" pitchFamily="66" charset="0"/>
              </a:rPr>
              <a:t>partent chaque année faire du ski.</a:t>
            </a:r>
          </a:p>
          <a:p>
            <a:pPr algn="just">
              <a:lnSpc>
                <a:spcPct val="200000"/>
              </a:lnSpc>
            </a:pPr>
            <a:r>
              <a:rPr lang="fr-FR" sz="1200" dirty="0" smtClean="0">
                <a:latin typeface="Comic Sans MS" pitchFamily="66" charset="0"/>
              </a:rPr>
              <a:t>préfèrent aller à la piscine.</a:t>
            </a:r>
          </a:p>
          <a:p>
            <a:pPr algn="just">
              <a:lnSpc>
                <a:spcPct val="200000"/>
              </a:lnSpc>
            </a:pPr>
            <a:r>
              <a:rPr lang="fr-FR" sz="1200" dirty="0" smtClean="0">
                <a:latin typeface="Comic Sans MS" pitchFamily="66" charset="0"/>
              </a:rPr>
              <a:t>mangeons une glace à la pistache.</a:t>
            </a:r>
          </a:p>
          <a:p>
            <a:pPr algn="just">
              <a:lnSpc>
                <a:spcPct val="200000"/>
              </a:lnSpc>
            </a:pPr>
            <a:r>
              <a:rPr lang="fr-FR" sz="1200" dirty="0" smtClean="0">
                <a:latin typeface="Comic Sans MS" pitchFamily="66" charset="0"/>
              </a:rPr>
              <a:t>ramassez des champignons.</a:t>
            </a:r>
            <a:endParaRPr lang="fr-FR" sz="1200" dirty="0">
              <a:latin typeface="Comic Sans MS" pitchFamily="66" charset="0"/>
            </a:endParaRPr>
          </a:p>
        </p:txBody>
      </p:sp>
      <p:sp>
        <p:nvSpPr>
          <p:cNvPr id="26" name="ZoneTexte 25"/>
          <p:cNvSpPr txBox="1"/>
          <p:nvPr/>
        </p:nvSpPr>
        <p:spPr>
          <a:xfrm>
            <a:off x="262347" y="7622520"/>
            <a:ext cx="3186354"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_______________________________</a:t>
            </a:r>
          </a:p>
          <a:p>
            <a:pPr algn="just">
              <a:lnSpc>
                <a:spcPct val="200000"/>
              </a:lnSpc>
            </a:pPr>
            <a:r>
              <a:rPr lang="fr-FR" sz="1200" dirty="0" smtClean="0">
                <a:latin typeface="Comic Sans MS" pitchFamily="66" charset="0"/>
              </a:rPr>
              <a:t>_______________________________</a:t>
            </a:r>
            <a:r>
              <a:rPr lang="fr-FR" sz="1200" dirty="0">
                <a:latin typeface="Comic Sans MS" pitchFamily="66" charset="0"/>
              </a:rPr>
              <a:t>_______________________________</a:t>
            </a:r>
          </a:p>
          <a:p>
            <a:pPr algn="just">
              <a:lnSpc>
                <a:spcPct val="200000"/>
              </a:lnSpc>
            </a:pPr>
            <a:r>
              <a:rPr lang="fr-FR" sz="1200" dirty="0">
                <a:latin typeface="Comic Sans MS" pitchFamily="66" charset="0"/>
              </a:rPr>
              <a:t>_______________________________</a:t>
            </a:r>
          </a:p>
          <a:p>
            <a:pPr algn="just">
              <a:lnSpc>
                <a:spcPct val="200000"/>
              </a:lnSpc>
            </a:pPr>
            <a:r>
              <a:rPr lang="fr-FR" sz="1200" dirty="0" smtClean="0">
                <a:latin typeface="Comic Sans MS" pitchFamily="66" charset="0"/>
              </a:rPr>
              <a:t>_______________________________</a:t>
            </a:r>
            <a:endParaRPr lang="fr-FR" sz="1200" dirty="0">
              <a:latin typeface="Comic Sans MS" pitchFamily="66" charset="0"/>
            </a:endParaRPr>
          </a:p>
        </p:txBody>
      </p:sp>
      <p:sp>
        <p:nvSpPr>
          <p:cNvPr id="27" name="ZoneTexte 26"/>
          <p:cNvSpPr txBox="1"/>
          <p:nvPr/>
        </p:nvSpPr>
        <p:spPr>
          <a:xfrm>
            <a:off x="0" y="7196281"/>
            <a:ext cx="6858000" cy="276999"/>
          </a:xfrm>
          <a:prstGeom prst="rect">
            <a:avLst/>
          </a:prstGeom>
          <a:noFill/>
        </p:spPr>
        <p:txBody>
          <a:bodyPr wrap="square" rtlCol="0">
            <a:spAutoFit/>
          </a:bodyPr>
          <a:lstStyle/>
          <a:p>
            <a:pPr algn="ctr"/>
            <a:r>
              <a:rPr lang="fr-FR" sz="1200" dirty="0" smtClean="0">
                <a:latin typeface="Comic Sans MS" pitchFamily="66" charset="0"/>
              </a:rPr>
              <a:t>Ton père et toi – Loïs et Antoine – Ma cousine et moi – Le randonneur – Les fillettes</a:t>
            </a:r>
            <a:endParaRPr lang="fr-FR" sz="1200" dirty="0">
              <a:latin typeface="Comic Sans MS" pitchFamily="66" charset="0"/>
            </a:endParaRPr>
          </a:p>
        </p:txBody>
      </p:sp>
    </p:spTree>
    <p:extLst>
      <p:ext uri="{BB962C8B-B14F-4D97-AF65-F5344CB8AC3E}">
        <p14:creationId xmlns:p14="http://schemas.microsoft.com/office/powerpoint/2010/main" val="215071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Accorder le sujet avec son verbe</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683946"/>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chaque verbe par –e ou –</a:t>
              </a:r>
              <a:r>
                <a:rPr lang="fr-FR" sz="1400" u="sng" dirty="0" err="1" smtClean="0">
                  <a:latin typeface="SimpleRonde" pitchFamily="2" charset="0"/>
                </a:rPr>
                <a:t>ent</a:t>
              </a:r>
              <a:r>
                <a:rPr lang="fr-FR" sz="1400" u="sng" dirty="0" smtClean="0">
                  <a:latin typeface="SimpleRonde" pitchFamily="2" charset="0"/>
                </a:rPr>
                <a: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2476034"/>
            <a:ext cx="6372708" cy="1569660"/>
          </a:xfrm>
          <a:prstGeom prst="rect">
            <a:avLst/>
          </a:prstGeom>
          <a:noFill/>
        </p:spPr>
        <p:txBody>
          <a:bodyPr wrap="square" rtlCol="0">
            <a:spAutoFit/>
          </a:bodyPr>
          <a:lstStyle/>
          <a:p>
            <a:pPr algn="just">
              <a:lnSpc>
                <a:spcPct val="200000"/>
              </a:lnSpc>
            </a:pPr>
            <a:r>
              <a:rPr lang="fr-FR" sz="1200" dirty="0" smtClean="0">
                <a:latin typeface="Comic Sans MS" pitchFamily="66" charset="0"/>
              </a:rPr>
              <a:t>Depuis une semaine, le boulanger </a:t>
            </a:r>
            <a:r>
              <a:rPr lang="fr-FR" sz="1200" dirty="0" err="1" smtClean="0">
                <a:latin typeface="Comic Sans MS" pitchFamily="66" charset="0"/>
              </a:rPr>
              <a:t>prépar</a:t>
            </a:r>
            <a:r>
              <a:rPr lang="fr-FR" sz="1200" dirty="0" smtClean="0">
                <a:latin typeface="Comic Sans MS" pitchFamily="66" charset="0"/>
              </a:rPr>
              <a:t>____ d’appétissantes buches de Noël.</a:t>
            </a:r>
          </a:p>
          <a:p>
            <a:pPr algn="just">
              <a:lnSpc>
                <a:spcPct val="200000"/>
              </a:lnSpc>
            </a:pPr>
            <a:r>
              <a:rPr lang="fr-FR" sz="1200" dirty="0" smtClean="0">
                <a:latin typeface="Comic Sans MS" pitchFamily="66" charset="0"/>
              </a:rPr>
              <a:t>Les touristes </a:t>
            </a:r>
            <a:r>
              <a:rPr lang="fr-FR" sz="1200" dirty="0" err="1" smtClean="0">
                <a:latin typeface="Comic Sans MS" pitchFamily="66" charset="0"/>
              </a:rPr>
              <a:t>vienn</a:t>
            </a:r>
            <a:r>
              <a:rPr lang="fr-FR" sz="1200" dirty="0" smtClean="0">
                <a:latin typeface="Comic Sans MS" pitchFamily="66" charset="0"/>
              </a:rPr>
              <a:t>____ nombreux visiter le viaduc de Millau.</a:t>
            </a:r>
          </a:p>
          <a:p>
            <a:pPr algn="just">
              <a:lnSpc>
                <a:spcPct val="200000"/>
              </a:lnSpc>
            </a:pPr>
            <a:r>
              <a:rPr lang="fr-FR" sz="1200" dirty="0" smtClean="0">
                <a:latin typeface="Comic Sans MS" pitchFamily="66" charset="0"/>
              </a:rPr>
              <a:t>Les voisins de ma tante </a:t>
            </a:r>
            <a:r>
              <a:rPr lang="fr-FR" sz="1200" dirty="0" err="1" smtClean="0">
                <a:latin typeface="Comic Sans MS" pitchFamily="66" charset="0"/>
              </a:rPr>
              <a:t>prépar</a:t>
            </a:r>
            <a:r>
              <a:rPr lang="fr-FR" sz="1200" dirty="0" smtClean="0">
                <a:latin typeface="Comic Sans MS" pitchFamily="66" charset="0"/>
              </a:rPr>
              <a:t>____ leur potager.</a:t>
            </a:r>
          </a:p>
          <a:p>
            <a:pPr algn="just">
              <a:lnSpc>
                <a:spcPct val="200000"/>
              </a:lnSpc>
            </a:pPr>
            <a:r>
              <a:rPr lang="fr-FR" sz="1200" dirty="0" smtClean="0">
                <a:latin typeface="Comic Sans MS" pitchFamily="66" charset="0"/>
              </a:rPr>
              <a:t>Le bijoutier </a:t>
            </a:r>
            <a:r>
              <a:rPr lang="fr-FR" sz="1200" dirty="0" err="1" smtClean="0">
                <a:latin typeface="Comic Sans MS" pitchFamily="66" charset="0"/>
              </a:rPr>
              <a:t>suggèr</a:t>
            </a:r>
            <a:r>
              <a:rPr lang="fr-FR" sz="1200" dirty="0" smtClean="0">
                <a:latin typeface="Comic Sans MS" pitchFamily="66" charset="0"/>
              </a:rPr>
              <a:t>_____ une jolie bague à offrir.</a:t>
            </a:r>
            <a:endParaRPr lang="fr-FR" sz="1200" dirty="0">
              <a:latin typeface="Comic Sans MS" pitchFamily="66" charset="0"/>
            </a:endParaRPr>
          </a:p>
        </p:txBody>
      </p:sp>
      <p:grpSp>
        <p:nvGrpSpPr>
          <p:cNvPr id="12" name="Groupe 11"/>
          <p:cNvGrpSpPr/>
          <p:nvPr/>
        </p:nvGrpSpPr>
        <p:grpSpPr>
          <a:xfrm>
            <a:off x="116632" y="4348242"/>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Colorie le sujet qui convient.</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Rectangle 17"/>
          <p:cNvSpPr/>
          <p:nvPr/>
        </p:nvSpPr>
        <p:spPr>
          <a:xfrm>
            <a:off x="116632" y="4996314"/>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Le chien</a:t>
            </a:r>
            <a:endParaRPr lang="fr-FR" sz="1200" dirty="0">
              <a:solidFill>
                <a:schemeClr val="tx1"/>
              </a:solidFill>
              <a:latin typeface="Comic Sans MS" pitchFamily="66" charset="0"/>
            </a:endParaRPr>
          </a:p>
        </p:txBody>
      </p:sp>
      <p:sp>
        <p:nvSpPr>
          <p:cNvPr id="19" name="Rectangle 18"/>
          <p:cNvSpPr/>
          <p:nvPr/>
        </p:nvSpPr>
        <p:spPr>
          <a:xfrm>
            <a:off x="1230263" y="4996314"/>
            <a:ext cx="1190625"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Les chiens</a:t>
            </a:r>
            <a:endParaRPr lang="fr-FR" sz="1200" dirty="0">
              <a:solidFill>
                <a:schemeClr val="tx1"/>
              </a:solidFill>
              <a:latin typeface="Comic Sans MS" pitchFamily="66" charset="0"/>
            </a:endParaRPr>
          </a:p>
        </p:txBody>
      </p:sp>
      <p:sp>
        <p:nvSpPr>
          <p:cNvPr id="21" name="Rectangle 20"/>
          <p:cNvSpPr/>
          <p:nvPr/>
        </p:nvSpPr>
        <p:spPr>
          <a:xfrm>
            <a:off x="116631" y="5515997"/>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Le véhicule</a:t>
            </a:r>
            <a:endParaRPr lang="fr-FR" sz="1200" dirty="0">
              <a:solidFill>
                <a:schemeClr val="tx1"/>
              </a:solidFill>
              <a:latin typeface="Comic Sans MS" pitchFamily="66" charset="0"/>
            </a:endParaRPr>
          </a:p>
        </p:txBody>
      </p:sp>
      <p:sp>
        <p:nvSpPr>
          <p:cNvPr id="22" name="Rectangle 21"/>
          <p:cNvSpPr/>
          <p:nvPr/>
        </p:nvSpPr>
        <p:spPr>
          <a:xfrm>
            <a:off x="1230262" y="5515997"/>
            <a:ext cx="1190626"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Les véhicules</a:t>
            </a:r>
            <a:endParaRPr lang="fr-FR" sz="1200" dirty="0">
              <a:solidFill>
                <a:schemeClr val="tx1"/>
              </a:solidFill>
              <a:latin typeface="Comic Sans MS" pitchFamily="66" charset="0"/>
            </a:endParaRPr>
          </a:p>
        </p:txBody>
      </p:sp>
      <p:sp>
        <p:nvSpPr>
          <p:cNvPr id="23" name="Rectangle 22"/>
          <p:cNvSpPr/>
          <p:nvPr/>
        </p:nvSpPr>
        <p:spPr>
          <a:xfrm>
            <a:off x="116631" y="6004426"/>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Le voyageur</a:t>
            </a:r>
            <a:endParaRPr lang="fr-FR" sz="1200" dirty="0">
              <a:solidFill>
                <a:schemeClr val="tx1"/>
              </a:solidFill>
              <a:latin typeface="Comic Sans MS" pitchFamily="66" charset="0"/>
            </a:endParaRPr>
          </a:p>
        </p:txBody>
      </p:sp>
      <p:sp>
        <p:nvSpPr>
          <p:cNvPr id="24" name="Rectangle 23"/>
          <p:cNvSpPr/>
          <p:nvPr/>
        </p:nvSpPr>
        <p:spPr>
          <a:xfrm>
            <a:off x="1230262" y="6004426"/>
            <a:ext cx="1190626"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latin typeface="Comic Sans MS" pitchFamily="66" charset="0"/>
              </a:rPr>
              <a:t>Les voyageurs</a:t>
            </a:r>
            <a:endParaRPr lang="fr-FR" sz="1200" dirty="0">
              <a:solidFill>
                <a:schemeClr val="tx1"/>
              </a:solidFill>
              <a:latin typeface="Comic Sans MS" pitchFamily="66" charset="0"/>
            </a:endParaRPr>
          </a:p>
        </p:txBody>
      </p:sp>
      <p:sp>
        <p:nvSpPr>
          <p:cNvPr id="25" name="ZoneTexte 24"/>
          <p:cNvSpPr txBox="1"/>
          <p:nvPr/>
        </p:nvSpPr>
        <p:spPr>
          <a:xfrm>
            <a:off x="2536304" y="4915832"/>
            <a:ext cx="4032448" cy="1477328"/>
          </a:xfrm>
          <a:prstGeom prst="rect">
            <a:avLst/>
          </a:prstGeom>
          <a:noFill/>
        </p:spPr>
        <p:txBody>
          <a:bodyPr wrap="square" rtlCol="0">
            <a:spAutoFit/>
          </a:bodyPr>
          <a:lstStyle/>
          <a:p>
            <a:pPr algn="just">
              <a:lnSpc>
                <a:spcPct val="250000"/>
              </a:lnSpc>
            </a:pPr>
            <a:r>
              <a:rPr lang="fr-FR" sz="1200" dirty="0" smtClean="0">
                <a:latin typeface="Comic Sans MS" pitchFamily="66" charset="0"/>
              </a:rPr>
              <a:t>aboient dès que mon voisin s’en va.</a:t>
            </a:r>
          </a:p>
          <a:p>
            <a:pPr algn="just">
              <a:lnSpc>
                <a:spcPct val="250000"/>
              </a:lnSpc>
            </a:pPr>
            <a:r>
              <a:rPr lang="fr-FR" sz="1200" dirty="0" smtClean="0">
                <a:latin typeface="Comic Sans MS" pitchFamily="66" charset="0"/>
              </a:rPr>
              <a:t>klaxonne dans la file d’embouteillages.</a:t>
            </a:r>
          </a:p>
          <a:p>
            <a:pPr algn="just">
              <a:lnSpc>
                <a:spcPct val="250000"/>
              </a:lnSpc>
            </a:pPr>
            <a:r>
              <a:rPr lang="fr-FR" sz="1200" dirty="0" smtClean="0">
                <a:latin typeface="Comic Sans MS" pitchFamily="66" charset="0"/>
              </a:rPr>
              <a:t>se repose avant de reprendre la route.</a:t>
            </a:r>
            <a:endParaRPr lang="fr-FR" sz="1200" dirty="0">
              <a:latin typeface="Comic Sans MS" pitchFamily="66" charset="0"/>
            </a:endParaRPr>
          </a:p>
        </p:txBody>
      </p:sp>
      <p:grpSp>
        <p:nvGrpSpPr>
          <p:cNvPr id="26" name="Groupe 25"/>
          <p:cNvGrpSpPr/>
          <p:nvPr/>
        </p:nvGrpSpPr>
        <p:grpSpPr>
          <a:xfrm>
            <a:off x="116632" y="6726996"/>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un groupe nominal sujet qui convient.</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ZoneTexte 31"/>
          <p:cNvSpPr txBox="1"/>
          <p:nvPr/>
        </p:nvSpPr>
        <p:spPr>
          <a:xfrm>
            <a:off x="3483006" y="7766536"/>
            <a:ext cx="3186354"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jouent au foot tous les weekends.</a:t>
            </a:r>
          </a:p>
          <a:p>
            <a:pPr algn="just">
              <a:lnSpc>
                <a:spcPct val="200000"/>
              </a:lnSpc>
            </a:pPr>
            <a:r>
              <a:rPr lang="fr-FR" sz="1200" dirty="0" smtClean="0">
                <a:latin typeface="Comic Sans MS" pitchFamily="66" charset="0"/>
              </a:rPr>
              <a:t>découvre un livre sur l’alpinisme.</a:t>
            </a:r>
          </a:p>
          <a:p>
            <a:pPr algn="just">
              <a:lnSpc>
                <a:spcPct val="200000"/>
              </a:lnSpc>
            </a:pPr>
            <a:r>
              <a:rPr lang="fr-FR" sz="1200" dirty="0" smtClean="0">
                <a:latin typeface="Comic Sans MS" pitchFamily="66" charset="0"/>
              </a:rPr>
              <a:t>plante des carottes et des choux.</a:t>
            </a:r>
          </a:p>
          <a:p>
            <a:pPr algn="just">
              <a:lnSpc>
                <a:spcPct val="200000"/>
              </a:lnSpc>
            </a:pPr>
            <a:r>
              <a:rPr lang="fr-FR" sz="1200" dirty="0" smtClean="0">
                <a:latin typeface="Comic Sans MS" pitchFamily="66" charset="0"/>
              </a:rPr>
              <a:t>déménagent l’été prochain.</a:t>
            </a:r>
          </a:p>
          <a:p>
            <a:pPr algn="just">
              <a:lnSpc>
                <a:spcPct val="200000"/>
              </a:lnSpc>
            </a:pPr>
            <a:r>
              <a:rPr lang="fr-FR" sz="1200" dirty="0" smtClean="0">
                <a:latin typeface="Comic Sans MS" pitchFamily="66" charset="0"/>
              </a:rPr>
              <a:t>regardent un dessin animé dans le salon.</a:t>
            </a:r>
            <a:endParaRPr lang="fr-FR" sz="1200" dirty="0">
              <a:latin typeface="Comic Sans MS" pitchFamily="66" charset="0"/>
            </a:endParaRPr>
          </a:p>
        </p:txBody>
      </p:sp>
      <p:sp>
        <p:nvSpPr>
          <p:cNvPr id="33" name="ZoneTexte 32"/>
          <p:cNvSpPr txBox="1"/>
          <p:nvPr/>
        </p:nvSpPr>
        <p:spPr>
          <a:xfrm>
            <a:off x="262347" y="7766536"/>
            <a:ext cx="3186354" cy="1938992"/>
          </a:xfrm>
          <a:prstGeom prst="rect">
            <a:avLst/>
          </a:prstGeom>
          <a:noFill/>
        </p:spPr>
        <p:txBody>
          <a:bodyPr wrap="square" rtlCol="0">
            <a:spAutoFit/>
          </a:bodyPr>
          <a:lstStyle/>
          <a:p>
            <a:pPr algn="just">
              <a:lnSpc>
                <a:spcPct val="200000"/>
              </a:lnSpc>
            </a:pPr>
            <a:r>
              <a:rPr lang="fr-FR" sz="1200" dirty="0" smtClean="0">
                <a:latin typeface="Comic Sans MS" pitchFamily="66" charset="0"/>
              </a:rPr>
              <a:t>_______________________________</a:t>
            </a:r>
          </a:p>
          <a:p>
            <a:pPr algn="just">
              <a:lnSpc>
                <a:spcPct val="200000"/>
              </a:lnSpc>
            </a:pPr>
            <a:r>
              <a:rPr lang="fr-FR" sz="1200" dirty="0" smtClean="0">
                <a:latin typeface="Comic Sans MS" pitchFamily="66" charset="0"/>
              </a:rPr>
              <a:t>_______________________________</a:t>
            </a:r>
            <a:r>
              <a:rPr lang="fr-FR" sz="1200" dirty="0">
                <a:latin typeface="Comic Sans MS" pitchFamily="66" charset="0"/>
              </a:rPr>
              <a:t>_______________________________</a:t>
            </a:r>
          </a:p>
          <a:p>
            <a:pPr algn="just">
              <a:lnSpc>
                <a:spcPct val="200000"/>
              </a:lnSpc>
            </a:pPr>
            <a:r>
              <a:rPr lang="fr-FR" sz="1200" dirty="0">
                <a:latin typeface="Comic Sans MS" pitchFamily="66" charset="0"/>
              </a:rPr>
              <a:t>_______________________________</a:t>
            </a:r>
          </a:p>
          <a:p>
            <a:pPr algn="just">
              <a:lnSpc>
                <a:spcPct val="200000"/>
              </a:lnSpc>
            </a:pPr>
            <a:r>
              <a:rPr lang="fr-FR" sz="1200" dirty="0" smtClean="0">
                <a:latin typeface="Comic Sans MS" pitchFamily="66" charset="0"/>
              </a:rPr>
              <a:t>_______________________________</a:t>
            </a:r>
            <a:endParaRPr lang="fr-FR" sz="1200" dirty="0">
              <a:latin typeface="Comic Sans MS" pitchFamily="66" charset="0"/>
            </a:endParaRPr>
          </a:p>
        </p:txBody>
      </p:sp>
    </p:spTree>
    <p:extLst>
      <p:ext uri="{BB962C8B-B14F-4D97-AF65-F5344CB8AC3E}">
        <p14:creationId xmlns:p14="http://schemas.microsoft.com/office/powerpoint/2010/main" val="130668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Accorder le sujet avec son verbe</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280592"/>
            <a:ext cx="6653336" cy="468196"/>
            <a:chOff x="116632" y="1352600"/>
            <a:chExt cx="6653336" cy="468196"/>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Recopie chaque phrase avec le verbe qui convient.</a:t>
              </a:r>
              <a:endParaRPr lang="fr-FR" sz="1400" u="sng" dirty="0">
                <a:latin typeface="SimpleRonde" pitchFamily="2" charset="0"/>
              </a:endParaRP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p:cNvSpPr txBox="1"/>
          <p:nvPr/>
        </p:nvSpPr>
        <p:spPr>
          <a:xfrm>
            <a:off x="296652" y="1712640"/>
            <a:ext cx="6372708" cy="2862322"/>
          </a:xfrm>
          <a:prstGeom prst="rect">
            <a:avLst/>
          </a:prstGeom>
          <a:noFill/>
        </p:spPr>
        <p:txBody>
          <a:bodyPr wrap="square" rtlCol="0">
            <a:spAutoFit/>
          </a:bodyPr>
          <a:lstStyle/>
          <a:p>
            <a:pPr algn="just">
              <a:lnSpc>
                <a:spcPct val="250000"/>
              </a:lnSpc>
            </a:pPr>
            <a:r>
              <a:rPr lang="fr-FR" sz="1200" dirty="0" smtClean="0">
                <a:latin typeface="Comic Sans MS" pitchFamily="66" charset="0"/>
              </a:rPr>
              <a:t>Le train (siffle – sifflent) lors de son entrée dans la gare.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Les enfants (sorte – sortent)  en courant dans la cour de récréation.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La cloche (sonne – sonnent) la fin de la récréation.</a:t>
            </a:r>
          </a:p>
          <a:p>
            <a:pPr algn="just">
              <a:lnSpc>
                <a:spcPct val="250000"/>
              </a:lnSpc>
            </a:pPr>
            <a:endParaRPr lang="fr-FR" sz="1200" dirty="0">
              <a:latin typeface="Comic Sans MS" pitchFamily="66" charset="0"/>
            </a:endParaRP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190408"/>
            <a:ext cx="61926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152800"/>
            <a:ext cx="619268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016896"/>
            <a:ext cx="6192688" cy="502778"/>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14995"/>
            <a:ext cx="3048006" cy="2438405"/>
          </a:xfrm>
          <a:prstGeom prst="rect">
            <a:avLst/>
          </a:prstGeom>
        </p:spPr>
      </p:pic>
      <p:grpSp>
        <p:nvGrpSpPr>
          <p:cNvPr id="18" name="Groupe 17"/>
          <p:cNvGrpSpPr/>
          <p:nvPr/>
        </p:nvGrpSpPr>
        <p:grpSpPr>
          <a:xfrm>
            <a:off x="116632" y="4664968"/>
            <a:ext cx="6653336" cy="1141457"/>
            <a:chOff x="116632" y="1352600"/>
            <a:chExt cx="6653336" cy="1141457"/>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smtClean="0">
                  <a:latin typeface="SimpleRonde" pitchFamily="2" charset="0"/>
                </a:rPr>
                <a:t>Ecris trois phrases à propos de ce dessin. Utilise les mots suivants pour t’aider : elle – elles – les garçons – il – ils – la fillette – jouer – sauter – bille – marelle – corde – ballon.</a:t>
              </a:r>
              <a:endParaRPr lang="fr-FR" sz="1400" u="sng" dirty="0">
                <a:latin typeface="SimpleRonde" pitchFamily="2" charset="0"/>
              </a:endParaRP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1" r="45064" b="64724"/>
          <a:stretch/>
        </p:blipFill>
        <p:spPr>
          <a:xfrm>
            <a:off x="3083050" y="6033120"/>
            <a:ext cx="3406290" cy="847740"/>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1" r="45064" b="64724"/>
          <a:stretch/>
        </p:blipFill>
        <p:spPr>
          <a:xfrm>
            <a:off x="3083050" y="7633652"/>
            <a:ext cx="3406290" cy="847740"/>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1" r="4433" b="79514"/>
          <a:stretch/>
        </p:blipFill>
        <p:spPr>
          <a:xfrm>
            <a:off x="296652" y="8925192"/>
            <a:ext cx="6192688" cy="492304"/>
          </a:xfrm>
          <a:prstGeom prst="rect">
            <a:avLst/>
          </a:prstGeom>
        </p:spPr>
      </p:pic>
      <p:sp>
        <p:nvSpPr>
          <p:cNvPr id="28" name="ZoneTexte 27"/>
          <p:cNvSpPr txBox="1"/>
          <p:nvPr/>
        </p:nvSpPr>
        <p:spPr>
          <a:xfrm>
            <a:off x="3068960" y="6095836"/>
            <a:ext cx="360040" cy="369332"/>
          </a:xfrm>
          <a:prstGeom prst="rect">
            <a:avLst/>
          </a:prstGeom>
          <a:noFill/>
        </p:spPr>
        <p:txBody>
          <a:bodyPr wrap="square" rtlCol="0">
            <a:spAutoFit/>
          </a:bodyPr>
          <a:lstStyle/>
          <a:p>
            <a:r>
              <a:rPr lang="fr-FR" dirty="0" smtClean="0">
                <a:latin typeface="akaDylan Plain" pitchFamily="82" charset="0"/>
              </a:rPr>
              <a:t>1</a:t>
            </a:r>
            <a:endParaRPr lang="fr-FR" dirty="0">
              <a:latin typeface="akaDylan Plain" pitchFamily="82" charset="0"/>
            </a:endParaRPr>
          </a:p>
        </p:txBody>
      </p:sp>
      <p:sp>
        <p:nvSpPr>
          <p:cNvPr id="29" name="ZoneTexte 28"/>
          <p:cNvSpPr txBox="1"/>
          <p:nvPr/>
        </p:nvSpPr>
        <p:spPr>
          <a:xfrm>
            <a:off x="3068960" y="7680012"/>
            <a:ext cx="360040" cy="369332"/>
          </a:xfrm>
          <a:prstGeom prst="rect">
            <a:avLst/>
          </a:prstGeom>
          <a:noFill/>
        </p:spPr>
        <p:txBody>
          <a:bodyPr wrap="square" rtlCol="0">
            <a:spAutoFit/>
          </a:bodyPr>
          <a:lstStyle/>
          <a:p>
            <a:r>
              <a:rPr lang="fr-FR" dirty="0" smtClean="0">
                <a:latin typeface="akaDylan Plain" pitchFamily="82" charset="0"/>
              </a:rPr>
              <a:t>2</a:t>
            </a:r>
            <a:endParaRPr lang="fr-FR" dirty="0">
              <a:latin typeface="akaDylan Plain" pitchFamily="82" charset="0"/>
            </a:endParaRPr>
          </a:p>
        </p:txBody>
      </p:sp>
      <p:sp>
        <p:nvSpPr>
          <p:cNvPr id="30" name="ZoneTexte 29"/>
          <p:cNvSpPr txBox="1"/>
          <p:nvPr/>
        </p:nvSpPr>
        <p:spPr>
          <a:xfrm>
            <a:off x="296652" y="8976156"/>
            <a:ext cx="360040" cy="369332"/>
          </a:xfrm>
          <a:prstGeom prst="rect">
            <a:avLst/>
          </a:prstGeom>
          <a:noFill/>
        </p:spPr>
        <p:txBody>
          <a:bodyPr wrap="square" rtlCol="0">
            <a:spAutoFit/>
          </a:bodyPr>
          <a:lstStyle/>
          <a:p>
            <a:r>
              <a:rPr lang="fr-FR" dirty="0">
                <a:latin typeface="akaDylan Plain" pitchFamily="82" charset="0"/>
              </a:rPr>
              <a:t>3</a:t>
            </a:r>
          </a:p>
        </p:txBody>
      </p:sp>
    </p:spTree>
    <p:extLst>
      <p:ext uri="{BB962C8B-B14F-4D97-AF65-F5344CB8AC3E}">
        <p14:creationId xmlns:p14="http://schemas.microsoft.com/office/powerpoint/2010/main" val="382108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Accorder le sujet avec son verbe</a:t>
            </a:r>
            <a:endParaRPr lang="fr-FR" dirty="0"/>
          </a:p>
        </p:txBody>
      </p:sp>
      <p:sp>
        <p:nvSpPr>
          <p:cNvPr id="3" name="Espace réservé du texte 2"/>
          <p:cNvSpPr>
            <a:spLocks noGrp="1"/>
          </p:cNvSpPr>
          <p:nvPr>
            <p:ph type="body" sz="quarter" idx="11"/>
          </p:nvPr>
        </p:nvSpPr>
        <p:spPr/>
        <p:txBody>
          <a:bodyPr/>
          <a:lstStyle/>
          <a:p>
            <a:r>
              <a:rPr lang="fr-FR" dirty="0" smtClean="0"/>
              <a:t>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Récris chaque phrase en remplaçant le sujet par celui indiqué.</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12640"/>
            <a:ext cx="6372708" cy="2400657"/>
          </a:xfrm>
          <a:prstGeom prst="rect">
            <a:avLst/>
          </a:prstGeom>
          <a:noFill/>
        </p:spPr>
        <p:txBody>
          <a:bodyPr wrap="square" rtlCol="0">
            <a:spAutoFit/>
          </a:bodyPr>
          <a:lstStyle/>
          <a:p>
            <a:pPr algn="just">
              <a:lnSpc>
                <a:spcPct val="250000"/>
              </a:lnSpc>
            </a:pPr>
            <a:r>
              <a:rPr lang="fr-FR" sz="1200" dirty="0" smtClean="0">
                <a:latin typeface="Comic Sans MS" pitchFamily="66" charset="0"/>
              </a:rPr>
              <a:t>Le lion guette la gazelle avant de lui sauter dessus.</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Aurélien se couche très tard pour assister à l’agnelage.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Ma sœur et moi cherchons des cadeaux pour l’anniversaire de maman.</a:t>
            </a:r>
            <a:endParaRPr lang="fr-FR" sz="1200" dirty="0">
              <a:latin typeface="Comic Sans MS" pitchFamily="66" charset="0"/>
            </a:endParaRP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190408"/>
            <a:ext cx="6192688" cy="502778"/>
          </a:xfrm>
          <a:prstGeom prst="rect">
            <a:avLst/>
          </a:prstGeom>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456" y="3154078"/>
            <a:ext cx="61926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018174"/>
            <a:ext cx="6192688" cy="502778"/>
          </a:xfrm>
          <a:prstGeom prst="rect">
            <a:avLst/>
          </a:prstGeom>
        </p:spPr>
      </p:pic>
      <p:sp>
        <p:nvSpPr>
          <p:cNvPr id="15" name="ZoneTexte 14"/>
          <p:cNvSpPr txBox="1"/>
          <p:nvPr/>
        </p:nvSpPr>
        <p:spPr>
          <a:xfrm>
            <a:off x="312460" y="2318107"/>
            <a:ext cx="1368152" cy="307777"/>
          </a:xfrm>
          <a:prstGeom prst="rect">
            <a:avLst/>
          </a:prstGeom>
          <a:noFill/>
        </p:spPr>
        <p:txBody>
          <a:bodyPr wrap="square" rtlCol="0">
            <a:spAutoFit/>
          </a:bodyPr>
          <a:lstStyle/>
          <a:p>
            <a:r>
              <a:rPr lang="fr-FR" sz="1400" b="1" dirty="0" smtClean="0">
                <a:latin typeface="Cursive standard" pitchFamily="2" charset="0"/>
              </a:rPr>
              <a:t>Les fauves</a:t>
            </a:r>
            <a:endParaRPr lang="fr-FR" sz="1400" b="1" dirty="0">
              <a:latin typeface="Cursive standard" pitchFamily="2" charset="0"/>
            </a:endParaRPr>
          </a:p>
        </p:txBody>
      </p:sp>
      <p:sp>
        <p:nvSpPr>
          <p:cNvPr id="26" name="ZoneTexte 25"/>
          <p:cNvSpPr txBox="1"/>
          <p:nvPr/>
        </p:nvSpPr>
        <p:spPr>
          <a:xfrm>
            <a:off x="340060" y="3287046"/>
            <a:ext cx="2520280" cy="307777"/>
          </a:xfrm>
          <a:prstGeom prst="rect">
            <a:avLst/>
          </a:prstGeom>
          <a:noFill/>
        </p:spPr>
        <p:txBody>
          <a:bodyPr wrap="square" rtlCol="0">
            <a:spAutoFit/>
          </a:bodyPr>
          <a:lstStyle/>
          <a:p>
            <a:r>
              <a:rPr lang="fr-FR" sz="1400" b="1" dirty="0" smtClean="0">
                <a:latin typeface="Cursive standard" pitchFamily="2" charset="0"/>
              </a:rPr>
              <a:t>Aurélien et Emma</a:t>
            </a:r>
            <a:endParaRPr lang="fr-FR" sz="1400" b="1" dirty="0">
              <a:latin typeface="Cursive standard" pitchFamily="2" charset="0"/>
            </a:endParaRPr>
          </a:p>
        </p:txBody>
      </p:sp>
      <p:sp>
        <p:nvSpPr>
          <p:cNvPr id="27" name="ZoneTexte 26"/>
          <p:cNvSpPr txBox="1"/>
          <p:nvPr/>
        </p:nvSpPr>
        <p:spPr>
          <a:xfrm>
            <a:off x="315672" y="4145055"/>
            <a:ext cx="1368152" cy="307777"/>
          </a:xfrm>
          <a:prstGeom prst="rect">
            <a:avLst/>
          </a:prstGeom>
          <a:noFill/>
        </p:spPr>
        <p:txBody>
          <a:bodyPr wrap="square" rtlCol="0">
            <a:spAutoFit/>
          </a:bodyPr>
          <a:lstStyle/>
          <a:p>
            <a:r>
              <a:rPr lang="fr-FR" sz="1400" b="1" dirty="0" smtClean="0">
                <a:latin typeface="Cursive standard" pitchFamily="2" charset="0"/>
              </a:rPr>
              <a:t>Mes frères</a:t>
            </a:r>
            <a:endParaRPr lang="fr-FR" sz="1400" b="1" dirty="0">
              <a:latin typeface="Cursive standard" pitchFamily="2" charset="0"/>
            </a:endParaRPr>
          </a:p>
        </p:txBody>
      </p:sp>
      <p:grpSp>
        <p:nvGrpSpPr>
          <p:cNvPr id="28" name="Groupe 27"/>
          <p:cNvGrpSpPr/>
          <p:nvPr/>
        </p:nvGrpSpPr>
        <p:grpSpPr>
          <a:xfrm>
            <a:off x="116632" y="4736976"/>
            <a:ext cx="6653336" cy="495126"/>
            <a:chOff x="116632" y="1352600"/>
            <a:chExt cx="6653336" cy="495126"/>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Transforme chaque couple de phrase pour n’en faire qu’une.</a:t>
              </a:r>
              <a:endParaRPr lang="fr-FR" sz="1400" u="sng" dirty="0">
                <a:latin typeface="SimpleRonde" pitchFamily="2" charset="0"/>
              </a:endParaRP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4" name="ZoneTexte 33"/>
          <p:cNvSpPr txBox="1"/>
          <p:nvPr/>
        </p:nvSpPr>
        <p:spPr>
          <a:xfrm>
            <a:off x="116632" y="5232102"/>
            <a:ext cx="6653336" cy="646331"/>
          </a:xfrm>
          <a:prstGeom prst="rect">
            <a:avLst/>
          </a:prstGeom>
          <a:noFill/>
        </p:spPr>
        <p:txBody>
          <a:bodyPr wrap="square" rtlCol="0">
            <a:spAutoFit/>
          </a:bodyPr>
          <a:lstStyle/>
          <a:p>
            <a:pPr algn="ctr">
              <a:lnSpc>
                <a:spcPct val="150000"/>
              </a:lnSpc>
            </a:pPr>
            <a:r>
              <a:rPr lang="fr-FR" sz="1200" b="1" dirty="0" smtClean="0">
                <a:latin typeface="Comic Sans MS" pitchFamily="66" charset="0"/>
              </a:rPr>
              <a:t>Le chat</a:t>
            </a:r>
            <a:r>
              <a:rPr lang="fr-FR" sz="1200" dirty="0" smtClean="0">
                <a:latin typeface="Comic Sans MS" pitchFamily="66" charset="0"/>
              </a:rPr>
              <a:t> mang</a:t>
            </a:r>
            <a:r>
              <a:rPr lang="fr-FR" sz="1200" u="sng" dirty="0" smtClean="0">
                <a:latin typeface="Comic Sans MS" pitchFamily="66" charset="0"/>
              </a:rPr>
              <a:t>e</a:t>
            </a:r>
            <a:r>
              <a:rPr lang="fr-FR" sz="1200" dirty="0" smtClean="0">
                <a:latin typeface="Comic Sans MS" pitchFamily="66" charset="0"/>
              </a:rPr>
              <a:t> des croquettes. </a:t>
            </a:r>
            <a:r>
              <a:rPr lang="fr-FR" sz="1200" b="1" dirty="0" smtClean="0">
                <a:latin typeface="Comic Sans MS" pitchFamily="66" charset="0"/>
              </a:rPr>
              <a:t>Le chien</a:t>
            </a:r>
            <a:r>
              <a:rPr lang="fr-FR" sz="1200" dirty="0" smtClean="0">
                <a:latin typeface="Comic Sans MS" pitchFamily="66" charset="0"/>
              </a:rPr>
              <a:t> mang</a:t>
            </a:r>
            <a:r>
              <a:rPr lang="fr-FR" sz="1200" u="sng" dirty="0" smtClean="0">
                <a:latin typeface="Comic Sans MS" pitchFamily="66" charset="0"/>
              </a:rPr>
              <a:t>e</a:t>
            </a:r>
            <a:r>
              <a:rPr lang="fr-FR" sz="1200" dirty="0" smtClean="0">
                <a:latin typeface="Comic Sans MS" pitchFamily="66" charset="0"/>
              </a:rPr>
              <a:t> des croquettes.</a:t>
            </a:r>
          </a:p>
          <a:p>
            <a:pPr algn="ctr">
              <a:lnSpc>
                <a:spcPct val="150000"/>
              </a:lnSpc>
            </a:pPr>
            <a:r>
              <a:rPr lang="fr-FR" sz="1200" dirty="0" smtClean="0">
                <a:latin typeface="Throw My Hands Up in the Air"/>
                <a:ea typeface="Throw My Hands Up in the Air"/>
              </a:rPr>
              <a:t>~</a:t>
            </a:r>
            <a:r>
              <a:rPr lang="fr-FR" sz="1200" b="1" dirty="0" smtClean="0">
                <a:latin typeface="Comic Sans MS" pitchFamily="66" charset="0"/>
              </a:rPr>
              <a:t> Le chat et le chien </a:t>
            </a:r>
            <a:r>
              <a:rPr lang="fr-FR" sz="1200" dirty="0" smtClean="0">
                <a:latin typeface="Comic Sans MS" pitchFamily="66" charset="0"/>
              </a:rPr>
              <a:t>mang</a:t>
            </a:r>
            <a:r>
              <a:rPr lang="fr-FR" sz="1200" u="sng" dirty="0" smtClean="0">
                <a:latin typeface="Comic Sans MS" pitchFamily="66" charset="0"/>
              </a:rPr>
              <a:t>ent</a:t>
            </a:r>
            <a:r>
              <a:rPr lang="fr-FR" sz="1200" dirty="0" smtClean="0">
                <a:latin typeface="Comic Sans MS" pitchFamily="66" charset="0"/>
              </a:rPr>
              <a:t> des croquettes.</a:t>
            </a:r>
            <a:endParaRPr lang="fr-FR" sz="1200" dirty="0">
              <a:latin typeface="Comic Sans MS" pitchFamily="66" charset="0"/>
            </a:endParaRPr>
          </a:p>
        </p:txBody>
      </p:sp>
      <p:sp>
        <p:nvSpPr>
          <p:cNvPr id="35" name="ZoneTexte 34"/>
          <p:cNvSpPr txBox="1"/>
          <p:nvPr/>
        </p:nvSpPr>
        <p:spPr>
          <a:xfrm>
            <a:off x="217240" y="5817096"/>
            <a:ext cx="6372708" cy="3323987"/>
          </a:xfrm>
          <a:prstGeom prst="rect">
            <a:avLst/>
          </a:prstGeom>
          <a:noFill/>
        </p:spPr>
        <p:txBody>
          <a:bodyPr wrap="square" rtlCol="0">
            <a:spAutoFit/>
          </a:bodyPr>
          <a:lstStyle/>
          <a:p>
            <a:pPr algn="just">
              <a:lnSpc>
                <a:spcPct val="250000"/>
              </a:lnSpc>
            </a:pPr>
            <a:r>
              <a:rPr lang="fr-FR" sz="1200" dirty="0" smtClean="0">
                <a:latin typeface="Comic Sans MS" pitchFamily="66" charset="0"/>
              </a:rPr>
              <a:t>Mon frère prépare un gâteau. Ma sœur prépare un gâteau.</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garagiste répare une voiture. Son employé répare une voiture.</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Le voyageur monte dans le train. Le contrôleur monte dans le train.</a:t>
            </a:r>
          </a:p>
          <a:p>
            <a:pPr algn="just">
              <a:lnSpc>
                <a:spcPct val="250000"/>
              </a:lnSpc>
            </a:pPr>
            <a:endParaRPr lang="fr-FR" sz="1200" dirty="0">
              <a:latin typeface="Comic Sans MS" pitchFamily="66" charset="0"/>
            </a:endParaRPr>
          </a:p>
          <a:p>
            <a:pPr algn="just">
              <a:lnSpc>
                <a:spcPct val="250000"/>
              </a:lnSpc>
            </a:pPr>
            <a:r>
              <a:rPr lang="fr-FR" sz="1200" dirty="0" smtClean="0">
                <a:latin typeface="Comic Sans MS" pitchFamily="66" charset="0"/>
              </a:rPr>
              <a:t>Louka illustre sa poésie. Léna illustre sa poésie.</a:t>
            </a:r>
            <a:endParaRPr lang="fr-FR" sz="1200" dirty="0">
              <a:latin typeface="Comic Sans MS" pitchFamily="66" charset="0"/>
            </a:endParaRP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6250422"/>
            <a:ext cx="6192688" cy="502778"/>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7214092"/>
            <a:ext cx="6192688" cy="502778"/>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8078188"/>
            <a:ext cx="6192688"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9014292"/>
            <a:ext cx="6192688" cy="502778"/>
          </a:xfrm>
          <a:prstGeom prst="rect">
            <a:avLst/>
          </a:prstGeom>
        </p:spPr>
      </p:pic>
    </p:spTree>
    <p:extLst>
      <p:ext uri="{BB962C8B-B14F-4D97-AF65-F5344CB8AC3E}">
        <p14:creationId xmlns:p14="http://schemas.microsoft.com/office/powerpoint/2010/main" val="11786489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4263</TotalTime>
  <Words>7642</Words>
  <Application>Microsoft Office PowerPoint</Application>
  <PresentationFormat>Format A4 (210 x 297 mm)</PresentationFormat>
  <Paragraphs>1578</Paragraphs>
  <Slides>48</Slides>
  <Notes>11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Lavillat</dc:creator>
  <cp:lastModifiedBy>Gaelle48</cp:lastModifiedBy>
  <cp:revision>174</cp:revision>
  <cp:lastPrinted>2014-09-19T06:39:57Z</cp:lastPrinted>
  <dcterms:created xsi:type="dcterms:W3CDTF">2013-08-25T18:45:11Z</dcterms:created>
  <dcterms:modified xsi:type="dcterms:W3CDTF">2016-11-19T20:52:39Z</dcterms:modified>
</cp:coreProperties>
</file>