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05" r:id="rId2"/>
    <p:sldId id="306" r:id="rId3"/>
    <p:sldId id="256" r:id="rId4"/>
    <p:sldId id="257" r:id="rId5"/>
    <p:sldId id="258" r:id="rId6"/>
    <p:sldId id="259" r:id="rId7"/>
    <p:sldId id="260" r:id="rId8"/>
    <p:sldId id="261" r:id="rId9"/>
    <p:sldId id="262" r:id="rId10"/>
    <p:sldId id="263" r:id="rId11"/>
    <p:sldId id="264" r:id="rId12"/>
    <p:sldId id="265" r:id="rId13"/>
    <p:sldId id="268" r:id="rId14"/>
    <p:sldId id="266" r:id="rId15"/>
    <p:sldId id="267" r:id="rId16"/>
    <p:sldId id="269" r:id="rId17"/>
    <p:sldId id="270" r:id="rId18"/>
    <p:sldId id="271" r:id="rId19"/>
    <p:sldId id="283" r:id="rId20"/>
    <p:sldId id="309" r:id="rId21"/>
    <p:sldId id="312" r:id="rId22"/>
    <p:sldId id="313" r:id="rId23"/>
    <p:sldId id="284" r:id="rId24"/>
    <p:sldId id="314" r:id="rId25"/>
    <p:sldId id="285" r:id="rId26"/>
    <p:sldId id="315" r:id="rId27"/>
    <p:sldId id="272" r:id="rId28"/>
    <p:sldId id="273" r:id="rId29"/>
    <p:sldId id="274" r:id="rId30"/>
    <p:sldId id="275" r:id="rId31"/>
    <p:sldId id="276" r:id="rId32"/>
    <p:sldId id="277" r:id="rId33"/>
    <p:sldId id="278" r:id="rId34"/>
    <p:sldId id="279" r:id="rId35"/>
    <p:sldId id="288" r:id="rId36"/>
    <p:sldId id="289" r:id="rId37"/>
    <p:sldId id="316" r:id="rId38"/>
    <p:sldId id="317" r:id="rId39"/>
    <p:sldId id="290" r:id="rId40"/>
    <p:sldId id="291" r:id="rId41"/>
    <p:sldId id="292" r:id="rId42"/>
    <p:sldId id="293" r:id="rId43"/>
    <p:sldId id="294" r:id="rId44"/>
    <p:sldId id="295" r:id="rId45"/>
    <p:sldId id="296" r:id="rId46"/>
    <p:sldId id="297" r:id="rId47"/>
    <p:sldId id="300" r:id="rId48"/>
    <p:sldId id="301" r:id="rId49"/>
    <p:sldId id="318" r:id="rId50"/>
    <p:sldId id="319" r:id="rId51"/>
    <p:sldId id="302" r:id="rId52"/>
    <p:sldId id="303" r:id="rId53"/>
    <p:sldId id="320" r:id="rId54"/>
    <p:sldId id="321" r:id="rId55"/>
    <p:sldId id="327" r:id="rId56"/>
    <p:sldId id="328" r:id="rId57"/>
    <p:sldId id="329" r:id="rId58"/>
    <p:sldId id="330" r:id="rId59"/>
    <p:sldId id="331" r:id="rId60"/>
    <p:sldId id="332" r:id="rId61"/>
    <p:sldId id="333" r:id="rId62"/>
    <p:sldId id="334" r:id="rId63"/>
    <p:sldId id="307" r:id="rId64"/>
    <p:sldId id="308" r:id="rId65"/>
  </p:sldIdLst>
  <p:sldSz cx="6858000" cy="9906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CC00"/>
    <a:srgbClr val="21FF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4660"/>
  </p:normalViewPr>
  <p:slideViewPr>
    <p:cSldViewPr>
      <p:cViewPr>
        <p:scale>
          <a:sx n="100" d="100"/>
          <a:sy n="100" d="100"/>
        </p:scale>
        <p:origin x="1498" y="-283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5557" tIns="47779" rIns="95557" bIns="47779" rtlCol="0"/>
          <a:lstStyle>
            <a:lvl1pPr algn="l">
              <a:defRPr sz="13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5557" tIns="47779" rIns="95557" bIns="47779" rtlCol="0"/>
          <a:lstStyle>
            <a:lvl1pPr algn="r">
              <a:defRPr sz="1300"/>
            </a:lvl1pPr>
          </a:lstStyle>
          <a:p>
            <a:fld id="{3A11FF04-4AAC-402D-89AA-1A917514791E}" type="datetimeFigureOut">
              <a:rPr lang="fr-FR" smtClean="0"/>
              <a:pPr/>
              <a:t>23/08/2025</a:t>
            </a:fld>
            <a:endParaRPr lang="fr-FR"/>
          </a:p>
        </p:txBody>
      </p:sp>
      <p:sp>
        <p:nvSpPr>
          <p:cNvPr id="4" name="Espace réservé de l'image des diapositives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5557" tIns="47779" rIns="95557" bIns="47779"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557" tIns="47779" rIns="95557" bIns="4777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5557" tIns="47779" rIns="95557" bIns="4777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5557" tIns="47779" rIns="95557" bIns="47779" rtlCol="0" anchor="b"/>
          <a:lstStyle>
            <a:lvl1pPr algn="r">
              <a:defRPr sz="1300"/>
            </a:lvl1pPr>
          </a:lstStyle>
          <a:p>
            <a:fld id="{B39F9F33-7B2D-4E97-BAC2-796E2DE25243}" type="slidenum">
              <a:rPr lang="fr-FR" smtClean="0"/>
              <a:pPr/>
              <a:t>‹N°›</a:t>
            </a:fld>
            <a:endParaRPr lang="fr-FR"/>
          </a:p>
        </p:txBody>
      </p:sp>
    </p:spTree>
    <p:extLst>
      <p:ext uri="{BB962C8B-B14F-4D97-AF65-F5344CB8AC3E}">
        <p14:creationId xmlns:p14="http://schemas.microsoft.com/office/powerpoint/2010/main" val="342515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3</a:t>
            </a:fld>
            <a:endParaRPr lang="fr-FR"/>
          </a:p>
        </p:txBody>
      </p:sp>
    </p:spTree>
    <p:extLst>
      <p:ext uri="{BB962C8B-B14F-4D97-AF65-F5344CB8AC3E}">
        <p14:creationId xmlns:p14="http://schemas.microsoft.com/office/powerpoint/2010/main" val="2516744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45</a:t>
            </a:fld>
            <a:endParaRPr lang="fr-FR"/>
          </a:p>
        </p:txBody>
      </p:sp>
    </p:spTree>
    <p:extLst>
      <p:ext uri="{BB962C8B-B14F-4D97-AF65-F5344CB8AC3E}">
        <p14:creationId xmlns:p14="http://schemas.microsoft.com/office/powerpoint/2010/main" val="425276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46</a:t>
            </a:fld>
            <a:endParaRPr lang="fr-FR"/>
          </a:p>
        </p:txBody>
      </p:sp>
    </p:spTree>
    <p:extLst>
      <p:ext uri="{BB962C8B-B14F-4D97-AF65-F5344CB8AC3E}">
        <p14:creationId xmlns:p14="http://schemas.microsoft.com/office/powerpoint/2010/main" val="425276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66594-31F5-D0C9-B7E4-802BA052CB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AD9EF4-0523-5431-E6D0-20B24BD6400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705CC5E-664A-E049-C5DC-907B868A660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412359E-F873-ECDB-DC4D-35756BBA4CF9}"/>
              </a:ext>
            </a:extLst>
          </p:cNvPr>
          <p:cNvSpPr>
            <a:spLocks noGrp="1"/>
          </p:cNvSpPr>
          <p:nvPr>
            <p:ph type="sldNum" sz="quarter" idx="10"/>
          </p:nvPr>
        </p:nvSpPr>
        <p:spPr/>
        <p:txBody>
          <a:bodyPr/>
          <a:lstStyle/>
          <a:p>
            <a:fld id="{B39F9F33-7B2D-4E97-BAC2-796E2DE25243}" type="slidenum">
              <a:rPr lang="fr-FR" smtClean="0"/>
              <a:pPr/>
              <a:t>56</a:t>
            </a:fld>
            <a:endParaRPr lang="fr-FR"/>
          </a:p>
        </p:txBody>
      </p:sp>
    </p:spTree>
    <p:extLst>
      <p:ext uri="{BB962C8B-B14F-4D97-AF65-F5344CB8AC3E}">
        <p14:creationId xmlns:p14="http://schemas.microsoft.com/office/powerpoint/2010/main" val="263166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9ED1A-1CBC-CF8A-7BA8-EF824648D9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DCEE9D-1B08-0E6D-B8EB-4AB67692918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0EDA747-F5EF-97BD-0EFC-794F79FB0AF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B755CF2-B4EB-EEF0-4B13-7F834022D87B}"/>
              </a:ext>
            </a:extLst>
          </p:cNvPr>
          <p:cNvSpPr>
            <a:spLocks noGrp="1"/>
          </p:cNvSpPr>
          <p:nvPr>
            <p:ph type="sldNum" sz="quarter" idx="10"/>
          </p:nvPr>
        </p:nvSpPr>
        <p:spPr/>
        <p:txBody>
          <a:bodyPr/>
          <a:lstStyle/>
          <a:p>
            <a:fld id="{B39F9F33-7B2D-4E97-BAC2-796E2DE25243}" type="slidenum">
              <a:rPr lang="fr-FR" smtClean="0"/>
              <a:pPr/>
              <a:t>57</a:t>
            </a:fld>
            <a:endParaRPr lang="fr-FR"/>
          </a:p>
        </p:txBody>
      </p:sp>
    </p:spTree>
    <p:extLst>
      <p:ext uri="{BB962C8B-B14F-4D97-AF65-F5344CB8AC3E}">
        <p14:creationId xmlns:p14="http://schemas.microsoft.com/office/powerpoint/2010/main" val="61754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9B314-1CD3-FEFC-11B0-64B5ED1CC3A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0BFEEC2-711B-222C-ECB0-18CF05B37EA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F3F4D19-A155-475D-6C37-39FD8C1BD76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7A022C0-DAEC-F046-4DC5-641DF12ABF67}"/>
              </a:ext>
            </a:extLst>
          </p:cNvPr>
          <p:cNvSpPr>
            <a:spLocks noGrp="1"/>
          </p:cNvSpPr>
          <p:nvPr>
            <p:ph type="sldNum" sz="quarter" idx="10"/>
          </p:nvPr>
        </p:nvSpPr>
        <p:spPr/>
        <p:txBody>
          <a:bodyPr/>
          <a:lstStyle/>
          <a:p>
            <a:fld id="{B39F9F33-7B2D-4E97-BAC2-796E2DE25243}" type="slidenum">
              <a:rPr lang="fr-FR" smtClean="0"/>
              <a:pPr/>
              <a:t>58</a:t>
            </a:fld>
            <a:endParaRPr lang="fr-FR"/>
          </a:p>
        </p:txBody>
      </p:sp>
    </p:spTree>
    <p:extLst>
      <p:ext uri="{BB962C8B-B14F-4D97-AF65-F5344CB8AC3E}">
        <p14:creationId xmlns:p14="http://schemas.microsoft.com/office/powerpoint/2010/main" val="105657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4</a:t>
            </a:fld>
            <a:endParaRPr lang="fr-FR"/>
          </a:p>
        </p:txBody>
      </p:sp>
    </p:spTree>
    <p:extLst>
      <p:ext uri="{BB962C8B-B14F-4D97-AF65-F5344CB8AC3E}">
        <p14:creationId xmlns:p14="http://schemas.microsoft.com/office/powerpoint/2010/main" val="251674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5</a:t>
            </a:fld>
            <a:endParaRPr lang="fr-FR"/>
          </a:p>
        </p:txBody>
      </p:sp>
    </p:spTree>
    <p:extLst>
      <p:ext uri="{BB962C8B-B14F-4D97-AF65-F5344CB8AC3E}">
        <p14:creationId xmlns:p14="http://schemas.microsoft.com/office/powerpoint/2010/main" val="2516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6</a:t>
            </a:fld>
            <a:endParaRPr lang="fr-FR"/>
          </a:p>
        </p:txBody>
      </p:sp>
    </p:spTree>
    <p:extLst>
      <p:ext uri="{BB962C8B-B14F-4D97-AF65-F5344CB8AC3E}">
        <p14:creationId xmlns:p14="http://schemas.microsoft.com/office/powerpoint/2010/main" val="251674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16</a:t>
            </a:fld>
            <a:endParaRPr lang="fr-FR"/>
          </a:p>
        </p:txBody>
      </p:sp>
    </p:spTree>
    <p:extLst>
      <p:ext uri="{BB962C8B-B14F-4D97-AF65-F5344CB8AC3E}">
        <p14:creationId xmlns:p14="http://schemas.microsoft.com/office/powerpoint/2010/main" val="425276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17</a:t>
            </a:fld>
            <a:endParaRPr lang="fr-FR"/>
          </a:p>
        </p:txBody>
      </p:sp>
    </p:spTree>
    <p:extLst>
      <p:ext uri="{BB962C8B-B14F-4D97-AF65-F5344CB8AC3E}">
        <p14:creationId xmlns:p14="http://schemas.microsoft.com/office/powerpoint/2010/main" val="425276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18</a:t>
            </a:fld>
            <a:endParaRPr lang="fr-FR"/>
          </a:p>
        </p:txBody>
      </p:sp>
    </p:spTree>
    <p:extLst>
      <p:ext uri="{BB962C8B-B14F-4D97-AF65-F5344CB8AC3E}">
        <p14:creationId xmlns:p14="http://schemas.microsoft.com/office/powerpoint/2010/main" val="425276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39F9F33-7B2D-4E97-BAC2-796E2DE25243}" type="slidenum">
              <a:rPr lang="fr-FR" smtClean="0"/>
              <a:pPr/>
              <a:t>25</a:t>
            </a:fld>
            <a:endParaRPr lang="fr-FR"/>
          </a:p>
        </p:txBody>
      </p:sp>
    </p:spTree>
    <p:extLst>
      <p:ext uri="{BB962C8B-B14F-4D97-AF65-F5344CB8AC3E}">
        <p14:creationId xmlns:p14="http://schemas.microsoft.com/office/powerpoint/2010/main" val="290532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F9F33-7B2D-4E97-BAC2-796E2DE25243}" type="slidenum">
              <a:rPr lang="fr-FR" smtClean="0"/>
              <a:pPr/>
              <a:t>44</a:t>
            </a:fld>
            <a:endParaRPr lang="fr-FR"/>
          </a:p>
        </p:txBody>
      </p:sp>
    </p:spTree>
    <p:extLst>
      <p:ext uri="{BB962C8B-B14F-4D97-AF65-F5344CB8AC3E}">
        <p14:creationId xmlns:p14="http://schemas.microsoft.com/office/powerpoint/2010/main" val="4252760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a:solidFill>
                  <a:schemeClr val="tx1">
                    <a:lumMod val="95000"/>
                    <a:lumOff val="5000"/>
                  </a:schemeClr>
                </a:solidFill>
                <a:effectLst>
                  <a:outerShdw blurRad="38100" dist="38100" dir="2700000" algn="tl">
                    <a:srgbClr val="000000">
                      <a:alpha val="43137"/>
                    </a:srgbClr>
                  </a:outerShdw>
                </a:effectLst>
                <a:latin typeface="Sketch Nice" pitchFamily="66" charset="0"/>
              </a:rPr>
              <a:t>C</a:t>
            </a:r>
          </a:p>
        </p:txBody>
      </p:sp>
      <p:sp>
        <p:nvSpPr>
          <p:cNvPr id="11" name="Ellipse 10"/>
          <p:cNvSpPr/>
          <p:nvPr userDrawn="1"/>
        </p:nvSpPr>
        <p:spPr>
          <a:xfrm>
            <a:off x="135701" y="110132"/>
            <a:ext cx="821388" cy="810420"/>
          </a:xfrm>
          <a:prstGeom prst="ellipse">
            <a:avLst/>
          </a:prstGeom>
          <a:solidFill>
            <a:srgbClr val="CC00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texte 13"/>
          <p:cNvSpPr>
            <a:spLocks noGrp="1"/>
          </p:cNvSpPr>
          <p:nvPr>
            <p:ph type="body" sz="quarter" idx="10" hasCustomPrompt="1"/>
          </p:nvPr>
        </p:nvSpPr>
        <p:spPr>
          <a:xfrm>
            <a:off x="1038225" y="34925"/>
            <a:ext cx="4262438"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a:t>Titre</a:t>
            </a:r>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a:t>_</a:t>
            </a:r>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a:t>*</a:t>
            </a: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5928" y="525718"/>
            <a:ext cx="504056" cy="519311"/>
          </a:xfrm>
          <a:prstGeom prst="rect">
            <a:avLst/>
          </a:prstGeom>
        </p:spPr>
      </p:pic>
      <p:sp>
        <p:nvSpPr>
          <p:cNvPr id="2" name="ZoneTexte 1">
            <a:extLst>
              <a:ext uri="{FF2B5EF4-FFF2-40B4-BE49-F238E27FC236}">
                <a16:creationId xmlns:a16="http://schemas.microsoft.com/office/drawing/2014/main" id="{3613F530-B247-23F9-6555-51113090165F}"/>
              </a:ext>
            </a:extLst>
          </p:cNvPr>
          <p:cNvSpPr txBox="1"/>
          <p:nvPr userDrawn="1"/>
        </p:nvSpPr>
        <p:spPr>
          <a:xfrm rot="20976963">
            <a:off x="84200" y="76502"/>
            <a:ext cx="924390" cy="830997"/>
          </a:xfrm>
          <a:prstGeom prst="rect">
            <a:avLst/>
          </a:prstGeom>
          <a:noFill/>
        </p:spPr>
        <p:txBody>
          <a:bodyPr wrap="square" rtlCol="0">
            <a:spAutoFit/>
          </a:bodyPr>
          <a:lstStyle/>
          <a:p>
            <a:pPr algn="ctr"/>
            <a:r>
              <a:rPr lang="fr-FR" sz="2400" dirty="0">
                <a:solidFill>
                  <a:schemeClr val="bg1"/>
                </a:solidFill>
                <a:effectLst>
                  <a:outerShdw blurRad="38100" dist="38100" dir="2700000" algn="tl">
                    <a:srgbClr val="000000">
                      <a:alpha val="43137"/>
                    </a:srgbClr>
                  </a:outerShdw>
                </a:effectLst>
                <a:latin typeface="28 Days Later" pitchFamily="34" charset="0"/>
              </a:rPr>
              <a:t>CE1</a:t>
            </a:r>
          </a:p>
          <a:p>
            <a:pPr algn="ctr"/>
            <a:r>
              <a:rPr lang="fr-FR" sz="2400" dirty="0">
                <a:solidFill>
                  <a:schemeClr val="bg1"/>
                </a:solidFill>
                <a:effectLst>
                  <a:outerShdw blurRad="38100" dist="38100" dir="2700000" algn="tl">
                    <a:srgbClr val="000000">
                      <a:alpha val="43137"/>
                    </a:srgbClr>
                  </a:outerShdw>
                </a:effectLst>
                <a:latin typeface="28 Days Later" pitchFamily="34" charset="0"/>
              </a:rPr>
              <a:t>CE2</a:t>
            </a:r>
          </a:p>
        </p:txBody>
      </p:sp>
    </p:spTree>
    <p:extLst>
      <p:ext uri="{BB962C8B-B14F-4D97-AF65-F5344CB8AC3E}">
        <p14:creationId xmlns:p14="http://schemas.microsoft.com/office/powerpoint/2010/main" val="158441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23/08/2025</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17361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342900" y="2311402"/>
            <a:ext cx="6172200" cy="6537502"/>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23/08/2025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1662203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1"/>
            <a:ext cx="1543050" cy="8452203"/>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0" y="396701"/>
            <a:ext cx="4514850" cy="845220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23/08/2025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251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2">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a:solidFill>
                  <a:schemeClr val="tx1">
                    <a:lumMod val="95000"/>
                    <a:lumOff val="5000"/>
                  </a:schemeClr>
                </a:solidFill>
                <a:effectLst>
                  <a:outerShdw blurRad="38100" dist="38100" dir="2700000" algn="tl">
                    <a:srgbClr val="000000">
                      <a:alpha val="43137"/>
                    </a:srgbClr>
                  </a:outerShdw>
                </a:effectLst>
                <a:latin typeface="Sketch Nice" pitchFamily="66" charset="0"/>
              </a:rPr>
              <a:t>C</a:t>
            </a:r>
          </a:p>
        </p:txBody>
      </p:sp>
      <p:sp>
        <p:nvSpPr>
          <p:cNvPr id="11" name="Ellipse 10"/>
          <p:cNvSpPr/>
          <p:nvPr userDrawn="1"/>
        </p:nvSpPr>
        <p:spPr>
          <a:xfrm>
            <a:off x="135701" y="110132"/>
            <a:ext cx="821388" cy="810420"/>
          </a:xfrm>
          <a:prstGeom prst="ellipse">
            <a:avLst/>
          </a:prstGeom>
          <a:solidFill>
            <a:srgbClr val="00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rot="20976963">
            <a:off x="118912" y="186479"/>
            <a:ext cx="821388" cy="584775"/>
          </a:xfrm>
          <a:prstGeom prst="rect">
            <a:avLst/>
          </a:prstGeom>
          <a:noFill/>
        </p:spPr>
        <p:txBody>
          <a:bodyPr wrap="square" rtlCol="0">
            <a:spAutoFit/>
          </a:bodyPr>
          <a:lstStyle/>
          <a:p>
            <a:pPr algn="ctr"/>
            <a:r>
              <a:rPr lang="fr-FR" sz="3200" dirty="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endParaRPr lang="fr-FR" sz="24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14" name="Espace réservé du texte 13"/>
          <p:cNvSpPr>
            <a:spLocks noGrp="1"/>
          </p:cNvSpPr>
          <p:nvPr>
            <p:ph type="body" sz="quarter" idx="10" hasCustomPrompt="1"/>
          </p:nvPr>
        </p:nvSpPr>
        <p:spPr>
          <a:xfrm>
            <a:off x="1038225" y="34925"/>
            <a:ext cx="4262438"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a:t>Titre</a:t>
            </a:r>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a:t>_</a:t>
            </a:r>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a:t>*</a:t>
            </a:r>
          </a:p>
        </p:txBody>
      </p:sp>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5928" y="525718"/>
            <a:ext cx="504056" cy="519311"/>
          </a:xfrm>
          <a:prstGeom prst="rect">
            <a:avLst/>
          </a:prstGeom>
        </p:spPr>
      </p:pic>
    </p:spTree>
    <p:extLst>
      <p:ext uri="{BB962C8B-B14F-4D97-AF65-F5344CB8AC3E}">
        <p14:creationId xmlns:p14="http://schemas.microsoft.com/office/powerpoint/2010/main" val="330674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342900" y="2311402"/>
            <a:ext cx="6172200" cy="6537502"/>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23/08/2025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297629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4198586"/>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23/08/2025</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28838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34290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8615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23/08/2025</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23978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69" y="2217385"/>
            <a:ext cx="3031332"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3769" y="3141486"/>
            <a:ext cx="3031332"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23/08/2025</a:t>
            </a:fld>
            <a:endParaRPr lang="fr-FR"/>
          </a:p>
        </p:txBody>
      </p:sp>
      <p:sp>
        <p:nvSpPr>
          <p:cNvPr id="8" name="Espace réservé du pied de page 7"/>
          <p:cNvSpPr>
            <a:spLocks noGrp="1"/>
          </p:cNvSpPr>
          <p:nvPr>
            <p:ph type="ftr" sz="quarter" idx="11"/>
          </p:nvPr>
        </p:nvSpPr>
        <p:spPr>
          <a:xfrm>
            <a:off x="2343150" y="9181397"/>
            <a:ext cx="2171700" cy="527403"/>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76405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23/08/2025</a:t>
            </a:fld>
            <a:endParaRPr lang="fr-FR"/>
          </a:p>
        </p:txBody>
      </p:sp>
      <p:sp>
        <p:nvSpPr>
          <p:cNvPr id="4" name="Espace réservé du pied de page 3"/>
          <p:cNvSpPr>
            <a:spLocks noGrp="1"/>
          </p:cNvSpPr>
          <p:nvPr>
            <p:ph type="ftr" sz="quarter" idx="11"/>
          </p:nvPr>
        </p:nvSpPr>
        <p:spPr>
          <a:xfrm>
            <a:off x="2343150" y="9181397"/>
            <a:ext cx="2171700" cy="527403"/>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03772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23/08/2025</a:t>
            </a:fld>
            <a:endParaRPr lang="fr-FR"/>
          </a:p>
        </p:txBody>
      </p:sp>
      <p:sp>
        <p:nvSpPr>
          <p:cNvPr id="3" name="Espace réservé du pied de page 2"/>
          <p:cNvSpPr>
            <a:spLocks noGrp="1"/>
          </p:cNvSpPr>
          <p:nvPr>
            <p:ph type="ftr" sz="quarter" idx="11"/>
          </p:nvPr>
        </p:nvSpPr>
        <p:spPr>
          <a:xfrm>
            <a:off x="2343150" y="9181397"/>
            <a:ext cx="2171700" cy="527403"/>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129729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8" y="394408"/>
            <a:ext cx="3833812"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23/08/2025</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21447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ZoneTexte 8"/>
          <p:cNvSpPr txBox="1"/>
          <p:nvPr userDrawn="1"/>
        </p:nvSpPr>
        <p:spPr>
          <a:xfrm>
            <a:off x="5331699" y="9721468"/>
            <a:ext cx="1584176" cy="230832"/>
          </a:xfrm>
          <a:prstGeom prst="rect">
            <a:avLst/>
          </a:prstGeom>
          <a:noFill/>
        </p:spPr>
        <p:txBody>
          <a:bodyPr wrap="square" rtlCol="0">
            <a:spAutoFit/>
          </a:bodyPr>
          <a:lstStyle/>
          <a:p>
            <a:pPr algn="r"/>
            <a:r>
              <a:rPr lang="fr-FR" sz="900" dirty="0">
                <a:solidFill>
                  <a:schemeClr val="bg1">
                    <a:lumMod val="65000"/>
                  </a:schemeClr>
                </a:solidFill>
              </a:rPr>
              <a:t>http://www.mysticlolly.fr</a:t>
            </a:r>
          </a:p>
        </p:txBody>
      </p:sp>
    </p:spTree>
    <p:extLst>
      <p:ext uri="{BB962C8B-B14F-4D97-AF65-F5344CB8AC3E}">
        <p14:creationId xmlns:p14="http://schemas.microsoft.com/office/powerpoint/2010/main" val="18902505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6347" y="1311463"/>
            <a:ext cx="1439673" cy="1483244"/>
          </a:xfrm>
          <a:prstGeom prst="rect">
            <a:avLst/>
          </a:prstGeom>
        </p:spPr>
      </p:pic>
      <p:sp>
        <p:nvSpPr>
          <p:cNvPr id="3" name="Rectangle 3"/>
          <p:cNvSpPr/>
          <p:nvPr/>
        </p:nvSpPr>
        <p:spPr>
          <a:xfrm>
            <a:off x="0" y="0"/>
            <a:ext cx="6858000" cy="1280592"/>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13"/>
          <p:cNvSpPr txBox="1">
            <a:spLocks/>
          </p:cNvSpPr>
          <p:nvPr/>
        </p:nvSpPr>
        <p:spPr>
          <a:xfrm>
            <a:off x="0" y="34925"/>
            <a:ext cx="6857999" cy="610810"/>
          </a:xfrm>
          <a:prstGeom prst="rect">
            <a:avLst/>
          </a:prstGeom>
        </p:spPr>
        <p:txBody>
          <a:bodyPr vert="horz" lIns="91440" tIns="45720" rIns="91440" bIns="45720" rtlCol="0" anchor="t"/>
          <a:lstStyle>
            <a:defPPr>
              <a:defRPr lang="fr-FR"/>
            </a:defPPr>
            <a:lvl1pPr marL="0" indent="0" algn="l" defTabSz="914400" rtl="0" eaLnBrk="1" latinLnBrk="0" hangingPunct="1">
              <a:buNone/>
              <a:defRPr sz="1200" kern="1200">
                <a:solidFill>
                  <a:schemeClr val="bg1"/>
                </a:solidFill>
                <a:effectLst>
                  <a:outerShdw blurRad="38100" dist="38100" dir="2700000" algn="tl">
                    <a:srgbClr val="000000">
                      <a:alpha val="43137"/>
                    </a:srgbClr>
                  </a:outerShdw>
                </a:effectLst>
                <a:latin typeface="Berlin Sans FB Dem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Mon plan de travail </a:t>
            </a:r>
          </a:p>
          <a:p>
            <a:pPr algn="ctr"/>
            <a:r>
              <a:rPr lang="fr-FR" sz="3200" dirty="0"/>
              <a:t>en conjugaison</a:t>
            </a:r>
          </a:p>
        </p:txBody>
      </p:sp>
      <p:graphicFrame>
        <p:nvGraphicFramePr>
          <p:cNvPr id="12" name="Tableau 11"/>
          <p:cNvGraphicFramePr>
            <a:graphicFrameLocks noGrp="1"/>
          </p:cNvGraphicFramePr>
          <p:nvPr>
            <p:extLst>
              <p:ext uri="{D42A27DB-BD31-4B8C-83A1-F6EECF244321}">
                <p14:modId xmlns:p14="http://schemas.microsoft.com/office/powerpoint/2010/main" val="2671855235"/>
              </p:ext>
            </p:extLst>
          </p:nvPr>
        </p:nvGraphicFramePr>
        <p:xfrm>
          <a:off x="162356" y="2864768"/>
          <a:ext cx="6551836" cy="5897193"/>
        </p:xfrm>
        <a:graphic>
          <a:graphicData uri="http://schemas.openxmlformats.org/drawingml/2006/table">
            <a:tbl>
              <a:tblPr bandRow="1">
                <a:tableStyleId>{073A0DAA-6AF3-43AB-8588-CEC1D06C72B9}</a:tableStyleId>
              </a:tblPr>
              <a:tblGrid>
                <a:gridCol w="3482668">
                  <a:extLst>
                    <a:ext uri="{9D8B030D-6E8A-4147-A177-3AD203B41FA5}">
                      <a16:colId xmlns:a16="http://schemas.microsoft.com/office/drawing/2014/main" val="20000"/>
                    </a:ext>
                  </a:extLst>
                </a:gridCol>
                <a:gridCol w="767292">
                  <a:extLst>
                    <a:ext uri="{9D8B030D-6E8A-4147-A177-3AD203B41FA5}">
                      <a16:colId xmlns:a16="http://schemas.microsoft.com/office/drawing/2014/main" val="20001"/>
                    </a:ext>
                  </a:extLst>
                </a:gridCol>
                <a:gridCol w="767292">
                  <a:extLst>
                    <a:ext uri="{9D8B030D-6E8A-4147-A177-3AD203B41FA5}">
                      <a16:colId xmlns:a16="http://schemas.microsoft.com/office/drawing/2014/main" val="4245187895"/>
                    </a:ext>
                  </a:extLst>
                </a:gridCol>
                <a:gridCol w="767292">
                  <a:extLst>
                    <a:ext uri="{9D8B030D-6E8A-4147-A177-3AD203B41FA5}">
                      <a16:colId xmlns:a16="http://schemas.microsoft.com/office/drawing/2014/main" val="20002"/>
                    </a:ext>
                  </a:extLst>
                </a:gridCol>
                <a:gridCol w="767292">
                  <a:extLst>
                    <a:ext uri="{9D8B030D-6E8A-4147-A177-3AD203B41FA5}">
                      <a16:colId xmlns:a16="http://schemas.microsoft.com/office/drawing/2014/main" val="1831781528"/>
                    </a:ext>
                  </a:extLst>
                </a:gridCol>
              </a:tblGrid>
              <a:tr h="499171">
                <a:tc>
                  <a:txBody>
                    <a:bodyPr/>
                    <a:lstStyle/>
                    <a:p>
                      <a:pPr algn="l"/>
                      <a:r>
                        <a:rPr lang="fr-FR" sz="1200" b="1" dirty="0">
                          <a:effectLst>
                            <a:outerShdw blurRad="38100" dist="38100" dir="2700000" algn="tl">
                              <a:srgbClr val="000000">
                                <a:alpha val="43137"/>
                              </a:srgbClr>
                            </a:outerShdw>
                          </a:effectLst>
                        </a:rPr>
                        <a:t>Sommaire</a:t>
                      </a:r>
                    </a:p>
                  </a:txBody>
                  <a:tcPr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marL="45720" marR="45720"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marL="45720" marR="45720"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marL="45720" marR="45720" anchor="ctr"/>
                </a:tc>
                <a:tc>
                  <a:txBody>
                    <a:bodyPr/>
                    <a:lstStyle/>
                    <a:p>
                      <a:pPr algn="ctr"/>
                      <a:r>
                        <a:rPr lang="fr-FR" sz="2400" b="0" dirty="0">
                          <a:effectLst>
                            <a:outerShdw blurRad="38100" dist="38100" dir="2700000" algn="tl">
                              <a:srgbClr val="000000">
                                <a:alpha val="43137"/>
                              </a:srgbClr>
                            </a:outerShdw>
                          </a:effectLst>
                          <a:latin typeface="Sketch Nice" panose="03050504000000020004" pitchFamily="66" charset="0"/>
                        </a:rPr>
                        <a:t>****</a:t>
                      </a:r>
                    </a:p>
                  </a:txBody>
                  <a:tcPr marL="45720" marR="45720" anchor="ctr"/>
                </a:tc>
                <a:extLst>
                  <a:ext uri="{0D108BD9-81ED-4DB2-BD59-A6C34878D82A}">
                    <a16:rowId xmlns:a16="http://schemas.microsoft.com/office/drawing/2014/main" val="10000"/>
                  </a:ext>
                </a:extLst>
              </a:tr>
              <a:tr h="385573">
                <a:tc>
                  <a:txBody>
                    <a:bodyPr/>
                    <a:lstStyle/>
                    <a:p>
                      <a:pPr algn="l"/>
                      <a:r>
                        <a:rPr lang="fr-FR" sz="1200" b="1" dirty="0"/>
                        <a:t>C1 – </a:t>
                      </a:r>
                      <a:r>
                        <a:rPr lang="fr-FR" sz="1200" b="0" dirty="0"/>
                        <a:t>Passé, présent, futur</a:t>
                      </a:r>
                      <a:endParaRPr lang="fr-FR" sz="1200" b="0" baseline="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1"/>
                  </a:ext>
                </a:extLst>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C2 – </a:t>
                      </a:r>
                      <a:r>
                        <a:rPr lang="fr-FR" sz="1200" dirty="0"/>
                        <a:t>Accorder le sujet avec son verbe</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a:p>
                  </a:txBody>
                  <a:tcPr/>
                </a:tc>
                <a:tc>
                  <a:txBody>
                    <a:bodyPr/>
                    <a:lstStyle/>
                    <a:p>
                      <a:endParaRPr lang="fr-FR" sz="1200"/>
                    </a:p>
                  </a:txBody>
                  <a:tcPr/>
                </a:tc>
                <a:extLst>
                  <a:ext uri="{0D108BD9-81ED-4DB2-BD59-A6C34878D82A}">
                    <a16:rowId xmlns:a16="http://schemas.microsoft.com/office/drawing/2014/main" val="10002"/>
                  </a:ext>
                </a:extLst>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C3 – </a:t>
                      </a:r>
                      <a:r>
                        <a:rPr lang="fr-FR" sz="1200" dirty="0"/>
                        <a:t>Le présent des verbes du 1</a:t>
                      </a:r>
                      <a:r>
                        <a:rPr lang="fr-FR" sz="1200" baseline="30000" dirty="0"/>
                        <a:t>e</a:t>
                      </a:r>
                      <a:r>
                        <a:rPr lang="fr-FR" sz="1200" dirty="0"/>
                        <a:t> groupe</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3"/>
                  </a:ext>
                </a:extLst>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C4 - </a:t>
                      </a:r>
                      <a:r>
                        <a:rPr lang="fr-FR" sz="1200" dirty="0"/>
                        <a:t>Le présent des verbes être et avoir</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a:p>
                  </a:txBody>
                  <a:tcPr/>
                </a:tc>
                <a:tc>
                  <a:txBody>
                    <a:bodyPr/>
                    <a:lstStyle/>
                    <a:p>
                      <a:endParaRPr lang="fr-FR" sz="1200"/>
                    </a:p>
                  </a:txBody>
                  <a:tcPr/>
                </a:tc>
                <a:extLst>
                  <a:ext uri="{0D108BD9-81ED-4DB2-BD59-A6C34878D82A}">
                    <a16:rowId xmlns:a16="http://schemas.microsoft.com/office/drawing/2014/main" val="10004"/>
                  </a:ext>
                </a:extLst>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C5</a:t>
                      </a:r>
                      <a:r>
                        <a:rPr lang="fr-FR" sz="1200" b="1" baseline="0" dirty="0"/>
                        <a:t> - </a:t>
                      </a:r>
                      <a:r>
                        <a:rPr lang="fr-FR" sz="1200" baseline="0" dirty="0"/>
                        <a:t>Le présent des verbes du 3</a:t>
                      </a:r>
                      <a:r>
                        <a:rPr lang="fr-FR" sz="1200" baseline="30000" dirty="0"/>
                        <a:t>ème</a:t>
                      </a:r>
                      <a:r>
                        <a:rPr lang="fr-FR" sz="1200" baseline="0" dirty="0"/>
                        <a:t> groupe</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a:p>
                  </a:txBody>
                  <a:tcPr/>
                </a:tc>
                <a:tc>
                  <a:txBody>
                    <a:bodyPr/>
                    <a:lstStyle/>
                    <a:p>
                      <a:endParaRPr lang="fr-FR" sz="1200"/>
                    </a:p>
                  </a:txBody>
                  <a:tcPr/>
                </a:tc>
                <a:extLst>
                  <a:ext uri="{0D108BD9-81ED-4DB2-BD59-A6C34878D82A}">
                    <a16:rowId xmlns:a16="http://schemas.microsoft.com/office/drawing/2014/main" val="10005"/>
                  </a:ext>
                </a:extLst>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C6</a:t>
                      </a:r>
                      <a:r>
                        <a:rPr lang="fr-FR" sz="1200" b="1" baseline="0" dirty="0"/>
                        <a:t> - </a:t>
                      </a:r>
                      <a:r>
                        <a:rPr lang="fr-FR" sz="1200" baseline="0" dirty="0"/>
                        <a:t>Le futur des verbes du 1</a:t>
                      </a:r>
                      <a:r>
                        <a:rPr lang="fr-FR" sz="1200" strike="noStrike" baseline="30000" dirty="0"/>
                        <a:t>er</a:t>
                      </a:r>
                      <a:r>
                        <a:rPr lang="fr-FR" sz="1200" baseline="0" dirty="0"/>
                        <a:t> groupe</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6"/>
                  </a:ext>
                </a:extLst>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C7 - </a:t>
                      </a:r>
                      <a:r>
                        <a:rPr lang="fr-FR" sz="1200" dirty="0"/>
                        <a:t>Le futur des verbes être</a:t>
                      </a:r>
                      <a:r>
                        <a:rPr lang="fr-FR" sz="1200" baseline="0" dirty="0"/>
                        <a:t> et avoir</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7"/>
                  </a:ext>
                </a:extLst>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C8 -</a:t>
                      </a:r>
                      <a:r>
                        <a:rPr lang="fr-FR" sz="1200" dirty="0"/>
                        <a:t> Le futur des verbes du 3</a:t>
                      </a:r>
                      <a:r>
                        <a:rPr lang="fr-FR" sz="1200" baseline="30000" dirty="0"/>
                        <a:t>ème</a:t>
                      </a:r>
                      <a:r>
                        <a:rPr lang="fr-FR" sz="1200" dirty="0"/>
                        <a:t> groupe</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8"/>
                  </a:ext>
                </a:extLst>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C9 -</a:t>
                      </a:r>
                      <a:r>
                        <a:rPr lang="fr-FR" sz="1200" dirty="0"/>
                        <a:t> L’imparfait des verbes</a:t>
                      </a:r>
                      <a:r>
                        <a:rPr lang="fr-FR" sz="1200" baseline="0" dirty="0"/>
                        <a:t> du 1</a:t>
                      </a:r>
                      <a:r>
                        <a:rPr lang="fr-FR" sz="1200" baseline="30000" dirty="0"/>
                        <a:t>er</a:t>
                      </a:r>
                      <a:r>
                        <a:rPr lang="fr-FR" sz="1200" baseline="0" dirty="0"/>
                        <a:t> groupe</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9"/>
                  </a:ext>
                </a:extLst>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C10 -</a:t>
                      </a:r>
                      <a:r>
                        <a:rPr lang="fr-FR" sz="1200" dirty="0"/>
                        <a:t> L’imparfait des verbes</a:t>
                      </a:r>
                      <a:r>
                        <a:rPr lang="fr-FR" sz="1200" baseline="0" dirty="0"/>
                        <a:t> être et avoir</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10"/>
                  </a:ext>
                </a:extLst>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C11 -</a:t>
                      </a:r>
                      <a:r>
                        <a:rPr lang="fr-FR" sz="1200" dirty="0"/>
                        <a:t> L’imparfait des verbes</a:t>
                      </a:r>
                      <a:r>
                        <a:rPr lang="fr-FR" sz="1200" baseline="0" dirty="0"/>
                        <a:t> du 3</a:t>
                      </a:r>
                      <a:r>
                        <a:rPr lang="fr-FR" sz="1200" baseline="30000" dirty="0"/>
                        <a:t>ème</a:t>
                      </a:r>
                      <a:r>
                        <a:rPr lang="fr-FR" sz="1200" baseline="0" dirty="0"/>
                        <a:t> groupe</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11"/>
                  </a:ext>
                </a:extLst>
              </a:tr>
              <a:tr h="385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C12</a:t>
                      </a:r>
                      <a:r>
                        <a:rPr lang="fr-FR" sz="1200" dirty="0"/>
                        <a:t> - Le passé composé des verbes du</a:t>
                      </a:r>
                      <a:r>
                        <a:rPr lang="fr-FR" sz="1200" baseline="0" dirty="0"/>
                        <a:t> 1</a:t>
                      </a:r>
                      <a:r>
                        <a:rPr lang="fr-FR" sz="1200" baseline="30000" dirty="0"/>
                        <a:t>er</a:t>
                      </a:r>
                      <a:r>
                        <a:rPr lang="fr-FR" sz="1200" baseline="0" dirty="0"/>
                        <a:t> groupe</a:t>
                      </a:r>
                      <a:endParaRPr lang="fr-FR" sz="1200" dirty="0"/>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12"/>
                  </a:ext>
                </a:extLst>
              </a:tr>
              <a:tr h="385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C13</a:t>
                      </a:r>
                      <a:r>
                        <a:rPr kumimoji="0" lang="fr-FR" sz="1200" b="0" i="0" u="none" strike="noStrike" kern="1200" cap="none" spc="0" normalizeH="0" baseline="0" noProof="0" dirty="0">
                          <a:ln>
                            <a:noFill/>
                          </a:ln>
                          <a:solidFill>
                            <a:prstClr val="black"/>
                          </a:solidFill>
                          <a:effectLst/>
                          <a:uLnTx/>
                          <a:uFillTx/>
                          <a:latin typeface="Calibri"/>
                          <a:ea typeface="+mn-ea"/>
                          <a:cs typeface="+mn-cs"/>
                        </a:rPr>
                        <a:t> - Le passé composé des verbes être et avoir</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13"/>
                  </a:ext>
                </a:extLst>
              </a:tr>
              <a:tr h="385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a:ea typeface="+mn-ea"/>
                          <a:cs typeface="+mn-cs"/>
                        </a:rPr>
                        <a:t>C14</a:t>
                      </a:r>
                      <a:r>
                        <a:rPr kumimoji="0" lang="fr-FR" sz="1200" b="0" i="0" u="none" strike="noStrike" kern="1200" cap="none" spc="0" normalizeH="0" baseline="0" noProof="0" dirty="0">
                          <a:ln>
                            <a:noFill/>
                          </a:ln>
                          <a:solidFill>
                            <a:prstClr val="black"/>
                          </a:solidFill>
                          <a:effectLst/>
                          <a:uLnTx/>
                          <a:uFillTx/>
                          <a:latin typeface="Calibri"/>
                          <a:ea typeface="+mn-ea"/>
                          <a:cs typeface="+mn-cs"/>
                        </a:rPr>
                        <a:t> - Le passé composé des verbes du 3</a:t>
                      </a:r>
                      <a:r>
                        <a:rPr kumimoji="0" lang="fr-FR" sz="1200" b="0" i="0" u="none" strike="noStrike" kern="1200" cap="none" spc="0" normalizeH="0" baseline="30000" noProof="0" dirty="0">
                          <a:ln>
                            <a:noFill/>
                          </a:ln>
                          <a:solidFill>
                            <a:prstClr val="black"/>
                          </a:solidFill>
                          <a:effectLst/>
                          <a:uLnTx/>
                          <a:uFillTx/>
                          <a:latin typeface="Calibri"/>
                          <a:ea typeface="+mn-ea"/>
                          <a:cs typeface="+mn-cs"/>
                        </a:rPr>
                        <a:t>e</a:t>
                      </a:r>
                      <a:r>
                        <a:rPr kumimoji="0" lang="fr-FR" sz="1200" b="0" i="0" u="none" strike="noStrike" kern="1200" cap="none" spc="0" normalizeH="0" baseline="0" noProof="0" dirty="0">
                          <a:ln>
                            <a:noFill/>
                          </a:ln>
                          <a:solidFill>
                            <a:prstClr val="black"/>
                          </a:solidFill>
                          <a:effectLst/>
                          <a:uLnTx/>
                          <a:uFillTx/>
                          <a:latin typeface="Calibri"/>
                          <a:ea typeface="+mn-ea"/>
                          <a:cs typeface="+mn-cs"/>
                        </a:rPr>
                        <a:t> groupe</a:t>
                      </a:r>
                    </a:p>
                  </a:txBody>
                  <a:tcPr anchor="ctr"/>
                </a:tc>
                <a:tc>
                  <a:txBody>
                    <a:bodyPr/>
                    <a:lstStyle/>
                    <a:p>
                      <a:pPr algn="ctr"/>
                      <a:endParaRPr lang="fr-FR" sz="1200" dirty="0"/>
                    </a:p>
                  </a:txBody>
                  <a:tcPr/>
                </a:tc>
                <a:tc>
                  <a:txBody>
                    <a:bodyPr/>
                    <a:lstStyle/>
                    <a:p>
                      <a:pPr algn="ctr"/>
                      <a:endParaRPr lang="fr-FR" sz="1200" dirty="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14"/>
                  </a:ext>
                </a:extLst>
              </a:tr>
            </a:tbl>
          </a:graphicData>
        </a:graphic>
      </p:graphicFrame>
      <p:sp>
        <p:nvSpPr>
          <p:cNvPr id="13" name="Ellipse 12"/>
          <p:cNvSpPr/>
          <p:nvPr/>
        </p:nvSpPr>
        <p:spPr>
          <a:xfrm>
            <a:off x="3884318" y="339491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650099" y="339491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35700" y="8942335"/>
            <a:ext cx="6605668" cy="307777"/>
          </a:xfrm>
          <a:prstGeom prst="rect">
            <a:avLst/>
          </a:prstGeom>
          <a:noFill/>
        </p:spPr>
        <p:txBody>
          <a:bodyPr wrap="square" rtlCol="0">
            <a:spAutoFit/>
          </a:bodyPr>
          <a:lstStyle/>
          <a:p>
            <a:r>
              <a:rPr lang="fr-FR" sz="1400" b="1" u="sng" dirty="0"/>
              <a:t>Légende</a:t>
            </a:r>
            <a:r>
              <a:rPr lang="fr-FR" sz="1400" dirty="0"/>
              <a:t> :	 </a:t>
            </a:r>
          </a:p>
        </p:txBody>
      </p:sp>
      <p:sp>
        <p:nvSpPr>
          <p:cNvPr id="46" name="Ellipse 45"/>
          <p:cNvSpPr/>
          <p:nvPr/>
        </p:nvSpPr>
        <p:spPr>
          <a:xfrm>
            <a:off x="1052735" y="8952209"/>
            <a:ext cx="288032" cy="288032"/>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308025" y="8957725"/>
            <a:ext cx="2088231" cy="276999"/>
          </a:xfrm>
          <a:prstGeom prst="rect">
            <a:avLst/>
          </a:prstGeom>
          <a:noFill/>
        </p:spPr>
        <p:txBody>
          <a:bodyPr wrap="square" rtlCol="0">
            <a:spAutoFit/>
          </a:bodyPr>
          <a:lstStyle/>
          <a:p>
            <a:r>
              <a:rPr lang="fr-FR" sz="1200" dirty="0"/>
              <a:t>Ma fiche est toute juste.</a:t>
            </a:r>
          </a:p>
        </p:txBody>
      </p:sp>
      <p:sp>
        <p:nvSpPr>
          <p:cNvPr id="41" name="Ellipse 40"/>
          <p:cNvSpPr/>
          <p:nvPr/>
        </p:nvSpPr>
        <p:spPr>
          <a:xfrm>
            <a:off x="1052734" y="9387125"/>
            <a:ext cx="288032" cy="288032"/>
          </a:xfrm>
          <a:prstGeom prst="ellipse">
            <a:avLst/>
          </a:prstGeom>
          <a:solidFill>
            <a:srgbClr val="00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308024" y="9392641"/>
            <a:ext cx="2088231" cy="461665"/>
          </a:xfrm>
          <a:prstGeom prst="rect">
            <a:avLst/>
          </a:prstGeom>
          <a:noFill/>
        </p:spPr>
        <p:txBody>
          <a:bodyPr wrap="square" rtlCol="0">
            <a:spAutoFit/>
          </a:bodyPr>
          <a:lstStyle/>
          <a:p>
            <a:r>
              <a:rPr lang="fr-FR" sz="1200" dirty="0"/>
              <a:t>Ma fiche est juste après aide ou correction.</a:t>
            </a:r>
          </a:p>
        </p:txBody>
      </p:sp>
      <p:sp>
        <p:nvSpPr>
          <p:cNvPr id="48" name="Ellipse 47"/>
          <p:cNvSpPr/>
          <p:nvPr/>
        </p:nvSpPr>
        <p:spPr>
          <a:xfrm>
            <a:off x="3412999" y="8952209"/>
            <a:ext cx="288032" cy="28803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3668289" y="8957725"/>
            <a:ext cx="2088231" cy="276999"/>
          </a:xfrm>
          <a:prstGeom prst="rect">
            <a:avLst/>
          </a:prstGeom>
          <a:noFill/>
        </p:spPr>
        <p:txBody>
          <a:bodyPr wrap="square" rtlCol="0">
            <a:spAutoFit/>
          </a:bodyPr>
          <a:lstStyle/>
          <a:p>
            <a:r>
              <a:rPr lang="fr-FR" sz="1200" dirty="0"/>
              <a:t>Il y a encore quelques erreurs.</a:t>
            </a:r>
          </a:p>
        </p:txBody>
      </p:sp>
      <p:sp>
        <p:nvSpPr>
          <p:cNvPr id="52" name="Ellipse 51"/>
          <p:cNvSpPr/>
          <p:nvPr/>
        </p:nvSpPr>
        <p:spPr>
          <a:xfrm>
            <a:off x="3412999" y="9392642"/>
            <a:ext cx="288032" cy="288032"/>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3668289" y="9398158"/>
            <a:ext cx="2088231" cy="276999"/>
          </a:xfrm>
          <a:prstGeom prst="rect">
            <a:avLst/>
          </a:prstGeom>
          <a:noFill/>
        </p:spPr>
        <p:txBody>
          <a:bodyPr wrap="square" rtlCol="0">
            <a:spAutoFit/>
          </a:bodyPr>
          <a:lstStyle/>
          <a:p>
            <a:r>
              <a:rPr lang="fr-FR" sz="1200" dirty="0"/>
              <a:t>La notion est à revoir.</a:t>
            </a:r>
          </a:p>
        </p:txBody>
      </p:sp>
      <p:sp>
        <p:nvSpPr>
          <p:cNvPr id="54" name="Ellipse 53"/>
          <p:cNvSpPr/>
          <p:nvPr/>
        </p:nvSpPr>
        <p:spPr>
          <a:xfrm>
            <a:off x="3884318" y="379305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4650098" y="379304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884318" y="418699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4650098" y="419312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3884318" y="456608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650097" y="456608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3884318" y="533912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4650096" y="5339126"/>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5443372" y="339491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p:cNvSpPr/>
          <p:nvPr/>
        </p:nvSpPr>
        <p:spPr>
          <a:xfrm>
            <a:off x="6172951" y="339491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p:cNvSpPr/>
          <p:nvPr/>
        </p:nvSpPr>
        <p:spPr>
          <a:xfrm>
            <a:off x="5443372" y="379305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6172951" y="379304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5438579" y="418699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p:cNvSpPr/>
          <p:nvPr/>
        </p:nvSpPr>
        <p:spPr>
          <a:xfrm>
            <a:off x="6172950" y="418699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p:cNvSpPr/>
          <p:nvPr/>
        </p:nvSpPr>
        <p:spPr>
          <a:xfrm>
            <a:off x="5438579" y="456608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p:cNvSpPr/>
          <p:nvPr/>
        </p:nvSpPr>
        <p:spPr>
          <a:xfrm>
            <a:off x="6172949" y="456608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p:cNvSpPr/>
          <p:nvPr/>
        </p:nvSpPr>
        <p:spPr>
          <a:xfrm>
            <a:off x="5433442" y="5339126"/>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p:cNvSpPr/>
          <p:nvPr/>
        </p:nvSpPr>
        <p:spPr>
          <a:xfrm>
            <a:off x="6172948" y="5339126"/>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p:cNvSpPr/>
          <p:nvPr/>
        </p:nvSpPr>
        <p:spPr>
          <a:xfrm>
            <a:off x="5440057" y="649659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p:cNvSpPr/>
          <p:nvPr/>
        </p:nvSpPr>
        <p:spPr>
          <a:xfrm>
            <a:off x="6172947" y="649092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p:cNvSpPr/>
          <p:nvPr/>
        </p:nvSpPr>
        <p:spPr>
          <a:xfrm>
            <a:off x="5433440" y="7648672"/>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p:cNvSpPr/>
          <p:nvPr/>
        </p:nvSpPr>
        <p:spPr>
          <a:xfrm>
            <a:off x="6172945" y="7648672"/>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p:cNvSpPr/>
          <p:nvPr/>
        </p:nvSpPr>
        <p:spPr>
          <a:xfrm>
            <a:off x="5431433" y="802247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p:cNvSpPr/>
          <p:nvPr/>
        </p:nvSpPr>
        <p:spPr>
          <a:xfrm>
            <a:off x="6172944" y="8016044"/>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3884318" y="687460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4650050" y="687460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5440057" y="68746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a:off x="6172946" y="68746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3884271" y="571209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4650052" y="5712092"/>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5433441" y="571674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nvSpPr>
        <p:spPr>
          <a:xfrm>
            <a:off x="6172948" y="573364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p:cNvSpPr/>
          <p:nvPr/>
        </p:nvSpPr>
        <p:spPr>
          <a:xfrm>
            <a:off x="5431432" y="843270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p:cNvSpPr/>
          <p:nvPr/>
        </p:nvSpPr>
        <p:spPr>
          <a:xfrm>
            <a:off x="6172943" y="843152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8F4D8D0D-095F-F86B-B451-5A49585CEB06}"/>
              </a:ext>
            </a:extLst>
          </p:cNvPr>
          <p:cNvSpPr/>
          <p:nvPr/>
        </p:nvSpPr>
        <p:spPr>
          <a:xfrm>
            <a:off x="3884271" y="649092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F1B70856-E9EA-645A-2D0A-39E669A13184}"/>
              </a:ext>
            </a:extLst>
          </p:cNvPr>
          <p:cNvSpPr/>
          <p:nvPr/>
        </p:nvSpPr>
        <p:spPr>
          <a:xfrm>
            <a:off x="4650050" y="649092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E69687FB-6150-7C55-4864-5DC7269FD161}"/>
              </a:ext>
            </a:extLst>
          </p:cNvPr>
          <p:cNvSpPr/>
          <p:nvPr/>
        </p:nvSpPr>
        <p:spPr>
          <a:xfrm>
            <a:off x="3884271" y="76525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8E31AC31-D2E4-D18F-1A58-D10983C9EC86}"/>
              </a:ext>
            </a:extLst>
          </p:cNvPr>
          <p:cNvSpPr/>
          <p:nvPr/>
        </p:nvSpPr>
        <p:spPr>
          <a:xfrm>
            <a:off x="4650049" y="76525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19BB7588-C39A-6BFA-C30E-AE3189CBB52E}"/>
              </a:ext>
            </a:extLst>
          </p:cNvPr>
          <p:cNvSpPr/>
          <p:nvPr/>
        </p:nvSpPr>
        <p:spPr>
          <a:xfrm>
            <a:off x="3884271" y="8016045"/>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F5987CB3-9E85-4BC1-299F-5408CD4C1FCB}"/>
              </a:ext>
            </a:extLst>
          </p:cNvPr>
          <p:cNvSpPr/>
          <p:nvPr/>
        </p:nvSpPr>
        <p:spPr>
          <a:xfrm>
            <a:off x="4650048" y="8016045"/>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DE875C2E-4A69-44F0-960A-0C28FEEE0BEE}"/>
              </a:ext>
            </a:extLst>
          </p:cNvPr>
          <p:cNvSpPr/>
          <p:nvPr/>
        </p:nvSpPr>
        <p:spPr>
          <a:xfrm>
            <a:off x="3884271" y="842612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033825BC-19A7-EB8A-690D-187DE7ADBE06}"/>
              </a:ext>
            </a:extLst>
          </p:cNvPr>
          <p:cNvSpPr/>
          <p:nvPr/>
        </p:nvSpPr>
        <p:spPr>
          <a:xfrm>
            <a:off x="4645672" y="842612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63CE902A-85D8-D529-6704-3AA2AC7D3D38}"/>
              </a:ext>
            </a:extLst>
          </p:cNvPr>
          <p:cNvSpPr/>
          <p:nvPr/>
        </p:nvSpPr>
        <p:spPr>
          <a:xfrm>
            <a:off x="3702081" y="4957486"/>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1FFE7E56-372D-F51D-8C62-55BF0A3F32EF}"/>
              </a:ext>
            </a:extLst>
          </p:cNvPr>
          <p:cNvSpPr/>
          <p:nvPr/>
        </p:nvSpPr>
        <p:spPr>
          <a:xfrm>
            <a:off x="4058431" y="49530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0E5AD86C-B3B8-DA69-0488-864AD1468A67}"/>
              </a:ext>
            </a:extLst>
          </p:cNvPr>
          <p:cNvSpPr/>
          <p:nvPr/>
        </p:nvSpPr>
        <p:spPr>
          <a:xfrm>
            <a:off x="4465518" y="4957486"/>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EB15BE65-573A-7841-F3B0-41E3FD28CB2D}"/>
              </a:ext>
            </a:extLst>
          </p:cNvPr>
          <p:cNvSpPr/>
          <p:nvPr/>
        </p:nvSpPr>
        <p:spPr>
          <a:xfrm>
            <a:off x="4821868" y="49530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820C3679-7AFB-6104-0FD8-19326AAE5989}"/>
              </a:ext>
            </a:extLst>
          </p:cNvPr>
          <p:cNvSpPr/>
          <p:nvPr/>
        </p:nvSpPr>
        <p:spPr>
          <a:xfrm>
            <a:off x="5248157" y="4957486"/>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81A2E2C7-B07F-245A-2832-A90C71F93BD3}"/>
              </a:ext>
            </a:extLst>
          </p:cNvPr>
          <p:cNvSpPr/>
          <p:nvPr/>
        </p:nvSpPr>
        <p:spPr>
          <a:xfrm>
            <a:off x="5604507" y="49530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B81EF35F-CD71-1E67-4FE0-E83A394D3224}"/>
              </a:ext>
            </a:extLst>
          </p:cNvPr>
          <p:cNvSpPr/>
          <p:nvPr/>
        </p:nvSpPr>
        <p:spPr>
          <a:xfrm>
            <a:off x="6006337" y="4957486"/>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DCA86104-C9A5-4A10-2E6E-E7E64832C1B1}"/>
              </a:ext>
            </a:extLst>
          </p:cNvPr>
          <p:cNvSpPr/>
          <p:nvPr/>
        </p:nvSpPr>
        <p:spPr>
          <a:xfrm>
            <a:off x="6362687" y="495300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3304FBE9-048E-6D0C-2FB8-403742DC218A}"/>
              </a:ext>
            </a:extLst>
          </p:cNvPr>
          <p:cNvSpPr/>
          <p:nvPr/>
        </p:nvSpPr>
        <p:spPr>
          <a:xfrm>
            <a:off x="3884271" y="6102330"/>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7758BB70-425A-B82A-F6C5-3093E436B2BC}"/>
              </a:ext>
            </a:extLst>
          </p:cNvPr>
          <p:cNvSpPr/>
          <p:nvPr/>
        </p:nvSpPr>
        <p:spPr>
          <a:xfrm>
            <a:off x="4642451" y="6102329"/>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B5936F61-7071-E02F-8EEA-AF534388FED6}"/>
              </a:ext>
            </a:extLst>
          </p:cNvPr>
          <p:cNvSpPr/>
          <p:nvPr/>
        </p:nvSpPr>
        <p:spPr>
          <a:xfrm>
            <a:off x="5436175" y="6102328"/>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B4B8AF8C-1642-6C77-1273-1948A09E7BAA}"/>
              </a:ext>
            </a:extLst>
          </p:cNvPr>
          <p:cNvSpPr/>
          <p:nvPr/>
        </p:nvSpPr>
        <p:spPr>
          <a:xfrm>
            <a:off x="6172942" y="6102327"/>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25F53F71-628F-F305-31FD-894ED4BAB408}"/>
              </a:ext>
            </a:extLst>
          </p:cNvPr>
          <p:cNvSpPr/>
          <p:nvPr/>
        </p:nvSpPr>
        <p:spPr>
          <a:xfrm>
            <a:off x="3884270" y="725827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B9F92DDF-2F5A-CB58-6966-D8715D4C4980}"/>
              </a:ext>
            </a:extLst>
          </p:cNvPr>
          <p:cNvSpPr/>
          <p:nvPr/>
        </p:nvSpPr>
        <p:spPr>
          <a:xfrm>
            <a:off x="4652507" y="7258273"/>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68E37481-2144-6B05-FF8B-212B36581822}"/>
              </a:ext>
            </a:extLst>
          </p:cNvPr>
          <p:cNvSpPr/>
          <p:nvPr/>
        </p:nvSpPr>
        <p:spPr>
          <a:xfrm>
            <a:off x="5438351" y="7260165"/>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id="{0E775AE8-5CC2-8B51-4E52-741959C2A1C7}"/>
              </a:ext>
            </a:extLst>
          </p:cNvPr>
          <p:cNvSpPr/>
          <p:nvPr/>
        </p:nvSpPr>
        <p:spPr>
          <a:xfrm>
            <a:off x="6172942" y="7260071"/>
            <a:ext cx="291433" cy="291433"/>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a:extLst>
              <a:ext uri="{FF2B5EF4-FFF2-40B4-BE49-F238E27FC236}">
                <a16:creationId xmlns:a16="http://schemas.microsoft.com/office/drawing/2014/main" id="{AC29F3F1-56C4-112D-3F52-6F955C49DA37}"/>
              </a:ext>
            </a:extLst>
          </p:cNvPr>
          <p:cNvSpPr/>
          <p:nvPr/>
        </p:nvSpPr>
        <p:spPr>
          <a:xfrm>
            <a:off x="135700" y="110131"/>
            <a:ext cx="1036353" cy="1022515"/>
          </a:xfrm>
          <a:prstGeom prst="ellipse">
            <a:avLst/>
          </a:prstGeom>
          <a:solidFill>
            <a:srgbClr val="CC00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ZoneTexte 100">
            <a:extLst>
              <a:ext uri="{FF2B5EF4-FFF2-40B4-BE49-F238E27FC236}">
                <a16:creationId xmlns:a16="http://schemas.microsoft.com/office/drawing/2014/main" id="{791A49C6-7B76-CF37-7203-69EBBBD55BB2}"/>
              </a:ext>
            </a:extLst>
          </p:cNvPr>
          <p:cNvSpPr txBox="1"/>
          <p:nvPr/>
        </p:nvSpPr>
        <p:spPr>
          <a:xfrm rot="20976963">
            <a:off x="51565" y="46046"/>
            <a:ext cx="1166312" cy="1077218"/>
          </a:xfrm>
          <a:prstGeom prst="rect">
            <a:avLst/>
          </a:prstGeom>
          <a:noFill/>
        </p:spPr>
        <p:txBody>
          <a:bodyPr wrap="square" rtlCol="0">
            <a:spAutoFit/>
          </a:bodyPr>
          <a:lstStyle/>
          <a:p>
            <a:pPr algn="ctr"/>
            <a:r>
              <a:rPr lang="fr-FR" sz="3200" dirty="0">
                <a:solidFill>
                  <a:schemeClr val="bg1"/>
                </a:solidFill>
                <a:effectLst>
                  <a:outerShdw blurRad="38100" dist="38100" dir="2700000" algn="tl">
                    <a:srgbClr val="000000">
                      <a:alpha val="43137"/>
                    </a:srgbClr>
                  </a:outerShdw>
                </a:effectLst>
                <a:latin typeface="28 Days Later" pitchFamily="34" charset="0"/>
              </a:rPr>
              <a:t>CE1</a:t>
            </a:r>
          </a:p>
          <a:p>
            <a:pPr algn="ctr"/>
            <a:r>
              <a:rPr lang="fr-FR" sz="3200" dirty="0">
                <a:solidFill>
                  <a:schemeClr val="bg1"/>
                </a:solidFill>
                <a:effectLst>
                  <a:outerShdw blurRad="38100" dist="38100" dir="2700000" algn="tl">
                    <a:srgbClr val="000000">
                      <a:alpha val="43137"/>
                    </a:srgbClr>
                  </a:outerShdw>
                </a:effectLst>
                <a:latin typeface="28 Days Later" pitchFamily="34" charset="0"/>
              </a:rPr>
              <a:t>CE2</a:t>
            </a:r>
          </a:p>
        </p:txBody>
      </p:sp>
      <p:sp>
        <p:nvSpPr>
          <p:cNvPr id="102" name="Rectangle : coins arrondis 101">
            <a:extLst>
              <a:ext uri="{FF2B5EF4-FFF2-40B4-BE49-F238E27FC236}">
                <a16:creationId xmlns:a16="http://schemas.microsoft.com/office/drawing/2014/main" id="{B93C116D-0F81-96BA-0302-756C627D57D9}"/>
              </a:ext>
            </a:extLst>
          </p:cNvPr>
          <p:cNvSpPr/>
          <p:nvPr/>
        </p:nvSpPr>
        <p:spPr>
          <a:xfrm>
            <a:off x="5113301" y="776536"/>
            <a:ext cx="1628067" cy="58060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5" name="Image 104" descr="Capture d’écran">
            <a:extLst>
              <a:ext uri="{FF2B5EF4-FFF2-40B4-BE49-F238E27FC236}">
                <a16:creationId xmlns:a16="http://schemas.microsoft.com/office/drawing/2014/main" id="{D111D4BB-6C04-B810-27B8-EF05D7962721}"/>
              </a:ext>
            </a:extLst>
          </p:cNvPr>
          <p:cNvPicPr>
            <a:picLocks noChangeAspect="1"/>
          </p:cNvPicPr>
          <p:nvPr/>
        </p:nvPicPr>
        <p:blipFill rotWithShape="1">
          <a:blip r:embed="rId3">
            <a:extLst>
              <a:ext uri="{28A0092B-C50C-407E-A947-70E740481C1C}">
                <a14:useLocalDpi xmlns:a14="http://schemas.microsoft.com/office/drawing/2010/main" val="0"/>
              </a:ext>
            </a:extLst>
          </a:blip>
          <a:srcRect l="60983" t="312" r="12347" b="79079"/>
          <a:stretch>
            <a:fillRect/>
          </a:stretch>
        </p:blipFill>
        <p:spPr>
          <a:xfrm>
            <a:off x="5152154" y="870493"/>
            <a:ext cx="1539178" cy="416794"/>
          </a:xfrm>
          <a:prstGeom prst="rect">
            <a:avLst/>
          </a:prstGeom>
        </p:spPr>
      </p:pic>
    </p:spTree>
    <p:extLst>
      <p:ext uri="{BB962C8B-B14F-4D97-AF65-F5344CB8AC3E}">
        <p14:creationId xmlns:p14="http://schemas.microsoft.com/office/powerpoint/2010/main" val="363408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a:t>Accorder le sujet avec son verbe</a:t>
            </a:r>
          </a:p>
        </p:txBody>
      </p:sp>
      <p:sp>
        <p:nvSpPr>
          <p:cNvPr id="3" name="Espace réservé du texte 2"/>
          <p:cNvSpPr>
            <a:spLocks noGrp="1"/>
          </p:cNvSpPr>
          <p:nvPr>
            <p:ph type="body" sz="quarter" idx="11"/>
          </p:nvPr>
        </p:nvSpPr>
        <p:spPr/>
        <p:txBody>
          <a:bodyPr/>
          <a:lstStyle/>
          <a:p>
            <a:r>
              <a:rPr lang="fr-FR" dirty="0"/>
              <a:t>2</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Récris chaque phrase en remplaçant le sujet par celui indiqué.</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712640"/>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Le lion guette la gazelle avant de lui sauter dessus.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Aurélien se couche très tard pour assister à l’agnelage.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Ma sœur et moi cherchons des cadeaux pour l’anniversaire de maman.</a:t>
            </a:r>
          </a:p>
        </p:txBody>
      </p:sp>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2190408"/>
            <a:ext cx="6192688" cy="502778"/>
          </a:xfrm>
          <a:prstGeom prst="rect">
            <a:avLst/>
          </a:prstGeom>
        </p:spPr>
      </p:pic>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456" y="3154078"/>
            <a:ext cx="6192688" cy="502778"/>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018174"/>
            <a:ext cx="6192688" cy="502778"/>
          </a:xfrm>
          <a:prstGeom prst="rect">
            <a:avLst/>
          </a:prstGeom>
        </p:spPr>
      </p:pic>
      <p:sp>
        <p:nvSpPr>
          <p:cNvPr id="15" name="ZoneTexte 14"/>
          <p:cNvSpPr txBox="1"/>
          <p:nvPr/>
        </p:nvSpPr>
        <p:spPr>
          <a:xfrm>
            <a:off x="312460" y="2318107"/>
            <a:ext cx="1368152" cy="307777"/>
          </a:xfrm>
          <a:prstGeom prst="rect">
            <a:avLst/>
          </a:prstGeom>
          <a:noFill/>
        </p:spPr>
        <p:txBody>
          <a:bodyPr wrap="square" rtlCol="0">
            <a:spAutoFit/>
          </a:bodyPr>
          <a:lstStyle/>
          <a:p>
            <a:r>
              <a:rPr lang="fr-FR" sz="1400" b="1" dirty="0">
                <a:latin typeface="Cursive standard" pitchFamily="2" charset="0"/>
              </a:rPr>
              <a:t>Les fauves</a:t>
            </a:r>
          </a:p>
        </p:txBody>
      </p:sp>
      <p:sp>
        <p:nvSpPr>
          <p:cNvPr id="26" name="ZoneTexte 25"/>
          <p:cNvSpPr txBox="1"/>
          <p:nvPr/>
        </p:nvSpPr>
        <p:spPr>
          <a:xfrm>
            <a:off x="340060" y="3287046"/>
            <a:ext cx="2520280" cy="307777"/>
          </a:xfrm>
          <a:prstGeom prst="rect">
            <a:avLst/>
          </a:prstGeom>
          <a:noFill/>
        </p:spPr>
        <p:txBody>
          <a:bodyPr wrap="square" rtlCol="0">
            <a:spAutoFit/>
          </a:bodyPr>
          <a:lstStyle/>
          <a:p>
            <a:r>
              <a:rPr lang="fr-FR" sz="1400" b="1" dirty="0">
                <a:latin typeface="Cursive standard" pitchFamily="2" charset="0"/>
              </a:rPr>
              <a:t>Aurélien et Emma</a:t>
            </a:r>
          </a:p>
        </p:txBody>
      </p:sp>
      <p:sp>
        <p:nvSpPr>
          <p:cNvPr id="27" name="ZoneTexte 26"/>
          <p:cNvSpPr txBox="1"/>
          <p:nvPr/>
        </p:nvSpPr>
        <p:spPr>
          <a:xfrm>
            <a:off x="315672" y="4145055"/>
            <a:ext cx="1368152" cy="307777"/>
          </a:xfrm>
          <a:prstGeom prst="rect">
            <a:avLst/>
          </a:prstGeom>
          <a:noFill/>
        </p:spPr>
        <p:txBody>
          <a:bodyPr wrap="square" rtlCol="0">
            <a:spAutoFit/>
          </a:bodyPr>
          <a:lstStyle/>
          <a:p>
            <a:r>
              <a:rPr lang="fr-FR" sz="1400" b="1" dirty="0">
                <a:latin typeface="Cursive standard" pitchFamily="2" charset="0"/>
              </a:rPr>
              <a:t>Mes frères</a:t>
            </a:r>
          </a:p>
        </p:txBody>
      </p:sp>
      <p:grpSp>
        <p:nvGrpSpPr>
          <p:cNvPr id="28" name="Groupe 27"/>
          <p:cNvGrpSpPr/>
          <p:nvPr/>
        </p:nvGrpSpPr>
        <p:grpSpPr>
          <a:xfrm>
            <a:off x="116632" y="4736976"/>
            <a:ext cx="6653336" cy="495126"/>
            <a:chOff x="116632" y="1352600"/>
            <a:chExt cx="6653336" cy="495126"/>
          </a:xfrm>
        </p:grpSpPr>
        <p:grpSp>
          <p:nvGrpSpPr>
            <p:cNvPr id="29" name="Groupe 28"/>
            <p:cNvGrpSpPr/>
            <p:nvPr/>
          </p:nvGrpSpPr>
          <p:grpSpPr>
            <a:xfrm>
              <a:off x="116632" y="1352600"/>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Transforme chaque couple de phrase pour n’en faire qu’une.</a:t>
              </a:r>
            </a:p>
          </p:txBody>
        </p:sp>
        <p:sp>
          <p:nvSpPr>
            <p:cNvPr id="31" name="Rectangle à coins arrondis 3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4" name="ZoneTexte 33"/>
          <p:cNvSpPr txBox="1"/>
          <p:nvPr/>
        </p:nvSpPr>
        <p:spPr>
          <a:xfrm>
            <a:off x="116632" y="5232102"/>
            <a:ext cx="6653336" cy="646331"/>
          </a:xfrm>
          <a:prstGeom prst="rect">
            <a:avLst/>
          </a:prstGeom>
          <a:noFill/>
        </p:spPr>
        <p:txBody>
          <a:bodyPr wrap="square" rtlCol="0">
            <a:spAutoFit/>
          </a:bodyPr>
          <a:lstStyle/>
          <a:p>
            <a:pPr algn="ctr">
              <a:lnSpc>
                <a:spcPct val="150000"/>
              </a:lnSpc>
            </a:pPr>
            <a:r>
              <a:rPr lang="fr-FR" sz="1200" b="1" dirty="0">
                <a:latin typeface="Comic Sans MS" pitchFamily="66" charset="0"/>
              </a:rPr>
              <a:t>Le chat</a:t>
            </a:r>
            <a:r>
              <a:rPr lang="fr-FR" sz="1200" dirty="0">
                <a:latin typeface="Comic Sans MS" pitchFamily="66" charset="0"/>
              </a:rPr>
              <a:t> mang</a:t>
            </a:r>
            <a:r>
              <a:rPr lang="fr-FR" sz="1200" u="sng" dirty="0">
                <a:latin typeface="Comic Sans MS" pitchFamily="66" charset="0"/>
              </a:rPr>
              <a:t>e</a:t>
            </a:r>
            <a:r>
              <a:rPr lang="fr-FR" sz="1200" dirty="0">
                <a:latin typeface="Comic Sans MS" pitchFamily="66" charset="0"/>
              </a:rPr>
              <a:t> des croquettes. </a:t>
            </a:r>
            <a:r>
              <a:rPr lang="fr-FR" sz="1200" b="1" dirty="0">
                <a:latin typeface="Comic Sans MS" pitchFamily="66" charset="0"/>
              </a:rPr>
              <a:t>Le chien</a:t>
            </a:r>
            <a:r>
              <a:rPr lang="fr-FR" sz="1200" dirty="0">
                <a:latin typeface="Comic Sans MS" pitchFamily="66" charset="0"/>
              </a:rPr>
              <a:t> mang</a:t>
            </a:r>
            <a:r>
              <a:rPr lang="fr-FR" sz="1200" u="sng" dirty="0">
                <a:latin typeface="Comic Sans MS" pitchFamily="66" charset="0"/>
              </a:rPr>
              <a:t>e</a:t>
            </a:r>
            <a:r>
              <a:rPr lang="fr-FR" sz="1200" dirty="0">
                <a:latin typeface="Comic Sans MS" pitchFamily="66" charset="0"/>
              </a:rPr>
              <a:t> des croquettes.</a:t>
            </a:r>
          </a:p>
          <a:p>
            <a:pPr algn="ctr">
              <a:lnSpc>
                <a:spcPct val="150000"/>
              </a:lnSpc>
            </a:pPr>
            <a:r>
              <a:rPr lang="fr-FR" sz="1200" dirty="0">
                <a:latin typeface="Throw My Hands Up in the Air"/>
                <a:ea typeface="Throw My Hands Up in the Air"/>
              </a:rPr>
              <a:t>~</a:t>
            </a:r>
            <a:r>
              <a:rPr lang="fr-FR" sz="1200" b="1" dirty="0">
                <a:latin typeface="Comic Sans MS" pitchFamily="66" charset="0"/>
              </a:rPr>
              <a:t> Le chat et le chien </a:t>
            </a:r>
            <a:r>
              <a:rPr lang="fr-FR" sz="1200" dirty="0">
                <a:latin typeface="Comic Sans MS" pitchFamily="66" charset="0"/>
              </a:rPr>
              <a:t>mang</a:t>
            </a:r>
            <a:r>
              <a:rPr lang="fr-FR" sz="1200" u="sng" dirty="0">
                <a:latin typeface="Comic Sans MS" pitchFamily="66" charset="0"/>
              </a:rPr>
              <a:t>ent</a:t>
            </a:r>
            <a:r>
              <a:rPr lang="fr-FR" sz="1200" dirty="0">
                <a:latin typeface="Comic Sans MS" pitchFamily="66" charset="0"/>
              </a:rPr>
              <a:t> des croquettes.</a:t>
            </a:r>
          </a:p>
        </p:txBody>
      </p:sp>
      <p:sp>
        <p:nvSpPr>
          <p:cNvPr id="35" name="ZoneTexte 34"/>
          <p:cNvSpPr txBox="1"/>
          <p:nvPr/>
        </p:nvSpPr>
        <p:spPr>
          <a:xfrm>
            <a:off x="217240" y="5817096"/>
            <a:ext cx="6372708" cy="3323987"/>
          </a:xfrm>
          <a:prstGeom prst="rect">
            <a:avLst/>
          </a:prstGeom>
          <a:noFill/>
        </p:spPr>
        <p:txBody>
          <a:bodyPr wrap="square" rtlCol="0">
            <a:spAutoFit/>
          </a:bodyPr>
          <a:lstStyle/>
          <a:p>
            <a:pPr algn="just">
              <a:lnSpc>
                <a:spcPct val="250000"/>
              </a:lnSpc>
            </a:pPr>
            <a:r>
              <a:rPr lang="fr-FR" sz="1200" dirty="0">
                <a:latin typeface="Comic Sans MS" pitchFamily="66" charset="0"/>
              </a:rPr>
              <a:t>Mon frère prépare un gâteau. Ma sœur prépare un gâteau.</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 garagiste répare une voiture. Son employé répare une voiture.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 voyageur monte dans le train. Le contrôleur monte dans le train.</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Louka illustre sa poésie. Léna illustre sa poésie.</a:t>
            </a:r>
          </a:p>
        </p:txBody>
      </p:sp>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6322430"/>
            <a:ext cx="6192688" cy="502778"/>
          </a:xfrm>
          <a:prstGeom prst="rect">
            <a:avLst/>
          </a:prstGeom>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7214092"/>
            <a:ext cx="6192688" cy="502778"/>
          </a:xfrm>
          <a:prstGeom prst="rect">
            <a:avLst/>
          </a:prstGeom>
        </p:spPr>
      </p:pic>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8122630"/>
            <a:ext cx="6192688" cy="502778"/>
          </a:xfrm>
          <a:prstGeom prst="rect">
            <a:avLst/>
          </a:prstGeom>
        </p:spPr>
      </p:pic>
      <p:pic>
        <p:nvPicPr>
          <p:cNvPr id="42" name="Image 4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9014292"/>
            <a:ext cx="6192688" cy="502778"/>
          </a:xfrm>
          <a:prstGeom prst="rect">
            <a:avLst/>
          </a:prstGeom>
        </p:spPr>
      </p:pic>
    </p:spTree>
    <p:extLst>
      <p:ext uri="{BB962C8B-B14F-4D97-AF65-F5344CB8AC3E}">
        <p14:creationId xmlns:p14="http://schemas.microsoft.com/office/powerpoint/2010/main" val="117864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Le présent des verbes 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a:t>3</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les sujets aux verbes qui conviennent.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1" name="Tableau 10"/>
          <p:cNvGraphicFramePr>
            <a:graphicFrameLocks noGrp="1"/>
          </p:cNvGraphicFramePr>
          <p:nvPr>
            <p:extLst>
              <p:ext uri="{D42A27DB-BD31-4B8C-83A1-F6EECF244321}">
                <p14:modId xmlns:p14="http://schemas.microsoft.com/office/powerpoint/2010/main" val="11769634"/>
              </p:ext>
            </p:extLst>
          </p:nvPr>
        </p:nvGraphicFramePr>
        <p:xfrm>
          <a:off x="293184" y="1866920"/>
          <a:ext cx="6264696" cy="1645920"/>
        </p:xfrm>
        <a:graphic>
          <a:graphicData uri="http://schemas.openxmlformats.org/drawingml/2006/table">
            <a:tbl>
              <a:tblPr bandRow="1">
                <a:tableStyleId>{5C22544A-7EE6-4342-B048-85BDC9FD1C3A}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1602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144016">
                <a:tc>
                  <a:txBody>
                    <a:bodyPr/>
                    <a:lstStyle/>
                    <a:p>
                      <a:pPr algn="r"/>
                      <a:r>
                        <a:rPr lang="fr-FR" sz="1200" dirty="0">
                          <a:latin typeface="Comic Sans MS" pitchFamily="66" charset="0"/>
                        </a:rPr>
                        <a:t>Je</a:t>
                      </a:r>
                      <a:endParaRPr lang="fr-FR" sz="1200" baseline="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00" dirty="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chantez en chorale.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200" dirty="0">
                          <a:latin typeface="Comic Sans MS" pitchFamily="66" charset="0"/>
                        </a:rPr>
                        <a:t>Julien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00" dirty="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range son bureau.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200" dirty="0">
                          <a:latin typeface="Comic Sans MS" pitchFamily="66" charset="0"/>
                        </a:rPr>
                        <a:t>Mes grands-parents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00" dirty="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courent vite.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2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00" dirty="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0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pratiquons</a:t>
                      </a:r>
                      <a:r>
                        <a:rPr lang="fr-FR" sz="1200" baseline="0" dirty="0">
                          <a:latin typeface="Comic Sans MS" pitchFamily="66" charset="0"/>
                        </a:rPr>
                        <a:t> le yoga.</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200" dirty="0">
                          <a:latin typeface="Comic Sans MS" pitchFamily="66" charset="0"/>
                        </a:rPr>
                        <a:t>Vous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0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danses très mal.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2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00" dirty="0">
                          <a:latin typeface="Comic Sans MS" pitchFamily="66" charset="0"/>
                          <a:sym typeface="Wingdings"/>
                        </a:rPr>
                        <a:t></a:t>
                      </a:r>
                      <a:endParaRPr lang="fr-FR" sz="10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mange une crêpe.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2" name="Groupe 11"/>
          <p:cNvGrpSpPr/>
          <p:nvPr/>
        </p:nvGrpSpPr>
        <p:grpSpPr>
          <a:xfrm>
            <a:off x="116632" y="3512840"/>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Entoure la forme du verbe qui convient et récris la phrase.</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4034894"/>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Papa </a:t>
            </a:r>
            <a:r>
              <a:rPr lang="fr-FR" sz="1200" b="1" dirty="0">
                <a:latin typeface="Comic Sans MS" pitchFamily="66" charset="0"/>
              </a:rPr>
              <a:t>gonfle / gonflent / gonfles </a:t>
            </a:r>
            <a:r>
              <a:rPr lang="fr-FR" sz="1200" dirty="0">
                <a:latin typeface="Comic Sans MS" pitchFamily="66" charset="0"/>
              </a:rPr>
              <a:t>les pneus de la voiture.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Nous </a:t>
            </a:r>
            <a:r>
              <a:rPr lang="fr-FR" sz="1200" b="1" dirty="0">
                <a:latin typeface="Comic Sans MS" pitchFamily="66" charset="0"/>
              </a:rPr>
              <a:t>tartinent / tartinons / tartines </a:t>
            </a:r>
            <a:r>
              <a:rPr lang="fr-FR" sz="1200" dirty="0">
                <a:latin typeface="Comic Sans MS" pitchFamily="66" charset="0"/>
              </a:rPr>
              <a:t>nos biscottes avec de la confiture.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Mes cousines </a:t>
            </a:r>
            <a:r>
              <a:rPr lang="fr-FR" sz="1200" b="1" dirty="0">
                <a:latin typeface="Comic Sans MS" pitchFamily="66" charset="0"/>
              </a:rPr>
              <a:t>ramassent / ramasses / ramasse </a:t>
            </a:r>
            <a:r>
              <a:rPr lang="fr-FR" sz="1200" dirty="0">
                <a:latin typeface="Comic Sans MS" pitchFamily="66" charset="0"/>
              </a:rPr>
              <a:t>des fleurs des champs.</a:t>
            </a: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512662"/>
            <a:ext cx="6192688" cy="502778"/>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512222"/>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435551"/>
            <a:ext cx="6192688" cy="502778"/>
          </a:xfrm>
          <a:prstGeom prst="rect">
            <a:avLst/>
          </a:prstGeom>
        </p:spPr>
      </p:pic>
      <p:grpSp>
        <p:nvGrpSpPr>
          <p:cNvPr id="22" name="Groupe 21"/>
          <p:cNvGrpSpPr/>
          <p:nvPr/>
        </p:nvGrpSpPr>
        <p:grpSpPr>
          <a:xfrm>
            <a:off x="116632" y="7113240"/>
            <a:ext cx="6653336" cy="495126"/>
            <a:chOff x="116632" y="1352600"/>
            <a:chExt cx="6653336" cy="495126"/>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Ecris le pronom personnel </a:t>
              </a:r>
              <a:r>
                <a:rPr lang="fr-FR" sz="1400" u="sng">
                  <a:latin typeface="SimpleRonde" pitchFamily="2" charset="0"/>
                </a:rPr>
                <a:t>qui convient.</a:t>
              </a:r>
              <a:endParaRPr lang="fr-FR" sz="1400" u="sng" dirty="0">
                <a:latin typeface="SimpleRonde" pitchFamily="2" charset="0"/>
              </a:endParaRP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8" name="ZoneTexte 27"/>
          <p:cNvSpPr txBox="1"/>
          <p:nvPr/>
        </p:nvSpPr>
        <p:spPr>
          <a:xfrm>
            <a:off x="296652" y="7833320"/>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 passes la tondeuse à gazon.</a:t>
            </a:r>
          </a:p>
          <a:p>
            <a:pPr>
              <a:lnSpc>
                <a:spcPct val="200000"/>
              </a:lnSpc>
            </a:pPr>
            <a:r>
              <a:rPr lang="fr-FR" sz="1200" dirty="0">
                <a:latin typeface="Comic Sans MS" pitchFamily="66" charset="0"/>
              </a:rPr>
              <a:t>............ nettoient la salle de bain.</a:t>
            </a:r>
          </a:p>
          <a:p>
            <a:pPr>
              <a:lnSpc>
                <a:spcPct val="200000"/>
              </a:lnSpc>
            </a:pPr>
            <a:r>
              <a:rPr lang="fr-FR" sz="1200" dirty="0">
                <a:latin typeface="Comic Sans MS" pitchFamily="66" charset="0"/>
              </a:rPr>
              <a:t>............ racontons des histoires drôles.</a:t>
            </a:r>
          </a:p>
          <a:p>
            <a:pPr>
              <a:lnSpc>
                <a:spcPct val="200000"/>
              </a:lnSpc>
            </a:pPr>
            <a:r>
              <a:rPr lang="fr-FR" sz="1200" dirty="0">
                <a:latin typeface="Comic Sans MS" pitchFamily="66" charset="0"/>
              </a:rPr>
              <a:t>............ voyagez à l’étranger chaque année. </a:t>
            </a:r>
          </a:p>
        </p:txBody>
      </p:sp>
      <p:sp>
        <p:nvSpPr>
          <p:cNvPr id="29" name="ZoneTexte 28"/>
          <p:cNvSpPr txBox="1"/>
          <p:nvPr/>
        </p:nvSpPr>
        <p:spPr>
          <a:xfrm>
            <a:off x="3573016" y="7833320"/>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adorez lire.</a:t>
            </a:r>
          </a:p>
          <a:p>
            <a:pPr>
              <a:lnSpc>
                <a:spcPct val="200000"/>
              </a:lnSpc>
            </a:pPr>
            <a:r>
              <a:rPr lang="fr-FR" sz="1200" dirty="0">
                <a:latin typeface="Comic Sans MS" pitchFamily="66" charset="0"/>
              </a:rPr>
              <a:t>............ marchent le long du fleuve.</a:t>
            </a:r>
          </a:p>
          <a:p>
            <a:pPr>
              <a:lnSpc>
                <a:spcPct val="200000"/>
              </a:lnSpc>
            </a:pPr>
            <a:r>
              <a:rPr lang="fr-FR" sz="1200" dirty="0">
                <a:latin typeface="Comic Sans MS" pitchFamily="66" charset="0"/>
              </a:rPr>
              <a:t>............ prépares le voyage scolaire.</a:t>
            </a:r>
          </a:p>
          <a:p>
            <a:pPr>
              <a:lnSpc>
                <a:spcPct val="200000"/>
              </a:lnSpc>
            </a:pPr>
            <a:r>
              <a:rPr lang="fr-FR" sz="1200" dirty="0">
                <a:latin typeface="Comic Sans MS" pitchFamily="66" charset="0"/>
              </a:rPr>
              <a:t>............ pense à mon futur vélo.</a:t>
            </a:r>
          </a:p>
        </p:txBody>
      </p:sp>
      <p:cxnSp>
        <p:nvCxnSpPr>
          <p:cNvPr id="31" name="Connecteur droit 30"/>
          <p:cNvCxnSpPr/>
          <p:nvPr/>
        </p:nvCxnSpPr>
        <p:spPr>
          <a:xfrm>
            <a:off x="3472408" y="7833320"/>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9D7953D3-82B7-B6DD-2FC1-63B103661975}"/>
              </a:ext>
            </a:extLst>
          </p:cNvPr>
          <p:cNvPicPr>
            <a:picLocks noChangeAspect="1"/>
          </p:cNvPicPr>
          <p:nvPr/>
        </p:nvPicPr>
        <p:blipFill>
          <a:blip r:embed="rId3">
            <a:extLst>
              <a:ext uri="{28A0092B-C50C-407E-A947-70E740481C1C}">
                <a14:useLocalDpi xmlns:a14="http://schemas.microsoft.com/office/drawing/2010/main" val="0"/>
              </a:ext>
            </a:extLst>
          </a:blip>
          <a:srcRect l="32150" t="27951" r="32150" b="28368"/>
          <a:stretch>
            <a:fillRect/>
          </a:stretch>
        </p:blipFill>
        <p:spPr>
          <a:xfrm flipH="1">
            <a:off x="4751561" y="7525052"/>
            <a:ext cx="2027618" cy="641070"/>
          </a:xfrm>
          <a:prstGeom prst="rect">
            <a:avLst/>
          </a:prstGeom>
        </p:spPr>
      </p:pic>
      <p:pic>
        <p:nvPicPr>
          <p:cNvPr id="32" name="Image 31">
            <a:extLst>
              <a:ext uri="{FF2B5EF4-FFF2-40B4-BE49-F238E27FC236}">
                <a16:creationId xmlns:a16="http://schemas.microsoft.com/office/drawing/2014/main" id="{2A7698EC-22D4-DBE4-8E74-E453A87095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8136" y="7797873"/>
            <a:ext cx="413232" cy="771366"/>
          </a:xfrm>
          <a:prstGeom prst="rect">
            <a:avLst/>
          </a:prstGeom>
        </p:spPr>
      </p:pic>
      <p:sp>
        <p:nvSpPr>
          <p:cNvPr id="33" name="ZoneTexte 32">
            <a:extLst>
              <a:ext uri="{FF2B5EF4-FFF2-40B4-BE49-F238E27FC236}">
                <a16:creationId xmlns:a16="http://schemas.microsoft.com/office/drawing/2014/main" id="{6530F498-56E6-0F66-4B00-305BB5FF59E7}"/>
              </a:ext>
            </a:extLst>
          </p:cNvPr>
          <p:cNvSpPr txBox="1"/>
          <p:nvPr/>
        </p:nvSpPr>
        <p:spPr>
          <a:xfrm>
            <a:off x="4786391" y="7554356"/>
            <a:ext cx="1783661" cy="415498"/>
          </a:xfrm>
          <a:prstGeom prst="rect">
            <a:avLst/>
          </a:prstGeom>
          <a:noFill/>
        </p:spPr>
        <p:txBody>
          <a:bodyPr wrap="square" rtlCol="0">
            <a:spAutoFit/>
          </a:bodyPr>
          <a:lstStyle/>
          <a:p>
            <a:pPr algn="ctr"/>
            <a:r>
              <a:rPr lang="fr-FR" sz="1050" i="1" dirty="0">
                <a:latin typeface="Comic Sans MS" pitchFamily="66" charset="0"/>
              </a:rPr>
              <a:t>Surligne la terminaison du verbe pour t’aider !</a:t>
            </a:r>
          </a:p>
        </p:txBody>
      </p:sp>
    </p:spTree>
    <p:extLst>
      <p:ext uri="{BB962C8B-B14F-4D97-AF65-F5344CB8AC3E}">
        <p14:creationId xmlns:p14="http://schemas.microsoft.com/office/powerpoint/2010/main" val="43647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Le présent des verbes 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a:t>3</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Récris la phrase suivante en changeant le sujet.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16632" y="5817096"/>
            <a:ext cx="6653336" cy="818292"/>
            <a:chOff x="116632" y="1352600"/>
            <a:chExt cx="6653336" cy="818292"/>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Récris les phrases suivantes en conjuguant le verbe entre parenthèses au présent.</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6483166"/>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Mon frère et moi (jouer) souvent dans le jardin.</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Elles (proposer) d’aller gouter chez elle à 16h30,</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Ton ami et toi (profiter) de vos vacances en Chine.</a:t>
            </a: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960934"/>
            <a:ext cx="6192688" cy="502778"/>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960494"/>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883823"/>
            <a:ext cx="6192688" cy="502778"/>
          </a:xfrm>
          <a:prstGeom prst="rect">
            <a:avLst/>
          </a:prstGeom>
        </p:spPr>
      </p:pic>
      <p:sp>
        <p:nvSpPr>
          <p:cNvPr id="32" name="ZoneTexte 31"/>
          <p:cNvSpPr txBox="1"/>
          <p:nvPr/>
        </p:nvSpPr>
        <p:spPr>
          <a:xfrm>
            <a:off x="321804" y="1568624"/>
            <a:ext cx="6372708" cy="3785652"/>
          </a:xfrm>
          <a:prstGeom prst="rect">
            <a:avLst/>
          </a:prstGeom>
          <a:noFill/>
        </p:spPr>
        <p:txBody>
          <a:bodyPr wrap="square" rtlCol="0">
            <a:spAutoFit/>
          </a:bodyPr>
          <a:lstStyle/>
          <a:p>
            <a:pPr algn="just">
              <a:lnSpc>
                <a:spcPct val="250000"/>
              </a:lnSpc>
            </a:pPr>
            <a:r>
              <a:rPr lang="fr-FR" sz="1200" dirty="0">
                <a:latin typeface="Comic Sans MS" pitchFamily="66" charset="0"/>
              </a:rPr>
              <a:t>Mathieu casse une vitre.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Ma mère tape très vite à l’ordinateur.</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Yvan déteste les épinards.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Loïs achète le pain pour le repas.</a:t>
            </a:r>
          </a:p>
          <a:p>
            <a:pPr algn="just">
              <a:lnSpc>
                <a:spcPct val="250000"/>
              </a:lnSpc>
            </a:pPr>
            <a:endParaRPr lang="fr-FR" sz="1200" dirty="0">
              <a:latin typeface="Comic Sans MS" pitchFamily="66" charset="0"/>
            </a:endParaRP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2046392"/>
            <a:ext cx="6192688" cy="502778"/>
          </a:xfrm>
          <a:prstGeom prst="rect">
            <a:avLst/>
          </a:prstGeom>
        </p:spPr>
      </p:pic>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3045952"/>
            <a:ext cx="6192688" cy="502778"/>
          </a:xfrm>
          <a:prstGeom prst="rect">
            <a:avLst/>
          </a:prstGeom>
        </p:spPr>
      </p:pic>
      <p:sp>
        <p:nvSpPr>
          <p:cNvPr id="30" name="ZoneTexte 29"/>
          <p:cNvSpPr txBox="1"/>
          <p:nvPr/>
        </p:nvSpPr>
        <p:spPr>
          <a:xfrm>
            <a:off x="387772" y="2135292"/>
            <a:ext cx="2016224" cy="369332"/>
          </a:xfrm>
          <a:prstGeom prst="rect">
            <a:avLst/>
          </a:prstGeom>
          <a:noFill/>
        </p:spPr>
        <p:txBody>
          <a:bodyPr wrap="square" rtlCol="0">
            <a:spAutoFit/>
          </a:bodyPr>
          <a:lstStyle/>
          <a:p>
            <a:r>
              <a:rPr lang="fr-FR" b="1" dirty="0">
                <a:latin typeface="Cursive standard" pitchFamily="2" charset="0"/>
              </a:rPr>
              <a:t>Mathieu et Juliette</a:t>
            </a:r>
          </a:p>
        </p:txBody>
      </p:sp>
      <p:sp>
        <p:nvSpPr>
          <p:cNvPr id="35" name="ZoneTexte 34"/>
          <p:cNvSpPr txBox="1"/>
          <p:nvPr/>
        </p:nvSpPr>
        <p:spPr>
          <a:xfrm>
            <a:off x="401216" y="3134852"/>
            <a:ext cx="2016224" cy="369332"/>
          </a:xfrm>
          <a:prstGeom prst="rect">
            <a:avLst/>
          </a:prstGeom>
          <a:noFill/>
        </p:spPr>
        <p:txBody>
          <a:bodyPr wrap="square" rtlCol="0">
            <a:spAutoFit/>
          </a:bodyPr>
          <a:lstStyle/>
          <a:p>
            <a:r>
              <a:rPr lang="fr-FR" b="1" dirty="0">
                <a:latin typeface="Cursive standard" pitchFamily="2" charset="0"/>
              </a:rPr>
              <a:t>Tu</a:t>
            </a:r>
          </a:p>
        </p:txBody>
      </p:sp>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3872880"/>
            <a:ext cx="6192688" cy="502778"/>
          </a:xfrm>
          <a:prstGeom prst="rect">
            <a:avLst/>
          </a:prstGeom>
        </p:spPr>
      </p:pic>
      <p:sp>
        <p:nvSpPr>
          <p:cNvPr id="38" name="ZoneTexte 37"/>
          <p:cNvSpPr txBox="1"/>
          <p:nvPr/>
        </p:nvSpPr>
        <p:spPr>
          <a:xfrm>
            <a:off x="376064" y="3961780"/>
            <a:ext cx="2016224" cy="369332"/>
          </a:xfrm>
          <a:prstGeom prst="rect">
            <a:avLst/>
          </a:prstGeom>
          <a:noFill/>
        </p:spPr>
        <p:txBody>
          <a:bodyPr wrap="square" rtlCol="0">
            <a:spAutoFit/>
          </a:bodyPr>
          <a:lstStyle/>
          <a:p>
            <a:r>
              <a:rPr lang="fr-FR" b="1" dirty="0">
                <a:latin typeface="Cursive standard" pitchFamily="2" charset="0"/>
              </a:rPr>
              <a:t>Vous</a:t>
            </a:r>
          </a:p>
        </p:txBody>
      </p:sp>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808984"/>
            <a:ext cx="6192688" cy="502778"/>
          </a:xfrm>
          <a:prstGeom prst="rect">
            <a:avLst/>
          </a:prstGeom>
        </p:spPr>
      </p:pic>
      <p:sp>
        <p:nvSpPr>
          <p:cNvPr id="40" name="ZoneTexte 39"/>
          <p:cNvSpPr txBox="1"/>
          <p:nvPr/>
        </p:nvSpPr>
        <p:spPr>
          <a:xfrm>
            <a:off x="376064" y="4897884"/>
            <a:ext cx="2016224" cy="369332"/>
          </a:xfrm>
          <a:prstGeom prst="rect">
            <a:avLst/>
          </a:prstGeom>
          <a:noFill/>
        </p:spPr>
        <p:txBody>
          <a:bodyPr wrap="square" rtlCol="0">
            <a:spAutoFit/>
          </a:bodyPr>
          <a:lstStyle/>
          <a:p>
            <a:r>
              <a:rPr lang="fr-FR" b="1" dirty="0">
                <a:latin typeface="Cursive standard" pitchFamily="2" charset="0"/>
              </a:rPr>
              <a:t>Nous</a:t>
            </a:r>
          </a:p>
        </p:txBody>
      </p:sp>
    </p:spTree>
    <p:extLst>
      <p:ext uri="{BB962C8B-B14F-4D97-AF65-F5344CB8AC3E}">
        <p14:creationId xmlns:p14="http://schemas.microsoft.com/office/powerpoint/2010/main" val="2100313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Le présent des verbes 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a:t>3</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Ecris les verbes au présent des 2</a:t>
              </a:r>
              <a:r>
                <a:rPr lang="fr-FR" sz="1400" u="sng" baseline="30000" dirty="0">
                  <a:latin typeface="SimpleRonde" pitchFamily="2" charset="0"/>
                </a:rPr>
                <a:t>ème</a:t>
              </a:r>
              <a:r>
                <a:rPr lang="fr-FR" sz="1400" u="sng" dirty="0">
                  <a:latin typeface="SimpleRonde" pitchFamily="2" charset="0"/>
                </a:rPr>
                <a:t> personnes du singulier et du pluriel.</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16632" y="4304928"/>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ces phrases au présent.</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4664968"/>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Le conducteur klaxonnait sans arrêt.</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Tu ne freineras pas suffisamment.</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Nous danserons dans une troupe.</a:t>
            </a: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142736"/>
            <a:ext cx="6192688" cy="502778"/>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142296"/>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065625"/>
            <a:ext cx="6192688" cy="502778"/>
          </a:xfrm>
          <a:prstGeom prst="rect">
            <a:avLst/>
          </a:prstGeom>
        </p:spPr>
      </p:pic>
      <p:sp>
        <p:nvSpPr>
          <p:cNvPr id="32" name="ZoneTexte 31"/>
          <p:cNvSpPr txBox="1"/>
          <p:nvPr/>
        </p:nvSpPr>
        <p:spPr>
          <a:xfrm>
            <a:off x="321804" y="1959436"/>
            <a:ext cx="6372708" cy="2769989"/>
          </a:xfrm>
          <a:prstGeom prst="rect">
            <a:avLst/>
          </a:prstGeom>
          <a:noFill/>
        </p:spPr>
        <p:txBody>
          <a:bodyPr wrap="square" rtlCol="0">
            <a:spAutoFit/>
          </a:bodyPr>
          <a:lstStyle/>
          <a:p>
            <a:pPr algn="just">
              <a:lnSpc>
                <a:spcPct val="300000"/>
              </a:lnSpc>
            </a:pPr>
            <a:r>
              <a:rPr lang="fr-FR" sz="1200" dirty="0">
                <a:latin typeface="Comic Sans MS" pitchFamily="66" charset="0"/>
              </a:rPr>
              <a:t>On sonne à la porte.</a:t>
            </a:r>
          </a:p>
          <a:p>
            <a:pPr algn="just">
              <a:lnSpc>
                <a:spcPct val="300000"/>
              </a:lnSpc>
            </a:pPr>
            <a:r>
              <a:rPr lang="fr-FR" sz="1200" dirty="0">
                <a:latin typeface="Comic Sans MS" pitchFamily="66" charset="0"/>
              </a:rPr>
              <a:t>Les promeneurs ramassent des fleurs.</a:t>
            </a:r>
          </a:p>
          <a:p>
            <a:pPr algn="just">
              <a:lnSpc>
                <a:spcPct val="300000"/>
              </a:lnSpc>
            </a:pPr>
            <a:r>
              <a:rPr lang="fr-FR" sz="1200" dirty="0">
                <a:latin typeface="Comic Sans MS" pitchFamily="66" charset="0"/>
              </a:rPr>
              <a:t>Les oiseaux donnent à manger à leurs petits.</a:t>
            </a:r>
          </a:p>
          <a:p>
            <a:pPr algn="just">
              <a:lnSpc>
                <a:spcPct val="300000"/>
              </a:lnSpc>
            </a:pPr>
            <a:r>
              <a:rPr lang="fr-FR" sz="1200" dirty="0">
                <a:latin typeface="Comic Sans MS" pitchFamily="66" charset="0"/>
              </a:rPr>
              <a:t>Romain pêche une belle truite.</a:t>
            </a:r>
          </a:p>
          <a:p>
            <a:pPr algn="just">
              <a:lnSpc>
                <a:spcPct val="250000"/>
              </a:lnSpc>
            </a:pPr>
            <a:endParaRPr lang="fr-FR" sz="1200" dirty="0">
              <a:latin typeface="Comic Sans MS" pitchFamily="66" charset="0"/>
            </a:endParaRP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33839" r="4434" b="83820"/>
          <a:stretch/>
        </p:blipFill>
        <p:spPr>
          <a:xfrm>
            <a:off x="1916832" y="2078594"/>
            <a:ext cx="4233247" cy="388835"/>
          </a:xfrm>
          <a:prstGeom prst="rect">
            <a:avLst/>
          </a:prstGeom>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33839" r="13842" b="84594"/>
          <a:stretch/>
        </p:blipFill>
        <p:spPr>
          <a:xfrm>
            <a:off x="3181943" y="2663236"/>
            <a:ext cx="3588026" cy="370250"/>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3268" t="1266" r="2182" b="83820"/>
          <a:stretch/>
        </p:blipFill>
        <p:spPr>
          <a:xfrm>
            <a:off x="3714752" y="3238488"/>
            <a:ext cx="3055217" cy="358415"/>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33839" r="5895" b="83820"/>
          <a:stretch/>
        </p:blipFill>
        <p:spPr>
          <a:xfrm>
            <a:off x="2636913" y="3800872"/>
            <a:ext cx="4133056" cy="388835"/>
          </a:xfrm>
          <a:prstGeom prst="rect">
            <a:avLst/>
          </a:prstGeom>
        </p:spPr>
      </p:pic>
      <p:sp>
        <p:nvSpPr>
          <p:cNvPr id="42" name="ZoneTexte 41"/>
          <p:cNvSpPr txBox="1"/>
          <p:nvPr/>
        </p:nvSpPr>
        <p:spPr>
          <a:xfrm>
            <a:off x="376064" y="8193360"/>
            <a:ext cx="6393904" cy="1569660"/>
          </a:xfrm>
          <a:prstGeom prst="rect">
            <a:avLst/>
          </a:prstGeom>
          <a:noFill/>
        </p:spPr>
        <p:txBody>
          <a:bodyPr wrap="square" rtlCol="0">
            <a:spAutoFit/>
          </a:bodyPr>
          <a:lstStyle/>
          <a:p>
            <a:pPr>
              <a:lnSpc>
                <a:spcPct val="200000"/>
              </a:lnSpc>
            </a:pPr>
            <a:r>
              <a:rPr lang="fr-FR" sz="1200" dirty="0">
                <a:latin typeface="Comic Sans MS" pitchFamily="66" charset="0"/>
              </a:rPr>
              <a:t>............ regarde l’arrivée de la course.</a:t>
            </a:r>
          </a:p>
          <a:p>
            <a:pPr>
              <a:lnSpc>
                <a:spcPct val="200000"/>
              </a:lnSpc>
            </a:pPr>
            <a:r>
              <a:rPr lang="fr-FR" sz="1200" dirty="0">
                <a:latin typeface="Comic Sans MS" pitchFamily="66" charset="0"/>
              </a:rPr>
              <a:t>............ transportez de grosses valises.</a:t>
            </a:r>
          </a:p>
          <a:p>
            <a:pPr>
              <a:lnSpc>
                <a:spcPct val="200000"/>
              </a:lnSpc>
            </a:pPr>
            <a:r>
              <a:rPr lang="fr-FR" sz="1200" dirty="0">
                <a:latin typeface="Comic Sans MS" pitchFamily="66" charset="0"/>
              </a:rPr>
              <a:t>............ observons une toile de Picasso.</a:t>
            </a:r>
          </a:p>
          <a:p>
            <a:pPr>
              <a:lnSpc>
                <a:spcPct val="200000"/>
              </a:lnSpc>
            </a:pPr>
            <a:r>
              <a:rPr lang="fr-FR" sz="1200" dirty="0">
                <a:latin typeface="Comic Sans MS" pitchFamily="66" charset="0"/>
              </a:rPr>
              <a:t>............ écoutes ton professeur.</a:t>
            </a:r>
          </a:p>
        </p:txBody>
      </p:sp>
      <p:grpSp>
        <p:nvGrpSpPr>
          <p:cNvPr id="44" name="Groupe 43"/>
          <p:cNvGrpSpPr/>
          <p:nvPr/>
        </p:nvGrpSpPr>
        <p:grpSpPr>
          <a:xfrm>
            <a:off x="145740" y="7631139"/>
            <a:ext cx="6653336" cy="495126"/>
            <a:chOff x="116632" y="1352600"/>
            <a:chExt cx="6653336" cy="495126"/>
          </a:xfrm>
        </p:grpSpPr>
        <p:grpSp>
          <p:nvGrpSpPr>
            <p:cNvPr id="45" name="Groupe 44"/>
            <p:cNvGrpSpPr/>
            <p:nvPr/>
          </p:nvGrpSpPr>
          <p:grpSpPr>
            <a:xfrm>
              <a:off x="116632" y="1352600"/>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6" name="ZoneTexte 4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avec le pronom personnel qui convient.</a:t>
              </a:r>
            </a:p>
          </p:txBody>
        </p:sp>
        <p:sp>
          <p:nvSpPr>
            <p:cNvPr id="47" name="Rectangle à coins arrondis 4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11" name="Image 10">
            <a:extLst>
              <a:ext uri="{FF2B5EF4-FFF2-40B4-BE49-F238E27FC236}">
                <a16:creationId xmlns:a16="http://schemas.microsoft.com/office/drawing/2014/main" id="{A85A7F8A-34B9-D339-3803-56FA2FF02C4C}"/>
              </a:ext>
            </a:extLst>
          </p:cNvPr>
          <p:cNvPicPr>
            <a:picLocks noChangeAspect="1"/>
          </p:cNvPicPr>
          <p:nvPr/>
        </p:nvPicPr>
        <p:blipFill>
          <a:blip r:embed="rId3" cstate="print">
            <a:extLst>
              <a:ext uri="{28A0092B-C50C-407E-A947-70E740481C1C}">
                <a14:useLocalDpi xmlns:a14="http://schemas.microsoft.com/office/drawing/2010/main" val="0"/>
              </a:ext>
            </a:extLst>
          </a:blip>
          <a:srcRect l="32150" t="27951" r="32150" b="28368"/>
          <a:stretch>
            <a:fillRect/>
          </a:stretch>
        </p:blipFill>
        <p:spPr>
          <a:xfrm flipH="1">
            <a:off x="3914485" y="8071511"/>
            <a:ext cx="1392798" cy="1278160"/>
          </a:xfrm>
          <a:prstGeom prst="rect">
            <a:avLst/>
          </a:prstGeom>
        </p:spPr>
      </p:pic>
      <p:pic>
        <p:nvPicPr>
          <p:cNvPr id="22" name="Image 21">
            <a:extLst>
              <a:ext uri="{FF2B5EF4-FFF2-40B4-BE49-F238E27FC236}">
                <a16:creationId xmlns:a16="http://schemas.microsoft.com/office/drawing/2014/main" id="{D8F3ACBC-BEAC-3A53-2C78-828C529805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1168" y="8961191"/>
            <a:ext cx="479232" cy="894567"/>
          </a:xfrm>
          <a:prstGeom prst="rect">
            <a:avLst/>
          </a:prstGeom>
        </p:spPr>
      </p:pic>
      <p:sp>
        <p:nvSpPr>
          <p:cNvPr id="23" name="ZoneTexte 22">
            <a:extLst>
              <a:ext uri="{FF2B5EF4-FFF2-40B4-BE49-F238E27FC236}">
                <a16:creationId xmlns:a16="http://schemas.microsoft.com/office/drawing/2014/main" id="{C94DFA2E-B08A-D610-FE3B-979E80FE9D1E}"/>
              </a:ext>
            </a:extLst>
          </p:cNvPr>
          <p:cNvSpPr txBox="1"/>
          <p:nvPr/>
        </p:nvSpPr>
        <p:spPr>
          <a:xfrm>
            <a:off x="3939600" y="8276310"/>
            <a:ext cx="1290756" cy="577081"/>
          </a:xfrm>
          <a:prstGeom prst="rect">
            <a:avLst/>
          </a:prstGeom>
          <a:noFill/>
        </p:spPr>
        <p:txBody>
          <a:bodyPr wrap="square" rtlCol="0">
            <a:spAutoFit/>
          </a:bodyPr>
          <a:lstStyle/>
          <a:p>
            <a:pPr algn="ctr"/>
            <a:r>
              <a:rPr lang="fr-FR" sz="1050" i="1" dirty="0">
                <a:latin typeface="Comic Sans MS" pitchFamily="66" charset="0"/>
              </a:rPr>
              <a:t>N’oublie pas la </a:t>
            </a:r>
            <a:r>
              <a:rPr lang="fr-FR" sz="1050" b="1" i="1" dirty="0">
                <a:latin typeface="Comic Sans MS" pitchFamily="66" charset="0"/>
              </a:rPr>
              <a:t>majuscule</a:t>
            </a:r>
            <a:r>
              <a:rPr lang="fr-FR" sz="1050" i="1" dirty="0">
                <a:latin typeface="Comic Sans MS" pitchFamily="66" charset="0"/>
              </a:rPr>
              <a:t> en début de phrase !</a:t>
            </a:r>
          </a:p>
        </p:txBody>
      </p:sp>
      <p:sp>
        <p:nvSpPr>
          <p:cNvPr id="24" name="ZoneTexte 23">
            <a:extLst>
              <a:ext uri="{FF2B5EF4-FFF2-40B4-BE49-F238E27FC236}">
                <a16:creationId xmlns:a16="http://schemas.microsoft.com/office/drawing/2014/main" id="{7EC9A248-52E0-57B2-7CD1-877314684463}"/>
              </a:ext>
            </a:extLst>
          </p:cNvPr>
          <p:cNvSpPr txBox="1"/>
          <p:nvPr/>
        </p:nvSpPr>
        <p:spPr>
          <a:xfrm>
            <a:off x="1988840" y="2166780"/>
            <a:ext cx="432048" cy="369332"/>
          </a:xfrm>
          <a:prstGeom prst="rect">
            <a:avLst/>
          </a:prstGeom>
          <a:noFill/>
        </p:spPr>
        <p:txBody>
          <a:bodyPr wrap="square" rtlCol="0">
            <a:spAutoFit/>
          </a:bodyPr>
          <a:lstStyle/>
          <a:p>
            <a:r>
              <a:rPr lang="fr-FR" b="1" dirty="0">
                <a:latin typeface="Cursive standard" pitchFamily="2" charset="0"/>
              </a:rPr>
              <a:t>tu</a:t>
            </a:r>
          </a:p>
        </p:txBody>
      </p:sp>
      <p:sp>
        <p:nvSpPr>
          <p:cNvPr id="25" name="ZoneTexte 24">
            <a:extLst>
              <a:ext uri="{FF2B5EF4-FFF2-40B4-BE49-F238E27FC236}">
                <a16:creationId xmlns:a16="http://schemas.microsoft.com/office/drawing/2014/main" id="{9B394893-136B-AE01-67CF-16C4A64C7201}"/>
              </a:ext>
            </a:extLst>
          </p:cNvPr>
          <p:cNvSpPr txBox="1"/>
          <p:nvPr/>
        </p:nvSpPr>
        <p:spPr>
          <a:xfrm>
            <a:off x="4015916" y="2166780"/>
            <a:ext cx="709228" cy="369332"/>
          </a:xfrm>
          <a:prstGeom prst="rect">
            <a:avLst/>
          </a:prstGeom>
          <a:noFill/>
        </p:spPr>
        <p:txBody>
          <a:bodyPr wrap="square" rtlCol="0">
            <a:spAutoFit/>
          </a:bodyPr>
          <a:lstStyle/>
          <a:p>
            <a:r>
              <a:rPr lang="fr-FR" b="1" dirty="0">
                <a:latin typeface="Cursive standard" pitchFamily="2" charset="0"/>
              </a:rPr>
              <a:t>vous</a:t>
            </a:r>
          </a:p>
        </p:txBody>
      </p:sp>
    </p:spTree>
    <p:extLst>
      <p:ext uri="{BB962C8B-B14F-4D97-AF65-F5344CB8AC3E}">
        <p14:creationId xmlns:p14="http://schemas.microsoft.com/office/powerpoint/2010/main" val="150541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Le présent des verbes 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a:t>3</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Ecris les verbes au présent des 1</a:t>
              </a:r>
              <a:r>
                <a:rPr lang="fr-FR" sz="1400" u="sng" baseline="30000" dirty="0">
                  <a:latin typeface="SimpleRonde" pitchFamily="2" charset="0"/>
                </a:rPr>
                <a:t>ère</a:t>
              </a:r>
              <a:r>
                <a:rPr lang="fr-FR" sz="1400" u="sng" dirty="0">
                  <a:latin typeface="SimpleRonde" pitchFamily="2" charset="0"/>
                </a:rPr>
                <a:t> personnes du singulier et du pluriel.</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16632" y="4304928"/>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 texte en mettant les sujets au pluriel.</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4736976"/>
            <a:ext cx="6372708" cy="923330"/>
          </a:xfrm>
          <a:prstGeom prst="rect">
            <a:avLst/>
          </a:prstGeom>
          <a:noFill/>
        </p:spPr>
        <p:txBody>
          <a:bodyPr wrap="square" rtlCol="0">
            <a:spAutoFit/>
          </a:bodyPr>
          <a:lstStyle/>
          <a:p>
            <a:pPr algn="just">
              <a:lnSpc>
                <a:spcPct val="150000"/>
              </a:lnSpc>
            </a:pPr>
            <a:r>
              <a:rPr lang="fr-FR" sz="1200" dirty="0">
                <a:latin typeface="Comic Sans MS" pitchFamily="66" charset="0"/>
              </a:rPr>
              <a:t>Le raisin brille au soleil. Le viticulteur ramasse les grappes bien mûres. Il les dépose dans son panier. Je l’observe attentivement. Mon frère récupère quelques grappes et prépare un bon jus de raisin.</a:t>
            </a:r>
          </a:p>
        </p:txBody>
      </p:sp>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33158" r="4434" b="5238"/>
          <a:stretch/>
        </p:blipFill>
        <p:spPr>
          <a:xfrm>
            <a:off x="404664" y="5776799"/>
            <a:ext cx="6192688" cy="1480457"/>
          </a:xfrm>
          <a:prstGeom prst="rect">
            <a:avLst/>
          </a:prstGeom>
        </p:spPr>
      </p:pic>
      <p:sp>
        <p:nvSpPr>
          <p:cNvPr id="32" name="ZoneTexte 31"/>
          <p:cNvSpPr txBox="1"/>
          <p:nvPr/>
        </p:nvSpPr>
        <p:spPr>
          <a:xfrm>
            <a:off x="321804" y="1959436"/>
            <a:ext cx="6372708" cy="2308324"/>
          </a:xfrm>
          <a:prstGeom prst="rect">
            <a:avLst/>
          </a:prstGeom>
          <a:noFill/>
        </p:spPr>
        <p:txBody>
          <a:bodyPr wrap="square" rtlCol="0">
            <a:spAutoFit/>
          </a:bodyPr>
          <a:lstStyle/>
          <a:p>
            <a:pPr algn="just">
              <a:lnSpc>
                <a:spcPct val="300000"/>
              </a:lnSpc>
            </a:pPr>
            <a:r>
              <a:rPr lang="fr-FR" sz="1200" dirty="0">
                <a:latin typeface="Comic Sans MS" pitchFamily="66" charset="0"/>
              </a:rPr>
              <a:t>Le facteur distribue le courrier.</a:t>
            </a:r>
          </a:p>
          <a:p>
            <a:pPr algn="just">
              <a:lnSpc>
                <a:spcPct val="300000"/>
              </a:lnSpc>
            </a:pPr>
            <a:r>
              <a:rPr lang="fr-FR" sz="1200" dirty="0">
                <a:latin typeface="Comic Sans MS" pitchFamily="66" charset="0"/>
              </a:rPr>
              <a:t>Le docteur examine le malade.</a:t>
            </a:r>
          </a:p>
          <a:p>
            <a:pPr algn="just">
              <a:lnSpc>
                <a:spcPct val="300000"/>
              </a:lnSpc>
            </a:pPr>
            <a:r>
              <a:rPr lang="fr-FR" sz="1200" dirty="0">
                <a:latin typeface="Comic Sans MS" pitchFamily="66" charset="0"/>
              </a:rPr>
              <a:t>Le voisin taille les haies de son jardin.</a:t>
            </a:r>
          </a:p>
          <a:p>
            <a:pPr algn="just">
              <a:lnSpc>
                <a:spcPct val="300000"/>
              </a:lnSpc>
            </a:pPr>
            <a:r>
              <a:rPr lang="fr-FR" sz="1200" dirty="0">
                <a:latin typeface="Comic Sans MS" pitchFamily="66" charset="0"/>
              </a:rPr>
              <a:t>On rentre du cinéma.</a:t>
            </a: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38960" t="844" r="4434" b="83820"/>
          <a:stretch/>
        </p:blipFill>
        <p:spPr>
          <a:xfrm>
            <a:off x="2859314" y="2098884"/>
            <a:ext cx="3882054" cy="368545"/>
          </a:xfrm>
          <a:prstGeom prst="rect">
            <a:avLst/>
          </a:prstGeom>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33839" r="13842" b="84594"/>
          <a:stretch/>
        </p:blipFill>
        <p:spPr>
          <a:xfrm>
            <a:off x="3181943" y="2663236"/>
            <a:ext cx="3588026" cy="370250"/>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3268" t="1266" r="2182" b="83820"/>
          <a:stretch/>
        </p:blipFill>
        <p:spPr>
          <a:xfrm>
            <a:off x="3714752" y="3238488"/>
            <a:ext cx="3055217" cy="358415"/>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33839" r="5895" b="83820"/>
          <a:stretch/>
        </p:blipFill>
        <p:spPr>
          <a:xfrm>
            <a:off x="2636913" y="3800872"/>
            <a:ext cx="4133056" cy="388835"/>
          </a:xfrm>
          <a:prstGeom prst="rect">
            <a:avLst/>
          </a:prstGeom>
        </p:spPr>
      </p:pic>
      <p:sp>
        <p:nvSpPr>
          <p:cNvPr id="42" name="ZoneTexte 41"/>
          <p:cNvSpPr txBox="1"/>
          <p:nvPr/>
        </p:nvSpPr>
        <p:spPr>
          <a:xfrm>
            <a:off x="44624" y="7891485"/>
            <a:ext cx="6393904" cy="1938992"/>
          </a:xfrm>
          <a:prstGeom prst="rect">
            <a:avLst/>
          </a:prstGeom>
          <a:noFill/>
        </p:spPr>
        <p:txBody>
          <a:bodyPr wrap="square" rtlCol="0">
            <a:spAutoFit/>
          </a:bodyPr>
          <a:lstStyle/>
          <a:p>
            <a:pPr>
              <a:lnSpc>
                <a:spcPct val="250000"/>
              </a:lnSpc>
            </a:pPr>
            <a:r>
              <a:rPr lang="fr-FR" sz="1200" dirty="0">
                <a:latin typeface="Comic Sans MS" pitchFamily="66" charset="0"/>
              </a:rPr>
              <a:t>imaginer :</a:t>
            </a:r>
          </a:p>
          <a:p>
            <a:pPr>
              <a:lnSpc>
                <a:spcPct val="250000"/>
              </a:lnSpc>
            </a:pPr>
            <a:r>
              <a:rPr lang="fr-FR" sz="1200" dirty="0">
                <a:latin typeface="Comic Sans MS" pitchFamily="66" charset="0"/>
              </a:rPr>
              <a:t>espérer :</a:t>
            </a:r>
          </a:p>
          <a:p>
            <a:pPr>
              <a:lnSpc>
                <a:spcPct val="250000"/>
              </a:lnSpc>
            </a:pPr>
            <a:r>
              <a:rPr lang="fr-FR" sz="1200" dirty="0">
                <a:latin typeface="Comic Sans MS" pitchFamily="66" charset="0"/>
              </a:rPr>
              <a:t>aimer :</a:t>
            </a:r>
          </a:p>
          <a:p>
            <a:pPr>
              <a:lnSpc>
                <a:spcPct val="250000"/>
              </a:lnSpc>
            </a:pPr>
            <a:r>
              <a:rPr lang="fr-FR" sz="1200" dirty="0">
                <a:latin typeface="Comic Sans MS" pitchFamily="66" charset="0"/>
              </a:rPr>
              <a:t>relaxer :</a:t>
            </a:r>
          </a:p>
        </p:txBody>
      </p:sp>
      <p:grpSp>
        <p:nvGrpSpPr>
          <p:cNvPr id="44" name="Groupe 43"/>
          <p:cNvGrpSpPr/>
          <p:nvPr/>
        </p:nvGrpSpPr>
        <p:grpSpPr>
          <a:xfrm>
            <a:off x="145740" y="7329264"/>
            <a:ext cx="6653336" cy="495126"/>
            <a:chOff x="116632" y="1352600"/>
            <a:chExt cx="6653336" cy="495126"/>
          </a:xfrm>
        </p:grpSpPr>
        <p:grpSp>
          <p:nvGrpSpPr>
            <p:cNvPr id="45" name="Groupe 44"/>
            <p:cNvGrpSpPr/>
            <p:nvPr/>
          </p:nvGrpSpPr>
          <p:grpSpPr>
            <a:xfrm>
              <a:off x="116632" y="1352600"/>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6" name="ZoneTexte 4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Ecris une phrase au présent avec chacun de ces verbes.</a:t>
              </a:r>
            </a:p>
          </p:txBody>
        </p:sp>
        <p:sp>
          <p:nvSpPr>
            <p:cNvPr id="47" name="Rectangle à coins arrondis 4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1003300" y="7902892"/>
            <a:ext cx="5810076" cy="401163"/>
          </a:xfrm>
          <a:prstGeom prst="rect">
            <a:avLst/>
          </a:prstGeom>
        </p:spPr>
      </p:pic>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1003300" y="8409384"/>
            <a:ext cx="5810076" cy="401163"/>
          </a:xfrm>
          <a:prstGeom prst="rect">
            <a:avLst/>
          </a:prstGeom>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1003300" y="8872317"/>
            <a:ext cx="5810076" cy="401163"/>
          </a:xfrm>
          <a:prstGeom prst="rect">
            <a:avLst/>
          </a:prstGeom>
        </p:spPr>
      </p:pic>
      <p:pic>
        <p:nvPicPr>
          <p:cNvPr id="43" name="Image 42"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1003300" y="9345488"/>
            <a:ext cx="5810076" cy="401163"/>
          </a:xfrm>
          <a:prstGeom prst="rect">
            <a:avLst/>
          </a:prstGeom>
        </p:spPr>
      </p:pic>
      <p:sp>
        <p:nvSpPr>
          <p:cNvPr id="11" name="ZoneTexte 10">
            <a:extLst>
              <a:ext uri="{FF2B5EF4-FFF2-40B4-BE49-F238E27FC236}">
                <a16:creationId xmlns:a16="http://schemas.microsoft.com/office/drawing/2014/main" id="{931D6EA9-4813-B46C-3C54-68D4454A7F42}"/>
              </a:ext>
            </a:extLst>
          </p:cNvPr>
          <p:cNvSpPr txBox="1"/>
          <p:nvPr/>
        </p:nvSpPr>
        <p:spPr>
          <a:xfrm>
            <a:off x="2859314" y="2170105"/>
            <a:ext cx="432048" cy="369332"/>
          </a:xfrm>
          <a:prstGeom prst="rect">
            <a:avLst/>
          </a:prstGeom>
          <a:noFill/>
        </p:spPr>
        <p:txBody>
          <a:bodyPr wrap="square" rtlCol="0">
            <a:spAutoFit/>
          </a:bodyPr>
          <a:lstStyle/>
          <a:p>
            <a:r>
              <a:rPr lang="fr-FR" b="1" dirty="0">
                <a:latin typeface="Cursive standard" pitchFamily="2" charset="0"/>
              </a:rPr>
              <a:t>je</a:t>
            </a:r>
          </a:p>
        </p:txBody>
      </p:sp>
      <p:sp>
        <p:nvSpPr>
          <p:cNvPr id="19" name="ZoneTexte 18">
            <a:extLst>
              <a:ext uri="{FF2B5EF4-FFF2-40B4-BE49-F238E27FC236}">
                <a16:creationId xmlns:a16="http://schemas.microsoft.com/office/drawing/2014/main" id="{2AE6C9D2-3BB6-451A-FFB4-74E8388301C3}"/>
              </a:ext>
            </a:extLst>
          </p:cNvPr>
          <p:cNvSpPr txBox="1"/>
          <p:nvPr/>
        </p:nvSpPr>
        <p:spPr>
          <a:xfrm>
            <a:off x="4725824" y="2161364"/>
            <a:ext cx="719399" cy="369332"/>
          </a:xfrm>
          <a:prstGeom prst="rect">
            <a:avLst/>
          </a:prstGeom>
          <a:noFill/>
        </p:spPr>
        <p:txBody>
          <a:bodyPr wrap="square" rtlCol="0">
            <a:spAutoFit/>
          </a:bodyPr>
          <a:lstStyle/>
          <a:p>
            <a:r>
              <a:rPr lang="fr-FR" b="1" dirty="0">
                <a:latin typeface="Cursive standard" pitchFamily="2" charset="0"/>
              </a:rPr>
              <a:t>nous</a:t>
            </a:r>
          </a:p>
        </p:txBody>
      </p:sp>
    </p:spTree>
    <p:extLst>
      <p:ext uri="{BB962C8B-B14F-4D97-AF65-F5344CB8AC3E}">
        <p14:creationId xmlns:p14="http://schemas.microsoft.com/office/powerpoint/2010/main" val="203814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Le présent des verbes être et avoir</a:t>
            </a:r>
          </a:p>
        </p:txBody>
      </p:sp>
      <p:sp>
        <p:nvSpPr>
          <p:cNvPr id="3" name="Espace réservé du texte 2"/>
          <p:cNvSpPr>
            <a:spLocks noGrp="1"/>
          </p:cNvSpPr>
          <p:nvPr>
            <p:ph type="body" sz="quarter" idx="11"/>
          </p:nvPr>
        </p:nvSpPr>
        <p:spPr/>
        <p:txBody>
          <a:bodyPr/>
          <a:lstStyle/>
          <a:p>
            <a:r>
              <a:rPr lang="fr-FR" dirty="0"/>
              <a:t>4</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Complète avec le pronom personnel qui convient.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96552" y="1860379"/>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 ai une horrible migraine.</a:t>
            </a:r>
          </a:p>
          <a:p>
            <a:pPr>
              <a:lnSpc>
                <a:spcPct val="200000"/>
              </a:lnSpc>
            </a:pPr>
            <a:r>
              <a:rPr lang="fr-FR" sz="1200" dirty="0">
                <a:latin typeface="Comic Sans MS" pitchFamily="66" charset="0"/>
              </a:rPr>
              <a:t>............ suis tout le temps en retard.</a:t>
            </a:r>
          </a:p>
          <a:p>
            <a:pPr>
              <a:lnSpc>
                <a:spcPct val="200000"/>
              </a:lnSpc>
            </a:pPr>
            <a:r>
              <a:rPr lang="fr-FR" sz="1200" dirty="0">
                <a:latin typeface="Comic Sans MS" pitchFamily="66" charset="0"/>
              </a:rPr>
              <a:t>............ est encore malade.</a:t>
            </a:r>
          </a:p>
          <a:p>
            <a:pPr>
              <a:lnSpc>
                <a:spcPct val="200000"/>
              </a:lnSpc>
            </a:pPr>
            <a:r>
              <a:rPr lang="fr-FR" sz="1200" dirty="0">
                <a:latin typeface="Comic Sans MS" pitchFamily="66" charset="0"/>
              </a:rPr>
              <a:t>............ sommes à côté dans le bus. </a:t>
            </a:r>
          </a:p>
        </p:txBody>
      </p:sp>
      <p:sp>
        <p:nvSpPr>
          <p:cNvPr id="12" name="ZoneTexte 11"/>
          <p:cNvSpPr txBox="1"/>
          <p:nvPr/>
        </p:nvSpPr>
        <p:spPr>
          <a:xfrm>
            <a:off x="3372916" y="1860379"/>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as un joli sac.</a:t>
            </a:r>
          </a:p>
          <a:p>
            <a:pPr>
              <a:lnSpc>
                <a:spcPct val="200000"/>
              </a:lnSpc>
            </a:pPr>
            <a:r>
              <a:rPr lang="fr-FR" sz="1200" dirty="0">
                <a:latin typeface="Comic Sans MS" pitchFamily="66" charset="0"/>
              </a:rPr>
              <a:t>............ avons des devoirs pour demain.</a:t>
            </a:r>
          </a:p>
          <a:p>
            <a:pPr>
              <a:lnSpc>
                <a:spcPct val="200000"/>
              </a:lnSpc>
            </a:pPr>
            <a:r>
              <a:rPr lang="fr-FR" sz="1200" dirty="0">
                <a:latin typeface="Comic Sans MS" pitchFamily="66" charset="0"/>
              </a:rPr>
              <a:t>............ êtes dans la même classe.</a:t>
            </a:r>
          </a:p>
          <a:p>
            <a:pPr>
              <a:lnSpc>
                <a:spcPct val="200000"/>
              </a:lnSpc>
            </a:pPr>
            <a:r>
              <a:rPr lang="fr-FR" sz="1200" dirty="0">
                <a:latin typeface="Comic Sans MS" pitchFamily="66" charset="0"/>
              </a:rPr>
              <a:t>............ a bientôt 8 ans.</a:t>
            </a:r>
          </a:p>
        </p:txBody>
      </p:sp>
      <p:cxnSp>
        <p:nvCxnSpPr>
          <p:cNvPr id="13" name="Connecteur droit 12"/>
          <p:cNvCxnSpPr/>
          <p:nvPr/>
        </p:nvCxnSpPr>
        <p:spPr>
          <a:xfrm>
            <a:off x="3272308" y="1860379"/>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440832"/>
            <a:ext cx="6653336" cy="818292"/>
            <a:chOff x="116632" y="1352600"/>
            <a:chExt cx="6653336" cy="818292"/>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le verbe écrit entre parenthèses au présent.</a:t>
              </a: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296652" y="4136519"/>
            <a:ext cx="6372708" cy="2862322"/>
          </a:xfrm>
          <a:prstGeom prst="rect">
            <a:avLst/>
          </a:prstGeom>
          <a:noFill/>
        </p:spPr>
        <p:txBody>
          <a:bodyPr wrap="square" rtlCol="0">
            <a:spAutoFit/>
          </a:bodyPr>
          <a:lstStyle/>
          <a:p>
            <a:pPr algn="just">
              <a:lnSpc>
                <a:spcPct val="250000"/>
              </a:lnSpc>
            </a:pPr>
            <a:r>
              <a:rPr lang="fr-FR" sz="1200" dirty="0">
                <a:latin typeface="Comic Sans MS" pitchFamily="66" charset="0"/>
              </a:rPr>
              <a:t>Nous (être) _________________ de grands amateurs de chocolat.</a:t>
            </a:r>
          </a:p>
          <a:p>
            <a:pPr algn="just">
              <a:lnSpc>
                <a:spcPct val="250000"/>
              </a:lnSpc>
            </a:pPr>
            <a:r>
              <a:rPr lang="fr-FR" sz="1200" dirty="0">
                <a:latin typeface="Comic Sans MS" pitchFamily="66" charset="0"/>
              </a:rPr>
              <a:t>Ils (être) _________________  d’agréables voisins.</a:t>
            </a:r>
          </a:p>
          <a:p>
            <a:pPr algn="just">
              <a:lnSpc>
                <a:spcPct val="250000"/>
              </a:lnSpc>
            </a:pPr>
            <a:r>
              <a:rPr lang="fr-FR" sz="1200" dirty="0">
                <a:latin typeface="Comic Sans MS" pitchFamily="66" charset="0"/>
              </a:rPr>
              <a:t>Ils (avoir) _________________  bonne réputation.</a:t>
            </a:r>
          </a:p>
          <a:p>
            <a:pPr algn="just">
              <a:lnSpc>
                <a:spcPct val="250000"/>
              </a:lnSpc>
            </a:pPr>
            <a:r>
              <a:rPr lang="fr-FR" sz="1200" dirty="0">
                <a:latin typeface="Comic Sans MS" pitchFamily="66" charset="0"/>
              </a:rPr>
              <a:t>Il (avoir) _________________  un nouveau maitre.</a:t>
            </a:r>
          </a:p>
          <a:p>
            <a:pPr algn="just">
              <a:lnSpc>
                <a:spcPct val="250000"/>
              </a:lnSpc>
            </a:pPr>
            <a:r>
              <a:rPr lang="fr-FR" sz="1200" dirty="0">
                <a:latin typeface="Comic Sans MS" pitchFamily="66" charset="0"/>
              </a:rPr>
              <a:t>Elle (avoir) _________________  un poisson rouge.</a:t>
            </a:r>
          </a:p>
          <a:p>
            <a:pPr algn="just">
              <a:lnSpc>
                <a:spcPct val="250000"/>
              </a:lnSpc>
            </a:pPr>
            <a:r>
              <a:rPr lang="fr-FR" sz="1200" dirty="0">
                <a:latin typeface="Comic Sans MS" pitchFamily="66" charset="0"/>
              </a:rPr>
              <a:t>Vous (avoir) _________________ besoin d’aide.</a:t>
            </a:r>
          </a:p>
        </p:txBody>
      </p:sp>
      <p:grpSp>
        <p:nvGrpSpPr>
          <p:cNvPr id="24" name="Groupe 23"/>
          <p:cNvGrpSpPr/>
          <p:nvPr/>
        </p:nvGrpSpPr>
        <p:grpSpPr>
          <a:xfrm>
            <a:off x="116632" y="6998841"/>
            <a:ext cx="6653336" cy="495126"/>
            <a:chOff x="116632" y="1352600"/>
            <a:chExt cx="6653336" cy="495126"/>
          </a:xfrm>
        </p:grpSpPr>
        <p:grpSp>
          <p:nvGrpSpPr>
            <p:cNvPr id="25" name="Groupe 24"/>
            <p:cNvGrpSpPr/>
            <p:nvPr/>
          </p:nvGrpSpPr>
          <p:grpSpPr>
            <a:xfrm>
              <a:off x="116632" y="1352600"/>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6" name="ZoneTexte 2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avec a / as / es / est.</a:t>
              </a:r>
            </a:p>
          </p:txBody>
        </p:sp>
        <p:sp>
          <p:nvSpPr>
            <p:cNvPr id="27" name="Rectangle à coins arrondis 2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0" name="ZoneTexte 29"/>
          <p:cNvSpPr txBox="1"/>
          <p:nvPr/>
        </p:nvSpPr>
        <p:spPr>
          <a:xfrm>
            <a:off x="265618" y="7572097"/>
            <a:ext cx="6372708" cy="1938992"/>
          </a:xfrm>
          <a:prstGeom prst="rect">
            <a:avLst/>
          </a:prstGeom>
          <a:noFill/>
        </p:spPr>
        <p:txBody>
          <a:bodyPr wrap="square" rtlCol="0">
            <a:spAutoFit/>
          </a:bodyPr>
          <a:lstStyle/>
          <a:p>
            <a:pPr algn="just">
              <a:lnSpc>
                <a:spcPct val="250000"/>
              </a:lnSpc>
            </a:pPr>
            <a:r>
              <a:rPr lang="fr-FR" sz="1200" dirty="0">
                <a:latin typeface="Comic Sans MS" pitchFamily="66" charset="0"/>
              </a:rPr>
              <a:t>Ma grand-mère ________ fatiguée. Elle ________ très âgée. Elle ________ mal au dos. Tu ________ de nouvelles chaussures. Tu </a:t>
            </a:r>
            <a:r>
              <a:rPr lang="fr-FR" sz="1200">
                <a:latin typeface="Comic Sans MS" pitchFamily="66" charset="0"/>
              </a:rPr>
              <a:t>________ content </a:t>
            </a:r>
            <a:r>
              <a:rPr lang="fr-FR" sz="1200" dirty="0">
                <a:latin typeface="Comic Sans MS" pitchFamily="66" charset="0"/>
              </a:rPr>
              <a:t>de les porter.  Mon cousin ________ les yeux verts. Il ________ des lunettes. Il ________ très beau.</a:t>
            </a:r>
          </a:p>
          <a:p>
            <a:pPr algn="just">
              <a:lnSpc>
                <a:spcPct val="250000"/>
              </a:lnSpc>
            </a:pPr>
            <a:r>
              <a:rPr lang="fr-FR" sz="1200" dirty="0">
                <a:latin typeface="Comic Sans MS" pitchFamily="66" charset="0"/>
              </a:rPr>
              <a:t>Tu ________ content de le revoir.</a:t>
            </a:r>
          </a:p>
        </p:txBody>
      </p:sp>
      <p:pic>
        <p:nvPicPr>
          <p:cNvPr id="32" name="Image 31">
            <a:extLst>
              <a:ext uri="{FF2B5EF4-FFF2-40B4-BE49-F238E27FC236}">
                <a16:creationId xmlns:a16="http://schemas.microsoft.com/office/drawing/2014/main" id="{39EA0472-5229-D82F-DC75-EECD69FF3C20}"/>
              </a:ext>
            </a:extLst>
          </p:cNvPr>
          <p:cNvPicPr>
            <a:picLocks noChangeAspect="1"/>
          </p:cNvPicPr>
          <p:nvPr/>
        </p:nvPicPr>
        <p:blipFill>
          <a:blip r:embed="rId2">
            <a:extLst>
              <a:ext uri="{28A0092B-C50C-407E-A947-70E740481C1C}">
                <a14:useLocalDpi xmlns:a14="http://schemas.microsoft.com/office/drawing/2010/main" val="0"/>
              </a:ext>
            </a:extLst>
          </a:blip>
          <a:srcRect l="32150" t="27951" r="32150" b="28368"/>
          <a:stretch>
            <a:fillRect/>
          </a:stretch>
        </p:blipFill>
        <p:spPr>
          <a:xfrm flipH="1">
            <a:off x="4971392" y="1730824"/>
            <a:ext cx="1879659" cy="664830"/>
          </a:xfrm>
          <a:prstGeom prst="rect">
            <a:avLst/>
          </a:prstGeom>
        </p:spPr>
      </p:pic>
      <p:pic>
        <p:nvPicPr>
          <p:cNvPr id="33" name="Image 32">
            <a:extLst>
              <a:ext uri="{FF2B5EF4-FFF2-40B4-BE49-F238E27FC236}">
                <a16:creationId xmlns:a16="http://schemas.microsoft.com/office/drawing/2014/main" id="{2EF197F3-0D57-B147-9EDE-3FD5A71A9D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5296" y="2026925"/>
            <a:ext cx="326058" cy="608642"/>
          </a:xfrm>
          <a:prstGeom prst="rect">
            <a:avLst/>
          </a:prstGeom>
        </p:spPr>
      </p:pic>
      <p:sp>
        <p:nvSpPr>
          <p:cNvPr id="34" name="ZoneTexte 33">
            <a:extLst>
              <a:ext uri="{FF2B5EF4-FFF2-40B4-BE49-F238E27FC236}">
                <a16:creationId xmlns:a16="http://schemas.microsoft.com/office/drawing/2014/main" id="{25E0B15E-24BE-50DD-3B39-4DB4C02E3B1A}"/>
              </a:ext>
            </a:extLst>
          </p:cNvPr>
          <p:cNvSpPr txBox="1"/>
          <p:nvPr/>
        </p:nvSpPr>
        <p:spPr>
          <a:xfrm>
            <a:off x="5005652" y="1768530"/>
            <a:ext cx="1742692" cy="415498"/>
          </a:xfrm>
          <a:prstGeom prst="rect">
            <a:avLst/>
          </a:prstGeom>
          <a:noFill/>
        </p:spPr>
        <p:txBody>
          <a:bodyPr wrap="square" rtlCol="0">
            <a:spAutoFit/>
          </a:bodyPr>
          <a:lstStyle/>
          <a:p>
            <a:pPr algn="ctr"/>
            <a:r>
              <a:rPr lang="fr-FR" sz="1050" i="1" dirty="0">
                <a:latin typeface="Comic Sans MS" pitchFamily="66" charset="0"/>
              </a:rPr>
              <a:t>N’oublie pas la </a:t>
            </a:r>
            <a:r>
              <a:rPr lang="fr-FR" sz="1050" b="1" i="1" dirty="0">
                <a:latin typeface="Comic Sans MS" pitchFamily="66" charset="0"/>
              </a:rPr>
              <a:t>majuscule</a:t>
            </a:r>
            <a:r>
              <a:rPr lang="fr-FR" sz="1050" i="1" dirty="0">
                <a:latin typeface="Comic Sans MS" pitchFamily="66" charset="0"/>
              </a:rPr>
              <a:t> en début de phrase !</a:t>
            </a:r>
          </a:p>
        </p:txBody>
      </p:sp>
    </p:spTree>
    <p:extLst>
      <p:ext uri="{BB962C8B-B14F-4D97-AF65-F5344CB8AC3E}">
        <p14:creationId xmlns:p14="http://schemas.microsoft.com/office/powerpoint/2010/main" val="262097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Le présent des verbes être et avoir</a:t>
            </a:r>
          </a:p>
        </p:txBody>
      </p:sp>
      <p:sp>
        <p:nvSpPr>
          <p:cNvPr id="3" name="Espace réservé du texte 2"/>
          <p:cNvSpPr>
            <a:spLocks noGrp="1"/>
          </p:cNvSpPr>
          <p:nvPr>
            <p:ph type="body" sz="quarter" idx="11"/>
          </p:nvPr>
        </p:nvSpPr>
        <p:spPr/>
        <p:txBody>
          <a:bodyPr/>
          <a:lstStyle/>
          <a:p>
            <a:r>
              <a:rPr lang="fr-FR" dirty="0"/>
              <a:t>4</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et son verbe.</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31" name="Tableau 30"/>
          <p:cNvGraphicFramePr>
            <a:graphicFrameLocks noGrp="1"/>
          </p:cNvGraphicFramePr>
          <p:nvPr>
            <p:extLst>
              <p:ext uri="{D42A27DB-BD31-4B8C-83A1-F6EECF244321}">
                <p14:modId xmlns:p14="http://schemas.microsoft.com/office/powerpoint/2010/main" val="3110653833"/>
              </p:ext>
            </p:extLst>
          </p:nvPr>
        </p:nvGraphicFramePr>
        <p:xfrm>
          <a:off x="216003" y="1843482"/>
          <a:ext cx="6336705" cy="2133600"/>
        </p:xfrm>
        <a:graphic>
          <a:graphicData uri="http://schemas.openxmlformats.org/drawingml/2006/table">
            <a:tbl>
              <a:tblPr bandRow="1">
                <a:tableStyleId>{5C22544A-7EE6-4342-B048-85BDC9FD1C3A}</a:tableStyleId>
              </a:tblPr>
              <a:tblGrid>
                <a:gridCol w="1642849">
                  <a:extLst>
                    <a:ext uri="{9D8B030D-6E8A-4147-A177-3AD203B41FA5}">
                      <a16:colId xmlns:a16="http://schemas.microsoft.com/office/drawing/2014/main" val="20000"/>
                    </a:ext>
                  </a:extLst>
                </a:gridCol>
                <a:gridCol w="1642849">
                  <a:extLst>
                    <a:ext uri="{9D8B030D-6E8A-4147-A177-3AD203B41FA5}">
                      <a16:colId xmlns:a16="http://schemas.microsoft.com/office/drawing/2014/main" val="20001"/>
                    </a:ext>
                  </a:extLst>
                </a:gridCol>
                <a:gridCol w="312924">
                  <a:extLst>
                    <a:ext uri="{9D8B030D-6E8A-4147-A177-3AD203B41FA5}">
                      <a16:colId xmlns:a16="http://schemas.microsoft.com/office/drawing/2014/main" val="20002"/>
                    </a:ext>
                  </a:extLst>
                </a:gridCol>
                <a:gridCol w="1564618">
                  <a:extLst>
                    <a:ext uri="{9D8B030D-6E8A-4147-A177-3AD203B41FA5}">
                      <a16:colId xmlns:a16="http://schemas.microsoft.com/office/drawing/2014/main" val="20003"/>
                    </a:ext>
                  </a:extLst>
                </a:gridCol>
                <a:gridCol w="1173465">
                  <a:extLst>
                    <a:ext uri="{9D8B030D-6E8A-4147-A177-3AD203B41FA5}">
                      <a16:colId xmlns:a16="http://schemas.microsoft.com/office/drawing/2014/main" val="20004"/>
                    </a:ext>
                  </a:extLst>
                </a:gridCol>
              </a:tblGrid>
              <a:tr h="144016">
                <a:tc>
                  <a:txBody>
                    <a:bodyPr/>
                    <a:lstStyle/>
                    <a:p>
                      <a:pPr algn="r"/>
                      <a:r>
                        <a:rPr lang="fr-FR" sz="1400" baseline="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êtes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400" dirty="0">
                          <a:latin typeface="Comic Sans MS" pitchFamily="66" charset="0"/>
                        </a:rPr>
                        <a:t>Vous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sont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malade(s).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400" dirty="0">
                          <a:latin typeface="Comic Sans MS" pitchFamily="66" charset="0"/>
                        </a:rPr>
                        <a:t>Elles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suis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4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sommes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4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courageux.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r"/>
                      <a:r>
                        <a:rPr lang="fr-FR" sz="1400" dirty="0">
                          <a:latin typeface="Comic Sans MS" pitchFamily="66" charset="0"/>
                        </a:rPr>
                        <a:t>Il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pSp>
        <p:nvGrpSpPr>
          <p:cNvPr id="32" name="Groupe 31"/>
          <p:cNvGrpSpPr/>
          <p:nvPr/>
        </p:nvGrpSpPr>
        <p:grpSpPr>
          <a:xfrm>
            <a:off x="116632" y="3944888"/>
            <a:ext cx="6653336" cy="495126"/>
            <a:chOff x="116632" y="1352600"/>
            <a:chExt cx="6653336" cy="495126"/>
          </a:xfrm>
        </p:grpSpPr>
        <p:grpSp>
          <p:nvGrpSpPr>
            <p:cNvPr id="33" name="Groupe 32"/>
            <p:cNvGrpSpPr/>
            <p:nvPr/>
          </p:nvGrpSpPr>
          <p:grpSpPr>
            <a:xfrm>
              <a:off x="116632" y="1352600"/>
              <a:ext cx="360040" cy="461665"/>
              <a:chOff x="116632" y="1352600"/>
              <a:chExt cx="360040" cy="461665"/>
            </a:xfrm>
          </p:grpSpPr>
          <p:sp>
            <p:nvSpPr>
              <p:cNvPr id="36" name="Ellipse 3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les phrases avec le pronom personnel indiqué.</a:t>
              </a:r>
            </a:p>
          </p:txBody>
        </p:sp>
        <p:sp>
          <p:nvSpPr>
            <p:cNvPr id="35" name="Rectangle à coins arrondis 3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8" name="ZoneTexte 37"/>
          <p:cNvSpPr txBox="1"/>
          <p:nvPr/>
        </p:nvSpPr>
        <p:spPr>
          <a:xfrm>
            <a:off x="116632" y="4455864"/>
            <a:ext cx="1872208" cy="2308324"/>
          </a:xfrm>
          <a:prstGeom prst="rect">
            <a:avLst/>
          </a:prstGeom>
          <a:noFill/>
        </p:spPr>
        <p:txBody>
          <a:bodyPr wrap="square" rtlCol="0">
            <a:spAutoFit/>
          </a:bodyPr>
          <a:lstStyle/>
          <a:p>
            <a:pPr algn="just">
              <a:lnSpc>
                <a:spcPct val="300000"/>
              </a:lnSpc>
            </a:pPr>
            <a:r>
              <a:rPr lang="fr-FR" sz="1200" dirty="0">
                <a:latin typeface="Comic Sans MS" pitchFamily="66" charset="0"/>
              </a:rPr>
              <a:t>Vous êtes en vacances.</a:t>
            </a:r>
          </a:p>
          <a:p>
            <a:pPr algn="just">
              <a:lnSpc>
                <a:spcPct val="300000"/>
              </a:lnSpc>
            </a:pPr>
            <a:r>
              <a:rPr lang="fr-FR" sz="1200" dirty="0">
                <a:latin typeface="Comic Sans MS" pitchFamily="66" charset="0"/>
              </a:rPr>
              <a:t>Il a un nouveau jouet.</a:t>
            </a:r>
          </a:p>
          <a:p>
            <a:pPr algn="just">
              <a:lnSpc>
                <a:spcPct val="300000"/>
              </a:lnSpc>
            </a:pPr>
            <a:r>
              <a:rPr lang="fr-FR" sz="1200" dirty="0">
                <a:latin typeface="Comic Sans MS" pitchFamily="66" charset="0"/>
              </a:rPr>
              <a:t>J’ai souvent froid.</a:t>
            </a:r>
          </a:p>
          <a:p>
            <a:pPr algn="just">
              <a:lnSpc>
                <a:spcPct val="300000"/>
              </a:lnSpc>
            </a:pPr>
            <a:r>
              <a:rPr lang="fr-FR" sz="1200" dirty="0">
                <a:latin typeface="Comic Sans MS" pitchFamily="66" charset="0"/>
              </a:rPr>
              <a:t>Nous sommes fatigués.</a:t>
            </a:r>
          </a:p>
        </p:txBody>
      </p:sp>
      <p:pic>
        <p:nvPicPr>
          <p:cNvPr id="39" name="Image 38"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5" y="4678433"/>
            <a:ext cx="3950543" cy="388835"/>
          </a:xfrm>
          <a:prstGeom prst="rect">
            <a:avLst/>
          </a:prstGeom>
        </p:spPr>
      </p:pic>
      <p:pic>
        <p:nvPicPr>
          <p:cNvPr id="43" name="Image 42"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4" y="5212237"/>
            <a:ext cx="3950543" cy="388835"/>
          </a:xfrm>
          <a:prstGeom prst="rect">
            <a:avLst/>
          </a:prstGeom>
        </p:spPr>
      </p:pic>
      <p:pic>
        <p:nvPicPr>
          <p:cNvPr id="44" name="Image 43"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5" y="5745088"/>
            <a:ext cx="3950543" cy="388835"/>
          </a:xfrm>
          <a:prstGeom prst="rect">
            <a:avLst/>
          </a:prstGeom>
        </p:spPr>
      </p:pic>
      <p:pic>
        <p:nvPicPr>
          <p:cNvPr id="45" name="Image 44"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4" y="6249144"/>
            <a:ext cx="3950543" cy="388835"/>
          </a:xfrm>
          <a:prstGeom prst="rect">
            <a:avLst/>
          </a:prstGeom>
        </p:spPr>
      </p:pic>
      <p:sp>
        <p:nvSpPr>
          <p:cNvPr id="46" name="ZoneTexte 45"/>
          <p:cNvSpPr txBox="1"/>
          <p:nvPr/>
        </p:nvSpPr>
        <p:spPr>
          <a:xfrm>
            <a:off x="1988840" y="4455864"/>
            <a:ext cx="801985" cy="2308324"/>
          </a:xfrm>
          <a:prstGeom prst="rect">
            <a:avLst/>
          </a:prstGeom>
          <a:noFill/>
        </p:spPr>
        <p:txBody>
          <a:bodyPr wrap="square" rtlCol="0">
            <a:spAutoFit/>
          </a:bodyPr>
          <a:lstStyle/>
          <a:p>
            <a:pPr algn="just">
              <a:lnSpc>
                <a:spcPct val="300000"/>
              </a:lnSpc>
            </a:pPr>
            <a:r>
              <a:rPr lang="fr-FR" sz="1200" dirty="0">
                <a:latin typeface="Throw My Hands Up in the Air"/>
                <a:ea typeface="Throw My Hands Up in the Air"/>
              </a:rPr>
              <a:t>~ </a:t>
            </a:r>
            <a:r>
              <a:rPr lang="fr-FR" sz="1200" dirty="0">
                <a:latin typeface="Comic Sans MS" pitchFamily="66" charset="0"/>
              </a:rPr>
              <a:t>Je</a:t>
            </a:r>
          </a:p>
          <a:p>
            <a:pPr algn="just">
              <a:lnSpc>
                <a:spcPct val="300000"/>
              </a:lnSpc>
            </a:pPr>
            <a:r>
              <a:rPr lang="fr-FR" sz="1200" dirty="0">
                <a:latin typeface="Throw My Hands Up in the Air"/>
                <a:ea typeface="Throw My Hands Up in the Air"/>
              </a:rPr>
              <a:t>~ </a:t>
            </a:r>
            <a:r>
              <a:rPr lang="fr-FR" sz="1200" dirty="0">
                <a:latin typeface="Comic Sans MS" pitchFamily="66" charset="0"/>
              </a:rPr>
              <a:t>Nous</a:t>
            </a:r>
          </a:p>
          <a:p>
            <a:pPr algn="just">
              <a:lnSpc>
                <a:spcPct val="300000"/>
              </a:lnSpc>
            </a:pPr>
            <a:r>
              <a:rPr lang="fr-FR" sz="1200" dirty="0">
                <a:latin typeface="Throw My Hands Up in the Air"/>
                <a:ea typeface="Throw My Hands Up in the Air"/>
              </a:rPr>
              <a:t>~ </a:t>
            </a:r>
            <a:r>
              <a:rPr lang="fr-FR" sz="1200" dirty="0">
                <a:latin typeface="Comic Sans MS" pitchFamily="66" charset="0"/>
              </a:rPr>
              <a:t>Tu</a:t>
            </a:r>
          </a:p>
          <a:p>
            <a:pPr algn="just">
              <a:lnSpc>
                <a:spcPct val="300000"/>
              </a:lnSpc>
            </a:pPr>
            <a:r>
              <a:rPr lang="fr-FR" sz="1200" dirty="0">
                <a:latin typeface="Throw My Hands Up in the Air"/>
                <a:ea typeface="Throw My Hands Up in the Air"/>
              </a:rPr>
              <a:t>~ </a:t>
            </a:r>
            <a:r>
              <a:rPr lang="fr-FR" sz="1200" dirty="0">
                <a:latin typeface="Comic Sans MS" pitchFamily="66" charset="0"/>
              </a:rPr>
              <a:t>Ils</a:t>
            </a:r>
          </a:p>
        </p:txBody>
      </p:sp>
      <p:grpSp>
        <p:nvGrpSpPr>
          <p:cNvPr id="47" name="Groupe 46"/>
          <p:cNvGrpSpPr/>
          <p:nvPr/>
        </p:nvGrpSpPr>
        <p:grpSpPr>
          <a:xfrm>
            <a:off x="129233" y="6897216"/>
            <a:ext cx="6653336" cy="495126"/>
            <a:chOff x="116632" y="1352600"/>
            <a:chExt cx="6653336" cy="495126"/>
          </a:xfrm>
        </p:grpSpPr>
        <p:grpSp>
          <p:nvGrpSpPr>
            <p:cNvPr id="48" name="Groupe 47"/>
            <p:cNvGrpSpPr/>
            <p:nvPr/>
          </p:nvGrpSpPr>
          <p:grpSpPr>
            <a:xfrm>
              <a:off x="116632" y="1352600"/>
              <a:ext cx="360040" cy="461665"/>
              <a:chOff x="116632" y="1352600"/>
              <a:chExt cx="360040" cy="461665"/>
            </a:xfrm>
          </p:grpSpPr>
          <p:sp>
            <p:nvSpPr>
              <p:cNvPr id="51" name="Ellipse 5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9" name="ZoneTexte 48"/>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ces phrases avec le nouveau sujet.</a:t>
              </a:r>
            </a:p>
          </p:txBody>
        </p:sp>
        <p:sp>
          <p:nvSpPr>
            <p:cNvPr id="50" name="Rectangle à coins arrondis 4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3" name="ZoneTexte 52"/>
          <p:cNvSpPr txBox="1"/>
          <p:nvPr/>
        </p:nvSpPr>
        <p:spPr>
          <a:xfrm>
            <a:off x="296652" y="7318444"/>
            <a:ext cx="6372708" cy="1938992"/>
          </a:xfrm>
          <a:prstGeom prst="rect">
            <a:avLst/>
          </a:prstGeom>
          <a:noFill/>
        </p:spPr>
        <p:txBody>
          <a:bodyPr wrap="square" rtlCol="0">
            <a:spAutoFit/>
          </a:bodyPr>
          <a:lstStyle/>
          <a:p>
            <a:pPr algn="just">
              <a:lnSpc>
                <a:spcPct val="200000"/>
              </a:lnSpc>
            </a:pPr>
            <a:r>
              <a:rPr lang="fr-FR" sz="1200" dirty="0">
                <a:latin typeface="Comic Sans MS" pitchFamily="66" charset="0"/>
              </a:rPr>
              <a:t>Le tigre a des griffes acérées.</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Pauline est en bonne santé.</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Les prisonniers sont en cavale.</a:t>
            </a:r>
          </a:p>
        </p:txBody>
      </p:sp>
      <p:pic>
        <p:nvPicPr>
          <p:cNvPr id="54" name="Image 53"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76064" y="7734448"/>
            <a:ext cx="6192688" cy="376084"/>
          </a:xfrm>
          <a:prstGeom prst="rect">
            <a:avLst/>
          </a:prstGeom>
        </p:spPr>
      </p:pic>
      <p:pic>
        <p:nvPicPr>
          <p:cNvPr id="57" name="Image 56"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76064" y="8470572"/>
            <a:ext cx="6192688" cy="376084"/>
          </a:xfrm>
          <a:prstGeom prst="rect">
            <a:avLst/>
          </a:prstGeom>
        </p:spPr>
      </p:pic>
      <p:pic>
        <p:nvPicPr>
          <p:cNvPr id="58" name="Image 57"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86662" y="9257436"/>
            <a:ext cx="6192688" cy="376084"/>
          </a:xfrm>
          <a:prstGeom prst="rect">
            <a:avLst/>
          </a:prstGeom>
        </p:spPr>
      </p:pic>
      <p:sp>
        <p:nvSpPr>
          <p:cNvPr id="59" name="ZoneTexte 58"/>
          <p:cNvSpPr txBox="1"/>
          <p:nvPr/>
        </p:nvSpPr>
        <p:spPr>
          <a:xfrm>
            <a:off x="376064" y="7824028"/>
            <a:ext cx="2016224" cy="369332"/>
          </a:xfrm>
          <a:prstGeom prst="rect">
            <a:avLst/>
          </a:prstGeom>
          <a:noFill/>
        </p:spPr>
        <p:txBody>
          <a:bodyPr wrap="square" rtlCol="0">
            <a:spAutoFit/>
          </a:bodyPr>
          <a:lstStyle/>
          <a:p>
            <a:r>
              <a:rPr lang="fr-FR" b="1" dirty="0">
                <a:latin typeface="Cursive standard" pitchFamily="2" charset="0"/>
              </a:rPr>
              <a:t>Les tigres</a:t>
            </a:r>
          </a:p>
        </p:txBody>
      </p:sp>
      <p:sp>
        <p:nvSpPr>
          <p:cNvPr id="60" name="ZoneTexte 59"/>
          <p:cNvSpPr txBox="1"/>
          <p:nvPr/>
        </p:nvSpPr>
        <p:spPr>
          <a:xfrm>
            <a:off x="376064" y="8563158"/>
            <a:ext cx="2016224" cy="369332"/>
          </a:xfrm>
          <a:prstGeom prst="rect">
            <a:avLst/>
          </a:prstGeom>
          <a:noFill/>
        </p:spPr>
        <p:txBody>
          <a:bodyPr wrap="square" rtlCol="0">
            <a:spAutoFit/>
          </a:bodyPr>
          <a:lstStyle/>
          <a:p>
            <a:r>
              <a:rPr lang="fr-FR" b="1" dirty="0">
                <a:latin typeface="Cursive standard" pitchFamily="2" charset="0"/>
              </a:rPr>
              <a:t>Pauline et Dylan</a:t>
            </a:r>
          </a:p>
        </p:txBody>
      </p:sp>
      <p:sp>
        <p:nvSpPr>
          <p:cNvPr id="61" name="ZoneTexte 60"/>
          <p:cNvSpPr txBox="1"/>
          <p:nvPr/>
        </p:nvSpPr>
        <p:spPr>
          <a:xfrm>
            <a:off x="386662" y="9345721"/>
            <a:ext cx="2016224" cy="369332"/>
          </a:xfrm>
          <a:prstGeom prst="rect">
            <a:avLst/>
          </a:prstGeom>
          <a:noFill/>
        </p:spPr>
        <p:txBody>
          <a:bodyPr wrap="square" rtlCol="0">
            <a:spAutoFit/>
          </a:bodyPr>
          <a:lstStyle/>
          <a:p>
            <a:r>
              <a:rPr lang="fr-FR" b="1" dirty="0">
                <a:latin typeface="Cursive standard" pitchFamily="2" charset="0"/>
              </a:rPr>
              <a:t>Le prisonnier</a:t>
            </a:r>
          </a:p>
        </p:txBody>
      </p:sp>
      <p:cxnSp>
        <p:nvCxnSpPr>
          <p:cNvPr id="11" name="Connecteur droit 10">
            <a:extLst>
              <a:ext uri="{FF2B5EF4-FFF2-40B4-BE49-F238E27FC236}">
                <a16:creationId xmlns:a16="http://schemas.microsoft.com/office/drawing/2014/main" id="{A5DC54E1-BCA3-EA44-8F10-44287D0487D1}"/>
              </a:ext>
            </a:extLst>
          </p:cNvPr>
          <p:cNvCxnSpPr/>
          <p:nvPr/>
        </p:nvCxnSpPr>
        <p:spPr>
          <a:xfrm>
            <a:off x="260648" y="2864768"/>
            <a:ext cx="6336705" cy="0"/>
          </a:xfrm>
          <a:prstGeom prst="line">
            <a:avLst/>
          </a:prstGeom>
          <a:ln w="19050">
            <a:solidFill>
              <a:schemeClr val="bg1">
                <a:lumMod val="50000"/>
              </a:schemeClr>
            </a:solidFill>
            <a:prstDash val="sysDot"/>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93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Le présent des verbes être et avoir</a:t>
            </a:r>
          </a:p>
        </p:txBody>
      </p:sp>
      <p:sp>
        <p:nvSpPr>
          <p:cNvPr id="3" name="Espace réservé du texte 2"/>
          <p:cNvSpPr>
            <a:spLocks noGrp="1"/>
          </p:cNvSpPr>
          <p:nvPr>
            <p:ph type="body" sz="quarter" idx="11"/>
          </p:nvPr>
        </p:nvSpPr>
        <p:spPr/>
        <p:txBody>
          <a:bodyPr/>
          <a:lstStyle/>
          <a:p>
            <a:r>
              <a:rPr lang="fr-FR" dirty="0"/>
              <a:t>4</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Surligne le verbe dans les phrases suivantes puis recopie-le dans la bonne colonne.</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0" name="ZoneTexte 39"/>
          <p:cNvSpPr txBox="1"/>
          <p:nvPr/>
        </p:nvSpPr>
        <p:spPr>
          <a:xfrm>
            <a:off x="296652" y="2089689"/>
            <a:ext cx="6372708" cy="615746"/>
          </a:xfrm>
          <a:prstGeom prst="rect">
            <a:avLst/>
          </a:prstGeom>
          <a:noFill/>
        </p:spPr>
        <p:txBody>
          <a:bodyPr wrap="square" rtlCol="0">
            <a:spAutoFit/>
          </a:bodyPr>
          <a:lstStyle/>
          <a:p>
            <a:pPr algn="ctr">
              <a:lnSpc>
                <a:spcPct val="150000"/>
              </a:lnSpc>
            </a:pPr>
            <a:r>
              <a:rPr lang="fr-FR" sz="1200" dirty="0">
                <a:latin typeface="Comic Sans MS" pitchFamily="66" charset="0"/>
              </a:rPr>
              <a:t>Le voisin a une nouvelle voiture. – Nous sommes en retard. – Tu es ravi de me voir.</a:t>
            </a:r>
          </a:p>
          <a:p>
            <a:pPr algn="ctr">
              <a:lnSpc>
                <a:spcPct val="150000"/>
              </a:lnSpc>
            </a:pPr>
            <a:r>
              <a:rPr lang="fr-FR" sz="1200" dirty="0">
                <a:latin typeface="Comic Sans MS" pitchFamily="66" charset="0"/>
              </a:rPr>
              <a:t>J’ai un vélo rouge. – Vous avez des idées. – Les voisins sont absents.</a:t>
            </a:r>
          </a:p>
        </p:txBody>
      </p:sp>
      <p:graphicFrame>
        <p:nvGraphicFramePr>
          <p:cNvPr id="11" name="Tableau 10"/>
          <p:cNvGraphicFramePr>
            <a:graphicFrameLocks noGrp="1"/>
          </p:cNvGraphicFramePr>
          <p:nvPr>
            <p:extLst>
              <p:ext uri="{D42A27DB-BD31-4B8C-83A1-F6EECF244321}">
                <p14:modId xmlns:p14="http://schemas.microsoft.com/office/powerpoint/2010/main" val="3483760532"/>
              </p:ext>
            </p:extLst>
          </p:nvPr>
        </p:nvGraphicFramePr>
        <p:xfrm>
          <a:off x="133373" y="2792760"/>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extLst>
                    <a:ext uri="{9D8B030D-6E8A-4147-A177-3AD203B41FA5}">
                      <a16:colId xmlns:a16="http://schemas.microsoft.com/office/drawing/2014/main" val="20000"/>
                    </a:ext>
                  </a:extLst>
                </a:gridCol>
                <a:gridCol w="3267993">
                  <a:extLst>
                    <a:ext uri="{9D8B030D-6E8A-4147-A177-3AD203B41FA5}">
                      <a16:colId xmlns:a16="http://schemas.microsoft.com/office/drawing/2014/main" val="20001"/>
                    </a:ext>
                  </a:extLst>
                </a:gridCol>
              </a:tblGrid>
              <a:tr h="144016">
                <a:tc>
                  <a:txBody>
                    <a:bodyPr/>
                    <a:lstStyle/>
                    <a:p>
                      <a:pPr algn="ctr"/>
                      <a:r>
                        <a:rPr lang="fr-FR" sz="1400" b="1" dirty="0"/>
                        <a:t>Avoir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a:t>Être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2028">
                <a:tc>
                  <a:txBody>
                    <a:bodyPr/>
                    <a:lstStyle/>
                    <a:p>
                      <a:endParaRPr lang="fr-FR" dirty="0"/>
                    </a:p>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41" name="Image 40"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t="-1" r="16178" b="44910"/>
          <a:stretch/>
        </p:blipFill>
        <p:spPr>
          <a:xfrm>
            <a:off x="188641" y="3152800"/>
            <a:ext cx="3145110" cy="1323950"/>
          </a:xfrm>
          <a:prstGeom prst="rect">
            <a:avLst/>
          </a:prstGeom>
        </p:spPr>
      </p:pic>
      <p:pic>
        <p:nvPicPr>
          <p:cNvPr id="42" name="Image 41"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t="-1" r="16178" b="44910"/>
          <a:stretch/>
        </p:blipFill>
        <p:spPr>
          <a:xfrm>
            <a:off x="3464421" y="3152800"/>
            <a:ext cx="3145110" cy="1323950"/>
          </a:xfrm>
          <a:prstGeom prst="rect">
            <a:avLst/>
          </a:prstGeom>
        </p:spPr>
      </p:pic>
      <p:grpSp>
        <p:nvGrpSpPr>
          <p:cNvPr id="55" name="Groupe 54"/>
          <p:cNvGrpSpPr/>
          <p:nvPr/>
        </p:nvGrpSpPr>
        <p:grpSpPr>
          <a:xfrm>
            <a:off x="116632" y="4723616"/>
            <a:ext cx="6653336" cy="495126"/>
            <a:chOff x="116632" y="1352600"/>
            <a:chExt cx="6653336" cy="495126"/>
          </a:xfrm>
        </p:grpSpPr>
        <p:grpSp>
          <p:nvGrpSpPr>
            <p:cNvPr id="56" name="Groupe 55"/>
            <p:cNvGrpSpPr/>
            <p:nvPr/>
          </p:nvGrpSpPr>
          <p:grpSpPr>
            <a:xfrm>
              <a:off x="116632" y="1352600"/>
              <a:ext cx="360040" cy="461665"/>
              <a:chOff x="116632" y="1352600"/>
              <a:chExt cx="360040" cy="461665"/>
            </a:xfrm>
          </p:grpSpPr>
          <p:sp>
            <p:nvSpPr>
              <p:cNvPr id="64" name="Ellipse 6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2" name="ZoneTexte 61"/>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le sujet au groupe verbal qui convient.</a:t>
              </a:r>
            </a:p>
          </p:txBody>
        </p:sp>
        <p:sp>
          <p:nvSpPr>
            <p:cNvPr id="63" name="Rectangle à coins arrondis 6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66" name="Tableau 65"/>
          <p:cNvGraphicFramePr>
            <a:graphicFrameLocks noGrp="1"/>
          </p:cNvGraphicFramePr>
          <p:nvPr>
            <p:extLst>
              <p:ext uri="{D42A27DB-BD31-4B8C-83A1-F6EECF244321}">
                <p14:modId xmlns:p14="http://schemas.microsoft.com/office/powerpoint/2010/main" val="4227873215"/>
              </p:ext>
            </p:extLst>
          </p:nvPr>
        </p:nvGraphicFramePr>
        <p:xfrm>
          <a:off x="548680" y="5355359"/>
          <a:ext cx="6048671" cy="1219200"/>
        </p:xfrm>
        <a:graphic>
          <a:graphicData uri="http://schemas.openxmlformats.org/drawingml/2006/table">
            <a:tbl>
              <a:tblPr bandRow="1">
                <a:tableStyleId>{5C22544A-7EE6-4342-B048-85BDC9FD1C3A}</a:tableStyleId>
              </a:tblPr>
              <a:tblGrid>
                <a:gridCol w="1872208">
                  <a:extLst>
                    <a:ext uri="{9D8B030D-6E8A-4147-A177-3AD203B41FA5}">
                      <a16:colId xmlns:a16="http://schemas.microsoft.com/office/drawing/2014/main" val="20000"/>
                    </a:ext>
                  </a:extLst>
                </a:gridCol>
                <a:gridCol w="1090406">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400" baseline="0" dirty="0">
                          <a:latin typeface="Comic Sans MS" pitchFamily="66" charset="0"/>
                        </a:rPr>
                        <a:t>Ma grand-mère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êtes assis à</a:t>
                      </a:r>
                      <a:r>
                        <a:rPr lang="fr-FR" sz="1400" baseline="0" dirty="0">
                          <a:latin typeface="Comic Sans MS" pitchFamily="66" charset="0"/>
                        </a:rPr>
                        <a:t> côté.</a:t>
                      </a:r>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4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ont  un nouveau maitre.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400" dirty="0">
                          <a:latin typeface="Comic Sans MS" pitchFamily="66" charset="0"/>
                        </a:rPr>
                        <a:t>Nos correspondants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 de belles fleurs.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400" dirty="0">
                          <a:latin typeface="Comic Sans MS" pitchFamily="66" charset="0"/>
                        </a:rPr>
                        <a:t>Vous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es en colère.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67" name="Groupe 66"/>
          <p:cNvGrpSpPr/>
          <p:nvPr/>
        </p:nvGrpSpPr>
        <p:grpSpPr>
          <a:xfrm>
            <a:off x="116632" y="6753200"/>
            <a:ext cx="6653336" cy="818292"/>
            <a:chOff x="116632" y="1352600"/>
            <a:chExt cx="6653336" cy="818292"/>
          </a:xfrm>
        </p:grpSpPr>
        <p:grpSp>
          <p:nvGrpSpPr>
            <p:cNvPr id="68" name="Groupe 67"/>
            <p:cNvGrpSpPr/>
            <p:nvPr/>
          </p:nvGrpSpPr>
          <p:grpSpPr>
            <a:xfrm>
              <a:off x="116632" y="1352600"/>
              <a:ext cx="360040" cy="461665"/>
              <a:chOff x="116632" y="1352600"/>
              <a:chExt cx="360040" cy="461665"/>
            </a:xfrm>
          </p:grpSpPr>
          <p:sp>
            <p:nvSpPr>
              <p:cNvPr id="71" name="Ellipse 7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9" name="ZoneTexte 68"/>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Dans les phrases suivantes, surligne la forme conjuguée qui convient.</a:t>
              </a:r>
            </a:p>
          </p:txBody>
        </p:sp>
        <p:sp>
          <p:nvSpPr>
            <p:cNvPr id="70" name="Rectangle à coins arrondis 6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3" name="ZoneTexte 72"/>
          <p:cNvSpPr txBox="1"/>
          <p:nvPr/>
        </p:nvSpPr>
        <p:spPr>
          <a:xfrm>
            <a:off x="213024" y="7545288"/>
            <a:ext cx="3096343" cy="1938992"/>
          </a:xfrm>
          <a:prstGeom prst="rect">
            <a:avLst/>
          </a:prstGeom>
          <a:noFill/>
        </p:spPr>
        <p:txBody>
          <a:bodyPr wrap="square" rtlCol="0">
            <a:spAutoFit/>
          </a:bodyPr>
          <a:lstStyle/>
          <a:p>
            <a:pPr>
              <a:lnSpc>
                <a:spcPct val="250000"/>
              </a:lnSpc>
            </a:pPr>
            <a:r>
              <a:rPr lang="fr-FR" sz="1200" dirty="0">
                <a:latin typeface="Comic Sans MS" pitchFamily="66" charset="0"/>
              </a:rPr>
              <a:t>Ma sœur </a:t>
            </a:r>
            <a:r>
              <a:rPr lang="fr-FR" sz="1200" b="1" dirty="0">
                <a:latin typeface="Comic Sans MS" pitchFamily="66" charset="0"/>
              </a:rPr>
              <a:t>es/est</a:t>
            </a:r>
            <a:r>
              <a:rPr lang="fr-FR" sz="1200" dirty="0">
                <a:latin typeface="Comic Sans MS" pitchFamily="66" charset="0"/>
              </a:rPr>
              <a:t> en cours.</a:t>
            </a:r>
          </a:p>
          <a:p>
            <a:pPr>
              <a:lnSpc>
                <a:spcPct val="250000"/>
              </a:lnSpc>
            </a:pPr>
            <a:r>
              <a:rPr lang="fr-FR" sz="1200" dirty="0">
                <a:latin typeface="Comic Sans MS" pitchFamily="66" charset="0"/>
              </a:rPr>
              <a:t>Vous </a:t>
            </a:r>
            <a:r>
              <a:rPr lang="fr-FR" sz="1200" b="1" dirty="0">
                <a:latin typeface="Comic Sans MS" pitchFamily="66" charset="0"/>
              </a:rPr>
              <a:t>êtes/avez</a:t>
            </a:r>
            <a:r>
              <a:rPr lang="fr-FR" sz="1200" dirty="0">
                <a:latin typeface="Comic Sans MS" pitchFamily="66" charset="0"/>
              </a:rPr>
              <a:t> en vacances.</a:t>
            </a:r>
          </a:p>
          <a:p>
            <a:pPr>
              <a:lnSpc>
                <a:spcPct val="250000"/>
              </a:lnSpc>
            </a:pPr>
            <a:r>
              <a:rPr lang="fr-FR" sz="1200" dirty="0">
                <a:latin typeface="Comic Sans MS" pitchFamily="66" charset="0"/>
              </a:rPr>
              <a:t>Le policier </a:t>
            </a:r>
            <a:r>
              <a:rPr lang="fr-FR" sz="1200" b="1" dirty="0">
                <a:latin typeface="Comic Sans MS" pitchFamily="66" charset="0"/>
              </a:rPr>
              <a:t>a/as</a:t>
            </a:r>
            <a:r>
              <a:rPr lang="fr-FR" sz="1200" dirty="0">
                <a:latin typeface="Comic Sans MS" pitchFamily="66" charset="0"/>
              </a:rPr>
              <a:t> un pistolet.</a:t>
            </a:r>
          </a:p>
          <a:p>
            <a:pPr>
              <a:lnSpc>
                <a:spcPct val="250000"/>
              </a:lnSpc>
            </a:pPr>
            <a:r>
              <a:rPr lang="fr-FR" sz="1200" dirty="0">
                <a:latin typeface="Comic Sans MS" pitchFamily="66" charset="0"/>
              </a:rPr>
              <a:t>J’</a:t>
            </a:r>
            <a:r>
              <a:rPr lang="fr-FR" sz="1200" b="1" dirty="0">
                <a:latin typeface="Comic Sans MS" pitchFamily="66" charset="0"/>
              </a:rPr>
              <a:t>est/ai</a:t>
            </a:r>
            <a:r>
              <a:rPr lang="fr-FR" sz="1200" dirty="0">
                <a:latin typeface="Comic Sans MS" pitchFamily="66" charset="0"/>
              </a:rPr>
              <a:t> une grande chambre.</a:t>
            </a:r>
          </a:p>
        </p:txBody>
      </p:sp>
      <p:cxnSp>
        <p:nvCxnSpPr>
          <p:cNvPr id="74" name="Connecteur droit 73"/>
          <p:cNvCxnSpPr/>
          <p:nvPr/>
        </p:nvCxnSpPr>
        <p:spPr>
          <a:xfrm>
            <a:off x="3284984" y="7545288"/>
            <a:ext cx="7987" cy="1944216"/>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ZoneTexte 74"/>
          <p:cNvSpPr txBox="1"/>
          <p:nvPr/>
        </p:nvSpPr>
        <p:spPr>
          <a:xfrm>
            <a:off x="3672484" y="7545288"/>
            <a:ext cx="3096343" cy="1938992"/>
          </a:xfrm>
          <a:prstGeom prst="rect">
            <a:avLst/>
          </a:prstGeom>
          <a:noFill/>
        </p:spPr>
        <p:txBody>
          <a:bodyPr wrap="square" rtlCol="0">
            <a:spAutoFit/>
          </a:bodyPr>
          <a:lstStyle/>
          <a:p>
            <a:pPr>
              <a:lnSpc>
                <a:spcPct val="250000"/>
              </a:lnSpc>
            </a:pPr>
            <a:r>
              <a:rPr lang="fr-FR" sz="1200" dirty="0">
                <a:latin typeface="Comic Sans MS" pitchFamily="66" charset="0"/>
              </a:rPr>
              <a:t>Nous </a:t>
            </a:r>
            <a:r>
              <a:rPr lang="fr-FR" sz="1200" b="1" dirty="0">
                <a:latin typeface="Comic Sans MS" pitchFamily="66" charset="0"/>
              </a:rPr>
              <a:t>sont/sommes</a:t>
            </a:r>
            <a:r>
              <a:rPr lang="fr-FR" sz="1200" dirty="0">
                <a:latin typeface="Comic Sans MS" pitchFamily="66" charset="0"/>
              </a:rPr>
              <a:t> nombreux.</a:t>
            </a:r>
          </a:p>
          <a:p>
            <a:pPr>
              <a:lnSpc>
                <a:spcPct val="250000"/>
              </a:lnSpc>
            </a:pPr>
            <a:r>
              <a:rPr lang="fr-FR" sz="1200" dirty="0">
                <a:latin typeface="Comic Sans MS" pitchFamily="66" charset="0"/>
              </a:rPr>
              <a:t>Les fleurs </a:t>
            </a:r>
            <a:r>
              <a:rPr lang="fr-FR" sz="1200" b="1" dirty="0">
                <a:latin typeface="Comic Sans MS" pitchFamily="66" charset="0"/>
              </a:rPr>
              <a:t>avons/sont</a:t>
            </a:r>
            <a:r>
              <a:rPr lang="fr-FR" sz="1200" dirty="0">
                <a:latin typeface="Comic Sans MS" pitchFamily="66" charset="0"/>
              </a:rPr>
              <a:t> parfumées.</a:t>
            </a:r>
          </a:p>
          <a:p>
            <a:pPr>
              <a:lnSpc>
                <a:spcPct val="250000"/>
              </a:lnSpc>
            </a:pPr>
            <a:r>
              <a:rPr lang="fr-FR" sz="1200" dirty="0">
                <a:latin typeface="Comic Sans MS" pitchFamily="66" charset="0"/>
              </a:rPr>
              <a:t>Tu </a:t>
            </a:r>
            <a:r>
              <a:rPr lang="fr-FR" sz="1200" b="1" dirty="0">
                <a:latin typeface="Comic Sans MS" pitchFamily="66" charset="0"/>
              </a:rPr>
              <a:t>as/a</a:t>
            </a:r>
            <a:r>
              <a:rPr lang="fr-FR" sz="1200" dirty="0">
                <a:latin typeface="Comic Sans MS" pitchFamily="66" charset="0"/>
              </a:rPr>
              <a:t> rendez-vous chez le docteur.</a:t>
            </a:r>
          </a:p>
          <a:p>
            <a:pPr>
              <a:lnSpc>
                <a:spcPct val="250000"/>
              </a:lnSpc>
            </a:pPr>
            <a:r>
              <a:rPr lang="fr-FR" sz="1200" dirty="0">
                <a:latin typeface="Comic Sans MS" pitchFamily="66" charset="0"/>
              </a:rPr>
              <a:t>Je </a:t>
            </a:r>
            <a:r>
              <a:rPr lang="fr-FR" sz="1200" b="1" dirty="0">
                <a:latin typeface="Comic Sans MS" pitchFamily="66" charset="0"/>
              </a:rPr>
              <a:t>suis/sont</a:t>
            </a:r>
            <a:r>
              <a:rPr lang="fr-FR" sz="1200" dirty="0">
                <a:latin typeface="Comic Sans MS" pitchFamily="66" charset="0"/>
              </a:rPr>
              <a:t> très gourmande.</a:t>
            </a:r>
          </a:p>
        </p:txBody>
      </p:sp>
    </p:spTree>
    <p:extLst>
      <p:ext uri="{BB962C8B-B14F-4D97-AF65-F5344CB8AC3E}">
        <p14:creationId xmlns:p14="http://schemas.microsoft.com/office/powerpoint/2010/main" val="11727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Le présent des verbes être et avoir</a:t>
            </a:r>
          </a:p>
        </p:txBody>
      </p:sp>
      <p:sp>
        <p:nvSpPr>
          <p:cNvPr id="3" name="Espace réservé du texte 2"/>
          <p:cNvSpPr>
            <a:spLocks noGrp="1"/>
          </p:cNvSpPr>
          <p:nvPr>
            <p:ph type="body" sz="quarter" idx="11"/>
          </p:nvPr>
        </p:nvSpPr>
        <p:spPr/>
        <p:txBody>
          <a:bodyPr/>
          <a:lstStyle/>
          <a:p>
            <a:r>
              <a:rPr lang="fr-FR" dirty="0"/>
              <a:t>4</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ces verbes avec le pronom personnel qui convient. </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1" name="ZoneTexte 30"/>
          <p:cNvSpPr txBox="1"/>
          <p:nvPr/>
        </p:nvSpPr>
        <p:spPr>
          <a:xfrm>
            <a:off x="764704" y="1918050"/>
            <a:ext cx="1634691" cy="1990481"/>
          </a:xfrm>
          <a:prstGeom prst="rect">
            <a:avLst/>
          </a:prstGeom>
          <a:noFill/>
        </p:spPr>
        <p:txBody>
          <a:bodyPr wrap="square" rtlCol="0">
            <a:spAutoFit/>
          </a:bodyPr>
          <a:lstStyle/>
          <a:p>
            <a:pPr>
              <a:lnSpc>
                <a:spcPct val="200000"/>
              </a:lnSpc>
            </a:pPr>
            <a:r>
              <a:rPr lang="fr-FR" sz="1600" dirty="0">
                <a:latin typeface="Comic Sans MS" pitchFamily="66" charset="0"/>
              </a:rPr>
              <a:t>............ ai</a:t>
            </a:r>
          </a:p>
          <a:p>
            <a:pPr>
              <a:lnSpc>
                <a:spcPct val="200000"/>
              </a:lnSpc>
            </a:pPr>
            <a:r>
              <a:rPr lang="fr-FR" sz="1600" dirty="0">
                <a:latin typeface="Comic Sans MS" pitchFamily="66" charset="0"/>
              </a:rPr>
              <a:t>............ suis</a:t>
            </a:r>
          </a:p>
          <a:p>
            <a:pPr>
              <a:lnSpc>
                <a:spcPct val="200000"/>
              </a:lnSpc>
            </a:pPr>
            <a:r>
              <a:rPr lang="fr-FR" sz="1600" dirty="0">
                <a:latin typeface="Comic Sans MS" pitchFamily="66" charset="0"/>
              </a:rPr>
              <a:t>............ est</a:t>
            </a:r>
          </a:p>
          <a:p>
            <a:pPr>
              <a:lnSpc>
                <a:spcPct val="200000"/>
              </a:lnSpc>
            </a:pPr>
            <a:r>
              <a:rPr lang="fr-FR" sz="1600" dirty="0">
                <a:latin typeface="Comic Sans MS" pitchFamily="66" charset="0"/>
              </a:rPr>
              <a:t>............ sommes</a:t>
            </a:r>
          </a:p>
        </p:txBody>
      </p:sp>
      <p:sp>
        <p:nvSpPr>
          <p:cNvPr id="32" name="ZoneTexte 31"/>
          <p:cNvSpPr txBox="1"/>
          <p:nvPr/>
        </p:nvSpPr>
        <p:spPr>
          <a:xfrm>
            <a:off x="2888940" y="1897133"/>
            <a:ext cx="1368152" cy="1990481"/>
          </a:xfrm>
          <a:prstGeom prst="rect">
            <a:avLst/>
          </a:prstGeom>
          <a:noFill/>
        </p:spPr>
        <p:txBody>
          <a:bodyPr wrap="square" rtlCol="0">
            <a:spAutoFit/>
          </a:bodyPr>
          <a:lstStyle/>
          <a:p>
            <a:pPr>
              <a:lnSpc>
                <a:spcPct val="200000"/>
              </a:lnSpc>
            </a:pPr>
            <a:r>
              <a:rPr lang="fr-FR" sz="1600" dirty="0">
                <a:latin typeface="Comic Sans MS" pitchFamily="66" charset="0"/>
              </a:rPr>
              <a:t>............ as</a:t>
            </a:r>
          </a:p>
          <a:p>
            <a:pPr>
              <a:lnSpc>
                <a:spcPct val="200000"/>
              </a:lnSpc>
            </a:pPr>
            <a:r>
              <a:rPr lang="fr-FR" sz="1600" dirty="0">
                <a:latin typeface="Comic Sans MS" pitchFamily="66" charset="0"/>
              </a:rPr>
              <a:t>............ avons</a:t>
            </a:r>
          </a:p>
          <a:p>
            <a:pPr>
              <a:lnSpc>
                <a:spcPct val="200000"/>
              </a:lnSpc>
            </a:pPr>
            <a:r>
              <a:rPr lang="fr-FR" sz="1600" dirty="0">
                <a:latin typeface="Comic Sans MS" pitchFamily="66" charset="0"/>
              </a:rPr>
              <a:t>............ êtes</a:t>
            </a:r>
          </a:p>
          <a:p>
            <a:pPr>
              <a:lnSpc>
                <a:spcPct val="200000"/>
              </a:lnSpc>
            </a:pPr>
            <a:r>
              <a:rPr lang="fr-FR" sz="1600" dirty="0">
                <a:latin typeface="Comic Sans MS" pitchFamily="66" charset="0"/>
              </a:rPr>
              <a:t>............ a</a:t>
            </a:r>
          </a:p>
        </p:txBody>
      </p:sp>
      <p:sp>
        <p:nvSpPr>
          <p:cNvPr id="33" name="ZoneTexte 32"/>
          <p:cNvSpPr txBox="1"/>
          <p:nvPr/>
        </p:nvSpPr>
        <p:spPr>
          <a:xfrm>
            <a:off x="4743933" y="1918049"/>
            <a:ext cx="1404156" cy="1990481"/>
          </a:xfrm>
          <a:prstGeom prst="rect">
            <a:avLst/>
          </a:prstGeom>
          <a:noFill/>
        </p:spPr>
        <p:txBody>
          <a:bodyPr wrap="square" rtlCol="0">
            <a:spAutoFit/>
          </a:bodyPr>
          <a:lstStyle/>
          <a:p>
            <a:pPr>
              <a:lnSpc>
                <a:spcPct val="200000"/>
              </a:lnSpc>
            </a:pPr>
            <a:r>
              <a:rPr lang="fr-FR" sz="1600" dirty="0">
                <a:latin typeface="Comic Sans MS" pitchFamily="66" charset="0"/>
              </a:rPr>
              <a:t>............ avez</a:t>
            </a:r>
          </a:p>
          <a:p>
            <a:pPr>
              <a:lnSpc>
                <a:spcPct val="200000"/>
              </a:lnSpc>
            </a:pPr>
            <a:r>
              <a:rPr lang="fr-FR" sz="1600" dirty="0">
                <a:latin typeface="Comic Sans MS" pitchFamily="66" charset="0"/>
              </a:rPr>
              <a:t>............ es</a:t>
            </a:r>
          </a:p>
          <a:p>
            <a:pPr>
              <a:lnSpc>
                <a:spcPct val="200000"/>
              </a:lnSpc>
            </a:pPr>
            <a:r>
              <a:rPr lang="fr-FR" sz="1600" dirty="0">
                <a:latin typeface="Comic Sans MS" pitchFamily="66" charset="0"/>
              </a:rPr>
              <a:t>............ ont</a:t>
            </a:r>
          </a:p>
          <a:p>
            <a:pPr>
              <a:lnSpc>
                <a:spcPct val="200000"/>
              </a:lnSpc>
            </a:pPr>
            <a:r>
              <a:rPr lang="fr-FR" sz="1600" dirty="0">
                <a:latin typeface="Comic Sans MS" pitchFamily="66" charset="0"/>
              </a:rPr>
              <a:t>............ sont</a:t>
            </a:r>
          </a:p>
        </p:txBody>
      </p:sp>
      <p:grpSp>
        <p:nvGrpSpPr>
          <p:cNvPr id="35" name="Groupe 34"/>
          <p:cNvGrpSpPr/>
          <p:nvPr/>
        </p:nvGrpSpPr>
        <p:grpSpPr>
          <a:xfrm>
            <a:off x="116632" y="4088904"/>
            <a:ext cx="6653336" cy="495126"/>
            <a:chOff x="116632" y="1352600"/>
            <a:chExt cx="6653336" cy="495126"/>
          </a:xfrm>
        </p:grpSpPr>
        <p:grpSp>
          <p:nvGrpSpPr>
            <p:cNvPr id="36" name="Groupe 35"/>
            <p:cNvGrpSpPr/>
            <p:nvPr/>
          </p:nvGrpSpPr>
          <p:grpSpPr>
            <a:xfrm>
              <a:off x="116632" y="135260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a:t>
              </a:r>
              <a:r>
                <a:rPr lang="fr-FR" sz="1400" b="1" u="sng" dirty="0">
                  <a:latin typeface="SimpleRonde" pitchFamily="2" charset="0"/>
                </a:rPr>
                <a:t>être</a:t>
              </a:r>
              <a:r>
                <a:rPr lang="fr-FR" sz="1400" u="sng" dirty="0">
                  <a:latin typeface="SimpleRonde" pitchFamily="2" charset="0"/>
                </a:rPr>
                <a:t> ou </a:t>
              </a:r>
              <a:r>
                <a:rPr lang="fr-FR" sz="1400" b="1" u="sng" dirty="0">
                  <a:latin typeface="SimpleRonde" pitchFamily="2" charset="0"/>
                </a:rPr>
                <a:t>avoir</a:t>
              </a:r>
              <a:r>
                <a:rPr lang="fr-FR" sz="1400" u="sng" dirty="0">
                  <a:latin typeface="SimpleRonde" pitchFamily="2" charset="0"/>
                </a:rPr>
                <a:t> conjugués au présent.</a:t>
              </a:r>
            </a:p>
          </p:txBody>
        </p:sp>
        <p:sp>
          <p:nvSpPr>
            <p:cNvPr id="38" name="Rectangle à coins arrondis 3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4" name="ZoneTexte 43"/>
          <p:cNvSpPr txBox="1"/>
          <p:nvPr/>
        </p:nvSpPr>
        <p:spPr>
          <a:xfrm>
            <a:off x="296652" y="4448944"/>
            <a:ext cx="6372708" cy="1938992"/>
          </a:xfrm>
          <a:prstGeom prst="rect">
            <a:avLst/>
          </a:prstGeom>
          <a:noFill/>
        </p:spPr>
        <p:txBody>
          <a:bodyPr wrap="square" rtlCol="0">
            <a:spAutoFit/>
          </a:bodyPr>
          <a:lstStyle/>
          <a:p>
            <a:pPr algn="just">
              <a:lnSpc>
                <a:spcPct val="250000"/>
              </a:lnSpc>
            </a:pPr>
            <a:r>
              <a:rPr lang="fr-FR" sz="1200" dirty="0">
                <a:latin typeface="Comic Sans MS" pitchFamily="66" charset="0"/>
              </a:rPr>
              <a:t>Le spectacle du clown ___________ très drôle.</a:t>
            </a:r>
          </a:p>
          <a:p>
            <a:pPr algn="just">
              <a:lnSpc>
                <a:spcPct val="250000"/>
              </a:lnSpc>
            </a:pPr>
            <a:r>
              <a:rPr lang="fr-FR" sz="1200" dirty="0">
                <a:latin typeface="Comic Sans MS" pitchFamily="66" charset="0"/>
              </a:rPr>
              <a:t>Les pâtisseries ___________ délicieuses.</a:t>
            </a:r>
          </a:p>
          <a:p>
            <a:pPr algn="just">
              <a:lnSpc>
                <a:spcPct val="250000"/>
              </a:lnSpc>
            </a:pPr>
            <a:r>
              <a:rPr lang="fr-FR" sz="1200" dirty="0">
                <a:latin typeface="Comic Sans MS" pitchFamily="66" charset="0"/>
              </a:rPr>
              <a:t>Ton frère et toi  __________ des yeux fatigués.</a:t>
            </a:r>
          </a:p>
          <a:p>
            <a:pPr algn="just">
              <a:lnSpc>
                <a:spcPct val="250000"/>
              </a:lnSpc>
            </a:pPr>
            <a:r>
              <a:rPr lang="fr-FR" sz="1200" dirty="0">
                <a:latin typeface="Comic Sans MS" pitchFamily="66" charset="0"/>
              </a:rPr>
              <a:t>Mon cousin et moi ____________ besoin de faire la sieste.</a:t>
            </a:r>
          </a:p>
        </p:txBody>
      </p:sp>
      <p:grpSp>
        <p:nvGrpSpPr>
          <p:cNvPr id="45" name="Groupe 44"/>
          <p:cNvGrpSpPr/>
          <p:nvPr/>
        </p:nvGrpSpPr>
        <p:grpSpPr>
          <a:xfrm>
            <a:off x="129233" y="6393160"/>
            <a:ext cx="6653336" cy="495126"/>
            <a:chOff x="116632" y="1352600"/>
            <a:chExt cx="6653336" cy="495126"/>
          </a:xfrm>
        </p:grpSpPr>
        <p:grpSp>
          <p:nvGrpSpPr>
            <p:cNvPr id="46" name="Groupe 45"/>
            <p:cNvGrpSpPr/>
            <p:nvPr/>
          </p:nvGrpSpPr>
          <p:grpSpPr>
            <a:xfrm>
              <a:off x="116632" y="1352600"/>
              <a:ext cx="360040" cy="461665"/>
              <a:chOff x="116632" y="1352600"/>
              <a:chExt cx="360040" cy="461665"/>
            </a:xfrm>
          </p:grpSpPr>
          <p:sp>
            <p:nvSpPr>
              <p:cNvPr id="49" name="Ellipse 4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ZoneTexte 4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ces phrases avec le pronom personnel indiqué.</a:t>
              </a:r>
            </a:p>
          </p:txBody>
        </p:sp>
        <p:sp>
          <p:nvSpPr>
            <p:cNvPr id="48" name="Rectangle à coins arrondis 4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1" name="ZoneTexte 50"/>
          <p:cNvSpPr txBox="1"/>
          <p:nvPr/>
        </p:nvSpPr>
        <p:spPr>
          <a:xfrm>
            <a:off x="188640" y="6753200"/>
            <a:ext cx="6372708" cy="2677656"/>
          </a:xfrm>
          <a:prstGeom prst="rect">
            <a:avLst/>
          </a:prstGeom>
          <a:noFill/>
        </p:spPr>
        <p:txBody>
          <a:bodyPr wrap="square" rtlCol="0">
            <a:spAutoFit/>
          </a:bodyPr>
          <a:lstStyle/>
          <a:p>
            <a:pPr algn="just">
              <a:lnSpc>
                <a:spcPct val="200000"/>
              </a:lnSpc>
            </a:pPr>
            <a:r>
              <a:rPr lang="fr-FR" sz="1200" dirty="0">
                <a:latin typeface="Comic Sans MS" pitchFamily="66" charset="0"/>
              </a:rPr>
              <a:t>Le véhicule est en panne.</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L’avion a du retard.</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Tu as de nouvelles chaussures.</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Nous sommes dans le jardin.</a:t>
            </a:r>
          </a:p>
        </p:txBody>
      </p:sp>
      <p:pic>
        <p:nvPicPr>
          <p:cNvPr id="52" name="Image 51"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68052" y="7169204"/>
            <a:ext cx="6192688" cy="376084"/>
          </a:xfrm>
          <a:prstGeom prst="rect">
            <a:avLst/>
          </a:prstGeom>
        </p:spPr>
      </p:pic>
      <p:pic>
        <p:nvPicPr>
          <p:cNvPr id="53" name="Image 52"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68052" y="7905328"/>
            <a:ext cx="6192688" cy="376084"/>
          </a:xfrm>
          <a:prstGeom prst="rect">
            <a:avLst/>
          </a:prstGeom>
        </p:spPr>
      </p:pic>
      <p:pic>
        <p:nvPicPr>
          <p:cNvPr id="54" name="Image 53"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78650" y="8625408"/>
            <a:ext cx="6192688" cy="376084"/>
          </a:xfrm>
          <a:prstGeom prst="rect">
            <a:avLst/>
          </a:prstGeom>
        </p:spPr>
      </p:pic>
      <p:sp>
        <p:nvSpPr>
          <p:cNvPr id="57" name="ZoneTexte 56"/>
          <p:cNvSpPr txBox="1"/>
          <p:nvPr/>
        </p:nvSpPr>
        <p:spPr>
          <a:xfrm>
            <a:off x="268052" y="7258784"/>
            <a:ext cx="2016224" cy="369332"/>
          </a:xfrm>
          <a:prstGeom prst="rect">
            <a:avLst/>
          </a:prstGeom>
          <a:noFill/>
        </p:spPr>
        <p:txBody>
          <a:bodyPr wrap="square" rtlCol="0">
            <a:spAutoFit/>
          </a:bodyPr>
          <a:lstStyle/>
          <a:p>
            <a:r>
              <a:rPr lang="fr-FR" b="1" dirty="0">
                <a:latin typeface="Cursive standard" pitchFamily="2" charset="0"/>
              </a:rPr>
              <a:t>Tu</a:t>
            </a:r>
          </a:p>
        </p:txBody>
      </p:sp>
      <p:sp>
        <p:nvSpPr>
          <p:cNvPr id="58" name="ZoneTexte 57"/>
          <p:cNvSpPr txBox="1"/>
          <p:nvPr/>
        </p:nvSpPr>
        <p:spPr>
          <a:xfrm>
            <a:off x="268052" y="7997914"/>
            <a:ext cx="2016224" cy="369332"/>
          </a:xfrm>
          <a:prstGeom prst="rect">
            <a:avLst/>
          </a:prstGeom>
          <a:noFill/>
        </p:spPr>
        <p:txBody>
          <a:bodyPr wrap="square" rtlCol="0">
            <a:spAutoFit/>
          </a:bodyPr>
          <a:lstStyle/>
          <a:p>
            <a:r>
              <a:rPr lang="fr-FR" b="1" dirty="0">
                <a:latin typeface="Cursive standard" pitchFamily="2" charset="0"/>
              </a:rPr>
              <a:t>Elles</a:t>
            </a:r>
          </a:p>
        </p:txBody>
      </p:sp>
      <p:sp>
        <p:nvSpPr>
          <p:cNvPr id="59" name="ZoneTexte 58"/>
          <p:cNvSpPr txBox="1"/>
          <p:nvPr/>
        </p:nvSpPr>
        <p:spPr>
          <a:xfrm>
            <a:off x="278650" y="8713802"/>
            <a:ext cx="2016224" cy="369332"/>
          </a:xfrm>
          <a:prstGeom prst="rect">
            <a:avLst/>
          </a:prstGeom>
          <a:noFill/>
        </p:spPr>
        <p:txBody>
          <a:bodyPr wrap="square" rtlCol="0">
            <a:spAutoFit/>
          </a:bodyPr>
          <a:lstStyle/>
          <a:p>
            <a:r>
              <a:rPr lang="fr-FR" b="1" dirty="0">
                <a:latin typeface="Cursive standard" pitchFamily="2" charset="0"/>
              </a:rPr>
              <a:t>Vous</a:t>
            </a:r>
          </a:p>
        </p:txBody>
      </p:sp>
      <p:pic>
        <p:nvPicPr>
          <p:cNvPr id="60" name="Image 59"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78650" y="9330739"/>
            <a:ext cx="6192688" cy="376084"/>
          </a:xfrm>
          <a:prstGeom prst="rect">
            <a:avLst/>
          </a:prstGeom>
        </p:spPr>
      </p:pic>
      <p:sp>
        <p:nvSpPr>
          <p:cNvPr id="61" name="ZoneTexte 60"/>
          <p:cNvSpPr txBox="1"/>
          <p:nvPr/>
        </p:nvSpPr>
        <p:spPr>
          <a:xfrm>
            <a:off x="278650" y="9419024"/>
            <a:ext cx="2016224" cy="369332"/>
          </a:xfrm>
          <a:prstGeom prst="rect">
            <a:avLst/>
          </a:prstGeom>
          <a:noFill/>
        </p:spPr>
        <p:txBody>
          <a:bodyPr wrap="square" rtlCol="0">
            <a:spAutoFit/>
          </a:bodyPr>
          <a:lstStyle/>
          <a:p>
            <a:r>
              <a:rPr lang="fr-FR" b="1" dirty="0">
                <a:latin typeface="Cursive standard" pitchFamily="2" charset="0"/>
              </a:rPr>
              <a:t>Je</a:t>
            </a:r>
          </a:p>
        </p:txBody>
      </p:sp>
    </p:spTree>
    <p:extLst>
      <p:ext uri="{BB962C8B-B14F-4D97-AF65-F5344CB8AC3E}">
        <p14:creationId xmlns:p14="http://schemas.microsoft.com/office/powerpoint/2010/main" val="372523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Le présent des verbes du 3</a:t>
            </a:r>
            <a:r>
              <a:rPr lang="fr-FR" baseline="30000" dirty="0"/>
              <a:t>ème</a:t>
            </a:r>
            <a:r>
              <a:rPr lang="fr-FR" dirty="0"/>
              <a:t> groupe (faire et dire)</a:t>
            </a:r>
          </a:p>
        </p:txBody>
      </p:sp>
      <p:sp>
        <p:nvSpPr>
          <p:cNvPr id="3" name="Espace réservé du texte 2"/>
          <p:cNvSpPr>
            <a:spLocks noGrp="1"/>
          </p:cNvSpPr>
          <p:nvPr>
            <p:ph type="body" sz="quarter" idx="11"/>
          </p:nvPr>
        </p:nvSpPr>
        <p:spPr/>
        <p:txBody>
          <a:bodyPr/>
          <a:lstStyle/>
          <a:p>
            <a:r>
              <a:rPr lang="fr-FR" dirty="0"/>
              <a:t>5</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chaque phrase avec le pronom personnel qui convient.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16632" y="4016896"/>
            <a:ext cx="6653336" cy="468196"/>
            <a:chOff x="116632" y="1352600"/>
            <a:chExt cx="6653336" cy="46819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p:cNvGraphicFramePr>
            <a:graphicFrameLocks noGrp="1"/>
          </p:cNvGraphicFramePr>
          <p:nvPr>
            <p:extLst>
              <p:ext uri="{D42A27DB-BD31-4B8C-83A1-F6EECF244321}">
                <p14:modId xmlns:p14="http://schemas.microsoft.com/office/powerpoint/2010/main" val="81040670"/>
              </p:ext>
            </p:extLst>
          </p:nvPr>
        </p:nvGraphicFramePr>
        <p:xfrm>
          <a:off x="448072" y="4592960"/>
          <a:ext cx="6048671" cy="1645920"/>
        </p:xfrm>
        <a:graphic>
          <a:graphicData uri="http://schemas.openxmlformats.org/drawingml/2006/table">
            <a:tbl>
              <a:tblPr bandRow="1">
                <a:tableStyleId>{5C22544A-7EE6-4342-B048-85BDC9FD1C3A}</a:tableStyleId>
              </a:tblPr>
              <a:tblGrid>
                <a:gridCol w="1540768">
                  <a:extLst>
                    <a:ext uri="{9D8B030D-6E8A-4147-A177-3AD203B41FA5}">
                      <a16:colId xmlns:a16="http://schemas.microsoft.com/office/drawing/2014/main" val="20000"/>
                    </a:ext>
                  </a:extLst>
                </a:gridCol>
                <a:gridCol w="1421846">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200" baseline="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baseline="0" dirty="0">
                          <a:latin typeface="Comic Sans MS" pitchFamily="66" charset="0"/>
                        </a:rPr>
                        <a:t>dites toujours merci.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2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disons au revoir à nos amis.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200" dirty="0">
                          <a:latin typeface="Comic Sans MS" pitchFamily="66" charset="0"/>
                        </a:rPr>
                        <a:t>Les oiseaux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fais de la danse classique.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200" dirty="0">
                          <a:latin typeface="Comic Sans MS" pitchFamily="66" charset="0"/>
                        </a:rPr>
                        <a:t>Le</a:t>
                      </a:r>
                      <a:r>
                        <a:rPr lang="fr-FR" sz="1200" baseline="0" dirty="0">
                          <a:latin typeface="Comic Sans MS" pitchFamily="66" charset="0"/>
                        </a:rPr>
                        <a:t> facteur</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font attention</a:t>
                      </a:r>
                      <a:r>
                        <a:rPr lang="fr-FR" sz="1200" baseline="0" dirty="0">
                          <a:latin typeface="Comic Sans MS" pitchFamily="66" charset="0"/>
                        </a:rPr>
                        <a:t> au renard.</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200" dirty="0">
                          <a:latin typeface="Comic Sans MS" pitchFamily="66" charset="0"/>
                        </a:rPr>
                        <a:t>Mon oncle</a:t>
                      </a:r>
                      <a:r>
                        <a:rPr lang="fr-FR" sz="1200" baseline="0" dirty="0">
                          <a:latin typeface="Comic Sans MS" pitchFamily="66" charset="0"/>
                        </a:rPr>
                        <a:t> </a:t>
                      </a:r>
                      <a:r>
                        <a:rPr lang="fr-FR" sz="1200" dirty="0">
                          <a:latin typeface="Comic Sans MS" pitchFamily="66" charset="0"/>
                        </a:rPr>
                        <a:t>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dis souvent des blagues.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2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fait sa tournée</a:t>
                      </a:r>
                      <a:r>
                        <a:rPr lang="fr-FR" sz="1200" baseline="0" dirty="0">
                          <a:latin typeface="Comic Sans MS" pitchFamily="66" charset="0"/>
                        </a:rPr>
                        <a:t> quotidienne.</a:t>
                      </a:r>
                      <a:endParaRPr lang="fr-FR" sz="12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9" name="Groupe 18"/>
          <p:cNvGrpSpPr/>
          <p:nvPr/>
        </p:nvGrpSpPr>
        <p:grpSpPr>
          <a:xfrm>
            <a:off x="116632" y="6321152"/>
            <a:ext cx="6653336" cy="468196"/>
            <a:chOff x="116632" y="1352600"/>
            <a:chExt cx="6653336" cy="468196"/>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Récris les phrases en conjuguant les verbes entre parenthèses. </a:t>
              </a: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296652" y="6825208"/>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Mes parents (faire) attention à ce qu’ils (dire).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Nous (faire) des efforts pour progresser.</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Vous (dire) à ses parents ce qu’il (faire).</a:t>
            </a:r>
          </a:p>
        </p:txBody>
      </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329264"/>
            <a:ext cx="6192688" cy="502778"/>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65368"/>
            <a:ext cx="61926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01472"/>
            <a:ext cx="6192688" cy="502778"/>
          </a:xfrm>
          <a:prstGeom prst="rect">
            <a:avLst/>
          </a:prstGeom>
        </p:spPr>
      </p:pic>
      <p:sp>
        <p:nvSpPr>
          <p:cNvPr id="29" name="ZoneTexte 28"/>
          <p:cNvSpPr txBox="1"/>
          <p:nvPr/>
        </p:nvSpPr>
        <p:spPr>
          <a:xfrm>
            <a:off x="296652" y="2216696"/>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 fais des crêpes.</a:t>
            </a:r>
          </a:p>
          <a:p>
            <a:pPr>
              <a:lnSpc>
                <a:spcPct val="200000"/>
              </a:lnSpc>
            </a:pPr>
            <a:r>
              <a:rPr lang="fr-FR" sz="1200" dirty="0">
                <a:latin typeface="Comic Sans MS" pitchFamily="66" charset="0"/>
              </a:rPr>
              <a:t>............ dites ce qui ne va pas.</a:t>
            </a:r>
          </a:p>
          <a:p>
            <a:pPr>
              <a:lnSpc>
                <a:spcPct val="200000"/>
              </a:lnSpc>
            </a:pPr>
            <a:r>
              <a:rPr lang="fr-FR" sz="1200" dirty="0">
                <a:latin typeface="Comic Sans MS" pitchFamily="66" charset="0"/>
              </a:rPr>
              <a:t>............ faisons attention au gaspillage.</a:t>
            </a:r>
          </a:p>
          <a:p>
            <a:pPr>
              <a:lnSpc>
                <a:spcPct val="200000"/>
              </a:lnSpc>
            </a:pPr>
            <a:r>
              <a:rPr lang="fr-FR" sz="1200" dirty="0">
                <a:latin typeface="Comic Sans MS" pitchFamily="66" charset="0"/>
              </a:rPr>
              <a:t>............ dit souvent des mensonges.</a:t>
            </a:r>
          </a:p>
        </p:txBody>
      </p:sp>
      <p:sp>
        <p:nvSpPr>
          <p:cNvPr id="30" name="ZoneTexte 29"/>
          <p:cNvSpPr txBox="1"/>
          <p:nvPr/>
        </p:nvSpPr>
        <p:spPr>
          <a:xfrm>
            <a:off x="3573016" y="2216696"/>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faites de nombreux essais.</a:t>
            </a:r>
          </a:p>
          <a:p>
            <a:pPr>
              <a:lnSpc>
                <a:spcPct val="200000"/>
              </a:lnSpc>
            </a:pPr>
            <a:r>
              <a:rPr lang="fr-FR" sz="1200" dirty="0">
                <a:latin typeface="Comic Sans MS" pitchFamily="66" charset="0"/>
              </a:rPr>
              <a:t>............ dis la vérité.</a:t>
            </a:r>
          </a:p>
          <a:p>
            <a:pPr>
              <a:lnSpc>
                <a:spcPct val="200000"/>
              </a:lnSpc>
            </a:pPr>
            <a:r>
              <a:rPr lang="fr-FR" sz="1200" dirty="0">
                <a:latin typeface="Comic Sans MS" pitchFamily="66" charset="0"/>
              </a:rPr>
              <a:t>............ disent n’importe quoi.</a:t>
            </a:r>
          </a:p>
          <a:p>
            <a:pPr>
              <a:lnSpc>
                <a:spcPct val="200000"/>
              </a:lnSpc>
            </a:pPr>
            <a:r>
              <a:rPr lang="fr-FR" sz="1200" dirty="0">
                <a:latin typeface="Comic Sans MS" pitchFamily="66" charset="0"/>
              </a:rPr>
              <a:t>............ font une tarte pour le gouter.</a:t>
            </a:r>
          </a:p>
        </p:txBody>
      </p:sp>
      <p:cxnSp>
        <p:nvCxnSpPr>
          <p:cNvPr id="31" name="Connecteur droit 30"/>
          <p:cNvCxnSpPr/>
          <p:nvPr/>
        </p:nvCxnSpPr>
        <p:spPr>
          <a:xfrm>
            <a:off x="3472408" y="221669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89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56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94178-6AAB-8516-B883-BFE74165AB94}"/>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A8FD150-7A39-11C3-9688-9DEEFE8355D3}"/>
              </a:ext>
            </a:extLst>
          </p:cNvPr>
          <p:cNvSpPr>
            <a:spLocks noGrp="1"/>
          </p:cNvSpPr>
          <p:nvPr>
            <p:ph type="body" sz="quarter" idx="10"/>
          </p:nvPr>
        </p:nvSpPr>
        <p:spPr/>
        <p:txBody>
          <a:bodyPr anchor="ctr">
            <a:normAutofit fontScale="62500" lnSpcReduction="20000"/>
          </a:bodyPr>
          <a:lstStyle/>
          <a:p>
            <a:r>
              <a:rPr lang="fr-FR" dirty="0"/>
              <a:t>Le présent des verbes du 3</a:t>
            </a:r>
            <a:r>
              <a:rPr lang="fr-FR" baseline="30000" dirty="0"/>
              <a:t>ème</a:t>
            </a:r>
            <a:r>
              <a:rPr lang="fr-FR" dirty="0"/>
              <a:t> groupe (aller et venir)</a:t>
            </a:r>
          </a:p>
        </p:txBody>
      </p:sp>
      <p:sp>
        <p:nvSpPr>
          <p:cNvPr id="3" name="Espace réservé du texte 2">
            <a:extLst>
              <a:ext uri="{FF2B5EF4-FFF2-40B4-BE49-F238E27FC236}">
                <a16:creationId xmlns:a16="http://schemas.microsoft.com/office/drawing/2014/main" id="{1748BFAB-E69A-507E-9991-E3F81B53FCAC}"/>
              </a:ext>
            </a:extLst>
          </p:cNvPr>
          <p:cNvSpPr>
            <a:spLocks noGrp="1"/>
          </p:cNvSpPr>
          <p:nvPr>
            <p:ph type="body" sz="quarter" idx="11"/>
          </p:nvPr>
        </p:nvSpPr>
        <p:spPr/>
        <p:txBody>
          <a:bodyPr/>
          <a:lstStyle/>
          <a:p>
            <a:r>
              <a:rPr lang="fr-FR" dirty="0"/>
              <a:t>5</a:t>
            </a:r>
          </a:p>
        </p:txBody>
      </p:sp>
      <p:sp>
        <p:nvSpPr>
          <p:cNvPr id="4" name="Espace réservé du texte 3">
            <a:extLst>
              <a:ext uri="{FF2B5EF4-FFF2-40B4-BE49-F238E27FC236}">
                <a16:creationId xmlns:a16="http://schemas.microsoft.com/office/drawing/2014/main" id="{10D19555-FF0C-FB03-AB83-7FDC90170F4A}"/>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5B28A8B5-D98E-3B53-E6AD-85A37ACB5919}"/>
              </a:ext>
            </a:extLst>
          </p:cNvPr>
          <p:cNvGrpSpPr/>
          <p:nvPr/>
        </p:nvGrpSpPr>
        <p:grpSpPr>
          <a:xfrm>
            <a:off x="116632" y="1280592"/>
            <a:ext cx="6653336" cy="818292"/>
            <a:chOff x="116632" y="1352600"/>
            <a:chExt cx="6653336" cy="818292"/>
          </a:xfrm>
        </p:grpSpPr>
        <p:grpSp>
          <p:nvGrpSpPr>
            <p:cNvPr id="6" name="Groupe 5">
              <a:extLst>
                <a:ext uri="{FF2B5EF4-FFF2-40B4-BE49-F238E27FC236}">
                  <a16:creationId xmlns:a16="http://schemas.microsoft.com/office/drawing/2014/main" id="{EB4F3C46-6D46-A4C8-FFAF-E3A9DD394D0A}"/>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541F17B1-36B1-DEBD-6CE0-A699A0ED3E0A}"/>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ABD4779-2C80-7924-D833-ED236BEEA602}"/>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1F630053-F811-311B-A308-88D0D28A4BC0}"/>
                </a:ext>
              </a:extLst>
            </p:cNvPr>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chaque phrase avec le pronom personnel qui convient.</a:t>
              </a:r>
            </a:p>
          </p:txBody>
        </p:sp>
        <p:sp>
          <p:nvSpPr>
            <p:cNvPr id="8" name="Rectangle à coins arrondis 7">
              <a:extLst>
                <a:ext uri="{FF2B5EF4-FFF2-40B4-BE49-F238E27FC236}">
                  <a16:creationId xmlns:a16="http://schemas.microsoft.com/office/drawing/2014/main" id="{C6BF7F36-B52C-BC81-E426-19A9C11E78D8}"/>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a:extLst>
              <a:ext uri="{FF2B5EF4-FFF2-40B4-BE49-F238E27FC236}">
                <a16:creationId xmlns:a16="http://schemas.microsoft.com/office/drawing/2014/main" id="{E4033B78-18B5-2E7B-DD75-1F2B56707EB9}"/>
              </a:ext>
            </a:extLst>
          </p:cNvPr>
          <p:cNvGrpSpPr/>
          <p:nvPr/>
        </p:nvGrpSpPr>
        <p:grpSpPr>
          <a:xfrm>
            <a:off x="116632" y="4016896"/>
            <a:ext cx="6653336" cy="468196"/>
            <a:chOff x="116632" y="1352600"/>
            <a:chExt cx="6653336" cy="468196"/>
          </a:xfrm>
        </p:grpSpPr>
        <p:grpSp>
          <p:nvGrpSpPr>
            <p:cNvPr id="13" name="Groupe 12">
              <a:extLst>
                <a:ext uri="{FF2B5EF4-FFF2-40B4-BE49-F238E27FC236}">
                  <a16:creationId xmlns:a16="http://schemas.microsoft.com/office/drawing/2014/main" id="{D5DAC822-BC38-5A82-91EA-709FF4642A1D}"/>
                </a:ext>
              </a:extLst>
            </p:cNvPr>
            <p:cNvGrpSpPr/>
            <p:nvPr/>
          </p:nvGrpSpPr>
          <p:grpSpPr>
            <a:xfrm>
              <a:off x="116632" y="1352600"/>
              <a:ext cx="360040" cy="461665"/>
              <a:chOff x="116632" y="1352600"/>
              <a:chExt cx="360040" cy="461665"/>
            </a:xfrm>
          </p:grpSpPr>
          <p:sp>
            <p:nvSpPr>
              <p:cNvPr id="16" name="Ellipse 15">
                <a:extLst>
                  <a:ext uri="{FF2B5EF4-FFF2-40B4-BE49-F238E27FC236}">
                    <a16:creationId xmlns:a16="http://schemas.microsoft.com/office/drawing/2014/main" id="{3AC70797-6AA8-75BB-2581-8C233CD6D8C2}"/>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4F6B6345-BD48-9098-2089-6002D2C7CF1A}"/>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a:extLst>
                <a:ext uri="{FF2B5EF4-FFF2-40B4-BE49-F238E27FC236}">
                  <a16:creationId xmlns:a16="http://schemas.microsoft.com/office/drawing/2014/main" id="{EF7A3099-444C-BCE3-D317-35A3AAEC4601}"/>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5" name="Rectangle à coins arrondis 14">
              <a:extLst>
                <a:ext uri="{FF2B5EF4-FFF2-40B4-BE49-F238E27FC236}">
                  <a16:creationId xmlns:a16="http://schemas.microsoft.com/office/drawing/2014/main" id="{6346423E-B32E-6BAD-C9D5-42E0BBAE6C32}"/>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a:extLst>
              <a:ext uri="{FF2B5EF4-FFF2-40B4-BE49-F238E27FC236}">
                <a16:creationId xmlns:a16="http://schemas.microsoft.com/office/drawing/2014/main" id="{CD9DD17C-037E-A86E-2D9E-83D42BEC3250}"/>
              </a:ext>
            </a:extLst>
          </p:cNvPr>
          <p:cNvGraphicFramePr>
            <a:graphicFrameLocks noGrp="1"/>
          </p:cNvGraphicFramePr>
          <p:nvPr>
            <p:extLst>
              <p:ext uri="{D42A27DB-BD31-4B8C-83A1-F6EECF244321}">
                <p14:modId xmlns:p14="http://schemas.microsoft.com/office/powerpoint/2010/main" val="953986089"/>
              </p:ext>
            </p:extLst>
          </p:nvPr>
        </p:nvGraphicFramePr>
        <p:xfrm>
          <a:off x="224036" y="4594678"/>
          <a:ext cx="6409927" cy="1645920"/>
        </p:xfrm>
        <a:graphic>
          <a:graphicData uri="http://schemas.openxmlformats.org/drawingml/2006/table">
            <a:tbl>
              <a:tblPr bandRow="1">
                <a:tableStyleId>{5C22544A-7EE6-4342-B048-85BDC9FD1C3A}</a:tableStyleId>
              </a:tblPr>
              <a:tblGrid>
                <a:gridCol w="1632790">
                  <a:extLst>
                    <a:ext uri="{9D8B030D-6E8A-4147-A177-3AD203B41FA5}">
                      <a16:colId xmlns:a16="http://schemas.microsoft.com/office/drawing/2014/main" val="20000"/>
                    </a:ext>
                  </a:extLst>
                </a:gridCol>
                <a:gridCol w="1506766">
                  <a:extLst>
                    <a:ext uri="{9D8B030D-6E8A-4147-A177-3AD203B41FA5}">
                      <a16:colId xmlns:a16="http://schemas.microsoft.com/office/drawing/2014/main" val="20001"/>
                    </a:ext>
                  </a:extLst>
                </a:gridCol>
                <a:gridCol w="638121">
                  <a:extLst>
                    <a:ext uri="{9D8B030D-6E8A-4147-A177-3AD203B41FA5}">
                      <a16:colId xmlns:a16="http://schemas.microsoft.com/office/drawing/2014/main" val="20002"/>
                    </a:ext>
                  </a:extLst>
                </a:gridCol>
                <a:gridCol w="2632250">
                  <a:extLst>
                    <a:ext uri="{9D8B030D-6E8A-4147-A177-3AD203B41FA5}">
                      <a16:colId xmlns:a16="http://schemas.microsoft.com/office/drawing/2014/main" val="20003"/>
                    </a:ext>
                  </a:extLst>
                </a:gridCol>
              </a:tblGrid>
              <a:tr h="144016">
                <a:tc>
                  <a:txBody>
                    <a:bodyPr/>
                    <a:lstStyle/>
                    <a:p>
                      <a:pPr algn="r"/>
                      <a:r>
                        <a:rPr lang="fr-FR" sz="1200" baseline="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baseline="0" dirty="0">
                          <a:latin typeface="Comic Sans MS" pitchFamily="66" charset="0"/>
                        </a:rPr>
                        <a:t>venez à la fête ce soir.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2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allons au cinéma ensemble.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200" dirty="0">
                          <a:latin typeface="Comic Sans MS" pitchFamily="66" charset="0"/>
                        </a:rPr>
                        <a:t>Les chats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vais préparer une bonne soupe.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200" dirty="0">
                          <a:latin typeface="Comic Sans MS" pitchFamily="66" charset="0"/>
                        </a:rPr>
                        <a:t>Mon frère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viens au tableau réciter la poésie.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200" dirty="0">
                          <a:latin typeface="Comic Sans MS" pitchFamily="66" charset="0"/>
                        </a:rPr>
                        <a:t>Ma tante 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va régulièrement à la bibliothèque.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2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viennent se coucher sur le lit.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9" name="Groupe 18">
            <a:extLst>
              <a:ext uri="{FF2B5EF4-FFF2-40B4-BE49-F238E27FC236}">
                <a16:creationId xmlns:a16="http://schemas.microsoft.com/office/drawing/2014/main" id="{896FDC82-5C02-FAA0-6C53-97072AB00D23}"/>
              </a:ext>
            </a:extLst>
          </p:cNvPr>
          <p:cNvGrpSpPr/>
          <p:nvPr/>
        </p:nvGrpSpPr>
        <p:grpSpPr>
          <a:xfrm>
            <a:off x="116632" y="6321152"/>
            <a:ext cx="6653336" cy="468196"/>
            <a:chOff x="116632" y="1352600"/>
            <a:chExt cx="6653336" cy="468196"/>
          </a:xfrm>
        </p:grpSpPr>
        <p:grpSp>
          <p:nvGrpSpPr>
            <p:cNvPr id="20" name="Groupe 19">
              <a:extLst>
                <a:ext uri="{FF2B5EF4-FFF2-40B4-BE49-F238E27FC236}">
                  <a16:creationId xmlns:a16="http://schemas.microsoft.com/office/drawing/2014/main" id="{3A674395-E231-0368-FC8E-2A6CE1AC4C2D}"/>
                </a:ext>
              </a:extLst>
            </p:cNvPr>
            <p:cNvGrpSpPr/>
            <p:nvPr/>
          </p:nvGrpSpPr>
          <p:grpSpPr>
            <a:xfrm>
              <a:off x="116632" y="1352600"/>
              <a:ext cx="360040" cy="461665"/>
              <a:chOff x="116632" y="1352600"/>
              <a:chExt cx="360040" cy="461665"/>
            </a:xfrm>
          </p:grpSpPr>
          <p:sp>
            <p:nvSpPr>
              <p:cNvPr id="23" name="Ellipse 22">
                <a:extLst>
                  <a:ext uri="{FF2B5EF4-FFF2-40B4-BE49-F238E27FC236}">
                    <a16:creationId xmlns:a16="http://schemas.microsoft.com/office/drawing/2014/main" id="{A5A54930-073B-1E21-7F2E-0A51DC4A8803}"/>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4AFD872B-1B3F-A214-BD4D-171709B22E44}"/>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a:extLst>
                <a:ext uri="{FF2B5EF4-FFF2-40B4-BE49-F238E27FC236}">
                  <a16:creationId xmlns:a16="http://schemas.microsoft.com/office/drawing/2014/main" id="{F72ECE41-1EEB-DC2B-158B-22D1A9402DC3}"/>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Récris les phrases en conjuguant les verbes entre parenthèses. </a:t>
              </a:r>
            </a:p>
          </p:txBody>
        </p:sp>
        <p:sp>
          <p:nvSpPr>
            <p:cNvPr id="22" name="Rectangle à coins arrondis 21">
              <a:extLst>
                <a:ext uri="{FF2B5EF4-FFF2-40B4-BE49-F238E27FC236}">
                  <a16:creationId xmlns:a16="http://schemas.microsoft.com/office/drawing/2014/main" id="{EA05B0B1-D5AB-813B-2CBC-6DEEF2FD8225}"/>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a:extLst>
              <a:ext uri="{FF2B5EF4-FFF2-40B4-BE49-F238E27FC236}">
                <a16:creationId xmlns:a16="http://schemas.microsoft.com/office/drawing/2014/main" id="{7FD990B8-090E-C725-422E-3F17EE524C62}"/>
              </a:ext>
            </a:extLst>
          </p:cNvPr>
          <p:cNvSpPr txBox="1"/>
          <p:nvPr/>
        </p:nvSpPr>
        <p:spPr>
          <a:xfrm>
            <a:off x="296652" y="6825208"/>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Mes amis (venir) souvent me voir et nous (aller) au parc.</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Ton frère et toi (aller) à l’épicerie et je (venir) vous rejoindre.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Tu (aller) à l’école et ta grande sœur (venir) avec toi.</a:t>
            </a:r>
          </a:p>
        </p:txBody>
      </p:sp>
      <p:pic>
        <p:nvPicPr>
          <p:cNvPr id="26" name="Image 25" descr="Capture d’écran">
            <a:extLst>
              <a:ext uri="{FF2B5EF4-FFF2-40B4-BE49-F238E27FC236}">
                <a16:creationId xmlns:a16="http://schemas.microsoft.com/office/drawing/2014/main" id="{703D132B-3B01-6310-3AD4-8104BDD3F0CC}"/>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329264"/>
            <a:ext cx="6192688" cy="502778"/>
          </a:xfrm>
          <a:prstGeom prst="rect">
            <a:avLst/>
          </a:prstGeom>
        </p:spPr>
      </p:pic>
      <p:pic>
        <p:nvPicPr>
          <p:cNvPr id="27" name="Image 26" descr="Capture d’écran">
            <a:extLst>
              <a:ext uri="{FF2B5EF4-FFF2-40B4-BE49-F238E27FC236}">
                <a16:creationId xmlns:a16="http://schemas.microsoft.com/office/drawing/2014/main" id="{28ED4F7B-ED1A-7518-8368-1E263592F724}"/>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65368"/>
            <a:ext cx="6192688" cy="502778"/>
          </a:xfrm>
          <a:prstGeom prst="rect">
            <a:avLst/>
          </a:prstGeom>
        </p:spPr>
      </p:pic>
      <p:pic>
        <p:nvPicPr>
          <p:cNvPr id="28" name="Image 27" descr="Capture d’écran">
            <a:extLst>
              <a:ext uri="{FF2B5EF4-FFF2-40B4-BE49-F238E27FC236}">
                <a16:creationId xmlns:a16="http://schemas.microsoft.com/office/drawing/2014/main" id="{54A19789-62F8-2FCF-0BD7-64DE4BD9CF61}"/>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01472"/>
            <a:ext cx="6192688" cy="502778"/>
          </a:xfrm>
          <a:prstGeom prst="rect">
            <a:avLst/>
          </a:prstGeom>
        </p:spPr>
      </p:pic>
      <p:sp>
        <p:nvSpPr>
          <p:cNvPr id="29" name="ZoneTexte 28">
            <a:extLst>
              <a:ext uri="{FF2B5EF4-FFF2-40B4-BE49-F238E27FC236}">
                <a16:creationId xmlns:a16="http://schemas.microsoft.com/office/drawing/2014/main" id="{B8630FAA-4556-5A27-0DE6-646A930937C7}"/>
              </a:ext>
            </a:extLst>
          </p:cNvPr>
          <p:cNvSpPr txBox="1"/>
          <p:nvPr/>
        </p:nvSpPr>
        <p:spPr>
          <a:xfrm>
            <a:off x="296652" y="2216696"/>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 venons de tomber.</a:t>
            </a:r>
          </a:p>
          <a:p>
            <a:pPr>
              <a:lnSpc>
                <a:spcPct val="200000"/>
              </a:lnSpc>
            </a:pPr>
            <a:r>
              <a:rPr lang="fr-FR" sz="1200" dirty="0">
                <a:latin typeface="Comic Sans MS" pitchFamily="66" charset="0"/>
              </a:rPr>
              <a:t>............ vais rendre visite à mon cousin.</a:t>
            </a:r>
          </a:p>
          <a:p>
            <a:pPr>
              <a:lnSpc>
                <a:spcPct val="200000"/>
              </a:lnSpc>
            </a:pPr>
            <a:r>
              <a:rPr lang="fr-FR" sz="1200" dirty="0">
                <a:latin typeface="Comic Sans MS" pitchFamily="66" charset="0"/>
              </a:rPr>
              <a:t>............ allez promener le chien.</a:t>
            </a:r>
          </a:p>
          <a:p>
            <a:pPr>
              <a:lnSpc>
                <a:spcPct val="200000"/>
              </a:lnSpc>
            </a:pPr>
            <a:r>
              <a:rPr lang="fr-FR" sz="1200" dirty="0">
                <a:latin typeface="Comic Sans MS" pitchFamily="66" charset="0"/>
              </a:rPr>
              <a:t>............ viens à la piscine avec moi.</a:t>
            </a:r>
          </a:p>
        </p:txBody>
      </p:sp>
      <p:sp>
        <p:nvSpPr>
          <p:cNvPr id="30" name="ZoneTexte 29">
            <a:extLst>
              <a:ext uri="{FF2B5EF4-FFF2-40B4-BE49-F238E27FC236}">
                <a16:creationId xmlns:a16="http://schemas.microsoft.com/office/drawing/2014/main" id="{D8710AC0-4006-4735-3815-9F7514C2DE84}"/>
              </a:ext>
            </a:extLst>
          </p:cNvPr>
          <p:cNvSpPr txBox="1"/>
          <p:nvPr/>
        </p:nvSpPr>
        <p:spPr>
          <a:xfrm>
            <a:off x="3573016" y="2216696"/>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viennent à son anniversaire.</a:t>
            </a:r>
          </a:p>
          <a:p>
            <a:pPr>
              <a:lnSpc>
                <a:spcPct val="200000"/>
              </a:lnSpc>
            </a:pPr>
            <a:r>
              <a:rPr lang="fr-FR" sz="1200" dirty="0">
                <a:latin typeface="Comic Sans MS" pitchFamily="66" charset="0"/>
              </a:rPr>
              <a:t>............ va faire les courses.</a:t>
            </a:r>
          </a:p>
          <a:p>
            <a:pPr>
              <a:lnSpc>
                <a:spcPct val="200000"/>
              </a:lnSpc>
            </a:pPr>
            <a:r>
              <a:rPr lang="fr-FR" sz="1200" dirty="0">
                <a:latin typeface="Comic Sans MS" pitchFamily="66" charset="0"/>
              </a:rPr>
              <a:t>............ vont à la même école.</a:t>
            </a:r>
          </a:p>
          <a:p>
            <a:pPr>
              <a:lnSpc>
                <a:spcPct val="200000"/>
              </a:lnSpc>
            </a:pPr>
            <a:r>
              <a:rPr lang="fr-FR" sz="1200" dirty="0">
                <a:latin typeface="Comic Sans MS" pitchFamily="66" charset="0"/>
              </a:rPr>
              <a:t>............ vas reprendre le sport.</a:t>
            </a:r>
          </a:p>
        </p:txBody>
      </p:sp>
      <p:cxnSp>
        <p:nvCxnSpPr>
          <p:cNvPr id="31" name="Connecteur droit 30">
            <a:extLst>
              <a:ext uri="{FF2B5EF4-FFF2-40B4-BE49-F238E27FC236}">
                <a16:creationId xmlns:a16="http://schemas.microsoft.com/office/drawing/2014/main" id="{D0F1DAC0-655C-D646-CF56-F04CD131A5FB}"/>
              </a:ext>
            </a:extLst>
          </p:cNvPr>
          <p:cNvCxnSpPr/>
          <p:nvPr/>
        </p:nvCxnSpPr>
        <p:spPr>
          <a:xfrm>
            <a:off x="3472408" y="221669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49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0FAE8-C386-A589-1C71-85AD2362FF7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846DF5-2B9B-FB1F-BD69-083C6B6162E2}"/>
              </a:ext>
            </a:extLst>
          </p:cNvPr>
          <p:cNvSpPr>
            <a:spLocks noGrp="1"/>
          </p:cNvSpPr>
          <p:nvPr>
            <p:ph type="body" sz="quarter" idx="10"/>
          </p:nvPr>
        </p:nvSpPr>
        <p:spPr/>
        <p:txBody>
          <a:bodyPr anchor="ctr">
            <a:normAutofit fontScale="62500" lnSpcReduction="20000"/>
          </a:bodyPr>
          <a:lstStyle/>
          <a:p>
            <a:r>
              <a:rPr lang="fr-FR" dirty="0"/>
              <a:t>Le présent des verbes du 3</a:t>
            </a:r>
            <a:r>
              <a:rPr lang="fr-FR" baseline="30000" dirty="0"/>
              <a:t>ème</a:t>
            </a:r>
            <a:r>
              <a:rPr lang="fr-FR" dirty="0"/>
              <a:t> groupe (pouvoir et vouloir)</a:t>
            </a:r>
          </a:p>
        </p:txBody>
      </p:sp>
      <p:sp>
        <p:nvSpPr>
          <p:cNvPr id="3" name="Espace réservé du texte 2">
            <a:extLst>
              <a:ext uri="{FF2B5EF4-FFF2-40B4-BE49-F238E27FC236}">
                <a16:creationId xmlns:a16="http://schemas.microsoft.com/office/drawing/2014/main" id="{B614F122-11E4-3296-6CF7-EA77D03F0BCF}"/>
              </a:ext>
            </a:extLst>
          </p:cNvPr>
          <p:cNvSpPr>
            <a:spLocks noGrp="1"/>
          </p:cNvSpPr>
          <p:nvPr>
            <p:ph type="body" sz="quarter" idx="11"/>
          </p:nvPr>
        </p:nvSpPr>
        <p:spPr/>
        <p:txBody>
          <a:bodyPr/>
          <a:lstStyle/>
          <a:p>
            <a:r>
              <a:rPr lang="fr-FR" dirty="0"/>
              <a:t>5</a:t>
            </a:r>
          </a:p>
        </p:txBody>
      </p:sp>
      <p:sp>
        <p:nvSpPr>
          <p:cNvPr id="4" name="Espace réservé du texte 3">
            <a:extLst>
              <a:ext uri="{FF2B5EF4-FFF2-40B4-BE49-F238E27FC236}">
                <a16:creationId xmlns:a16="http://schemas.microsoft.com/office/drawing/2014/main" id="{650A4CBA-7229-9EF9-B740-45864A403AA8}"/>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ACF3AF00-CA78-E3F7-FD92-4197BE245A6B}"/>
              </a:ext>
            </a:extLst>
          </p:cNvPr>
          <p:cNvGrpSpPr/>
          <p:nvPr/>
        </p:nvGrpSpPr>
        <p:grpSpPr>
          <a:xfrm>
            <a:off x="116632" y="1280592"/>
            <a:ext cx="6653336" cy="818292"/>
            <a:chOff x="116632" y="1352600"/>
            <a:chExt cx="6653336" cy="818292"/>
          </a:xfrm>
        </p:grpSpPr>
        <p:grpSp>
          <p:nvGrpSpPr>
            <p:cNvPr id="6" name="Groupe 5">
              <a:extLst>
                <a:ext uri="{FF2B5EF4-FFF2-40B4-BE49-F238E27FC236}">
                  <a16:creationId xmlns:a16="http://schemas.microsoft.com/office/drawing/2014/main" id="{94DB2FFA-F537-41E5-0959-A62FC630583E}"/>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5D9BD9B1-1E78-93CC-68C6-08E54288BCB9}"/>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A60E9331-C45F-5784-C743-7073357D64B4}"/>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E5FB74CE-A255-A693-149D-5077A3DDEAB9}"/>
                </a:ext>
              </a:extLst>
            </p:cNvPr>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chaque phrase avec le pronom personnel qui convient.</a:t>
              </a:r>
            </a:p>
          </p:txBody>
        </p:sp>
        <p:sp>
          <p:nvSpPr>
            <p:cNvPr id="8" name="Rectangle à coins arrondis 7">
              <a:extLst>
                <a:ext uri="{FF2B5EF4-FFF2-40B4-BE49-F238E27FC236}">
                  <a16:creationId xmlns:a16="http://schemas.microsoft.com/office/drawing/2014/main" id="{C6321426-20DF-C4E7-334F-428A4DDBC896}"/>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a:extLst>
              <a:ext uri="{FF2B5EF4-FFF2-40B4-BE49-F238E27FC236}">
                <a16:creationId xmlns:a16="http://schemas.microsoft.com/office/drawing/2014/main" id="{5B7A701F-1B62-B9EB-BA76-D29D3A8B47AC}"/>
              </a:ext>
            </a:extLst>
          </p:cNvPr>
          <p:cNvGrpSpPr/>
          <p:nvPr/>
        </p:nvGrpSpPr>
        <p:grpSpPr>
          <a:xfrm>
            <a:off x="116632" y="4016896"/>
            <a:ext cx="6653336" cy="468196"/>
            <a:chOff x="116632" y="1352600"/>
            <a:chExt cx="6653336" cy="468196"/>
          </a:xfrm>
        </p:grpSpPr>
        <p:grpSp>
          <p:nvGrpSpPr>
            <p:cNvPr id="13" name="Groupe 12">
              <a:extLst>
                <a:ext uri="{FF2B5EF4-FFF2-40B4-BE49-F238E27FC236}">
                  <a16:creationId xmlns:a16="http://schemas.microsoft.com/office/drawing/2014/main" id="{965D791B-29AD-7D16-1C89-972CACBF3EA1}"/>
                </a:ext>
              </a:extLst>
            </p:cNvPr>
            <p:cNvGrpSpPr/>
            <p:nvPr/>
          </p:nvGrpSpPr>
          <p:grpSpPr>
            <a:xfrm>
              <a:off x="116632" y="1352600"/>
              <a:ext cx="360040" cy="461665"/>
              <a:chOff x="116632" y="1352600"/>
              <a:chExt cx="360040" cy="461665"/>
            </a:xfrm>
          </p:grpSpPr>
          <p:sp>
            <p:nvSpPr>
              <p:cNvPr id="16" name="Ellipse 15">
                <a:extLst>
                  <a:ext uri="{FF2B5EF4-FFF2-40B4-BE49-F238E27FC236}">
                    <a16:creationId xmlns:a16="http://schemas.microsoft.com/office/drawing/2014/main" id="{5E591D2C-F3AE-B48B-737C-20B6DCB0FC87}"/>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8BEE046-8EA0-83F3-F28D-5F34CD147208}"/>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a:extLst>
                <a:ext uri="{FF2B5EF4-FFF2-40B4-BE49-F238E27FC236}">
                  <a16:creationId xmlns:a16="http://schemas.microsoft.com/office/drawing/2014/main" id="{2461A0BF-20CE-067F-E3EB-562C63D49A10}"/>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5" name="Rectangle à coins arrondis 14">
              <a:extLst>
                <a:ext uri="{FF2B5EF4-FFF2-40B4-BE49-F238E27FC236}">
                  <a16:creationId xmlns:a16="http://schemas.microsoft.com/office/drawing/2014/main" id="{18726609-B295-F772-6432-405889BD1395}"/>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a:extLst>
              <a:ext uri="{FF2B5EF4-FFF2-40B4-BE49-F238E27FC236}">
                <a16:creationId xmlns:a16="http://schemas.microsoft.com/office/drawing/2014/main" id="{0569AAEA-D6C9-F25B-7538-ED54787AD890}"/>
              </a:ext>
            </a:extLst>
          </p:cNvPr>
          <p:cNvGraphicFramePr>
            <a:graphicFrameLocks noGrp="1"/>
          </p:cNvGraphicFramePr>
          <p:nvPr>
            <p:extLst>
              <p:ext uri="{D42A27DB-BD31-4B8C-83A1-F6EECF244321}">
                <p14:modId xmlns:p14="http://schemas.microsoft.com/office/powerpoint/2010/main" val="722013253"/>
              </p:ext>
            </p:extLst>
          </p:nvPr>
        </p:nvGraphicFramePr>
        <p:xfrm>
          <a:off x="210344" y="4564720"/>
          <a:ext cx="6531024" cy="1828800"/>
        </p:xfrm>
        <a:graphic>
          <a:graphicData uri="http://schemas.openxmlformats.org/drawingml/2006/table">
            <a:tbl>
              <a:tblPr bandRow="1">
                <a:tableStyleId>{5C22544A-7EE6-4342-B048-85BDC9FD1C3A}</a:tableStyleId>
              </a:tblPr>
              <a:tblGrid>
                <a:gridCol w="1663637">
                  <a:extLst>
                    <a:ext uri="{9D8B030D-6E8A-4147-A177-3AD203B41FA5}">
                      <a16:colId xmlns:a16="http://schemas.microsoft.com/office/drawing/2014/main" val="20000"/>
                    </a:ext>
                  </a:extLst>
                </a:gridCol>
                <a:gridCol w="1535231">
                  <a:extLst>
                    <a:ext uri="{9D8B030D-6E8A-4147-A177-3AD203B41FA5}">
                      <a16:colId xmlns:a16="http://schemas.microsoft.com/office/drawing/2014/main" val="20001"/>
                    </a:ext>
                  </a:extLst>
                </a:gridCol>
                <a:gridCol w="650178">
                  <a:extLst>
                    <a:ext uri="{9D8B030D-6E8A-4147-A177-3AD203B41FA5}">
                      <a16:colId xmlns:a16="http://schemas.microsoft.com/office/drawing/2014/main" val="20002"/>
                    </a:ext>
                  </a:extLst>
                </a:gridCol>
                <a:gridCol w="2681978">
                  <a:extLst>
                    <a:ext uri="{9D8B030D-6E8A-4147-A177-3AD203B41FA5}">
                      <a16:colId xmlns:a16="http://schemas.microsoft.com/office/drawing/2014/main" val="20003"/>
                    </a:ext>
                  </a:extLst>
                </a:gridCol>
              </a:tblGrid>
              <a:tr h="144016">
                <a:tc>
                  <a:txBody>
                    <a:bodyPr/>
                    <a:lstStyle/>
                    <a:p>
                      <a:pPr algn="r"/>
                      <a:r>
                        <a:rPr lang="fr-FR" sz="1200" baseline="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baseline="0" dirty="0">
                          <a:latin typeface="Comic Sans MS" pitchFamily="66" charset="0"/>
                        </a:rPr>
                        <a:t>voulons visiter ce musée.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2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pouvez vous débrouiller seuls.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200" dirty="0">
                          <a:latin typeface="Comic Sans MS" pitchFamily="66" charset="0"/>
                        </a:rPr>
                        <a:t>Le rapace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veulent prendre rendez-vous.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200" dirty="0">
                          <a:latin typeface="Comic Sans MS" pitchFamily="66" charset="0"/>
                        </a:rPr>
                        <a:t>Les clients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peux m’aider à mettre la table.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200" dirty="0">
                          <a:latin typeface="Comic Sans MS" pitchFamily="66" charset="0"/>
                        </a:rPr>
                        <a:t>Ton frère 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veux m’asseoir à côté de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200" dirty="0">
                          <a:latin typeface="Comic Sans MS" pitchFamily="66" charset="0"/>
                        </a:rPr>
                        <a:t>Mon ami et moi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peut repérer des proies de très haut.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9" name="Groupe 18">
            <a:extLst>
              <a:ext uri="{FF2B5EF4-FFF2-40B4-BE49-F238E27FC236}">
                <a16:creationId xmlns:a16="http://schemas.microsoft.com/office/drawing/2014/main" id="{93DD8B97-910C-A915-64A2-525055C7E810}"/>
              </a:ext>
            </a:extLst>
          </p:cNvPr>
          <p:cNvGrpSpPr/>
          <p:nvPr/>
        </p:nvGrpSpPr>
        <p:grpSpPr>
          <a:xfrm>
            <a:off x="116632" y="6321152"/>
            <a:ext cx="6653336" cy="468196"/>
            <a:chOff x="116632" y="1352600"/>
            <a:chExt cx="6653336" cy="468196"/>
          </a:xfrm>
        </p:grpSpPr>
        <p:grpSp>
          <p:nvGrpSpPr>
            <p:cNvPr id="20" name="Groupe 19">
              <a:extLst>
                <a:ext uri="{FF2B5EF4-FFF2-40B4-BE49-F238E27FC236}">
                  <a16:creationId xmlns:a16="http://schemas.microsoft.com/office/drawing/2014/main" id="{C6FF9690-2A78-5E20-EFFD-8820E29A9D23}"/>
                </a:ext>
              </a:extLst>
            </p:cNvPr>
            <p:cNvGrpSpPr/>
            <p:nvPr/>
          </p:nvGrpSpPr>
          <p:grpSpPr>
            <a:xfrm>
              <a:off x="116632" y="1352600"/>
              <a:ext cx="360040" cy="461665"/>
              <a:chOff x="116632" y="1352600"/>
              <a:chExt cx="360040" cy="461665"/>
            </a:xfrm>
          </p:grpSpPr>
          <p:sp>
            <p:nvSpPr>
              <p:cNvPr id="23" name="Ellipse 22">
                <a:extLst>
                  <a:ext uri="{FF2B5EF4-FFF2-40B4-BE49-F238E27FC236}">
                    <a16:creationId xmlns:a16="http://schemas.microsoft.com/office/drawing/2014/main" id="{8B4A62C8-7ABE-3C71-C4F5-AD1534F18635}"/>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F1005D5F-7583-C80A-F897-59DF27025175}"/>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a:extLst>
                <a:ext uri="{FF2B5EF4-FFF2-40B4-BE49-F238E27FC236}">
                  <a16:creationId xmlns:a16="http://schemas.microsoft.com/office/drawing/2014/main" id="{C50B3740-527C-DADB-CD75-5E57C5ADE97B}"/>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Récris les phrases en conjuguant les verbes entre parenthèses. </a:t>
              </a:r>
            </a:p>
          </p:txBody>
        </p:sp>
        <p:sp>
          <p:nvSpPr>
            <p:cNvPr id="22" name="Rectangle à coins arrondis 21">
              <a:extLst>
                <a:ext uri="{FF2B5EF4-FFF2-40B4-BE49-F238E27FC236}">
                  <a16:creationId xmlns:a16="http://schemas.microsoft.com/office/drawing/2014/main" id="{55E2B41A-E49A-FFC6-119D-45ED58910A12}"/>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a:extLst>
              <a:ext uri="{FF2B5EF4-FFF2-40B4-BE49-F238E27FC236}">
                <a16:creationId xmlns:a16="http://schemas.microsoft.com/office/drawing/2014/main" id="{4BF10D69-E151-507F-73CD-2083B82C79F3}"/>
              </a:ext>
            </a:extLst>
          </p:cNvPr>
          <p:cNvSpPr txBox="1"/>
          <p:nvPr/>
        </p:nvSpPr>
        <p:spPr>
          <a:xfrm>
            <a:off x="296652" y="6825208"/>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Les araignées (pouvoir) tisser des toiles et je (vouloir) en observer une.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Certaines personnes (vouloir) toujours avoir raison et tu ne (pouvoir) rien y faire.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Mon chient (pouvoir) sauter cette barrière mais nous ne (vouloir) pas !</a:t>
            </a:r>
          </a:p>
        </p:txBody>
      </p:sp>
      <p:pic>
        <p:nvPicPr>
          <p:cNvPr id="26" name="Image 25" descr="Capture d’écran">
            <a:extLst>
              <a:ext uri="{FF2B5EF4-FFF2-40B4-BE49-F238E27FC236}">
                <a16:creationId xmlns:a16="http://schemas.microsoft.com/office/drawing/2014/main" id="{8AAB643B-42CF-F4A5-88EC-5616A73F83AD}"/>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329264"/>
            <a:ext cx="6192688" cy="502778"/>
          </a:xfrm>
          <a:prstGeom prst="rect">
            <a:avLst/>
          </a:prstGeom>
        </p:spPr>
      </p:pic>
      <p:pic>
        <p:nvPicPr>
          <p:cNvPr id="27" name="Image 26" descr="Capture d’écran">
            <a:extLst>
              <a:ext uri="{FF2B5EF4-FFF2-40B4-BE49-F238E27FC236}">
                <a16:creationId xmlns:a16="http://schemas.microsoft.com/office/drawing/2014/main" id="{68CD7644-5DE3-06F1-00AF-50C25C2E422B}"/>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65368"/>
            <a:ext cx="6192688" cy="502778"/>
          </a:xfrm>
          <a:prstGeom prst="rect">
            <a:avLst/>
          </a:prstGeom>
        </p:spPr>
      </p:pic>
      <p:pic>
        <p:nvPicPr>
          <p:cNvPr id="28" name="Image 27" descr="Capture d’écran">
            <a:extLst>
              <a:ext uri="{FF2B5EF4-FFF2-40B4-BE49-F238E27FC236}">
                <a16:creationId xmlns:a16="http://schemas.microsoft.com/office/drawing/2014/main" id="{745EBE00-1E8F-617F-F42D-8544AE64AF2B}"/>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01472"/>
            <a:ext cx="6192688" cy="502778"/>
          </a:xfrm>
          <a:prstGeom prst="rect">
            <a:avLst/>
          </a:prstGeom>
        </p:spPr>
      </p:pic>
      <p:sp>
        <p:nvSpPr>
          <p:cNvPr id="29" name="ZoneTexte 28">
            <a:extLst>
              <a:ext uri="{FF2B5EF4-FFF2-40B4-BE49-F238E27FC236}">
                <a16:creationId xmlns:a16="http://schemas.microsoft.com/office/drawing/2014/main" id="{1DB3B820-7EFE-8010-9728-C0FE74E4E63D}"/>
              </a:ext>
            </a:extLst>
          </p:cNvPr>
          <p:cNvSpPr txBox="1"/>
          <p:nvPr/>
        </p:nvSpPr>
        <p:spPr>
          <a:xfrm>
            <a:off x="296652" y="2216696"/>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 ne veulent rien entendre.</a:t>
            </a:r>
          </a:p>
          <a:p>
            <a:pPr>
              <a:lnSpc>
                <a:spcPct val="200000"/>
              </a:lnSpc>
            </a:pPr>
            <a:r>
              <a:rPr lang="fr-FR" sz="1200" dirty="0">
                <a:latin typeface="Comic Sans MS" pitchFamily="66" charset="0"/>
              </a:rPr>
              <a:t>............ pouvons vous rendre visite.</a:t>
            </a:r>
          </a:p>
          <a:p>
            <a:pPr>
              <a:lnSpc>
                <a:spcPct val="200000"/>
              </a:lnSpc>
            </a:pPr>
            <a:r>
              <a:rPr lang="fr-FR" sz="1200" dirty="0">
                <a:latin typeface="Comic Sans MS" pitchFamily="66" charset="0"/>
              </a:rPr>
              <a:t>............ veux réussir mon évaluation.</a:t>
            </a:r>
          </a:p>
          <a:p>
            <a:pPr>
              <a:lnSpc>
                <a:spcPct val="200000"/>
              </a:lnSpc>
            </a:pPr>
            <a:r>
              <a:rPr lang="fr-FR" sz="1200" dirty="0">
                <a:latin typeface="Comic Sans MS" pitchFamily="66" charset="0"/>
              </a:rPr>
              <a:t>............ peux progresser en t’entrainant.</a:t>
            </a:r>
          </a:p>
        </p:txBody>
      </p:sp>
      <p:sp>
        <p:nvSpPr>
          <p:cNvPr id="30" name="ZoneTexte 29">
            <a:extLst>
              <a:ext uri="{FF2B5EF4-FFF2-40B4-BE49-F238E27FC236}">
                <a16:creationId xmlns:a16="http://schemas.microsoft.com/office/drawing/2014/main" id="{FD4DE2B6-0541-CB30-B14A-B726B6BD324D}"/>
              </a:ext>
            </a:extLst>
          </p:cNvPr>
          <p:cNvSpPr txBox="1"/>
          <p:nvPr/>
        </p:nvSpPr>
        <p:spPr>
          <a:xfrm>
            <a:off x="3573016" y="2216696"/>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veut participer à la compétition.</a:t>
            </a:r>
          </a:p>
          <a:p>
            <a:pPr>
              <a:lnSpc>
                <a:spcPct val="200000"/>
              </a:lnSpc>
            </a:pPr>
            <a:r>
              <a:rPr lang="fr-FR" sz="1200" dirty="0">
                <a:latin typeface="Comic Sans MS" pitchFamily="66" charset="0"/>
              </a:rPr>
              <a:t>............ peuvent nous rejoindre ce soir.</a:t>
            </a:r>
          </a:p>
          <a:p>
            <a:pPr>
              <a:lnSpc>
                <a:spcPct val="200000"/>
              </a:lnSpc>
            </a:pPr>
            <a:r>
              <a:rPr lang="fr-FR" sz="1200" dirty="0">
                <a:latin typeface="Comic Sans MS" pitchFamily="66" charset="0"/>
              </a:rPr>
              <a:t>............ voulez une glace à la fraise.</a:t>
            </a:r>
          </a:p>
          <a:p>
            <a:pPr>
              <a:lnSpc>
                <a:spcPct val="200000"/>
              </a:lnSpc>
            </a:pPr>
            <a:r>
              <a:rPr lang="fr-FR" sz="1200" dirty="0">
                <a:latin typeface="Comic Sans MS" pitchFamily="66" charset="0"/>
              </a:rPr>
              <a:t>............ peut grimper aux arbres !</a:t>
            </a:r>
          </a:p>
        </p:txBody>
      </p:sp>
      <p:cxnSp>
        <p:nvCxnSpPr>
          <p:cNvPr id="31" name="Connecteur droit 30">
            <a:extLst>
              <a:ext uri="{FF2B5EF4-FFF2-40B4-BE49-F238E27FC236}">
                <a16:creationId xmlns:a16="http://schemas.microsoft.com/office/drawing/2014/main" id="{0E46A593-5E03-B3BB-2512-D95DF9F0F4C0}"/>
              </a:ext>
            </a:extLst>
          </p:cNvPr>
          <p:cNvCxnSpPr/>
          <p:nvPr/>
        </p:nvCxnSpPr>
        <p:spPr>
          <a:xfrm>
            <a:off x="3472408" y="221669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180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BFB14-F955-5350-2084-5904F3A27A02}"/>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1C3C768-E4B6-D645-99A4-BE2BE9CFF949}"/>
              </a:ext>
            </a:extLst>
          </p:cNvPr>
          <p:cNvSpPr>
            <a:spLocks noGrp="1"/>
          </p:cNvSpPr>
          <p:nvPr>
            <p:ph type="body" sz="quarter" idx="10"/>
          </p:nvPr>
        </p:nvSpPr>
        <p:spPr/>
        <p:txBody>
          <a:bodyPr anchor="ctr">
            <a:normAutofit fontScale="62500" lnSpcReduction="20000"/>
          </a:bodyPr>
          <a:lstStyle/>
          <a:p>
            <a:r>
              <a:rPr lang="fr-FR" dirty="0"/>
              <a:t>Le présent des verbes du 3</a:t>
            </a:r>
            <a:r>
              <a:rPr lang="fr-FR" baseline="30000" dirty="0"/>
              <a:t>ème</a:t>
            </a:r>
            <a:r>
              <a:rPr lang="fr-FR" dirty="0"/>
              <a:t> groupe (prendre et voir)</a:t>
            </a:r>
          </a:p>
        </p:txBody>
      </p:sp>
      <p:sp>
        <p:nvSpPr>
          <p:cNvPr id="3" name="Espace réservé du texte 2">
            <a:extLst>
              <a:ext uri="{FF2B5EF4-FFF2-40B4-BE49-F238E27FC236}">
                <a16:creationId xmlns:a16="http://schemas.microsoft.com/office/drawing/2014/main" id="{52264258-F291-6701-DE43-459F601720DC}"/>
              </a:ext>
            </a:extLst>
          </p:cNvPr>
          <p:cNvSpPr>
            <a:spLocks noGrp="1"/>
          </p:cNvSpPr>
          <p:nvPr>
            <p:ph type="body" sz="quarter" idx="11"/>
          </p:nvPr>
        </p:nvSpPr>
        <p:spPr/>
        <p:txBody>
          <a:bodyPr/>
          <a:lstStyle/>
          <a:p>
            <a:r>
              <a:rPr lang="fr-FR" dirty="0"/>
              <a:t>5</a:t>
            </a:r>
          </a:p>
        </p:txBody>
      </p:sp>
      <p:sp>
        <p:nvSpPr>
          <p:cNvPr id="4" name="Espace réservé du texte 3">
            <a:extLst>
              <a:ext uri="{FF2B5EF4-FFF2-40B4-BE49-F238E27FC236}">
                <a16:creationId xmlns:a16="http://schemas.microsoft.com/office/drawing/2014/main" id="{857A8912-31BE-D494-A40F-A8455212D0A7}"/>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A837198B-991A-BEE6-37D0-C3AD9C2947F7}"/>
              </a:ext>
            </a:extLst>
          </p:cNvPr>
          <p:cNvGrpSpPr/>
          <p:nvPr/>
        </p:nvGrpSpPr>
        <p:grpSpPr>
          <a:xfrm>
            <a:off x="116632" y="1280592"/>
            <a:ext cx="6653336" cy="818292"/>
            <a:chOff x="116632" y="1352600"/>
            <a:chExt cx="6653336" cy="818292"/>
          </a:xfrm>
        </p:grpSpPr>
        <p:grpSp>
          <p:nvGrpSpPr>
            <p:cNvPr id="6" name="Groupe 5">
              <a:extLst>
                <a:ext uri="{FF2B5EF4-FFF2-40B4-BE49-F238E27FC236}">
                  <a16:creationId xmlns:a16="http://schemas.microsoft.com/office/drawing/2014/main" id="{E743AE1B-1087-AB2E-DC76-33B119B3ED13}"/>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09D132C9-68B2-237E-DEAC-BA7386F4D114}"/>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54157316-B07F-627A-EA8F-EE342B867C7B}"/>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21458516-1FBA-EF56-064B-006E279914EB}"/>
                </a:ext>
              </a:extLst>
            </p:cNvPr>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chaque phrase avec le pronom personnel qui convient.</a:t>
              </a:r>
            </a:p>
          </p:txBody>
        </p:sp>
        <p:sp>
          <p:nvSpPr>
            <p:cNvPr id="8" name="Rectangle à coins arrondis 7">
              <a:extLst>
                <a:ext uri="{FF2B5EF4-FFF2-40B4-BE49-F238E27FC236}">
                  <a16:creationId xmlns:a16="http://schemas.microsoft.com/office/drawing/2014/main" id="{A8E14D3E-D12C-C1FC-D843-7E12A6F73E09}"/>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a:extLst>
              <a:ext uri="{FF2B5EF4-FFF2-40B4-BE49-F238E27FC236}">
                <a16:creationId xmlns:a16="http://schemas.microsoft.com/office/drawing/2014/main" id="{0525577C-4B0B-52C5-8DE4-A298CA821287}"/>
              </a:ext>
            </a:extLst>
          </p:cNvPr>
          <p:cNvGrpSpPr/>
          <p:nvPr/>
        </p:nvGrpSpPr>
        <p:grpSpPr>
          <a:xfrm>
            <a:off x="116632" y="4016896"/>
            <a:ext cx="6653336" cy="468196"/>
            <a:chOff x="116632" y="1352600"/>
            <a:chExt cx="6653336" cy="468196"/>
          </a:xfrm>
        </p:grpSpPr>
        <p:grpSp>
          <p:nvGrpSpPr>
            <p:cNvPr id="13" name="Groupe 12">
              <a:extLst>
                <a:ext uri="{FF2B5EF4-FFF2-40B4-BE49-F238E27FC236}">
                  <a16:creationId xmlns:a16="http://schemas.microsoft.com/office/drawing/2014/main" id="{99DFC1C6-6347-E5E2-6FE4-75E1E887B3AB}"/>
                </a:ext>
              </a:extLst>
            </p:cNvPr>
            <p:cNvGrpSpPr/>
            <p:nvPr/>
          </p:nvGrpSpPr>
          <p:grpSpPr>
            <a:xfrm>
              <a:off x="116632" y="1352600"/>
              <a:ext cx="360040" cy="461665"/>
              <a:chOff x="116632" y="1352600"/>
              <a:chExt cx="360040" cy="461665"/>
            </a:xfrm>
          </p:grpSpPr>
          <p:sp>
            <p:nvSpPr>
              <p:cNvPr id="16" name="Ellipse 15">
                <a:extLst>
                  <a:ext uri="{FF2B5EF4-FFF2-40B4-BE49-F238E27FC236}">
                    <a16:creationId xmlns:a16="http://schemas.microsoft.com/office/drawing/2014/main" id="{56E5F656-2BAE-98E8-416E-58B34F664987}"/>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8291AEE-A954-F362-71B6-0956F248BBB7}"/>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a:extLst>
                <a:ext uri="{FF2B5EF4-FFF2-40B4-BE49-F238E27FC236}">
                  <a16:creationId xmlns:a16="http://schemas.microsoft.com/office/drawing/2014/main" id="{53447F1A-1498-2EA3-2245-A3D49F291BFC}"/>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5" name="Rectangle à coins arrondis 14">
              <a:extLst>
                <a:ext uri="{FF2B5EF4-FFF2-40B4-BE49-F238E27FC236}">
                  <a16:creationId xmlns:a16="http://schemas.microsoft.com/office/drawing/2014/main" id="{AF68A0F8-8139-167D-666A-37184409FB01}"/>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a:extLst>
              <a:ext uri="{FF2B5EF4-FFF2-40B4-BE49-F238E27FC236}">
                <a16:creationId xmlns:a16="http://schemas.microsoft.com/office/drawing/2014/main" id="{B12715DB-0E96-BF18-857F-AC581356EF31}"/>
              </a:ext>
            </a:extLst>
          </p:cNvPr>
          <p:cNvGraphicFramePr>
            <a:graphicFrameLocks noGrp="1"/>
          </p:cNvGraphicFramePr>
          <p:nvPr>
            <p:extLst>
              <p:ext uri="{D42A27DB-BD31-4B8C-83A1-F6EECF244321}">
                <p14:modId xmlns:p14="http://schemas.microsoft.com/office/powerpoint/2010/main" val="3530807600"/>
              </p:ext>
            </p:extLst>
          </p:nvPr>
        </p:nvGraphicFramePr>
        <p:xfrm>
          <a:off x="448072" y="4592960"/>
          <a:ext cx="6048671" cy="1645920"/>
        </p:xfrm>
        <a:graphic>
          <a:graphicData uri="http://schemas.openxmlformats.org/drawingml/2006/table">
            <a:tbl>
              <a:tblPr bandRow="1">
                <a:tableStyleId>{5C22544A-7EE6-4342-B048-85BDC9FD1C3A}</a:tableStyleId>
              </a:tblPr>
              <a:tblGrid>
                <a:gridCol w="1540768">
                  <a:extLst>
                    <a:ext uri="{9D8B030D-6E8A-4147-A177-3AD203B41FA5}">
                      <a16:colId xmlns:a16="http://schemas.microsoft.com/office/drawing/2014/main" val="20000"/>
                    </a:ext>
                  </a:extLst>
                </a:gridCol>
                <a:gridCol w="1421846">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200" baseline="0" dirty="0">
                          <a:latin typeface="Comic Sans MS" pitchFamily="66" charset="0"/>
                        </a:rPr>
                        <a:t>Mon père et moi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baseline="0" dirty="0">
                          <a:latin typeface="Comic Sans MS" pitchFamily="66" charset="0"/>
                        </a:rPr>
                        <a:t>prend le panier de champignons.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200" dirty="0">
                          <a:latin typeface="Comic Sans MS" pitchFamily="66" charset="0"/>
                        </a:rPr>
                        <a:t>Ta sœur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vois les nuages se déplacer.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200" dirty="0">
                          <a:latin typeface="Comic Sans MS" pitchFamily="66" charset="0"/>
                        </a:rPr>
                        <a:t>Les souris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prennent tout le fromage.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20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vois une silhouette au loin.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2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voyons une pièce de théâtre.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200" dirty="0">
                          <a:latin typeface="Comic Sans MS" pitchFamily="66" charset="0"/>
                        </a:rPr>
                        <a:t>Agathe 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dirty="0">
                          <a:latin typeface="Comic Sans MS" pitchFamily="66" charset="0"/>
                        </a:rPr>
                        <a:t>prenez un livre à la bibliothèque.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9" name="Groupe 18">
            <a:extLst>
              <a:ext uri="{FF2B5EF4-FFF2-40B4-BE49-F238E27FC236}">
                <a16:creationId xmlns:a16="http://schemas.microsoft.com/office/drawing/2014/main" id="{29D412A6-570A-6C48-25B5-5E0B20D816D5}"/>
              </a:ext>
            </a:extLst>
          </p:cNvPr>
          <p:cNvGrpSpPr/>
          <p:nvPr/>
        </p:nvGrpSpPr>
        <p:grpSpPr>
          <a:xfrm>
            <a:off x="116632" y="6321152"/>
            <a:ext cx="6653336" cy="468196"/>
            <a:chOff x="116632" y="1352600"/>
            <a:chExt cx="6653336" cy="468196"/>
          </a:xfrm>
        </p:grpSpPr>
        <p:grpSp>
          <p:nvGrpSpPr>
            <p:cNvPr id="20" name="Groupe 19">
              <a:extLst>
                <a:ext uri="{FF2B5EF4-FFF2-40B4-BE49-F238E27FC236}">
                  <a16:creationId xmlns:a16="http://schemas.microsoft.com/office/drawing/2014/main" id="{4F3E45B0-7686-ED4D-0291-63A22E28AA89}"/>
                </a:ext>
              </a:extLst>
            </p:cNvPr>
            <p:cNvGrpSpPr/>
            <p:nvPr/>
          </p:nvGrpSpPr>
          <p:grpSpPr>
            <a:xfrm>
              <a:off x="116632" y="1352600"/>
              <a:ext cx="360040" cy="461665"/>
              <a:chOff x="116632" y="1352600"/>
              <a:chExt cx="360040" cy="461665"/>
            </a:xfrm>
          </p:grpSpPr>
          <p:sp>
            <p:nvSpPr>
              <p:cNvPr id="23" name="Ellipse 22">
                <a:extLst>
                  <a:ext uri="{FF2B5EF4-FFF2-40B4-BE49-F238E27FC236}">
                    <a16:creationId xmlns:a16="http://schemas.microsoft.com/office/drawing/2014/main" id="{3922094E-CDFC-4AFD-CB25-538AC2EA22A2}"/>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EAD8BEC8-4647-7F00-71B5-99540CCA9229}"/>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a:extLst>
                <a:ext uri="{FF2B5EF4-FFF2-40B4-BE49-F238E27FC236}">
                  <a16:creationId xmlns:a16="http://schemas.microsoft.com/office/drawing/2014/main" id="{CB7844F5-0A21-22D6-0D7D-C73DBD0401A4}"/>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Récris les phrases en conjuguant les verbes entre parenthèses. </a:t>
              </a:r>
            </a:p>
          </p:txBody>
        </p:sp>
        <p:sp>
          <p:nvSpPr>
            <p:cNvPr id="22" name="Rectangle à coins arrondis 21">
              <a:extLst>
                <a:ext uri="{FF2B5EF4-FFF2-40B4-BE49-F238E27FC236}">
                  <a16:creationId xmlns:a16="http://schemas.microsoft.com/office/drawing/2014/main" id="{E00DA474-836C-1CB2-1D3F-2CACC4AFFF18}"/>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a:extLst>
              <a:ext uri="{FF2B5EF4-FFF2-40B4-BE49-F238E27FC236}">
                <a16:creationId xmlns:a16="http://schemas.microsoft.com/office/drawing/2014/main" id="{F459B426-AC32-34B0-C216-F23AA8788A8E}"/>
              </a:ext>
            </a:extLst>
          </p:cNvPr>
          <p:cNvSpPr txBox="1"/>
          <p:nvPr/>
        </p:nvSpPr>
        <p:spPr>
          <a:xfrm>
            <a:off x="296652" y="6825208"/>
            <a:ext cx="6372708" cy="2323906"/>
          </a:xfrm>
          <a:prstGeom prst="rect">
            <a:avLst/>
          </a:prstGeom>
          <a:noFill/>
        </p:spPr>
        <p:txBody>
          <a:bodyPr wrap="square" rtlCol="0">
            <a:spAutoFit/>
          </a:bodyPr>
          <a:lstStyle/>
          <a:p>
            <a:pPr algn="just">
              <a:lnSpc>
                <a:spcPct val="250000"/>
              </a:lnSpc>
            </a:pPr>
            <a:r>
              <a:rPr lang="fr-FR" sz="1200" dirty="0">
                <a:latin typeface="Comic Sans MS" pitchFamily="66" charset="0"/>
              </a:rPr>
              <a:t>Ma sœur et moi (voir) que les fourmis (prendre) les restes du goûter.</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Tu (prendre) une part de gâteau et je (voir) que tu l’aimes bien !</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Les voyageurs (prendre) l’avion et le pilote (voir) la piste de décollage.</a:t>
            </a:r>
          </a:p>
        </p:txBody>
      </p:sp>
      <p:pic>
        <p:nvPicPr>
          <p:cNvPr id="26" name="Image 25" descr="Capture d’écran">
            <a:extLst>
              <a:ext uri="{FF2B5EF4-FFF2-40B4-BE49-F238E27FC236}">
                <a16:creationId xmlns:a16="http://schemas.microsoft.com/office/drawing/2014/main" id="{9D603ADB-EE94-7C17-83A1-35F31502328B}"/>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329264"/>
            <a:ext cx="6192688" cy="502778"/>
          </a:xfrm>
          <a:prstGeom prst="rect">
            <a:avLst/>
          </a:prstGeom>
        </p:spPr>
      </p:pic>
      <p:pic>
        <p:nvPicPr>
          <p:cNvPr id="27" name="Image 26" descr="Capture d’écran">
            <a:extLst>
              <a:ext uri="{FF2B5EF4-FFF2-40B4-BE49-F238E27FC236}">
                <a16:creationId xmlns:a16="http://schemas.microsoft.com/office/drawing/2014/main" id="{CAB603CC-0BE7-7453-2D42-7EB2C026A5D8}"/>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65368"/>
            <a:ext cx="6192688" cy="502778"/>
          </a:xfrm>
          <a:prstGeom prst="rect">
            <a:avLst/>
          </a:prstGeom>
        </p:spPr>
      </p:pic>
      <p:pic>
        <p:nvPicPr>
          <p:cNvPr id="28" name="Image 27" descr="Capture d’écran">
            <a:extLst>
              <a:ext uri="{FF2B5EF4-FFF2-40B4-BE49-F238E27FC236}">
                <a16:creationId xmlns:a16="http://schemas.microsoft.com/office/drawing/2014/main" id="{C31C7123-39E0-BD2D-F867-C7A760AC883F}"/>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01472"/>
            <a:ext cx="6192688" cy="502778"/>
          </a:xfrm>
          <a:prstGeom prst="rect">
            <a:avLst/>
          </a:prstGeom>
        </p:spPr>
      </p:pic>
      <p:sp>
        <p:nvSpPr>
          <p:cNvPr id="29" name="ZoneTexte 28">
            <a:extLst>
              <a:ext uri="{FF2B5EF4-FFF2-40B4-BE49-F238E27FC236}">
                <a16:creationId xmlns:a16="http://schemas.microsoft.com/office/drawing/2014/main" id="{AE004312-1A4A-9475-9689-73472A2CA2A8}"/>
              </a:ext>
            </a:extLst>
          </p:cNvPr>
          <p:cNvSpPr txBox="1"/>
          <p:nvPr/>
        </p:nvSpPr>
        <p:spPr>
          <a:xfrm>
            <a:off x="296652" y="2216696"/>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 prends du thé au petit déjeuner.</a:t>
            </a:r>
          </a:p>
          <a:p>
            <a:pPr>
              <a:lnSpc>
                <a:spcPct val="200000"/>
              </a:lnSpc>
            </a:pPr>
            <a:r>
              <a:rPr lang="fr-FR" sz="1200" dirty="0">
                <a:latin typeface="Comic Sans MS" pitchFamily="66" charset="0"/>
              </a:rPr>
              <a:t>............ vois le train passer tous les jours.</a:t>
            </a:r>
          </a:p>
          <a:p>
            <a:pPr>
              <a:lnSpc>
                <a:spcPct val="200000"/>
              </a:lnSpc>
            </a:pPr>
            <a:r>
              <a:rPr lang="fr-FR" sz="1200" dirty="0">
                <a:latin typeface="Comic Sans MS" pitchFamily="66" charset="0"/>
              </a:rPr>
              <a:t>............ voyez la maitresse arriver.</a:t>
            </a:r>
          </a:p>
          <a:p>
            <a:pPr>
              <a:lnSpc>
                <a:spcPct val="200000"/>
              </a:lnSpc>
            </a:pPr>
            <a:r>
              <a:rPr lang="fr-FR" sz="1200" dirty="0">
                <a:latin typeface="Comic Sans MS" pitchFamily="66" charset="0"/>
              </a:rPr>
              <a:t>............ prend son cartable à la maison.</a:t>
            </a:r>
          </a:p>
        </p:txBody>
      </p:sp>
      <p:sp>
        <p:nvSpPr>
          <p:cNvPr id="30" name="ZoneTexte 29">
            <a:extLst>
              <a:ext uri="{FF2B5EF4-FFF2-40B4-BE49-F238E27FC236}">
                <a16:creationId xmlns:a16="http://schemas.microsoft.com/office/drawing/2014/main" id="{28B9E6DD-CB44-25B1-5A49-2E7C56B0C71B}"/>
              </a:ext>
            </a:extLst>
          </p:cNvPr>
          <p:cNvSpPr txBox="1"/>
          <p:nvPr/>
        </p:nvSpPr>
        <p:spPr>
          <a:xfrm>
            <a:off x="3573016" y="2216696"/>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voit très bien dans le noir</a:t>
            </a:r>
          </a:p>
          <a:p>
            <a:pPr>
              <a:lnSpc>
                <a:spcPct val="200000"/>
              </a:lnSpc>
            </a:pPr>
            <a:r>
              <a:rPr lang="fr-FR" sz="1200" dirty="0">
                <a:latin typeface="Comic Sans MS" pitchFamily="66" charset="0"/>
              </a:rPr>
              <a:t>............ prenons le bus à midi.</a:t>
            </a:r>
          </a:p>
          <a:p>
            <a:pPr>
              <a:lnSpc>
                <a:spcPct val="200000"/>
              </a:lnSpc>
            </a:pPr>
            <a:r>
              <a:rPr lang="fr-FR" sz="1200" dirty="0">
                <a:latin typeface="Comic Sans MS" pitchFamily="66" charset="0"/>
              </a:rPr>
              <a:t>............ prennent le temps de manger.</a:t>
            </a:r>
          </a:p>
          <a:p>
            <a:pPr>
              <a:lnSpc>
                <a:spcPct val="200000"/>
              </a:lnSpc>
            </a:pPr>
            <a:r>
              <a:rPr lang="fr-FR" sz="1200" dirty="0">
                <a:latin typeface="Comic Sans MS" pitchFamily="66" charset="0"/>
              </a:rPr>
              <a:t>............ voyons un cerf dans la forêt.</a:t>
            </a:r>
          </a:p>
        </p:txBody>
      </p:sp>
      <p:cxnSp>
        <p:nvCxnSpPr>
          <p:cNvPr id="31" name="Connecteur droit 30">
            <a:extLst>
              <a:ext uri="{FF2B5EF4-FFF2-40B4-BE49-F238E27FC236}">
                <a16:creationId xmlns:a16="http://schemas.microsoft.com/office/drawing/2014/main" id="{7893A241-441D-D6B4-FA04-122ACA54A185}"/>
              </a:ext>
            </a:extLst>
          </p:cNvPr>
          <p:cNvCxnSpPr/>
          <p:nvPr/>
        </p:nvCxnSpPr>
        <p:spPr>
          <a:xfrm>
            <a:off x="3472408" y="221669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415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Le présent des verbes du 3</a:t>
            </a:r>
            <a:r>
              <a:rPr lang="fr-FR" baseline="30000" dirty="0"/>
              <a:t>ème</a:t>
            </a:r>
            <a:r>
              <a:rPr lang="fr-FR" dirty="0"/>
              <a:t> groupe (faire et dire)</a:t>
            </a:r>
          </a:p>
        </p:txBody>
      </p:sp>
      <p:sp>
        <p:nvSpPr>
          <p:cNvPr id="3" name="Espace réservé du texte 2"/>
          <p:cNvSpPr>
            <a:spLocks noGrp="1"/>
          </p:cNvSpPr>
          <p:nvPr>
            <p:ph type="body" sz="quarter" idx="11"/>
          </p:nvPr>
        </p:nvSpPr>
        <p:spPr/>
        <p:txBody>
          <a:bodyPr/>
          <a:lstStyle/>
          <a:p>
            <a:r>
              <a:rPr lang="fr-FR" dirty="0"/>
              <a:t>5</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791361"/>
            <a:chOff x="116632" y="1352600"/>
            <a:chExt cx="6653336" cy="791361"/>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au présent le verbe entre parenthèses.</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60937" y="1928664"/>
            <a:ext cx="6534143" cy="2254656"/>
          </a:xfrm>
          <a:prstGeom prst="rect">
            <a:avLst/>
          </a:prstGeom>
          <a:noFill/>
        </p:spPr>
        <p:txBody>
          <a:bodyPr wrap="square" rtlCol="0">
            <a:spAutoFit/>
          </a:bodyPr>
          <a:lstStyle/>
          <a:p>
            <a:pPr algn="just">
              <a:lnSpc>
                <a:spcPct val="200000"/>
              </a:lnSpc>
            </a:pPr>
            <a:r>
              <a:rPr lang="fr-FR" sz="1200" dirty="0">
                <a:latin typeface="Comic Sans MS" pitchFamily="66" charset="0"/>
              </a:rPr>
              <a:t>Nous (faire) ................................... des découvertes jour après jour.</a:t>
            </a:r>
          </a:p>
          <a:p>
            <a:pPr algn="just">
              <a:lnSpc>
                <a:spcPct val="200000"/>
              </a:lnSpc>
            </a:pPr>
            <a:r>
              <a:rPr lang="fr-FR" sz="1200" dirty="0">
                <a:latin typeface="Comic Sans MS" pitchFamily="66" charset="0"/>
              </a:rPr>
              <a:t>La maitresse ne (faire) ................................. pas de calculs compliqués.</a:t>
            </a:r>
          </a:p>
          <a:p>
            <a:pPr algn="just">
              <a:lnSpc>
                <a:spcPct val="200000"/>
              </a:lnSpc>
            </a:pPr>
            <a:r>
              <a:rPr lang="fr-FR" sz="1200" dirty="0">
                <a:latin typeface="Comic Sans MS" pitchFamily="66" charset="0"/>
              </a:rPr>
              <a:t>Les scientifiques (dire) ............................. des théories intéressantes.</a:t>
            </a:r>
          </a:p>
          <a:p>
            <a:pPr algn="just">
              <a:lnSpc>
                <a:spcPct val="200000"/>
              </a:lnSpc>
            </a:pPr>
            <a:r>
              <a:rPr lang="fr-FR" sz="1200" dirty="0">
                <a:latin typeface="Comic Sans MS" pitchFamily="66" charset="0"/>
              </a:rPr>
              <a:t>Mes camarades et moi (faire) ..................................... un grand cercle  au compas.</a:t>
            </a:r>
          </a:p>
          <a:p>
            <a:pPr algn="just">
              <a:lnSpc>
                <a:spcPct val="200000"/>
              </a:lnSpc>
            </a:pPr>
            <a:r>
              <a:rPr lang="fr-FR" sz="1200" dirty="0">
                <a:latin typeface="Comic Sans MS" pitchFamily="66" charset="0"/>
              </a:rPr>
              <a:t>Ton père et toi (dire) ........................................ les étapes de la recette.</a:t>
            </a:r>
          </a:p>
          <a:p>
            <a:pPr algn="just">
              <a:lnSpc>
                <a:spcPct val="200000"/>
              </a:lnSpc>
            </a:pPr>
            <a:r>
              <a:rPr lang="fr-FR" sz="1200" dirty="0">
                <a:latin typeface="Comic Sans MS" pitchFamily="66" charset="0"/>
              </a:rPr>
              <a:t> Tu me (dire) ............................. de bien vérifier mes calculs.</a:t>
            </a:r>
          </a:p>
        </p:txBody>
      </p:sp>
      <p:grpSp>
        <p:nvGrpSpPr>
          <p:cNvPr id="12" name="Groupe 11"/>
          <p:cNvGrpSpPr/>
          <p:nvPr/>
        </p:nvGrpSpPr>
        <p:grpSpPr>
          <a:xfrm>
            <a:off x="116632" y="4196772"/>
            <a:ext cx="6653336" cy="468196"/>
            <a:chOff x="116632" y="1352600"/>
            <a:chExt cx="6653336" cy="46819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p:cNvGraphicFramePr>
            <a:graphicFrameLocks noGrp="1"/>
          </p:cNvGraphicFramePr>
          <p:nvPr>
            <p:extLst>
              <p:ext uri="{D42A27DB-BD31-4B8C-83A1-F6EECF244321}">
                <p14:modId xmlns:p14="http://schemas.microsoft.com/office/powerpoint/2010/main" val="2674862401"/>
              </p:ext>
            </p:extLst>
          </p:nvPr>
        </p:nvGraphicFramePr>
        <p:xfrm>
          <a:off x="448072" y="4664968"/>
          <a:ext cx="6048671" cy="1554480"/>
        </p:xfrm>
        <a:graphic>
          <a:graphicData uri="http://schemas.openxmlformats.org/drawingml/2006/table">
            <a:tbl>
              <a:tblPr bandRow="1">
                <a:tableStyleId>{5C22544A-7EE6-4342-B048-85BDC9FD1C3A}</a:tableStyleId>
              </a:tblPr>
              <a:tblGrid>
                <a:gridCol w="1656184">
                  <a:extLst>
                    <a:ext uri="{9D8B030D-6E8A-4147-A177-3AD203B41FA5}">
                      <a16:colId xmlns:a16="http://schemas.microsoft.com/office/drawing/2014/main" val="20000"/>
                    </a:ext>
                  </a:extLst>
                </a:gridCol>
                <a:gridCol w="1306430">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dites toujours la vérité.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font une longue promenade.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Les chiens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fais souvent la cuisine avec papa.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Ta sœur et moi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dis des mots gentils à ta sœur.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Mon frère</a:t>
                      </a:r>
                      <a:r>
                        <a:rPr lang="fr-FR" sz="1100" baseline="0" dirty="0">
                          <a:latin typeface="Comic Sans MS" pitchFamily="66" charset="0"/>
                        </a:rPr>
                        <a:t> </a:t>
                      </a:r>
                      <a:r>
                        <a:rPr lang="fr-FR" sz="1100" dirty="0">
                          <a:latin typeface="Comic Sans MS" pitchFamily="66" charset="0"/>
                        </a:rPr>
                        <a:t>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faisons de notre mieux.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L’apiculteur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dit qu’il va faire chaud cet été.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9" name="Groupe 18"/>
          <p:cNvGrpSpPr/>
          <p:nvPr/>
        </p:nvGrpSpPr>
        <p:grpSpPr>
          <a:xfrm>
            <a:off x="116632" y="6321152"/>
            <a:ext cx="6653336" cy="495126"/>
            <a:chOff x="116632" y="1352600"/>
            <a:chExt cx="6653336" cy="495126"/>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Surligne le verbe conjugué qui convient et récris la phrase.</a:t>
              </a: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296652" y="6825208"/>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Lorsque vous </a:t>
            </a:r>
            <a:r>
              <a:rPr lang="fr-FR" sz="1200" b="1" dirty="0" err="1">
                <a:latin typeface="Comic Sans MS" pitchFamily="66" charset="0"/>
              </a:rPr>
              <a:t>faisez</a:t>
            </a:r>
            <a:r>
              <a:rPr lang="fr-FR" sz="1200" b="1" dirty="0">
                <a:latin typeface="Comic Sans MS" pitchFamily="66" charset="0"/>
              </a:rPr>
              <a:t> / faites / </a:t>
            </a:r>
            <a:r>
              <a:rPr lang="fr-FR" sz="1200" b="1" dirty="0" err="1">
                <a:latin typeface="Comic Sans MS" pitchFamily="66" charset="0"/>
              </a:rPr>
              <a:t>faitez</a:t>
            </a:r>
            <a:r>
              <a:rPr lang="fr-FR" sz="1200" b="1" dirty="0">
                <a:latin typeface="Comic Sans MS" pitchFamily="66" charset="0"/>
              </a:rPr>
              <a:t> </a:t>
            </a:r>
            <a:r>
              <a:rPr lang="fr-FR" sz="1200" dirty="0">
                <a:latin typeface="Comic Sans MS" pitchFamily="66" charset="0"/>
              </a:rPr>
              <a:t>des courses, vous utilisez des sacs en tissu.</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Nous </a:t>
            </a:r>
            <a:r>
              <a:rPr lang="fr-FR" sz="1200" b="1" dirty="0">
                <a:latin typeface="Comic Sans MS" pitchFamily="66" charset="0"/>
              </a:rPr>
              <a:t>faisons / </a:t>
            </a:r>
            <a:r>
              <a:rPr lang="fr-FR" sz="1200" b="1" dirty="0" err="1">
                <a:latin typeface="Comic Sans MS" pitchFamily="66" charset="0"/>
              </a:rPr>
              <a:t>fesons</a:t>
            </a:r>
            <a:r>
              <a:rPr lang="fr-FR" sz="1200" b="1" dirty="0">
                <a:latin typeface="Comic Sans MS" pitchFamily="66" charset="0"/>
              </a:rPr>
              <a:t> / </a:t>
            </a:r>
            <a:r>
              <a:rPr lang="fr-FR" sz="1200" b="1" dirty="0" err="1">
                <a:latin typeface="Comic Sans MS" pitchFamily="66" charset="0"/>
              </a:rPr>
              <a:t>fesont</a:t>
            </a:r>
            <a:r>
              <a:rPr lang="fr-FR" sz="1200" b="1" dirty="0">
                <a:latin typeface="Comic Sans MS" pitchFamily="66" charset="0"/>
              </a:rPr>
              <a:t> </a:t>
            </a:r>
            <a:r>
              <a:rPr lang="fr-FR" sz="1200" dirty="0">
                <a:latin typeface="Comic Sans MS" pitchFamily="66" charset="0"/>
              </a:rPr>
              <a:t>attention à ne pas gaspiller l’eau.</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Les astronautes </a:t>
            </a:r>
            <a:r>
              <a:rPr lang="fr-FR" sz="1200" b="1" dirty="0">
                <a:latin typeface="Comic Sans MS" pitchFamily="66" charset="0"/>
              </a:rPr>
              <a:t>voit / vois / voient </a:t>
            </a:r>
            <a:r>
              <a:rPr lang="fr-FR" sz="1200" dirty="0">
                <a:latin typeface="Comic Sans MS" pitchFamily="66" charset="0"/>
              </a:rPr>
              <a:t>chaque nouvelle mission comme un défi.</a:t>
            </a:r>
          </a:p>
        </p:txBody>
      </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329264"/>
            <a:ext cx="6192688" cy="502778"/>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65368"/>
            <a:ext cx="61926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01472"/>
            <a:ext cx="6192688" cy="502778"/>
          </a:xfrm>
          <a:prstGeom prst="rect">
            <a:avLst/>
          </a:prstGeom>
        </p:spPr>
      </p:pic>
    </p:spTree>
    <p:extLst>
      <p:ext uri="{BB962C8B-B14F-4D97-AF65-F5344CB8AC3E}">
        <p14:creationId xmlns:p14="http://schemas.microsoft.com/office/powerpoint/2010/main" val="950047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AC01B-6105-04F5-1376-1F07255861B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929AD5-2195-0BDD-01FD-753FEA02F42C}"/>
              </a:ext>
            </a:extLst>
          </p:cNvPr>
          <p:cNvSpPr>
            <a:spLocks noGrp="1"/>
          </p:cNvSpPr>
          <p:nvPr>
            <p:ph type="body" sz="quarter" idx="10"/>
          </p:nvPr>
        </p:nvSpPr>
        <p:spPr/>
        <p:txBody>
          <a:bodyPr anchor="ctr">
            <a:normAutofit fontScale="62500" lnSpcReduction="20000"/>
          </a:bodyPr>
          <a:lstStyle/>
          <a:p>
            <a:r>
              <a:rPr lang="fr-FR" dirty="0"/>
              <a:t>Le présent des verbes du 3</a:t>
            </a:r>
            <a:r>
              <a:rPr lang="fr-FR" baseline="30000" dirty="0"/>
              <a:t>ème</a:t>
            </a:r>
            <a:r>
              <a:rPr lang="fr-FR" dirty="0"/>
              <a:t> groupe (aller et venir)</a:t>
            </a:r>
          </a:p>
        </p:txBody>
      </p:sp>
      <p:sp>
        <p:nvSpPr>
          <p:cNvPr id="3" name="Espace réservé du texte 2">
            <a:extLst>
              <a:ext uri="{FF2B5EF4-FFF2-40B4-BE49-F238E27FC236}">
                <a16:creationId xmlns:a16="http://schemas.microsoft.com/office/drawing/2014/main" id="{3EB7339E-01F6-6CD8-C2F7-415BF7C9F16C}"/>
              </a:ext>
            </a:extLst>
          </p:cNvPr>
          <p:cNvSpPr>
            <a:spLocks noGrp="1"/>
          </p:cNvSpPr>
          <p:nvPr>
            <p:ph type="body" sz="quarter" idx="11"/>
          </p:nvPr>
        </p:nvSpPr>
        <p:spPr/>
        <p:txBody>
          <a:bodyPr/>
          <a:lstStyle/>
          <a:p>
            <a:r>
              <a:rPr lang="fr-FR" dirty="0"/>
              <a:t>5</a:t>
            </a:r>
          </a:p>
        </p:txBody>
      </p:sp>
      <p:sp>
        <p:nvSpPr>
          <p:cNvPr id="4" name="Espace réservé du texte 3">
            <a:extLst>
              <a:ext uri="{FF2B5EF4-FFF2-40B4-BE49-F238E27FC236}">
                <a16:creationId xmlns:a16="http://schemas.microsoft.com/office/drawing/2014/main" id="{0C5F01AF-2120-8732-36E5-1746B67E2BE8}"/>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68F0A7B8-16A7-4330-B7B6-1DB45126E140}"/>
              </a:ext>
            </a:extLst>
          </p:cNvPr>
          <p:cNvGrpSpPr/>
          <p:nvPr/>
        </p:nvGrpSpPr>
        <p:grpSpPr>
          <a:xfrm>
            <a:off x="116632" y="1280592"/>
            <a:ext cx="6653336" cy="791361"/>
            <a:chOff x="116632" y="1352600"/>
            <a:chExt cx="6653336" cy="791361"/>
          </a:xfrm>
        </p:grpSpPr>
        <p:grpSp>
          <p:nvGrpSpPr>
            <p:cNvPr id="6" name="Groupe 5">
              <a:extLst>
                <a:ext uri="{FF2B5EF4-FFF2-40B4-BE49-F238E27FC236}">
                  <a16:creationId xmlns:a16="http://schemas.microsoft.com/office/drawing/2014/main" id="{2338D15F-BA29-7D2A-1DAB-621E12EC2402}"/>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3A625170-7B80-87DE-8CF4-0831C7CE1695}"/>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607FFE41-9207-2988-0761-A08EAD2DC75A}"/>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AE1B80A8-89F3-CA94-7AAD-358B6D0CEABB}"/>
                </a:ext>
              </a:extLst>
            </p:cNvPr>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au présent le verbe entre parenthèses.</a:t>
              </a:r>
            </a:p>
          </p:txBody>
        </p:sp>
        <p:sp>
          <p:nvSpPr>
            <p:cNvPr id="8" name="Rectangle à coins arrondis 7">
              <a:extLst>
                <a:ext uri="{FF2B5EF4-FFF2-40B4-BE49-F238E27FC236}">
                  <a16:creationId xmlns:a16="http://schemas.microsoft.com/office/drawing/2014/main" id="{57D06495-A914-3624-32E5-8D7A22A4854C}"/>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a:extLst>
              <a:ext uri="{FF2B5EF4-FFF2-40B4-BE49-F238E27FC236}">
                <a16:creationId xmlns:a16="http://schemas.microsoft.com/office/drawing/2014/main" id="{1766F351-0CE8-86D6-AF8F-716E6AE55DE6}"/>
              </a:ext>
            </a:extLst>
          </p:cNvPr>
          <p:cNvSpPr txBox="1"/>
          <p:nvPr/>
        </p:nvSpPr>
        <p:spPr>
          <a:xfrm>
            <a:off x="116632" y="1924596"/>
            <a:ext cx="6534143" cy="1885324"/>
          </a:xfrm>
          <a:prstGeom prst="rect">
            <a:avLst/>
          </a:prstGeom>
          <a:noFill/>
        </p:spPr>
        <p:txBody>
          <a:bodyPr wrap="square" rtlCol="0">
            <a:spAutoFit/>
          </a:bodyPr>
          <a:lstStyle/>
          <a:p>
            <a:pPr algn="just">
              <a:lnSpc>
                <a:spcPct val="200000"/>
              </a:lnSpc>
            </a:pPr>
            <a:r>
              <a:rPr lang="fr-FR" sz="1200" dirty="0">
                <a:latin typeface="Comic Sans MS" pitchFamily="66" charset="0"/>
              </a:rPr>
              <a:t>Je (aller) .......................... rendre visite à ma grand-mère.</a:t>
            </a:r>
          </a:p>
          <a:p>
            <a:pPr algn="just">
              <a:lnSpc>
                <a:spcPct val="200000"/>
              </a:lnSpc>
            </a:pPr>
            <a:r>
              <a:rPr lang="fr-FR" sz="1200" dirty="0">
                <a:latin typeface="Comic Sans MS" pitchFamily="66" charset="0"/>
              </a:rPr>
              <a:t>Mes cousins (venir) ............................... me voir aux prochaines vacances.</a:t>
            </a:r>
          </a:p>
          <a:p>
            <a:pPr algn="just">
              <a:lnSpc>
                <a:spcPct val="200000"/>
              </a:lnSpc>
            </a:pPr>
            <a:r>
              <a:rPr lang="fr-FR" sz="1200" dirty="0">
                <a:latin typeface="Comic Sans MS" pitchFamily="66" charset="0"/>
              </a:rPr>
              <a:t>Vous n’ (aller) .............................. jamais réussir à faire demi-tour.</a:t>
            </a:r>
          </a:p>
          <a:p>
            <a:pPr algn="just">
              <a:lnSpc>
                <a:spcPct val="200000"/>
              </a:lnSpc>
            </a:pPr>
            <a:r>
              <a:rPr lang="fr-FR" sz="1200" dirty="0">
                <a:latin typeface="Comic Sans MS" pitchFamily="66" charset="0"/>
              </a:rPr>
              <a:t>Nous (aller) ............................. randonner en montagne cet été.</a:t>
            </a:r>
          </a:p>
          <a:p>
            <a:pPr algn="just">
              <a:lnSpc>
                <a:spcPct val="200000"/>
              </a:lnSpc>
            </a:pPr>
            <a:r>
              <a:rPr lang="fr-FR" sz="1200" dirty="0">
                <a:latin typeface="Comic Sans MS" pitchFamily="66" charset="0"/>
              </a:rPr>
              <a:t>Théo (aller) ............................ au parc et ensuite, il (venir) ........................ manger à la maison.</a:t>
            </a:r>
          </a:p>
        </p:txBody>
      </p:sp>
      <p:grpSp>
        <p:nvGrpSpPr>
          <p:cNvPr id="12" name="Groupe 11">
            <a:extLst>
              <a:ext uri="{FF2B5EF4-FFF2-40B4-BE49-F238E27FC236}">
                <a16:creationId xmlns:a16="http://schemas.microsoft.com/office/drawing/2014/main" id="{237E512E-8FFE-DB6B-5DE2-C92901A65601}"/>
              </a:ext>
            </a:extLst>
          </p:cNvPr>
          <p:cNvGrpSpPr/>
          <p:nvPr/>
        </p:nvGrpSpPr>
        <p:grpSpPr>
          <a:xfrm>
            <a:off x="116632" y="4160912"/>
            <a:ext cx="6653336" cy="468196"/>
            <a:chOff x="116632" y="1352600"/>
            <a:chExt cx="6653336" cy="468196"/>
          </a:xfrm>
        </p:grpSpPr>
        <p:grpSp>
          <p:nvGrpSpPr>
            <p:cNvPr id="13" name="Groupe 12">
              <a:extLst>
                <a:ext uri="{FF2B5EF4-FFF2-40B4-BE49-F238E27FC236}">
                  <a16:creationId xmlns:a16="http://schemas.microsoft.com/office/drawing/2014/main" id="{0E02967A-D44C-91F1-19E3-D954AD1FA283}"/>
                </a:ext>
              </a:extLst>
            </p:cNvPr>
            <p:cNvGrpSpPr/>
            <p:nvPr/>
          </p:nvGrpSpPr>
          <p:grpSpPr>
            <a:xfrm>
              <a:off x="116632" y="1352600"/>
              <a:ext cx="360040" cy="461665"/>
              <a:chOff x="116632" y="1352600"/>
              <a:chExt cx="360040" cy="461665"/>
            </a:xfrm>
          </p:grpSpPr>
          <p:sp>
            <p:nvSpPr>
              <p:cNvPr id="16" name="Ellipse 15">
                <a:extLst>
                  <a:ext uri="{FF2B5EF4-FFF2-40B4-BE49-F238E27FC236}">
                    <a16:creationId xmlns:a16="http://schemas.microsoft.com/office/drawing/2014/main" id="{6F96961C-757F-A062-EA3B-09F77138C12E}"/>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8FEAC0B-33AC-13A9-FCB6-756E5BC08216}"/>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a:extLst>
                <a:ext uri="{FF2B5EF4-FFF2-40B4-BE49-F238E27FC236}">
                  <a16:creationId xmlns:a16="http://schemas.microsoft.com/office/drawing/2014/main" id="{F14F48CB-33A7-1DAF-45BE-84BC74E20655}"/>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5" name="Rectangle à coins arrondis 14">
              <a:extLst>
                <a:ext uri="{FF2B5EF4-FFF2-40B4-BE49-F238E27FC236}">
                  <a16:creationId xmlns:a16="http://schemas.microsoft.com/office/drawing/2014/main" id="{E93D343D-C206-6F4C-A7B6-BC0B28906F12}"/>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a:extLst>
              <a:ext uri="{FF2B5EF4-FFF2-40B4-BE49-F238E27FC236}">
                <a16:creationId xmlns:a16="http://schemas.microsoft.com/office/drawing/2014/main" id="{476C7C9D-77BE-94B7-41DE-D1CCADD8B224}"/>
              </a:ext>
            </a:extLst>
          </p:cNvPr>
          <p:cNvGraphicFramePr>
            <a:graphicFrameLocks noGrp="1"/>
          </p:cNvGraphicFramePr>
          <p:nvPr>
            <p:extLst>
              <p:ext uri="{D42A27DB-BD31-4B8C-83A1-F6EECF244321}">
                <p14:modId xmlns:p14="http://schemas.microsoft.com/office/powerpoint/2010/main" val="4130550124"/>
              </p:ext>
            </p:extLst>
          </p:nvPr>
        </p:nvGraphicFramePr>
        <p:xfrm>
          <a:off x="448072" y="4664968"/>
          <a:ext cx="6048671" cy="1554480"/>
        </p:xfrm>
        <a:graphic>
          <a:graphicData uri="http://schemas.openxmlformats.org/drawingml/2006/table">
            <a:tbl>
              <a:tblPr bandRow="1">
                <a:tableStyleId>{5C22544A-7EE6-4342-B048-85BDC9FD1C3A}</a:tableStyleId>
              </a:tblPr>
              <a:tblGrid>
                <a:gridCol w="1656184">
                  <a:extLst>
                    <a:ext uri="{9D8B030D-6E8A-4147-A177-3AD203B41FA5}">
                      <a16:colId xmlns:a16="http://schemas.microsoft.com/office/drawing/2014/main" val="20000"/>
                    </a:ext>
                  </a:extLst>
                </a:gridCol>
                <a:gridCol w="1306430">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Les marins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allez couper du bois pour l’hiver.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La jument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venons te voir le mois prochain.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Ton grand-père 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viennent d’arriver au 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Mes parents et moi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vais souvent à la salle de sport.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viens de terminer ce livre.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va se reposer dans le pré.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9" name="Groupe 18">
            <a:extLst>
              <a:ext uri="{FF2B5EF4-FFF2-40B4-BE49-F238E27FC236}">
                <a16:creationId xmlns:a16="http://schemas.microsoft.com/office/drawing/2014/main" id="{93B9CA6D-4D7E-3E32-F8D2-351BD87D42F5}"/>
              </a:ext>
            </a:extLst>
          </p:cNvPr>
          <p:cNvGrpSpPr/>
          <p:nvPr/>
        </p:nvGrpSpPr>
        <p:grpSpPr>
          <a:xfrm>
            <a:off x="116632" y="6321152"/>
            <a:ext cx="6653336" cy="495126"/>
            <a:chOff x="116632" y="1352600"/>
            <a:chExt cx="6653336" cy="495126"/>
          </a:xfrm>
        </p:grpSpPr>
        <p:grpSp>
          <p:nvGrpSpPr>
            <p:cNvPr id="20" name="Groupe 19">
              <a:extLst>
                <a:ext uri="{FF2B5EF4-FFF2-40B4-BE49-F238E27FC236}">
                  <a16:creationId xmlns:a16="http://schemas.microsoft.com/office/drawing/2014/main" id="{E5065DB3-5200-053A-59F4-6F09F4BE7F93}"/>
                </a:ext>
              </a:extLst>
            </p:cNvPr>
            <p:cNvGrpSpPr/>
            <p:nvPr/>
          </p:nvGrpSpPr>
          <p:grpSpPr>
            <a:xfrm>
              <a:off x="116632" y="1352600"/>
              <a:ext cx="360040" cy="461665"/>
              <a:chOff x="116632" y="1352600"/>
              <a:chExt cx="360040" cy="461665"/>
            </a:xfrm>
          </p:grpSpPr>
          <p:sp>
            <p:nvSpPr>
              <p:cNvPr id="23" name="Ellipse 22">
                <a:extLst>
                  <a:ext uri="{FF2B5EF4-FFF2-40B4-BE49-F238E27FC236}">
                    <a16:creationId xmlns:a16="http://schemas.microsoft.com/office/drawing/2014/main" id="{C04D763B-C052-D805-CE58-803581D8FC81}"/>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5C65A6D9-49C5-4F13-89EC-1D8550F679DD}"/>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a:extLst>
                <a:ext uri="{FF2B5EF4-FFF2-40B4-BE49-F238E27FC236}">
                  <a16:creationId xmlns:a16="http://schemas.microsoft.com/office/drawing/2014/main" id="{84996C9C-5C85-4ACD-D54E-649728A17CE3}"/>
                </a:ext>
              </a:extLst>
            </p:cNvPr>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Surligne le verbe conjugué qui convient et récris la phrase.</a:t>
              </a:r>
            </a:p>
          </p:txBody>
        </p:sp>
        <p:sp>
          <p:nvSpPr>
            <p:cNvPr id="22" name="Rectangle à coins arrondis 21">
              <a:extLst>
                <a:ext uri="{FF2B5EF4-FFF2-40B4-BE49-F238E27FC236}">
                  <a16:creationId xmlns:a16="http://schemas.microsoft.com/office/drawing/2014/main" id="{0C23D220-93DD-F1FA-04A4-BA325B919BEA}"/>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a:extLst>
              <a:ext uri="{FF2B5EF4-FFF2-40B4-BE49-F238E27FC236}">
                <a16:creationId xmlns:a16="http://schemas.microsoft.com/office/drawing/2014/main" id="{793335A9-430B-7940-106C-ABE7011CB490}"/>
              </a:ext>
            </a:extLst>
          </p:cNvPr>
          <p:cNvSpPr txBox="1"/>
          <p:nvPr/>
        </p:nvSpPr>
        <p:spPr>
          <a:xfrm>
            <a:off x="296652" y="6825208"/>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Les emballages plastiques </a:t>
            </a:r>
            <a:r>
              <a:rPr lang="fr-FR" sz="1200" b="1" dirty="0">
                <a:latin typeface="Comic Sans MS" pitchFamily="66" charset="0"/>
              </a:rPr>
              <a:t>vont / </a:t>
            </a:r>
            <a:r>
              <a:rPr lang="fr-FR" sz="1200" b="1" dirty="0" err="1">
                <a:latin typeface="Comic Sans MS" pitchFamily="66" charset="0"/>
              </a:rPr>
              <a:t>allent</a:t>
            </a:r>
            <a:r>
              <a:rPr lang="fr-FR" sz="1200" b="1" dirty="0">
                <a:latin typeface="Comic Sans MS" pitchFamily="66" charset="0"/>
              </a:rPr>
              <a:t> / va </a:t>
            </a:r>
            <a:r>
              <a:rPr lang="fr-FR" sz="1200" dirty="0">
                <a:latin typeface="Comic Sans MS" pitchFamily="66" charset="0"/>
              </a:rPr>
              <a:t>dans le conteneur jaune.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 dauphin </a:t>
            </a:r>
            <a:r>
              <a:rPr lang="fr-FR" sz="1200" b="1" dirty="0">
                <a:latin typeface="Comic Sans MS" pitchFamily="66" charset="0"/>
              </a:rPr>
              <a:t>viens / vient / vas </a:t>
            </a:r>
            <a:r>
              <a:rPr lang="fr-FR" sz="1200" dirty="0">
                <a:latin typeface="Comic Sans MS" pitchFamily="66" charset="0"/>
              </a:rPr>
              <a:t>nager près de cette plage tous les étés.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Les éboueurs </a:t>
            </a:r>
            <a:r>
              <a:rPr lang="fr-FR" sz="1200" b="1" dirty="0">
                <a:latin typeface="Comic Sans MS" pitchFamily="66" charset="0"/>
              </a:rPr>
              <a:t>vient / viens / viennent </a:t>
            </a:r>
            <a:r>
              <a:rPr lang="fr-FR" sz="1200" dirty="0">
                <a:latin typeface="Comic Sans MS" pitchFamily="66" charset="0"/>
              </a:rPr>
              <a:t>vider les poubelles le mardi matin.</a:t>
            </a:r>
          </a:p>
        </p:txBody>
      </p:sp>
      <p:pic>
        <p:nvPicPr>
          <p:cNvPr id="26" name="Image 25" descr="Capture d’écran">
            <a:extLst>
              <a:ext uri="{FF2B5EF4-FFF2-40B4-BE49-F238E27FC236}">
                <a16:creationId xmlns:a16="http://schemas.microsoft.com/office/drawing/2014/main" id="{EA3E1888-8FE5-28FE-862B-ABE37AD1A960}"/>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329264"/>
            <a:ext cx="6192688" cy="502778"/>
          </a:xfrm>
          <a:prstGeom prst="rect">
            <a:avLst/>
          </a:prstGeom>
        </p:spPr>
      </p:pic>
      <p:pic>
        <p:nvPicPr>
          <p:cNvPr id="27" name="Image 26" descr="Capture d’écran">
            <a:extLst>
              <a:ext uri="{FF2B5EF4-FFF2-40B4-BE49-F238E27FC236}">
                <a16:creationId xmlns:a16="http://schemas.microsoft.com/office/drawing/2014/main" id="{737D7FC8-4B7A-DFC3-046A-67D329D548F2}"/>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65368"/>
            <a:ext cx="6192688" cy="502778"/>
          </a:xfrm>
          <a:prstGeom prst="rect">
            <a:avLst/>
          </a:prstGeom>
        </p:spPr>
      </p:pic>
      <p:pic>
        <p:nvPicPr>
          <p:cNvPr id="28" name="Image 27" descr="Capture d’écran">
            <a:extLst>
              <a:ext uri="{FF2B5EF4-FFF2-40B4-BE49-F238E27FC236}">
                <a16:creationId xmlns:a16="http://schemas.microsoft.com/office/drawing/2014/main" id="{A2793CE6-5B95-05A0-AA9A-15EF74A70F73}"/>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01472"/>
            <a:ext cx="6192688" cy="502778"/>
          </a:xfrm>
          <a:prstGeom prst="rect">
            <a:avLst/>
          </a:prstGeom>
        </p:spPr>
      </p:pic>
    </p:spTree>
    <p:extLst>
      <p:ext uri="{BB962C8B-B14F-4D97-AF65-F5344CB8AC3E}">
        <p14:creationId xmlns:p14="http://schemas.microsoft.com/office/powerpoint/2010/main" val="3867972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au 17"/>
          <p:cNvGraphicFramePr>
            <a:graphicFrameLocks noGrp="1"/>
          </p:cNvGraphicFramePr>
          <p:nvPr>
            <p:extLst>
              <p:ext uri="{D42A27DB-BD31-4B8C-83A1-F6EECF244321}">
                <p14:modId xmlns:p14="http://schemas.microsoft.com/office/powerpoint/2010/main" val="370814998"/>
              </p:ext>
            </p:extLst>
          </p:nvPr>
        </p:nvGraphicFramePr>
        <p:xfrm>
          <a:off x="448072" y="4664968"/>
          <a:ext cx="6048671" cy="1554480"/>
        </p:xfrm>
        <a:graphic>
          <a:graphicData uri="http://schemas.openxmlformats.org/drawingml/2006/table">
            <a:tbl>
              <a:tblPr bandRow="1">
                <a:tableStyleId>{5C22544A-7EE6-4342-B048-85BDC9FD1C3A}</a:tableStyleId>
              </a:tblPr>
              <a:tblGrid>
                <a:gridCol w="1656184">
                  <a:extLst>
                    <a:ext uri="{9D8B030D-6E8A-4147-A177-3AD203B41FA5}">
                      <a16:colId xmlns:a16="http://schemas.microsoft.com/office/drawing/2014/main" val="20000"/>
                    </a:ext>
                  </a:extLst>
                </a:gridCol>
                <a:gridCol w="1306430">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Sa fille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pouvez laisser les valises sur place.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Les étudiants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veux retourner dans ce camping.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veut rester chez 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peux te prêter mes affaires.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baseline="0" dirty="0">
                          <a:latin typeface="Comic Sans MS" pitchFamily="66" charset="0"/>
                        </a:rPr>
                        <a:t>Ta tante </a:t>
                      </a:r>
                      <a:r>
                        <a:rPr lang="fr-FR" sz="1100" dirty="0">
                          <a:latin typeface="Comic Sans MS" pitchFamily="66" charset="0"/>
                        </a:rPr>
                        <a:t>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veulent réussir leur année.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pouvons rester plus longtemps.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2" name="Espace réservé du texte 1"/>
          <p:cNvSpPr>
            <a:spLocks noGrp="1"/>
          </p:cNvSpPr>
          <p:nvPr>
            <p:ph type="body" sz="quarter" idx="10"/>
          </p:nvPr>
        </p:nvSpPr>
        <p:spPr/>
        <p:txBody>
          <a:bodyPr anchor="ctr">
            <a:normAutofit fontScale="62500" lnSpcReduction="20000"/>
          </a:bodyPr>
          <a:lstStyle/>
          <a:p>
            <a:r>
              <a:rPr lang="fr-FR" dirty="0"/>
              <a:t>Le présent des verbes du 3</a:t>
            </a:r>
            <a:r>
              <a:rPr lang="fr-FR" baseline="30000" dirty="0"/>
              <a:t>ème</a:t>
            </a:r>
            <a:r>
              <a:rPr lang="fr-FR" dirty="0"/>
              <a:t> groupe (pouvoir et vouloir)</a:t>
            </a:r>
          </a:p>
        </p:txBody>
      </p:sp>
      <p:sp>
        <p:nvSpPr>
          <p:cNvPr id="3" name="Espace réservé du texte 2"/>
          <p:cNvSpPr>
            <a:spLocks noGrp="1"/>
          </p:cNvSpPr>
          <p:nvPr>
            <p:ph type="body" sz="quarter" idx="11"/>
          </p:nvPr>
        </p:nvSpPr>
        <p:spPr/>
        <p:txBody>
          <a:bodyPr/>
          <a:lstStyle/>
          <a:p>
            <a:r>
              <a:rPr lang="fr-FR" dirty="0"/>
              <a:t>5</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11037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le verbe entre parenthèses.</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1824956"/>
            <a:ext cx="6534143" cy="2623988"/>
          </a:xfrm>
          <a:prstGeom prst="rect">
            <a:avLst/>
          </a:prstGeom>
          <a:noFill/>
        </p:spPr>
        <p:txBody>
          <a:bodyPr wrap="square" rtlCol="0">
            <a:spAutoFit/>
          </a:bodyPr>
          <a:lstStyle/>
          <a:p>
            <a:pPr algn="just">
              <a:lnSpc>
                <a:spcPct val="200000"/>
              </a:lnSpc>
            </a:pPr>
            <a:r>
              <a:rPr lang="fr-FR" sz="1200" dirty="0">
                <a:latin typeface="Comic Sans MS" pitchFamily="66" charset="0"/>
              </a:rPr>
              <a:t>Ma sœur (vouloir) .................................... un nouveau sac à dos pour aller au collège.</a:t>
            </a:r>
          </a:p>
          <a:p>
            <a:pPr algn="just">
              <a:lnSpc>
                <a:spcPct val="200000"/>
              </a:lnSpc>
            </a:pPr>
            <a:r>
              <a:rPr lang="fr-FR" sz="1200" dirty="0">
                <a:latin typeface="Comic Sans MS" pitchFamily="66" charset="0"/>
              </a:rPr>
              <a:t>Je (pouvoir) .............................. faire tout ce que je (vouloir) .................................. .</a:t>
            </a:r>
          </a:p>
          <a:p>
            <a:pPr algn="just">
              <a:lnSpc>
                <a:spcPct val="200000"/>
              </a:lnSpc>
            </a:pPr>
            <a:r>
              <a:rPr lang="fr-FR" sz="1200" dirty="0">
                <a:latin typeface="Comic Sans MS" pitchFamily="66" charset="0"/>
              </a:rPr>
              <a:t>Les joueurs (pouvoir) .......................... gagner le championnat.</a:t>
            </a:r>
          </a:p>
          <a:p>
            <a:pPr algn="just">
              <a:lnSpc>
                <a:spcPct val="200000"/>
              </a:lnSpc>
            </a:pPr>
            <a:r>
              <a:rPr lang="fr-FR" sz="1200" dirty="0">
                <a:latin typeface="Comic Sans MS" pitchFamily="66" charset="0"/>
              </a:rPr>
              <a:t>Nous ne (vouloir) ............................ pas que tu partes si tu (pouvoir) ........................... rester.</a:t>
            </a:r>
          </a:p>
          <a:p>
            <a:pPr algn="just">
              <a:lnSpc>
                <a:spcPct val="200000"/>
              </a:lnSpc>
            </a:pPr>
            <a:r>
              <a:rPr lang="fr-FR" sz="1200" dirty="0">
                <a:latin typeface="Comic Sans MS" pitchFamily="66" charset="0"/>
              </a:rPr>
              <a:t>Il (pouvoir) ............................ y avoir de la grêle si l’orage éclate.</a:t>
            </a:r>
          </a:p>
          <a:p>
            <a:pPr algn="just">
              <a:lnSpc>
                <a:spcPct val="200000"/>
              </a:lnSpc>
            </a:pPr>
            <a:r>
              <a:rPr lang="fr-FR" sz="1200" dirty="0">
                <a:latin typeface="Comic Sans MS" pitchFamily="66" charset="0"/>
              </a:rPr>
              <a:t>Tu (vouloir) visiter le phare mais les gardiens ne (vouloir) ...................... pas.</a:t>
            </a:r>
          </a:p>
          <a:p>
            <a:pPr algn="just">
              <a:lnSpc>
                <a:spcPct val="200000"/>
              </a:lnSpc>
            </a:pPr>
            <a:endParaRPr lang="fr-FR" sz="1200" dirty="0">
              <a:latin typeface="Comic Sans MS" pitchFamily="66" charset="0"/>
            </a:endParaRPr>
          </a:p>
        </p:txBody>
      </p:sp>
      <p:grpSp>
        <p:nvGrpSpPr>
          <p:cNvPr id="12" name="Groupe 11"/>
          <p:cNvGrpSpPr/>
          <p:nvPr/>
        </p:nvGrpSpPr>
        <p:grpSpPr>
          <a:xfrm>
            <a:off x="116632" y="4088904"/>
            <a:ext cx="6653336" cy="468196"/>
            <a:chOff x="116632" y="1352600"/>
            <a:chExt cx="6653336" cy="46819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4" name="ZoneTexte 13"/>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grpSp>
      <p:grpSp>
        <p:nvGrpSpPr>
          <p:cNvPr id="19" name="Groupe 18"/>
          <p:cNvGrpSpPr/>
          <p:nvPr/>
        </p:nvGrpSpPr>
        <p:grpSpPr>
          <a:xfrm>
            <a:off x="116632" y="6177136"/>
            <a:ext cx="6653336" cy="1141457"/>
            <a:chOff x="116632" y="1352600"/>
            <a:chExt cx="6653336" cy="1141457"/>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1061829"/>
            </a:xfrm>
            <a:prstGeom prst="rect">
              <a:avLst/>
            </a:prstGeom>
            <a:noFill/>
          </p:spPr>
          <p:txBody>
            <a:bodyPr wrap="square" rtlCol="0">
              <a:spAutoFit/>
            </a:bodyPr>
            <a:lstStyle/>
            <a:p>
              <a:pPr>
                <a:lnSpc>
                  <a:spcPct val="150000"/>
                </a:lnSpc>
              </a:pPr>
              <a:r>
                <a:rPr lang="fr-FR" sz="1400" u="sng" dirty="0">
                  <a:latin typeface="SimpleRonde" pitchFamily="2" charset="0"/>
                </a:rPr>
                <a:t>Invente une réponse pour répondre à ces questions en faisant une phrase utilisant les sujets suivants : je – nous – mes parents.</a:t>
              </a: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296652" y="7190472"/>
            <a:ext cx="6372708" cy="1938992"/>
          </a:xfrm>
          <a:prstGeom prst="rect">
            <a:avLst/>
          </a:prstGeom>
          <a:noFill/>
        </p:spPr>
        <p:txBody>
          <a:bodyPr wrap="square" rtlCol="0">
            <a:spAutoFit/>
          </a:bodyPr>
          <a:lstStyle/>
          <a:p>
            <a:pPr algn="just">
              <a:lnSpc>
                <a:spcPct val="200000"/>
              </a:lnSpc>
            </a:pPr>
            <a:r>
              <a:rPr lang="fr-FR" sz="1200" dirty="0">
                <a:latin typeface="Comic Sans MS" pitchFamily="66" charset="0"/>
              </a:rPr>
              <a:t>Qui peut venir me chercher ?</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Qui veut une tartine de chocolat ?</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Qui peut prendre soin du lapin de la classe ?</a:t>
            </a:r>
          </a:p>
        </p:txBody>
      </p:sp>
      <p:pic>
        <p:nvPicPr>
          <p:cNvPr id="26" name="Image 25"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79079"/>
          <a:stretch/>
        </p:blipFill>
        <p:spPr>
          <a:xfrm>
            <a:off x="376064" y="7580474"/>
            <a:ext cx="6192688" cy="502778"/>
          </a:xfrm>
          <a:prstGeom prst="rect">
            <a:avLst/>
          </a:prstGeom>
        </p:spPr>
      </p:pic>
      <p:pic>
        <p:nvPicPr>
          <p:cNvPr id="27" name="Image 26"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79079"/>
          <a:stretch/>
        </p:blipFill>
        <p:spPr>
          <a:xfrm>
            <a:off x="376064" y="8293943"/>
            <a:ext cx="6192688" cy="502778"/>
          </a:xfrm>
          <a:prstGeom prst="rect">
            <a:avLst/>
          </a:prstGeom>
        </p:spPr>
      </p:pic>
      <p:pic>
        <p:nvPicPr>
          <p:cNvPr id="28" name="Image 27"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79079"/>
          <a:stretch/>
        </p:blipFill>
        <p:spPr>
          <a:xfrm>
            <a:off x="376064" y="9057456"/>
            <a:ext cx="6192688" cy="502778"/>
          </a:xfrm>
          <a:prstGeom prst="rect">
            <a:avLst/>
          </a:prstGeom>
        </p:spPr>
      </p:pic>
    </p:spTree>
    <p:extLst>
      <p:ext uri="{BB962C8B-B14F-4D97-AF65-F5344CB8AC3E}">
        <p14:creationId xmlns:p14="http://schemas.microsoft.com/office/powerpoint/2010/main" val="35856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15D2C-9528-E6BB-5345-27799BB2163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CB6DAFB-1CB4-021F-323D-E0A06D41F522}"/>
              </a:ext>
            </a:extLst>
          </p:cNvPr>
          <p:cNvSpPr>
            <a:spLocks noGrp="1"/>
          </p:cNvSpPr>
          <p:nvPr>
            <p:ph type="body" sz="quarter" idx="10"/>
          </p:nvPr>
        </p:nvSpPr>
        <p:spPr/>
        <p:txBody>
          <a:bodyPr anchor="ctr">
            <a:normAutofit fontScale="62500" lnSpcReduction="20000"/>
          </a:bodyPr>
          <a:lstStyle/>
          <a:p>
            <a:r>
              <a:rPr lang="fr-FR" dirty="0"/>
              <a:t>Le présent des verbes du 3</a:t>
            </a:r>
            <a:r>
              <a:rPr lang="fr-FR" baseline="30000" dirty="0"/>
              <a:t>ème</a:t>
            </a:r>
            <a:r>
              <a:rPr lang="fr-FR" dirty="0"/>
              <a:t> groupe (prendre et voir)</a:t>
            </a:r>
          </a:p>
        </p:txBody>
      </p:sp>
      <p:sp>
        <p:nvSpPr>
          <p:cNvPr id="3" name="Espace réservé du texte 2">
            <a:extLst>
              <a:ext uri="{FF2B5EF4-FFF2-40B4-BE49-F238E27FC236}">
                <a16:creationId xmlns:a16="http://schemas.microsoft.com/office/drawing/2014/main" id="{D22B665E-2639-04CC-5348-6B8A2CA72557}"/>
              </a:ext>
            </a:extLst>
          </p:cNvPr>
          <p:cNvSpPr>
            <a:spLocks noGrp="1"/>
          </p:cNvSpPr>
          <p:nvPr>
            <p:ph type="body" sz="quarter" idx="11"/>
          </p:nvPr>
        </p:nvSpPr>
        <p:spPr/>
        <p:txBody>
          <a:bodyPr/>
          <a:lstStyle/>
          <a:p>
            <a:r>
              <a:rPr lang="fr-FR" dirty="0"/>
              <a:t>5</a:t>
            </a:r>
          </a:p>
        </p:txBody>
      </p:sp>
      <p:sp>
        <p:nvSpPr>
          <p:cNvPr id="4" name="Espace réservé du texte 3">
            <a:extLst>
              <a:ext uri="{FF2B5EF4-FFF2-40B4-BE49-F238E27FC236}">
                <a16:creationId xmlns:a16="http://schemas.microsoft.com/office/drawing/2014/main" id="{B7F0BB43-5810-A55D-92F4-8F9395664A9A}"/>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061137D3-B6AF-E599-9049-444F6BE62C19}"/>
              </a:ext>
            </a:extLst>
          </p:cNvPr>
          <p:cNvGrpSpPr/>
          <p:nvPr/>
        </p:nvGrpSpPr>
        <p:grpSpPr>
          <a:xfrm>
            <a:off x="116632" y="1280592"/>
            <a:ext cx="6653336" cy="818292"/>
            <a:chOff x="116632" y="1352600"/>
            <a:chExt cx="6653336" cy="818292"/>
          </a:xfrm>
        </p:grpSpPr>
        <p:grpSp>
          <p:nvGrpSpPr>
            <p:cNvPr id="6" name="Groupe 5">
              <a:extLst>
                <a:ext uri="{FF2B5EF4-FFF2-40B4-BE49-F238E27FC236}">
                  <a16:creationId xmlns:a16="http://schemas.microsoft.com/office/drawing/2014/main" id="{449C000B-B1AD-044E-A9A8-3719CDB02444}"/>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65FE9D50-B9FB-52F1-C302-A11D30EBB2D0}"/>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F7FD233-88D0-1BE4-6C32-CBFBE773AA28}"/>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A903C7BB-A4C1-F0AA-7E58-C9D807B77AEC}"/>
                </a:ext>
              </a:extLst>
            </p:cNvPr>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le verbe entre parenthèses.</a:t>
              </a:r>
            </a:p>
          </p:txBody>
        </p:sp>
        <p:sp>
          <p:nvSpPr>
            <p:cNvPr id="8" name="Rectangle à coins arrondis 7">
              <a:extLst>
                <a:ext uri="{FF2B5EF4-FFF2-40B4-BE49-F238E27FC236}">
                  <a16:creationId xmlns:a16="http://schemas.microsoft.com/office/drawing/2014/main" id="{E24411C9-9114-F114-23E7-92F9D48A2CDD}"/>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a:extLst>
              <a:ext uri="{FF2B5EF4-FFF2-40B4-BE49-F238E27FC236}">
                <a16:creationId xmlns:a16="http://schemas.microsoft.com/office/drawing/2014/main" id="{2A90C075-EBFD-E00E-D28B-7A4C81B54327}"/>
              </a:ext>
            </a:extLst>
          </p:cNvPr>
          <p:cNvSpPr txBox="1"/>
          <p:nvPr/>
        </p:nvSpPr>
        <p:spPr>
          <a:xfrm>
            <a:off x="116632" y="2000672"/>
            <a:ext cx="6534143" cy="1885324"/>
          </a:xfrm>
          <a:prstGeom prst="rect">
            <a:avLst/>
          </a:prstGeom>
          <a:noFill/>
        </p:spPr>
        <p:txBody>
          <a:bodyPr wrap="square" rtlCol="0">
            <a:spAutoFit/>
          </a:bodyPr>
          <a:lstStyle/>
          <a:p>
            <a:pPr algn="just">
              <a:lnSpc>
                <a:spcPct val="200000"/>
              </a:lnSpc>
            </a:pPr>
            <a:r>
              <a:rPr lang="fr-FR" sz="1200" dirty="0">
                <a:latin typeface="Comic Sans MS" pitchFamily="66" charset="0"/>
              </a:rPr>
              <a:t>Mes parents (prendre) ................................... souvent de ses nouvelles.</a:t>
            </a:r>
          </a:p>
          <a:p>
            <a:pPr algn="just">
              <a:lnSpc>
                <a:spcPct val="200000"/>
              </a:lnSpc>
            </a:pPr>
            <a:r>
              <a:rPr lang="fr-FR" sz="1200" dirty="0">
                <a:latin typeface="Comic Sans MS" pitchFamily="66" charset="0"/>
              </a:rPr>
              <a:t>Tu (voir) ...................................... des oiseaux dans tes jumelles.</a:t>
            </a:r>
          </a:p>
          <a:p>
            <a:pPr algn="just">
              <a:lnSpc>
                <a:spcPct val="200000"/>
              </a:lnSpc>
            </a:pPr>
            <a:r>
              <a:rPr lang="fr-FR" sz="1200" dirty="0">
                <a:latin typeface="Comic Sans MS" pitchFamily="66" charset="0"/>
              </a:rPr>
              <a:t>Ma sœur (prendre) .................................... toujours un fruit au dessert.</a:t>
            </a:r>
          </a:p>
          <a:p>
            <a:pPr algn="just">
              <a:lnSpc>
                <a:spcPct val="200000"/>
              </a:lnSpc>
            </a:pPr>
            <a:r>
              <a:rPr lang="fr-FR" sz="1200" dirty="0">
                <a:latin typeface="Comic Sans MS" pitchFamily="66" charset="0"/>
              </a:rPr>
              <a:t>Nous (voir) ........................................ un petit chevreau allaité par sa maman.</a:t>
            </a:r>
          </a:p>
          <a:p>
            <a:pPr algn="just">
              <a:lnSpc>
                <a:spcPct val="200000"/>
              </a:lnSpc>
            </a:pPr>
            <a:r>
              <a:rPr lang="fr-FR" sz="1200" dirty="0">
                <a:latin typeface="Comic Sans MS" pitchFamily="66" charset="0"/>
              </a:rPr>
              <a:t>Je (prendre) .............................. le temps d’observer la nature, je (voir) .......... des papillons.</a:t>
            </a:r>
          </a:p>
        </p:txBody>
      </p:sp>
      <p:grpSp>
        <p:nvGrpSpPr>
          <p:cNvPr id="12" name="Groupe 11">
            <a:extLst>
              <a:ext uri="{FF2B5EF4-FFF2-40B4-BE49-F238E27FC236}">
                <a16:creationId xmlns:a16="http://schemas.microsoft.com/office/drawing/2014/main" id="{812FF3C1-25E7-81E4-F39B-9B0AA4986CF9}"/>
              </a:ext>
            </a:extLst>
          </p:cNvPr>
          <p:cNvGrpSpPr/>
          <p:nvPr/>
        </p:nvGrpSpPr>
        <p:grpSpPr>
          <a:xfrm>
            <a:off x="116632" y="4016896"/>
            <a:ext cx="6653336" cy="468196"/>
            <a:chOff x="116632" y="1352600"/>
            <a:chExt cx="6653336" cy="468196"/>
          </a:xfrm>
        </p:grpSpPr>
        <p:grpSp>
          <p:nvGrpSpPr>
            <p:cNvPr id="13" name="Groupe 12">
              <a:extLst>
                <a:ext uri="{FF2B5EF4-FFF2-40B4-BE49-F238E27FC236}">
                  <a16:creationId xmlns:a16="http://schemas.microsoft.com/office/drawing/2014/main" id="{75A51871-E625-EA19-450F-F9F0AE7D68A1}"/>
                </a:ext>
              </a:extLst>
            </p:cNvPr>
            <p:cNvGrpSpPr/>
            <p:nvPr/>
          </p:nvGrpSpPr>
          <p:grpSpPr>
            <a:xfrm>
              <a:off x="116632" y="1352600"/>
              <a:ext cx="360040" cy="461665"/>
              <a:chOff x="116632" y="1352600"/>
              <a:chExt cx="360040" cy="461665"/>
            </a:xfrm>
          </p:grpSpPr>
          <p:sp>
            <p:nvSpPr>
              <p:cNvPr id="16" name="Ellipse 15">
                <a:extLst>
                  <a:ext uri="{FF2B5EF4-FFF2-40B4-BE49-F238E27FC236}">
                    <a16:creationId xmlns:a16="http://schemas.microsoft.com/office/drawing/2014/main" id="{DA1468D4-E0FB-8319-2D2B-51BD01FC891F}"/>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B4297530-2537-06D3-FCA7-D474860C0D95}"/>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a:extLst>
                <a:ext uri="{FF2B5EF4-FFF2-40B4-BE49-F238E27FC236}">
                  <a16:creationId xmlns:a16="http://schemas.microsoft.com/office/drawing/2014/main" id="{9DBA2553-C9EA-3F3A-A41B-9CE901B9C4A7}"/>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5" name="Rectangle à coins arrondis 14">
              <a:extLst>
                <a:ext uri="{FF2B5EF4-FFF2-40B4-BE49-F238E27FC236}">
                  <a16:creationId xmlns:a16="http://schemas.microsoft.com/office/drawing/2014/main" id="{465B6DB4-0BBB-260F-7B46-BD1D32307625}"/>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a:extLst>
              <a:ext uri="{FF2B5EF4-FFF2-40B4-BE49-F238E27FC236}">
                <a16:creationId xmlns:a16="http://schemas.microsoft.com/office/drawing/2014/main" id="{10DB48F9-3B3E-5F11-CC7A-C01218076B45}"/>
              </a:ext>
            </a:extLst>
          </p:cNvPr>
          <p:cNvGraphicFramePr>
            <a:graphicFrameLocks noGrp="1"/>
          </p:cNvGraphicFramePr>
          <p:nvPr>
            <p:extLst>
              <p:ext uri="{D42A27DB-BD31-4B8C-83A1-F6EECF244321}">
                <p14:modId xmlns:p14="http://schemas.microsoft.com/office/powerpoint/2010/main" val="3255603670"/>
              </p:ext>
            </p:extLst>
          </p:nvPr>
        </p:nvGraphicFramePr>
        <p:xfrm>
          <a:off x="121527" y="4635029"/>
          <a:ext cx="6581329" cy="1554480"/>
        </p:xfrm>
        <a:graphic>
          <a:graphicData uri="http://schemas.openxmlformats.org/drawingml/2006/table">
            <a:tbl>
              <a:tblPr bandRow="1">
                <a:tableStyleId>{5C22544A-7EE6-4342-B048-85BDC9FD1C3A}</a:tableStyleId>
              </a:tblPr>
              <a:tblGrid>
                <a:gridCol w="1802031">
                  <a:extLst>
                    <a:ext uri="{9D8B030D-6E8A-4147-A177-3AD203B41FA5}">
                      <a16:colId xmlns:a16="http://schemas.microsoft.com/office/drawing/2014/main" val="20000"/>
                    </a:ext>
                  </a:extLst>
                </a:gridCol>
                <a:gridCol w="1421477">
                  <a:extLst>
                    <a:ext uri="{9D8B030D-6E8A-4147-A177-3AD203B41FA5}">
                      <a16:colId xmlns:a16="http://schemas.microsoft.com/office/drawing/2014/main" val="20001"/>
                    </a:ext>
                  </a:extLst>
                </a:gridCol>
                <a:gridCol w="655185">
                  <a:extLst>
                    <a:ext uri="{9D8B030D-6E8A-4147-A177-3AD203B41FA5}">
                      <a16:colId xmlns:a16="http://schemas.microsoft.com/office/drawing/2014/main" val="20002"/>
                    </a:ext>
                  </a:extLst>
                </a:gridCol>
                <a:gridCol w="2702636">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Mes camarades et moi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prend le nectar des fleurs.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vois la tour Eiffel de leur fenêtre.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Certaines personnes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voyez la forêt et la montagne.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prenons le bus pour aller au stade.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Le papillon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prends le temps de ranger mon casier.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Ta sœur 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voient difficilement sans lunettes.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9" name="Groupe 18">
            <a:extLst>
              <a:ext uri="{FF2B5EF4-FFF2-40B4-BE49-F238E27FC236}">
                <a16:creationId xmlns:a16="http://schemas.microsoft.com/office/drawing/2014/main" id="{1BE88D32-A173-11DF-1100-AFB6627D8667}"/>
              </a:ext>
            </a:extLst>
          </p:cNvPr>
          <p:cNvGrpSpPr/>
          <p:nvPr/>
        </p:nvGrpSpPr>
        <p:grpSpPr>
          <a:xfrm>
            <a:off x="116632" y="6177136"/>
            <a:ext cx="6653336" cy="1114527"/>
            <a:chOff x="116632" y="1352600"/>
            <a:chExt cx="6653336" cy="1114527"/>
          </a:xfrm>
        </p:grpSpPr>
        <p:grpSp>
          <p:nvGrpSpPr>
            <p:cNvPr id="20" name="Groupe 19">
              <a:extLst>
                <a:ext uri="{FF2B5EF4-FFF2-40B4-BE49-F238E27FC236}">
                  <a16:creationId xmlns:a16="http://schemas.microsoft.com/office/drawing/2014/main" id="{A2E5D3C2-5608-19DE-79B8-1DC98F9F78E3}"/>
                </a:ext>
              </a:extLst>
            </p:cNvPr>
            <p:cNvGrpSpPr/>
            <p:nvPr/>
          </p:nvGrpSpPr>
          <p:grpSpPr>
            <a:xfrm>
              <a:off x="116632" y="1352600"/>
              <a:ext cx="360040" cy="461665"/>
              <a:chOff x="116632" y="1352600"/>
              <a:chExt cx="360040" cy="461665"/>
            </a:xfrm>
          </p:grpSpPr>
          <p:sp>
            <p:nvSpPr>
              <p:cNvPr id="23" name="Ellipse 22">
                <a:extLst>
                  <a:ext uri="{FF2B5EF4-FFF2-40B4-BE49-F238E27FC236}">
                    <a16:creationId xmlns:a16="http://schemas.microsoft.com/office/drawing/2014/main" id="{C4308FA7-1828-0724-3153-731412CC867F}"/>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4B26AC77-112E-F453-48E4-D23F517BCC5C}"/>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a:extLst>
                <a:ext uri="{FF2B5EF4-FFF2-40B4-BE49-F238E27FC236}">
                  <a16:creationId xmlns:a16="http://schemas.microsoft.com/office/drawing/2014/main" id="{1F3155B7-1D90-818D-E990-F72A064A2D4F}"/>
                </a:ext>
              </a:extLst>
            </p:cNvPr>
            <p:cNvSpPr txBox="1"/>
            <p:nvPr/>
          </p:nvSpPr>
          <p:spPr>
            <a:xfrm>
              <a:off x="476672" y="1432228"/>
              <a:ext cx="6192688" cy="1034899"/>
            </a:xfrm>
            <a:prstGeom prst="rect">
              <a:avLst/>
            </a:prstGeom>
            <a:noFill/>
          </p:spPr>
          <p:txBody>
            <a:bodyPr wrap="square" rtlCol="0">
              <a:spAutoFit/>
            </a:bodyPr>
            <a:lstStyle/>
            <a:p>
              <a:pPr>
                <a:lnSpc>
                  <a:spcPct val="150000"/>
                </a:lnSpc>
              </a:pPr>
              <a:r>
                <a:rPr lang="fr-FR" sz="1400" u="sng" dirty="0">
                  <a:latin typeface="SimpleRonde" pitchFamily="2" charset="0"/>
                </a:rPr>
                <a:t>Invente une réponse pour répondre à ces questions en faisant une phrase utilisant les sujets suivants : les randonneurs – tu – nous.</a:t>
              </a:r>
            </a:p>
          </p:txBody>
        </p:sp>
        <p:sp>
          <p:nvSpPr>
            <p:cNvPr id="22" name="Rectangle à coins arrondis 21">
              <a:extLst>
                <a:ext uri="{FF2B5EF4-FFF2-40B4-BE49-F238E27FC236}">
                  <a16:creationId xmlns:a16="http://schemas.microsoft.com/office/drawing/2014/main" id="{B43B0E6A-177A-A68A-7654-5529D8A6D4F8}"/>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a:extLst>
              <a:ext uri="{FF2B5EF4-FFF2-40B4-BE49-F238E27FC236}">
                <a16:creationId xmlns:a16="http://schemas.microsoft.com/office/drawing/2014/main" id="{F7D7D13C-4D9D-40C9-8521-1AE7DFF316D6}"/>
              </a:ext>
            </a:extLst>
          </p:cNvPr>
          <p:cNvSpPr txBox="1"/>
          <p:nvPr/>
        </p:nvSpPr>
        <p:spPr>
          <a:xfrm>
            <a:off x="296652" y="7190472"/>
            <a:ext cx="6372708" cy="1938992"/>
          </a:xfrm>
          <a:prstGeom prst="rect">
            <a:avLst/>
          </a:prstGeom>
          <a:noFill/>
        </p:spPr>
        <p:txBody>
          <a:bodyPr wrap="square" rtlCol="0">
            <a:spAutoFit/>
          </a:bodyPr>
          <a:lstStyle/>
          <a:p>
            <a:pPr algn="just">
              <a:lnSpc>
                <a:spcPct val="200000"/>
              </a:lnSpc>
            </a:pPr>
            <a:r>
              <a:rPr lang="fr-FR" sz="1200" dirty="0">
                <a:latin typeface="Comic Sans MS" pitchFamily="66" charset="0"/>
              </a:rPr>
              <a:t>Qui voit le soleil se lever ?</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Qui prend le ramassage scolaire ?</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Qui prend un sac en tissu plutôt qu’un sac plastique ?</a:t>
            </a:r>
          </a:p>
        </p:txBody>
      </p:sp>
      <p:pic>
        <p:nvPicPr>
          <p:cNvPr id="26" name="Image 25" descr="Capture d’écran">
            <a:extLst>
              <a:ext uri="{FF2B5EF4-FFF2-40B4-BE49-F238E27FC236}">
                <a16:creationId xmlns:a16="http://schemas.microsoft.com/office/drawing/2014/main" id="{DD1E50C9-ACC7-275F-5BA2-C3EBD017FF68}"/>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580474"/>
            <a:ext cx="6192688" cy="502778"/>
          </a:xfrm>
          <a:prstGeom prst="rect">
            <a:avLst/>
          </a:prstGeom>
        </p:spPr>
      </p:pic>
      <p:pic>
        <p:nvPicPr>
          <p:cNvPr id="27" name="Image 26" descr="Capture d’écran">
            <a:extLst>
              <a:ext uri="{FF2B5EF4-FFF2-40B4-BE49-F238E27FC236}">
                <a16:creationId xmlns:a16="http://schemas.microsoft.com/office/drawing/2014/main" id="{456EACC7-2F25-48C7-74DB-A551B9E6894A}"/>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93943"/>
            <a:ext cx="6192688" cy="502778"/>
          </a:xfrm>
          <a:prstGeom prst="rect">
            <a:avLst/>
          </a:prstGeom>
        </p:spPr>
      </p:pic>
      <p:pic>
        <p:nvPicPr>
          <p:cNvPr id="28" name="Image 27" descr="Capture d’écran">
            <a:extLst>
              <a:ext uri="{FF2B5EF4-FFF2-40B4-BE49-F238E27FC236}">
                <a16:creationId xmlns:a16="http://schemas.microsoft.com/office/drawing/2014/main" id="{52989469-C3E5-5E17-9F62-B48A768D3A5D}"/>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057456"/>
            <a:ext cx="6192688" cy="502778"/>
          </a:xfrm>
          <a:prstGeom prst="rect">
            <a:avLst/>
          </a:prstGeom>
        </p:spPr>
      </p:pic>
    </p:spTree>
    <p:extLst>
      <p:ext uri="{BB962C8B-B14F-4D97-AF65-F5344CB8AC3E}">
        <p14:creationId xmlns:p14="http://schemas.microsoft.com/office/powerpoint/2010/main" val="1492585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a:t>6</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Souligne les phrases au futur.</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784648"/>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Demain, nous mangerons chez toi.</a:t>
            </a:r>
          </a:p>
          <a:p>
            <a:pPr>
              <a:lnSpc>
                <a:spcPct val="200000"/>
              </a:lnSpc>
            </a:pPr>
            <a:r>
              <a:rPr lang="fr-FR" sz="1200" dirty="0">
                <a:latin typeface="Comic Sans MS" pitchFamily="66" charset="0"/>
              </a:rPr>
              <a:t>Quand j’étais bébé, je suçais mon pouce.</a:t>
            </a:r>
          </a:p>
          <a:p>
            <a:pPr>
              <a:lnSpc>
                <a:spcPct val="200000"/>
              </a:lnSpc>
            </a:pPr>
            <a:r>
              <a:rPr lang="fr-FR" sz="1200" dirty="0">
                <a:latin typeface="Comic Sans MS" pitchFamily="66" charset="0"/>
              </a:rPr>
              <a:t>Aujourd’hui, mon frère est à l’école.</a:t>
            </a:r>
          </a:p>
          <a:p>
            <a:pPr>
              <a:lnSpc>
                <a:spcPct val="200000"/>
              </a:lnSpc>
            </a:pPr>
            <a:r>
              <a:rPr lang="fr-FR" sz="1200" dirty="0">
                <a:latin typeface="Comic Sans MS" pitchFamily="66" charset="0"/>
              </a:rPr>
              <a:t>Plus tard, je cuisinerai comme un chef.</a:t>
            </a:r>
          </a:p>
        </p:txBody>
      </p:sp>
      <p:sp>
        <p:nvSpPr>
          <p:cNvPr id="12" name="ZoneTexte 11"/>
          <p:cNvSpPr txBox="1"/>
          <p:nvPr/>
        </p:nvSpPr>
        <p:spPr>
          <a:xfrm>
            <a:off x="3573016" y="1784648"/>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Je rangerai ma chambre demain.</a:t>
            </a:r>
          </a:p>
          <a:p>
            <a:pPr>
              <a:lnSpc>
                <a:spcPct val="200000"/>
              </a:lnSpc>
            </a:pPr>
            <a:r>
              <a:rPr lang="fr-FR" sz="1200" dirty="0">
                <a:latin typeface="Comic Sans MS" pitchFamily="66" charset="0"/>
              </a:rPr>
              <a:t>Nous sommes allés au restaurant hier.</a:t>
            </a:r>
          </a:p>
          <a:p>
            <a:pPr>
              <a:lnSpc>
                <a:spcPct val="200000"/>
              </a:lnSpc>
            </a:pPr>
            <a:r>
              <a:rPr lang="fr-FR" sz="1200" dirty="0">
                <a:latin typeface="Comic Sans MS" pitchFamily="66" charset="0"/>
              </a:rPr>
              <a:t>Tout à l’heure, je te lirai une histoire.</a:t>
            </a:r>
          </a:p>
          <a:p>
            <a:pPr>
              <a:lnSpc>
                <a:spcPct val="200000"/>
              </a:lnSpc>
            </a:pPr>
            <a:r>
              <a:rPr lang="fr-FR" sz="1200" dirty="0">
                <a:latin typeface="Comic Sans MS" pitchFamily="66" charset="0"/>
              </a:rPr>
              <a:t>Autrefois, il n’y avait pas de télévision.</a:t>
            </a:r>
          </a:p>
        </p:txBody>
      </p:sp>
      <p:cxnSp>
        <p:nvCxnSpPr>
          <p:cNvPr id="13" name="Connecteur droit 12"/>
          <p:cNvCxnSpPr/>
          <p:nvPr/>
        </p:nvCxnSpPr>
        <p:spPr>
          <a:xfrm>
            <a:off x="3472408" y="1784648"/>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440832"/>
            <a:ext cx="6653336" cy="495126"/>
            <a:chOff x="116632" y="1352600"/>
            <a:chExt cx="6653336" cy="495126"/>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futur.</a:t>
              </a: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31" name="Tableau 30"/>
          <p:cNvGraphicFramePr>
            <a:graphicFrameLocks noGrp="1"/>
          </p:cNvGraphicFramePr>
          <p:nvPr>
            <p:extLst>
              <p:ext uri="{D42A27DB-BD31-4B8C-83A1-F6EECF244321}">
                <p14:modId xmlns:p14="http://schemas.microsoft.com/office/powerpoint/2010/main" val="373421415"/>
              </p:ext>
            </p:extLst>
          </p:nvPr>
        </p:nvGraphicFramePr>
        <p:xfrm>
          <a:off x="448072" y="4088904"/>
          <a:ext cx="6048671" cy="1554480"/>
        </p:xfrm>
        <a:graphic>
          <a:graphicData uri="http://schemas.openxmlformats.org/drawingml/2006/table">
            <a:tbl>
              <a:tblPr bandRow="1">
                <a:tableStyleId>{5C22544A-7EE6-4342-B048-85BDC9FD1C3A}</a:tableStyleId>
              </a:tblPr>
              <a:tblGrid>
                <a:gridCol w="1656184">
                  <a:extLst>
                    <a:ext uri="{9D8B030D-6E8A-4147-A177-3AD203B41FA5}">
                      <a16:colId xmlns:a16="http://schemas.microsoft.com/office/drawing/2014/main" val="20000"/>
                    </a:ext>
                  </a:extLst>
                </a:gridCol>
                <a:gridCol w="1306430">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fabriquerez</a:t>
                      </a:r>
                      <a:r>
                        <a:rPr lang="fr-FR" sz="1100" baseline="0" dirty="0">
                          <a:latin typeface="Comic Sans MS" pitchFamily="66" charset="0"/>
                        </a:rPr>
                        <a:t> une cabane.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préparera de bons croissants.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Nos voisins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mangerons à la cantine.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Ma sœur et moi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voterai aux élections.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Ton oncle 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déplaceront leur voiture.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La boulangère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porteras</a:t>
                      </a:r>
                      <a:r>
                        <a:rPr lang="fr-FR" sz="1100" baseline="0" dirty="0">
                          <a:latin typeface="Comic Sans MS" pitchFamily="66" charset="0"/>
                        </a:rPr>
                        <a:t> son cartable.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32" name="Groupe 31"/>
          <p:cNvGrpSpPr/>
          <p:nvPr/>
        </p:nvGrpSpPr>
        <p:grpSpPr>
          <a:xfrm>
            <a:off x="116632" y="5817096"/>
            <a:ext cx="6653336" cy="495126"/>
            <a:chOff x="116632" y="1352600"/>
            <a:chExt cx="6653336" cy="495126"/>
          </a:xfrm>
        </p:grpSpPr>
        <p:grpSp>
          <p:nvGrpSpPr>
            <p:cNvPr id="33" name="Groupe 32"/>
            <p:cNvGrpSpPr/>
            <p:nvPr/>
          </p:nvGrpSpPr>
          <p:grpSpPr>
            <a:xfrm>
              <a:off x="116632" y="1352600"/>
              <a:ext cx="360040" cy="461665"/>
              <a:chOff x="116632" y="1352600"/>
              <a:chExt cx="360040" cy="461665"/>
            </a:xfrm>
          </p:grpSpPr>
          <p:sp>
            <p:nvSpPr>
              <p:cNvPr id="36" name="Ellipse 3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Surligne le verbe conjugué qui convient et récris la phrase.</a:t>
              </a:r>
            </a:p>
          </p:txBody>
        </p:sp>
        <p:sp>
          <p:nvSpPr>
            <p:cNvPr id="35" name="Rectangle à coins arrondis 3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8" name="ZoneTexte 37"/>
          <p:cNvSpPr txBox="1"/>
          <p:nvPr/>
        </p:nvSpPr>
        <p:spPr>
          <a:xfrm>
            <a:off x="296652" y="6537176"/>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Le présentateur </a:t>
            </a:r>
            <a:r>
              <a:rPr lang="fr-FR" sz="1200" b="1" dirty="0">
                <a:latin typeface="Comic Sans MS" pitchFamily="66" charset="0"/>
              </a:rPr>
              <a:t>annonceras/annoncera/annonceront</a:t>
            </a:r>
            <a:r>
              <a:rPr lang="fr-FR" sz="1200" dirty="0">
                <a:latin typeface="Comic Sans MS" pitchFamily="66" charset="0"/>
              </a:rPr>
              <a:t> la nouvelle au journal.</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Je </a:t>
            </a:r>
            <a:r>
              <a:rPr lang="fr-FR" sz="1200" b="1" dirty="0">
                <a:latin typeface="Comic Sans MS" pitchFamily="66" charset="0"/>
              </a:rPr>
              <a:t>mangera/mangerai/mangerons</a:t>
            </a:r>
            <a:r>
              <a:rPr lang="fr-FR" sz="1200" dirty="0">
                <a:latin typeface="Comic Sans MS" pitchFamily="66" charset="0"/>
              </a:rPr>
              <a:t> des nouilles et des champignons.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Ta sœur et </a:t>
            </a:r>
            <a:r>
              <a:rPr lang="fr-FR" sz="1200">
                <a:latin typeface="Comic Sans MS" pitchFamily="66" charset="0"/>
              </a:rPr>
              <a:t>toi </a:t>
            </a:r>
            <a:r>
              <a:rPr lang="fr-FR" sz="1200" b="1">
                <a:latin typeface="Comic Sans MS" pitchFamily="66" charset="0"/>
              </a:rPr>
              <a:t>travaillez/travaillerez/travailleront</a:t>
            </a:r>
            <a:r>
              <a:rPr lang="fr-FR" sz="1200">
                <a:latin typeface="Comic Sans MS" pitchFamily="66" charset="0"/>
              </a:rPr>
              <a:t> </a:t>
            </a:r>
            <a:r>
              <a:rPr lang="fr-FR" sz="1200" dirty="0">
                <a:latin typeface="Comic Sans MS" pitchFamily="66" charset="0"/>
              </a:rPr>
              <a:t>dans votre chambre.</a:t>
            </a:r>
          </a:p>
        </p:txBody>
      </p:sp>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014944"/>
            <a:ext cx="6192688" cy="502778"/>
          </a:xfrm>
          <a:prstGeom prst="rect">
            <a:avLst/>
          </a:prstGeom>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014504"/>
            <a:ext cx="6192688" cy="502778"/>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937833"/>
            <a:ext cx="6192688" cy="502778"/>
          </a:xfrm>
          <a:prstGeom prst="rect">
            <a:avLst/>
          </a:prstGeom>
        </p:spPr>
      </p:pic>
      <p:sp>
        <p:nvSpPr>
          <p:cNvPr id="22" name="Espace réservé du texte 1">
            <a:extLst>
              <a:ext uri="{FF2B5EF4-FFF2-40B4-BE49-F238E27FC236}">
                <a16:creationId xmlns:a16="http://schemas.microsoft.com/office/drawing/2014/main" id="{9CB90864-92CE-A25B-6A1E-33A3686B969E}"/>
              </a:ext>
            </a:extLst>
          </p:cNvPr>
          <p:cNvSpPr>
            <a:spLocks noGrp="1"/>
          </p:cNvSpPr>
          <p:nvPr>
            <p:ph type="body" sz="quarter" idx="10"/>
          </p:nvPr>
        </p:nvSpPr>
        <p:spPr>
          <a:xfrm>
            <a:off x="1038225" y="34925"/>
            <a:ext cx="4262438" cy="610810"/>
          </a:xfrm>
        </p:spPr>
        <p:txBody>
          <a:bodyPr anchor="ctr">
            <a:normAutofit fontScale="70000" lnSpcReduction="20000"/>
          </a:bodyPr>
          <a:lstStyle/>
          <a:p>
            <a:r>
              <a:rPr lang="fr-FR" dirty="0"/>
              <a:t>Le futur des verbes du 1</a:t>
            </a:r>
            <a:r>
              <a:rPr lang="fr-FR" baseline="30000" dirty="0"/>
              <a:t>er</a:t>
            </a:r>
            <a:r>
              <a:rPr lang="fr-FR" dirty="0"/>
              <a:t> groupe</a:t>
            </a:r>
          </a:p>
        </p:txBody>
      </p:sp>
    </p:spTree>
    <p:extLst>
      <p:ext uri="{BB962C8B-B14F-4D97-AF65-F5344CB8AC3E}">
        <p14:creationId xmlns:p14="http://schemas.microsoft.com/office/powerpoint/2010/main" val="1204353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a:t>6</a:t>
            </a:r>
          </a:p>
        </p:txBody>
      </p:sp>
      <p:sp>
        <p:nvSpPr>
          <p:cNvPr id="4" name="Espace réservé du texte 3"/>
          <p:cNvSpPr>
            <a:spLocks noGrp="1"/>
          </p:cNvSpPr>
          <p:nvPr>
            <p:ph type="body" sz="quarter" idx="12"/>
          </p:nvPr>
        </p:nvSpPr>
        <p:spPr/>
        <p:txBody>
          <a:bodyPr/>
          <a:lstStyle/>
          <a:p>
            <a:r>
              <a:rPr lang="fr-FR" dirty="0"/>
              <a:t>**</a:t>
            </a:r>
          </a:p>
        </p:txBody>
      </p:sp>
      <p:grpSp>
        <p:nvGrpSpPr>
          <p:cNvPr id="51" name="Groupe 50"/>
          <p:cNvGrpSpPr/>
          <p:nvPr/>
        </p:nvGrpSpPr>
        <p:grpSpPr>
          <a:xfrm>
            <a:off x="116632" y="1280592"/>
            <a:ext cx="6653336" cy="468196"/>
            <a:chOff x="116632" y="1352600"/>
            <a:chExt cx="6653336" cy="468196"/>
          </a:xfrm>
        </p:grpSpPr>
        <p:grpSp>
          <p:nvGrpSpPr>
            <p:cNvPr id="52" name="Groupe 51"/>
            <p:cNvGrpSpPr/>
            <p:nvPr/>
          </p:nvGrpSpPr>
          <p:grpSpPr>
            <a:xfrm>
              <a:off x="116632" y="1352600"/>
              <a:ext cx="360040" cy="461665"/>
              <a:chOff x="116632" y="1352600"/>
              <a:chExt cx="360040" cy="461665"/>
            </a:xfrm>
          </p:grpSpPr>
          <p:sp>
            <p:nvSpPr>
              <p:cNvPr id="55" name="Ellipse 5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3" name="ZoneTexte 52"/>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Complète avec le pronom personnel qui convient.</a:t>
              </a:r>
            </a:p>
          </p:txBody>
        </p:sp>
        <p:sp>
          <p:nvSpPr>
            <p:cNvPr id="54" name="Rectangle à coins arrondis 5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0" name="ZoneTexte 59"/>
          <p:cNvSpPr txBox="1"/>
          <p:nvPr/>
        </p:nvSpPr>
        <p:spPr>
          <a:xfrm>
            <a:off x="296652" y="1856656"/>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 passeras le voir.</a:t>
            </a:r>
          </a:p>
          <a:p>
            <a:pPr>
              <a:lnSpc>
                <a:spcPct val="200000"/>
              </a:lnSpc>
            </a:pPr>
            <a:r>
              <a:rPr lang="fr-FR" sz="1200" dirty="0">
                <a:latin typeface="Comic Sans MS" pitchFamily="66" charset="0"/>
              </a:rPr>
              <a:t>............ rangeront le garage.</a:t>
            </a:r>
          </a:p>
          <a:p>
            <a:pPr>
              <a:lnSpc>
                <a:spcPct val="200000"/>
              </a:lnSpc>
            </a:pPr>
            <a:r>
              <a:rPr lang="fr-FR" sz="1200" dirty="0">
                <a:latin typeface="Comic Sans MS" pitchFamily="66" charset="0"/>
              </a:rPr>
              <a:t>............ plaisanterons avec lui.</a:t>
            </a:r>
          </a:p>
          <a:p>
            <a:pPr>
              <a:lnSpc>
                <a:spcPct val="200000"/>
              </a:lnSpc>
            </a:pPr>
            <a:r>
              <a:rPr lang="fr-FR" sz="1200" dirty="0">
                <a:latin typeface="Comic Sans MS" pitchFamily="66" charset="0"/>
              </a:rPr>
              <a:t>............ décollerez de l’aéroport.</a:t>
            </a:r>
          </a:p>
        </p:txBody>
      </p:sp>
      <p:sp>
        <p:nvSpPr>
          <p:cNvPr id="61" name="ZoneTexte 60"/>
          <p:cNvSpPr txBox="1"/>
          <p:nvPr/>
        </p:nvSpPr>
        <p:spPr>
          <a:xfrm>
            <a:off x="3573016" y="1856656"/>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parlerai avec ta maitresse.</a:t>
            </a:r>
          </a:p>
          <a:p>
            <a:pPr>
              <a:lnSpc>
                <a:spcPct val="200000"/>
              </a:lnSpc>
            </a:pPr>
            <a:r>
              <a:rPr lang="fr-FR" sz="1200" dirty="0">
                <a:latin typeface="Comic Sans MS" pitchFamily="66" charset="0"/>
              </a:rPr>
              <a:t>............ te promèneras avec ton chien.</a:t>
            </a:r>
          </a:p>
          <a:p>
            <a:pPr>
              <a:lnSpc>
                <a:spcPct val="200000"/>
              </a:lnSpc>
            </a:pPr>
            <a:r>
              <a:rPr lang="fr-FR" sz="1200" dirty="0">
                <a:latin typeface="Comic Sans MS" pitchFamily="66" charset="0"/>
              </a:rPr>
              <a:t>............ ramasserons des coquillages.</a:t>
            </a:r>
          </a:p>
          <a:p>
            <a:pPr>
              <a:lnSpc>
                <a:spcPct val="200000"/>
              </a:lnSpc>
            </a:pPr>
            <a:r>
              <a:rPr lang="fr-FR" sz="1200" dirty="0">
                <a:latin typeface="Comic Sans MS" pitchFamily="66" charset="0"/>
              </a:rPr>
              <a:t>............ filmera notre arrivée.</a:t>
            </a:r>
          </a:p>
        </p:txBody>
      </p:sp>
      <p:cxnSp>
        <p:nvCxnSpPr>
          <p:cNvPr id="62" name="Connecteur droit 61"/>
          <p:cNvCxnSpPr/>
          <p:nvPr/>
        </p:nvCxnSpPr>
        <p:spPr>
          <a:xfrm>
            <a:off x="3472408" y="185665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3" name="Groupe 62"/>
          <p:cNvGrpSpPr/>
          <p:nvPr/>
        </p:nvGrpSpPr>
        <p:grpSpPr>
          <a:xfrm>
            <a:off x="116632" y="3800872"/>
            <a:ext cx="6653336" cy="818292"/>
            <a:chOff x="116632" y="1352600"/>
            <a:chExt cx="6653336" cy="818292"/>
          </a:xfrm>
        </p:grpSpPr>
        <p:grpSp>
          <p:nvGrpSpPr>
            <p:cNvPr id="64" name="Groupe 63"/>
            <p:cNvGrpSpPr/>
            <p:nvPr/>
          </p:nvGrpSpPr>
          <p:grpSpPr>
            <a:xfrm>
              <a:off x="116632" y="1352600"/>
              <a:ext cx="360040" cy="461665"/>
              <a:chOff x="116632" y="1352600"/>
              <a:chExt cx="360040" cy="461665"/>
            </a:xfrm>
          </p:grpSpPr>
          <p:sp>
            <p:nvSpPr>
              <p:cNvPr id="67" name="Ellipse 6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5" name="ZoneTexte 64"/>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Récris les phrases suivantes en conjuguant le verbe entre parenthèses </a:t>
              </a:r>
              <a:r>
                <a:rPr lang="fr-FR" sz="1400" u="sng">
                  <a:latin typeface="SimpleRonde" pitchFamily="2" charset="0"/>
                </a:rPr>
                <a:t>au futur.</a:t>
              </a:r>
              <a:endParaRPr lang="fr-FR" sz="1400" u="sng" dirty="0">
                <a:latin typeface="SimpleRonde" pitchFamily="2" charset="0"/>
              </a:endParaRPr>
            </a:p>
          </p:txBody>
        </p:sp>
        <p:sp>
          <p:nvSpPr>
            <p:cNvPr id="66" name="Rectangle à coins arrondis 6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9" name="ZoneTexte 68"/>
          <p:cNvSpPr txBox="1"/>
          <p:nvPr/>
        </p:nvSpPr>
        <p:spPr>
          <a:xfrm>
            <a:off x="296652" y="4466942"/>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Mon frère et moi (jouer) souvent dans le jardin.</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Elles (proposer) d’aller gouter chez elle à 16h30.</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Ton ami et toi (profiter) de vos vacances en Chine.</a:t>
            </a:r>
          </a:p>
        </p:txBody>
      </p:sp>
      <p:pic>
        <p:nvPicPr>
          <p:cNvPr id="70" name="Image 6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944710"/>
            <a:ext cx="6192688" cy="502778"/>
          </a:xfrm>
          <a:prstGeom prst="rect">
            <a:avLst/>
          </a:prstGeom>
        </p:spPr>
      </p:pic>
      <p:pic>
        <p:nvPicPr>
          <p:cNvPr id="71" name="Image 7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944270"/>
            <a:ext cx="6192688" cy="502778"/>
          </a:xfrm>
          <a:prstGeom prst="rect">
            <a:avLst/>
          </a:prstGeom>
        </p:spPr>
      </p:pic>
      <p:pic>
        <p:nvPicPr>
          <p:cNvPr id="72" name="Image 7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867599"/>
            <a:ext cx="6192688" cy="502778"/>
          </a:xfrm>
          <a:prstGeom prst="rect">
            <a:avLst/>
          </a:prstGeom>
        </p:spPr>
      </p:pic>
      <p:grpSp>
        <p:nvGrpSpPr>
          <p:cNvPr id="73" name="Groupe 72"/>
          <p:cNvGrpSpPr/>
          <p:nvPr/>
        </p:nvGrpSpPr>
        <p:grpSpPr>
          <a:xfrm>
            <a:off x="116632" y="7545288"/>
            <a:ext cx="6653336" cy="495126"/>
            <a:chOff x="116632" y="1352600"/>
            <a:chExt cx="6653336" cy="495126"/>
          </a:xfrm>
        </p:grpSpPr>
        <p:grpSp>
          <p:nvGrpSpPr>
            <p:cNvPr id="74" name="Groupe 73"/>
            <p:cNvGrpSpPr/>
            <p:nvPr/>
          </p:nvGrpSpPr>
          <p:grpSpPr>
            <a:xfrm>
              <a:off x="116632" y="1352600"/>
              <a:ext cx="360040" cy="461665"/>
              <a:chOff x="116632" y="1352600"/>
              <a:chExt cx="360040" cy="461665"/>
            </a:xfrm>
          </p:grpSpPr>
          <p:sp>
            <p:nvSpPr>
              <p:cNvPr id="77" name="Ellipse 7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5" name="ZoneTexte 74"/>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Ecris une phrase au futur avec les verbes suivants.</a:t>
              </a:r>
            </a:p>
          </p:txBody>
        </p:sp>
        <p:sp>
          <p:nvSpPr>
            <p:cNvPr id="76" name="Rectangle à coins arrondis 7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9" name="ZoneTexte 78"/>
          <p:cNvSpPr txBox="1"/>
          <p:nvPr/>
        </p:nvSpPr>
        <p:spPr>
          <a:xfrm>
            <a:off x="44624" y="8054568"/>
            <a:ext cx="6393904" cy="1477328"/>
          </a:xfrm>
          <a:prstGeom prst="rect">
            <a:avLst/>
          </a:prstGeom>
          <a:noFill/>
        </p:spPr>
        <p:txBody>
          <a:bodyPr wrap="square" rtlCol="0">
            <a:spAutoFit/>
          </a:bodyPr>
          <a:lstStyle/>
          <a:p>
            <a:pPr>
              <a:lnSpc>
                <a:spcPct val="250000"/>
              </a:lnSpc>
            </a:pPr>
            <a:r>
              <a:rPr lang="fr-FR" sz="1200" dirty="0">
                <a:latin typeface="Comic Sans MS" pitchFamily="66" charset="0"/>
              </a:rPr>
              <a:t>plaisanter</a:t>
            </a:r>
          </a:p>
          <a:p>
            <a:pPr>
              <a:lnSpc>
                <a:spcPct val="250000"/>
              </a:lnSpc>
            </a:pPr>
            <a:r>
              <a:rPr lang="fr-FR" sz="1200" dirty="0">
                <a:latin typeface="Comic Sans MS" pitchFamily="66" charset="0"/>
              </a:rPr>
              <a:t>décorer</a:t>
            </a:r>
          </a:p>
          <a:p>
            <a:pPr>
              <a:lnSpc>
                <a:spcPct val="250000"/>
              </a:lnSpc>
            </a:pPr>
            <a:r>
              <a:rPr lang="fr-FR" sz="1200" dirty="0">
                <a:latin typeface="Comic Sans MS" pitchFamily="66" charset="0"/>
              </a:rPr>
              <a:t>raconter</a:t>
            </a:r>
          </a:p>
        </p:txBody>
      </p:sp>
      <p:pic>
        <p:nvPicPr>
          <p:cNvPr id="80" name="Image 79"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908720" y="8152237"/>
            <a:ext cx="5810076" cy="401163"/>
          </a:xfrm>
          <a:prstGeom prst="rect">
            <a:avLst/>
          </a:prstGeom>
        </p:spPr>
      </p:pic>
      <p:pic>
        <p:nvPicPr>
          <p:cNvPr id="81" name="Image 80"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908720" y="8620092"/>
            <a:ext cx="5810076" cy="401163"/>
          </a:xfrm>
          <a:prstGeom prst="rect">
            <a:avLst/>
          </a:prstGeom>
        </p:spPr>
      </p:pic>
      <p:pic>
        <p:nvPicPr>
          <p:cNvPr id="82" name="Image 81" descr="Capture d’écran"/>
          <p:cNvPicPr>
            <a:picLocks noChangeAspect="1"/>
          </p:cNvPicPr>
          <p:nvPr/>
        </p:nvPicPr>
        <p:blipFill rotWithShape="1">
          <a:blip r:embed="rId2">
            <a:extLst>
              <a:ext uri="{28A0092B-C50C-407E-A947-70E740481C1C}">
                <a14:useLocalDpi xmlns:a14="http://schemas.microsoft.com/office/drawing/2010/main" val="0"/>
              </a:ext>
            </a:extLst>
          </a:blip>
          <a:srcRect l="9384" r="5896" b="83307"/>
          <a:stretch/>
        </p:blipFill>
        <p:spPr>
          <a:xfrm>
            <a:off x="908720" y="9101344"/>
            <a:ext cx="5810076" cy="401163"/>
          </a:xfrm>
          <a:prstGeom prst="rect">
            <a:avLst/>
          </a:prstGeom>
        </p:spPr>
      </p:pic>
      <p:sp>
        <p:nvSpPr>
          <p:cNvPr id="7" name="Espace réservé du texte 1">
            <a:extLst>
              <a:ext uri="{FF2B5EF4-FFF2-40B4-BE49-F238E27FC236}">
                <a16:creationId xmlns:a16="http://schemas.microsoft.com/office/drawing/2014/main" id="{FD20ADA1-7BD6-DB05-8C30-DD5D5DDDDDFF}"/>
              </a:ext>
            </a:extLst>
          </p:cNvPr>
          <p:cNvSpPr>
            <a:spLocks noGrp="1"/>
          </p:cNvSpPr>
          <p:nvPr>
            <p:ph type="body" sz="quarter" idx="10"/>
          </p:nvPr>
        </p:nvSpPr>
        <p:spPr>
          <a:xfrm>
            <a:off x="1038225" y="34925"/>
            <a:ext cx="4262438" cy="610810"/>
          </a:xfrm>
        </p:spPr>
        <p:txBody>
          <a:bodyPr anchor="ctr">
            <a:normAutofit fontScale="70000" lnSpcReduction="20000"/>
          </a:bodyPr>
          <a:lstStyle/>
          <a:p>
            <a:r>
              <a:rPr lang="fr-FR" dirty="0"/>
              <a:t>Le futur des verbes du 1</a:t>
            </a:r>
            <a:r>
              <a:rPr lang="fr-FR" baseline="30000" dirty="0"/>
              <a:t>er</a:t>
            </a:r>
            <a:r>
              <a:rPr lang="fr-FR" dirty="0"/>
              <a:t> groupe </a:t>
            </a:r>
          </a:p>
        </p:txBody>
      </p:sp>
    </p:spTree>
    <p:extLst>
      <p:ext uri="{BB962C8B-B14F-4D97-AF65-F5344CB8AC3E}">
        <p14:creationId xmlns:p14="http://schemas.microsoft.com/office/powerpoint/2010/main" val="1527934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a:t>6</a:t>
            </a:r>
          </a:p>
        </p:txBody>
      </p:sp>
      <p:sp>
        <p:nvSpPr>
          <p:cNvPr id="4" name="Espace réservé du texte 3"/>
          <p:cNvSpPr>
            <a:spLocks noGrp="1"/>
          </p:cNvSpPr>
          <p:nvPr>
            <p:ph type="body" sz="quarter" idx="12"/>
          </p:nvPr>
        </p:nvSpPr>
        <p:spPr/>
        <p:txBody>
          <a:bodyPr/>
          <a:lstStyle/>
          <a:p>
            <a:r>
              <a:rPr lang="fr-FR" dirty="0"/>
              <a:t>***</a:t>
            </a:r>
          </a:p>
        </p:txBody>
      </p:sp>
      <p:grpSp>
        <p:nvGrpSpPr>
          <p:cNvPr id="34" name="Groupe 33"/>
          <p:cNvGrpSpPr/>
          <p:nvPr/>
        </p:nvGrpSpPr>
        <p:grpSpPr>
          <a:xfrm>
            <a:off x="116632" y="1280592"/>
            <a:ext cx="6653336" cy="468196"/>
            <a:chOff x="116632" y="1352600"/>
            <a:chExt cx="6653336" cy="468196"/>
          </a:xfrm>
        </p:grpSpPr>
        <p:grpSp>
          <p:nvGrpSpPr>
            <p:cNvPr id="35" name="Groupe 34"/>
            <p:cNvGrpSpPr/>
            <p:nvPr/>
          </p:nvGrpSpPr>
          <p:grpSpPr>
            <a:xfrm>
              <a:off x="116632" y="1352600"/>
              <a:ext cx="360040" cy="461665"/>
              <a:chOff x="116632" y="1352600"/>
              <a:chExt cx="360040" cy="461665"/>
            </a:xfrm>
          </p:grpSpPr>
          <p:sp>
            <p:nvSpPr>
              <p:cNvPr id="38" name="Ellipse 3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6" name="ZoneTexte 35"/>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Conjugue au futur les verbes entre parenthèses.</a:t>
              </a:r>
            </a:p>
          </p:txBody>
        </p:sp>
        <p:sp>
          <p:nvSpPr>
            <p:cNvPr id="37" name="Rectangle à coins arrondis 3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0" name="ZoneTexte 39"/>
          <p:cNvSpPr txBox="1"/>
          <p:nvPr/>
        </p:nvSpPr>
        <p:spPr>
          <a:xfrm>
            <a:off x="296652" y="1784648"/>
            <a:ext cx="6372708" cy="1862241"/>
          </a:xfrm>
          <a:prstGeom prst="rect">
            <a:avLst/>
          </a:prstGeom>
          <a:noFill/>
        </p:spPr>
        <p:txBody>
          <a:bodyPr wrap="square" rtlCol="0">
            <a:spAutoFit/>
          </a:bodyPr>
          <a:lstStyle/>
          <a:p>
            <a:pPr algn="just">
              <a:lnSpc>
                <a:spcPct val="250000"/>
              </a:lnSpc>
            </a:pPr>
            <a:r>
              <a:rPr lang="fr-FR" sz="1200" dirty="0">
                <a:latin typeface="Comic Sans MS" pitchFamily="66" charset="0"/>
              </a:rPr>
              <a:t>Pour réaliser une pizza, tu (préparer) ______________ la pâte brisée, puis tu l’(étaler) _____________ avec un rouleau à pâtisserie. Ensuite, tu (ajouter) _____________ de la sauce tomate, du jambon et des champignons. Tu (terminer) _____________ en la mettant à cuire au four.</a:t>
            </a:r>
          </a:p>
        </p:txBody>
      </p:sp>
      <p:grpSp>
        <p:nvGrpSpPr>
          <p:cNvPr id="41" name="Groupe 40"/>
          <p:cNvGrpSpPr/>
          <p:nvPr/>
        </p:nvGrpSpPr>
        <p:grpSpPr>
          <a:xfrm>
            <a:off x="116632" y="3846676"/>
            <a:ext cx="6653336" cy="818292"/>
            <a:chOff x="116632" y="1352600"/>
            <a:chExt cx="6653336" cy="818292"/>
          </a:xfrm>
        </p:grpSpPr>
        <p:grpSp>
          <p:nvGrpSpPr>
            <p:cNvPr id="42" name="Groupe 41"/>
            <p:cNvGrpSpPr/>
            <p:nvPr/>
          </p:nvGrpSpPr>
          <p:grpSpPr>
            <a:xfrm>
              <a:off x="116632" y="1352600"/>
              <a:ext cx="360040" cy="461665"/>
              <a:chOff x="116632" y="1352600"/>
              <a:chExt cx="360040" cy="461665"/>
            </a:xfrm>
          </p:grpSpPr>
          <p:sp>
            <p:nvSpPr>
              <p:cNvPr id="45" name="Ellipse 4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3" name="ZoneTexte 42"/>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avec le verbe qui convient conjugué au futur.</a:t>
              </a:r>
            </a:p>
          </p:txBody>
        </p:sp>
        <p:sp>
          <p:nvSpPr>
            <p:cNvPr id="44" name="Rectangle à coins arrondis 4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7" name="ZoneTexte 46"/>
          <p:cNvSpPr txBox="1"/>
          <p:nvPr/>
        </p:nvSpPr>
        <p:spPr>
          <a:xfrm>
            <a:off x="296652" y="4736976"/>
            <a:ext cx="6372708" cy="2323906"/>
          </a:xfrm>
          <a:prstGeom prst="rect">
            <a:avLst/>
          </a:prstGeom>
          <a:noFill/>
        </p:spPr>
        <p:txBody>
          <a:bodyPr wrap="square" rtlCol="0">
            <a:spAutoFit/>
          </a:bodyPr>
          <a:lstStyle/>
          <a:p>
            <a:pPr algn="just">
              <a:lnSpc>
                <a:spcPct val="250000"/>
              </a:lnSpc>
            </a:pPr>
            <a:r>
              <a:rPr lang="fr-FR" sz="1200" dirty="0">
                <a:latin typeface="Comic Sans MS" pitchFamily="66" charset="0"/>
              </a:rPr>
              <a:t>Mes parents _______________ en attendant le résultat des élections.</a:t>
            </a:r>
          </a:p>
          <a:p>
            <a:pPr algn="just">
              <a:lnSpc>
                <a:spcPct val="250000"/>
              </a:lnSpc>
            </a:pPr>
            <a:r>
              <a:rPr lang="fr-FR" sz="1200" dirty="0">
                <a:latin typeface="Comic Sans MS" pitchFamily="66" charset="0"/>
              </a:rPr>
              <a:t>Nous ______________ une nouvelle formule magique.</a:t>
            </a:r>
          </a:p>
          <a:p>
            <a:pPr algn="just">
              <a:lnSpc>
                <a:spcPct val="250000"/>
              </a:lnSpc>
            </a:pPr>
            <a:r>
              <a:rPr lang="fr-FR" sz="1200" dirty="0">
                <a:latin typeface="Comic Sans MS" pitchFamily="66" charset="0"/>
              </a:rPr>
              <a:t>La sorcière ________________, éberluée, le balai voler vers elle.</a:t>
            </a:r>
          </a:p>
          <a:p>
            <a:pPr algn="just">
              <a:lnSpc>
                <a:spcPct val="250000"/>
              </a:lnSpc>
            </a:pPr>
            <a:r>
              <a:rPr lang="fr-FR" sz="1200" dirty="0">
                <a:latin typeface="Comic Sans MS" pitchFamily="66" charset="0"/>
              </a:rPr>
              <a:t>Vous ________________ des tomates dans votre potager.</a:t>
            </a:r>
          </a:p>
          <a:p>
            <a:pPr algn="just">
              <a:lnSpc>
                <a:spcPct val="250000"/>
              </a:lnSpc>
            </a:pPr>
            <a:r>
              <a:rPr lang="fr-FR" sz="1200" dirty="0">
                <a:latin typeface="Comic Sans MS" pitchFamily="66" charset="0"/>
              </a:rPr>
              <a:t>Tu ____________ la truite dans la rivière près de chez toi.</a:t>
            </a:r>
          </a:p>
        </p:txBody>
      </p:sp>
      <p:sp>
        <p:nvSpPr>
          <p:cNvPr id="48" name="ZoneTexte 47"/>
          <p:cNvSpPr txBox="1"/>
          <p:nvPr/>
        </p:nvSpPr>
        <p:spPr>
          <a:xfrm>
            <a:off x="376672" y="4531985"/>
            <a:ext cx="6372708" cy="276999"/>
          </a:xfrm>
          <a:prstGeom prst="rect">
            <a:avLst/>
          </a:prstGeom>
          <a:noFill/>
        </p:spPr>
        <p:txBody>
          <a:bodyPr wrap="square" rtlCol="0">
            <a:spAutoFit/>
          </a:bodyPr>
          <a:lstStyle/>
          <a:p>
            <a:pPr algn="ctr"/>
            <a:r>
              <a:rPr lang="fr-FR" sz="1200" dirty="0">
                <a:latin typeface="Comic Sans MS" pitchFamily="66" charset="0"/>
              </a:rPr>
              <a:t>pêches - testons – regarde – patientent - cultivez  </a:t>
            </a:r>
          </a:p>
        </p:txBody>
      </p:sp>
      <p:grpSp>
        <p:nvGrpSpPr>
          <p:cNvPr id="49" name="Groupe 48"/>
          <p:cNvGrpSpPr/>
          <p:nvPr/>
        </p:nvGrpSpPr>
        <p:grpSpPr>
          <a:xfrm>
            <a:off x="116632" y="7159044"/>
            <a:ext cx="6653336" cy="818292"/>
            <a:chOff x="116632" y="1352600"/>
            <a:chExt cx="6653336" cy="818292"/>
          </a:xfrm>
        </p:grpSpPr>
        <p:grpSp>
          <p:nvGrpSpPr>
            <p:cNvPr id="50" name="Groupe 49"/>
            <p:cNvGrpSpPr/>
            <p:nvPr/>
          </p:nvGrpSpPr>
          <p:grpSpPr>
            <a:xfrm>
              <a:off x="116632" y="1352600"/>
              <a:ext cx="360040" cy="461665"/>
              <a:chOff x="116632" y="1352600"/>
              <a:chExt cx="360040" cy="461665"/>
            </a:xfrm>
          </p:grpSpPr>
          <p:sp>
            <p:nvSpPr>
              <p:cNvPr id="59" name="Ellipse 5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ZoneTexte 8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7" name="ZoneTexte 5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Ecris quelques phrases pour décrire cette scène en employant les verbes suivants au futur : </a:t>
              </a:r>
            </a:p>
          </p:txBody>
        </p:sp>
        <p:sp>
          <p:nvSpPr>
            <p:cNvPr id="58" name="Rectangle à coins arrondis 5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84" name="ZoneTexte 83"/>
          <p:cNvSpPr txBox="1"/>
          <p:nvPr/>
        </p:nvSpPr>
        <p:spPr>
          <a:xfrm>
            <a:off x="3429000" y="7621934"/>
            <a:ext cx="2995736" cy="283394"/>
          </a:xfrm>
          <a:prstGeom prst="rect">
            <a:avLst/>
          </a:prstGeom>
          <a:noFill/>
        </p:spPr>
        <p:txBody>
          <a:bodyPr wrap="square" rtlCol="0">
            <a:spAutoFit/>
          </a:bodyPr>
          <a:lstStyle/>
          <a:p>
            <a:pPr algn="ctr"/>
            <a:r>
              <a:rPr lang="fr-FR" sz="1200" b="1" dirty="0">
                <a:latin typeface="Comic Sans MS" pitchFamily="66" charset="0"/>
              </a:rPr>
              <a:t>tomber – siffler - ramasser</a:t>
            </a:r>
          </a:p>
        </p:txBody>
      </p:sp>
      <p:pic>
        <p:nvPicPr>
          <p:cNvPr id="85" name="Image 8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33158" r="42856" b="5238"/>
          <a:stretch/>
        </p:blipFill>
        <p:spPr>
          <a:xfrm>
            <a:off x="404664" y="8225071"/>
            <a:ext cx="3557736" cy="1480457"/>
          </a:xfrm>
          <a:prstGeom prst="rect">
            <a:avLst/>
          </a:prstGeom>
        </p:spPr>
      </p:pic>
      <p:pic>
        <p:nvPicPr>
          <p:cNvPr id="8" name="Image 7">
            <a:extLst>
              <a:ext uri="{FF2B5EF4-FFF2-40B4-BE49-F238E27FC236}">
                <a16:creationId xmlns:a16="http://schemas.microsoft.com/office/drawing/2014/main" id="{55BDE855-A6D0-89EE-C2E6-AA7161600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792" y="8360598"/>
            <a:ext cx="2678956" cy="1368912"/>
          </a:xfrm>
          <a:prstGeom prst="rect">
            <a:avLst/>
          </a:prstGeom>
        </p:spPr>
      </p:pic>
      <p:sp>
        <p:nvSpPr>
          <p:cNvPr id="7" name="Espace réservé du texte 1">
            <a:extLst>
              <a:ext uri="{FF2B5EF4-FFF2-40B4-BE49-F238E27FC236}">
                <a16:creationId xmlns:a16="http://schemas.microsoft.com/office/drawing/2014/main" id="{6040A69C-B051-8C7D-6030-F6F90C132E40}"/>
              </a:ext>
            </a:extLst>
          </p:cNvPr>
          <p:cNvSpPr>
            <a:spLocks noGrp="1"/>
          </p:cNvSpPr>
          <p:nvPr>
            <p:ph type="body" sz="quarter" idx="10"/>
          </p:nvPr>
        </p:nvSpPr>
        <p:spPr>
          <a:xfrm>
            <a:off x="1038225" y="34925"/>
            <a:ext cx="4262438" cy="610810"/>
          </a:xfrm>
        </p:spPr>
        <p:txBody>
          <a:bodyPr anchor="ctr">
            <a:normAutofit fontScale="70000" lnSpcReduction="20000"/>
          </a:bodyPr>
          <a:lstStyle/>
          <a:p>
            <a:r>
              <a:rPr lang="fr-FR" dirty="0"/>
              <a:t>Le futur des verbes du 1</a:t>
            </a:r>
            <a:r>
              <a:rPr lang="fr-FR" baseline="30000" dirty="0"/>
              <a:t>er</a:t>
            </a:r>
            <a:r>
              <a:rPr lang="fr-FR" dirty="0"/>
              <a:t> groupe </a:t>
            </a:r>
          </a:p>
        </p:txBody>
      </p:sp>
    </p:spTree>
    <p:extLst>
      <p:ext uri="{BB962C8B-B14F-4D97-AF65-F5344CB8AC3E}">
        <p14:creationId xmlns:p14="http://schemas.microsoft.com/office/powerpoint/2010/main" val="27558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Passé, présent, futur</a:t>
            </a:r>
          </a:p>
        </p:txBody>
      </p:sp>
      <p:sp>
        <p:nvSpPr>
          <p:cNvPr id="9" name="Espace réservé du texte 8"/>
          <p:cNvSpPr>
            <a:spLocks noGrp="1"/>
          </p:cNvSpPr>
          <p:nvPr>
            <p:ph type="body" sz="quarter" idx="11"/>
          </p:nvPr>
        </p:nvSpPr>
        <p:spPr/>
        <p:txBody>
          <a:bodyPr/>
          <a:lstStyle/>
          <a:p>
            <a:r>
              <a:rPr lang="fr-FR" dirty="0"/>
              <a:t>1</a:t>
            </a:r>
          </a:p>
        </p:txBody>
      </p:sp>
      <p:sp>
        <p:nvSpPr>
          <p:cNvPr id="10" name="Espace réservé du texte 9"/>
          <p:cNvSpPr>
            <a:spLocks noGrp="1"/>
          </p:cNvSpPr>
          <p:nvPr>
            <p:ph type="body" sz="quarter" idx="12"/>
          </p:nvPr>
        </p:nvSpPr>
        <p:spPr/>
        <p:txBody>
          <a:bodyPr/>
          <a:lstStyle/>
          <a:p>
            <a:r>
              <a:rPr lang="fr-FR" dirty="0"/>
              <a:t>*</a:t>
            </a:r>
          </a:p>
        </p:txBody>
      </p:sp>
      <p:grpSp>
        <p:nvGrpSpPr>
          <p:cNvPr id="4" name="Groupe 3"/>
          <p:cNvGrpSpPr/>
          <p:nvPr/>
        </p:nvGrpSpPr>
        <p:grpSpPr>
          <a:xfrm>
            <a:off x="116632" y="1352600"/>
            <a:ext cx="6653336" cy="791361"/>
            <a:chOff x="116632" y="1352600"/>
            <a:chExt cx="6653336" cy="791361"/>
          </a:xfrm>
        </p:grpSpPr>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Indique pour chaque phrase si elle est au passé, au présent ou au futur.</a:t>
              </a: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 name="ZoneTexte 1"/>
          <p:cNvSpPr txBox="1"/>
          <p:nvPr/>
        </p:nvSpPr>
        <p:spPr>
          <a:xfrm>
            <a:off x="296652" y="2144688"/>
            <a:ext cx="4500500" cy="3416320"/>
          </a:xfrm>
          <a:prstGeom prst="rect">
            <a:avLst/>
          </a:prstGeom>
          <a:noFill/>
        </p:spPr>
        <p:txBody>
          <a:bodyPr wrap="square" rtlCol="0">
            <a:spAutoFit/>
          </a:bodyPr>
          <a:lstStyle/>
          <a:p>
            <a:pPr>
              <a:lnSpc>
                <a:spcPct val="300000"/>
              </a:lnSpc>
            </a:pPr>
            <a:r>
              <a:rPr lang="fr-FR" sz="1200" dirty="0">
                <a:latin typeface="Comic Sans MS" pitchFamily="66" charset="0"/>
              </a:rPr>
              <a:t>Hier, je suis allé chez le dentiste.</a:t>
            </a:r>
          </a:p>
          <a:p>
            <a:pPr>
              <a:lnSpc>
                <a:spcPct val="300000"/>
              </a:lnSpc>
            </a:pPr>
            <a:r>
              <a:rPr lang="fr-FR" sz="1200" dirty="0">
                <a:latin typeface="Comic Sans MS" pitchFamily="66" charset="0"/>
              </a:rPr>
              <a:t>Bientôt, mon frère apprendra à faire du vélo.</a:t>
            </a:r>
          </a:p>
          <a:p>
            <a:pPr>
              <a:lnSpc>
                <a:spcPct val="300000"/>
              </a:lnSpc>
            </a:pPr>
            <a:r>
              <a:rPr lang="fr-FR" sz="1200" dirty="0">
                <a:latin typeface="Comic Sans MS" pitchFamily="66" charset="0"/>
              </a:rPr>
              <a:t>Il y a longtemps, les enfants portaient des blouses à l’école.</a:t>
            </a:r>
          </a:p>
          <a:p>
            <a:pPr>
              <a:lnSpc>
                <a:spcPct val="300000"/>
              </a:lnSpc>
            </a:pPr>
            <a:r>
              <a:rPr lang="fr-FR" sz="1200" dirty="0">
                <a:latin typeface="Comic Sans MS" pitchFamily="66" charset="0"/>
              </a:rPr>
              <a:t>Aujourd’hui, nous sommes à l’école.</a:t>
            </a:r>
          </a:p>
          <a:p>
            <a:pPr>
              <a:lnSpc>
                <a:spcPct val="300000"/>
              </a:lnSpc>
            </a:pPr>
            <a:r>
              <a:rPr lang="fr-FR" sz="1200" dirty="0">
                <a:latin typeface="Comic Sans MS" pitchFamily="66" charset="0"/>
              </a:rPr>
              <a:t>Dans 5 minutes, la cloche sonnera la récréation.</a:t>
            </a:r>
          </a:p>
          <a:p>
            <a:pPr>
              <a:lnSpc>
                <a:spcPct val="300000"/>
              </a:lnSpc>
            </a:pPr>
            <a:r>
              <a:rPr lang="fr-FR" sz="1200" dirty="0">
                <a:latin typeface="Comic Sans MS" pitchFamily="66" charset="0"/>
              </a:rPr>
              <a:t>En ce moment, ma grand-mère prépare le repas.</a:t>
            </a:r>
          </a:p>
        </p:txBody>
      </p:sp>
      <p:pic>
        <p:nvPicPr>
          <p:cNvPr id="33" name="Image 32"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2924943" y="2334424"/>
            <a:ext cx="1995857" cy="423106"/>
          </a:xfrm>
          <a:prstGeom prst="rect">
            <a:avLst/>
          </a:prstGeom>
        </p:spPr>
      </p:pic>
      <p:pic>
        <p:nvPicPr>
          <p:cNvPr id="34" name="Image 33"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645024" y="2864210"/>
            <a:ext cx="1995857" cy="423106"/>
          </a:xfrm>
          <a:prstGeom prst="rect">
            <a:avLst/>
          </a:prstGeom>
        </p:spPr>
      </p:pic>
      <p:pic>
        <p:nvPicPr>
          <p:cNvPr id="35" name="Image 34"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4673503" y="3429742"/>
            <a:ext cx="1995857" cy="423106"/>
          </a:xfrm>
          <a:prstGeom prst="rect">
            <a:avLst/>
          </a:prstGeom>
        </p:spPr>
      </p:pic>
      <p:pic>
        <p:nvPicPr>
          <p:cNvPr id="36" name="Image 35"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2924942" y="3967748"/>
            <a:ext cx="1995857" cy="423106"/>
          </a:xfrm>
          <a:prstGeom prst="rect">
            <a:avLst/>
          </a:prstGeom>
        </p:spPr>
      </p:pic>
      <p:pic>
        <p:nvPicPr>
          <p:cNvPr id="37" name="Image 36"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799223" y="4520952"/>
            <a:ext cx="1995857" cy="423106"/>
          </a:xfrm>
          <a:prstGeom prst="rect">
            <a:avLst/>
          </a:prstGeom>
        </p:spPr>
      </p:pic>
      <p:pic>
        <p:nvPicPr>
          <p:cNvPr id="38" name="Image 37"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884770" y="5085968"/>
            <a:ext cx="1995857" cy="423106"/>
          </a:xfrm>
          <a:prstGeom prst="rect">
            <a:avLst/>
          </a:prstGeom>
        </p:spPr>
      </p:pic>
      <p:grpSp>
        <p:nvGrpSpPr>
          <p:cNvPr id="39" name="Groupe 38"/>
          <p:cNvGrpSpPr/>
          <p:nvPr/>
        </p:nvGrpSpPr>
        <p:grpSpPr>
          <a:xfrm>
            <a:off x="116632" y="5601072"/>
            <a:ext cx="6653336" cy="495126"/>
            <a:chOff x="116632" y="1352600"/>
            <a:chExt cx="6653336" cy="495126"/>
          </a:xfrm>
        </p:grpSpPr>
        <p:grpSp>
          <p:nvGrpSpPr>
            <p:cNvPr id="40" name="Groupe 39"/>
            <p:cNvGrpSpPr/>
            <p:nvPr/>
          </p:nvGrpSpPr>
          <p:grpSpPr>
            <a:xfrm>
              <a:off x="116632" y="1352600"/>
              <a:ext cx="360040" cy="461665"/>
              <a:chOff x="116632" y="1352600"/>
              <a:chExt cx="360040" cy="461665"/>
            </a:xfrm>
          </p:grpSpPr>
          <p:sp>
            <p:nvSpPr>
              <p:cNvPr id="43" name="Ellipse 4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1" name="ZoneTexte 40"/>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pour former des phrases correctes.</a:t>
              </a:r>
            </a:p>
          </p:txBody>
        </p:sp>
        <p:sp>
          <p:nvSpPr>
            <p:cNvPr id="42" name="Rectangle à coins arrondis 4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45" name="Tableau 44"/>
          <p:cNvGraphicFramePr>
            <a:graphicFrameLocks noGrp="1"/>
          </p:cNvGraphicFramePr>
          <p:nvPr>
            <p:extLst>
              <p:ext uri="{D42A27DB-BD31-4B8C-83A1-F6EECF244321}">
                <p14:modId xmlns:p14="http://schemas.microsoft.com/office/powerpoint/2010/main" val="1291401109"/>
              </p:ext>
            </p:extLst>
          </p:nvPr>
        </p:nvGraphicFramePr>
        <p:xfrm>
          <a:off x="620688" y="6177880"/>
          <a:ext cx="5645224" cy="1295400"/>
        </p:xfrm>
        <a:graphic>
          <a:graphicData uri="http://schemas.openxmlformats.org/drawingml/2006/table">
            <a:tbl>
              <a:tblPr bandRow="1">
                <a:tableStyleId>{5C22544A-7EE6-4342-B048-85BDC9FD1C3A}</a:tableStyleId>
              </a:tblPr>
              <a:tblGrid>
                <a:gridCol w="1728192">
                  <a:extLst>
                    <a:ext uri="{9D8B030D-6E8A-4147-A177-3AD203B41FA5}">
                      <a16:colId xmlns:a16="http://schemas.microsoft.com/office/drawing/2014/main" val="20000"/>
                    </a:ext>
                  </a:extLst>
                </a:gridCol>
                <a:gridCol w="1094420">
                  <a:extLst>
                    <a:ext uri="{9D8B030D-6E8A-4147-A177-3AD203B41FA5}">
                      <a16:colId xmlns:a16="http://schemas.microsoft.com/office/drawing/2014/main" val="20001"/>
                    </a:ext>
                  </a:extLst>
                </a:gridCol>
                <a:gridCol w="417748">
                  <a:extLst>
                    <a:ext uri="{9D8B030D-6E8A-4147-A177-3AD203B41FA5}">
                      <a16:colId xmlns:a16="http://schemas.microsoft.com/office/drawing/2014/main" val="20002"/>
                    </a:ext>
                  </a:extLst>
                </a:gridCol>
                <a:gridCol w="2404864">
                  <a:extLst>
                    <a:ext uri="{9D8B030D-6E8A-4147-A177-3AD203B41FA5}">
                      <a16:colId xmlns:a16="http://schemas.microsoft.com/office/drawing/2014/main" val="20003"/>
                    </a:ext>
                  </a:extLst>
                </a:gridCol>
              </a:tblGrid>
              <a:tr h="144016">
                <a:tc>
                  <a:txBody>
                    <a:bodyPr/>
                    <a:lstStyle/>
                    <a:p>
                      <a:pPr algn="r"/>
                      <a:r>
                        <a:rPr lang="fr-FR" sz="1100" dirty="0">
                          <a:latin typeface="Comic Sans MS" pitchFamily="66" charset="0"/>
                        </a:rPr>
                        <a:t>Autrefois</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nous arriverons à l’aéroport.</a:t>
                      </a:r>
                    </a:p>
                  </a:txBody>
                  <a:tcPr anchor="c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Un peu</a:t>
                      </a:r>
                      <a:r>
                        <a:rPr lang="fr-FR" sz="1100" baseline="0" dirty="0">
                          <a:latin typeface="Comic Sans MS" pitchFamily="66" charset="0"/>
                        </a:rPr>
                        <a:t> plus tard</a:t>
                      </a:r>
                      <a:endParaRPr lang="fr-FR" sz="1100" dirty="0">
                        <a:latin typeface="Comic Sans MS" pitchFamily="66" charset="0"/>
                      </a:endParaRP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mon frère est à la garderie.</a:t>
                      </a:r>
                    </a:p>
                  </a:txBody>
                  <a:tcPr anchor="c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Maintenant</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vous rangez votre</a:t>
                      </a:r>
                      <a:r>
                        <a:rPr lang="fr-FR" sz="1100" baseline="0" dirty="0">
                          <a:latin typeface="Comic Sans MS" pitchFamily="66" charset="0"/>
                        </a:rPr>
                        <a:t> chambre.</a:t>
                      </a:r>
                      <a:endParaRPr lang="fr-FR" sz="1100" dirty="0">
                        <a:latin typeface="Comic Sans MS" pitchFamily="66" charset="0"/>
                      </a:endParaRPr>
                    </a:p>
                  </a:txBody>
                  <a:tcPr anchor="c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En ce moment</a:t>
                      </a: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on</a:t>
                      </a:r>
                      <a:r>
                        <a:rPr lang="fr-FR" sz="1100" baseline="0" dirty="0">
                          <a:latin typeface="Comic Sans MS" pitchFamily="66" charset="0"/>
                        </a:rPr>
                        <a:t> s’éclairait avec des bougies.</a:t>
                      </a:r>
                      <a:endParaRPr lang="fr-FR" sz="1100" dirty="0">
                        <a:latin typeface="Comic Sans MS" pitchFamily="66" charset="0"/>
                      </a:endParaRPr>
                    </a:p>
                  </a:txBody>
                  <a:tcPr anchor="c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A</a:t>
                      </a:r>
                      <a:r>
                        <a:rPr lang="fr-FR" sz="1100" baseline="0" dirty="0">
                          <a:latin typeface="Comic Sans MS" pitchFamily="66" charset="0"/>
                        </a:rPr>
                        <a:t> l’époque</a:t>
                      </a:r>
                      <a:endParaRPr lang="fr-FR" sz="1100" dirty="0">
                        <a:latin typeface="Comic Sans MS" pitchFamily="66" charset="0"/>
                      </a:endParaRPr>
                    </a:p>
                  </a:txBody>
                  <a:tcPr anchor="c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r>
                        <a:rPr lang="fr-FR" sz="1100" dirty="0">
                          <a:latin typeface="Comic Sans MS" pitchFamily="66" charset="0"/>
                        </a:rPr>
                        <a:t>il n’y</a:t>
                      </a:r>
                      <a:r>
                        <a:rPr lang="fr-FR" sz="1100" baseline="0" dirty="0">
                          <a:latin typeface="Comic Sans MS" pitchFamily="66" charset="0"/>
                        </a:rPr>
                        <a:t> avait pas d’ordinateur.</a:t>
                      </a:r>
                      <a:endParaRPr lang="fr-FR" sz="1100" dirty="0">
                        <a:latin typeface="Comic Sans MS" pitchFamily="66" charset="0"/>
                      </a:endParaRPr>
                    </a:p>
                  </a:txBody>
                  <a:tcPr anchor="ctr">
                    <a:solidFill>
                      <a:schemeClr val="bg1"/>
                    </a:solidFill>
                  </a:tcPr>
                </a:tc>
                <a:extLst>
                  <a:ext uri="{0D108BD9-81ED-4DB2-BD59-A6C34878D82A}">
                    <a16:rowId xmlns:a16="http://schemas.microsoft.com/office/drawing/2014/main" val="10004"/>
                  </a:ext>
                </a:extLst>
              </a:tr>
            </a:tbl>
          </a:graphicData>
        </a:graphic>
      </p:graphicFrame>
      <p:grpSp>
        <p:nvGrpSpPr>
          <p:cNvPr id="46" name="Groupe 45"/>
          <p:cNvGrpSpPr/>
          <p:nvPr/>
        </p:nvGrpSpPr>
        <p:grpSpPr>
          <a:xfrm>
            <a:off x="116632" y="7545288"/>
            <a:ext cx="6653336" cy="818292"/>
            <a:chOff x="116632" y="1352600"/>
            <a:chExt cx="6653336" cy="818292"/>
          </a:xfrm>
        </p:grpSpPr>
        <p:grpSp>
          <p:nvGrpSpPr>
            <p:cNvPr id="47" name="Groupe 46"/>
            <p:cNvGrpSpPr/>
            <p:nvPr/>
          </p:nvGrpSpPr>
          <p:grpSpPr>
            <a:xfrm>
              <a:off x="116632" y="1352600"/>
              <a:ext cx="360040" cy="461665"/>
              <a:chOff x="116632" y="1352600"/>
              <a:chExt cx="360040" cy="461665"/>
            </a:xfrm>
          </p:grpSpPr>
          <p:sp>
            <p:nvSpPr>
              <p:cNvPr id="50" name="Ellipse 4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8" name="ZoneTexte 47"/>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Colorie en rouge les mots du passé, en bleu les mots du présent et en vert les mots du futur.</a:t>
              </a:r>
            </a:p>
          </p:txBody>
        </p:sp>
        <p:sp>
          <p:nvSpPr>
            <p:cNvPr id="49" name="Rectangle à coins arrondis 4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2" name="Arrondir un rectangle avec un coin diagonal 51"/>
          <p:cNvSpPr/>
          <p:nvPr/>
        </p:nvSpPr>
        <p:spPr>
          <a:xfrm rot="21318590">
            <a:off x="404664" y="8592968"/>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rot="21318590">
            <a:off x="404664" y="8592968"/>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a:latin typeface="Comic Sans MS" pitchFamily="66" charset="0"/>
              </a:rPr>
              <a:t>avant-hier</a:t>
            </a:r>
          </a:p>
        </p:txBody>
      </p:sp>
      <p:sp>
        <p:nvSpPr>
          <p:cNvPr id="54" name="Arrondir un rectangle avec un coin diagonal 53"/>
          <p:cNvSpPr/>
          <p:nvPr/>
        </p:nvSpPr>
        <p:spPr>
          <a:xfrm rot="20969149">
            <a:off x="3799223" y="8684438"/>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rot="20969149">
            <a:off x="3799223" y="8684438"/>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a:latin typeface="Comic Sans MS" pitchFamily="66" charset="0"/>
              </a:rPr>
              <a:t>actuellement</a:t>
            </a:r>
          </a:p>
        </p:txBody>
      </p:sp>
      <p:sp>
        <p:nvSpPr>
          <p:cNvPr id="56" name="Arrondir un rectangle avec un coin diagonal 55"/>
          <p:cNvSpPr/>
          <p:nvPr/>
        </p:nvSpPr>
        <p:spPr>
          <a:xfrm rot="21121480">
            <a:off x="2290560" y="9293600"/>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rot="21121480">
            <a:off x="2290560" y="9293600"/>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a:latin typeface="Comic Sans MS" pitchFamily="66" charset="0"/>
              </a:rPr>
              <a:t>en ce moment</a:t>
            </a:r>
          </a:p>
        </p:txBody>
      </p:sp>
      <p:sp>
        <p:nvSpPr>
          <p:cNvPr id="58" name="Arrondir un rectangle avec un coin diagonal 57"/>
          <p:cNvSpPr/>
          <p:nvPr/>
        </p:nvSpPr>
        <p:spPr>
          <a:xfrm rot="270958">
            <a:off x="548680" y="9411979"/>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rot="270958">
            <a:off x="548680" y="9411979"/>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a:latin typeface="Comic Sans MS" pitchFamily="66" charset="0"/>
              </a:rPr>
              <a:t>prochainement</a:t>
            </a:r>
          </a:p>
        </p:txBody>
      </p:sp>
      <p:sp>
        <p:nvSpPr>
          <p:cNvPr id="60" name="Arrondir un rectangle avec un coin diagonal 59"/>
          <p:cNvSpPr/>
          <p:nvPr/>
        </p:nvSpPr>
        <p:spPr>
          <a:xfrm rot="21218463">
            <a:off x="5401816" y="9284513"/>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p:cNvSpPr txBox="1"/>
          <p:nvPr/>
        </p:nvSpPr>
        <p:spPr>
          <a:xfrm rot="21218463">
            <a:off x="5401816" y="9284513"/>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a:latin typeface="Comic Sans MS" pitchFamily="66" charset="0"/>
              </a:rPr>
              <a:t>bientôt</a:t>
            </a:r>
          </a:p>
        </p:txBody>
      </p:sp>
      <p:sp>
        <p:nvSpPr>
          <p:cNvPr id="62" name="Arrondir un rectangle avec un coin diagonal 61"/>
          <p:cNvSpPr/>
          <p:nvPr/>
        </p:nvSpPr>
        <p:spPr>
          <a:xfrm rot="238298">
            <a:off x="5368320" y="8581935"/>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p:cNvSpPr txBox="1"/>
          <p:nvPr/>
        </p:nvSpPr>
        <p:spPr>
          <a:xfrm rot="238298">
            <a:off x="5368320" y="8581935"/>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a:latin typeface="Comic Sans MS" pitchFamily="66" charset="0"/>
              </a:rPr>
              <a:t>il y a longtemps</a:t>
            </a:r>
          </a:p>
        </p:txBody>
      </p:sp>
      <p:sp>
        <p:nvSpPr>
          <p:cNvPr id="64" name="Arrondir un rectangle avec un coin diagonal 63"/>
          <p:cNvSpPr/>
          <p:nvPr/>
        </p:nvSpPr>
        <p:spPr>
          <a:xfrm rot="458353">
            <a:off x="2204864" y="8598484"/>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rot="458353">
            <a:off x="2204864" y="8598484"/>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a:latin typeface="Comic Sans MS" pitchFamily="66" charset="0"/>
              </a:rPr>
              <a:t>le mois dernier</a:t>
            </a:r>
          </a:p>
        </p:txBody>
      </p:sp>
      <p:sp>
        <p:nvSpPr>
          <p:cNvPr id="66" name="Arrondir un rectangle avec un coin diagonal 65"/>
          <p:cNvSpPr/>
          <p:nvPr/>
        </p:nvSpPr>
        <p:spPr>
          <a:xfrm rot="544083">
            <a:off x="3880598" y="9387174"/>
            <a:ext cx="1368152" cy="288032"/>
          </a:xfrm>
          <a:prstGeom prst="round2DiagRect">
            <a:avLst/>
          </a:prstGeom>
          <a:solidFill>
            <a:schemeClr val="bg1"/>
          </a:solidFill>
          <a:ln w="12700">
            <a:solidFill>
              <a:schemeClr val="tx1">
                <a:lumMod val="50000"/>
                <a:lumOff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rot="544083">
            <a:off x="3880598" y="9387174"/>
            <a:ext cx="136815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dirty="0">
                <a:latin typeface="Comic Sans MS" pitchFamily="66" charset="0"/>
              </a:rPr>
              <a:t>il y a un an</a:t>
            </a:r>
          </a:p>
        </p:txBody>
      </p:sp>
    </p:spTree>
    <p:extLst>
      <p:ext uri="{BB962C8B-B14F-4D97-AF65-F5344CB8AC3E}">
        <p14:creationId xmlns:p14="http://schemas.microsoft.com/office/powerpoint/2010/main" val="1476186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Autofit/>
          </a:bodyPr>
          <a:lstStyle/>
          <a:p>
            <a:r>
              <a:rPr lang="fr-FR" sz="2400" dirty="0"/>
              <a:t>Le futur des verbes du 1</a:t>
            </a:r>
            <a:r>
              <a:rPr lang="fr-FR" sz="2400" baseline="30000" dirty="0"/>
              <a:t>er</a:t>
            </a:r>
            <a:r>
              <a:rPr lang="fr-FR" sz="2400" dirty="0"/>
              <a:t> groupe</a:t>
            </a:r>
          </a:p>
        </p:txBody>
      </p:sp>
      <p:sp>
        <p:nvSpPr>
          <p:cNvPr id="3" name="Espace réservé du texte 2"/>
          <p:cNvSpPr>
            <a:spLocks noGrp="1"/>
          </p:cNvSpPr>
          <p:nvPr>
            <p:ph type="body" sz="quarter" idx="11"/>
          </p:nvPr>
        </p:nvSpPr>
        <p:spPr/>
        <p:txBody>
          <a:bodyPr/>
          <a:lstStyle/>
          <a:p>
            <a:r>
              <a:rPr lang="fr-FR" dirty="0"/>
              <a:t>6</a:t>
            </a:r>
          </a:p>
        </p:txBody>
      </p:sp>
      <p:sp>
        <p:nvSpPr>
          <p:cNvPr id="4" name="Espace réservé du texte 3"/>
          <p:cNvSpPr>
            <a:spLocks noGrp="1"/>
          </p:cNvSpPr>
          <p:nvPr>
            <p:ph type="body" sz="quarter" idx="12"/>
          </p:nvPr>
        </p:nvSpPr>
        <p:spPr/>
        <p:txBody>
          <a:bodyPr/>
          <a:lstStyle/>
          <a:p>
            <a:r>
              <a:rPr lang="fr-FR" dirty="0"/>
              <a:t>****</a:t>
            </a:r>
          </a:p>
        </p:txBody>
      </p:sp>
      <p:grpSp>
        <p:nvGrpSpPr>
          <p:cNvPr id="51" name="Groupe 50"/>
          <p:cNvGrpSpPr/>
          <p:nvPr/>
        </p:nvGrpSpPr>
        <p:grpSpPr>
          <a:xfrm>
            <a:off x="116632" y="1280592"/>
            <a:ext cx="6653336" cy="1141457"/>
            <a:chOff x="116632" y="1352600"/>
            <a:chExt cx="6653336" cy="1141457"/>
          </a:xfrm>
        </p:grpSpPr>
        <p:grpSp>
          <p:nvGrpSpPr>
            <p:cNvPr id="52" name="Groupe 51"/>
            <p:cNvGrpSpPr/>
            <p:nvPr/>
          </p:nvGrpSpPr>
          <p:grpSpPr>
            <a:xfrm>
              <a:off x="116632" y="1352600"/>
              <a:ext cx="360040" cy="461665"/>
              <a:chOff x="116632" y="1352600"/>
              <a:chExt cx="360040" cy="461665"/>
            </a:xfrm>
          </p:grpSpPr>
          <p:sp>
            <p:nvSpPr>
              <p:cNvPr id="55" name="Ellipse 5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3" name="ZoneTexte 52"/>
            <p:cNvSpPr txBox="1"/>
            <p:nvPr/>
          </p:nvSpPr>
          <p:spPr>
            <a:xfrm>
              <a:off x="476672" y="1432228"/>
              <a:ext cx="6192688" cy="1061829"/>
            </a:xfrm>
            <a:prstGeom prst="rect">
              <a:avLst/>
            </a:prstGeom>
            <a:noFill/>
          </p:spPr>
          <p:txBody>
            <a:bodyPr wrap="square" rtlCol="0">
              <a:spAutoFit/>
            </a:bodyPr>
            <a:lstStyle/>
            <a:p>
              <a:pPr>
                <a:lnSpc>
                  <a:spcPct val="150000"/>
                </a:lnSpc>
              </a:pPr>
              <a:r>
                <a:rPr lang="fr-FR" sz="1400" u="sng" dirty="0">
                  <a:latin typeface="SimpleRonde" pitchFamily="2" charset="0"/>
                </a:rPr>
                <a:t>Récris les phrases suivantes en remplaçant le sujet par un pronom personnel qui convient et en accordant au futur le verbe entre parenthèses.</a:t>
              </a:r>
            </a:p>
          </p:txBody>
        </p:sp>
        <p:sp>
          <p:nvSpPr>
            <p:cNvPr id="54" name="Rectangle à coins arrondis 5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1" name="Groupe 10"/>
          <p:cNvGrpSpPr/>
          <p:nvPr/>
        </p:nvGrpSpPr>
        <p:grpSpPr>
          <a:xfrm>
            <a:off x="116632" y="6753200"/>
            <a:ext cx="6653336" cy="495126"/>
            <a:chOff x="116632" y="1352600"/>
            <a:chExt cx="6653336" cy="495126"/>
          </a:xfrm>
        </p:grpSpPr>
        <p:grpSp>
          <p:nvGrpSpPr>
            <p:cNvPr id="12" name="Groupe 11"/>
            <p:cNvGrpSpPr/>
            <p:nvPr/>
          </p:nvGrpSpPr>
          <p:grpSpPr>
            <a:xfrm>
              <a:off x="116632" y="1352600"/>
              <a:ext cx="360040" cy="461665"/>
              <a:chOff x="116632" y="1352600"/>
              <a:chExt cx="360040" cy="461665"/>
            </a:xfrm>
          </p:grpSpPr>
          <p:sp>
            <p:nvSpPr>
              <p:cNvPr id="15" name="Ellipse 1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3" name="ZoneTexte 1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 texte au futur.</a:t>
              </a:r>
            </a:p>
          </p:txBody>
        </p:sp>
        <p:sp>
          <p:nvSpPr>
            <p:cNvPr id="14" name="Rectangle à coins arrondis 1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7" name="ZoneTexte 16"/>
          <p:cNvSpPr txBox="1"/>
          <p:nvPr/>
        </p:nvSpPr>
        <p:spPr>
          <a:xfrm>
            <a:off x="296652" y="7185248"/>
            <a:ext cx="6372708" cy="892745"/>
          </a:xfrm>
          <a:prstGeom prst="rect">
            <a:avLst/>
          </a:prstGeom>
          <a:noFill/>
        </p:spPr>
        <p:txBody>
          <a:bodyPr wrap="square" rtlCol="0">
            <a:spAutoFit/>
          </a:bodyPr>
          <a:lstStyle/>
          <a:p>
            <a:pPr algn="just">
              <a:lnSpc>
                <a:spcPct val="150000"/>
              </a:lnSpc>
            </a:pPr>
            <a:r>
              <a:rPr lang="fr-FR" sz="1200" dirty="0">
                <a:latin typeface="Comic Sans MS" pitchFamily="66" charset="0"/>
              </a:rPr>
              <a:t>L’intelligence artificielle améliore de nombreux aspects de notre vie. Elle imite certaines fonctions de l’intelligence humaine. Cette technologie se retrouve dans le quotidien de millions de personnes. Elle contrôle par exemple le chauffage des maisons.</a:t>
            </a:r>
          </a:p>
        </p:txBody>
      </p:sp>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33158" r="4434" b="5238"/>
          <a:stretch/>
        </p:blipFill>
        <p:spPr>
          <a:xfrm>
            <a:off x="404664" y="8225071"/>
            <a:ext cx="6192688" cy="1480457"/>
          </a:xfrm>
          <a:prstGeom prst="rect">
            <a:avLst/>
          </a:prstGeom>
        </p:spPr>
      </p:pic>
      <p:sp>
        <p:nvSpPr>
          <p:cNvPr id="19" name="ZoneTexte 18"/>
          <p:cNvSpPr txBox="1"/>
          <p:nvPr/>
        </p:nvSpPr>
        <p:spPr>
          <a:xfrm>
            <a:off x="296652" y="2504728"/>
            <a:ext cx="6372708" cy="3323987"/>
          </a:xfrm>
          <a:prstGeom prst="rect">
            <a:avLst/>
          </a:prstGeom>
          <a:noFill/>
        </p:spPr>
        <p:txBody>
          <a:bodyPr wrap="square" rtlCol="0">
            <a:spAutoFit/>
          </a:bodyPr>
          <a:lstStyle/>
          <a:p>
            <a:pPr algn="just">
              <a:lnSpc>
                <a:spcPct val="250000"/>
              </a:lnSpc>
            </a:pPr>
            <a:r>
              <a:rPr lang="fr-FR" sz="1200" dirty="0">
                <a:latin typeface="Comic Sans MS" pitchFamily="66" charset="0"/>
              </a:rPr>
              <a:t>Les voitures (rouler) sans chauffeur dans quelques années.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 robot ménager (aspirer) le tapis et (nettoyer) le carrelage.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Ma sœur et moi (utiliser) ce train qui roule à 1000 km/h en Chine.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Ton père et toi (participer) au défi scientifique organisé par l’école.</a:t>
            </a:r>
          </a:p>
        </p:txBody>
      </p:sp>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2982496"/>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3982056"/>
            <a:ext cx="6192688" cy="502778"/>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905385"/>
            <a:ext cx="6192688" cy="502778"/>
          </a:xfrm>
          <a:prstGeom prst="rect">
            <a:avLst/>
          </a:prstGeom>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86662" y="5828715"/>
            <a:ext cx="6192688" cy="502778"/>
          </a:xfrm>
          <a:prstGeom prst="rect">
            <a:avLst/>
          </a:prstGeom>
        </p:spPr>
      </p:pic>
    </p:spTree>
    <p:extLst>
      <p:ext uri="{BB962C8B-B14F-4D97-AF65-F5344CB8AC3E}">
        <p14:creationId xmlns:p14="http://schemas.microsoft.com/office/powerpoint/2010/main" val="3549801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a:t>Le futur des verbes être et avoir</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344083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futur.</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1" name="Tableau 10"/>
          <p:cNvGraphicFramePr>
            <a:graphicFrameLocks noGrp="1"/>
          </p:cNvGraphicFramePr>
          <p:nvPr>
            <p:extLst>
              <p:ext uri="{D42A27DB-BD31-4B8C-83A1-F6EECF244321}">
                <p14:modId xmlns:p14="http://schemas.microsoft.com/office/powerpoint/2010/main" val="2783196687"/>
              </p:ext>
            </p:extLst>
          </p:nvPr>
        </p:nvGraphicFramePr>
        <p:xfrm>
          <a:off x="448072" y="4088904"/>
          <a:ext cx="6048671" cy="1554480"/>
        </p:xfrm>
        <a:graphic>
          <a:graphicData uri="http://schemas.openxmlformats.org/drawingml/2006/table">
            <a:tbl>
              <a:tblPr bandRow="1">
                <a:tableStyleId>{5C22544A-7EE6-4342-B048-85BDC9FD1C3A}</a:tableStyleId>
              </a:tblPr>
              <a:tblGrid>
                <a:gridCol w="1656184">
                  <a:extLst>
                    <a:ext uri="{9D8B030D-6E8A-4147-A177-3AD203B41FA5}">
                      <a16:colId xmlns:a16="http://schemas.microsoft.com/office/drawing/2014/main" val="20000"/>
                    </a:ext>
                  </a:extLst>
                </a:gridCol>
                <a:gridCol w="1306430">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sera dans ma classe.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auront</a:t>
                      </a:r>
                      <a:r>
                        <a:rPr lang="fr-FR" sz="1100" baseline="0" dirty="0">
                          <a:latin typeface="Comic Sans MS" pitchFamily="66" charset="0"/>
                        </a:rPr>
                        <a:t> une nouvelle maitresse.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Les CM1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aurez</a:t>
                      </a:r>
                      <a:r>
                        <a:rPr lang="fr-FR" sz="1100" baseline="0" dirty="0">
                          <a:latin typeface="Comic Sans MS" pitchFamily="66" charset="0"/>
                        </a:rPr>
                        <a:t> de la visite.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Mes camarades et moi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seras en retard à</a:t>
                      </a:r>
                      <a:r>
                        <a:rPr lang="fr-FR" sz="1100" baseline="0" dirty="0">
                          <a:latin typeface="Comic Sans MS" pitchFamily="66" charset="0"/>
                        </a:rPr>
                        <a:t> l’école.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Tes</a:t>
                      </a:r>
                      <a:r>
                        <a:rPr lang="fr-FR" sz="1100" baseline="0" dirty="0">
                          <a:latin typeface="Comic Sans MS" pitchFamily="66" charset="0"/>
                        </a:rPr>
                        <a:t> parents </a:t>
                      </a:r>
                      <a:r>
                        <a:rPr lang="fr-FR" sz="1100" dirty="0">
                          <a:latin typeface="Comic Sans MS" pitchFamily="66" charset="0"/>
                        </a:rPr>
                        <a:t>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aurons</a:t>
                      </a:r>
                      <a:r>
                        <a:rPr lang="fr-FR" sz="1100" baseline="0" dirty="0">
                          <a:latin typeface="Comic Sans MS" pitchFamily="66" charset="0"/>
                        </a:rPr>
                        <a:t> les mêmes costumes.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Ma cousine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serai bientôt</a:t>
                      </a:r>
                      <a:r>
                        <a:rPr lang="fr-FR" sz="1100" baseline="0" dirty="0">
                          <a:latin typeface="Comic Sans MS" pitchFamily="66" charset="0"/>
                        </a:rPr>
                        <a:t> prête.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2" name="Groupe 11"/>
          <p:cNvGrpSpPr/>
          <p:nvPr/>
        </p:nvGrpSpPr>
        <p:grpSpPr>
          <a:xfrm>
            <a:off x="116632" y="5817096"/>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Surligne le verbe conjugué qui convient et récris la phrase.</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6537176"/>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Les élèves </a:t>
            </a:r>
            <a:r>
              <a:rPr lang="fr-FR" sz="1200" b="1" dirty="0">
                <a:latin typeface="Comic Sans MS" pitchFamily="66" charset="0"/>
              </a:rPr>
              <a:t>seront/serons/seras </a:t>
            </a:r>
            <a:r>
              <a:rPr lang="fr-FR" sz="1200" dirty="0">
                <a:latin typeface="Comic Sans MS" pitchFamily="66" charset="0"/>
              </a:rPr>
              <a:t>des petits journalistes pendant le voyage.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La plante </a:t>
            </a:r>
            <a:r>
              <a:rPr lang="fr-FR" sz="1200" b="1" dirty="0">
                <a:latin typeface="Comic Sans MS" pitchFamily="66" charset="0"/>
              </a:rPr>
              <a:t>auras/aurai/aura</a:t>
            </a:r>
            <a:r>
              <a:rPr lang="fr-FR" sz="1200" dirty="0">
                <a:latin typeface="Comic Sans MS" pitchFamily="66" charset="0"/>
              </a:rPr>
              <a:t> besoin d’être arrosée régulièrement.</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Mes cousins et moi </a:t>
            </a:r>
            <a:r>
              <a:rPr lang="fr-FR" sz="1200" b="1" dirty="0">
                <a:latin typeface="Comic Sans MS" pitchFamily="66" charset="0"/>
              </a:rPr>
              <a:t>aurons/auront/aurez</a:t>
            </a:r>
            <a:r>
              <a:rPr lang="fr-FR" sz="1200" dirty="0">
                <a:latin typeface="Comic Sans MS" pitchFamily="66" charset="0"/>
              </a:rPr>
              <a:t> beaucoup de choses à nous raconter.</a:t>
            </a: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041232"/>
            <a:ext cx="6192688" cy="502778"/>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977336"/>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913440"/>
            <a:ext cx="6192688" cy="502778"/>
          </a:xfrm>
          <a:prstGeom prst="rect">
            <a:avLst/>
          </a:prstGeom>
        </p:spPr>
      </p:pic>
      <p:grpSp>
        <p:nvGrpSpPr>
          <p:cNvPr id="22" name="Groupe 21"/>
          <p:cNvGrpSpPr/>
          <p:nvPr/>
        </p:nvGrpSpPr>
        <p:grpSpPr>
          <a:xfrm>
            <a:off x="116632" y="1280592"/>
            <a:ext cx="6653336" cy="495126"/>
            <a:chOff x="116632" y="1352600"/>
            <a:chExt cx="6653336" cy="495126"/>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Souligne les phrases au futur.</a:t>
              </a: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8" name="ZoneTexte 27"/>
          <p:cNvSpPr txBox="1"/>
          <p:nvPr/>
        </p:nvSpPr>
        <p:spPr>
          <a:xfrm>
            <a:off x="116632" y="1784648"/>
            <a:ext cx="6552728" cy="1569660"/>
          </a:xfrm>
          <a:prstGeom prst="rect">
            <a:avLst/>
          </a:prstGeom>
          <a:noFill/>
        </p:spPr>
        <p:txBody>
          <a:bodyPr wrap="square" rtlCol="0">
            <a:spAutoFit/>
          </a:bodyPr>
          <a:lstStyle/>
          <a:p>
            <a:pPr algn="just">
              <a:lnSpc>
                <a:spcPct val="200000"/>
              </a:lnSpc>
            </a:pPr>
            <a:r>
              <a:rPr lang="fr-FR" sz="1200" dirty="0">
                <a:latin typeface="Comic Sans MS" pitchFamily="66" charset="0"/>
              </a:rPr>
              <a:t>Ma sœur a eu un chiot pour son anniversaire. Mes parents seront contents de le promener. J’ai bien envie de les accompagner. Ce chien sera notre nouveau compagnon. Il aura besoin qu’on s’occupe bien de lui. Il aura un nouveau collier et nous serons fiers de le montrer à tous nos amis. Nous avons déjà un chat. J’espère qu’il ne sera pas jaloux !</a:t>
            </a:r>
          </a:p>
        </p:txBody>
      </p:sp>
    </p:spTree>
    <p:extLst>
      <p:ext uri="{BB962C8B-B14F-4D97-AF65-F5344CB8AC3E}">
        <p14:creationId xmlns:p14="http://schemas.microsoft.com/office/powerpoint/2010/main" val="1799808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a:t>Le futur des verbes être et avoir</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Complète avec le pronom personnel qui convient.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856656"/>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 auras le temps de finir.</a:t>
            </a:r>
          </a:p>
          <a:p>
            <a:pPr>
              <a:lnSpc>
                <a:spcPct val="200000"/>
              </a:lnSpc>
            </a:pPr>
            <a:r>
              <a:rPr lang="fr-FR" sz="1200" dirty="0">
                <a:latin typeface="Comic Sans MS" pitchFamily="66" charset="0"/>
              </a:rPr>
              <a:t>............ seront fiers de leur travail.</a:t>
            </a:r>
          </a:p>
          <a:p>
            <a:pPr>
              <a:lnSpc>
                <a:spcPct val="200000"/>
              </a:lnSpc>
            </a:pPr>
            <a:r>
              <a:rPr lang="fr-FR" sz="1200" dirty="0">
                <a:latin typeface="Comic Sans MS" pitchFamily="66" charset="0"/>
              </a:rPr>
              <a:t>............ aurons de nombreux souvenirs.</a:t>
            </a:r>
          </a:p>
          <a:p>
            <a:pPr>
              <a:lnSpc>
                <a:spcPct val="200000"/>
              </a:lnSpc>
            </a:pPr>
            <a:r>
              <a:rPr lang="fr-FR" sz="1200" dirty="0">
                <a:latin typeface="Comic Sans MS" pitchFamily="66" charset="0"/>
              </a:rPr>
              <a:t>............ aurez une belle écriture.</a:t>
            </a:r>
          </a:p>
        </p:txBody>
      </p:sp>
      <p:sp>
        <p:nvSpPr>
          <p:cNvPr id="12" name="ZoneTexte 11"/>
          <p:cNvSpPr txBox="1"/>
          <p:nvPr/>
        </p:nvSpPr>
        <p:spPr>
          <a:xfrm>
            <a:off x="3573016" y="1856656"/>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serai en colère.</a:t>
            </a:r>
          </a:p>
          <a:p>
            <a:pPr>
              <a:lnSpc>
                <a:spcPct val="200000"/>
              </a:lnSpc>
            </a:pPr>
            <a:r>
              <a:rPr lang="fr-FR" sz="1200" dirty="0">
                <a:latin typeface="Comic Sans MS" pitchFamily="66" charset="0"/>
              </a:rPr>
              <a:t>............ seras sage.</a:t>
            </a:r>
          </a:p>
          <a:p>
            <a:pPr>
              <a:lnSpc>
                <a:spcPct val="200000"/>
              </a:lnSpc>
            </a:pPr>
            <a:r>
              <a:rPr lang="fr-FR" sz="1200" dirty="0">
                <a:latin typeface="Comic Sans MS" pitchFamily="66" charset="0"/>
              </a:rPr>
              <a:t>............ serons nombreux ce soir.</a:t>
            </a:r>
          </a:p>
          <a:p>
            <a:pPr>
              <a:lnSpc>
                <a:spcPct val="200000"/>
              </a:lnSpc>
            </a:pPr>
            <a:r>
              <a:rPr lang="fr-FR" sz="1200" dirty="0">
                <a:latin typeface="Comic Sans MS" pitchFamily="66" charset="0"/>
              </a:rPr>
              <a:t>............ aura une moto très rapide.</a:t>
            </a:r>
          </a:p>
        </p:txBody>
      </p:sp>
      <p:cxnSp>
        <p:nvCxnSpPr>
          <p:cNvPr id="13" name="Connecteur droit 12"/>
          <p:cNvCxnSpPr/>
          <p:nvPr/>
        </p:nvCxnSpPr>
        <p:spPr>
          <a:xfrm>
            <a:off x="3472408" y="185665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502499"/>
            <a:ext cx="6653336" cy="495126"/>
            <a:chOff x="116632" y="1352600"/>
            <a:chExt cx="6653336" cy="495126"/>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ces phrases avec le pronom personnel demandé.</a:t>
              </a: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296652" y="3862539"/>
            <a:ext cx="6372708" cy="3323987"/>
          </a:xfrm>
          <a:prstGeom prst="rect">
            <a:avLst/>
          </a:prstGeom>
          <a:noFill/>
        </p:spPr>
        <p:txBody>
          <a:bodyPr wrap="square" rtlCol="0">
            <a:spAutoFit/>
          </a:bodyPr>
          <a:lstStyle/>
          <a:p>
            <a:pPr algn="just">
              <a:lnSpc>
                <a:spcPct val="250000"/>
              </a:lnSpc>
            </a:pPr>
            <a:r>
              <a:rPr lang="fr-FR" sz="1200" dirty="0">
                <a:latin typeface="Comic Sans MS" pitchFamily="66" charset="0"/>
              </a:rPr>
              <a:t>Nous aurons mauvais caractère.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Vous serez les premiers.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Joan et Jim auront un cartable tout neuf.</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Tu seras son meilleur ami.</a:t>
            </a:r>
          </a:p>
        </p:txBody>
      </p:sp>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340307"/>
            <a:ext cx="6192688" cy="502778"/>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339867"/>
            <a:ext cx="6192688" cy="502778"/>
          </a:xfrm>
          <a:prstGeom prst="rect">
            <a:avLst/>
          </a:prstGeom>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263196"/>
            <a:ext cx="6192688" cy="502778"/>
          </a:xfrm>
          <a:prstGeom prst="rect">
            <a:avLst/>
          </a:prstGeom>
        </p:spPr>
      </p:pic>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86662" y="7186526"/>
            <a:ext cx="6192688" cy="502778"/>
          </a:xfrm>
          <a:prstGeom prst="rect">
            <a:avLst/>
          </a:prstGeom>
        </p:spPr>
      </p:pic>
      <p:grpSp>
        <p:nvGrpSpPr>
          <p:cNvPr id="25" name="Groupe 24"/>
          <p:cNvGrpSpPr/>
          <p:nvPr/>
        </p:nvGrpSpPr>
        <p:grpSpPr>
          <a:xfrm>
            <a:off x="116632" y="7833320"/>
            <a:ext cx="6653336" cy="495126"/>
            <a:chOff x="116632" y="1352600"/>
            <a:chExt cx="6653336" cy="495126"/>
          </a:xfrm>
        </p:grpSpPr>
        <p:grpSp>
          <p:nvGrpSpPr>
            <p:cNvPr id="26" name="Groupe 25"/>
            <p:cNvGrpSpPr/>
            <p:nvPr/>
          </p:nvGrpSpPr>
          <p:grpSpPr>
            <a:xfrm>
              <a:off x="116632" y="1352600"/>
              <a:ext cx="360040" cy="461665"/>
              <a:chOff x="116632" y="1352600"/>
              <a:chExt cx="360040" cy="461665"/>
            </a:xfrm>
          </p:grpSpPr>
          <p:sp>
            <p:nvSpPr>
              <p:cNvPr id="29" name="Ellipse 2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7" name="ZoneTexte 2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le verbe être ou avoir au futur.</a:t>
              </a:r>
            </a:p>
          </p:txBody>
        </p:sp>
        <p:sp>
          <p:nvSpPr>
            <p:cNvPr id="28" name="Rectangle à coins arrondis 2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4" name="ZoneTexte 33"/>
          <p:cNvSpPr txBox="1"/>
          <p:nvPr/>
        </p:nvSpPr>
        <p:spPr>
          <a:xfrm>
            <a:off x="116632" y="8228200"/>
            <a:ext cx="6561484" cy="1477328"/>
          </a:xfrm>
          <a:prstGeom prst="rect">
            <a:avLst/>
          </a:prstGeom>
          <a:noFill/>
        </p:spPr>
        <p:txBody>
          <a:bodyPr wrap="square" rtlCol="0">
            <a:spAutoFit/>
          </a:bodyPr>
          <a:lstStyle/>
          <a:p>
            <a:pPr algn="just">
              <a:lnSpc>
                <a:spcPct val="250000"/>
              </a:lnSpc>
            </a:pPr>
            <a:r>
              <a:rPr lang="fr-FR" sz="1200" dirty="0">
                <a:latin typeface="Comic Sans MS" pitchFamily="66" charset="0"/>
              </a:rPr>
              <a:t>Quand nous .............................. en weekend, nous ............................. le temps de nous reposer. Ma sœur .................................. bientôt 8 ans, ça ................................ son anniversaire en mai. Les enfants ................................ contents, ils .............................. le droit de faire du vélo. </a:t>
            </a:r>
          </a:p>
        </p:txBody>
      </p:sp>
      <p:sp>
        <p:nvSpPr>
          <p:cNvPr id="37" name="ZoneTexte 36"/>
          <p:cNvSpPr txBox="1"/>
          <p:nvPr/>
        </p:nvSpPr>
        <p:spPr>
          <a:xfrm>
            <a:off x="601427" y="4420369"/>
            <a:ext cx="2016224" cy="369332"/>
          </a:xfrm>
          <a:prstGeom prst="rect">
            <a:avLst/>
          </a:prstGeom>
          <a:noFill/>
        </p:spPr>
        <p:txBody>
          <a:bodyPr wrap="square" rtlCol="0">
            <a:spAutoFit/>
          </a:bodyPr>
          <a:lstStyle/>
          <a:p>
            <a:r>
              <a:rPr lang="fr-FR" b="1" dirty="0">
                <a:latin typeface="Cursive standard" pitchFamily="2" charset="0"/>
              </a:rPr>
              <a:t>Tu</a:t>
            </a:r>
          </a:p>
        </p:txBody>
      </p:sp>
      <p:sp>
        <p:nvSpPr>
          <p:cNvPr id="38" name="ZoneTexte 37"/>
          <p:cNvSpPr txBox="1"/>
          <p:nvPr/>
        </p:nvSpPr>
        <p:spPr>
          <a:xfrm>
            <a:off x="581447" y="5435165"/>
            <a:ext cx="2016224" cy="369332"/>
          </a:xfrm>
          <a:prstGeom prst="rect">
            <a:avLst/>
          </a:prstGeom>
          <a:noFill/>
        </p:spPr>
        <p:txBody>
          <a:bodyPr wrap="square" rtlCol="0">
            <a:spAutoFit/>
          </a:bodyPr>
          <a:lstStyle/>
          <a:p>
            <a:r>
              <a:rPr lang="fr-FR" b="1" dirty="0">
                <a:latin typeface="Cursive standard" pitchFamily="2" charset="0"/>
              </a:rPr>
              <a:t>Ils</a:t>
            </a:r>
          </a:p>
        </p:txBody>
      </p:sp>
      <p:sp>
        <p:nvSpPr>
          <p:cNvPr id="39" name="ZoneTexte 38"/>
          <p:cNvSpPr txBox="1"/>
          <p:nvPr/>
        </p:nvSpPr>
        <p:spPr>
          <a:xfrm>
            <a:off x="596305" y="6358494"/>
            <a:ext cx="2016224" cy="369332"/>
          </a:xfrm>
          <a:prstGeom prst="rect">
            <a:avLst/>
          </a:prstGeom>
          <a:noFill/>
        </p:spPr>
        <p:txBody>
          <a:bodyPr wrap="square" rtlCol="0">
            <a:spAutoFit/>
          </a:bodyPr>
          <a:lstStyle/>
          <a:p>
            <a:r>
              <a:rPr lang="fr-FR" b="1" dirty="0">
                <a:latin typeface="Cursive standard" pitchFamily="2" charset="0"/>
              </a:rPr>
              <a:t>Elle</a:t>
            </a:r>
          </a:p>
        </p:txBody>
      </p:sp>
      <p:sp>
        <p:nvSpPr>
          <p:cNvPr id="40" name="ZoneTexte 39"/>
          <p:cNvSpPr txBox="1"/>
          <p:nvPr/>
        </p:nvSpPr>
        <p:spPr>
          <a:xfrm>
            <a:off x="601427" y="7272299"/>
            <a:ext cx="2016224" cy="369332"/>
          </a:xfrm>
          <a:prstGeom prst="rect">
            <a:avLst/>
          </a:prstGeom>
          <a:noFill/>
        </p:spPr>
        <p:txBody>
          <a:bodyPr wrap="square" rtlCol="0">
            <a:spAutoFit/>
          </a:bodyPr>
          <a:lstStyle/>
          <a:p>
            <a:r>
              <a:rPr lang="fr-FR" b="1" dirty="0">
                <a:latin typeface="Cursive standard" pitchFamily="2" charset="0"/>
              </a:rPr>
              <a:t>Je</a:t>
            </a:r>
          </a:p>
        </p:txBody>
      </p:sp>
    </p:spTree>
    <p:extLst>
      <p:ext uri="{BB962C8B-B14F-4D97-AF65-F5344CB8AC3E}">
        <p14:creationId xmlns:p14="http://schemas.microsoft.com/office/powerpoint/2010/main" val="112646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a:t>Le futur des verbes être et avoir</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grpSp>
        <p:nvGrpSpPr>
          <p:cNvPr id="21" name="Groupe 20"/>
          <p:cNvGrpSpPr/>
          <p:nvPr/>
        </p:nvGrpSpPr>
        <p:grpSpPr>
          <a:xfrm>
            <a:off x="116632" y="1456968"/>
            <a:ext cx="6653336" cy="818292"/>
            <a:chOff x="116632" y="1352600"/>
            <a:chExt cx="6653336" cy="818292"/>
          </a:xfrm>
        </p:grpSpPr>
        <p:grpSp>
          <p:nvGrpSpPr>
            <p:cNvPr id="22" name="Groupe 21"/>
            <p:cNvGrpSpPr/>
            <p:nvPr/>
          </p:nvGrpSpPr>
          <p:grpSpPr>
            <a:xfrm>
              <a:off x="116632" y="1352600"/>
              <a:ext cx="360040" cy="461665"/>
              <a:chOff x="116632" y="1352600"/>
              <a:chExt cx="360040" cy="461665"/>
            </a:xfrm>
          </p:grpSpPr>
          <p:sp>
            <p:nvSpPr>
              <p:cNvPr id="25" name="Ellipse 2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ZoneTexte 22"/>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Surligne les verbes être et avoir conjugués au futur dans les phrases suivantes puis recopie-le dans la bonne colonne.</a:t>
              </a:r>
            </a:p>
          </p:txBody>
        </p:sp>
        <p:sp>
          <p:nvSpPr>
            <p:cNvPr id="24" name="Rectangle à coins arrondis 2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7" name="ZoneTexte 26"/>
          <p:cNvSpPr txBox="1"/>
          <p:nvPr/>
        </p:nvSpPr>
        <p:spPr>
          <a:xfrm>
            <a:off x="296652" y="2266065"/>
            <a:ext cx="6372708" cy="646331"/>
          </a:xfrm>
          <a:prstGeom prst="rect">
            <a:avLst/>
          </a:prstGeom>
          <a:noFill/>
        </p:spPr>
        <p:txBody>
          <a:bodyPr wrap="square" rtlCol="0">
            <a:spAutoFit/>
          </a:bodyPr>
          <a:lstStyle/>
          <a:p>
            <a:pPr algn="ctr">
              <a:lnSpc>
                <a:spcPct val="150000"/>
              </a:lnSpc>
            </a:pPr>
            <a:r>
              <a:rPr lang="fr-FR" sz="1200" dirty="0">
                <a:latin typeface="Comic Sans MS" pitchFamily="66" charset="0"/>
              </a:rPr>
              <a:t>Il aura 9 ans. - Marion et Julien seront en CM1.  - Nous aurons un hamster. – Je serai très gentille. – Tu auras bonne mine. – Ton frère et toi serez chez le dentiste.</a:t>
            </a:r>
          </a:p>
        </p:txBody>
      </p:sp>
      <p:graphicFrame>
        <p:nvGraphicFramePr>
          <p:cNvPr id="28" name="Tableau 27"/>
          <p:cNvGraphicFramePr>
            <a:graphicFrameLocks noGrp="1"/>
          </p:cNvGraphicFramePr>
          <p:nvPr>
            <p:extLst>
              <p:ext uri="{D42A27DB-BD31-4B8C-83A1-F6EECF244321}">
                <p14:modId xmlns:p14="http://schemas.microsoft.com/office/powerpoint/2010/main" val="1574495582"/>
              </p:ext>
            </p:extLst>
          </p:nvPr>
        </p:nvGraphicFramePr>
        <p:xfrm>
          <a:off x="133373" y="3113152"/>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extLst>
                    <a:ext uri="{9D8B030D-6E8A-4147-A177-3AD203B41FA5}">
                      <a16:colId xmlns:a16="http://schemas.microsoft.com/office/drawing/2014/main" val="20000"/>
                    </a:ext>
                  </a:extLst>
                </a:gridCol>
                <a:gridCol w="3267993">
                  <a:extLst>
                    <a:ext uri="{9D8B030D-6E8A-4147-A177-3AD203B41FA5}">
                      <a16:colId xmlns:a16="http://schemas.microsoft.com/office/drawing/2014/main" val="20001"/>
                    </a:ext>
                  </a:extLst>
                </a:gridCol>
              </a:tblGrid>
              <a:tr h="144016">
                <a:tc>
                  <a:txBody>
                    <a:bodyPr/>
                    <a:lstStyle/>
                    <a:p>
                      <a:pPr algn="ctr"/>
                      <a:r>
                        <a:rPr lang="fr-FR" sz="1400" b="1" dirty="0"/>
                        <a:t>Avoir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a:t>Être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2028">
                <a:tc>
                  <a:txBody>
                    <a:bodyPr/>
                    <a:lstStyle/>
                    <a:p>
                      <a:endParaRPr lang="fr-FR" dirty="0"/>
                    </a:p>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188641" y="3473192"/>
            <a:ext cx="3145110" cy="1323950"/>
          </a:xfrm>
          <a:prstGeom prst="rect">
            <a:avLst/>
          </a:prstGeom>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3464421" y="3473192"/>
            <a:ext cx="3145110" cy="1323950"/>
          </a:xfrm>
          <a:prstGeom prst="rect">
            <a:avLst/>
          </a:prstGeom>
        </p:spPr>
      </p:pic>
      <p:grpSp>
        <p:nvGrpSpPr>
          <p:cNvPr id="31" name="Groupe 30"/>
          <p:cNvGrpSpPr/>
          <p:nvPr/>
        </p:nvGrpSpPr>
        <p:grpSpPr>
          <a:xfrm>
            <a:off x="116632" y="5302699"/>
            <a:ext cx="6653336" cy="495126"/>
            <a:chOff x="116632" y="1352600"/>
            <a:chExt cx="6653336" cy="495126"/>
          </a:xfrm>
        </p:grpSpPr>
        <p:grpSp>
          <p:nvGrpSpPr>
            <p:cNvPr id="32" name="Groupe 31"/>
            <p:cNvGrpSpPr/>
            <p:nvPr/>
          </p:nvGrpSpPr>
          <p:grpSpPr>
            <a:xfrm>
              <a:off x="116632" y="1352600"/>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3" name="ZoneTexte 3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ces phrases en les mettant au futur.</a:t>
              </a:r>
            </a:p>
          </p:txBody>
        </p:sp>
        <p:sp>
          <p:nvSpPr>
            <p:cNvPr id="34" name="Rectangle à coins arrondis 3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7" name="ZoneTexte 36"/>
          <p:cNvSpPr txBox="1"/>
          <p:nvPr/>
        </p:nvSpPr>
        <p:spPr>
          <a:xfrm>
            <a:off x="296652" y="5662739"/>
            <a:ext cx="6372708" cy="3323987"/>
          </a:xfrm>
          <a:prstGeom prst="rect">
            <a:avLst/>
          </a:prstGeom>
          <a:noFill/>
        </p:spPr>
        <p:txBody>
          <a:bodyPr wrap="square" rtlCol="0">
            <a:spAutoFit/>
          </a:bodyPr>
          <a:lstStyle/>
          <a:p>
            <a:pPr algn="just">
              <a:lnSpc>
                <a:spcPct val="250000"/>
              </a:lnSpc>
            </a:pPr>
            <a:r>
              <a:rPr lang="fr-FR" sz="1200" dirty="0">
                <a:latin typeface="Comic Sans MS" pitchFamily="66" charset="0"/>
              </a:rPr>
              <a:t>Vous êtes en panne.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Ils avaient un lapin.</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Nous sommes d’accord avec elle.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J’étais très fatigué.</a:t>
            </a: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140507"/>
            <a:ext cx="6192688" cy="502778"/>
          </a:xfrm>
          <a:prstGeom prst="rect">
            <a:avLst/>
          </a:prstGeom>
        </p:spPr>
      </p:pic>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140067"/>
            <a:ext cx="6192688" cy="502778"/>
          </a:xfrm>
          <a:prstGeom prst="rect">
            <a:avLst/>
          </a:prstGeom>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063396"/>
            <a:ext cx="6192688" cy="502778"/>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86662" y="8986726"/>
            <a:ext cx="6192688" cy="502778"/>
          </a:xfrm>
          <a:prstGeom prst="rect">
            <a:avLst/>
          </a:prstGeom>
        </p:spPr>
      </p:pic>
    </p:spTree>
    <p:extLst>
      <p:ext uri="{BB962C8B-B14F-4D97-AF65-F5344CB8AC3E}">
        <p14:creationId xmlns:p14="http://schemas.microsoft.com/office/powerpoint/2010/main" val="422972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a:t>Le futur des verbes être et avoir</a:t>
            </a:r>
          </a:p>
        </p:txBody>
      </p:sp>
      <p:sp>
        <p:nvSpPr>
          <p:cNvPr id="3" name="Espace réservé du texte 2"/>
          <p:cNvSpPr>
            <a:spLocks noGrp="1"/>
          </p:cNvSpPr>
          <p:nvPr>
            <p:ph type="body" sz="quarter" idx="11"/>
          </p:nvPr>
        </p:nvSpPr>
        <p:spPr/>
        <p:txBody>
          <a:bodyPr/>
          <a:lstStyle/>
          <a:p>
            <a:r>
              <a:rPr lang="fr-FR" dirty="0"/>
              <a:t>7</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ces verbes avec le pronom personnel qui convient. </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268760" y="1928664"/>
            <a:ext cx="1404156" cy="1569660"/>
          </a:xfrm>
          <a:prstGeom prst="rect">
            <a:avLst/>
          </a:prstGeom>
          <a:noFill/>
        </p:spPr>
        <p:txBody>
          <a:bodyPr wrap="square" rtlCol="0">
            <a:spAutoFit/>
          </a:bodyPr>
          <a:lstStyle/>
          <a:p>
            <a:pPr>
              <a:lnSpc>
                <a:spcPct val="200000"/>
              </a:lnSpc>
            </a:pPr>
            <a:r>
              <a:rPr lang="fr-FR" sz="1200" dirty="0">
                <a:latin typeface="Comic Sans MS" pitchFamily="66" charset="0"/>
              </a:rPr>
              <a:t>............ aurai</a:t>
            </a:r>
          </a:p>
          <a:p>
            <a:pPr>
              <a:lnSpc>
                <a:spcPct val="200000"/>
              </a:lnSpc>
            </a:pPr>
            <a:r>
              <a:rPr lang="fr-FR" sz="1200" dirty="0">
                <a:latin typeface="Comic Sans MS" pitchFamily="66" charset="0"/>
              </a:rPr>
              <a:t>............ seras</a:t>
            </a:r>
          </a:p>
          <a:p>
            <a:pPr>
              <a:lnSpc>
                <a:spcPct val="200000"/>
              </a:lnSpc>
            </a:pPr>
            <a:r>
              <a:rPr lang="fr-FR" sz="1200" dirty="0">
                <a:latin typeface="Comic Sans MS" pitchFamily="66" charset="0"/>
              </a:rPr>
              <a:t>............ sera</a:t>
            </a:r>
          </a:p>
          <a:p>
            <a:pPr>
              <a:lnSpc>
                <a:spcPct val="200000"/>
              </a:lnSpc>
            </a:pPr>
            <a:r>
              <a:rPr lang="fr-FR" sz="1200" dirty="0">
                <a:latin typeface="Comic Sans MS" pitchFamily="66" charset="0"/>
              </a:rPr>
              <a:t>............ serons</a:t>
            </a:r>
          </a:p>
        </p:txBody>
      </p:sp>
      <p:sp>
        <p:nvSpPr>
          <p:cNvPr id="12" name="ZoneTexte 11"/>
          <p:cNvSpPr txBox="1"/>
          <p:nvPr/>
        </p:nvSpPr>
        <p:spPr>
          <a:xfrm>
            <a:off x="2888940" y="1928664"/>
            <a:ext cx="1368152" cy="1569660"/>
          </a:xfrm>
          <a:prstGeom prst="rect">
            <a:avLst/>
          </a:prstGeom>
          <a:noFill/>
        </p:spPr>
        <p:txBody>
          <a:bodyPr wrap="square" rtlCol="0">
            <a:spAutoFit/>
          </a:bodyPr>
          <a:lstStyle/>
          <a:p>
            <a:pPr>
              <a:lnSpc>
                <a:spcPct val="200000"/>
              </a:lnSpc>
            </a:pPr>
            <a:r>
              <a:rPr lang="fr-FR" sz="1200" dirty="0">
                <a:latin typeface="Comic Sans MS" pitchFamily="66" charset="0"/>
              </a:rPr>
              <a:t>............ serai</a:t>
            </a:r>
          </a:p>
          <a:p>
            <a:pPr>
              <a:lnSpc>
                <a:spcPct val="200000"/>
              </a:lnSpc>
            </a:pPr>
            <a:r>
              <a:rPr lang="fr-FR" sz="1200" dirty="0">
                <a:latin typeface="Comic Sans MS" pitchFamily="66" charset="0"/>
              </a:rPr>
              <a:t>............ aurons</a:t>
            </a:r>
          </a:p>
          <a:p>
            <a:pPr>
              <a:lnSpc>
                <a:spcPct val="200000"/>
              </a:lnSpc>
            </a:pPr>
            <a:r>
              <a:rPr lang="fr-FR" sz="1200" dirty="0">
                <a:latin typeface="Comic Sans MS" pitchFamily="66" charset="0"/>
              </a:rPr>
              <a:t>............ serez</a:t>
            </a:r>
          </a:p>
          <a:p>
            <a:pPr>
              <a:lnSpc>
                <a:spcPct val="200000"/>
              </a:lnSpc>
            </a:pPr>
            <a:r>
              <a:rPr lang="fr-FR" sz="1200" dirty="0">
                <a:latin typeface="Comic Sans MS" pitchFamily="66" charset="0"/>
              </a:rPr>
              <a:t>............ aura</a:t>
            </a:r>
          </a:p>
        </p:txBody>
      </p:sp>
      <p:sp>
        <p:nvSpPr>
          <p:cNvPr id="13" name="ZoneTexte 12"/>
          <p:cNvSpPr txBox="1"/>
          <p:nvPr/>
        </p:nvSpPr>
        <p:spPr>
          <a:xfrm>
            <a:off x="4397685" y="1928664"/>
            <a:ext cx="1404156" cy="1569660"/>
          </a:xfrm>
          <a:prstGeom prst="rect">
            <a:avLst/>
          </a:prstGeom>
          <a:noFill/>
        </p:spPr>
        <p:txBody>
          <a:bodyPr wrap="square" rtlCol="0">
            <a:spAutoFit/>
          </a:bodyPr>
          <a:lstStyle/>
          <a:p>
            <a:pPr>
              <a:lnSpc>
                <a:spcPct val="200000"/>
              </a:lnSpc>
            </a:pPr>
            <a:r>
              <a:rPr lang="fr-FR" sz="1200" dirty="0">
                <a:latin typeface="Comic Sans MS" pitchFamily="66" charset="0"/>
              </a:rPr>
              <a:t>............ aurez</a:t>
            </a:r>
          </a:p>
          <a:p>
            <a:pPr>
              <a:lnSpc>
                <a:spcPct val="200000"/>
              </a:lnSpc>
            </a:pPr>
            <a:r>
              <a:rPr lang="fr-FR" sz="1200" dirty="0">
                <a:latin typeface="Comic Sans MS" pitchFamily="66" charset="0"/>
              </a:rPr>
              <a:t>............ auras</a:t>
            </a:r>
          </a:p>
          <a:p>
            <a:pPr>
              <a:lnSpc>
                <a:spcPct val="200000"/>
              </a:lnSpc>
            </a:pPr>
            <a:r>
              <a:rPr lang="fr-FR" sz="1200" dirty="0">
                <a:latin typeface="Comic Sans MS" pitchFamily="66" charset="0"/>
              </a:rPr>
              <a:t>............ auront</a:t>
            </a:r>
          </a:p>
          <a:p>
            <a:pPr>
              <a:lnSpc>
                <a:spcPct val="200000"/>
              </a:lnSpc>
            </a:pPr>
            <a:r>
              <a:rPr lang="fr-FR" sz="1200" dirty="0">
                <a:latin typeface="Comic Sans MS" pitchFamily="66" charset="0"/>
              </a:rPr>
              <a:t>............ seront</a:t>
            </a:r>
          </a:p>
        </p:txBody>
      </p:sp>
      <p:grpSp>
        <p:nvGrpSpPr>
          <p:cNvPr id="14" name="Groupe 13"/>
          <p:cNvGrpSpPr/>
          <p:nvPr/>
        </p:nvGrpSpPr>
        <p:grpSpPr>
          <a:xfrm>
            <a:off x="116632" y="3728864"/>
            <a:ext cx="6653336" cy="495126"/>
            <a:chOff x="116632" y="1352600"/>
            <a:chExt cx="6653336" cy="495126"/>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a:t>
              </a:r>
              <a:r>
                <a:rPr lang="fr-FR" sz="1400" b="1" u="sng" dirty="0">
                  <a:latin typeface="SimpleRonde" pitchFamily="2" charset="0"/>
                </a:rPr>
                <a:t>être</a:t>
              </a:r>
              <a:r>
                <a:rPr lang="fr-FR" sz="1400" u="sng" dirty="0">
                  <a:latin typeface="SimpleRonde" pitchFamily="2" charset="0"/>
                </a:rPr>
                <a:t> ou </a:t>
              </a:r>
              <a:r>
                <a:rPr lang="fr-FR" sz="1400" b="1" u="sng" dirty="0">
                  <a:latin typeface="SimpleRonde" pitchFamily="2" charset="0"/>
                </a:rPr>
                <a:t>avoir</a:t>
              </a:r>
              <a:r>
                <a:rPr lang="fr-FR" sz="1400" u="sng" dirty="0">
                  <a:latin typeface="SimpleRonde" pitchFamily="2" charset="0"/>
                </a:rPr>
                <a:t> conjugués au futur.</a:t>
              </a: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296652" y="4088904"/>
            <a:ext cx="6372708" cy="1938992"/>
          </a:xfrm>
          <a:prstGeom prst="rect">
            <a:avLst/>
          </a:prstGeom>
          <a:noFill/>
        </p:spPr>
        <p:txBody>
          <a:bodyPr wrap="square" rtlCol="0">
            <a:spAutoFit/>
          </a:bodyPr>
          <a:lstStyle/>
          <a:p>
            <a:pPr algn="just">
              <a:lnSpc>
                <a:spcPct val="250000"/>
              </a:lnSpc>
            </a:pPr>
            <a:r>
              <a:rPr lang="fr-FR" sz="1200" dirty="0">
                <a:latin typeface="Comic Sans MS" pitchFamily="66" charset="0"/>
              </a:rPr>
              <a:t>Ce théâtre de marionnettes ___________ fascinant.</a:t>
            </a:r>
          </a:p>
          <a:p>
            <a:pPr algn="just">
              <a:lnSpc>
                <a:spcPct val="250000"/>
              </a:lnSpc>
            </a:pPr>
            <a:r>
              <a:rPr lang="fr-FR" sz="1200" dirty="0">
                <a:latin typeface="Comic Sans MS" pitchFamily="66" charset="0"/>
              </a:rPr>
              <a:t>Les cerises ___________ très mûres en juin.</a:t>
            </a:r>
          </a:p>
          <a:p>
            <a:pPr algn="just">
              <a:lnSpc>
                <a:spcPct val="250000"/>
              </a:lnSpc>
            </a:pPr>
            <a:r>
              <a:rPr lang="fr-FR" sz="1200" dirty="0">
                <a:latin typeface="Comic Sans MS" pitchFamily="66" charset="0"/>
              </a:rPr>
              <a:t>Ta mère et toi  __________ des étoiles plein les yeux.</a:t>
            </a:r>
          </a:p>
          <a:p>
            <a:pPr algn="just">
              <a:lnSpc>
                <a:spcPct val="250000"/>
              </a:lnSpc>
            </a:pPr>
            <a:r>
              <a:rPr lang="fr-FR" sz="1200" dirty="0">
                <a:latin typeface="Comic Sans MS" pitchFamily="66" charset="0"/>
              </a:rPr>
              <a:t>Mon chien et moi ____________ le temps de faire une longue promenade.</a:t>
            </a:r>
          </a:p>
        </p:txBody>
      </p:sp>
      <p:grpSp>
        <p:nvGrpSpPr>
          <p:cNvPr id="21" name="Groupe 20"/>
          <p:cNvGrpSpPr/>
          <p:nvPr/>
        </p:nvGrpSpPr>
        <p:grpSpPr>
          <a:xfrm>
            <a:off x="129233" y="6393160"/>
            <a:ext cx="6653336" cy="495126"/>
            <a:chOff x="116632" y="1352600"/>
            <a:chExt cx="6653336" cy="495126"/>
          </a:xfrm>
        </p:grpSpPr>
        <p:grpSp>
          <p:nvGrpSpPr>
            <p:cNvPr id="22" name="Groupe 21"/>
            <p:cNvGrpSpPr/>
            <p:nvPr/>
          </p:nvGrpSpPr>
          <p:grpSpPr>
            <a:xfrm>
              <a:off x="116632" y="1352600"/>
              <a:ext cx="360040" cy="461665"/>
              <a:chOff x="116632" y="1352600"/>
              <a:chExt cx="360040" cy="461665"/>
            </a:xfrm>
          </p:grpSpPr>
          <p:sp>
            <p:nvSpPr>
              <p:cNvPr id="25" name="Ellipse 2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ZoneTexte 2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ces phrases avec le sujet indiqué.</a:t>
              </a:r>
            </a:p>
          </p:txBody>
        </p:sp>
        <p:sp>
          <p:nvSpPr>
            <p:cNvPr id="24" name="Rectangle à coins arrondis 2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7" name="ZoneTexte 26"/>
          <p:cNvSpPr txBox="1"/>
          <p:nvPr/>
        </p:nvSpPr>
        <p:spPr>
          <a:xfrm>
            <a:off x="188640" y="6753200"/>
            <a:ext cx="6372708" cy="2677656"/>
          </a:xfrm>
          <a:prstGeom prst="rect">
            <a:avLst/>
          </a:prstGeom>
          <a:noFill/>
        </p:spPr>
        <p:txBody>
          <a:bodyPr wrap="square" rtlCol="0">
            <a:spAutoFit/>
          </a:bodyPr>
          <a:lstStyle/>
          <a:p>
            <a:pPr algn="just">
              <a:lnSpc>
                <a:spcPct val="200000"/>
              </a:lnSpc>
            </a:pPr>
            <a:r>
              <a:rPr lang="fr-FR" sz="1200" dirty="0">
                <a:latin typeface="Comic Sans MS" pitchFamily="66" charset="0"/>
              </a:rPr>
              <a:t>Ma grand-mère aura de nombreuses photos de nous.</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Je serai ravie de vous faire visiter.</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Nous aurons certainement besoin d’un parapluie.</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Antoine sera assis à côté de toi.</a:t>
            </a:r>
          </a:p>
        </p:txBody>
      </p:sp>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68052" y="7169204"/>
            <a:ext cx="6192688" cy="376084"/>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68052" y="7905328"/>
            <a:ext cx="6192688" cy="376084"/>
          </a:xfrm>
          <a:prstGeom prst="rect">
            <a:avLst/>
          </a:prstGeom>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78650" y="8625408"/>
            <a:ext cx="6192688" cy="376084"/>
          </a:xfrm>
          <a:prstGeom prst="rect">
            <a:avLst/>
          </a:prstGeom>
        </p:spPr>
      </p:pic>
      <p:sp>
        <p:nvSpPr>
          <p:cNvPr id="31" name="ZoneTexte 30"/>
          <p:cNvSpPr txBox="1"/>
          <p:nvPr/>
        </p:nvSpPr>
        <p:spPr>
          <a:xfrm>
            <a:off x="268052" y="7258784"/>
            <a:ext cx="2016224" cy="369332"/>
          </a:xfrm>
          <a:prstGeom prst="rect">
            <a:avLst/>
          </a:prstGeom>
          <a:noFill/>
        </p:spPr>
        <p:txBody>
          <a:bodyPr wrap="square" rtlCol="0">
            <a:spAutoFit/>
          </a:bodyPr>
          <a:lstStyle/>
          <a:p>
            <a:r>
              <a:rPr lang="fr-FR" b="1" dirty="0">
                <a:latin typeface="Cursive standard" pitchFamily="2" charset="0"/>
              </a:rPr>
              <a:t>Tu</a:t>
            </a:r>
          </a:p>
        </p:txBody>
      </p:sp>
      <p:sp>
        <p:nvSpPr>
          <p:cNvPr id="32" name="ZoneTexte 31"/>
          <p:cNvSpPr txBox="1"/>
          <p:nvPr/>
        </p:nvSpPr>
        <p:spPr>
          <a:xfrm>
            <a:off x="268052" y="7997914"/>
            <a:ext cx="2016224" cy="369332"/>
          </a:xfrm>
          <a:prstGeom prst="rect">
            <a:avLst/>
          </a:prstGeom>
          <a:noFill/>
        </p:spPr>
        <p:txBody>
          <a:bodyPr wrap="square" rtlCol="0">
            <a:spAutoFit/>
          </a:bodyPr>
          <a:lstStyle/>
          <a:p>
            <a:r>
              <a:rPr lang="fr-FR" b="1" dirty="0">
                <a:latin typeface="Cursive standard" pitchFamily="2" charset="0"/>
              </a:rPr>
              <a:t>Laura et Sandra</a:t>
            </a:r>
          </a:p>
        </p:txBody>
      </p:sp>
      <p:sp>
        <p:nvSpPr>
          <p:cNvPr id="33" name="ZoneTexte 32"/>
          <p:cNvSpPr txBox="1"/>
          <p:nvPr/>
        </p:nvSpPr>
        <p:spPr>
          <a:xfrm>
            <a:off x="278650" y="8713802"/>
            <a:ext cx="2016224" cy="369332"/>
          </a:xfrm>
          <a:prstGeom prst="rect">
            <a:avLst/>
          </a:prstGeom>
          <a:noFill/>
        </p:spPr>
        <p:txBody>
          <a:bodyPr wrap="square" rtlCol="0">
            <a:spAutoFit/>
          </a:bodyPr>
          <a:lstStyle/>
          <a:p>
            <a:r>
              <a:rPr lang="fr-FR" b="1" dirty="0">
                <a:latin typeface="Cursive standard" pitchFamily="2" charset="0"/>
              </a:rPr>
              <a:t>Aurélien et toi</a:t>
            </a:r>
          </a:p>
        </p:txBody>
      </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78650" y="9330739"/>
            <a:ext cx="6192688" cy="376084"/>
          </a:xfrm>
          <a:prstGeom prst="rect">
            <a:avLst/>
          </a:prstGeom>
        </p:spPr>
      </p:pic>
      <p:sp>
        <p:nvSpPr>
          <p:cNvPr id="35" name="ZoneTexte 34"/>
          <p:cNvSpPr txBox="1"/>
          <p:nvPr/>
        </p:nvSpPr>
        <p:spPr>
          <a:xfrm>
            <a:off x="278650" y="9419024"/>
            <a:ext cx="2016224" cy="369332"/>
          </a:xfrm>
          <a:prstGeom prst="rect">
            <a:avLst/>
          </a:prstGeom>
          <a:noFill/>
        </p:spPr>
        <p:txBody>
          <a:bodyPr wrap="square" rtlCol="0">
            <a:spAutoFit/>
          </a:bodyPr>
          <a:lstStyle/>
          <a:p>
            <a:r>
              <a:rPr lang="fr-FR" b="1" dirty="0">
                <a:latin typeface="Cursive standard" pitchFamily="2" charset="0"/>
              </a:rPr>
              <a:t>Dylan et moi</a:t>
            </a:r>
          </a:p>
        </p:txBody>
      </p:sp>
    </p:spTree>
    <p:extLst>
      <p:ext uri="{BB962C8B-B14F-4D97-AF65-F5344CB8AC3E}">
        <p14:creationId xmlns:p14="http://schemas.microsoft.com/office/powerpoint/2010/main" val="2854372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nchor="ctr">
            <a:noAutofit/>
          </a:bodyPr>
          <a:lstStyle/>
          <a:p>
            <a:pPr>
              <a:spcBef>
                <a:spcPts val="0"/>
              </a:spcBef>
            </a:pPr>
            <a:r>
              <a:rPr lang="fr-FR" sz="1800" dirty="0"/>
              <a:t>Le futur des verbes du 3</a:t>
            </a:r>
            <a:r>
              <a:rPr lang="fr-FR" sz="1800" baseline="30000" dirty="0"/>
              <a:t>ème</a:t>
            </a:r>
            <a:r>
              <a:rPr lang="fr-FR" sz="1800" dirty="0"/>
              <a:t> groupe (faire, aller, dire et venir)</a:t>
            </a:r>
          </a:p>
        </p:txBody>
      </p:sp>
      <p:sp>
        <p:nvSpPr>
          <p:cNvPr id="5" name="Espace réservé du texte 4"/>
          <p:cNvSpPr>
            <a:spLocks noGrp="1"/>
          </p:cNvSpPr>
          <p:nvPr>
            <p:ph type="body" sz="quarter" idx="11"/>
          </p:nvPr>
        </p:nvSpPr>
        <p:spPr/>
        <p:txBody>
          <a:bodyPr/>
          <a:lstStyle/>
          <a:p>
            <a:r>
              <a:rPr lang="fr-FR" dirty="0"/>
              <a:t>8</a:t>
            </a:r>
          </a:p>
        </p:txBody>
      </p:sp>
      <p:sp>
        <p:nvSpPr>
          <p:cNvPr id="6" name="Espace réservé du texte 5"/>
          <p:cNvSpPr>
            <a:spLocks noGrp="1"/>
          </p:cNvSpPr>
          <p:nvPr>
            <p:ph type="body" sz="quarter" idx="12"/>
          </p:nvPr>
        </p:nvSpPr>
        <p:spPr/>
        <p:txBody>
          <a:bodyPr/>
          <a:lstStyle/>
          <a:p>
            <a:r>
              <a:rPr lang="fr-FR" dirty="0"/>
              <a:t>*</a:t>
            </a:r>
          </a:p>
        </p:txBody>
      </p:sp>
      <p:grpSp>
        <p:nvGrpSpPr>
          <p:cNvPr id="7" name="Groupe 6"/>
          <p:cNvGrpSpPr/>
          <p:nvPr/>
        </p:nvGrpSpPr>
        <p:grpSpPr>
          <a:xfrm>
            <a:off x="116632" y="1280592"/>
            <a:ext cx="6653336" cy="818292"/>
            <a:chOff x="116632" y="1352600"/>
            <a:chExt cx="6653336" cy="818292"/>
          </a:xfrm>
        </p:grpSpPr>
        <p:grpSp>
          <p:nvGrpSpPr>
            <p:cNvPr id="8" name="Groupe 7"/>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ZoneTexte 8"/>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Recopie ces phrases en conjuguant le verbe entre parenthèses au futur.</a:t>
              </a:r>
            </a:p>
          </p:txBody>
        </p:sp>
        <p:sp>
          <p:nvSpPr>
            <p:cNvPr id="10" name="Rectangle à coins arrondis 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3" name="ZoneTexte 12"/>
          <p:cNvSpPr txBox="1"/>
          <p:nvPr/>
        </p:nvSpPr>
        <p:spPr>
          <a:xfrm>
            <a:off x="217240" y="2000672"/>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Ton frère et toi (faire) une promenade sur le lac.</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Quand le soleil se couchera, les enfants (aller) se coucher.</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Quand je (être) au collège, je (faire) du latin.</a:t>
            </a:r>
          </a:p>
        </p:txBody>
      </p:sp>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2506006"/>
            <a:ext cx="6192688" cy="502778"/>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3397668"/>
            <a:ext cx="6192688" cy="502778"/>
          </a:xfrm>
          <a:prstGeom prst="rect">
            <a:avLst/>
          </a:prstGeom>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4261764"/>
            <a:ext cx="6192688" cy="502778"/>
          </a:xfrm>
          <a:prstGeom prst="rect">
            <a:avLst/>
          </a:prstGeom>
        </p:spPr>
      </p:pic>
      <p:grpSp>
        <p:nvGrpSpPr>
          <p:cNvPr id="28" name="Groupe 27"/>
          <p:cNvGrpSpPr/>
          <p:nvPr/>
        </p:nvGrpSpPr>
        <p:grpSpPr>
          <a:xfrm>
            <a:off x="116632" y="7220168"/>
            <a:ext cx="6653336" cy="818292"/>
            <a:chOff x="116632" y="1352600"/>
            <a:chExt cx="6653336" cy="818292"/>
          </a:xfrm>
        </p:grpSpPr>
        <p:grpSp>
          <p:nvGrpSpPr>
            <p:cNvPr id="29" name="Groupe 28"/>
            <p:cNvGrpSpPr/>
            <p:nvPr/>
          </p:nvGrpSpPr>
          <p:grpSpPr>
            <a:xfrm>
              <a:off x="116632" y="1352600"/>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en conjuguant le verbe entre parenthèses au futur.</a:t>
              </a:r>
            </a:p>
          </p:txBody>
        </p:sp>
        <p:sp>
          <p:nvSpPr>
            <p:cNvPr id="31" name="Rectangle à coins arrondis 3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34" name="Groupe 33"/>
          <p:cNvGrpSpPr/>
          <p:nvPr/>
        </p:nvGrpSpPr>
        <p:grpSpPr>
          <a:xfrm>
            <a:off x="116632" y="4880992"/>
            <a:ext cx="6653336" cy="495126"/>
            <a:chOff x="116632" y="1352600"/>
            <a:chExt cx="6653336" cy="495126"/>
          </a:xfrm>
        </p:grpSpPr>
        <p:grpSp>
          <p:nvGrpSpPr>
            <p:cNvPr id="36" name="Groupe 35"/>
            <p:cNvGrpSpPr/>
            <p:nvPr/>
          </p:nvGrpSpPr>
          <p:grpSpPr>
            <a:xfrm>
              <a:off x="116632" y="135260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futur.</a:t>
              </a:r>
            </a:p>
          </p:txBody>
        </p:sp>
        <p:sp>
          <p:nvSpPr>
            <p:cNvPr id="38" name="Rectangle à coins arrondis 3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41" name="Tableau 40"/>
          <p:cNvGraphicFramePr>
            <a:graphicFrameLocks noGrp="1"/>
          </p:cNvGraphicFramePr>
          <p:nvPr>
            <p:extLst>
              <p:ext uri="{D42A27DB-BD31-4B8C-83A1-F6EECF244321}">
                <p14:modId xmlns:p14="http://schemas.microsoft.com/office/powerpoint/2010/main" val="4054101920"/>
              </p:ext>
            </p:extLst>
          </p:nvPr>
        </p:nvGraphicFramePr>
        <p:xfrm>
          <a:off x="448072" y="5529064"/>
          <a:ext cx="6048671" cy="1554480"/>
        </p:xfrm>
        <a:graphic>
          <a:graphicData uri="http://schemas.openxmlformats.org/drawingml/2006/table">
            <a:tbl>
              <a:tblPr bandRow="1">
                <a:tableStyleId>{5C22544A-7EE6-4342-B048-85BDC9FD1C3A}</a:tableStyleId>
              </a:tblPr>
              <a:tblGrid>
                <a:gridCol w="1656184">
                  <a:extLst>
                    <a:ext uri="{9D8B030D-6E8A-4147-A177-3AD203B41FA5}">
                      <a16:colId xmlns:a16="http://schemas.microsoft.com/office/drawing/2014/main" val="20000"/>
                    </a:ext>
                  </a:extLst>
                </a:gridCol>
                <a:gridCol w="1306430">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viendront travailler demain.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feras les</a:t>
                      </a:r>
                      <a:r>
                        <a:rPr lang="fr-FR" sz="1100" baseline="0" dirty="0">
                          <a:latin typeface="Comic Sans MS" pitchFamily="66" charset="0"/>
                        </a:rPr>
                        <a:t> courses ce soir.</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Le campeur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dirai tout à</a:t>
                      </a:r>
                      <a:r>
                        <a:rPr lang="fr-FR" sz="1100" baseline="0" dirty="0">
                          <a:latin typeface="Comic Sans MS" pitchFamily="66" charset="0"/>
                        </a:rPr>
                        <a:t> la police.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Les ouvriers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irez voir ce</a:t>
                      </a:r>
                      <a:r>
                        <a:rPr lang="fr-FR" sz="1100" baseline="0" dirty="0">
                          <a:latin typeface="Comic Sans MS" pitchFamily="66" charset="0"/>
                        </a:rPr>
                        <a:t> film à sa sortie.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Les voisins et moi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dirons bonjour aux</a:t>
                      </a:r>
                      <a:r>
                        <a:rPr lang="fr-FR" sz="1100" baseline="0" dirty="0">
                          <a:latin typeface="Comic Sans MS" pitchFamily="66" charset="0"/>
                        </a:rPr>
                        <a:t> arrivants.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Ta sœur 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viendra monter sa tente.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42" name="ZoneTexte 41"/>
          <p:cNvSpPr txBox="1"/>
          <p:nvPr/>
        </p:nvSpPr>
        <p:spPr>
          <a:xfrm>
            <a:off x="235337" y="7910552"/>
            <a:ext cx="6534143" cy="1938992"/>
          </a:xfrm>
          <a:prstGeom prst="rect">
            <a:avLst/>
          </a:prstGeom>
          <a:noFill/>
        </p:spPr>
        <p:txBody>
          <a:bodyPr wrap="square" rtlCol="0">
            <a:spAutoFit/>
          </a:bodyPr>
          <a:lstStyle/>
          <a:p>
            <a:pPr algn="just">
              <a:lnSpc>
                <a:spcPct val="200000"/>
              </a:lnSpc>
            </a:pPr>
            <a:r>
              <a:rPr lang="fr-FR" sz="1200" dirty="0">
                <a:latin typeface="Comic Sans MS" pitchFamily="66" charset="0"/>
              </a:rPr>
              <a:t>Je (venir) ................................. pendant ta compétition. Nous (venir) ................................. vous donner un coup de main pour les travaux. Tu (dire) ................................. bonjour à ton oncle. Elles (dire) ................................. ce qu’elles ont vu en Espagne. Mathieu (dire) ................................. sa poésie devant la classe. Vous (venir) ................................. aux prochaines vacances. </a:t>
            </a:r>
          </a:p>
        </p:txBody>
      </p:sp>
    </p:spTree>
    <p:extLst>
      <p:ext uri="{BB962C8B-B14F-4D97-AF65-F5344CB8AC3E}">
        <p14:creationId xmlns:p14="http://schemas.microsoft.com/office/powerpoint/2010/main" val="1735271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nchor="ctr">
            <a:noAutofit/>
          </a:bodyPr>
          <a:lstStyle/>
          <a:p>
            <a:pPr>
              <a:spcBef>
                <a:spcPts val="0"/>
              </a:spcBef>
            </a:pPr>
            <a:r>
              <a:rPr lang="fr-FR" sz="1800" dirty="0"/>
              <a:t>Le futur des verbes du 3</a:t>
            </a:r>
            <a:r>
              <a:rPr lang="fr-FR" sz="1800" baseline="30000" dirty="0"/>
              <a:t>ème</a:t>
            </a:r>
            <a:r>
              <a:rPr lang="fr-FR" sz="1800" dirty="0"/>
              <a:t> groupe</a:t>
            </a:r>
          </a:p>
          <a:p>
            <a:pPr>
              <a:spcBef>
                <a:spcPts val="0"/>
              </a:spcBef>
            </a:pPr>
            <a:r>
              <a:rPr lang="fr-FR" sz="1800" dirty="0"/>
              <a:t>(pouvoir, prendre, vouloir, voir)</a:t>
            </a:r>
          </a:p>
        </p:txBody>
      </p:sp>
      <p:sp>
        <p:nvSpPr>
          <p:cNvPr id="5" name="Espace réservé du texte 4"/>
          <p:cNvSpPr>
            <a:spLocks noGrp="1"/>
          </p:cNvSpPr>
          <p:nvPr>
            <p:ph type="body" sz="quarter" idx="11"/>
          </p:nvPr>
        </p:nvSpPr>
        <p:spPr/>
        <p:txBody>
          <a:bodyPr/>
          <a:lstStyle/>
          <a:p>
            <a:r>
              <a:rPr lang="fr-FR" dirty="0"/>
              <a:t>8</a:t>
            </a:r>
          </a:p>
        </p:txBody>
      </p:sp>
      <p:sp>
        <p:nvSpPr>
          <p:cNvPr id="6" name="Espace réservé du texte 5"/>
          <p:cNvSpPr>
            <a:spLocks noGrp="1"/>
          </p:cNvSpPr>
          <p:nvPr>
            <p:ph type="body" sz="quarter" idx="12"/>
          </p:nvPr>
        </p:nvSpPr>
        <p:spPr/>
        <p:txBody>
          <a:bodyPr/>
          <a:lstStyle/>
          <a:p>
            <a:r>
              <a:rPr lang="fr-FR" dirty="0"/>
              <a:t>**</a:t>
            </a:r>
          </a:p>
        </p:txBody>
      </p:sp>
      <p:grpSp>
        <p:nvGrpSpPr>
          <p:cNvPr id="18" name="Groupe 17"/>
          <p:cNvGrpSpPr/>
          <p:nvPr/>
        </p:nvGrpSpPr>
        <p:grpSpPr>
          <a:xfrm>
            <a:off x="116632" y="4520952"/>
            <a:ext cx="6653336" cy="495126"/>
            <a:chOff x="116632" y="1352600"/>
            <a:chExt cx="6653336" cy="495126"/>
          </a:xfrm>
        </p:grpSpPr>
        <p:grpSp>
          <p:nvGrpSpPr>
            <p:cNvPr id="19" name="Groupe 18"/>
            <p:cNvGrpSpPr/>
            <p:nvPr/>
          </p:nvGrpSpPr>
          <p:grpSpPr>
            <a:xfrm>
              <a:off x="116632" y="1352600"/>
              <a:ext cx="360040" cy="461665"/>
              <a:chOff x="116632" y="1352600"/>
              <a:chExt cx="360040" cy="461665"/>
            </a:xfrm>
          </p:grpSpPr>
          <p:sp>
            <p:nvSpPr>
              <p:cNvPr id="22" name="Ellipse 2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ZoneTexte 19"/>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le verbe qui convient.</a:t>
              </a:r>
            </a:p>
          </p:txBody>
        </p:sp>
        <p:sp>
          <p:nvSpPr>
            <p:cNvPr id="21" name="Rectangle à coins arrondis 2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8" name="Groupe 27"/>
          <p:cNvGrpSpPr/>
          <p:nvPr/>
        </p:nvGrpSpPr>
        <p:grpSpPr>
          <a:xfrm>
            <a:off x="116632" y="7502976"/>
            <a:ext cx="6653336" cy="495126"/>
            <a:chOff x="116632" y="1352600"/>
            <a:chExt cx="6653336" cy="495126"/>
          </a:xfrm>
        </p:grpSpPr>
        <p:grpSp>
          <p:nvGrpSpPr>
            <p:cNvPr id="29" name="Groupe 28"/>
            <p:cNvGrpSpPr/>
            <p:nvPr/>
          </p:nvGrpSpPr>
          <p:grpSpPr>
            <a:xfrm>
              <a:off x="116632" y="1352600"/>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futur.</a:t>
              </a:r>
            </a:p>
          </p:txBody>
        </p:sp>
        <p:sp>
          <p:nvSpPr>
            <p:cNvPr id="31" name="Rectangle à coins arrondis 3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9" name="ZoneTexte 38"/>
          <p:cNvSpPr txBox="1"/>
          <p:nvPr/>
        </p:nvSpPr>
        <p:spPr>
          <a:xfrm>
            <a:off x="116632" y="5087724"/>
            <a:ext cx="6534143" cy="338747"/>
          </a:xfrm>
          <a:prstGeom prst="rect">
            <a:avLst/>
          </a:prstGeom>
          <a:noFill/>
        </p:spPr>
        <p:txBody>
          <a:bodyPr wrap="square" rtlCol="0">
            <a:spAutoFit/>
          </a:bodyPr>
          <a:lstStyle/>
          <a:p>
            <a:pPr algn="ctr">
              <a:lnSpc>
                <a:spcPct val="150000"/>
              </a:lnSpc>
            </a:pPr>
            <a:r>
              <a:rPr lang="fr-FR" sz="1200" dirty="0">
                <a:latin typeface="Comic Sans MS" pitchFamily="66" charset="0"/>
              </a:rPr>
              <a:t>verront – pourras - voudra - pourrons - prendrez - prendrai</a:t>
            </a:r>
          </a:p>
        </p:txBody>
      </p:sp>
      <p:sp>
        <p:nvSpPr>
          <p:cNvPr id="40" name="ZoneTexte 39"/>
          <p:cNvSpPr txBox="1"/>
          <p:nvPr/>
        </p:nvSpPr>
        <p:spPr>
          <a:xfrm>
            <a:off x="235337" y="5529064"/>
            <a:ext cx="6534143" cy="1938992"/>
          </a:xfrm>
          <a:prstGeom prst="rect">
            <a:avLst/>
          </a:prstGeom>
          <a:noFill/>
        </p:spPr>
        <p:txBody>
          <a:bodyPr wrap="square" rtlCol="0">
            <a:spAutoFit/>
          </a:bodyPr>
          <a:lstStyle/>
          <a:p>
            <a:pPr algn="just">
              <a:lnSpc>
                <a:spcPct val="200000"/>
              </a:lnSpc>
            </a:pPr>
            <a:r>
              <a:rPr lang="fr-FR" sz="1200" dirty="0">
                <a:latin typeface="Comic Sans MS" pitchFamily="66" charset="0"/>
              </a:rPr>
              <a:t>Les spectateurs ................................. une merveilleuse pièce de théâtre. Ta grand-mère et toi ................................. bien une autre tasse de thé ? L’athlète ................................. tenter de battre son record. Mes amis et moi ................................. assister au concert depuis les coulisses. Je ................................. l’avion pour me rendre à Rio. Tu ................................. partir tôt pour éviter les grosses chaleurs.</a:t>
            </a:r>
          </a:p>
        </p:txBody>
      </p:sp>
      <p:graphicFrame>
        <p:nvGraphicFramePr>
          <p:cNvPr id="42" name="Tableau 41"/>
          <p:cNvGraphicFramePr>
            <a:graphicFrameLocks noGrp="1"/>
          </p:cNvGraphicFramePr>
          <p:nvPr>
            <p:extLst>
              <p:ext uri="{D42A27DB-BD31-4B8C-83A1-F6EECF244321}">
                <p14:modId xmlns:p14="http://schemas.microsoft.com/office/powerpoint/2010/main" val="209176483"/>
              </p:ext>
            </p:extLst>
          </p:nvPr>
        </p:nvGraphicFramePr>
        <p:xfrm>
          <a:off x="448072" y="8151048"/>
          <a:ext cx="6048671" cy="1554480"/>
        </p:xfrm>
        <a:graphic>
          <a:graphicData uri="http://schemas.openxmlformats.org/drawingml/2006/table">
            <a:tbl>
              <a:tblPr bandRow="1">
                <a:tableStyleId>{5C22544A-7EE6-4342-B048-85BDC9FD1C3A}</a:tableStyleId>
              </a:tblPr>
              <a:tblGrid>
                <a:gridCol w="1656184">
                  <a:extLst>
                    <a:ext uri="{9D8B030D-6E8A-4147-A177-3AD203B41FA5}">
                      <a16:colId xmlns:a16="http://schemas.microsoft.com/office/drawing/2014/main" val="20000"/>
                    </a:ext>
                  </a:extLst>
                </a:gridCol>
                <a:gridCol w="1306430">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Le chien et son maitre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voudrons visiter ce musée.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pourrez partir en bateau.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prendront un chemin ombragé.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Ton camarade 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verrai ce dont tu es capable.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Le soldat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verras le</a:t>
                      </a:r>
                      <a:r>
                        <a:rPr lang="fr-FR" sz="1100" baseline="0" dirty="0">
                          <a:latin typeface="Comic Sans MS" pitchFamily="66" charset="0"/>
                        </a:rPr>
                        <a:t> propriétaire de la maison.</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pourra enfin retrouver sa famille.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34" name="Groupe 33"/>
          <p:cNvGrpSpPr/>
          <p:nvPr/>
        </p:nvGrpSpPr>
        <p:grpSpPr>
          <a:xfrm>
            <a:off x="116632" y="1501840"/>
            <a:ext cx="6653336" cy="818292"/>
            <a:chOff x="116632" y="1352600"/>
            <a:chExt cx="6653336" cy="818292"/>
          </a:xfrm>
        </p:grpSpPr>
        <p:grpSp>
          <p:nvGrpSpPr>
            <p:cNvPr id="41" name="Groupe 40"/>
            <p:cNvGrpSpPr/>
            <p:nvPr/>
          </p:nvGrpSpPr>
          <p:grpSpPr>
            <a:xfrm>
              <a:off x="116632" y="1352600"/>
              <a:ext cx="360040" cy="461665"/>
              <a:chOff x="116632" y="1352600"/>
              <a:chExt cx="360040" cy="461665"/>
            </a:xfrm>
          </p:grpSpPr>
          <p:sp>
            <p:nvSpPr>
              <p:cNvPr id="45" name="Ellipse 4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3" name="ZoneTexte 42"/>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le verbe entre parenthèses au futur.</a:t>
              </a:r>
            </a:p>
          </p:txBody>
        </p:sp>
        <p:sp>
          <p:nvSpPr>
            <p:cNvPr id="44" name="Rectangle à coins arrondis 4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7" name="ZoneTexte 46"/>
          <p:cNvSpPr txBox="1"/>
          <p:nvPr/>
        </p:nvSpPr>
        <p:spPr>
          <a:xfrm>
            <a:off x="116632" y="2221920"/>
            <a:ext cx="6534143" cy="2308324"/>
          </a:xfrm>
          <a:prstGeom prst="rect">
            <a:avLst/>
          </a:prstGeom>
          <a:noFill/>
        </p:spPr>
        <p:txBody>
          <a:bodyPr wrap="square" rtlCol="0">
            <a:spAutoFit/>
          </a:bodyPr>
          <a:lstStyle/>
          <a:p>
            <a:pPr algn="just">
              <a:lnSpc>
                <a:spcPct val="200000"/>
              </a:lnSpc>
            </a:pPr>
            <a:r>
              <a:rPr lang="fr-FR" sz="1200" dirty="0">
                <a:latin typeface="Comic Sans MS" pitchFamily="66" charset="0"/>
              </a:rPr>
              <a:t>La boulangère (prendre) ................................... votre commande.</a:t>
            </a:r>
          </a:p>
          <a:p>
            <a:pPr algn="just">
              <a:lnSpc>
                <a:spcPct val="200000"/>
              </a:lnSpc>
            </a:pPr>
            <a:r>
              <a:rPr lang="fr-FR" sz="1200" dirty="0">
                <a:latin typeface="Comic Sans MS" pitchFamily="66" charset="0"/>
              </a:rPr>
              <a:t>Je (pouvoir) ...................................... faire un safari en Afrique l’été prochain.</a:t>
            </a:r>
          </a:p>
          <a:p>
            <a:pPr algn="just">
              <a:lnSpc>
                <a:spcPct val="200000"/>
              </a:lnSpc>
            </a:pPr>
            <a:r>
              <a:rPr lang="fr-FR" sz="1200" dirty="0">
                <a:latin typeface="Comic Sans MS" pitchFamily="66" charset="0"/>
              </a:rPr>
              <a:t>Tu (vouloir) .................................... être assis à côté de ton ami.</a:t>
            </a:r>
          </a:p>
          <a:p>
            <a:pPr algn="just">
              <a:lnSpc>
                <a:spcPct val="200000"/>
              </a:lnSpc>
            </a:pPr>
            <a:r>
              <a:rPr lang="fr-FR" sz="1200" dirty="0">
                <a:latin typeface="Comic Sans MS" pitchFamily="66" charset="0"/>
              </a:rPr>
              <a:t>Vous (voir) ........................................ mon père à cette réunion.</a:t>
            </a:r>
          </a:p>
          <a:p>
            <a:pPr algn="just">
              <a:lnSpc>
                <a:spcPct val="200000"/>
              </a:lnSpc>
            </a:pPr>
            <a:r>
              <a:rPr lang="fr-FR" sz="1200" dirty="0">
                <a:latin typeface="Comic Sans MS" pitchFamily="66" charset="0"/>
              </a:rPr>
              <a:t>Ses collègues (pouvoir) .............................. répondre à toutes les questions que nous (vouloir) .................................. poser .</a:t>
            </a:r>
          </a:p>
        </p:txBody>
      </p:sp>
    </p:spTree>
    <p:extLst>
      <p:ext uri="{BB962C8B-B14F-4D97-AF65-F5344CB8AC3E}">
        <p14:creationId xmlns:p14="http://schemas.microsoft.com/office/powerpoint/2010/main" val="290687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41283-D1E8-7B21-23C8-B3B320D8377F}"/>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31663C2-7EE8-3874-4288-4445774D21A7}"/>
              </a:ext>
            </a:extLst>
          </p:cNvPr>
          <p:cNvSpPr>
            <a:spLocks noGrp="1"/>
          </p:cNvSpPr>
          <p:nvPr>
            <p:ph type="body" sz="quarter" idx="10"/>
          </p:nvPr>
        </p:nvSpPr>
        <p:spPr/>
        <p:txBody>
          <a:bodyPr anchor="ctr">
            <a:noAutofit/>
          </a:bodyPr>
          <a:lstStyle/>
          <a:p>
            <a:pPr>
              <a:spcBef>
                <a:spcPts val="0"/>
              </a:spcBef>
            </a:pPr>
            <a:r>
              <a:rPr lang="fr-FR" sz="1800" dirty="0"/>
              <a:t>Le futur des verbes du 3</a:t>
            </a:r>
            <a:r>
              <a:rPr lang="fr-FR" sz="1800" baseline="30000" dirty="0"/>
              <a:t>ème</a:t>
            </a:r>
            <a:r>
              <a:rPr lang="fr-FR" sz="1800" dirty="0"/>
              <a:t> groupe</a:t>
            </a:r>
          </a:p>
          <a:p>
            <a:pPr>
              <a:spcBef>
                <a:spcPts val="0"/>
              </a:spcBef>
            </a:pPr>
            <a:r>
              <a:rPr lang="fr-FR" sz="1800" dirty="0"/>
              <a:t>(faire, aller, dire et venir)</a:t>
            </a:r>
          </a:p>
        </p:txBody>
      </p:sp>
      <p:sp>
        <p:nvSpPr>
          <p:cNvPr id="5" name="Espace réservé du texte 4">
            <a:extLst>
              <a:ext uri="{FF2B5EF4-FFF2-40B4-BE49-F238E27FC236}">
                <a16:creationId xmlns:a16="http://schemas.microsoft.com/office/drawing/2014/main" id="{AB8DD817-3E04-771B-08E7-8B18B40763A7}"/>
              </a:ext>
            </a:extLst>
          </p:cNvPr>
          <p:cNvSpPr>
            <a:spLocks noGrp="1"/>
          </p:cNvSpPr>
          <p:nvPr>
            <p:ph type="body" sz="quarter" idx="11"/>
          </p:nvPr>
        </p:nvSpPr>
        <p:spPr/>
        <p:txBody>
          <a:bodyPr/>
          <a:lstStyle/>
          <a:p>
            <a:r>
              <a:rPr lang="fr-FR" dirty="0"/>
              <a:t>8</a:t>
            </a:r>
          </a:p>
        </p:txBody>
      </p:sp>
      <p:sp>
        <p:nvSpPr>
          <p:cNvPr id="6" name="Espace réservé du texte 5">
            <a:extLst>
              <a:ext uri="{FF2B5EF4-FFF2-40B4-BE49-F238E27FC236}">
                <a16:creationId xmlns:a16="http://schemas.microsoft.com/office/drawing/2014/main" id="{D1393D61-8816-7B51-3E95-E194E12092CA}"/>
              </a:ext>
            </a:extLst>
          </p:cNvPr>
          <p:cNvSpPr>
            <a:spLocks noGrp="1"/>
          </p:cNvSpPr>
          <p:nvPr>
            <p:ph type="body" sz="quarter" idx="12"/>
          </p:nvPr>
        </p:nvSpPr>
        <p:spPr/>
        <p:txBody>
          <a:bodyPr/>
          <a:lstStyle/>
          <a:p>
            <a:r>
              <a:rPr lang="fr-FR" dirty="0"/>
              <a:t>***</a:t>
            </a:r>
          </a:p>
        </p:txBody>
      </p:sp>
      <p:grpSp>
        <p:nvGrpSpPr>
          <p:cNvPr id="18" name="Groupe 17">
            <a:extLst>
              <a:ext uri="{FF2B5EF4-FFF2-40B4-BE49-F238E27FC236}">
                <a16:creationId xmlns:a16="http://schemas.microsoft.com/office/drawing/2014/main" id="{A798C532-E4C4-D2B0-A207-03B4BF6F247B}"/>
              </a:ext>
            </a:extLst>
          </p:cNvPr>
          <p:cNvGrpSpPr/>
          <p:nvPr/>
        </p:nvGrpSpPr>
        <p:grpSpPr>
          <a:xfrm>
            <a:off x="116632" y="4304928"/>
            <a:ext cx="6653336" cy="495126"/>
            <a:chOff x="116632" y="1352600"/>
            <a:chExt cx="6653336" cy="495126"/>
          </a:xfrm>
        </p:grpSpPr>
        <p:grpSp>
          <p:nvGrpSpPr>
            <p:cNvPr id="19" name="Groupe 18">
              <a:extLst>
                <a:ext uri="{FF2B5EF4-FFF2-40B4-BE49-F238E27FC236}">
                  <a16:creationId xmlns:a16="http://schemas.microsoft.com/office/drawing/2014/main" id="{E6F41C94-E751-6C35-0F0D-B29573B5C38D}"/>
                </a:ext>
              </a:extLst>
            </p:cNvPr>
            <p:cNvGrpSpPr/>
            <p:nvPr/>
          </p:nvGrpSpPr>
          <p:grpSpPr>
            <a:xfrm>
              <a:off x="116632" y="1352600"/>
              <a:ext cx="360040" cy="461665"/>
              <a:chOff x="116632" y="1352600"/>
              <a:chExt cx="360040" cy="461665"/>
            </a:xfrm>
          </p:grpSpPr>
          <p:sp>
            <p:nvSpPr>
              <p:cNvPr id="22" name="Ellipse 21">
                <a:extLst>
                  <a:ext uri="{FF2B5EF4-FFF2-40B4-BE49-F238E27FC236}">
                    <a16:creationId xmlns:a16="http://schemas.microsoft.com/office/drawing/2014/main" id="{6D480360-BBA0-869C-AE62-153092DC0BEA}"/>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9C6B4155-D62C-9A16-D2C7-D5E217A938E7}"/>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ZoneTexte 19">
              <a:extLst>
                <a:ext uri="{FF2B5EF4-FFF2-40B4-BE49-F238E27FC236}">
                  <a16:creationId xmlns:a16="http://schemas.microsoft.com/office/drawing/2014/main" id="{F2AD9504-BEF7-4B07-B7AE-06F910DAA18D}"/>
                </a:ext>
              </a:extLst>
            </p:cNvPr>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le verbe qui convient.</a:t>
              </a:r>
            </a:p>
          </p:txBody>
        </p:sp>
        <p:sp>
          <p:nvSpPr>
            <p:cNvPr id="21" name="Rectangle à coins arrondis 20">
              <a:extLst>
                <a:ext uri="{FF2B5EF4-FFF2-40B4-BE49-F238E27FC236}">
                  <a16:creationId xmlns:a16="http://schemas.microsoft.com/office/drawing/2014/main" id="{B9F4BFE9-8A8B-8C83-3199-00613B3E37FC}"/>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8" name="Groupe 27">
            <a:extLst>
              <a:ext uri="{FF2B5EF4-FFF2-40B4-BE49-F238E27FC236}">
                <a16:creationId xmlns:a16="http://schemas.microsoft.com/office/drawing/2014/main" id="{2D6CB090-BDB8-2C90-CBBE-EE8CCEAC9D63}"/>
              </a:ext>
            </a:extLst>
          </p:cNvPr>
          <p:cNvGrpSpPr/>
          <p:nvPr/>
        </p:nvGrpSpPr>
        <p:grpSpPr>
          <a:xfrm>
            <a:off x="116632" y="7502976"/>
            <a:ext cx="6653336" cy="791361"/>
            <a:chOff x="116632" y="1352600"/>
            <a:chExt cx="6653336" cy="791361"/>
          </a:xfrm>
        </p:grpSpPr>
        <p:grpSp>
          <p:nvGrpSpPr>
            <p:cNvPr id="29" name="Groupe 28">
              <a:extLst>
                <a:ext uri="{FF2B5EF4-FFF2-40B4-BE49-F238E27FC236}">
                  <a16:creationId xmlns:a16="http://schemas.microsoft.com/office/drawing/2014/main" id="{29958D26-1BAC-EAA9-7F3B-D2E11326A9A3}"/>
                </a:ext>
              </a:extLst>
            </p:cNvPr>
            <p:cNvGrpSpPr/>
            <p:nvPr/>
          </p:nvGrpSpPr>
          <p:grpSpPr>
            <a:xfrm>
              <a:off x="116632" y="1352600"/>
              <a:ext cx="360040" cy="461665"/>
              <a:chOff x="116632" y="1352600"/>
              <a:chExt cx="360040" cy="461665"/>
            </a:xfrm>
          </p:grpSpPr>
          <p:sp>
            <p:nvSpPr>
              <p:cNvPr id="32" name="Ellipse 31">
                <a:extLst>
                  <a:ext uri="{FF2B5EF4-FFF2-40B4-BE49-F238E27FC236}">
                    <a16:creationId xmlns:a16="http://schemas.microsoft.com/office/drawing/2014/main" id="{254383D9-34BC-0B8B-6315-B508735B3748}"/>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D544AED0-B961-909D-18C7-670B803565C9}"/>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a:extLst>
                <a:ext uri="{FF2B5EF4-FFF2-40B4-BE49-F238E27FC236}">
                  <a16:creationId xmlns:a16="http://schemas.microsoft.com/office/drawing/2014/main" id="{2B099948-C6F0-8305-C7ED-DE2BB5409D2F}"/>
                </a:ext>
              </a:extLst>
            </p:cNvPr>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Transforme les phrases en remplaçant aujourd’hui par demain. </a:t>
              </a:r>
              <a:r>
                <a:rPr lang="fr-FR" sz="1100" i="1" u="sng" dirty="0">
                  <a:latin typeface="Comic Sans MS" panose="030F0702030302020204" pitchFamily="66" charset="0"/>
                </a:rPr>
                <a:t>Ex. : Aujourd’hui, je vais au musée. </a:t>
              </a:r>
              <a:r>
                <a:rPr lang="fr-FR" sz="1100" i="1" u="sng" dirty="0">
                  <a:latin typeface="Comic Sans MS" panose="030F0702030302020204" pitchFamily="66" charset="0"/>
                  <a:sym typeface="Wingdings 3" panose="05040102010807070707" pitchFamily="18" charset="2"/>
                </a:rPr>
                <a:t></a:t>
              </a:r>
              <a:r>
                <a:rPr lang="fr-FR" sz="1100" i="1" u="sng" dirty="0">
                  <a:latin typeface="Comic Sans MS" panose="030F0702030302020204" pitchFamily="66" charset="0"/>
                </a:rPr>
                <a:t> Demain, j’irai au musée.</a:t>
              </a:r>
              <a:endParaRPr lang="fr-FR" sz="1400" i="1" u="sng" dirty="0">
                <a:latin typeface="Comic Sans MS" panose="030F0702030302020204" pitchFamily="66" charset="0"/>
              </a:endParaRPr>
            </a:p>
          </p:txBody>
        </p:sp>
        <p:sp>
          <p:nvSpPr>
            <p:cNvPr id="31" name="Rectangle à coins arrondis 30">
              <a:extLst>
                <a:ext uri="{FF2B5EF4-FFF2-40B4-BE49-F238E27FC236}">
                  <a16:creationId xmlns:a16="http://schemas.microsoft.com/office/drawing/2014/main" id="{F3CF3B83-EF19-16F8-F8BF-5C29EA24B3E9}"/>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9" name="ZoneTexte 38">
            <a:extLst>
              <a:ext uri="{FF2B5EF4-FFF2-40B4-BE49-F238E27FC236}">
                <a16:creationId xmlns:a16="http://schemas.microsoft.com/office/drawing/2014/main" id="{DE78075E-3C23-185D-A327-471D67642ACB}"/>
              </a:ext>
            </a:extLst>
          </p:cNvPr>
          <p:cNvSpPr txBox="1"/>
          <p:nvPr/>
        </p:nvSpPr>
        <p:spPr>
          <a:xfrm>
            <a:off x="116632" y="4789314"/>
            <a:ext cx="6534143" cy="338747"/>
          </a:xfrm>
          <a:prstGeom prst="rect">
            <a:avLst/>
          </a:prstGeom>
          <a:noFill/>
        </p:spPr>
        <p:txBody>
          <a:bodyPr wrap="square" rtlCol="0">
            <a:spAutoFit/>
          </a:bodyPr>
          <a:lstStyle/>
          <a:p>
            <a:pPr algn="ctr">
              <a:lnSpc>
                <a:spcPct val="150000"/>
              </a:lnSpc>
            </a:pPr>
            <a:r>
              <a:rPr lang="fr-FR" sz="1200" dirty="0">
                <a:latin typeface="Comic Sans MS" pitchFamily="66" charset="0"/>
              </a:rPr>
              <a:t>fera - direz – iront - feront - iras – viendrons - ira - </a:t>
            </a:r>
          </a:p>
        </p:txBody>
      </p:sp>
      <p:sp>
        <p:nvSpPr>
          <p:cNvPr id="40" name="ZoneTexte 39">
            <a:extLst>
              <a:ext uri="{FF2B5EF4-FFF2-40B4-BE49-F238E27FC236}">
                <a16:creationId xmlns:a16="http://schemas.microsoft.com/office/drawing/2014/main" id="{1A1ECB2B-ED10-8BDE-AF18-AD52DD4D0117}"/>
              </a:ext>
            </a:extLst>
          </p:cNvPr>
          <p:cNvSpPr txBox="1"/>
          <p:nvPr/>
        </p:nvSpPr>
        <p:spPr>
          <a:xfrm>
            <a:off x="88032" y="5074608"/>
            <a:ext cx="6534143" cy="2254656"/>
          </a:xfrm>
          <a:prstGeom prst="rect">
            <a:avLst/>
          </a:prstGeom>
          <a:noFill/>
        </p:spPr>
        <p:txBody>
          <a:bodyPr wrap="square" rtlCol="0">
            <a:spAutoFit/>
          </a:bodyPr>
          <a:lstStyle/>
          <a:p>
            <a:pPr algn="just">
              <a:lnSpc>
                <a:spcPct val="200000"/>
              </a:lnSpc>
            </a:pPr>
            <a:r>
              <a:rPr lang="fr-FR" sz="1200" dirty="0">
                <a:latin typeface="Comic Sans MS" panose="030F0702030302020204" pitchFamily="66" charset="0"/>
              </a:rPr>
              <a:t>Dans le futur, l’humanité ................. vivre dans des villes sur la Lune. Tu ................... explorer des planètes lointaines avec des vaisseaux spatiaux. Les scientifiques ................... des découvertes incroyables pour protéger la Terre. Nous ........................... tous ensemble sur Mars pour construire des maisons écologiques. Vous .................... que tout est possible grâce à la science ! Les enfants du futur ......................... à l’école dans des classes volantes. La maitresse .................................. les cours avec des robots pour aider les élèves.</a:t>
            </a:r>
            <a:endParaRPr lang="fr-FR" sz="1200" dirty="0">
              <a:effectLst/>
              <a:latin typeface="Comic Sans MS" panose="030F0702030302020204" pitchFamily="66" charset="0"/>
            </a:endParaRPr>
          </a:p>
        </p:txBody>
      </p:sp>
      <p:grpSp>
        <p:nvGrpSpPr>
          <p:cNvPr id="34" name="Groupe 33">
            <a:extLst>
              <a:ext uri="{FF2B5EF4-FFF2-40B4-BE49-F238E27FC236}">
                <a16:creationId xmlns:a16="http://schemas.microsoft.com/office/drawing/2014/main" id="{33F7EDB8-C561-E0D8-32CA-3FD260CD3679}"/>
              </a:ext>
            </a:extLst>
          </p:cNvPr>
          <p:cNvGrpSpPr/>
          <p:nvPr/>
        </p:nvGrpSpPr>
        <p:grpSpPr>
          <a:xfrm>
            <a:off x="116632" y="1136576"/>
            <a:ext cx="6653336" cy="818292"/>
            <a:chOff x="116632" y="1352600"/>
            <a:chExt cx="6653336" cy="818292"/>
          </a:xfrm>
        </p:grpSpPr>
        <p:grpSp>
          <p:nvGrpSpPr>
            <p:cNvPr id="41" name="Groupe 40">
              <a:extLst>
                <a:ext uri="{FF2B5EF4-FFF2-40B4-BE49-F238E27FC236}">
                  <a16:creationId xmlns:a16="http://schemas.microsoft.com/office/drawing/2014/main" id="{5B5A9DAC-4B61-97E5-55E9-853D56957D80}"/>
                </a:ext>
              </a:extLst>
            </p:cNvPr>
            <p:cNvGrpSpPr/>
            <p:nvPr/>
          </p:nvGrpSpPr>
          <p:grpSpPr>
            <a:xfrm>
              <a:off x="116632" y="1352600"/>
              <a:ext cx="360040" cy="461665"/>
              <a:chOff x="116632" y="1352600"/>
              <a:chExt cx="360040" cy="461665"/>
            </a:xfrm>
          </p:grpSpPr>
          <p:sp>
            <p:nvSpPr>
              <p:cNvPr id="45" name="Ellipse 44">
                <a:extLst>
                  <a:ext uri="{FF2B5EF4-FFF2-40B4-BE49-F238E27FC236}">
                    <a16:creationId xmlns:a16="http://schemas.microsoft.com/office/drawing/2014/main" id="{B58C923C-B6ED-361F-4318-4976388B59B4}"/>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C8E25D3F-85DE-5ACA-3CA9-D48DAAC61E06}"/>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3" name="ZoneTexte 42">
              <a:extLst>
                <a:ext uri="{FF2B5EF4-FFF2-40B4-BE49-F238E27FC236}">
                  <a16:creationId xmlns:a16="http://schemas.microsoft.com/office/drawing/2014/main" id="{8C51561A-09EA-369B-34B7-B6777582B363}"/>
                </a:ext>
              </a:extLst>
            </p:cNvPr>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le verbe entre parenthèses au futur.</a:t>
              </a:r>
            </a:p>
          </p:txBody>
        </p:sp>
        <p:sp>
          <p:nvSpPr>
            <p:cNvPr id="44" name="Rectangle à coins arrondis 43">
              <a:extLst>
                <a:ext uri="{FF2B5EF4-FFF2-40B4-BE49-F238E27FC236}">
                  <a16:creationId xmlns:a16="http://schemas.microsoft.com/office/drawing/2014/main" id="{A64F4DF4-456D-7720-AFCD-882482659D5B}"/>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7" name="ZoneTexte 46">
            <a:extLst>
              <a:ext uri="{FF2B5EF4-FFF2-40B4-BE49-F238E27FC236}">
                <a16:creationId xmlns:a16="http://schemas.microsoft.com/office/drawing/2014/main" id="{BF7FA220-80A6-C03A-F6BF-AE922271E847}"/>
              </a:ext>
            </a:extLst>
          </p:cNvPr>
          <p:cNvSpPr txBox="1"/>
          <p:nvPr/>
        </p:nvSpPr>
        <p:spPr>
          <a:xfrm>
            <a:off x="116632" y="1856656"/>
            <a:ext cx="6534143" cy="2254656"/>
          </a:xfrm>
          <a:prstGeom prst="rect">
            <a:avLst/>
          </a:prstGeom>
          <a:noFill/>
        </p:spPr>
        <p:txBody>
          <a:bodyPr wrap="square" rtlCol="0">
            <a:spAutoFit/>
          </a:bodyPr>
          <a:lstStyle/>
          <a:p>
            <a:pPr algn="just">
              <a:lnSpc>
                <a:spcPct val="200000"/>
              </a:lnSpc>
            </a:pPr>
            <a:r>
              <a:rPr lang="fr-FR" sz="1200" dirty="0">
                <a:latin typeface="Comic Sans MS" pitchFamily="66" charset="0"/>
              </a:rPr>
              <a:t>Tu (faire) ...................................... bientôt le voyage vers la planète Mars en vaisseau spatial.</a:t>
            </a:r>
          </a:p>
          <a:p>
            <a:pPr algn="just">
              <a:lnSpc>
                <a:spcPct val="200000"/>
              </a:lnSpc>
            </a:pPr>
            <a:r>
              <a:rPr lang="fr-FR" sz="1200" dirty="0">
                <a:latin typeface="Comic Sans MS" pitchFamily="66" charset="0"/>
              </a:rPr>
              <a:t>Je (dire) ................... quelques mots à la radio pour raconter cet exploit.</a:t>
            </a:r>
          </a:p>
          <a:p>
            <a:pPr algn="just">
              <a:lnSpc>
                <a:spcPct val="200000"/>
              </a:lnSpc>
            </a:pPr>
            <a:r>
              <a:rPr lang="fr-FR" sz="1200" dirty="0">
                <a:latin typeface="Comic Sans MS" pitchFamily="66" charset="0"/>
              </a:rPr>
              <a:t>Les autres passagers (venir) .......................... te rejoindre quelques semaines plus tard.</a:t>
            </a:r>
          </a:p>
          <a:p>
            <a:pPr algn="just">
              <a:lnSpc>
                <a:spcPct val="200000"/>
              </a:lnSpc>
            </a:pPr>
            <a:r>
              <a:rPr lang="fr-FR" sz="1200" dirty="0">
                <a:latin typeface="Comic Sans MS" pitchFamily="66" charset="0"/>
              </a:rPr>
              <a:t>Ta famille (aller) ............................ au centre spatial pour prendre de tes nouvelles.</a:t>
            </a:r>
          </a:p>
          <a:p>
            <a:pPr algn="just">
              <a:lnSpc>
                <a:spcPct val="200000"/>
              </a:lnSpc>
            </a:pPr>
            <a:r>
              <a:rPr lang="fr-FR" sz="1200" dirty="0">
                <a:latin typeface="Comic Sans MS" pitchFamily="66" charset="0"/>
              </a:rPr>
              <a:t>Nos amis et moi (faire) ......................... des photos de la Terre depuis l’espace.</a:t>
            </a:r>
          </a:p>
          <a:p>
            <a:pPr algn="just">
              <a:lnSpc>
                <a:spcPct val="200000"/>
              </a:lnSpc>
            </a:pPr>
            <a:r>
              <a:rPr lang="fr-FR" sz="1200" dirty="0">
                <a:latin typeface="Comic Sans MS" pitchFamily="66" charset="0"/>
              </a:rPr>
              <a:t>Les astronautes et toi (faire) ........................ le point sur le matériel nécessaire.</a:t>
            </a:r>
          </a:p>
        </p:txBody>
      </p:sp>
      <p:sp>
        <p:nvSpPr>
          <p:cNvPr id="2" name="ZoneTexte 1">
            <a:extLst>
              <a:ext uri="{FF2B5EF4-FFF2-40B4-BE49-F238E27FC236}">
                <a16:creationId xmlns:a16="http://schemas.microsoft.com/office/drawing/2014/main" id="{7FB2D813-9E6D-1B3E-CAD7-AFD927BEC39E}"/>
              </a:ext>
            </a:extLst>
          </p:cNvPr>
          <p:cNvSpPr txBox="1"/>
          <p:nvPr/>
        </p:nvSpPr>
        <p:spPr>
          <a:xfrm>
            <a:off x="188640" y="8177316"/>
            <a:ext cx="6372708" cy="1515992"/>
          </a:xfrm>
          <a:prstGeom prst="rect">
            <a:avLst/>
          </a:prstGeom>
          <a:noFill/>
        </p:spPr>
        <p:txBody>
          <a:bodyPr wrap="square" rtlCol="0">
            <a:spAutoFit/>
          </a:bodyPr>
          <a:lstStyle/>
          <a:p>
            <a:pPr algn="just">
              <a:lnSpc>
                <a:spcPct val="200000"/>
              </a:lnSpc>
            </a:pPr>
            <a:r>
              <a:rPr lang="fr-FR" sz="1200" dirty="0">
                <a:latin typeface="Comic Sans MS" pitchFamily="66" charset="0"/>
              </a:rPr>
              <a:t>Aujourd’hui, nous venons voir la fusée décoller.</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Aujourd’hui, tu fais des crêpes avec tes parents.</a:t>
            </a:r>
          </a:p>
          <a:p>
            <a:pPr algn="just">
              <a:lnSpc>
                <a:spcPct val="200000"/>
              </a:lnSpc>
            </a:pPr>
            <a:endParaRPr lang="fr-FR" sz="1200" dirty="0">
              <a:latin typeface="Comic Sans MS" pitchFamily="66" charset="0"/>
            </a:endParaRPr>
          </a:p>
        </p:txBody>
      </p:sp>
      <p:pic>
        <p:nvPicPr>
          <p:cNvPr id="4" name="Image 3" descr="Capture d’écran">
            <a:extLst>
              <a:ext uri="{FF2B5EF4-FFF2-40B4-BE49-F238E27FC236}">
                <a16:creationId xmlns:a16="http://schemas.microsoft.com/office/drawing/2014/main" id="{B0E18AD6-70E8-1106-1090-1CBC5F1D7136}"/>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68052" y="8593320"/>
            <a:ext cx="6192688" cy="376084"/>
          </a:xfrm>
          <a:prstGeom prst="rect">
            <a:avLst/>
          </a:prstGeom>
        </p:spPr>
      </p:pic>
      <p:pic>
        <p:nvPicPr>
          <p:cNvPr id="7" name="Image 6" descr="Capture d’écran">
            <a:extLst>
              <a:ext uri="{FF2B5EF4-FFF2-40B4-BE49-F238E27FC236}">
                <a16:creationId xmlns:a16="http://schemas.microsoft.com/office/drawing/2014/main" id="{998C18FA-BD50-181F-D7F4-4D1667830C0F}"/>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68052" y="9329444"/>
            <a:ext cx="6192688" cy="376084"/>
          </a:xfrm>
          <a:prstGeom prst="rect">
            <a:avLst/>
          </a:prstGeom>
        </p:spPr>
      </p:pic>
    </p:spTree>
    <p:extLst>
      <p:ext uri="{BB962C8B-B14F-4D97-AF65-F5344CB8AC3E}">
        <p14:creationId xmlns:p14="http://schemas.microsoft.com/office/powerpoint/2010/main" val="786354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02085-2FF9-4EEE-6924-18F38E19CA33}"/>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74591E4-1402-721C-C0B0-06596829573A}"/>
              </a:ext>
            </a:extLst>
          </p:cNvPr>
          <p:cNvSpPr>
            <a:spLocks noGrp="1"/>
          </p:cNvSpPr>
          <p:nvPr>
            <p:ph type="body" sz="quarter" idx="10"/>
          </p:nvPr>
        </p:nvSpPr>
        <p:spPr/>
        <p:txBody>
          <a:bodyPr anchor="ctr">
            <a:noAutofit/>
          </a:bodyPr>
          <a:lstStyle/>
          <a:p>
            <a:pPr>
              <a:spcBef>
                <a:spcPts val="0"/>
              </a:spcBef>
            </a:pPr>
            <a:r>
              <a:rPr lang="fr-FR" sz="1800" dirty="0"/>
              <a:t>Le futur des verbes du 3</a:t>
            </a:r>
            <a:r>
              <a:rPr lang="fr-FR" sz="1800" baseline="30000" dirty="0"/>
              <a:t>ème</a:t>
            </a:r>
            <a:r>
              <a:rPr lang="fr-FR" sz="1800" dirty="0"/>
              <a:t> groupe (pouvoir, prendre, vouloir, voir)</a:t>
            </a:r>
          </a:p>
        </p:txBody>
      </p:sp>
      <p:sp>
        <p:nvSpPr>
          <p:cNvPr id="5" name="Espace réservé du texte 4">
            <a:extLst>
              <a:ext uri="{FF2B5EF4-FFF2-40B4-BE49-F238E27FC236}">
                <a16:creationId xmlns:a16="http://schemas.microsoft.com/office/drawing/2014/main" id="{CB8044B7-7F20-5FFB-C1C1-AC52DD4A19DC}"/>
              </a:ext>
            </a:extLst>
          </p:cNvPr>
          <p:cNvSpPr>
            <a:spLocks noGrp="1"/>
          </p:cNvSpPr>
          <p:nvPr>
            <p:ph type="body" sz="quarter" idx="11"/>
          </p:nvPr>
        </p:nvSpPr>
        <p:spPr/>
        <p:txBody>
          <a:bodyPr/>
          <a:lstStyle/>
          <a:p>
            <a:r>
              <a:rPr lang="fr-FR" dirty="0"/>
              <a:t>8</a:t>
            </a:r>
          </a:p>
        </p:txBody>
      </p:sp>
      <p:sp>
        <p:nvSpPr>
          <p:cNvPr id="6" name="Espace réservé du texte 5">
            <a:extLst>
              <a:ext uri="{FF2B5EF4-FFF2-40B4-BE49-F238E27FC236}">
                <a16:creationId xmlns:a16="http://schemas.microsoft.com/office/drawing/2014/main" id="{80FA5A43-8974-C81F-5873-A6D0AB32C6AC}"/>
              </a:ext>
            </a:extLst>
          </p:cNvPr>
          <p:cNvSpPr>
            <a:spLocks noGrp="1"/>
          </p:cNvSpPr>
          <p:nvPr>
            <p:ph type="body" sz="quarter" idx="12"/>
          </p:nvPr>
        </p:nvSpPr>
        <p:spPr/>
        <p:txBody>
          <a:bodyPr/>
          <a:lstStyle/>
          <a:p>
            <a:r>
              <a:rPr lang="fr-FR" dirty="0"/>
              <a:t>****</a:t>
            </a:r>
          </a:p>
        </p:txBody>
      </p:sp>
      <p:grpSp>
        <p:nvGrpSpPr>
          <p:cNvPr id="7" name="Groupe 6">
            <a:extLst>
              <a:ext uri="{FF2B5EF4-FFF2-40B4-BE49-F238E27FC236}">
                <a16:creationId xmlns:a16="http://schemas.microsoft.com/office/drawing/2014/main" id="{222D14AB-093A-E10A-9D1B-461A7074AB33}"/>
              </a:ext>
            </a:extLst>
          </p:cNvPr>
          <p:cNvGrpSpPr/>
          <p:nvPr/>
        </p:nvGrpSpPr>
        <p:grpSpPr>
          <a:xfrm>
            <a:off x="116632" y="1280592"/>
            <a:ext cx="6653336" cy="818292"/>
            <a:chOff x="116632" y="1352600"/>
            <a:chExt cx="6653336" cy="818292"/>
          </a:xfrm>
        </p:grpSpPr>
        <p:grpSp>
          <p:nvGrpSpPr>
            <p:cNvPr id="8" name="Groupe 7">
              <a:extLst>
                <a:ext uri="{FF2B5EF4-FFF2-40B4-BE49-F238E27FC236}">
                  <a16:creationId xmlns:a16="http://schemas.microsoft.com/office/drawing/2014/main" id="{508F6DD1-0B58-74B8-2C18-A13435CD638E}"/>
                </a:ext>
              </a:extLst>
            </p:cNvPr>
            <p:cNvGrpSpPr/>
            <p:nvPr/>
          </p:nvGrpSpPr>
          <p:grpSpPr>
            <a:xfrm>
              <a:off x="116632" y="1352600"/>
              <a:ext cx="360040" cy="461665"/>
              <a:chOff x="116632" y="1352600"/>
              <a:chExt cx="360040" cy="461665"/>
            </a:xfrm>
          </p:grpSpPr>
          <p:sp>
            <p:nvSpPr>
              <p:cNvPr id="11" name="Ellipse 10">
                <a:extLst>
                  <a:ext uri="{FF2B5EF4-FFF2-40B4-BE49-F238E27FC236}">
                    <a16:creationId xmlns:a16="http://schemas.microsoft.com/office/drawing/2014/main" id="{D077A249-09AA-938C-AEF9-F6C5DA9D99F2}"/>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9FDCB3B2-6B4D-CC6F-4B55-942854B72FD7}"/>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ZoneTexte 8">
              <a:extLst>
                <a:ext uri="{FF2B5EF4-FFF2-40B4-BE49-F238E27FC236}">
                  <a16:creationId xmlns:a16="http://schemas.microsoft.com/office/drawing/2014/main" id="{5695B0DA-6268-B38B-C014-28B8D53DB008}"/>
                </a:ext>
              </a:extLst>
            </p:cNvPr>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Recopie ces phrases en conjuguant le verbe entre parenthèses au futur.</a:t>
              </a:r>
            </a:p>
          </p:txBody>
        </p:sp>
        <p:sp>
          <p:nvSpPr>
            <p:cNvPr id="10" name="Rectangle à coins arrondis 9">
              <a:extLst>
                <a:ext uri="{FF2B5EF4-FFF2-40B4-BE49-F238E27FC236}">
                  <a16:creationId xmlns:a16="http://schemas.microsoft.com/office/drawing/2014/main" id="{34CDCFAC-AF92-1D7A-4D00-16FF0BEF637D}"/>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3" name="ZoneTexte 12">
            <a:extLst>
              <a:ext uri="{FF2B5EF4-FFF2-40B4-BE49-F238E27FC236}">
                <a16:creationId xmlns:a16="http://schemas.microsoft.com/office/drawing/2014/main" id="{61F6847D-818D-58DB-C0F9-83B8CA8C0960}"/>
              </a:ext>
            </a:extLst>
          </p:cNvPr>
          <p:cNvSpPr txBox="1"/>
          <p:nvPr/>
        </p:nvSpPr>
        <p:spPr>
          <a:xfrm>
            <a:off x="217240" y="2000672"/>
            <a:ext cx="6372708" cy="2323906"/>
          </a:xfrm>
          <a:prstGeom prst="rect">
            <a:avLst/>
          </a:prstGeom>
          <a:noFill/>
        </p:spPr>
        <p:txBody>
          <a:bodyPr wrap="square" rtlCol="0">
            <a:spAutoFit/>
          </a:bodyPr>
          <a:lstStyle/>
          <a:p>
            <a:pPr algn="just">
              <a:lnSpc>
                <a:spcPct val="250000"/>
              </a:lnSpc>
            </a:pPr>
            <a:r>
              <a:rPr lang="fr-FR" sz="1200" dirty="0">
                <a:latin typeface="Comic Sans MS" pitchFamily="66" charset="0"/>
              </a:rPr>
              <a:t>Demain, tu (vouloir) voyager en navette spatiale et tu (voir) les étoiles.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L’année prochaine, nous (prendre) l’avion pour partir en voyage scolaire à Berlin.</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Je (pouvoir) bientôt aller sur la Lune mais ce soir, je la (voir) dans le ciel.</a:t>
            </a:r>
          </a:p>
        </p:txBody>
      </p:sp>
      <p:pic>
        <p:nvPicPr>
          <p:cNvPr id="14" name="Image 13" descr="Capture d’écran">
            <a:extLst>
              <a:ext uri="{FF2B5EF4-FFF2-40B4-BE49-F238E27FC236}">
                <a16:creationId xmlns:a16="http://schemas.microsoft.com/office/drawing/2014/main" id="{97502551-A5F7-A5EB-4338-921DF658DF32}"/>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2506006"/>
            <a:ext cx="6192688" cy="502778"/>
          </a:xfrm>
          <a:prstGeom prst="rect">
            <a:avLst/>
          </a:prstGeom>
        </p:spPr>
      </p:pic>
      <p:pic>
        <p:nvPicPr>
          <p:cNvPr id="15" name="Image 14" descr="Capture d’écran">
            <a:extLst>
              <a:ext uri="{FF2B5EF4-FFF2-40B4-BE49-F238E27FC236}">
                <a16:creationId xmlns:a16="http://schemas.microsoft.com/office/drawing/2014/main" id="{C5E484E7-A441-20C5-3076-C6D1DC05D103}"/>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3397668"/>
            <a:ext cx="6192688" cy="502778"/>
          </a:xfrm>
          <a:prstGeom prst="rect">
            <a:avLst/>
          </a:prstGeom>
        </p:spPr>
      </p:pic>
      <p:pic>
        <p:nvPicPr>
          <p:cNvPr id="16" name="Image 15" descr="Capture d’écran">
            <a:extLst>
              <a:ext uri="{FF2B5EF4-FFF2-40B4-BE49-F238E27FC236}">
                <a16:creationId xmlns:a16="http://schemas.microsoft.com/office/drawing/2014/main" id="{D2661092-F124-89F5-EE2F-8E55B35119FA}"/>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4261764"/>
            <a:ext cx="6192688" cy="502778"/>
          </a:xfrm>
          <a:prstGeom prst="rect">
            <a:avLst/>
          </a:prstGeom>
        </p:spPr>
      </p:pic>
      <p:grpSp>
        <p:nvGrpSpPr>
          <p:cNvPr id="28" name="Groupe 27">
            <a:extLst>
              <a:ext uri="{FF2B5EF4-FFF2-40B4-BE49-F238E27FC236}">
                <a16:creationId xmlns:a16="http://schemas.microsoft.com/office/drawing/2014/main" id="{28BE0923-AF18-B8D7-E8BB-5A6AE8774EF0}"/>
              </a:ext>
            </a:extLst>
          </p:cNvPr>
          <p:cNvGrpSpPr/>
          <p:nvPr/>
        </p:nvGrpSpPr>
        <p:grpSpPr>
          <a:xfrm>
            <a:off x="116632" y="7220168"/>
            <a:ext cx="6653336" cy="818292"/>
            <a:chOff x="116632" y="1352600"/>
            <a:chExt cx="6653336" cy="818292"/>
          </a:xfrm>
        </p:grpSpPr>
        <p:grpSp>
          <p:nvGrpSpPr>
            <p:cNvPr id="29" name="Groupe 28">
              <a:extLst>
                <a:ext uri="{FF2B5EF4-FFF2-40B4-BE49-F238E27FC236}">
                  <a16:creationId xmlns:a16="http://schemas.microsoft.com/office/drawing/2014/main" id="{B947FF81-3965-0D89-9771-E5E88B6777D4}"/>
                </a:ext>
              </a:extLst>
            </p:cNvPr>
            <p:cNvGrpSpPr/>
            <p:nvPr/>
          </p:nvGrpSpPr>
          <p:grpSpPr>
            <a:xfrm>
              <a:off x="116632" y="1352600"/>
              <a:ext cx="360040" cy="461665"/>
              <a:chOff x="116632" y="1352600"/>
              <a:chExt cx="360040" cy="461665"/>
            </a:xfrm>
          </p:grpSpPr>
          <p:sp>
            <p:nvSpPr>
              <p:cNvPr id="32" name="Ellipse 31">
                <a:extLst>
                  <a:ext uri="{FF2B5EF4-FFF2-40B4-BE49-F238E27FC236}">
                    <a16:creationId xmlns:a16="http://schemas.microsoft.com/office/drawing/2014/main" id="{BC233159-246E-DFBF-2C9C-BCA23B43F8DE}"/>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D9DACB54-B21D-0750-CAAE-BB694A976034}"/>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a:extLst>
                <a:ext uri="{FF2B5EF4-FFF2-40B4-BE49-F238E27FC236}">
                  <a16:creationId xmlns:a16="http://schemas.microsoft.com/office/drawing/2014/main" id="{58166EB0-06A4-4AD9-81E6-A1CD30E4B4F4}"/>
                </a:ext>
              </a:extLst>
            </p:cNvPr>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en conjuguant le verbe entre parenthèses au futur.</a:t>
              </a:r>
            </a:p>
          </p:txBody>
        </p:sp>
        <p:sp>
          <p:nvSpPr>
            <p:cNvPr id="31" name="Rectangle à coins arrondis 30">
              <a:extLst>
                <a:ext uri="{FF2B5EF4-FFF2-40B4-BE49-F238E27FC236}">
                  <a16:creationId xmlns:a16="http://schemas.microsoft.com/office/drawing/2014/main" id="{700A57D6-3FE5-7383-FB57-F12370F50BFA}"/>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34" name="Groupe 33">
            <a:extLst>
              <a:ext uri="{FF2B5EF4-FFF2-40B4-BE49-F238E27FC236}">
                <a16:creationId xmlns:a16="http://schemas.microsoft.com/office/drawing/2014/main" id="{57C275DE-4D96-7DBF-E8F7-26FCEE61FDE6}"/>
              </a:ext>
            </a:extLst>
          </p:cNvPr>
          <p:cNvGrpSpPr/>
          <p:nvPr/>
        </p:nvGrpSpPr>
        <p:grpSpPr>
          <a:xfrm>
            <a:off x="116632" y="4880992"/>
            <a:ext cx="6653336" cy="495126"/>
            <a:chOff x="116632" y="1352600"/>
            <a:chExt cx="6653336" cy="495126"/>
          </a:xfrm>
        </p:grpSpPr>
        <p:grpSp>
          <p:nvGrpSpPr>
            <p:cNvPr id="36" name="Groupe 35">
              <a:extLst>
                <a:ext uri="{FF2B5EF4-FFF2-40B4-BE49-F238E27FC236}">
                  <a16:creationId xmlns:a16="http://schemas.microsoft.com/office/drawing/2014/main" id="{C6565FA9-42DF-772A-048B-1C2766FE55FE}"/>
                </a:ext>
              </a:extLst>
            </p:cNvPr>
            <p:cNvGrpSpPr/>
            <p:nvPr/>
          </p:nvGrpSpPr>
          <p:grpSpPr>
            <a:xfrm>
              <a:off x="116632" y="1352600"/>
              <a:ext cx="360040" cy="461665"/>
              <a:chOff x="116632" y="1352600"/>
              <a:chExt cx="360040" cy="461665"/>
            </a:xfrm>
          </p:grpSpPr>
          <p:sp>
            <p:nvSpPr>
              <p:cNvPr id="39" name="Ellipse 38">
                <a:extLst>
                  <a:ext uri="{FF2B5EF4-FFF2-40B4-BE49-F238E27FC236}">
                    <a16:creationId xmlns:a16="http://schemas.microsoft.com/office/drawing/2014/main" id="{033C9782-7ECA-6B41-62A0-E6EB1A7F0858}"/>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86DF03DE-7943-05A4-7354-4CC4628589BB}"/>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a:extLst>
                <a:ext uri="{FF2B5EF4-FFF2-40B4-BE49-F238E27FC236}">
                  <a16:creationId xmlns:a16="http://schemas.microsoft.com/office/drawing/2014/main" id="{79111413-3722-3234-2992-E1A0E4359B11}"/>
                </a:ext>
              </a:extLst>
            </p:cNvPr>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futur.</a:t>
              </a:r>
            </a:p>
          </p:txBody>
        </p:sp>
        <p:sp>
          <p:nvSpPr>
            <p:cNvPr id="38" name="Rectangle à coins arrondis 37">
              <a:extLst>
                <a:ext uri="{FF2B5EF4-FFF2-40B4-BE49-F238E27FC236}">
                  <a16:creationId xmlns:a16="http://schemas.microsoft.com/office/drawing/2014/main" id="{857195B8-59DE-E647-5BC8-50292F24D7D2}"/>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41" name="Tableau 40">
            <a:extLst>
              <a:ext uri="{FF2B5EF4-FFF2-40B4-BE49-F238E27FC236}">
                <a16:creationId xmlns:a16="http://schemas.microsoft.com/office/drawing/2014/main" id="{A96A754E-A91C-60CA-7617-87E2718A96D1}"/>
              </a:ext>
            </a:extLst>
          </p:cNvPr>
          <p:cNvGraphicFramePr>
            <a:graphicFrameLocks noGrp="1"/>
          </p:cNvGraphicFramePr>
          <p:nvPr>
            <p:extLst>
              <p:ext uri="{D42A27DB-BD31-4B8C-83A1-F6EECF244321}">
                <p14:modId xmlns:p14="http://schemas.microsoft.com/office/powerpoint/2010/main" val="3544638479"/>
              </p:ext>
            </p:extLst>
          </p:nvPr>
        </p:nvGraphicFramePr>
        <p:xfrm>
          <a:off x="448072" y="5529064"/>
          <a:ext cx="6048671" cy="1554480"/>
        </p:xfrm>
        <a:graphic>
          <a:graphicData uri="http://schemas.openxmlformats.org/drawingml/2006/table">
            <a:tbl>
              <a:tblPr bandRow="1">
                <a:tableStyleId>{5C22544A-7EE6-4342-B048-85BDC9FD1C3A}</a:tableStyleId>
              </a:tblPr>
              <a:tblGrid>
                <a:gridCol w="1656184">
                  <a:extLst>
                    <a:ext uri="{9D8B030D-6E8A-4147-A177-3AD203B41FA5}">
                      <a16:colId xmlns:a16="http://schemas.microsoft.com/office/drawing/2014/main" val="20000"/>
                    </a:ext>
                  </a:extLst>
                </a:gridCol>
                <a:gridCol w="1306430">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La troupe des artistes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pourrez aller au théâtre.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prendront des légumes frais.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Les voisins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verras de nombreuses célébrités.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voudra saluer les spectateurs.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Vous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pourrai regarder un film ce soir.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prendrons le sentier de la forêt.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42" name="ZoneTexte 41">
            <a:extLst>
              <a:ext uri="{FF2B5EF4-FFF2-40B4-BE49-F238E27FC236}">
                <a16:creationId xmlns:a16="http://schemas.microsoft.com/office/drawing/2014/main" id="{262A4EDD-DC5C-1AD5-A7A7-1BD4E23D6A8E}"/>
              </a:ext>
            </a:extLst>
          </p:cNvPr>
          <p:cNvSpPr txBox="1"/>
          <p:nvPr/>
        </p:nvSpPr>
        <p:spPr>
          <a:xfrm>
            <a:off x="235337" y="7910552"/>
            <a:ext cx="6534143" cy="1515992"/>
          </a:xfrm>
          <a:prstGeom prst="rect">
            <a:avLst/>
          </a:prstGeom>
          <a:noFill/>
        </p:spPr>
        <p:txBody>
          <a:bodyPr wrap="square" rtlCol="0">
            <a:spAutoFit/>
          </a:bodyPr>
          <a:lstStyle/>
          <a:p>
            <a:pPr algn="just">
              <a:lnSpc>
                <a:spcPct val="200000"/>
              </a:lnSpc>
            </a:pPr>
            <a:r>
              <a:rPr lang="fr-FR" sz="1200" dirty="0">
                <a:latin typeface="Comic Sans MS" pitchFamily="66" charset="0"/>
              </a:rPr>
              <a:t>Bientôt, nous (voir) ............................. un spectacle au théâtre. Avec la maitresse, nous (prendre) le temps d’y aller à pied. Je (pouvoir) ................................ m’asseoir avec mes amis à condition de rester attentif. La maitresse (vouloir) ................................. prendre des photos pour illustrer le compte-rendu que nous écrirons.</a:t>
            </a:r>
          </a:p>
        </p:txBody>
      </p:sp>
    </p:spTree>
    <p:extLst>
      <p:ext uri="{BB962C8B-B14F-4D97-AF65-F5344CB8AC3E}">
        <p14:creationId xmlns:p14="http://schemas.microsoft.com/office/powerpoint/2010/main" val="1286949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L’imparfait des verbes 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a:t>9</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Souligne les phrases à l’imparfait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17240" y="1856656"/>
            <a:ext cx="6372708" cy="1938992"/>
          </a:xfrm>
          <a:prstGeom prst="rect">
            <a:avLst/>
          </a:prstGeom>
          <a:noFill/>
        </p:spPr>
        <p:txBody>
          <a:bodyPr wrap="square" rtlCol="0">
            <a:spAutoFit/>
          </a:bodyPr>
          <a:lstStyle/>
          <a:p>
            <a:pPr algn="just">
              <a:lnSpc>
                <a:spcPct val="200000"/>
              </a:lnSpc>
            </a:pPr>
            <a:r>
              <a:rPr lang="fr-FR" sz="1200" dirty="0">
                <a:latin typeface="Comic Sans MS" pitchFamily="66" charset="0"/>
              </a:rPr>
              <a:t>Mon frère a préparé un gâteau au chocolat pour mon anniversaire.</a:t>
            </a:r>
          </a:p>
          <a:p>
            <a:pPr algn="just">
              <a:lnSpc>
                <a:spcPct val="200000"/>
              </a:lnSpc>
            </a:pPr>
            <a:r>
              <a:rPr lang="fr-FR" sz="1200" dirty="0">
                <a:latin typeface="Comic Sans MS" pitchFamily="66" charset="0"/>
              </a:rPr>
              <a:t>Ta grand-mère adorait tricoter des pulls pour ses petits enfants.</a:t>
            </a:r>
          </a:p>
          <a:p>
            <a:pPr algn="just">
              <a:lnSpc>
                <a:spcPct val="200000"/>
              </a:lnSpc>
            </a:pPr>
            <a:r>
              <a:rPr lang="fr-FR" sz="1200" dirty="0">
                <a:latin typeface="Comic Sans MS" pitchFamily="66" charset="0"/>
              </a:rPr>
              <a:t>Autrefois, les élèves pouvaient recevoir des coups de règle.</a:t>
            </a:r>
          </a:p>
          <a:p>
            <a:pPr algn="just">
              <a:lnSpc>
                <a:spcPct val="200000"/>
              </a:lnSpc>
            </a:pPr>
            <a:r>
              <a:rPr lang="fr-FR" sz="1200" dirty="0">
                <a:latin typeface="Comic Sans MS" pitchFamily="66" charset="0"/>
              </a:rPr>
              <a:t>Ce groupe visitera le donjon du château dans l’après-midi.</a:t>
            </a:r>
          </a:p>
          <a:p>
            <a:pPr algn="just">
              <a:lnSpc>
                <a:spcPct val="200000"/>
              </a:lnSpc>
            </a:pPr>
            <a:r>
              <a:rPr lang="fr-FR" sz="1200" dirty="0">
                <a:latin typeface="Comic Sans MS" pitchFamily="66" charset="0"/>
              </a:rPr>
              <a:t>La file d’attente n’avançait pas très vite chez le médecin.</a:t>
            </a:r>
          </a:p>
        </p:txBody>
      </p:sp>
      <p:grpSp>
        <p:nvGrpSpPr>
          <p:cNvPr id="15" name="Groupe 14"/>
          <p:cNvGrpSpPr/>
          <p:nvPr/>
        </p:nvGrpSpPr>
        <p:grpSpPr>
          <a:xfrm>
            <a:off x="116632" y="7574984"/>
            <a:ext cx="6653336" cy="468196"/>
            <a:chOff x="116632" y="1352600"/>
            <a:chExt cx="6653336" cy="468196"/>
          </a:xfrm>
        </p:grpSpPr>
        <p:grpSp>
          <p:nvGrpSpPr>
            <p:cNvPr id="16" name="Groupe 15"/>
            <p:cNvGrpSpPr/>
            <p:nvPr/>
          </p:nvGrpSpPr>
          <p:grpSpPr>
            <a:xfrm>
              <a:off x="116632" y="1352600"/>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présent.</a:t>
              </a:r>
            </a:p>
          </p:txBody>
        </p:sp>
        <p:sp>
          <p:nvSpPr>
            <p:cNvPr id="18" name="Rectangle à coins arrondis 1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21" name="Tableau 20"/>
          <p:cNvGraphicFramePr>
            <a:graphicFrameLocks noGrp="1"/>
          </p:cNvGraphicFramePr>
          <p:nvPr>
            <p:extLst>
              <p:ext uri="{D42A27DB-BD31-4B8C-83A1-F6EECF244321}">
                <p14:modId xmlns:p14="http://schemas.microsoft.com/office/powerpoint/2010/main" val="2935069972"/>
              </p:ext>
            </p:extLst>
          </p:nvPr>
        </p:nvGraphicFramePr>
        <p:xfrm>
          <a:off x="448072" y="8121352"/>
          <a:ext cx="6048671" cy="1554480"/>
        </p:xfrm>
        <a:graphic>
          <a:graphicData uri="http://schemas.openxmlformats.org/drawingml/2006/table">
            <a:tbl>
              <a:tblPr bandRow="1">
                <a:tableStyleId>{5C22544A-7EE6-4342-B048-85BDC9FD1C3A}</a:tableStyleId>
              </a:tblPr>
              <a:tblGrid>
                <a:gridCol w="1656184">
                  <a:extLst>
                    <a:ext uri="{9D8B030D-6E8A-4147-A177-3AD203B41FA5}">
                      <a16:colId xmlns:a16="http://schemas.microsoft.com/office/drawing/2014/main" val="20000"/>
                    </a:ext>
                  </a:extLst>
                </a:gridCol>
                <a:gridCol w="1306430">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Il y a longtemps, ils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semais des graines.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alertiez la population.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obéissions aux adultes.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La marchande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marchais dans la rue.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Les</a:t>
                      </a:r>
                      <a:r>
                        <a:rPr lang="fr-FR" sz="1100" baseline="0" dirty="0">
                          <a:latin typeface="Comic Sans MS" pitchFamily="66" charset="0"/>
                        </a:rPr>
                        <a:t> pompiers et toi</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habitaient près de chez 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proposait de beaux produits.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22" name="Groupe 21"/>
          <p:cNvGrpSpPr/>
          <p:nvPr/>
        </p:nvGrpSpPr>
        <p:grpSpPr>
          <a:xfrm>
            <a:off x="116632" y="3944888"/>
            <a:ext cx="6653336" cy="495126"/>
            <a:chOff x="116632" y="1352600"/>
            <a:chExt cx="6653336" cy="495126"/>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Surligne le verbe conjugué qui convient et récris la phrase.</a:t>
              </a: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8" name="ZoneTexte 27"/>
          <p:cNvSpPr txBox="1"/>
          <p:nvPr/>
        </p:nvSpPr>
        <p:spPr>
          <a:xfrm>
            <a:off x="296652" y="4448944"/>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Le bûcheron </a:t>
            </a:r>
            <a:r>
              <a:rPr lang="fr-FR" sz="1200" b="1" dirty="0">
                <a:latin typeface="Comic Sans MS" pitchFamily="66" charset="0"/>
              </a:rPr>
              <a:t>coupais/coupez/coupait</a:t>
            </a:r>
            <a:r>
              <a:rPr lang="fr-FR" sz="1200" dirty="0">
                <a:latin typeface="Comic Sans MS" pitchFamily="66" charset="0"/>
              </a:rPr>
              <a:t> du bois dans la forêt.</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Les avions </a:t>
            </a:r>
            <a:r>
              <a:rPr lang="fr-FR" sz="1200" b="1" dirty="0">
                <a:latin typeface="Comic Sans MS" pitchFamily="66" charset="0"/>
              </a:rPr>
              <a:t>décollaient/décollez/décollait</a:t>
            </a:r>
            <a:r>
              <a:rPr lang="fr-FR" sz="1200" dirty="0">
                <a:latin typeface="Comic Sans MS" pitchFamily="66" charset="0"/>
              </a:rPr>
              <a:t> de l’aéroport sans interruption.</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Ma sœur et moi </a:t>
            </a:r>
            <a:r>
              <a:rPr lang="fr-FR" sz="1200" b="1" dirty="0">
                <a:latin typeface="Comic Sans MS" pitchFamily="66" charset="0"/>
              </a:rPr>
              <a:t>aimons/aimions/aimaient</a:t>
            </a:r>
            <a:r>
              <a:rPr lang="fr-FR" sz="1200" dirty="0">
                <a:latin typeface="Comic Sans MS" pitchFamily="66" charset="0"/>
              </a:rPr>
              <a:t> écouter les histoires de grand-père.</a:t>
            </a:r>
          </a:p>
        </p:txBody>
      </p:sp>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926712"/>
            <a:ext cx="6192688" cy="502778"/>
          </a:xfrm>
          <a:prstGeom prst="rect">
            <a:avLst/>
          </a:prstGeom>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926272"/>
            <a:ext cx="6192688" cy="502778"/>
          </a:xfrm>
          <a:prstGeom prst="rect">
            <a:avLst/>
          </a:prstGeom>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849601"/>
            <a:ext cx="6192688" cy="502778"/>
          </a:xfrm>
          <a:prstGeom prst="rect">
            <a:avLst/>
          </a:prstGeom>
        </p:spPr>
      </p:pic>
    </p:spTree>
    <p:extLst>
      <p:ext uri="{BB962C8B-B14F-4D97-AF65-F5344CB8AC3E}">
        <p14:creationId xmlns:p14="http://schemas.microsoft.com/office/powerpoint/2010/main" val="386927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Passé, présent, futur</a:t>
            </a:r>
          </a:p>
        </p:txBody>
      </p:sp>
      <p:sp>
        <p:nvSpPr>
          <p:cNvPr id="9" name="Espace réservé du texte 8"/>
          <p:cNvSpPr>
            <a:spLocks noGrp="1"/>
          </p:cNvSpPr>
          <p:nvPr>
            <p:ph type="body" sz="quarter" idx="11"/>
          </p:nvPr>
        </p:nvSpPr>
        <p:spPr/>
        <p:txBody>
          <a:bodyPr/>
          <a:lstStyle/>
          <a:p>
            <a:r>
              <a:rPr lang="fr-FR" dirty="0"/>
              <a:t>1</a:t>
            </a:r>
          </a:p>
        </p:txBody>
      </p:sp>
      <p:sp>
        <p:nvSpPr>
          <p:cNvPr id="10" name="Espace réservé du texte 9"/>
          <p:cNvSpPr>
            <a:spLocks noGrp="1"/>
          </p:cNvSpPr>
          <p:nvPr>
            <p:ph type="body" sz="quarter" idx="12"/>
          </p:nvPr>
        </p:nvSpPr>
        <p:spPr/>
        <p:txBody>
          <a:bodyPr/>
          <a:lstStyle/>
          <a:p>
            <a:r>
              <a:rPr lang="fr-FR" dirty="0"/>
              <a:t>**</a:t>
            </a:r>
          </a:p>
        </p:txBody>
      </p:sp>
      <p:grpSp>
        <p:nvGrpSpPr>
          <p:cNvPr id="4" name="Groupe 3"/>
          <p:cNvGrpSpPr/>
          <p:nvPr/>
        </p:nvGrpSpPr>
        <p:grpSpPr>
          <a:xfrm>
            <a:off x="116632" y="1352600"/>
            <a:ext cx="6653336" cy="468196"/>
            <a:chOff x="116632" y="1352600"/>
            <a:chExt cx="6653336" cy="468196"/>
          </a:xfrm>
        </p:grpSpPr>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Colorie dans chaque phrase le verbe qui convient.</a:t>
              </a: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 name="ZoneTexte 1"/>
          <p:cNvSpPr txBox="1"/>
          <p:nvPr/>
        </p:nvSpPr>
        <p:spPr>
          <a:xfrm>
            <a:off x="186147" y="1784648"/>
            <a:ext cx="2162733" cy="646331"/>
          </a:xfrm>
          <a:prstGeom prst="rect">
            <a:avLst/>
          </a:prstGeom>
          <a:noFill/>
        </p:spPr>
        <p:txBody>
          <a:bodyPr wrap="square" rtlCol="0">
            <a:spAutoFit/>
          </a:bodyPr>
          <a:lstStyle/>
          <a:p>
            <a:pPr>
              <a:lnSpc>
                <a:spcPct val="300000"/>
              </a:lnSpc>
            </a:pPr>
            <a:r>
              <a:rPr lang="fr-FR" sz="1200" dirty="0">
                <a:latin typeface="Comic Sans MS" pitchFamily="66" charset="0"/>
              </a:rPr>
              <a:t>Quand tu auras 8 ans tu</a:t>
            </a:r>
          </a:p>
        </p:txBody>
      </p:sp>
      <p:sp>
        <p:nvSpPr>
          <p:cNvPr id="68" name="ZoneTexte 67"/>
          <p:cNvSpPr txBox="1"/>
          <p:nvPr/>
        </p:nvSpPr>
        <p:spPr>
          <a:xfrm>
            <a:off x="4349221" y="1784648"/>
            <a:ext cx="2162733" cy="546496"/>
          </a:xfrm>
          <a:prstGeom prst="rect">
            <a:avLst/>
          </a:prstGeom>
          <a:noFill/>
        </p:spPr>
        <p:txBody>
          <a:bodyPr wrap="square" rtlCol="0">
            <a:spAutoFit/>
          </a:bodyPr>
          <a:lstStyle/>
          <a:p>
            <a:pPr>
              <a:lnSpc>
                <a:spcPct val="300000"/>
              </a:lnSpc>
            </a:pPr>
            <a:r>
              <a:rPr lang="fr-FR" sz="1200" dirty="0">
                <a:latin typeface="Comic Sans MS" pitchFamily="66" charset="0"/>
              </a:rPr>
              <a:t>au football.</a:t>
            </a:r>
          </a:p>
        </p:txBody>
      </p:sp>
      <p:sp>
        <p:nvSpPr>
          <p:cNvPr id="3" name="Rectangle 2"/>
          <p:cNvSpPr/>
          <p:nvPr/>
        </p:nvSpPr>
        <p:spPr>
          <a:xfrm>
            <a:off x="2060848" y="2000672"/>
            <a:ext cx="720080"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jouais</a:t>
            </a:r>
          </a:p>
        </p:txBody>
      </p:sp>
      <p:sp>
        <p:nvSpPr>
          <p:cNvPr id="69" name="Rectangle 68"/>
          <p:cNvSpPr/>
          <p:nvPr/>
        </p:nvSpPr>
        <p:spPr>
          <a:xfrm>
            <a:off x="2871614" y="2000672"/>
            <a:ext cx="720080"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joueras</a:t>
            </a:r>
          </a:p>
        </p:txBody>
      </p:sp>
      <p:sp>
        <p:nvSpPr>
          <p:cNvPr id="70" name="Rectangle 69"/>
          <p:cNvSpPr/>
          <p:nvPr/>
        </p:nvSpPr>
        <p:spPr>
          <a:xfrm>
            <a:off x="3648844" y="2000672"/>
            <a:ext cx="720080"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as joué</a:t>
            </a:r>
          </a:p>
        </p:txBody>
      </p:sp>
      <p:sp>
        <p:nvSpPr>
          <p:cNvPr id="71" name="ZoneTexte 70"/>
          <p:cNvSpPr txBox="1"/>
          <p:nvPr/>
        </p:nvSpPr>
        <p:spPr>
          <a:xfrm>
            <a:off x="186147" y="2360712"/>
            <a:ext cx="1081366" cy="646331"/>
          </a:xfrm>
          <a:prstGeom prst="rect">
            <a:avLst/>
          </a:prstGeom>
          <a:noFill/>
        </p:spPr>
        <p:txBody>
          <a:bodyPr wrap="square" rtlCol="0">
            <a:spAutoFit/>
          </a:bodyPr>
          <a:lstStyle/>
          <a:p>
            <a:pPr>
              <a:lnSpc>
                <a:spcPct val="300000"/>
              </a:lnSpc>
            </a:pPr>
            <a:r>
              <a:rPr lang="fr-FR" sz="1200" dirty="0">
                <a:latin typeface="Comic Sans MS" pitchFamily="66" charset="0"/>
              </a:rPr>
              <a:t>Ce matin, il</a:t>
            </a:r>
          </a:p>
        </p:txBody>
      </p:sp>
      <p:sp>
        <p:nvSpPr>
          <p:cNvPr id="72" name="ZoneTexte 71"/>
          <p:cNvSpPr txBox="1"/>
          <p:nvPr/>
        </p:nvSpPr>
        <p:spPr>
          <a:xfrm>
            <a:off x="3861048" y="2360712"/>
            <a:ext cx="2162733" cy="646331"/>
          </a:xfrm>
          <a:prstGeom prst="rect">
            <a:avLst/>
          </a:prstGeom>
          <a:noFill/>
        </p:spPr>
        <p:txBody>
          <a:bodyPr wrap="square" rtlCol="0">
            <a:spAutoFit/>
          </a:bodyPr>
          <a:lstStyle/>
          <a:p>
            <a:pPr>
              <a:lnSpc>
                <a:spcPct val="300000"/>
              </a:lnSpc>
            </a:pPr>
            <a:r>
              <a:rPr lang="fr-FR" sz="1200" dirty="0">
                <a:latin typeface="Comic Sans MS" pitchFamily="66" charset="0"/>
              </a:rPr>
              <a:t>un grand bol de céréales.</a:t>
            </a:r>
          </a:p>
        </p:txBody>
      </p:sp>
      <p:sp>
        <p:nvSpPr>
          <p:cNvPr id="73" name="Rectangle 72"/>
          <p:cNvSpPr/>
          <p:nvPr/>
        </p:nvSpPr>
        <p:spPr>
          <a:xfrm>
            <a:off x="1192932" y="2576736"/>
            <a:ext cx="792087"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a mangé</a:t>
            </a:r>
          </a:p>
        </p:txBody>
      </p:sp>
      <p:sp>
        <p:nvSpPr>
          <p:cNvPr id="74" name="Rectangle 73"/>
          <p:cNvSpPr/>
          <p:nvPr/>
        </p:nvSpPr>
        <p:spPr>
          <a:xfrm>
            <a:off x="2057028" y="2576736"/>
            <a:ext cx="792088"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mangera</a:t>
            </a:r>
          </a:p>
        </p:txBody>
      </p:sp>
      <p:sp>
        <p:nvSpPr>
          <p:cNvPr id="75" name="Rectangle 74"/>
          <p:cNvSpPr/>
          <p:nvPr/>
        </p:nvSpPr>
        <p:spPr>
          <a:xfrm>
            <a:off x="2921124" y="2576736"/>
            <a:ext cx="939924"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mange</a:t>
            </a:r>
          </a:p>
        </p:txBody>
      </p:sp>
      <p:sp>
        <p:nvSpPr>
          <p:cNvPr id="76" name="ZoneTexte 75"/>
          <p:cNvSpPr txBox="1"/>
          <p:nvPr/>
        </p:nvSpPr>
        <p:spPr>
          <a:xfrm>
            <a:off x="186146" y="2936776"/>
            <a:ext cx="1658677" cy="646331"/>
          </a:xfrm>
          <a:prstGeom prst="rect">
            <a:avLst/>
          </a:prstGeom>
          <a:noFill/>
        </p:spPr>
        <p:txBody>
          <a:bodyPr wrap="square" rtlCol="0">
            <a:spAutoFit/>
          </a:bodyPr>
          <a:lstStyle/>
          <a:p>
            <a:pPr>
              <a:lnSpc>
                <a:spcPct val="300000"/>
              </a:lnSpc>
            </a:pPr>
            <a:r>
              <a:rPr lang="fr-FR" sz="1200" dirty="0">
                <a:latin typeface="Comic Sans MS" pitchFamily="66" charset="0"/>
              </a:rPr>
              <a:t>En ce moment, je</a:t>
            </a:r>
          </a:p>
        </p:txBody>
      </p:sp>
      <p:sp>
        <p:nvSpPr>
          <p:cNvPr id="77" name="ZoneTexte 76"/>
          <p:cNvSpPr txBox="1"/>
          <p:nvPr/>
        </p:nvSpPr>
        <p:spPr>
          <a:xfrm>
            <a:off x="4581128" y="2936776"/>
            <a:ext cx="2162733" cy="646331"/>
          </a:xfrm>
          <a:prstGeom prst="rect">
            <a:avLst/>
          </a:prstGeom>
          <a:noFill/>
        </p:spPr>
        <p:txBody>
          <a:bodyPr wrap="square" rtlCol="0">
            <a:spAutoFit/>
          </a:bodyPr>
          <a:lstStyle/>
          <a:p>
            <a:pPr>
              <a:lnSpc>
                <a:spcPct val="300000"/>
              </a:lnSpc>
            </a:pPr>
            <a:r>
              <a:rPr lang="fr-FR" sz="1200" dirty="0">
                <a:latin typeface="Comic Sans MS" pitchFamily="66" charset="0"/>
              </a:rPr>
              <a:t>un film à la télévision.</a:t>
            </a:r>
          </a:p>
        </p:txBody>
      </p:sp>
      <p:sp>
        <p:nvSpPr>
          <p:cNvPr id="78" name="Rectangle 77"/>
          <p:cNvSpPr/>
          <p:nvPr/>
        </p:nvSpPr>
        <p:spPr>
          <a:xfrm>
            <a:off x="1588975" y="3152800"/>
            <a:ext cx="1041623"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regarderai</a:t>
            </a:r>
          </a:p>
        </p:txBody>
      </p:sp>
      <p:sp>
        <p:nvSpPr>
          <p:cNvPr id="79" name="Rectangle 78"/>
          <p:cNvSpPr/>
          <p:nvPr/>
        </p:nvSpPr>
        <p:spPr>
          <a:xfrm>
            <a:off x="2702606" y="3152800"/>
            <a:ext cx="870409"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regardais</a:t>
            </a:r>
          </a:p>
        </p:txBody>
      </p:sp>
      <p:sp>
        <p:nvSpPr>
          <p:cNvPr id="80" name="Rectangle 79"/>
          <p:cNvSpPr/>
          <p:nvPr/>
        </p:nvSpPr>
        <p:spPr>
          <a:xfrm>
            <a:off x="3645024" y="3152800"/>
            <a:ext cx="939924"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regarde</a:t>
            </a:r>
          </a:p>
        </p:txBody>
      </p:sp>
      <p:sp>
        <p:nvSpPr>
          <p:cNvPr id="81" name="ZoneTexte 80"/>
          <p:cNvSpPr txBox="1"/>
          <p:nvPr/>
        </p:nvSpPr>
        <p:spPr>
          <a:xfrm>
            <a:off x="186147" y="3512840"/>
            <a:ext cx="1802865" cy="646331"/>
          </a:xfrm>
          <a:prstGeom prst="rect">
            <a:avLst/>
          </a:prstGeom>
          <a:noFill/>
        </p:spPr>
        <p:txBody>
          <a:bodyPr wrap="square" rtlCol="0">
            <a:spAutoFit/>
          </a:bodyPr>
          <a:lstStyle/>
          <a:p>
            <a:pPr>
              <a:lnSpc>
                <a:spcPct val="300000"/>
              </a:lnSpc>
            </a:pPr>
            <a:r>
              <a:rPr lang="fr-FR" sz="1200" dirty="0">
                <a:latin typeface="Comic Sans MS" pitchFamily="66" charset="0"/>
              </a:rPr>
              <a:t>La prochaine fois nous</a:t>
            </a:r>
          </a:p>
        </p:txBody>
      </p:sp>
      <p:sp>
        <p:nvSpPr>
          <p:cNvPr id="82" name="ZoneTexte 81"/>
          <p:cNvSpPr txBox="1"/>
          <p:nvPr/>
        </p:nvSpPr>
        <p:spPr>
          <a:xfrm>
            <a:off x="4653137" y="3512840"/>
            <a:ext cx="1728192" cy="646331"/>
          </a:xfrm>
          <a:prstGeom prst="rect">
            <a:avLst/>
          </a:prstGeom>
          <a:noFill/>
        </p:spPr>
        <p:txBody>
          <a:bodyPr wrap="square" rtlCol="0">
            <a:spAutoFit/>
          </a:bodyPr>
          <a:lstStyle/>
          <a:p>
            <a:pPr>
              <a:lnSpc>
                <a:spcPct val="300000"/>
              </a:lnSpc>
            </a:pPr>
            <a:r>
              <a:rPr lang="fr-FR" sz="1200" dirty="0">
                <a:latin typeface="Comic Sans MS" pitchFamily="66" charset="0"/>
              </a:rPr>
              <a:t>la ville de Barcelone.</a:t>
            </a:r>
          </a:p>
        </p:txBody>
      </p:sp>
      <p:sp>
        <p:nvSpPr>
          <p:cNvPr id="83" name="Rectangle 82"/>
          <p:cNvSpPr/>
          <p:nvPr/>
        </p:nvSpPr>
        <p:spPr>
          <a:xfrm>
            <a:off x="1935882" y="3728864"/>
            <a:ext cx="792087"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visitions</a:t>
            </a:r>
          </a:p>
        </p:txBody>
      </p:sp>
      <p:sp>
        <p:nvSpPr>
          <p:cNvPr id="84" name="Rectangle 83"/>
          <p:cNvSpPr/>
          <p:nvPr/>
        </p:nvSpPr>
        <p:spPr>
          <a:xfrm>
            <a:off x="2803798" y="3728864"/>
            <a:ext cx="943744"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visiterons</a:t>
            </a:r>
          </a:p>
        </p:txBody>
      </p:sp>
      <p:sp>
        <p:nvSpPr>
          <p:cNvPr id="85" name="Rectangle 84"/>
          <p:cNvSpPr/>
          <p:nvPr/>
        </p:nvSpPr>
        <p:spPr>
          <a:xfrm>
            <a:off x="3811910" y="3728864"/>
            <a:ext cx="803548"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visitons</a:t>
            </a:r>
          </a:p>
        </p:txBody>
      </p:sp>
      <p:grpSp>
        <p:nvGrpSpPr>
          <p:cNvPr id="86" name="Groupe 85"/>
          <p:cNvGrpSpPr/>
          <p:nvPr/>
        </p:nvGrpSpPr>
        <p:grpSpPr>
          <a:xfrm>
            <a:off x="116632" y="4232920"/>
            <a:ext cx="6653336" cy="495126"/>
            <a:chOff x="116632" y="1352600"/>
            <a:chExt cx="6653336" cy="495126"/>
          </a:xfrm>
        </p:grpSpPr>
        <p:grpSp>
          <p:nvGrpSpPr>
            <p:cNvPr id="87" name="Groupe 86"/>
            <p:cNvGrpSpPr/>
            <p:nvPr/>
          </p:nvGrpSpPr>
          <p:grpSpPr>
            <a:xfrm>
              <a:off x="116632" y="1352600"/>
              <a:ext cx="360040" cy="461665"/>
              <a:chOff x="116632" y="1352600"/>
              <a:chExt cx="360040" cy="461665"/>
            </a:xfrm>
          </p:grpSpPr>
          <p:sp>
            <p:nvSpPr>
              <p:cNvPr id="90" name="Ellipse 8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ZoneTexte 9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8" name="ZoneTexte 87"/>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chaque phrase avec l’un des mots suivants :</a:t>
              </a:r>
            </a:p>
          </p:txBody>
        </p:sp>
        <p:sp>
          <p:nvSpPr>
            <p:cNvPr id="89" name="Rectangle à coins arrondis 8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 name="ZoneTexte 4"/>
          <p:cNvSpPr txBox="1"/>
          <p:nvPr/>
        </p:nvSpPr>
        <p:spPr>
          <a:xfrm>
            <a:off x="286755" y="4748009"/>
            <a:ext cx="6382605" cy="276999"/>
          </a:xfrm>
          <a:prstGeom prst="rect">
            <a:avLst/>
          </a:prstGeom>
          <a:noFill/>
        </p:spPr>
        <p:txBody>
          <a:bodyPr wrap="square" rtlCol="0">
            <a:spAutoFit/>
          </a:bodyPr>
          <a:lstStyle/>
          <a:p>
            <a:r>
              <a:rPr lang="fr-FR" sz="1200" i="1" dirty="0">
                <a:latin typeface="Comic Sans MS" pitchFamily="66" charset="0"/>
              </a:rPr>
              <a:t>au printemps prochain – Noël dernier – dans un mois – en ce moment – l’année dernière</a:t>
            </a:r>
          </a:p>
        </p:txBody>
      </p:sp>
      <p:sp>
        <p:nvSpPr>
          <p:cNvPr id="92" name="ZoneTexte 91"/>
          <p:cNvSpPr txBox="1"/>
          <p:nvPr/>
        </p:nvSpPr>
        <p:spPr>
          <a:xfrm>
            <a:off x="2672916" y="5028836"/>
            <a:ext cx="3996444" cy="2862322"/>
          </a:xfrm>
          <a:prstGeom prst="rect">
            <a:avLst/>
          </a:prstGeom>
          <a:noFill/>
        </p:spPr>
        <p:txBody>
          <a:bodyPr wrap="square" rtlCol="0">
            <a:spAutoFit/>
          </a:bodyPr>
          <a:lstStyle/>
          <a:p>
            <a:pPr>
              <a:lnSpc>
                <a:spcPct val="300000"/>
              </a:lnSpc>
            </a:pPr>
            <a:r>
              <a:rPr lang="fr-FR" sz="1200" dirty="0">
                <a:latin typeface="Comic Sans MS" pitchFamily="66" charset="0"/>
              </a:rPr>
              <a:t>ma mère bronze au bord de la piscine.</a:t>
            </a:r>
          </a:p>
          <a:p>
            <a:pPr>
              <a:lnSpc>
                <a:spcPct val="300000"/>
              </a:lnSpc>
            </a:pPr>
            <a:r>
              <a:rPr lang="fr-FR" sz="1200" dirty="0">
                <a:latin typeface="Comic Sans MS" pitchFamily="66" charset="0"/>
              </a:rPr>
              <a:t>nous partirons en Australie découvrir les aborigènes.</a:t>
            </a:r>
          </a:p>
          <a:p>
            <a:pPr>
              <a:lnSpc>
                <a:spcPct val="300000"/>
              </a:lnSpc>
            </a:pPr>
            <a:r>
              <a:rPr lang="fr-FR" sz="1200" dirty="0">
                <a:latin typeface="Comic Sans MS" pitchFamily="66" charset="0"/>
              </a:rPr>
              <a:t>ton grand-père s’occupera de son potager.</a:t>
            </a:r>
          </a:p>
          <a:p>
            <a:pPr>
              <a:lnSpc>
                <a:spcPct val="300000"/>
              </a:lnSpc>
            </a:pPr>
            <a:r>
              <a:rPr lang="fr-FR" sz="1200" dirty="0">
                <a:latin typeface="Comic Sans MS" pitchFamily="66" charset="0"/>
              </a:rPr>
              <a:t>ils ont coupé un sapin dans la forêt.</a:t>
            </a:r>
          </a:p>
          <a:p>
            <a:pPr>
              <a:lnSpc>
                <a:spcPct val="300000"/>
              </a:lnSpc>
            </a:pPr>
            <a:r>
              <a:rPr lang="fr-FR" sz="1200" dirty="0">
                <a:latin typeface="Comic Sans MS" pitchFamily="66" charset="0"/>
              </a:rPr>
              <a:t>mes parents ont visité la ville de Paris.</a:t>
            </a:r>
          </a:p>
        </p:txBody>
      </p:sp>
      <p:pic>
        <p:nvPicPr>
          <p:cNvPr id="93" name="Image 92"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701822" y="5211839"/>
            <a:ext cx="1995857" cy="423106"/>
          </a:xfrm>
          <a:prstGeom prst="rect">
            <a:avLst/>
          </a:prstGeom>
        </p:spPr>
      </p:pic>
      <p:pic>
        <p:nvPicPr>
          <p:cNvPr id="94" name="Image 93"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701821" y="5738482"/>
            <a:ext cx="1995857" cy="423106"/>
          </a:xfrm>
          <a:prstGeom prst="rect">
            <a:avLst/>
          </a:prstGeom>
        </p:spPr>
      </p:pic>
      <p:pic>
        <p:nvPicPr>
          <p:cNvPr id="95" name="Image 94"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701824" y="6330094"/>
            <a:ext cx="1995857" cy="423106"/>
          </a:xfrm>
          <a:prstGeom prst="rect">
            <a:avLst/>
          </a:prstGeom>
        </p:spPr>
      </p:pic>
      <p:pic>
        <p:nvPicPr>
          <p:cNvPr id="96" name="Image 95"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701820" y="6860875"/>
            <a:ext cx="1995857" cy="423106"/>
          </a:xfrm>
          <a:prstGeom prst="rect">
            <a:avLst/>
          </a:prstGeom>
        </p:spPr>
      </p:pic>
      <p:pic>
        <p:nvPicPr>
          <p:cNvPr id="97" name="Image 96"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701823" y="7423230"/>
            <a:ext cx="1995857" cy="423106"/>
          </a:xfrm>
          <a:prstGeom prst="rect">
            <a:avLst/>
          </a:prstGeom>
        </p:spPr>
      </p:pic>
      <p:grpSp>
        <p:nvGrpSpPr>
          <p:cNvPr id="98" name="Groupe 97"/>
          <p:cNvGrpSpPr/>
          <p:nvPr/>
        </p:nvGrpSpPr>
        <p:grpSpPr>
          <a:xfrm>
            <a:off x="116632" y="8193360"/>
            <a:ext cx="6653336" cy="495126"/>
            <a:chOff x="116632" y="1352600"/>
            <a:chExt cx="6653336" cy="495126"/>
          </a:xfrm>
        </p:grpSpPr>
        <p:grpSp>
          <p:nvGrpSpPr>
            <p:cNvPr id="99" name="Groupe 98"/>
            <p:cNvGrpSpPr/>
            <p:nvPr/>
          </p:nvGrpSpPr>
          <p:grpSpPr>
            <a:xfrm>
              <a:off x="116632" y="1352600"/>
              <a:ext cx="360040" cy="461665"/>
              <a:chOff x="116632" y="1352600"/>
              <a:chExt cx="360040" cy="461665"/>
            </a:xfrm>
          </p:grpSpPr>
          <p:sp>
            <p:nvSpPr>
              <p:cNvPr id="102" name="Ellipse 10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ZoneTexte 10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0" name="ZoneTexte 99"/>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Continue la phrase suivante.</a:t>
              </a:r>
            </a:p>
          </p:txBody>
        </p:sp>
        <p:sp>
          <p:nvSpPr>
            <p:cNvPr id="101" name="Rectangle à coins arrondis 10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105" name="Image 104"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79079"/>
          <a:stretch/>
        </p:blipFill>
        <p:spPr>
          <a:xfrm>
            <a:off x="376064" y="8913440"/>
            <a:ext cx="6192688" cy="502778"/>
          </a:xfrm>
          <a:prstGeom prst="rect">
            <a:avLst/>
          </a:prstGeom>
        </p:spPr>
      </p:pic>
      <p:sp>
        <p:nvSpPr>
          <p:cNvPr id="6" name="ZoneTexte 5"/>
          <p:cNvSpPr txBox="1"/>
          <p:nvPr/>
        </p:nvSpPr>
        <p:spPr>
          <a:xfrm>
            <a:off x="590971" y="9008690"/>
            <a:ext cx="2251297" cy="369332"/>
          </a:xfrm>
          <a:prstGeom prst="rect">
            <a:avLst/>
          </a:prstGeom>
          <a:noFill/>
        </p:spPr>
        <p:txBody>
          <a:bodyPr wrap="square" rtlCol="0">
            <a:spAutoFit/>
          </a:bodyPr>
          <a:lstStyle/>
          <a:p>
            <a:r>
              <a:rPr lang="fr-FR" dirty="0">
                <a:latin typeface="Cursive standard" pitchFamily="2" charset="0"/>
              </a:rPr>
              <a:t>La semaine prochaine, </a:t>
            </a:r>
          </a:p>
        </p:txBody>
      </p:sp>
    </p:spTree>
    <p:extLst>
      <p:ext uri="{BB962C8B-B14F-4D97-AF65-F5344CB8AC3E}">
        <p14:creationId xmlns:p14="http://schemas.microsoft.com/office/powerpoint/2010/main" val="3753656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L’imparfait des verbes 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a:t>9</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Complète avec le pronom personnel qui convient.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856656"/>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 voyageait dans la navette spatiale.</a:t>
            </a:r>
          </a:p>
          <a:p>
            <a:pPr>
              <a:lnSpc>
                <a:spcPct val="200000"/>
              </a:lnSpc>
            </a:pPr>
            <a:r>
              <a:rPr lang="fr-FR" sz="1200" dirty="0">
                <a:latin typeface="Comic Sans MS" pitchFamily="66" charset="0"/>
              </a:rPr>
              <a:t>............ terminions le pot de confiture.</a:t>
            </a:r>
          </a:p>
          <a:p>
            <a:pPr>
              <a:lnSpc>
                <a:spcPct val="200000"/>
              </a:lnSpc>
            </a:pPr>
            <a:r>
              <a:rPr lang="fr-FR" sz="1200" dirty="0">
                <a:latin typeface="Comic Sans MS" pitchFamily="66" charset="0"/>
              </a:rPr>
              <a:t>............ envoyais une carte postale.</a:t>
            </a:r>
          </a:p>
          <a:p>
            <a:pPr>
              <a:lnSpc>
                <a:spcPct val="200000"/>
              </a:lnSpc>
            </a:pPr>
            <a:r>
              <a:rPr lang="fr-FR" sz="1200" dirty="0">
                <a:latin typeface="Comic Sans MS" pitchFamily="66" charset="0"/>
              </a:rPr>
              <a:t>............ décidiez de rentrer plus tôt.</a:t>
            </a:r>
          </a:p>
        </p:txBody>
      </p:sp>
      <p:sp>
        <p:nvSpPr>
          <p:cNvPr id="12" name="ZoneTexte 11"/>
          <p:cNvSpPr txBox="1"/>
          <p:nvPr/>
        </p:nvSpPr>
        <p:spPr>
          <a:xfrm>
            <a:off x="3573016" y="1856656"/>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distribuaient des médicaments.</a:t>
            </a:r>
          </a:p>
          <a:p>
            <a:pPr>
              <a:lnSpc>
                <a:spcPct val="200000"/>
              </a:lnSpc>
            </a:pPr>
            <a:r>
              <a:rPr lang="fr-FR" sz="1200" dirty="0">
                <a:latin typeface="Comic Sans MS" pitchFamily="66" charset="0"/>
              </a:rPr>
              <a:t>............ pêchais à la ligne l’été.</a:t>
            </a:r>
          </a:p>
          <a:p>
            <a:pPr>
              <a:lnSpc>
                <a:spcPct val="200000"/>
              </a:lnSpc>
            </a:pPr>
            <a:r>
              <a:rPr lang="fr-FR" sz="1200" dirty="0">
                <a:latin typeface="Comic Sans MS" pitchFamily="66" charset="0"/>
              </a:rPr>
              <a:t>............ rameniez de nombreux souvenirs.</a:t>
            </a:r>
          </a:p>
          <a:p>
            <a:pPr>
              <a:lnSpc>
                <a:spcPct val="200000"/>
              </a:lnSpc>
            </a:pPr>
            <a:r>
              <a:rPr lang="fr-FR" sz="1200" dirty="0">
                <a:latin typeface="Comic Sans MS" pitchFamily="66" charset="0"/>
              </a:rPr>
              <a:t>............ achetait de beaux cadeaux.</a:t>
            </a:r>
          </a:p>
        </p:txBody>
      </p:sp>
      <p:cxnSp>
        <p:nvCxnSpPr>
          <p:cNvPr id="13" name="Connecteur droit 12"/>
          <p:cNvCxnSpPr/>
          <p:nvPr/>
        </p:nvCxnSpPr>
        <p:spPr>
          <a:xfrm>
            <a:off x="3472408" y="185665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476692"/>
            <a:ext cx="6653336" cy="468196"/>
            <a:chOff x="116632" y="1352600"/>
            <a:chExt cx="6653336" cy="468196"/>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Récris la phrase suivante en changeant le sujet.</a:t>
              </a: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0" name="Groupe 19"/>
          <p:cNvGrpSpPr/>
          <p:nvPr/>
        </p:nvGrpSpPr>
        <p:grpSpPr>
          <a:xfrm>
            <a:off x="116632" y="6105128"/>
            <a:ext cx="6653336" cy="818292"/>
            <a:chOff x="116632" y="1352600"/>
            <a:chExt cx="6653336" cy="818292"/>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Récris les phrases suivantes en conjuguant le verbe entre parenthèses à l’imparfait.</a:t>
              </a: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6" name="ZoneTexte 25"/>
          <p:cNvSpPr txBox="1"/>
          <p:nvPr/>
        </p:nvSpPr>
        <p:spPr>
          <a:xfrm>
            <a:off x="296652" y="6771198"/>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Les hommes préhistoriques (allumer) du feu grâce à du silex et de la pyrite.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L’empereur romain (décider) de la vie ou de la mort du gladiateur.</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Nous (visiter) les vestiges de la civilisation gallo-romaine. </a:t>
            </a:r>
          </a:p>
        </p:txBody>
      </p:sp>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248966"/>
            <a:ext cx="61926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48526"/>
            <a:ext cx="6192688" cy="502778"/>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171855"/>
            <a:ext cx="6192688" cy="502778"/>
          </a:xfrm>
          <a:prstGeom prst="rect">
            <a:avLst/>
          </a:prstGeom>
        </p:spPr>
      </p:pic>
      <p:sp>
        <p:nvSpPr>
          <p:cNvPr id="30" name="ZoneTexte 29"/>
          <p:cNvSpPr txBox="1"/>
          <p:nvPr/>
        </p:nvSpPr>
        <p:spPr>
          <a:xfrm>
            <a:off x="321804" y="3944888"/>
            <a:ext cx="6372708" cy="1477328"/>
          </a:xfrm>
          <a:prstGeom prst="rect">
            <a:avLst/>
          </a:prstGeom>
          <a:noFill/>
        </p:spPr>
        <p:txBody>
          <a:bodyPr wrap="square" rtlCol="0">
            <a:spAutoFit/>
          </a:bodyPr>
          <a:lstStyle/>
          <a:p>
            <a:pPr algn="just">
              <a:lnSpc>
                <a:spcPct val="250000"/>
              </a:lnSpc>
            </a:pPr>
            <a:r>
              <a:rPr lang="fr-FR" sz="1200" dirty="0">
                <a:latin typeface="Comic Sans MS" pitchFamily="66" charset="0"/>
              </a:rPr>
              <a:t>Le chiot mordillait une pauvre chaussure de maman.</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Tu observais le vol d’un papillon multicolore.</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4422656"/>
            <a:ext cx="6192688" cy="502778"/>
          </a:xfrm>
          <a:prstGeom prst="rect">
            <a:avLst/>
          </a:prstGeom>
        </p:spPr>
      </p:pic>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5422216"/>
            <a:ext cx="6192688" cy="502778"/>
          </a:xfrm>
          <a:prstGeom prst="rect">
            <a:avLst/>
          </a:prstGeom>
        </p:spPr>
      </p:pic>
      <p:sp>
        <p:nvSpPr>
          <p:cNvPr id="33" name="ZoneTexte 32"/>
          <p:cNvSpPr txBox="1"/>
          <p:nvPr/>
        </p:nvSpPr>
        <p:spPr>
          <a:xfrm>
            <a:off x="387772" y="4520212"/>
            <a:ext cx="2016224" cy="369332"/>
          </a:xfrm>
          <a:prstGeom prst="rect">
            <a:avLst/>
          </a:prstGeom>
          <a:noFill/>
        </p:spPr>
        <p:txBody>
          <a:bodyPr wrap="square" rtlCol="0">
            <a:spAutoFit/>
          </a:bodyPr>
          <a:lstStyle/>
          <a:p>
            <a:r>
              <a:rPr lang="fr-FR" b="1" dirty="0">
                <a:latin typeface="Cursive standard" pitchFamily="2" charset="0"/>
              </a:rPr>
              <a:t>Les chiots</a:t>
            </a:r>
          </a:p>
        </p:txBody>
      </p:sp>
      <p:sp>
        <p:nvSpPr>
          <p:cNvPr id="34" name="ZoneTexte 33"/>
          <p:cNvSpPr txBox="1"/>
          <p:nvPr/>
        </p:nvSpPr>
        <p:spPr>
          <a:xfrm>
            <a:off x="401216" y="5519772"/>
            <a:ext cx="2016224" cy="369332"/>
          </a:xfrm>
          <a:prstGeom prst="rect">
            <a:avLst/>
          </a:prstGeom>
          <a:noFill/>
        </p:spPr>
        <p:txBody>
          <a:bodyPr wrap="square" rtlCol="0">
            <a:spAutoFit/>
          </a:bodyPr>
          <a:lstStyle/>
          <a:p>
            <a:r>
              <a:rPr lang="fr-FR" b="1" dirty="0">
                <a:latin typeface="Cursive standard" pitchFamily="2" charset="0"/>
              </a:rPr>
              <a:t>Vous</a:t>
            </a:r>
          </a:p>
        </p:txBody>
      </p:sp>
    </p:spTree>
    <p:extLst>
      <p:ext uri="{BB962C8B-B14F-4D97-AF65-F5344CB8AC3E}">
        <p14:creationId xmlns:p14="http://schemas.microsoft.com/office/powerpoint/2010/main" val="2739329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L’imparfait des verbes 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a:t>9</a:t>
            </a:r>
          </a:p>
        </p:txBody>
      </p:sp>
      <p:sp>
        <p:nvSpPr>
          <p:cNvPr id="4" name="Espace réservé du texte 3"/>
          <p:cNvSpPr>
            <a:spLocks noGrp="1"/>
          </p:cNvSpPr>
          <p:nvPr>
            <p:ph type="body" sz="quarter" idx="12"/>
          </p:nvPr>
        </p:nvSpPr>
        <p:spPr/>
        <p:txBody>
          <a:bodyPr/>
          <a:lstStyle/>
          <a:p>
            <a:r>
              <a:rPr lang="fr-FR" dirty="0"/>
              <a:t>***</a:t>
            </a:r>
          </a:p>
        </p:txBody>
      </p:sp>
      <p:grpSp>
        <p:nvGrpSpPr>
          <p:cNvPr id="52" name="Groupe 51"/>
          <p:cNvGrpSpPr/>
          <p:nvPr/>
        </p:nvGrpSpPr>
        <p:grpSpPr>
          <a:xfrm>
            <a:off x="116632" y="3872880"/>
            <a:ext cx="6653336" cy="468196"/>
            <a:chOff x="116632" y="1352600"/>
            <a:chExt cx="6653336" cy="468196"/>
          </a:xfrm>
        </p:grpSpPr>
        <p:grpSp>
          <p:nvGrpSpPr>
            <p:cNvPr id="53" name="Groupe 52"/>
            <p:cNvGrpSpPr/>
            <p:nvPr/>
          </p:nvGrpSpPr>
          <p:grpSpPr>
            <a:xfrm>
              <a:off x="116632" y="1352600"/>
              <a:ext cx="360040" cy="461665"/>
              <a:chOff x="116632" y="1352600"/>
              <a:chExt cx="360040" cy="461665"/>
            </a:xfrm>
          </p:grpSpPr>
          <p:sp>
            <p:nvSpPr>
              <p:cNvPr id="56" name="Ellipse 5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4" name="ZoneTexte 53"/>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Récris ces phrases à l’imparfait.</a:t>
              </a:r>
            </a:p>
          </p:txBody>
        </p:sp>
        <p:sp>
          <p:nvSpPr>
            <p:cNvPr id="55" name="Rectangle à coins arrondis 5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8" name="ZoneTexte 57"/>
          <p:cNvSpPr txBox="1"/>
          <p:nvPr/>
        </p:nvSpPr>
        <p:spPr>
          <a:xfrm>
            <a:off x="296652" y="4232920"/>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Sous la République, les Romains se réunissent chaque printemps sur le Champ de Mars.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Chaque légion porte un nom et un numéro.</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Les archéologues et toi (déterrer) de nombreux vestiges romains.</a:t>
            </a:r>
          </a:p>
        </p:txBody>
      </p:sp>
      <p:pic>
        <p:nvPicPr>
          <p:cNvPr id="59" name="Image 5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710688"/>
            <a:ext cx="6192688" cy="502778"/>
          </a:xfrm>
          <a:prstGeom prst="rect">
            <a:avLst/>
          </a:prstGeom>
        </p:spPr>
      </p:pic>
      <p:pic>
        <p:nvPicPr>
          <p:cNvPr id="60" name="Image 5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5710248"/>
            <a:ext cx="6192688" cy="502778"/>
          </a:xfrm>
          <a:prstGeom prst="rect">
            <a:avLst/>
          </a:prstGeom>
        </p:spPr>
      </p:pic>
      <p:pic>
        <p:nvPicPr>
          <p:cNvPr id="61" name="Image 6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6633577"/>
            <a:ext cx="6192688" cy="502778"/>
          </a:xfrm>
          <a:prstGeom prst="rect">
            <a:avLst/>
          </a:prstGeom>
        </p:spPr>
      </p:pic>
      <p:sp>
        <p:nvSpPr>
          <p:cNvPr id="62" name="ZoneTexte 61"/>
          <p:cNvSpPr txBox="1"/>
          <p:nvPr/>
        </p:nvSpPr>
        <p:spPr>
          <a:xfrm>
            <a:off x="376064" y="8193360"/>
            <a:ext cx="6393904" cy="1569660"/>
          </a:xfrm>
          <a:prstGeom prst="rect">
            <a:avLst/>
          </a:prstGeom>
          <a:noFill/>
        </p:spPr>
        <p:txBody>
          <a:bodyPr wrap="square" rtlCol="0">
            <a:spAutoFit/>
          </a:bodyPr>
          <a:lstStyle/>
          <a:p>
            <a:pPr>
              <a:lnSpc>
                <a:spcPct val="200000"/>
              </a:lnSpc>
            </a:pPr>
            <a:r>
              <a:rPr lang="fr-FR" sz="1200" dirty="0">
                <a:latin typeface="Comic Sans MS" pitchFamily="66" charset="0"/>
              </a:rPr>
              <a:t>............ étudiais les Romains à l’école.</a:t>
            </a:r>
          </a:p>
          <a:p>
            <a:pPr>
              <a:lnSpc>
                <a:spcPct val="200000"/>
              </a:lnSpc>
            </a:pPr>
            <a:r>
              <a:rPr lang="fr-FR" sz="1200" dirty="0">
                <a:latin typeface="Comic Sans MS" pitchFamily="66" charset="0"/>
              </a:rPr>
              <a:t>............ découvrions la fondation de la ville de Rome par Romulus.</a:t>
            </a:r>
          </a:p>
          <a:p>
            <a:pPr>
              <a:lnSpc>
                <a:spcPct val="200000"/>
              </a:lnSpc>
            </a:pPr>
            <a:r>
              <a:rPr lang="fr-FR" sz="1200" dirty="0">
                <a:latin typeface="Comic Sans MS" pitchFamily="66" charset="0"/>
              </a:rPr>
              <a:t>............ assistiez à des reproductions de combats de gladiateurs.</a:t>
            </a:r>
          </a:p>
          <a:p>
            <a:pPr>
              <a:lnSpc>
                <a:spcPct val="200000"/>
              </a:lnSpc>
            </a:pPr>
            <a:r>
              <a:rPr lang="fr-FR" sz="1200" dirty="0">
                <a:latin typeface="Comic Sans MS" pitchFamily="66" charset="0"/>
              </a:rPr>
              <a:t>............ acheminaient l’eau de source grâce à des aqueducs.</a:t>
            </a:r>
          </a:p>
        </p:txBody>
      </p:sp>
      <p:grpSp>
        <p:nvGrpSpPr>
          <p:cNvPr id="63" name="Groupe 62"/>
          <p:cNvGrpSpPr/>
          <p:nvPr/>
        </p:nvGrpSpPr>
        <p:grpSpPr>
          <a:xfrm>
            <a:off x="145740" y="7631139"/>
            <a:ext cx="6653336" cy="495126"/>
            <a:chOff x="116632" y="1352600"/>
            <a:chExt cx="6653336" cy="495126"/>
          </a:xfrm>
        </p:grpSpPr>
        <p:grpSp>
          <p:nvGrpSpPr>
            <p:cNvPr id="64" name="Groupe 63"/>
            <p:cNvGrpSpPr/>
            <p:nvPr/>
          </p:nvGrpSpPr>
          <p:grpSpPr>
            <a:xfrm>
              <a:off x="116632" y="1352600"/>
              <a:ext cx="360040" cy="461665"/>
              <a:chOff x="116632" y="1352600"/>
              <a:chExt cx="360040" cy="461665"/>
            </a:xfrm>
          </p:grpSpPr>
          <p:sp>
            <p:nvSpPr>
              <p:cNvPr id="67" name="Ellipse 6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5" name="ZoneTexte 64"/>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avec le pronom personnel qui convient.</a:t>
              </a:r>
            </a:p>
          </p:txBody>
        </p:sp>
        <p:sp>
          <p:nvSpPr>
            <p:cNvPr id="66" name="Rectangle à coins arrondis 6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76" name="Groupe 75"/>
          <p:cNvGrpSpPr/>
          <p:nvPr/>
        </p:nvGrpSpPr>
        <p:grpSpPr>
          <a:xfrm>
            <a:off x="116632" y="1280592"/>
            <a:ext cx="6653336" cy="495126"/>
            <a:chOff x="116632" y="1352600"/>
            <a:chExt cx="6653336" cy="495126"/>
          </a:xfrm>
        </p:grpSpPr>
        <p:grpSp>
          <p:nvGrpSpPr>
            <p:cNvPr id="77" name="Groupe 76"/>
            <p:cNvGrpSpPr/>
            <p:nvPr/>
          </p:nvGrpSpPr>
          <p:grpSpPr>
            <a:xfrm>
              <a:off x="116632" y="1352600"/>
              <a:ext cx="360040" cy="461665"/>
              <a:chOff x="116632" y="1352600"/>
              <a:chExt cx="360040" cy="461665"/>
            </a:xfrm>
          </p:grpSpPr>
          <p:sp>
            <p:nvSpPr>
              <p:cNvPr id="80" name="Ellipse 7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8" name="ZoneTexte 77"/>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Conjugue à l’imparfait les verbes entre parenthèses.</a:t>
              </a:r>
            </a:p>
          </p:txBody>
        </p:sp>
        <p:sp>
          <p:nvSpPr>
            <p:cNvPr id="79" name="Rectangle à coins arrondis 7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82" name="ZoneTexte 81"/>
          <p:cNvSpPr txBox="1"/>
          <p:nvPr/>
        </p:nvSpPr>
        <p:spPr>
          <a:xfrm>
            <a:off x="296652" y="1784648"/>
            <a:ext cx="6372708" cy="1862241"/>
          </a:xfrm>
          <a:prstGeom prst="rect">
            <a:avLst/>
          </a:prstGeom>
          <a:noFill/>
        </p:spPr>
        <p:txBody>
          <a:bodyPr wrap="square" rtlCol="0">
            <a:spAutoFit/>
          </a:bodyPr>
          <a:lstStyle/>
          <a:p>
            <a:pPr algn="just">
              <a:lnSpc>
                <a:spcPct val="250000"/>
              </a:lnSpc>
            </a:pPr>
            <a:r>
              <a:rPr lang="fr-FR" sz="1200" dirty="0">
                <a:latin typeface="Comic Sans MS" pitchFamily="66" charset="0"/>
              </a:rPr>
              <a:t>Les Romains (exploiter) ........................................  les richesses naturelles considérables de leur Empire. Généralement, l’empereur (posséder) ........................................  les mines.</a:t>
            </a:r>
          </a:p>
          <a:p>
            <a:pPr algn="just">
              <a:lnSpc>
                <a:spcPct val="250000"/>
              </a:lnSpc>
            </a:pPr>
            <a:r>
              <a:rPr lang="fr-FR" sz="1200" dirty="0">
                <a:latin typeface="Comic Sans MS" pitchFamily="66" charset="0"/>
              </a:rPr>
              <a:t>Dans l’Antiquité, on (utiliser) ........................................ énormément de bronze, pourtant, il ne (se trouver) ........................................ dans aucune mine !</a:t>
            </a:r>
          </a:p>
        </p:txBody>
      </p:sp>
      <p:pic>
        <p:nvPicPr>
          <p:cNvPr id="83" name="Imag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744" y="8092804"/>
            <a:ext cx="1020834" cy="1554277"/>
          </a:xfrm>
          <a:prstGeom prst="rect">
            <a:avLst/>
          </a:prstGeom>
          <a:noFill/>
          <a:ln>
            <a:noFill/>
          </a:ln>
        </p:spPr>
      </p:pic>
    </p:spTree>
    <p:extLst>
      <p:ext uri="{BB962C8B-B14F-4D97-AF65-F5344CB8AC3E}">
        <p14:creationId xmlns:p14="http://schemas.microsoft.com/office/powerpoint/2010/main" val="285731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p:cNvSpPr>
            <a:spLocks noGrp="1"/>
          </p:cNvSpPr>
          <p:nvPr>
            <p:ph type="body" sz="quarter" idx="10"/>
          </p:nvPr>
        </p:nvSpPr>
        <p:spPr>
          <a:xfrm>
            <a:off x="1038225" y="34925"/>
            <a:ext cx="4262438" cy="610810"/>
          </a:xfrm>
        </p:spPr>
        <p:txBody>
          <a:bodyPr anchor="ctr">
            <a:normAutofit fontScale="62500" lnSpcReduction="20000"/>
          </a:bodyPr>
          <a:lstStyle/>
          <a:p>
            <a:r>
              <a:rPr lang="fr-FR" dirty="0"/>
              <a:t>L’imparfait des verbes du 1</a:t>
            </a:r>
            <a:r>
              <a:rPr lang="fr-FR" baseline="30000" dirty="0"/>
              <a:t>er</a:t>
            </a:r>
            <a:r>
              <a:rPr lang="fr-FR" dirty="0"/>
              <a:t> groupe</a:t>
            </a:r>
          </a:p>
        </p:txBody>
      </p:sp>
      <p:sp>
        <p:nvSpPr>
          <p:cNvPr id="6" name="Espace réservé du texte 2"/>
          <p:cNvSpPr>
            <a:spLocks noGrp="1"/>
          </p:cNvSpPr>
          <p:nvPr>
            <p:ph type="body" sz="quarter" idx="11"/>
          </p:nvPr>
        </p:nvSpPr>
        <p:spPr>
          <a:xfrm>
            <a:off x="5949280" y="317873"/>
            <a:ext cx="832074" cy="693737"/>
          </a:xfrm>
        </p:spPr>
        <p:txBody>
          <a:bodyPr/>
          <a:lstStyle/>
          <a:p>
            <a:r>
              <a:rPr lang="fr-FR" dirty="0"/>
              <a:t>9</a:t>
            </a:r>
          </a:p>
        </p:txBody>
      </p:sp>
      <p:sp>
        <p:nvSpPr>
          <p:cNvPr id="7" name="Espace réservé du texte 3"/>
          <p:cNvSpPr>
            <a:spLocks noGrp="1"/>
          </p:cNvSpPr>
          <p:nvPr>
            <p:ph type="body" sz="quarter" idx="12"/>
          </p:nvPr>
        </p:nvSpPr>
        <p:spPr>
          <a:xfrm>
            <a:off x="1052736" y="560512"/>
            <a:ext cx="1152128" cy="350609"/>
          </a:xfrm>
        </p:spPr>
        <p:txBody>
          <a:bodyPr/>
          <a:lstStyle/>
          <a:p>
            <a:r>
              <a:rPr lang="fr-FR" dirty="0"/>
              <a:t>****</a:t>
            </a:r>
          </a:p>
        </p:txBody>
      </p:sp>
      <p:grpSp>
        <p:nvGrpSpPr>
          <p:cNvPr id="8" name="Groupe 7"/>
          <p:cNvGrpSpPr/>
          <p:nvPr/>
        </p:nvGrpSpPr>
        <p:grpSpPr>
          <a:xfrm>
            <a:off x="116632" y="1280592"/>
            <a:ext cx="6653336" cy="818292"/>
            <a:chOff x="116632" y="1352600"/>
            <a:chExt cx="6653336" cy="818292"/>
          </a:xfrm>
        </p:grpSpPr>
        <p:grpSp>
          <p:nvGrpSpPr>
            <p:cNvPr id="9" name="Groupe 8"/>
            <p:cNvGrpSpPr/>
            <p:nvPr/>
          </p:nvGrpSpPr>
          <p:grpSpPr>
            <a:xfrm>
              <a:off x="116632" y="1352600"/>
              <a:ext cx="360040" cy="461665"/>
              <a:chOff x="116632" y="1352600"/>
              <a:chExt cx="360040" cy="461665"/>
            </a:xfrm>
          </p:grpSpPr>
          <p:sp>
            <p:nvSpPr>
              <p:cNvPr id="12" name="Ellipse 1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Récris ces phrases en conjuguant les verbes entre parenthèses à l’imparfait.</a:t>
              </a:r>
            </a:p>
          </p:txBody>
        </p:sp>
        <p:sp>
          <p:nvSpPr>
            <p:cNvPr id="11" name="Rectangle à coins arrondis 1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4" name="Groupe 13"/>
          <p:cNvGrpSpPr/>
          <p:nvPr/>
        </p:nvGrpSpPr>
        <p:grpSpPr>
          <a:xfrm>
            <a:off x="116632" y="6393160"/>
            <a:ext cx="6653336" cy="495126"/>
            <a:chOff x="116632" y="1352600"/>
            <a:chExt cx="6653336" cy="495126"/>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 texte à l’imparfait.</a:t>
              </a: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296652" y="6825208"/>
            <a:ext cx="6372708" cy="1154162"/>
          </a:xfrm>
          <a:prstGeom prst="rect">
            <a:avLst/>
          </a:prstGeom>
          <a:noFill/>
        </p:spPr>
        <p:txBody>
          <a:bodyPr wrap="square" rtlCol="0">
            <a:spAutoFit/>
          </a:bodyPr>
          <a:lstStyle/>
          <a:p>
            <a:pPr algn="just">
              <a:lnSpc>
                <a:spcPct val="150000"/>
              </a:lnSpc>
            </a:pPr>
            <a:r>
              <a:rPr lang="fr-FR" sz="1200" dirty="0">
                <a:latin typeface="Comic Sans MS" pitchFamily="66" charset="0"/>
              </a:rPr>
              <a:t>La démocratie athénienne tente de faire participer tous les citoyens à la vie de la cité. Les citoyens se réunissent au sein de l’</a:t>
            </a:r>
            <a:r>
              <a:rPr lang="fr-FR" sz="1200" dirty="0" err="1">
                <a:latin typeface="Comic Sans MS" pitchFamily="66" charset="0"/>
              </a:rPr>
              <a:t>ekklesia</a:t>
            </a:r>
            <a:r>
              <a:rPr lang="fr-FR" sz="1200" dirty="0">
                <a:latin typeface="Comic Sans MS" pitchFamily="66" charset="0"/>
              </a:rPr>
              <a:t>. Cette assemblée du peuple vote les lois. Les discussions s’y succèdent du lever au coucher du soleil.</a:t>
            </a:r>
          </a:p>
          <a:p>
            <a:pPr algn="r">
              <a:lnSpc>
                <a:spcPct val="150000"/>
              </a:lnSpc>
            </a:pPr>
            <a:r>
              <a:rPr lang="fr-FR" sz="1000" i="1" dirty="0">
                <a:latin typeface="Comic Sans MS" pitchFamily="66" charset="0"/>
              </a:rPr>
              <a:t>La Grèce Antique à petits pas, Actes Sud Junior.</a:t>
            </a:r>
          </a:p>
        </p:txBody>
      </p:sp>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33158" r="4434" b="5238"/>
          <a:stretch/>
        </p:blipFill>
        <p:spPr>
          <a:xfrm>
            <a:off x="404664" y="8009047"/>
            <a:ext cx="6192688" cy="1480457"/>
          </a:xfrm>
          <a:prstGeom prst="rect">
            <a:avLst/>
          </a:prstGeom>
        </p:spPr>
      </p:pic>
      <p:sp>
        <p:nvSpPr>
          <p:cNvPr id="22" name="ZoneTexte 21"/>
          <p:cNvSpPr txBox="1"/>
          <p:nvPr/>
        </p:nvSpPr>
        <p:spPr>
          <a:xfrm>
            <a:off x="296652" y="2072680"/>
            <a:ext cx="6372708" cy="3323987"/>
          </a:xfrm>
          <a:prstGeom prst="rect">
            <a:avLst/>
          </a:prstGeom>
          <a:noFill/>
        </p:spPr>
        <p:txBody>
          <a:bodyPr wrap="square" rtlCol="0">
            <a:spAutoFit/>
          </a:bodyPr>
          <a:lstStyle/>
          <a:p>
            <a:pPr algn="just">
              <a:lnSpc>
                <a:spcPct val="250000"/>
              </a:lnSpc>
            </a:pPr>
            <a:r>
              <a:rPr lang="fr-FR" sz="1200" dirty="0">
                <a:latin typeface="Comic Sans MS" pitchFamily="66" charset="0"/>
              </a:rPr>
              <a:t>En -336, Alexandre (traverser) la mer Égée et (attaquer) l’empire Perse.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Les savants grecs (chercher) à mieux comprendre le monde qui les (entourer).</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Les Grecs (consommer) beaucoup de céréales comme l’orge et le blé.</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Nous (cuisiner) à la manière des Grecs pendant le cours d’Histoire.</a:t>
            </a:r>
          </a:p>
        </p:txBody>
      </p:sp>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2550448"/>
            <a:ext cx="6192688" cy="502778"/>
          </a:xfrm>
          <a:prstGeom prst="rect">
            <a:avLst/>
          </a:prstGeom>
        </p:spPr>
      </p:pic>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3514118"/>
            <a:ext cx="6192688" cy="502778"/>
          </a:xfrm>
          <a:prstGeom prst="rect">
            <a:avLst/>
          </a:prstGeom>
        </p:spPr>
      </p:pic>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4376936"/>
            <a:ext cx="6192688" cy="502778"/>
          </a:xfrm>
          <a:prstGeom prst="rect">
            <a:avLst/>
          </a:prstGeom>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86662" y="5313040"/>
            <a:ext cx="6192688" cy="502778"/>
          </a:xfrm>
          <a:prstGeom prst="rect">
            <a:avLst/>
          </a:prstGeom>
        </p:spPr>
      </p:pic>
    </p:spTree>
    <p:extLst>
      <p:ext uri="{BB962C8B-B14F-4D97-AF65-F5344CB8AC3E}">
        <p14:creationId xmlns:p14="http://schemas.microsoft.com/office/powerpoint/2010/main" val="243519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L’imparfait des verbes être et avoir</a:t>
            </a:r>
          </a:p>
        </p:txBody>
      </p:sp>
      <p:sp>
        <p:nvSpPr>
          <p:cNvPr id="3" name="Espace réservé du texte 2"/>
          <p:cNvSpPr>
            <a:spLocks noGrp="1"/>
          </p:cNvSpPr>
          <p:nvPr>
            <p:ph type="body" sz="quarter" idx="11"/>
          </p:nvPr>
        </p:nvSpPr>
        <p:spPr/>
        <p:txBody>
          <a:bodyPr/>
          <a:lstStyle/>
          <a:p>
            <a:r>
              <a:rPr lang="fr-FR" dirty="0"/>
              <a:t>10</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Complète avec le pronom personnel qui convient.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784648"/>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 avais peur de l’orage</a:t>
            </a:r>
          </a:p>
          <a:p>
            <a:pPr>
              <a:lnSpc>
                <a:spcPct val="200000"/>
              </a:lnSpc>
            </a:pPr>
            <a:r>
              <a:rPr lang="fr-FR" sz="1200" dirty="0">
                <a:latin typeface="Comic Sans MS" pitchFamily="66" charset="0"/>
              </a:rPr>
              <a:t>............ étais passionné par l’Amérique.</a:t>
            </a:r>
          </a:p>
          <a:p>
            <a:pPr>
              <a:lnSpc>
                <a:spcPct val="200000"/>
              </a:lnSpc>
            </a:pPr>
            <a:r>
              <a:rPr lang="fr-FR" sz="1200" dirty="0">
                <a:latin typeface="Comic Sans MS" pitchFamily="66" charset="0"/>
              </a:rPr>
              <a:t>............ était dans la rue</a:t>
            </a:r>
          </a:p>
          <a:p>
            <a:pPr>
              <a:lnSpc>
                <a:spcPct val="200000"/>
              </a:lnSpc>
            </a:pPr>
            <a:r>
              <a:rPr lang="fr-FR" sz="1200" dirty="0">
                <a:latin typeface="Comic Sans MS" pitchFamily="66" charset="0"/>
              </a:rPr>
              <a:t>............ étions aimés de tous.</a:t>
            </a:r>
          </a:p>
        </p:txBody>
      </p:sp>
      <p:sp>
        <p:nvSpPr>
          <p:cNvPr id="12" name="ZoneTexte 11"/>
          <p:cNvSpPr txBox="1"/>
          <p:nvPr/>
        </p:nvSpPr>
        <p:spPr>
          <a:xfrm>
            <a:off x="3573016" y="1784648"/>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avais un animal totem.</a:t>
            </a:r>
          </a:p>
          <a:p>
            <a:pPr>
              <a:lnSpc>
                <a:spcPct val="200000"/>
              </a:lnSpc>
            </a:pPr>
            <a:r>
              <a:rPr lang="fr-FR" sz="1200" dirty="0">
                <a:latin typeface="Comic Sans MS" pitchFamily="66" charset="0"/>
              </a:rPr>
              <a:t>............ avions de nombreuses questions.</a:t>
            </a:r>
          </a:p>
          <a:p>
            <a:pPr>
              <a:lnSpc>
                <a:spcPct val="200000"/>
              </a:lnSpc>
            </a:pPr>
            <a:r>
              <a:rPr lang="fr-FR" sz="1200" dirty="0">
                <a:latin typeface="Comic Sans MS" pitchFamily="66" charset="0"/>
              </a:rPr>
              <a:t>............ étiez pressés d’arriver.</a:t>
            </a:r>
          </a:p>
          <a:p>
            <a:pPr>
              <a:lnSpc>
                <a:spcPct val="200000"/>
              </a:lnSpc>
            </a:pPr>
            <a:r>
              <a:rPr lang="fr-FR" sz="1200" dirty="0">
                <a:latin typeface="Comic Sans MS" pitchFamily="66" charset="0"/>
              </a:rPr>
              <a:t>............ avait hâte de te connaitre.</a:t>
            </a:r>
          </a:p>
        </p:txBody>
      </p:sp>
      <p:cxnSp>
        <p:nvCxnSpPr>
          <p:cNvPr id="13" name="Connecteur droit 12"/>
          <p:cNvCxnSpPr/>
          <p:nvPr/>
        </p:nvCxnSpPr>
        <p:spPr>
          <a:xfrm>
            <a:off x="3472408" y="1784648"/>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440832"/>
            <a:ext cx="6653336" cy="818292"/>
            <a:chOff x="116632" y="1352600"/>
            <a:chExt cx="6653336" cy="818292"/>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le verbe écrit entre parenthèses à l’imparfait.</a:t>
              </a: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296652" y="4136519"/>
            <a:ext cx="6372708" cy="2862322"/>
          </a:xfrm>
          <a:prstGeom prst="rect">
            <a:avLst/>
          </a:prstGeom>
          <a:noFill/>
        </p:spPr>
        <p:txBody>
          <a:bodyPr wrap="square" rtlCol="0">
            <a:spAutoFit/>
          </a:bodyPr>
          <a:lstStyle/>
          <a:p>
            <a:pPr algn="just">
              <a:lnSpc>
                <a:spcPct val="250000"/>
              </a:lnSpc>
            </a:pPr>
            <a:r>
              <a:rPr lang="fr-FR" sz="1200" dirty="0">
                <a:latin typeface="Comic Sans MS" pitchFamily="66" charset="0"/>
              </a:rPr>
              <a:t>Nous (être) _________________ fier d’avoir remporté ce match.</a:t>
            </a:r>
          </a:p>
          <a:p>
            <a:pPr algn="just">
              <a:lnSpc>
                <a:spcPct val="250000"/>
              </a:lnSpc>
            </a:pPr>
            <a:r>
              <a:rPr lang="fr-FR" sz="1200" dirty="0">
                <a:latin typeface="Comic Sans MS" pitchFamily="66" charset="0"/>
              </a:rPr>
              <a:t>Les débats (être) _________________  passionnés dans l’Assemblée.</a:t>
            </a:r>
          </a:p>
          <a:p>
            <a:pPr algn="just">
              <a:lnSpc>
                <a:spcPct val="250000"/>
              </a:lnSpc>
            </a:pPr>
            <a:r>
              <a:rPr lang="fr-FR" sz="1200" dirty="0">
                <a:latin typeface="Comic Sans MS" pitchFamily="66" charset="0"/>
              </a:rPr>
              <a:t>Le roi et la reine (avoir) _________________  bonne réputation.</a:t>
            </a:r>
          </a:p>
          <a:p>
            <a:pPr algn="just">
              <a:lnSpc>
                <a:spcPct val="250000"/>
              </a:lnSpc>
            </a:pPr>
            <a:r>
              <a:rPr lang="fr-FR" sz="1200" dirty="0">
                <a:latin typeface="Comic Sans MS" pitchFamily="66" charset="0"/>
              </a:rPr>
              <a:t>Le peuple (avoir) _________________  de nombreuses revendications.</a:t>
            </a:r>
          </a:p>
          <a:p>
            <a:pPr algn="just">
              <a:lnSpc>
                <a:spcPct val="250000"/>
              </a:lnSpc>
            </a:pPr>
            <a:r>
              <a:rPr lang="fr-FR" sz="1200" dirty="0">
                <a:latin typeface="Comic Sans MS" pitchFamily="66" charset="0"/>
              </a:rPr>
              <a:t>La guerre (être) _________________  déclarée à l’Autriche.</a:t>
            </a:r>
          </a:p>
          <a:p>
            <a:pPr algn="just">
              <a:lnSpc>
                <a:spcPct val="250000"/>
              </a:lnSpc>
            </a:pPr>
            <a:r>
              <a:rPr lang="fr-FR" sz="1200" dirty="0">
                <a:latin typeface="Comic Sans MS" pitchFamily="66" charset="0"/>
              </a:rPr>
              <a:t>Vous (avoir) _________________ des idées très arrêtées.</a:t>
            </a:r>
          </a:p>
        </p:txBody>
      </p:sp>
      <p:grpSp>
        <p:nvGrpSpPr>
          <p:cNvPr id="21" name="Groupe 20"/>
          <p:cNvGrpSpPr/>
          <p:nvPr/>
        </p:nvGrpSpPr>
        <p:grpSpPr>
          <a:xfrm>
            <a:off x="116632" y="6998841"/>
            <a:ext cx="6653336" cy="495126"/>
            <a:chOff x="116632" y="1352600"/>
            <a:chExt cx="6653336" cy="495126"/>
          </a:xfrm>
        </p:grpSpPr>
        <p:grpSp>
          <p:nvGrpSpPr>
            <p:cNvPr id="22" name="Groupe 21"/>
            <p:cNvGrpSpPr/>
            <p:nvPr/>
          </p:nvGrpSpPr>
          <p:grpSpPr>
            <a:xfrm>
              <a:off x="116632" y="1352600"/>
              <a:ext cx="360040" cy="461665"/>
              <a:chOff x="116632" y="1352600"/>
              <a:chExt cx="360040" cy="461665"/>
            </a:xfrm>
          </p:grpSpPr>
          <p:sp>
            <p:nvSpPr>
              <p:cNvPr id="25" name="Ellipse 2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ZoneTexte 2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avec avait / avaient / était / étaient.</a:t>
              </a:r>
            </a:p>
          </p:txBody>
        </p:sp>
        <p:sp>
          <p:nvSpPr>
            <p:cNvPr id="24" name="Rectangle à coins arrondis 2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7" name="ZoneTexte 26"/>
          <p:cNvSpPr txBox="1"/>
          <p:nvPr/>
        </p:nvSpPr>
        <p:spPr>
          <a:xfrm>
            <a:off x="265618" y="7572097"/>
            <a:ext cx="6372708" cy="1938992"/>
          </a:xfrm>
          <a:prstGeom prst="rect">
            <a:avLst/>
          </a:prstGeom>
          <a:noFill/>
        </p:spPr>
        <p:txBody>
          <a:bodyPr wrap="square" rtlCol="0">
            <a:spAutoFit/>
          </a:bodyPr>
          <a:lstStyle/>
          <a:p>
            <a:pPr algn="just">
              <a:lnSpc>
                <a:spcPct val="250000"/>
              </a:lnSpc>
            </a:pPr>
            <a:r>
              <a:rPr lang="fr-FR" sz="1200" dirty="0">
                <a:latin typeface="Comic Sans MS" pitchFamily="66" charset="0"/>
              </a:rPr>
              <a:t>Les Indiens ................................. de la peinture rouge sur le visage. Les Européens ............................. appelés les « Visages pâles ». Chaque année, une grande foire .............................. organisée par les tribus. Le troc .............................. une place importante chez les Indiens.</a:t>
            </a:r>
          </a:p>
        </p:txBody>
      </p:sp>
    </p:spTree>
    <p:extLst>
      <p:ext uri="{BB962C8B-B14F-4D97-AF65-F5344CB8AC3E}">
        <p14:creationId xmlns:p14="http://schemas.microsoft.com/office/powerpoint/2010/main" val="3020002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L’imparfait des verbes être et avoir</a:t>
            </a:r>
          </a:p>
        </p:txBody>
      </p:sp>
      <p:sp>
        <p:nvSpPr>
          <p:cNvPr id="3" name="Espace réservé du texte 2"/>
          <p:cNvSpPr>
            <a:spLocks noGrp="1"/>
          </p:cNvSpPr>
          <p:nvPr>
            <p:ph type="body" sz="quarter" idx="11"/>
          </p:nvPr>
        </p:nvSpPr>
        <p:spPr/>
        <p:txBody>
          <a:bodyPr/>
          <a:lstStyle/>
          <a:p>
            <a:r>
              <a:rPr lang="fr-FR" dirty="0"/>
              <a:t>10</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et son verbe.</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31" name="Tableau 30"/>
          <p:cNvGraphicFramePr>
            <a:graphicFrameLocks noGrp="1"/>
          </p:cNvGraphicFramePr>
          <p:nvPr>
            <p:extLst>
              <p:ext uri="{D42A27DB-BD31-4B8C-83A1-F6EECF244321}">
                <p14:modId xmlns:p14="http://schemas.microsoft.com/office/powerpoint/2010/main" val="4250476619"/>
              </p:ext>
            </p:extLst>
          </p:nvPr>
        </p:nvGraphicFramePr>
        <p:xfrm>
          <a:off x="260648" y="1928664"/>
          <a:ext cx="6336705" cy="1813560"/>
        </p:xfrm>
        <a:graphic>
          <a:graphicData uri="http://schemas.openxmlformats.org/drawingml/2006/table">
            <a:tbl>
              <a:tblPr bandRow="1">
                <a:tableStyleId>{5C22544A-7EE6-4342-B048-85BDC9FD1C3A}</a:tableStyleId>
              </a:tblPr>
              <a:tblGrid>
                <a:gridCol w="1642849">
                  <a:extLst>
                    <a:ext uri="{9D8B030D-6E8A-4147-A177-3AD203B41FA5}">
                      <a16:colId xmlns:a16="http://schemas.microsoft.com/office/drawing/2014/main" val="20000"/>
                    </a:ext>
                  </a:extLst>
                </a:gridCol>
                <a:gridCol w="1642849">
                  <a:extLst>
                    <a:ext uri="{9D8B030D-6E8A-4147-A177-3AD203B41FA5}">
                      <a16:colId xmlns:a16="http://schemas.microsoft.com/office/drawing/2014/main" val="20001"/>
                    </a:ext>
                  </a:extLst>
                </a:gridCol>
                <a:gridCol w="312924">
                  <a:extLst>
                    <a:ext uri="{9D8B030D-6E8A-4147-A177-3AD203B41FA5}">
                      <a16:colId xmlns:a16="http://schemas.microsoft.com/office/drawing/2014/main" val="20002"/>
                    </a:ext>
                  </a:extLst>
                </a:gridCol>
                <a:gridCol w="1564618">
                  <a:extLst>
                    <a:ext uri="{9D8B030D-6E8A-4147-A177-3AD203B41FA5}">
                      <a16:colId xmlns:a16="http://schemas.microsoft.com/office/drawing/2014/main" val="20003"/>
                    </a:ext>
                  </a:extLst>
                </a:gridCol>
                <a:gridCol w="1173465">
                  <a:extLst>
                    <a:ext uri="{9D8B030D-6E8A-4147-A177-3AD203B41FA5}">
                      <a16:colId xmlns:a16="http://schemas.microsoft.com/office/drawing/2014/main" val="20004"/>
                    </a:ext>
                  </a:extLst>
                </a:gridCol>
              </a:tblGrid>
              <a:tr h="144016">
                <a:tc>
                  <a:txBody>
                    <a:bodyPr/>
                    <a:lstStyle/>
                    <a:p>
                      <a:pPr algn="r"/>
                      <a:r>
                        <a:rPr lang="fr-FR" sz="1100" baseline="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étiez</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Vous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étaient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patient(s).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Elles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étais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étions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étais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aimable(s).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r"/>
                      <a:r>
                        <a:rPr lang="fr-FR" sz="1100" dirty="0">
                          <a:latin typeface="Comic Sans MS" pitchFamily="66" charset="0"/>
                        </a:rPr>
                        <a:t>Il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était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pSp>
        <p:nvGrpSpPr>
          <p:cNvPr id="32" name="Groupe 31"/>
          <p:cNvGrpSpPr/>
          <p:nvPr/>
        </p:nvGrpSpPr>
        <p:grpSpPr>
          <a:xfrm>
            <a:off x="116632" y="3944888"/>
            <a:ext cx="6653336" cy="495126"/>
            <a:chOff x="116632" y="1352600"/>
            <a:chExt cx="6653336" cy="495126"/>
          </a:xfrm>
        </p:grpSpPr>
        <p:grpSp>
          <p:nvGrpSpPr>
            <p:cNvPr id="33" name="Groupe 32"/>
            <p:cNvGrpSpPr/>
            <p:nvPr/>
          </p:nvGrpSpPr>
          <p:grpSpPr>
            <a:xfrm>
              <a:off x="116632" y="1352600"/>
              <a:ext cx="360040" cy="461665"/>
              <a:chOff x="116632" y="1352600"/>
              <a:chExt cx="360040" cy="461665"/>
            </a:xfrm>
          </p:grpSpPr>
          <p:sp>
            <p:nvSpPr>
              <p:cNvPr id="36" name="Ellipse 3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les phrases avec le pronom personnel indiqué.</a:t>
              </a:r>
            </a:p>
          </p:txBody>
        </p:sp>
        <p:sp>
          <p:nvSpPr>
            <p:cNvPr id="35" name="Rectangle à coins arrondis 3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8" name="ZoneTexte 37"/>
          <p:cNvSpPr txBox="1"/>
          <p:nvPr/>
        </p:nvSpPr>
        <p:spPr>
          <a:xfrm>
            <a:off x="0" y="4455864"/>
            <a:ext cx="2204864" cy="2308324"/>
          </a:xfrm>
          <a:prstGeom prst="rect">
            <a:avLst/>
          </a:prstGeom>
          <a:noFill/>
        </p:spPr>
        <p:txBody>
          <a:bodyPr wrap="square" rtlCol="0">
            <a:spAutoFit/>
          </a:bodyPr>
          <a:lstStyle/>
          <a:p>
            <a:pPr algn="just">
              <a:lnSpc>
                <a:spcPct val="300000"/>
              </a:lnSpc>
            </a:pPr>
            <a:r>
              <a:rPr lang="fr-FR" sz="1200" dirty="0">
                <a:latin typeface="Comic Sans MS" pitchFamily="66" charset="0"/>
              </a:rPr>
              <a:t>Le guerrier était agile.</a:t>
            </a:r>
          </a:p>
          <a:p>
            <a:pPr algn="just">
              <a:lnSpc>
                <a:spcPct val="300000"/>
              </a:lnSpc>
            </a:pPr>
            <a:r>
              <a:rPr lang="fr-FR" sz="1200" dirty="0">
                <a:latin typeface="Comic Sans MS" pitchFamily="66" charset="0"/>
              </a:rPr>
              <a:t>Vous aviez une stratégie.</a:t>
            </a:r>
          </a:p>
          <a:p>
            <a:pPr algn="just">
              <a:lnSpc>
                <a:spcPct val="300000"/>
              </a:lnSpc>
            </a:pPr>
            <a:r>
              <a:rPr lang="fr-FR" sz="1200" dirty="0">
                <a:latin typeface="Comic Sans MS" pitchFamily="66" charset="0"/>
              </a:rPr>
              <a:t>Elle était de bon conseil.</a:t>
            </a:r>
          </a:p>
          <a:p>
            <a:pPr algn="just">
              <a:lnSpc>
                <a:spcPct val="300000"/>
              </a:lnSpc>
            </a:pPr>
            <a:r>
              <a:rPr lang="fr-FR" sz="1200" dirty="0">
                <a:latin typeface="Comic Sans MS" pitchFamily="66" charset="0"/>
              </a:rPr>
              <a:t>Il avait des tenues en peau.</a:t>
            </a:r>
          </a:p>
        </p:txBody>
      </p:sp>
      <p:pic>
        <p:nvPicPr>
          <p:cNvPr id="39" name="Image 38"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5" y="4678433"/>
            <a:ext cx="3950543" cy="388835"/>
          </a:xfrm>
          <a:prstGeom prst="rect">
            <a:avLst/>
          </a:prstGeom>
        </p:spPr>
      </p:pic>
      <p:pic>
        <p:nvPicPr>
          <p:cNvPr id="43" name="Image 42"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4" y="5212237"/>
            <a:ext cx="3950543" cy="388835"/>
          </a:xfrm>
          <a:prstGeom prst="rect">
            <a:avLst/>
          </a:prstGeom>
        </p:spPr>
      </p:pic>
      <p:pic>
        <p:nvPicPr>
          <p:cNvPr id="44" name="Image 43"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5" y="5745088"/>
            <a:ext cx="3950543" cy="388835"/>
          </a:xfrm>
          <a:prstGeom prst="rect">
            <a:avLst/>
          </a:prstGeom>
        </p:spPr>
      </p:pic>
      <p:pic>
        <p:nvPicPr>
          <p:cNvPr id="45" name="Image 44"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4" y="6249144"/>
            <a:ext cx="3950543" cy="388835"/>
          </a:xfrm>
          <a:prstGeom prst="rect">
            <a:avLst/>
          </a:prstGeom>
        </p:spPr>
      </p:pic>
      <p:sp>
        <p:nvSpPr>
          <p:cNvPr id="46" name="ZoneTexte 45"/>
          <p:cNvSpPr txBox="1"/>
          <p:nvPr/>
        </p:nvSpPr>
        <p:spPr>
          <a:xfrm>
            <a:off x="2045990" y="4455864"/>
            <a:ext cx="801985" cy="2308324"/>
          </a:xfrm>
          <a:prstGeom prst="rect">
            <a:avLst/>
          </a:prstGeom>
          <a:noFill/>
        </p:spPr>
        <p:txBody>
          <a:bodyPr wrap="square" rtlCol="0">
            <a:spAutoFit/>
          </a:bodyPr>
          <a:lstStyle/>
          <a:p>
            <a:pPr algn="just">
              <a:lnSpc>
                <a:spcPct val="300000"/>
              </a:lnSpc>
            </a:pPr>
            <a:r>
              <a:rPr lang="fr-FR" sz="1200" dirty="0">
                <a:latin typeface="Throw My Hands Up in the Air"/>
                <a:ea typeface="Throw My Hands Up in the Air"/>
              </a:rPr>
              <a:t>~ </a:t>
            </a:r>
            <a:r>
              <a:rPr lang="fr-FR" sz="1200" dirty="0">
                <a:latin typeface="Comic Sans MS" pitchFamily="66" charset="0"/>
              </a:rPr>
              <a:t>Ils</a:t>
            </a:r>
          </a:p>
          <a:p>
            <a:pPr algn="just">
              <a:lnSpc>
                <a:spcPct val="300000"/>
              </a:lnSpc>
            </a:pPr>
            <a:r>
              <a:rPr lang="fr-FR" sz="1200" dirty="0">
                <a:latin typeface="Throw My Hands Up in the Air"/>
                <a:ea typeface="Throw My Hands Up in the Air"/>
              </a:rPr>
              <a:t>~ </a:t>
            </a:r>
            <a:r>
              <a:rPr lang="fr-FR" sz="1200" dirty="0">
                <a:latin typeface="Comic Sans MS" pitchFamily="66" charset="0"/>
              </a:rPr>
              <a:t>Nous</a:t>
            </a:r>
          </a:p>
          <a:p>
            <a:pPr algn="just">
              <a:lnSpc>
                <a:spcPct val="300000"/>
              </a:lnSpc>
            </a:pPr>
            <a:r>
              <a:rPr lang="fr-FR" sz="1200" dirty="0">
                <a:latin typeface="Throw My Hands Up in the Air"/>
                <a:ea typeface="Throw My Hands Up in the Air"/>
              </a:rPr>
              <a:t>~ </a:t>
            </a:r>
            <a:r>
              <a:rPr lang="fr-FR" sz="1200" dirty="0">
                <a:latin typeface="Comic Sans MS" pitchFamily="66" charset="0"/>
              </a:rPr>
              <a:t>Tu</a:t>
            </a:r>
          </a:p>
          <a:p>
            <a:pPr algn="just">
              <a:lnSpc>
                <a:spcPct val="300000"/>
              </a:lnSpc>
            </a:pPr>
            <a:r>
              <a:rPr lang="fr-FR" sz="1200" dirty="0">
                <a:latin typeface="Throw My Hands Up in the Air"/>
                <a:ea typeface="Throw My Hands Up in the Air"/>
              </a:rPr>
              <a:t>~ </a:t>
            </a:r>
            <a:r>
              <a:rPr lang="fr-FR" sz="1200" dirty="0">
                <a:latin typeface="Comic Sans MS" pitchFamily="66" charset="0"/>
              </a:rPr>
              <a:t>Ils</a:t>
            </a:r>
          </a:p>
        </p:txBody>
      </p:sp>
      <p:grpSp>
        <p:nvGrpSpPr>
          <p:cNvPr id="47" name="Groupe 46"/>
          <p:cNvGrpSpPr/>
          <p:nvPr/>
        </p:nvGrpSpPr>
        <p:grpSpPr>
          <a:xfrm>
            <a:off x="129233" y="6753200"/>
            <a:ext cx="6653336" cy="495126"/>
            <a:chOff x="116632" y="1352600"/>
            <a:chExt cx="6653336" cy="495126"/>
          </a:xfrm>
        </p:grpSpPr>
        <p:grpSp>
          <p:nvGrpSpPr>
            <p:cNvPr id="48" name="Groupe 47"/>
            <p:cNvGrpSpPr/>
            <p:nvPr/>
          </p:nvGrpSpPr>
          <p:grpSpPr>
            <a:xfrm>
              <a:off x="116632" y="1352600"/>
              <a:ext cx="360040" cy="461665"/>
              <a:chOff x="116632" y="1352600"/>
              <a:chExt cx="360040" cy="461665"/>
            </a:xfrm>
          </p:grpSpPr>
          <p:sp>
            <p:nvSpPr>
              <p:cNvPr id="51" name="Ellipse 5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9" name="ZoneTexte 48"/>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ces phrases avec le nouveau sujet.</a:t>
              </a:r>
            </a:p>
          </p:txBody>
        </p:sp>
        <p:sp>
          <p:nvSpPr>
            <p:cNvPr id="50" name="Rectangle à coins arrondis 4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3" name="ZoneTexte 52"/>
          <p:cNvSpPr txBox="1"/>
          <p:nvPr/>
        </p:nvSpPr>
        <p:spPr>
          <a:xfrm>
            <a:off x="296652" y="7257256"/>
            <a:ext cx="6372708" cy="1938992"/>
          </a:xfrm>
          <a:prstGeom prst="rect">
            <a:avLst/>
          </a:prstGeom>
          <a:noFill/>
        </p:spPr>
        <p:txBody>
          <a:bodyPr wrap="square" rtlCol="0">
            <a:spAutoFit/>
          </a:bodyPr>
          <a:lstStyle/>
          <a:p>
            <a:pPr algn="just">
              <a:lnSpc>
                <a:spcPct val="200000"/>
              </a:lnSpc>
            </a:pPr>
            <a:r>
              <a:rPr lang="fr-FR" sz="1200" dirty="0">
                <a:latin typeface="Comic Sans MS" pitchFamily="66" charset="0"/>
              </a:rPr>
              <a:t>La femme indienne était très importante dans la tribu.</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Un chef était un personnage reconnu pour sa bravoure.</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Les chamans avaient la capacité de communiquer avec les esprits de la nature.</a:t>
            </a:r>
          </a:p>
        </p:txBody>
      </p:sp>
      <p:pic>
        <p:nvPicPr>
          <p:cNvPr id="54" name="Image 53"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76064" y="7673260"/>
            <a:ext cx="6192688" cy="376084"/>
          </a:xfrm>
          <a:prstGeom prst="rect">
            <a:avLst/>
          </a:prstGeom>
        </p:spPr>
      </p:pic>
      <p:pic>
        <p:nvPicPr>
          <p:cNvPr id="57" name="Image 56"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76064" y="8409384"/>
            <a:ext cx="6192688" cy="376084"/>
          </a:xfrm>
          <a:prstGeom prst="rect">
            <a:avLst/>
          </a:prstGeom>
        </p:spPr>
      </p:pic>
      <p:pic>
        <p:nvPicPr>
          <p:cNvPr id="58" name="Image 57"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86662" y="9196248"/>
            <a:ext cx="6192688" cy="376084"/>
          </a:xfrm>
          <a:prstGeom prst="rect">
            <a:avLst/>
          </a:prstGeom>
        </p:spPr>
      </p:pic>
      <p:sp>
        <p:nvSpPr>
          <p:cNvPr id="59" name="ZoneTexte 58"/>
          <p:cNvSpPr txBox="1"/>
          <p:nvPr/>
        </p:nvSpPr>
        <p:spPr>
          <a:xfrm>
            <a:off x="376064" y="7762840"/>
            <a:ext cx="2260848" cy="369332"/>
          </a:xfrm>
          <a:prstGeom prst="rect">
            <a:avLst/>
          </a:prstGeom>
          <a:noFill/>
        </p:spPr>
        <p:txBody>
          <a:bodyPr wrap="square" rtlCol="0">
            <a:spAutoFit/>
          </a:bodyPr>
          <a:lstStyle/>
          <a:p>
            <a:r>
              <a:rPr lang="fr-FR" b="1" dirty="0">
                <a:latin typeface="Cursive standard" pitchFamily="2" charset="0"/>
              </a:rPr>
              <a:t>Les femmes indiennes</a:t>
            </a:r>
          </a:p>
        </p:txBody>
      </p:sp>
      <p:sp>
        <p:nvSpPr>
          <p:cNvPr id="60" name="ZoneTexte 59"/>
          <p:cNvSpPr txBox="1"/>
          <p:nvPr/>
        </p:nvSpPr>
        <p:spPr>
          <a:xfrm>
            <a:off x="376064" y="8501970"/>
            <a:ext cx="2016224" cy="369332"/>
          </a:xfrm>
          <a:prstGeom prst="rect">
            <a:avLst/>
          </a:prstGeom>
          <a:noFill/>
        </p:spPr>
        <p:txBody>
          <a:bodyPr wrap="square" rtlCol="0">
            <a:spAutoFit/>
          </a:bodyPr>
          <a:lstStyle/>
          <a:p>
            <a:r>
              <a:rPr lang="fr-FR" b="1" dirty="0">
                <a:latin typeface="Cursive standard" pitchFamily="2" charset="0"/>
              </a:rPr>
              <a:t>Les chefs</a:t>
            </a:r>
          </a:p>
        </p:txBody>
      </p:sp>
      <p:sp>
        <p:nvSpPr>
          <p:cNvPr id="61" name="ZoneTexte 60"/>
          <p:cNvSpPr txBox="1"/>
          <p:nvPr/>
        </p:nvSpPr>
        <p:spPr>
          <a:xfrm>
            <a:off x="386662" y="9284533"/>
            <a:ext cx="2016224" cy="369332"/>
          </a:xfrm>
          <a:prstGeom prst="rect">
            <a:avLst/>
          </a:prstGeom>
          <a:noFill/>
        </p:spPr>
        <p:txBody>
          <a:bodyPr wrap="square" rtlCol="0">
            <a:spAutoFit/>
          </a:bodyPr>
          <a:lstStyle/>
          <a:p>
            <a:r>
              <a:rPr lang="fr-FR" b="1" dirty="0">
                <a:latin typeface="Cursive standard" pitchFamily="2" charset="0"/>
              </a:rPr>
              <a:t>Le chaman</a:t>
            </a:r>
          </a:p>
        </p:txBody>
      </p:sp>
      <p:cxnSp>
        <p:nvCxnSpPr>
          <p:cNvPr id="12" name="Connecteur droit 11"/>
          <p:cNvCxnSpPr>
            <a:stCxn id="31" idx="1"/>
          </p:cNvCxnSpPr>
          <p:nvPr/>
        </p:nvCxnSpPr>
        <p:spPr>
          <a:xfrm>
            <a:off x="260648" y="2835444"/>
            <a:ext cx="6336705" cy="0"/>
          </a:xfrm>
          <a:prstGeom prst="line">
            <a:avLst/>
          </a:prstGeom>
          <a:ln w="19050">
            <a:solidFill>
              <a:schemeClr val="bg1">
                <a:lumMod val="50000"/>
              </a:schemeClr>
            </a:solidFill>
            <a:prstDash val="sysDot"/>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094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L’imparfait des verbes être et avoir</a:t>
            </a:r>
          </a:p>
        </p:txBody>
      </p:sp>
      <p:sp>
        <p:nvSpPr>
          <p:cNvPr id="3" name="Espace réservé du texte 2"/>
          <p:cNvSpPr>
            <a:spLocks noGrp="1"/>
          </p:cNvSpPr>
          <p:nvPr>
            <p:ph type="body" sz="quarter" idx="11"/>
          </p:nvPr>
        </p:nvSpPr>
        <p:spPr/>
        <p:txBody>
          <a:bodyPr/>
          <a:lstStyle/>
          <a:p>
            <a:r>
              <a:rPr lang="fr-FR" dirty="0"/>
              <a:t>10</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Surligne le verbe dans les phrases suivantes puis recopie-le dans la bonne colonne.</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0" name="ZoneTexte 39"/>
          <p:cNvSpPr txBox="1"/>
          <p:nvPr/>
        </p:nvSpPr>
        <p:spPr>
          <a:xfrm>
            <a:off x="296652" y="2089689"/>
            <a:ext cx="6372708" cy="923330"/>
          </a:xfrm>
          <a:prstGeom prst="rect">
            <a:avLst/>
          </a:prstGeom>
          <a:noFill/>
        </p:spPr>
        <p:txBody>
          <a:bodyPr wrap="square" rtlCol="0">
            <a:spAutoFit/>
          </a:bodyPr>
          <a:lstStyle/>
          <a:p>
            <a:pPr algn="ctr">
              <a:lnSpc>
                <a:spcPct val="150000"/>
              </a:lnSpc>
            </a:pPr>
            <a:r>
              <a:rPr lang="fr-FR" sz="1200" dirty="0">
                <a:latin typeface="Comic Sans MS" pitchFamily="66" charset="0"/>
              </a:rPr>
              <a:t>Les indiens avaient du respect pour chaque chose. - Les peintures de guerre étaient une tradition. - La paix était l’occasion de fumer le calumet. - Les chevaux indiens avaient l’air de poneys. - Nous avions du respect pour la nature.</a:t>
            </a:r>
          </a:p>
        </p:txBody>
      </p:sp>
      <p:graphicFrame>
        <p:nvGraphicFramePr>
          <p:cNvPr id="11" name="Tableau 10"/>
          <p:cNvGraphicFramePr>
            <a:graphicFrameLocks noGrp="1"/>
          </p:cNvGraphicFramePr>
          <p:nvPr>
            <p:extLst>
              <p:ext uri="{D42A27DB-BD31-4B8C-83A1-F6EECF244321}">
                <p14:modId xmlns:p14="http://schemas.microsoft.com/office/powerpoint/2010/main" val="1104650446"/>
              </p:ext>
            </p:extLst>
          </p:nvPr>
        </p:nvGraphicFramePr>
        <p:xfrm>
          <a:off x="133373" y="3041144"/>
          <a:ext cx="6535986" cy="1529469"/>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extLst>
                    <a:ext uri="{9D8B030D-6E8A-4147-A177-3AD203B41FA5}">
                      <a16:colId xmlns:a16="http://schemas.microsoft.com/office/drawing/2014/main" val="20000"/>
                    </a:ext>
                  </a:extLst>
                </a:gridCol>
                <a:gridCol w="3267993">
                  <a:extLst>
                    <a:ext uri="{9D8B030D-6E8A-4147-A177-3AD203B41FA5}">
                      <a16:colId xmlns:a16="http://schemas.microsoft.com/office/drawing/2014/main" val="20001"/>
                    </a:ext>
                  </a:extLst>
                </a:gridCol>
              </a:tblGrid>
              <a:tr h="255139">
                <a:tc>
                  <a:txBody>
                    <a:bodyPr/>
                    <a:lstStyle/>
                    <a:p>
                      <a:pPr algn="ctr"/>
                      <a:r>
                        <a:rPr lang="fr-FR" sz="1400" b="1" dirty="0"/>
                        <a:t>Avoir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a:t>Être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24669">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41" name="Image 40"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t="-1" r="16178" b="57624"/>
          <a:stretch/>
        </p:blipFill>
        <p:spPr>
          <a:xfrm>
            <a:off x="188641" y="3401184"/>
            <a:ext cx="3145110" cy="1018416"/>
          </a:xfrm>
          <a:prstGeom prst="rect">
            <a:avLst/>
          </a:prstGeom>
        </p:spPr>
      </p:pic>
      <p:pic>
        <p:nvPicPr>
          <p:cNvPr id="42" name="Image 41" descr="Capture d’écran"/>
          <p:cNvPicPr>
            <a:picLocks noChangeAspect="1"/>
          </p:cNvPicPr>
          <p:nvPr/>
        </p:nvPicPr>
        <p:blipFill rotWithShape="1">
          <a:blip r:embed="rId3">
            <a:extLst>
              <a:ext uri="{28A0092B-C50C-407E-A947-70E740481C1C}">
                <a14:useLocalDpi xmlns:a14="http://schemas.microsoft.com/office/drawing/2010/main" val="0"/>
              </a:ext>
            </a:extLst>
          </a:blip>
          <a:srcRect l="37962" t="-1" r="16178" b="57624"/>
          <a:stretch/>
        </p:blipFill>
        <p:spPr>
          <a:xfrm>
            <a:off x="3464421" y="3401184"/>
            <a:ext cx="3145110" cy="1018416"/>
          </a:xfrm>
          <a:prstGeom prst="rect">
            <a:avLst/>
          </a:prstGeom>
        </p:spPr>
      </p:pic>
      <p:grpSp>
        <p:nvGrpSpPr>
          <p:cNvPr id="55" name="Groupe 54"/>
          <p:cNvGrpSpPr/>
          <p:nvPr/>
        </p:nvGrpSpPr>
        <p:grpSpPr>
          <a:xfrm>
            <a:off x="116632" y="4723616"/>
            <a:ext cx="6653336" cy="495126"/>
            <a:chOff x="116632" y="1352600"/>
            <a:chExt cx="6653336" cy="495126"/>
          </a:xfrm>
        </p:grpSpPr>
        <p:grpSp>
          <p:nvGrpSpPr>
            <p:cNvPr id="56" name="Groupe 55"/>
            <p:cNvGrpSpPr/>
            <p:nvPr/>
          </p:nvGrpSpPr>
          <p:grpSpPr>
            <a:xfrm>
              <a:off x="116632" y="1352600"/>
              <a:ext cx="360040" cy="461665"/>
              <a:chOff x="116632" y="1352600"/>
              <a:chExt cx="360040" cy="461665"/>
            </a:xfrm>
          </p:grpSpPr>
          <p:sp>
            <p:nvSpPr>
              <p:cNvPr id="64" name="Ellipse 6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2" name="ZoneTexte 61"/>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le sujet au groupe verbal qui convient.</a:t>
              </a:r>
            </a:p>
          </p:txBody>
        </p:sp>
        <p:sp>
          <p:nvSpPr>
            <p:cNvPr id="63" name="Rectangle à coins arrondis 6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66" name="Tableau 65"/>
          <p:cNvGraphicFramePr>
            <a:graphicFrameLocks noGrp="1"/>
          </p:cNvGraphicFramePr>
          <p:nvPr>
            <p:extLst>
              <p:ext uri="{D42A27DB-BD31-4B8C-83A1-F6EECF244321}">
                <p14:modId xmlns:p14="http://schemas.microsoft.com/office/powerpoint/2010/main" val="994611853"/>
              </p:ext>
            </p:extLst>
          </p:nvPr>
        </p:nvGraphicFramePr>
        <p:xfrm>
          <a:off x="237760" y="5355148"/>
          <a:ext cx="6453322" cy="1219200"/>
        </p:xfrm>
        <a:graphic>
          <a:graphicData uri="http://schemas.openxmlformats.org/drawingml/2006/table">
            <a:tbl>
              <a:tblPr bandRow="1">
                <a:tableStyleId>{5C22544A-7EE6-4342-B048-85BDC9FD1C3A}</a:tableStyleId>
              </a:tblPr>
              <a:tblGrid>
                <a:gridCol w="1766981">
                  <a:extLst>
                    <a:ext uri="{9D8B030D-6E8A-4147-A177-3AD203B41FA5}">
                      <a16:colId xmlns:a16="http://schemas.microsoft.com/office/drawing/2014/main" val="20000"/>
                    </a:ext>
                  </a:extLst>
                </a:gridCol>
                <a:gridCol w="1393829">
                  <a:extLst>
                    <a:ext uri="{9D8B030D-6E8A-4147-A177-3AD203B41FA5}">
                      <a16:colId xmlns:a16="http://schemas.microsoft.com/office/drawing/2014/main" val="20001"/>
                    </a:ext>
                  </a:extLst>
                </a:gridCol>
                <a:gridCol w="642442">
                  <a:extLst>
                    <a:ext uri="{9D8B030D-6E8A-4147-A177-3AD203B41FA5}">
                      <a16:colId xmlns:a16="http://schemas.microsoft.com/office/drawing/2014/main" val="20002"/>
                    </a:ext>
                  </a:extLst>
                </a:gridCol>
                <a:gridCol w="2650070">
                  <a:extLst>
                    <a:ext uri="{9D8B030D-6E8A-4147-A177-3AD203B41FA5}">
                      <a16:colId xmlns:a16="http://schemas.microsoft.com/office/drawing/2014/main" val="20003"/>
                    </a:ext>
                  </a:extLst>
                </a:gridCol>
              </a:tblGrid>
              <a:tr h="144016">
                <a:tc>
                  <a:txBody>
                    <a:bodyPr/>
                    <a:lstStyle/>
                    <a:p>
                      <a:pPr algn="r"/>
                      <a:r>
                        <a:rPr lang="fr-FR" sz="1400" baseline="0" dirty="0">
                          <a:latin typeface="Comic Sans MS" pitchFamily="66" charset="0"/>
                        </a:rPr>
                        <a:t>Chaque tribu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étaient un cadeau du Manitou</a:t>
                      </a:r>
                      <a:r>
                        <a:rPr lang="fr-FR" sz="1400" baseline="0" dirty="0">
                          <a:latin typeface="Comic Sans MS" pitchFamily="66" charset="0"/>
                        </a:rPr>
                        <a:t>.</a:t>
                      </a:r>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4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avions un nouveau tipi.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400" dirty="0">
                          <a:latin typeface="Comic Sans MS" pitchFamily="66" charset="0"/>
                        </a:rPr>
                        <a:t>Les bisons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avait sa propre langue.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4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avais la tête</a:t>
                      </a:r>
                      <a:r>
                        <a:rPr lang="fr-FR" sz="1400" baseline="0" dirty="0">
                          <a:latin typeface="Comic Sans MS" pitchFamily="66" charset="0"/>
                        </a:rPr>
                        <a:t> ailleurs</a:t>
                      </a:r>
                      <a:r>
                        <a:rPr lang="fr-FR" sz="1400" dirty="0">
                          <a:latin typeface="Comic Sans MS" pitchFamily="66"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67" name="Groupe 66"/>
          <p:cNvGrpSpPr/>
          <p:nvPr/>
        </p:nvGrpSpPr>
        <p:grpSpPr>
          <a:xfrm>
            <a:off x="116632" y="6753200"/>
            <a:ext cx="6653336" cy="818292"/>
            <a:chOff x="116632" y="1352600"/>
            <a:chExt cx="6653336" cy="818292"/>
          </a:xfrm>
        </p:grpSpPr>
        <p:grpSp>
          <p:nvGrpSpPr>
            <p:cNvPr id="68" name="Groupe 67"/>
            <p:cNvGrpSpPr/>
            <p:nvPr/>
          </p:nvGrpSpPr>
          <p:grpSpPr>
            <a:xfrm>
              <a:off x="116632" y="1352600"/>
              <a:ext cx="360040" cy="461665"/>
              <a:chOff x="116632" y="1352600"/>
              <a:chExt cx="360040" cy="461665"/>
            </a:xfrm>
          </p:grpSpPr>
          <p:sp>
            <p:nvSpPr>
              <p:cNvPr id="71" name="Ellipse 7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9" name="ZoneTexte 68"/>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Dans les phrases suivantes, surligne la forme conjuguée qui convient.</a:t>
              </a:r>
            </a:p>
          </p:txBody>
        </p:sp>
        <p:sp>
          <p:nvSpPr>
            <p:cNvPr id="70" name="Rectangle à coins arrondis 6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3" name="ZoneTexte 72"/>
          <p:cNvSpPr txBox="1"/>
          <p:nvPr/>
        </p:nvSpPr>
        <p:spPr>
          <a:xfrm>
            <a:off x="213024" y="7545288"/>
            <a:ext cx="5952280" cy="1938992"/>
          </a:xfrm>
          <a:prstGeom prst="rect">
            <a:avLst/>
          </a:prstGeom>
          <a:noFill/>
        </p:spPr>
        <p:txBody>
          <a:bodyPr wrap="square" rtlCol="0">
            <a:spAutoFit/>
          </a:bodyPr>
          <a:lstStyle/>
          <a:p>
            <a:pPr>
              <a:lnSpc>
                <a:spcPct val="250000"/>
              </a:lnSpc>
            </a:pPr>
            <a:r>
              <a:rPr lang="fr-FR" sz="1200" dirty="0">
                <a:latin typeface="Comic Sans MS" pitchFamily="66" charset="0"/>
              </a:rPr>
              <a:t>Charles Darwin </a:t>
            </a:r>
            <a:r>
              <a:rPr lang="fr-FR" sz="1200" b="1" dirty="0">
                <a:latin typeface="Comic Sans MS" pitchFamily="66" charset="0"/>
              </a:rPr>
              <a:t>avait/avais</a:t>
            </a:r>
            <a:r>
              <a:rPr lang="fr-FR" sz="1200" dirty="0">
                <a:latin typeface="Comic Sans MS" pitchFamily="66" charset="0"/>
              </a:rPr>
              <a:t> une théorie sur l’évolution.</a:t>
            </a:r>
          </a:p>
          <a:p>
            <a:pPr>
              <a:lnSpc>
                <a:spcPct val="250000"/>
              </a:lnSpc>
            </a:pPr>
            <a:r>
              <a:rPr lang="fr-FR" sz="1200" dirty="0">
                <a:latin typeface="Comic Sans MS" pitchFamily="66" charset="0"/>
              </a:rPr>
              <a:t>L’Homo Erectus </a:t>
            </a:r>
            <a:r>
              <a:rPr lang="fr-FR" sz="1200" b="1" dirty="0">
                <a:latin typeface="Comic Sans MS" pitchFamily="66" charset="0"/>
              </a:rPr>
              <a:t>était/étaient</a:t>
            </a:r>
            <a:r>
              <a:rPr lang="fr-FR" sz="1200" dirty="0">
                <a:latin typeface="Comic Sans MS" pitchFamily="66" charset="0"/>
              </a:rPr>
              <a:t> le premier à avoir domestiqué le feu.</a:t>
            </a:r>
          </a:p>
          <a:p>
            <a:pPr>
              <a:lnSpc>
                <a:spcPct val="250000"/>
              </a:lnSpc>
            </a:pPr>
            <a:r>
              <a:rPr lang="fr-FR" sz="1200" dirty="0">
                <a:latin typeface="Comic Sans MS" pitchFamily="66" charset="0"/>
              </a:rPr>
              <a:t>Les hommes de Néandertal </a:t>
            </a:r>
            <a:r>
              <a:rPr lang="fr-FR" sz="1200" b="1" dirty="0">
                <a:latin typeface="Comic Sans MS" pitchFamily="66" charset="0"/>
              </a:rPr>
              <a:t>était/étaient</a:t>
            </a:r>
            <a:r>
              <a:rPr lang="fr-FR" sz="1200" dirty="0">
                <a:latin typeface="Comic Sans MS" pitchFamily="66" charset="0"/>
              </a:rPr>
              <a:t> d’habiles chasseurs.</a:t>
            </a:r>
          </a:p>
          <a:p>
            <a:pPr>
              <a:lnSpc>
                <a:spcPct val="250000"/>
              </a:lnSpc>
            </a:pPr>
            <a:r>
              <a:rPr lang="fr-FR" sz="1200" dirty="0">
                <a:latin typeface="Comic Sans MS" pitchFamily="66" charset="0"/>
              </a:rPr>
              <a:t>La présence de l’eau </a:t>
            </a:r>
            <a:r>
              <a:rPr lang="fr-FR" sz="1200" b="1" dirty="0">
                <a:latin typeface="Comic Sans MS" pitchFamily="66" charset="0"/>
              </a:rPr>
              <a:t>étais/était</a:t>
            </a:r>
            <a:r>
              <a:rPr lang="fr-FR" sz="1200" dirty="0">
                <a:latin typeface="Comic Sans MS" pitchFamily="66" charset="0"/>
              </a:rPr>
              <a:t> primordiale dans l’installation des campements.</a:t>
            </a:r>
            <a:endParaRPr lang="fr-FR" sz="1200" b="1" dirty="0">
              <a:latin typeface="Comic Sans MS" pitchFamily="66" charset="0"/>
            </a:endParaRPr>
          </a:p>
        </p:txBody>
      </p:sp>
    </p:spTree>
    <p:extLst>
      <p:ext uri="{BB962C8B-B14F-4D97-AF65-F5344CB8AC3E}">
        <p14:creationId xmlns:p14="http://schemas.microsoft.com/office/powerpoint/2010/main" val="3285629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62500" lnSpcReduction="20000"/>
          </a:bodyPr>
          <a:lstStyle/>
          <a:p>
            <a:r>
              <a:rPr lang="fr-FR" dirty="0"/>
              <a:t>L’imparfait des verbes être et avoir</a:t>
            </a:r>
          </a:p>
        </p:txBody>
      </p:sp>
      <p:sp>
        <p:nvSpPr>
          <p:cNvPr id="3" name="Espace réservé du texte 2"/>
          <p:cNvSpPr>
            <a:spLocks noGrp="1"/>
          </p:cNvSpPr>
          <p:nvPr>
            <p:ph type="body" sz="quarter" idx="11"/>
          </p:nvPr>
        </p:nvSpPr>
        <p:spPr/>
        <p:txBody>
          <a:bodyPr/>
          <a:lstStyle/>
          <a:p>
            <a:r>
              <a:rPr lang="fr-FR" dirty="0"/>
              <a:t>10</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ces verbes avec le pronom personnel qui convient. </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1" name="ZoneTexte 30"/>
          <p:cNvSpPr txBox="1"/>
          <p:nvPr/>
        </p:nvSpPr>
        <p:spPr>
          <a:xfrm>
            <a:off x="1268760" y="1871172"/>
            <a:ext cx="1404156" cy="1569660"/>
          </a:xfrm>
          <a:prstGeom prst="rect">
            <a:avLst/>
          </a:prstGeom>
          <a:noFill/>
        </p:spPr>
        <p:txBody>
          <a:bodyPr wrap="square" rtlCol="0">
            <a:spAutoFit/>
          </a:bodyPr>
          <a:lstStyle/>
          <a:p>
            <a:pPr>
              <a:lnSpc>
                <a:spcPct val="200000"/>
              </a:lnSpc>
            </a:pPr>
            <a:r>
              <a:rPr lang="fr-FR" sz="1200" dirty="0">
                <a:latin typeface="Comic Sans MS" pitchFamily="66" charset="0"/>
              </a:rPr>
              <a:t>............ avais</a:t>
            </a:r>
          </a:p>
          <a:p>
            <a:pPr>
              <a:lnSpc>
                <a:spcPct val="200000"/>
              </a:lnSpc>
            </a:pPr>
            <a:r>
              <a:rPr lang="fr-FR" sz="1200" dirty="0">
                <a:latin typeface="Comic Sans MS" pitchFamily="66" charset="0"/>
              </a:rPr>
              <a:t>............ étais</a:t>
            </a:r>
          </a:p>
          <a:p>
            <a:pPr>
              <a:lnSpc>
                <a:spcPct val="200000"/>
              </a:lnSpc>
            </a:pPr>
            <a:r>
              <a:rPr lang="fr-FR" sz="1200" dirty="0">
                <a:latin typeface="Comic Sans MS" pitchFamily="66" charset="0"/>
              </a:rPr>
              <a:t>............ était</a:t>
            </a:r>
          </a:p>
          <a:p>
            <a:pPr>
              <a:lnSpc>
                <a:spcPct val="200000"/>
              </a:lnSpc>
            </a:pPr>
            <a:r>
              <a:rPr lang="fr-FR" sz="1200" dirty="0">
                <a:latin typeface="Comic Sans MS" pitchFamily="66" charset="0"/>
              </a:rPr>
              <a:t>............ étions</a:t>
            </a:r>
          </a:p>
        </p:txBody>
      </p:sp>
      <p:sp>
        <p:nvSpPr>
          <p:cNvPr id="32" name="ZoneTexte 31"/>
          <p:cNvSpPr txBox="1"/>
          <p:nvPr/>
        </p:nvSpPr>
        <p:spPr>
          <a:xfrm>
            <a:off x="2888940" y="1871172"/>
            <a:ext cx="1368152" cy="1569660"/>
          </a:xfrm>
          <a:prstGeom prst="rect">
            <a:avLst/>
          </a:prstGeom>
          <a:noFill/>
        </p:spPr>
        <p:txBody>
          <a:bodyPr wrap="square" rtlCol="0">
            <a:spAutoFit/>
          </a:bodyPr>
          <a:lstStyle/>
          <a:p>
            <a:pPr>
              <a:lnSpc>
                <a:spcPct val="200000"/>
              </a:lnSpc>
            </a:pPr>
            <a:r>
              <a:rPr lang="fr-FR" sz="1200" dirty="0">
                <a:latin typeface="Comic Sans MS" pitchFamily="66" charset="0"/>
              </a:rPr>
              <a:t>............ avais</a:t>
            </a:r>
          </a:p>
          <a:p>
            <a:pPr>
              <a:lnSpc>
                <a:spcPct val="200000"/>
              </a:lnSpc>
            </a:pPr>
            <a:r>
              <a:rPr lang="fr-FR" sz="1200" dirty="0">
                <a:latin typeface="Comic Sans MS" pitchFamily="66" charset="0"/>
              </a:rPr>
              <a:t>............ avions</a:t>
            </a:r>
          </a:p>
          <a:p>
            <a:pPr>
              <a:lnSpc>
                <a:spcPct val="200000"/>
              </a:lnSpc>
            </a:pPr>
            <a:r>
              <a:rPr lang="fr-FR" sz="1200" dirty="0">
                <a:latin typeface="Comic Sans MS" pitchFamily="66" charset="0"/>
              </a:rPr>
              <a:t>............ étiez</a:t>
            </a:r>
          </a:p>
          <a:p>
            <a:pPr>
              <a:lnSpc>
                <a:spcPct val="200000"/>
              </a:lnSpc>
            </a:pPr>
            <a:r>
              <a:rPr lang="fr-FR" sz="1200" dirty="0">
                <a:latin typeface="Comic Sans MS" pitchFamily="66" charset="0"/>
              </a:rPr>
              <a:t>............ avait</a:t>
            </a:r>
          </a:p>
        </p:txBody>
      </p:sp>
      <p:sp>
        <p:nvSpPr>
          <p:cNvPr id="33" name="ZoneTexte 32"/>
          <p:cNvSpPr txBox="1"/>
          <p:nvPr/>
        </p:nvSpPr>
        <p:spPr>
          <a:xfrm>
            <a:off x="4397685" y="1871172"/>
            <a:ext cx="1404156" cy="1569660"/>
          </a:xfrm>
          <a:prstGeom prst="rect">
            <a:avLst/>
          </a:prstGeom>
          <a:noFill/>
        </p:spPr>
        <p:txBody>
          <a:bodyPr wrap="square" rtlCol="0">
            <a:spAutoFit/>
          </a:bodyPr>
          <a:lstStyle/>
          <a:p>
            <a:pPr>
              <a:lnSpc>
                <a:spcPct val="200000"/>
              </a:lnSpc>
            </a:pPr>
            <a:r>
              <a:rPr lang="fr-FR" sz="1200" dirty="0">
                <a:latin typeface="Comic Sans MS" pitchFamily="66" charset="0"/>
              </a:rPr>
              <a:t>............ aviez</a:t>
            </a:r>
          </a:p>
          <a:p>
            <a:pPr>
              <a:lnSpc>
                <a:spcPct val="200000"/>
              </a:lnSpc>
            </a:pPr>
            <a:r>
              <a:rPr lang="fr-FR" sz="1200" dirty="0">
                <a:latin typeface="Comic Sans MS" pitchFamily="66" charset="0"/>
              </a:rPr>
              <a:t>............ étais</a:t>
            </a:r>
          </a:p>
          <a:p>
            <a:pPr>
              <a:lnSpc>
                <a:spcPct val="200000"/>
              </a:lnSpc>
            </a:pPr>
            <a:r>
              <a:rPr lang="fr-FR" sz="1200" dirty="0">
                <a:latin typeface="Comic Sans MS" pitchFamily="66" charset="0"/>
              </a:rPr>
              <a:t>............ avaient</a:t>
            </a:r>
          </a:p>
          <a:p>
            <a:pPr>
              <a:lnSpc>
                <a:spcPct val="200000"/>
              </a:lnSpc>
            </a:pPr>
            <a:r>
              <a:rPr lang="fr-FR" sz="1200" dirty="0">
                <a:latin typeface="Comic Sans MS" pitchFamily="66" charset="0"/>
              </a:rPr>
              <a:t>............ étaient</a:t>
            </a:r>
          </a:p>
        </p:txBody>
      </p:sp>
      <p:grpSp>
        <p:nvGrpSpPr>
          <p:cNvPr id="35" name="Groupe 34"/>
          <p:cNvGrpSpPr/>
          <p:nvPr/>
        </p:nvGrpSpPr>
        <p:grpSpPr>
          <a:xfrm>
            <a:off x="116632" y="3584848"/>
            <a:ext cx="6653336" cy="818292"/>
            <a:chOff x="116632" y="1352600"/>
            <a:chExt cx="6653336" cy="818292"/>
          </a:xfrm>
        </p:grpSpPr>
        <p:grpSp>
          <p:nvGrpSpPr>
            <p:cNvPr id="36" name="Groupe 35"/>
            <p:cNvGrpSpPr/>
            <p:nvPr/>
          </p:nvGrpSpPr>
          <p:grpSpPr>
            <a:xfrm>
              <a:off x="116632" y="135260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a:t>
              </a:r>
              <a:r>
                <a:rPr lang="fr-FR" sz="1400" b="1" u="sng" dirty="0">
                  <a:latin typeface="SimpleRonde" pitchFamily="2" charset="0"/>
                </a:rPr>
                <a:t>être</a:t>
              </a:r>
              <a:r>
                <a:rPr lang="fr-FR" sz="1400" u="sng" dirty="0">
                  <a:latin typeface="SimpleRonde" pitchFamily="2" charset="0"/>
                </a:rPr>
                <a:t> ou </a:t>
              </a:r>
              <a:r>
                <a:rPr lang="fr-FR" sz="1400" b="1" u="sng" dirty="0">
                  <a:latin typeface="SimpleRonde" pitchFamily="2" charset="0"/>
                </a:rPr>
                <a:t>avoir</a:t>
              </a:r>
              <a:r>
                <a:rPr lang="fr-FR" sz="1400" u="sng" dirty="0">
                  <a:latin typeface="SimpleRonde" pitchFamily="2" charset="0"/>
                </a:rPr>
                <a:t> conjugués à l’imparfait.</a:t>
              </a:r>
            </a:p>
          </p:txBody>
        </p:sp>
        <p:sp>
          <p:nvSpPr>
            <p:cNvPr id="38" name="Rectangle à coins arrondis 3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4" name="ZoneTexte 43"/>
          <p:cNvSpPr txBox="1"/>
          <p:nvPr/>
        </p:nvSpPr>
        <p:spPr>
          <a:xfrm>
            <a:off x="296652" y="4304928"/>
            <a:ext cx="6372708" cy="1938992"/>
          </a:xfrm>
          <a:prstGeom prst="rect">
            <a:avLst/>
          </a:prstGeom>
          <a:noFill/>
        </p:spPr>
        <p:txBody>
          <a:bodyPr wrap="square" rtlCol="0">
            <a:spAutoFit/>
          </a:bodyPr>
          <a:lstStyle/>
          <a:p>
            <a:pPr algn="just">
              <a:lnSpc>
                <a:spcPct val="250000"/>
              </a:lnSpc>
            </a:pPr>
            <a:r>
              <a:rPr lang="fr-FR" sz="1200" dirty="0">
                <a:latin typeface="Comic Sans MS" pitchFamily="66" charset="0"/>
              </a:rPr>
              <a:t>Les grottes n’.............................. pas des lieux très accueillants.</a:t>
            </a:r>
          </a:p>
          <a:p>
            <a:pPr algn="just">
              <a:lnSpc>
                <a:spcPct val="250000"/>
              </a:lnSpc>
            </a:pPr>
            <a:r>
              <a:rPr lang="fr-FR" sz="1200" dirty="0">
                <a:latin typeface="Comic Sans MS" pitchFamily="66" charset="0"/>
              </a:rPr>
              <a:t>Les chasseurs-cueilleurs ............................... un mode de vie de nomades.</a:t>
            </a:r>
          </a:p>
          <a:p>
            <a:pPr algn="just">
              <a:lnSpc>
                <a:spcPct val="250000"/>
              </a:lnSpc>
            </a:pPr>
            <a:r>
              <a:rPr lang="fr-FR" sz="1200" dirty="0">
                <a:latin typeface="Comic Sans MS" pitchFamily="66" charset="0"/>
              </a:rPr>
              <a:t>Le Néandertalien ..................................... un chasseur particulièrement performant.</a:t>
            </a:r>
          </a:p>
          <a:p>
            <a:pPr algn="just">
              <a:lnSpc>
                <a:spcPct val="250000"/>
              </a:lnSpc>
            </a:pPr>
            <a:r>
              <a:rPr lang="fr-FR" sz="1200" dirty="0">
                <a:latin typeface="Comic Sans MS" pitchFamily="66" charset="0"/>
              </a:rPr>
              <a:t>L’homme préhistorique ................................. différentes sources de nourriture.</a:t>
            </a:r>
          </a:p>
        </p:txBody>
      </p:sp>
      <p:grpSp>
        <p:nvGrpSpPr>
          <p:cNvPr id="45" name="Groupe 44"/>
          <p:cNvGrpSpPr/>
          <p:nvPr/>
        </p:nvGrpSpPr>
        <p:grpSpPr>
          <a:xfrm>
            <a:off x="129233" y="6393160"/>
            <a:ext cx="6653336" cy="495126"/>
            <a:chOff x="116632" y="1352600"/>
            <a:chExt cx="6653336" cy="495126"/>
          </a:xfrm>
        </p:grpSpPr>
        <p:grpSp>
          <p:nvGrpSpPr>
            <p:cNvPr id="46" name="Groupe 45"/>
            <p:cNvGrpSpPr/>
            <p:nvPr/>
          </p:nvGrpSpPr>
          <p:grpSpPr>
            <a:xfrm>
              <a:off x="116632" y="1352600"/>
              <a:ext cx="360040" cy="461665"/>
              <a:chOff x="116632" y="1352600"/>
              <a:chExt cx="360040" cy="461665"/>
            </a:xfrm>
          </p:grpSpPr>
          <p:sp>
            <p:nvSpPr>
              <p:cNvPr id="49" name="Ellipse 4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ZoneTexte 4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ces phrases avec le pronom personnel indiqué.</a:t>
              </a:r>
            </a:p>
          </p:txBody>
        </p:sp>
        <p:sp>
          <p:nvSpPr>
            <p:cNvPr id="48" name="Rectangle à coins arrondis 4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1" name="ZoneTexte 50"/>
          <p:cNvSpPr txBox="1"/>
          <p:nvPr/>
        </p:nvSpPr>
        <p:spPr>
          <a:xfrm>
            <a:off x="188640" y="6753200"/>
            <a:ext cx="6372708" cy="2677656"/>
          </a:xfrm>
          <a:prstGeom prst="rect">
            <a:avLst/>
          </a:prstGeom>
          <a:noFill/>
        </p:spPr>
        <p:txBody>
          <a:bodyPr wrap="square" rtlCol="0">
            <a:spAutoFit/>
          </a:bodyPr>
          <a:lstStyle/>
          <a:p>
            <a:pPr algn="just">
              <a:lnSpc>
                <a:spcPct val="200000"/>
              </a:lnSpc>
            </a:pPr>
            <a:r>
              <a:rPr lang="fr-FR" sz="1200" dirty="0">
                <a:latin typeface="Comic Sans MS" pitchFamily="66" charset="0"/>
              </a:rPr>
              <a:t>La quête de nourriture était une préoccupation quotidienne.</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Le monde scientifique n’était pas encore prêt à accepter cette idée.</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Le pauvre marquis était accusé d’être l’auteur de ces peintures.</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Les archéologues n’étaient pas au bout de leurs surprises.</a:t>
            </a:r>
          </a:p>
        </p:txBody>
      </p:sp>
      <p:pic>
        <p:nvPicPr>
          <p:cNvPr id="52" name="Image 51"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68052" y="7169204"/>
            <a:ext cx="6192688" cy="376084"/>
          </a:xfrm>
          <a:prstGeom prst="rect">
            <a:avLst/>
          </a:prstGeom>
        </p:spPr>
      </p:pic>
      <p:pic>
        <p:nvPicPr>
          <p:cNvPr id="53" name="Image 52"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68052" y="7905328"/>
            <a:ext cx="6192688" cy="376084"/>
          </a:xfrm>
          <a:prstGeom prst="rect">
            <a:avLst/>
          </a:prstGeom>
        </p:spPr>
      </p:pic>
      <p:pic>
        <p:nvPicPr>
          <p:cNvPr id="54" name="Image 53"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78650" y="8625408"/>
            <a:ext cx="6192688" cy="376084"/>
          </a:xfrm>
          <a:prstGeom prst="rect">
            <a:avLst/>
          </a:prstGeom>
        </p:spPr>
      </p:pic>
      <p:sp>
        <p:nvSpPr>
          <p:cNvPr id="57" name="ZoneTexte 56"/>
          <p:cNvSpPr txBox="1"/>
          <p:nvPr/>
        </p:nvSpPr>
        <p:spPr>
          <a:xfrm>
            <a:off x="268052" y="7258784"/>
            <a:ext cx="2016224" cy="369332"/>
          </a:xfrm>
          <a:prstGeom prst="rect">
            <a:avLst/>
          </a:prstGeom>
          <a:noFill/>
        </p:spPr>
        <p:txBody>
          <a:bodyPr wrap="square" rtlCol="0">
            <a:spAutoFit/>
          </a:bodyPr>
          <a:lstStyle/>
          <a:p>
            <a:r>
              <a:rPr lang="fr-FR" b="1" dirty="0">
                <a:latin typeface="Cursive standard" pitchFamily="2" charset="0"/>
              </a:rPr>
              <a:t>Tu</a:t>
            </a:r>
          </a:p>
        </p:txBody>
      </p:sp>
      <p:sp>
        <p:nvSpPr>
          <p:cNvPr id="58" name="ZoneTexte 57"/>
          <p:cNvSpPr txBox="1"/>
          <p:nvPr/>
        </p:nvSpPr>
        <p:spPr>
          <a:xfrm>
            <a:off x="268052" y="7997914"/>
            <a:ext cx="2016224" cy="369332"/>
          </a:xfrm>
          <a:prstGeom prst="rect">
            <a:avLst/>
          </a:prstGeom>
          <a:noFill/>
        </p:spPr>
        <p:txBody>
          <a:bodyPr wrap="square" rtlCol="0">
            <a:spAutoFit/>
          </a:bodyPr>
          <a:lstStyle/>
          <a:p>
            <a:r>
              <a:rPr lang="fr-FR" b="1" dirty="0">
                <a:latin typeface="Cursive standard" pitchFamily="2" charset="0"/>
              </a:rPr>
              <a:t>Nous</a:t>
            </a:r>
          </a:p>
        </p:txBody>
      </p:sp>
      <p:sp>
        <p:nvSpPr>
          <p:cNvPr id="59" name="ZoneTexte 58"/>
          <p:cNvSpPr txBox="1"/>
          <p:nvPr/>
        </p:nvSpPr>
        <p:spPr>
          <a:xfrm>
            <a:off x="278650" y="8713802"/>
            <a:ext cx="2016224" cy="369332"/>
          </a:xfrm>
          <a:prstGeom prst="rect">
            <a:avLst/>
          </a:prstGeom>
          <a:noFill/>
        </p:spPr>
        <p:txBody>
          <a:bodyPr wrap="square" rtlCol="0">
            <a:spAutoFit/>
          </a:bodyPr>
          <a:lstStyle/>
          <a:p>
            <a:r>
              <a:rPr lang="fr-FR" b="1" dirty="0">
                <a:latin typeface="Cursive standard" pitchFamily="2" charset="0"/>
              </a:rPr>
              <a:t>Vous</a:t>
            </a:r>
          </a:p>
        </p:txBody>
      </p:sp>
      <p:pic>
        <p:nvPicPr>
          <p:cNvPr id="60" name="Image 59"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78650" y="9330739"/>
            <a:ext cx="6192688" cy="376084"/>
          </a:xfrm>
          <a:prstGeom prst="rect">
            <a:avLst/>
          </a:prstGeom>
        </p:spPr>
      </p:pic>
      <p:sp>
        <p:nvSpPr>
          <p:cNvPr id="61" name="ZoneTexte 60"/>
          <p:cNvSpPr txBox="1"/>
          <p:nvPr/>
        </p:nvSpPr>
        <p:spPr>
          <a:xfrm>
            <a:off x="278650" y="9419024"/>
            <a:ext cx="2016224" cy="369332"/>
          </a:xfrm>
          <a:prstGeom prst="rect">
            <a:avLst/>
          </a:prstGeom>
          <a:noFill/>
        </p:spPr>
        <p:txBody>
          <a:bodyPr wrap="square" rtlCol="0">
            <a:spAutoFit/>
          </a:bodyPr>
          <a:lstStyle/>
          <a:p>
            <a:r>
              <a:rPr lang="fr-FR" b="1" dirty="0">
                <a:latin typeface="Cursive standard" pitchFamily="2" charset="0"/>
              </a:rPr>
              <a:t>Je</a:t>
            </a:r>
          </a:p>
        </p:txBody>
      </p:sp>
    </p:spTree>
    <p:extLst>
      <p:ext uri="{BB962C8B-B14F-4D97-AF65-F5344CB8AC3E}">
        <p14:creationId xmlns:p14="http://schemas.microsoft.com/office/powerpoint/2010/main" val="303525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a:t>L’imparfait des verbes du 3</a:t>
            </a:r>
            <a:r>
              <a:rPr lang="fr-FR" baseline="30000" dirty="0"/>
              <a:t>ème </a:t>
            </a:r>
            <a:r>
              <a:rPr lang="fr-FR" dirty="0"/>
              <a:t>groupe (faire, aller, dire et venir)</a:t>
            </a:r>
          </a:p>
          <a:p>
            <a:endParaRPr lang="fr-FR" dirty="0"/>
          </a:p>
        </p:txBody>
      </p:sp>
      <p:sp>
        <p:nvSpPr>
          <p:cNvPr id="3" name="Espace réservé du texte 2"/>
          <p:cNvSpPr>
            <a:spLocks noGrp="1"/>
          </p:cNvSpPr>
          <p:nvPr>
            <p:ph type="body" sz="quarter" idx="11"/>
          </p:nvPr>
        </p:nvSpPr>
        <p:spPr/>
        <p:txBody>
          <a:bodyPr/>
          <a:lstStyle/>
          <a:p>
            <a:r>
              <a:rPr lang="fr-FR" dirty="0"/>
              <a:t>11</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Recopie ces phrases en conjuguant le verbe entre parenthèses à l’imparfait.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17240" y="2000672"/>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Les potières (faire) des pots en céramique.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Les jeunes filles (aller) se marier en échange de denrées rares.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Nous (faire) la moisson et la cuisine pour nos proches.</a:t>
            </a:r>
          </a:p>
        </p:txBody>
      </p:sp>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2506006"/>
            <a:ext cx="6192688" cy="502778"/>
          </a:xfrm>
          <a:prstGeom prst="rect">
            <a:avLst/>
          </a:prstGeom>
        </p:spPr>
      </p:pic>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3397668"/>
            <a:ext cx="6192688" cy="502778"/>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4261764"/>
            <a:ext cx="6192688" cy="502778"/>
          </a:xfrm>
          <a:prstGeom prst="rect">
            <a:avLst/>
          </a:prstGeom>
        </p:spPr>
      </p:pic>
      <p:grpSp>
        <p:nvGrpSpPr>
          <p:cNvPr id="15" name="Groupe 14"/>
          <p:cNvGrpSpPr/>
          <p:nvPr/>
        </p:nvGrpSpPr>
        <p:grpSpPr>
          <a:xfrm>
            <a:off x="116632" y="7113240"/>
            <a:ext cx="6653336" cy="818292"/>
            <a:chOff x="116632" y="1352600"/>
            <a:chExt cx="6653336" cy="818292"/>
          </a:xfrm>
        </p:grpSpPr>
        <p:grpSp>
          <p:nvGrpSpPr>
            <p:cNvPr id="16" name="Groupe 15"/>
            <p:cNvGrpSpPr/>
            <p:nvPr/>
          </p:nvGrpSpPr>
          <p:grpSpPr>
            <a:xfrm>
              <a:off x="116632" y="1352600"/>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en conjuguant le verbe entre parenthèses à l’imparfait.</a:t>
              </a:r>
            </a:p>
          </p:txBody>
        </p:sp>
        <p:sp>
          <p:nvSpPr>
            <p:cNvPr id="18" name="Rectangle à coins arrondis 1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1" name="Groupe 20"/>
          <p:cNvGrpSpPr/>
          <p:nvPr/>
        </p:nvGrpSpPr>
        <p:grpSpPr>
          <a:xfrm>
            <a:off x="116632" y="4880992"/>
            <a:ext cx="6653336" cy="495126"/>
            <a:chOff x="116632" y="1352600"/>
            <a:chExt cx="6653336" cy="495126"/>
          </a:xfrm>
        </p:grpSpPr>
        <p:grpSp>
          <p:nvGrpSpPr>
            <p:cNvPr id="22" name="Groupe 21"/>
            <p:cNvGrpSpPr/>
            <p:nvPr/>
          </p:nvGrpSpPr>
          <p:grpSpPr>
            <a:xfrm>
              <a:off x="116632" y="1352600"/>
              <a:ext cx="360040" cy="461665"/>
              <a:chOff x="116632" y="1352600"/>
              <a:chExt cx="360040" cy="461665"/>
            </a:xfrm>
          </p:grpSpPr>
          <p:sp>
            <p:nvSpPr>
              <p:cNvPr id="25" name="Ellipse 2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ZoneTexte 2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à l’imparfait.</a:t>
              </a:r>
            </a:p>
          </p:txBody>
        </p:sp>
        <p:sp>
          <p:nvSpPr>
            <p:cNvPr id="24" name="Rectangle à coins arrondis 2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27" name="Tableau 26"/>
          <p:cNvGraphicFramePr>
            <a:graphicFrameLocks noGrp="1"/>
          </p:cNvGraphicFramePr>
          <p:nvPr>
            <p:extLst>
              <p:ext uri="{D42A27DB-BD31-4B8C-83A1-F6EECF244321}">
                <p14:modId xmlns:p14="http://schemas.microsoft.com/office/powerpoint/2010/main" val="3106850042"/>
              </p:ext>
            </p:extLst>
          </p:nvPr>
        </p:nvGraphicFramePr>
        <p:xfrm>
          <a:off x="448072" y="5529064"/>
          <a:ext cx="6048671" cy="1554480"/>
        </p:xfrm>
        <a:graphic>
          <a:graphicData uri="http://schemas.openxmlformats.org/drawingml/2006/table">
            <a:tbl>
              <a:tblPr bandRow="1">
                <a:tableStyleId>{5C22544A-7EE6-4342-B048-85BDC9FD1C3A}</a:tableStyleId>
              </a:tblPr>
              <a:tblGrid>
                <a:gridCol w="1656184">
                  <a:extLst>
                    <a:ext uri="{9D8B030D-6E8A-4147-A177-3AD203B41FA5}">
                      <a16:colId xmlns:a16="http://schemas.microsoft.com/office/drawing/2014/main" val="20000"/>
                    </a:ext>
                  </a:extLst>
                </a:gridCol>
                <a:gridCol w="1306430">
                  <a:extLst>
                    <a:ext uri="{9D8B030D-6E8A-4147-A177-3AD203B41FA5}">
                      <a16:colId xmlns:a16="http://schemas.microsoft.com/office/drawing/2014/main" val="20001"/>
                    </a:ext>
                  </a:extLst>
                </a:gridCol>
                <a:gridCol w="602158">
                  <a:extLst>
                    <a:ext uri="{9D8B030D-6E8A-4147-A177-3AD203B41FA5}">
                      <a16:colId xmlns:a16="http://schemas.microsoft.com/office/drawing/2014/main" val="20002"/>
                    </a:ext>
                  </a:extLst>
                </a:gridCol>
                <a:gridCol w="2483899">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venaient d’artisans colporteurs.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faisais beaucoup de bruit.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L’archéologue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disais souvent ce dicton.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Des marchandises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alliez pêcher dans la mer Noire.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disions à tout le monde</a:t>
                      </a:r>
                      <a:r>
                        <a:rPr lang="fr-FR" sz="1100" baseline="0" dirty="0">
                          <a:latin typeface="Comic Sans MS" pitchFamily="66" charset="0"/>
                        </a:rPr>
                        <a:t> de fuir.</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Vous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venait de découvrir</a:t>
                      </a:r>
                      <a:r>
                        <a:rPr lang="fr-FR" sz="1100" baseline="0" dirty="0">
                          <a:latin typeface="Comic Sans MS" pitchFamily="66" charset="0"/>
                        </a:rPr>
                        <a:t> ces os.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28" name="ZoneTexte 27"/>
          <p:cNvSpPr txBox="1"/>
          <p:nvPr/>
        </p:nvSpPr>
        <p:spPr>
          <a:xfrm>
            <a:off x="235337" y="7803624"/>
            <a:ext cx="6534143" cy="1938992"/>
          </a:xfrm>
          <a:prstGeom prst="rect">
            <a:avLst/>
          </a:prstGeom>
          <a:noFill/>
        </p:spPr>
        <p:txBody>
          <a:bodyPr wrap="square" rtlCol="0">
            <a:spAutoFit/>
          </a:bodyPr>
          <a:lstStyle/>
          <a:p>
            <a:pPr algn="just">
              <a:lnSpc>
                <a:spcPct val="200000"/>
              </a:lnSpc>
            </a:pPr>
            <a:r>
              <a:rPr lang="fr-FR" sz="1200" dirty="0">
                <a:latin typeface="Comic Sans MS" pitchFamily="66" charset="0"/>
              </a:rPr>
              <a:t>Les familles (venir) ................................. partager la cueillette du jour. Nous (venir) ................................. des quatre coins de l’Europe vendre nos marchandises. Tu (dire) ................................. souvent que tu rêvais de voyager. Les potières (dire) ................................. aux hommes où trouver l’argile. Les tantes et oncles (dire) ................................. aux enfants de faire attention. Vous (venir) ................................. de très loin acheter ces haches polies. </a:t>
            </a:r>
          </a:p>
        </p:txBody>
      </p:sp>
    </p:spTree>
    <p:extLst>
      <p:ext uri="{BB962C8B-B14F-4D97-AF65-F5344CB8AC3E}">
        <p14:creationId xmlns:p14="http://schemas.microsoft.com/office/powerpoint/2010/main" val="101915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55000" lnSpcReduction="20000"/>
          </a:bodyPr>
          <a:lstStyle/>
          <a:p>
            <a:r>
              <a:rPr lang="fr-FR" dirty="0"/>
              <a:t>L’imparfait des verbes du 3</a:t>
            </a:r>
            <a:r>
              <a:rPr lang="fr-FR" baseline="30000" dirty="0"/>
              <a:t>ème</a:t>
            </a:r>
            <a:r>
              <a:rPr lang="fr-FR" dirty="0"/>
              <a:t> groupe (pouvoir, prendre, vouloir, voir)</a:t>
            </a:r>
          </a:p>
        </p:txBody>
      </p:sp>
      <p:sp>
        <p:nvSpPr>
          <p:cNvPr id="3" name="Espace réservé du texte 2"/>
          <p:cNvSpPr>
            <a:spLocks noGrp="1"/>
          </p:cNvSpPr>
          <p:nvPr>
            <p:ph type="body" sz="quarter" idx="11"/>
          </p:nvPr>
        </p:nvSpPr>
        <p:spPr/>
        <p:txBody>
          <a:bodyPr/>
          <a:lstStyle/>
          <a:p>
            <a:r>
              <a:rPr lang="fr-FR" dirty="0"/>
              <a:t>11</a:t>
            </a:r>
          </a:p>
        </p:txBody>
      </p:sp>
      <p:sp>
        <p:nvSpPr>
          <p:cNvPr id="4" name="Espace réservé du texte 3"/>
          <p:cNvSpPr>
            <a:spLocks noGrp="1"/>
          </p:cNvSpPr>
          <p:nvPr>
            <p:ph type="body" sz="quarter" idx="12"/>
          </p:nvPr>
        </p:nvSpPr>
        <p:spPr/>
        <p:txBody>
          <a:bodyPr/>
          <a:lstStyle/>
          <a:p>
            <a:r>
              <a:rPr lang="fr-FR" dirty="0"/>
              <a:t>**</a:t>
            </a:r>
          </a:p>
        </p:txBody>
      </p:sp>
      <p:grpSp>
        <p:nvGrpSpPr>
          <p:cNvPr id="29" name="Groupe 28"/>
          <p:cNvGrpSpPr/>
          <p:nvPr/>
        </p:nvGrpSpPr>
        <p:grpSpPr>
          <a:xfrm>
            <a:off x="116632" y="4520952"/>
            <a:ext cx="6653336" cy="495126"/>
            <a:chOff x="116632" y="1352600"/>
            <a:chExt cx="6653336" cy="495126"/>
          </a:xfrm>
        </p:grpSpPr>
        <p:grpSp>
          <p:nvGrpSpPr>
            <p:cNvPr id="30" name="Groupe 29"/>
            <p:cNvGrpSpPr/>
            <p:nvPr/>
          </p:nvGrpSpPr>
          <p:grpSpPr>
            <a:xfrm>
              <a:off x="116632" y="1352600"/>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1" name="ZoneTexte 30"/>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le verbe qui convient.</a:t>
              </a:r>
            </a:p>
          </p:txBody>
        </p:sp>
        <p:sp>
          <p:nvSpPr>
            <p:cNvPr id="32" name="Rectangle à coins arrondis 3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1" name="ZoneTexte 40"/>
          <p:cNvSpPr txBox="1"/>
          <p:nvPr/>
        </p:nvSpPr>
        <p:spPr>
          <a:xfrm>
            <a:off x="116632" y="5087724"/>
            <a:ext cx="6534143" cy="338747"/>
          </a:xfrm>
          <a:prstGeom prst="rect">
            <a:avLst/>
          </a:prstGeom>
          <a:noFill/>
        </p:spPr>
        <p:txBody>
          <a:bodyPr wrap="square" rtlCol="0">
            <a:spAutoFit/>
          </a:bodyPr>
          <a:lstStyle/>
          <a:p>
            <a:pPr algn="ctr">
              <a:lnSpc>
                <a:spcPct val="150000"/>
              </a:lnSpc>
            </a:pPr>
            <a:r>
              <a:rPr lang="fr-FR" sz="1200" dirty="0">
                <a:latin typeface="Comic Sans MS" pitchFamily="66" charset="0"/>
              </a:rPr>
              <a:t>pouvaient - voulait - voyiez - pouvions - preniez - prenais</a:t>
            </a:r>
          </a:p>
        </p:txBody>
      </p:sp>
      <p:sp>
        <p:nvSpPr>
          <p:cNvPr id="42" name="ZoneTexte 41"/>
          <p:cNvSpPr txBox="1"/>
          <p:nvPr/>
        </p:nvSpPr>
        <p:spPr>
          <a:xfrm>
            <a:off x="235337" y="5457056"/>
            <a:ext cx="6534143" cy="1938992"/>
          </a:xfrm>
          <a:prstGeom prst="rect">
            <a:avLst/>
          </a:prstGeom>
          <a:noFill/>
        </p:spPr>
        <p:txBody>
          <a:bodyPr wrap="square" rtlCol="0">
            <a:spAutoFit/>
          </a:bodyPr>
          <a:lstStyle/>
          <a:p>
            <a:pPr algn="just">
              <a:lnSpc>
                <a:spcPct val="200000"/>
              </a:lnSpc>
            </a:pPr>
            <a:r>
              <a:rPr lang="fr-FR" sz="1200" dirty="0">
                <a:latin typeface="Comic Sans MS" pitchFamily="66" charset="0"/>
              </a:rPr>
              <a:t>Nous ....................................... cueillir des baies. Je ....................................... plaisir à concevoir des vêtements avec les peaux de bêtes. Le chef ....................................... agrandir la palissade. Vous ............................................ le temps de vous reposer et vous ............................................ le reste du groupe partir chasser. Les femmes .................................... tisser le lin et certaines écorces d’arbres.</a:t>
            </a:r>
          </a:p>
        </p:txBody>
      </p:sp>
      <p:grpSp>
        <p:nvGrpSpPr>
          <p:cNvPr id="44" name="Groupe 43"/>
          <p:cNvGrpSpPr/>
          <p:nvPr/>
        </p:nvGrpSpPr>
        <p:grpSpPr>
          <a:xfrm>
            <a:off x="116632" y="1501840"/>
            <a:ext cx="6653336" cy="818292"/>
            <a:chOff x="116632" y="1352600"/>
            <a:chExt cx="6653336" cy="818292"/>
          </a:xfrm>
        </p:grpSpPr>
        <p:grpSp>
          <p:nvGrpSpPr>
            <p:cNvPr id="45" name="Groupe 44"/>
            <p:cNvGrpSpPr/>
            <p:nvPr/>
          </p:nvGrpSpPr>
          <p:grpSpPr>
            <a:xfrm>
              <a:off x="116632" y="1352600"/>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6" name="ZoneTexte 45"/>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le verbe entre parenthèses à l’imparfait.</a:t>
              </a:r>
            </a:p>
          </p:txBody>
        </p:sp>
        <p:sp>
          <p:nvSpPr>
            <p:cNvPr id="47" name="Rectangle à coins arrondis 4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0" name="ZoneTexte 49"/>
          <p:cNvSpPr txBox="1"/>
          <p:nvPr/>
        </p:nvSpPr>
        <p:spPr>
          <a:xfrm>
            <a:off x="116632" y="2419604"/>
            <a:ext cx="6534143" cy="1885324"/>
          </a:xfrm>
          <a:prstGeom prst="rect">
            <a:avLst/>
          </a:prstGeom>
          <a:noFill/>
        </p:spPr>
        <p:txBody>
          <a:bodyPr wrap="square" rtlCol="0">
            <a:spAutoFit/>
          </a:bodyPr>
          <a:lstStyle/>
          <a:p>
            <a:pPr algn="just">
              <a:lnSpc>
                <a:spcPct val="200000"/>
              </a:lnSpc>
            </a:pPr>
            <a:r>
              <a:rPr lang="fr-FR" sz="1200" dirty="0">
                <a:latin typeface="Comic Sans MS" pitchFamily="66" charset="0"/>
              </a:rPr>
              <a:t>L’agriculteur (prendre) ................................... une faucille pour couper les épis de blé.</a:t>
            </a:r>
          </a:p>
          <a:p>
            <a:pPr algn="just">
              <a:lnSpc>
                <a:spcPct val="200000"/>
              </a:lnSpc>
            </a:pPr>
            <a:r>
              <a:rPr lang="fr-FR" sz="1200" dirty="0">
                <a:latin typeface="Comic Sans MS" pitchFamily="66" charset="0"/>
              </a:rPr>
              <a:t>Nous (voir) ...................................... les vastes plateaux et les vallées depuis l’oppidum.</a:t>
            </a:r>
          </a:p>
          <a:p>
            <a:pPr algn="just">
              <a:lnSpc>
                <a:spcPct val="200000"/>
              </a:lnSpc>
            </a:pPr>
            <a:r>
              <a:rPr lang="fr-FR" sz="1200" dirty="0">
                <a:latin typeface="Comic Sans MS" pitchFamily="66" charset="0"/>
              </a:rPr>
              <a:t>Les plus petits (pouvoir) .............................. atteindre la taille d’un terrain de football.</a:t>
            </a:r>
          </a:p>
          <a:p>
            <a:pPr algn="just">
              <a:lnSpc>
                <a:spcPct val="200000"/>
              </a:lnSpc>
            </a:pPr>
            <a:r>
              <a:rPr lang="fr-FR" sz="1200" dirty="0">
                <a:latin typeface="Comic Sans MS" pitchFamily="66" charset="0"/>
              </a:rPr>
              <a:t>Tu (vouloir) .................................... participer à la fête avec les habitants du voisinage.</a:t>
            </a:r>
          </a:p>
          <a:p>
            <a:pPr algn="just">
              <a:lnSpc>
                <a:spcPct val="200000"/>
              </a:lnSpc>
            </a:pPr>
            <a:r>
              <a:rPr lang="fr-FR" sz="1200" dirty="0">
                <a:latin typeface="Comic Sans MS" pitchFamily="66" charset="0"/>
              </a:rPr>
              <a:t>Les étrangers (voir) ........................................ les enceintes de loin.</a:t>
            </a:r>
          </a:p>
        </p:txBody>
      </p:sp>
      <p:grpSp>
        <p:nvGrpSpPr>
          <p:cNvPr id="51" name="Groupe 50"/>
          <p:cNvGrpSpPr/>
          <p:nvPr/>
        </p:nvGrpSpPr>
        <p:grpSpPr>
          <a:xfrm>
            <a:off x="116632" y="7410202"/>
            <a:ext cx="6653336" cy="495126"/>
            <a:chOff x="116632" y="1352600"/>
            <a:chExt cx="6653336" cy="495126"/>
          </a:xfrm>
        </p:grpSpPr>
        <p:grpSp>
          <p:nvGrpSpPr>
            <p:cNvPr id="52" name="Groupe 51"/>
            <p:cNvGrpSpPr/>
            <p:nvPr/>
          </p:nvGrpSpPr>
          <p:grpSpPr>
            <a:xfrm>
              <a:off x="116632" y="1352600"/>
              <a:ext cx="360040" cy="461665"/>
              <a:chOff x="116632" y="1352600"/>
              <a:chExt cx="360040" cy="461665"/>
            </a:xfrm>
          </p:grpSpPr>
          <p:sp>
            <p:nvSpPr>
              <p:cNvPr id="55" name="Ellipse 5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3" name="ZoneTexte 52"/>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 texte à l’imparfait.</a:t>
              </a:r>
            </a:p>
          </p:txBody>
        </p:sp>
        <p:sp>
          <p:nvSpPr>
            <p:cNvPr id="54" name="Rectangle à coins arrondis 5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7" name="ZoneTexte 56"/>
          <p:cNvSpPr txBox="1"/>
          <p:nvPr/>
        </p:nvSpPr>
        <p:spPr>
          <a:xfrm>
            <a:off x="116632" y="8003540"/>
            <a:ext cx="6652848" cy="646331"/>
          </a:xfrm>
          <a:prstGeom prst="rect">
            <a:avLst/>
          </a:prstGeom>
          <a:noFill/>
        </p:spPr>
        <p:txBody>
          <a:bodyPr wrap="square" rtlCol="0">
            <a:spAutoFit/>
          </a:bodyPr>
          <a:lstStyle/>
          <a:p>
            <a:pPr algn="just"/>
            <a:r>
              <a:rPr lang="fr-FR" sz="1200" dirty="0">
                <a:latin typeface="Comic Sans MS" pitchFamily="66" charset="0"/>
              </a:rPr>
              <a:t>Les chasseurs peuvent guetter l’arrivée des animaux. Je prends mon arc contre moi et nous partons à la poursuite des troupeaux. Tu veux être le premier à ramener un auroch au village. Nous voyons les premières bêtes apparaitre au loin.</a:t>
            </a:r>
          </a:p>
        </p:txBody>
      </p:sp>
      <p:pic>
        <p:nvPicPr>
          <p:cNvPr id="58" name="Image 5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t="1" r="4434" b="57839"/>
          <a:stretch/>
        </p:blipFill>
        <p:spPr>
          <a:xfrm>
            <a:off x="287359" y="8639002"/>
            <a:ext cx="6192688" cy="1013186"/>
          </a:xfrm>
          <a:prstGeom prst="rect">
            <a:avLst/>
          </a:prstGeom>
        </p:spPr>
      </p:pic>
      <p:pic>
        <p:nvPicPr>
          <p:cNvPr id="59" name="Imag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 y="9106750"/>
            <a:ext cx="737282" cy="557340"/>
          </a:xfrm>
          <a:prstGeom prst="rect">
            <a:avLst/>
          </a:prstGeom>
        </p:spPr>
      </p:pic>
    </p:spTree>
    <p:extLst>
      <p:ext uri="{BB962C8B-B14F-4D97-AF65-F5344CB8AC3E}">
        <p14:creationId xmlns:p14="http://schemas.microsoft.com/office/powerpoint/2010/main" val="1607168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3B461-194D-978B-4E3B-2E8E1180CC96}"/>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2CB9585-892C-309B-D9D9-342B37620156}"/>
              </a:ext>
            </a:extLst>
          </p:cNvPr>
          <p:cNvSpPr>
            <a:spLocks noGrp="1"/>
          </p:cNvSpPr>
          <p:nvPr>
            <p:ph type="body" sz="quarter" idx="10"/>
          </p:nvPr>
        </p:nvSpPr>
        <p:spPr/>
        <p:txBody>
          <a:bodyPr>
            <a:normAutofit fontScale="62500" lnSpcReduction="20000"/>
          </a:bodyPr>
          <a:lstStyle/>
          <a:p>
            <a:r>
              <a:rPr lang="fr-FR" dirty="0"/>
              <a:t>L’imparfait des verbes du 3</a:t>
            </a:r>
            <a:r>
              <a:rPr lang="fr-FR" baseline="30000" dirty="0"/>
              <a:t>ème</a:t>
            </a:r>
            <a:r>
              <a:rPr lang="fr-FR" dirty="0"/>
              <a:t> groupe</a:t>
            </a:r>
          </a:p>
        </p:txBody>
      </p:sp>
      <p:sp>
        <p:nvSpPr>
          <p:cNvPr id="3" name="Espace réservé du texte 2">
            <a:extLst>
              <a:ext uri="{FF2B5EF4-FFF2-40B4-BE49-F238E27FC236}">
                <a16:creationId xmlns:a16="http://schemas.microsoft.com/office/drawing/2014/main" id="{CE191C7F-8F1C-01B7-D29B-C12D9E3A167A}"/>
              </a:ext>
            </a:extLst>
          </p:cNvPr>
          <p:cNvSpPr>
            <a:spLocks noGrp="1"/>
          </p:cNvSpPr>
          <p:nvPr>
            <p:ph type="body" sz="quarter" idx="11"/>
          </p:nvPr>
        </p:nvSpPr>
        <p:spPr/>
        <p:txBody>
          <a:bodyPr/>
          <a:lstStyle/>
          <a:p>
            <a:r>
              <a:rPr lang="fr-FR" dirty="0"/>
              <a:t>11</a:t>
            </a:r>
          </a:p>
        </p:txBody>
      </p:sp>
      <p:sp>
        <p:nvSpPr>
          <p:cNvPr id="4" name="Espace réservé du texte 3">
            <a:extLst>
              <a:ext uri="{FF2B5EF4-FFF2-40B4-BE49-F238E27FC236}">
                <a16:creationId xmlns:a16="http://schemas.microsoft.com/office/drawing/2014/main" id="{CED08385-EC94-BCA0-95DD-5D3D7DE8CF1F}"/>
              </a:ext>
            </a:extLst>
          </p:cNvPr>
          <p:cNvSpPr>
            <a:spLocks noGrp="1"/>
          </p:cNvSpPr>
          <p:nvPr>
            <p:ph type="body" sz="quarter" idx="12"/>
          </p:nvPr>
        </p:nvSpPr>
        <p:spPr/>
        <p:txBody>
          <a:bodyPr/>
          <a:lstStyle/>
          <a:p>
            <a:r>
              <a:rPr lang="fr-FR" dirty="0"/>
              <a:t>***</a:t>
            </a:r>
          </a:p>
        </p:txBody>
      </p:sp>
      <p:grpSp>
        <p:nvGrpSpPr>
          <p:cNvPr id="29" name="Groupe 28">
            <a:extLst>
              <a:ext uri="{FF2B5EF4-FFF2-40B4-BE49-F238E27FC236}">
                <a16:creationId xmlns:a16="http://schemas.microsoft.com/office/drawing/2014/main" id="{876C51A2-F327-F341-06F1-AE4558E96F19}"/>
              </a:ext>
            </a:extLst>
          </p:cNvPr>
          <p:cNvGrpSpPr/>
          <p:nvPr/>
        </p:nvGrpSpPr>
        <p:grpSpPr>
          <a:xfrm>
            <a:off x="116632" y="4520952"/>
            <a:ext cx="6653336" cy="791361"/>
            <a:chOff x="116632" y="1352600"/>
            <a:chExt cx="6653336" cy="791361"/>
          </a:xfrm>
        </p:grpSpPr>
        <p:grpSp>
          <p:nvGrpSpPr>
            <p:cNvPr id="30" name="Groupe 29">
              <a:extLst>
                <a:ext uri="{FF2B5EF4-FFF2-40B4-BE49-F238E27FC236}">
                  <a16:creationId xmlns:a16="http://schemas.microsoft.com/office/drawing/2014/main" id="{AD5C6614-588D-3490-83F8-1F2E514A50BD}"/>
                </a:ext>
              </a:extLst>
            </p:cNvPr>
            <p:cNvGrpSpPr/>
            <p:nvPr/>
          </p:nvGrpSpPr>
          <p:grpSpPr>
            <a:xfrm>
              <a:off x="116632" y="1352600"/>
              <a:ext cx="360040" cy="461665"/>
              <a:chOff x="116632" y="1352600"/>
              <a:chExt cx="360040" cy="461665"/>
            </a:xfrm>
          </p:grpSpPr>
          <p:sp>
            <p:nvSpPr>
              <p:cNvPr id="33" name="Ellipse 32">
                <a:extLst>
                  <a:ext uri="{FF2B5EF4-FFF2-40B4-BE49-F238E27FC236}">
                    <a16:creationId xmlns:a16="http://schemas.microsoft.com/office/drawing/2014/main" id="{0BC52975-41CD-6D37-B274-8BD8CDEC22F3}"/>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41E228F6-ACA9-0867-C9A3-3759B44579BD}"/>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1" name="ZoneTexte 30">
              <a:extLst>
                <a:ext uri="{FF2B5EF4-FFF2-40B4-BE49-F238E27FC236}">
                  <a16:creationId xmlns:a16="http://schemas.microsoft.com/office/drawing/2014/main" id="{C7C47693-0D06-AC0C-3892-CDCC87BD1EB1}"/>
                </a:ext>
              </a:extLst>
            </p:cNvPr>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un verbe de la liste conjugué à l’imparfait :</a:t>
              </a:r>
            </a:p>
          </p:txBody>
        </p:sp>
        <p:sp>
          <p:nvSpPr>
            <p:cNvPr id="32" name="Rectangle à coins arrondis 31">
              <a:extLst>
                <a:ext uri="{FF2B5EF4-FFF2-40B4-BE49-F238E27FC236}">
                  <a16:creationId xmlns:a16="http://schemas.microsoft.com/office/drawing/2014/main" id="{C46232D1-BE51-3FA4-B73F-BEA3AC6017D0}"/>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1" name="ZoneTexte 40">
            <a:extLst>
              <a:ext uri="{FF2B5EF4-FFF2-40B4-BE49-F238E27FC236}">
                <a16:creationId xmlns:a16="http://schemas.microsoft.com/office/drawing/2014/main" id="{A8C54462-1B4F-F35A-8ABC-E05757F77FDC}"/>
              </a:ext>
            </a:extLst>
          </p:cNvPr>
          <p:cNvSpPr txBox="1"/>
          <p:nvPr/>
        </p:nvSpPr>
        <p:spPr>
          <a:xfrm>
            <a:off x="1628800" y="4899983"/>
            <a:ext cx="4320480" cy="379784"/>
          </a:xfrm>
          <a:prstGeom prst="rect">
            <a:avLst/>
          </a:prstGeom>
          <a:noFill/>
        </p:spPr>
        <p:txBody>
          <a:bodyPr wrap="square" rtlCol="0">
            <a:spAutoFit/>
          </a:bodyPr>
          <a:lstStyle/>
          <a:p>
            <a:pPr algn="ctr">
              <a:lnSpc>
                <a:spcPct val="150000"/>
              </a:lnSpc>
            </a:pPr>
            <a:r>
              <a:rPr lang="fr-FR" sz="1400" dirty="0">
                <a:latin typeface="Comic Sans MS" pitchFamily="66" charset="0"/>
              </a:rPr>
              <a:t>aller – venir – pouvoir – vouloir - prendre</a:t>
            </a:r>
          </a:p>
        </p:txBody>
      </p:sp>
      <p:sp>
        <p:nvSpPr>
          <p:cNvPr id="42" name="ZoneTexte 41">
            <a:extLst>
              <a:ext uri="{FF2B5EF4-FFF2-40B4-BE49-F238E27FC236}">
                <a16:creationId xmlns:a16="http://schemas.microsoft.com/office/drawing/2014/main" id="{904CC780-1ADA-1133-3BDF-D89EF7A2592B}"/>
              </a:ext>
            </a:extLst>
          </p:cNvPr>
          <p:cNvSpPr txBox="1"/>
          <p:nvPr/>
        </p:nvSpPr>
        <p:spPr>
          <a:xfrm>
            <a:off x="235337" y="5457056"/>
            <a:ext cx="6534143" cy="1885324"/>
          </a:xfrm>
          <a:prstGeom prst="rect">
            <a:avLst/>
          </a:prstGeom>
          <a:noFill/>
        </p:spPr>
        <p:txBody>
          <a:bodyPr wrap="square" rtlCol="0">
            <a:spAutoFit/>
          </a:bodyPr>
          <a:lstStyle/>
          <a:p>
            <a:pPr algn="just">
              <a:lnSpc>
                <a:spcPct val="200000"/>
              </a:lnSpc>
            </a:pPr>
            <a:r>
              <a:rPr lang="fr-FR" sz="1200" dirty="0">
                <a:latin typeface="Comic Sans MS" pitchFamily="66" charset="0"/>
              </a:rPr>
              <a:t>Nous ............................. chaque semaine au cinéma jusqu’à ce qu’il ferme.</a:t>
            </a:r>
          </a:p>
          <a:p>
            <a:pPr algn="just">
              <a:lnSpc>
                <a:spcPct val="200000"/>
              </a:lnSpc>
            </a:pPr>
            <a:r>
              <a:rPr lang="fr-FR" sz="1200" dirty="0">
                <a:latin typeface="Comic Sans MS" pitchFamily="66" charset="0"/>
              </a:rPr>
              <a:t>Je .................................. courir vingt minutes de plus lorsque j’étais plus jeune.</a:t>
            </a:r>
          </a:p>
          <a:p>
            <a:pPr algn="just">
              <a:lnSpc>
                <a:spcPct val="200000"/>
              </a:lnSpc>
            </a:pPr>
            <a:r>
              <a:rPr lang="fr-FR" sz="1200" dirty="0">
                <a:latin typeface="Comic Sans MS" pitchFamily="66" charset="0"/>
              </a:rPr>
              <a:t>Lorsqu’il habitait à Mende, il ................................. me voir tous les weekends.</a:t>
            </a:r>
          </a:p>
          <a:p>
            <a:pPr algn="just">
              <a:lnSpc>
                <a:spcPct val="200000"/>
              </a:lnSpc>
            </a:pPr>
            <a:r>
              <a:rPr lang="fr-FR" sz="1200" dirty="0">
                <a:latin typeface="Comic Sans MS" pitchFamily="66" charset="0"/>
              </a:rPr>
              <a:t>Elle .................................. apprendre à jouer du piano.</a:t>
            </a:r>
          </a:p>
          <a:p>
            <a:pPr algn="just">
              <a:lnSpc>
                <a:spcPct val="200000"/>
              </a:lnSpc>
            </a:pPr>
            <a:r>
              <a:rPr lang="fr-FR" sz="1200" dirty="0">
                <a:latin typeface="Comic Sans MS" pitchFamily="66" charset="0"/>
              </a:rPr>
              <a:t>Ses parents .................................. le métro pour se rendre au travail.</a:t>
            </a:r>
          </a:p>
        </p:txBody>
      </p:sp>
      <p:grpSp>
        <p:nvGrpSpPr>
          <p:cNvPr id="44" name="Groupe 43">
            <a:extLst>
              <a:ext uri="{FF2B5EF4-FFF2-40B4-BE49-F238E27FC236}">
                <a16:creationId xmlns:a16="http://schemas.microsoft.com/office/drawing/2014/main" id="{892D03D0-31E4-6508-4FA4-4006DFCF3479}"/>
              </a:ext>
            </a:extLst>
          </p:cNvPr>
          <p:cNvGrpSpPr/>
          <p:nvPr/>
        </p:nvGrpSpPr>
        <p:grpSpPr>
          <a:xfrm>
            <a:off x="116632" y="1501840"/>
            <a:ext cx="6653336" cy="791361"/>
            <a:chOff x="116632" y="1352600"/>
            <a:chExt cx="6653336" cy="791361"/>
          </a:xfrm>
        </p:grpSpPr>
        <p:grpSp>
          <p:nvGrpSpPr>
            <p:cNvPr id="45" name="Groupe 44">
              <a:extLst>
                <a:ext uri="{FF2B5EF4-FFF2-40B4-BE49-F238E27FC236}">
                  <a16:creationId xmlns:a16="http://schemas.microsoft.com/office/drawing/2014/main" id="{82E8C842-0756-4ABF-0959-44BBC9DA956E}"/>
                </a:ext>
              </a:extLst>
            </p:cNvPr>
            <p:cNvGrpSpPr/>
            <p:nvPr/>
          </p:nvGrpSpPr>
          <p:grpSpPr>
            <a:xfrm>
              <a:off x="116632" y="1352600"/>
              <a:ext cx="360040" cy="461665"/>
              <a:chOff x="116632" y="1352600"/>
              <a:chExt cx="360040" cy="461665"/>
            </a:xfrm>
          </p:grpSpPr>
          <p:sp>
            <p:nvSpPr>
              <p:cNvPr id="48" name="Ellipse 47">
                <a:extLst>
                  <a:ext uri="{FF2B5EF4-FFF2-40B4-BE49-F238E27FC236}">
                    <a16:creationId xmlns:a16="http://schemas.microsoft.com/office/drawing/2014/main" id="{E798A5A6-5066-352D-47B3-296B91379304}"/>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BA4B3838-8CA3-9E50-C5D2-41E87558855F}"/>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6" name="ZoneTexte 45">
              <a:extLst>
                <a:ext uri="{FF2B5EF4-FFF2-40B4-BE49-F238E27FC236}">
                  <a16:creationId xmlns:a16="http://schemas.microsoft.com/office/drawing/2014/main" id="{EBFBFDCF-F075-9B55-6990-0A8FB75BC045}"/>
                </a:ext>
              </a:extLst>
            </p:cNvPr>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Réécris chaque phrase à l’imparfait en remplaçant le sujet par celui entre parenthèses.</a:t>
              </a:r>
            </a:p>
          </p:txBody>
        </p:sp>
        <p:sp>
          <p:nvSpPr>
            <p:cNvPr id="47" name="Rectangle à coins arrondis 46">
              <a:extLst>
                <a:ext uri="{FF2B5EF4-FFF2-40B4-BE49-F238E27FC236}">
                  <a16:creationId xmlns:a16="http://schemas.microsoft.com/office/drawing/2014/main" id="{1ACA8789-0570-7FEE-47BE-E6F413666E49}"/>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0" name="ZoneTexte 49">
            <a:extLst>
              <a:ext uri="{FF2B5EF4-FFF2-40B4-BE49-F238E27FC236}">
                <a16:creationId xmlns:a16="http://schemas.microsoft.com/office/drawing/2014/main" id="{D9D5D0BB-4988-5AAB-40FF-3DC48C78B755}"/>
              </a:ext>
            </a:extLst>
          </p:cNvPr>
          <p:cNvSpPr txBox="1"/>
          <p:nvPr/>
        </p:nvSpPr>
        <p:spPr>
          <a:xfrm>
            <a:off x="116632" y="2216696"/>
            <a:ext cx="6534143" cy="1885324"/>
          </a:xfrm>
          <a:prstGeom prst="rect">
            <a:avLst/>
          </a:prstGeom>
          <a:noFill/>
        </p:spPr>
        <p:txBody>
          <a:bodyPr wrap="square" rtlCol="0">
            <a:spAutoFit/>
          </a:bodyPr>
          <a:lstStyle/>
          <a:p>
            <a:pPr algn="just">
              <a:lnSpc>
                <a:spcPct val="200000"/>
              </a:lnSpc>
            </a:pPr>
            <a:r>
              <a:rPr lang="fr-FR" sz="1200" dirty="0">
                <a:latin typeface="Comic Sans MS" pitchFamily="66" charset="0"/>
              </a:rPr>
              <a:t>Ma grand-mère voyait mieux de loin avec ses lunettes. (Vous)</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L’autre groupe prenait un autre chemin jusqu’au troupeau. (Ils)</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Les chasseurs faisaient de grands signes pour faire fuir les animaux. (Je)</a:t>
            </a:r>
          </a:p>
        </p:txBody>
      </p:sp>
      <p:grpSp>
        <p:nvGrpSpPr>
          <p:cNvPr id="51" name="Groupe 50">
            <a:extLst>
              <a:ext uri="{FF2B5EF4-FFF2-40B4-BE49-F238E27FC236}">
                <a16:creationId xmlns:a16="http://schemas.microsoft.com/office/drawing/2014/main" id="{F3517C08-88E1-41BA-5B3C-39CDE312B15D}"/>
              </a:ext>
            </a:extLst>
          </p:cNvPr>
          <p:cNvGrpSpPr/>
          <p:nvPr/>
        </p:nvGrpSpPr>
        <p:grpSpPr>
          <a:xfrm>
            <a:off x="116632" y="7410202"/>
            <a:ext cx="6653336" cy="495126"/>
            <a:chOff x="116632" y="1352600"/>
            <a:chExt cx="6653336" cy="495126"/>
          </a:xfrm>
        </p:grpSpPr>
        <p:grpSp>
          <p:nvGrpSpPr>
            <p:cNvPr id="52" name="Groupe 51">
              <a:extLst>
                <a:ext uri="{FF2B5EF4-FFF2-40B4-BE49-F238E27FC236}">
                  <a16:creationId xmlns:a16="http://schemas.microsoft.com/office/drawing/2014/main" id="{7ECCFBCA-4A5C-7976-80E7-6512ACC0AC5C}"/>
                </a:ext>
              </a:extLst>
            </p:cNvPr>
            <p:cNvGrpSpPr/>
            <p:nvPr/>
          </p:nvGrpSpPr>
          <p:grpSpPr>
            <a:xfrm>
              <a:off x="116632" y="1352600"/>
              <a:ext cx="360040" cy="461665"/>
              <a:chOff x="116632" y="1352600"/>
              <a:chExt cx="360040" cy="461665"/>
            </a:xfrm>
          </p:grpSpPr>
          <p:sp>
            <p:nvSpPr>
              <p:cNvPr id="55" name="Ellipse 54">
                <a:extLst>
                  <a:ext uri="{FF2B5EF4-FFF2-40B4-BE49-F238E27FC236}">
                    <a16:creationId xmlns:a16="http://schemas.microsoft.com/office/drawing/2014/main" id="{A2C17052-22E8-ABB2-95E8-15C5D83FF018}"/>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D7F7E767-4809-903C-F88E-C97E00894911}"/>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3" name="ZoneTexte 52">
              <a:extLst>
                <a:ext uri="{FF2B5EF4-FFF2-40B4-BE49-F238E27FC236}">
                  <a16:creationId xmlns:a16="http://schemas.microsoft.com/office/drawing/2014/main" id="{90B21432-3F2D-F704-4A69-076001ABC117}"/>
                </a:ext>
              </a:extLst>
            </p:cNvPr>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 texte à l’imparfait.</a:t>
              </a:r>
            </a:p>
          </p:txBody>
        </p:sp>
        <p:sp>
          <p:nvSpPr>
            <p:cNvPr id="54" name="Rectangle à coins arrondis 53">
              <a:extLst>
                <a:ext uri="{FF2B5EF4-FFF2-40B4-BE49-F238E27FC236}">
                  <a16:creationId xmlns:a16="http://schemas.microsoft.com/office/drawing/2014/main" id="{E3647BD2-0995-4AFB-5578-A24F82CEC171}"/>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7" name="ZoneTexte 56">
            <a:extLst>
              <a:ext uri="{FF2B5EF4-FFF2-40B4-BE49-F238E27FC236}">
                <a16:creationId xmlns:a16="http://schemas.microsoft.com/office/drawing/2014/main" id="{DCBE0091-3D61-4004-F96D-8E2F35BB84F5}"/>
              </a:ext>
            </a:extLst>
          </p:cNvPr>
          <p:cNvSpPr txBox="1"/>
          <p:nvPr/>
        </p:nvSpPr>
        <p:spPr>
          <a:xfrm>
            <a:off x="102576" y="7949124"/>
            <a:ext cx="6652848" cy="646331"/>
          </a:xfrm>
          <a:prstGeom prst="rect">
            <a:avLst/>
          </a:prstGeom>
          <a:noFill/>
        </p:spPr>
        <p:txBody>
          <a:bodyPr wrap="square" rtlCol="0">
            <a:spAutoFit/>
          </a:bodyPr>
          <a:lstStyle/>
          <a:p>
            <a:pPr algn="just"/>
            <a:r>
              <a:rPr lang="fr-FR" sz="1200" dirty="0">
                <a:latin typeface="Comic Sans MS" pitchFamily="66" charset="0"/>
              </a:rPr>
              <a:t>Entre 58 et 51 avant Jésus-Christ, les Romains veulent conquérir la Gaule. Jusqu’au 3</a:t>
            </a:r>
            <a:r>
              <a:rPr lang="fr-FR" sz="1200" baseline="30000" dirty="0">
                <a:latin typeface="Comic Sans MS" pitchFamily="66" charset="0"/>
              </a:rPr>
              <a:t>e</a:t>
            </a:r>
            <a:r>
              <a:rPr lang="fr-FR" sz="1200" dirty="0">
                <a:latin typeface="Comic Sans MS" pitchFamily="66" charset="0"/>
              </a:rPr>
              <a:t> siècle, une période de prospérité peut s’installer en Gaule romaine : la Pax Romana. A partir de 406, des peuples viennent d’Europe de l’Est et prennent la Gaule. </a:t>
            </a:r>
          </a:p>
        </p:txBody>
      </p:sp>
      <p:pic>
        <p:nvPicPr>
          <p:cNvPr id="58" name="Image 57" descr="Capture d’écran">
            <a:extLst>
              <a:ext uri="{FF2B5EF4-FFF2-40B4-BE49-F238E27FC236}">
                <a16:creationId xmlns:a16="http://schemas.microsoft.com/office/drawing/2014/main" id="{3F45612F-B8E1-3AE0-ABB5-9088480958D0}"/>
              </a:ext>
            </a:extLst>
          </p:cNvPr>
          <p:cNvPicPr>
            <a:picLocks noChangeAspect="1"/>
          </p:cNvPicPr>
          <p:nvPr/>
        </p:nvPicPr>
        <p:blipFill rotWithShape="1">
          <a:blip r:embed="rId2">
            <a:extLst>
              <a:ext uri="{28A0092B-C50C-407E-A947-70E740481C1C}">
                <a14:useLocalDpi xmlns:a14="http://schemas.microsoft.com/office/drawing/2010/main" val="0"/>
              </a:ext>
            </a:extLst>
          </a:blip>
          <a:srcRect l="5267" t="1" r="4434" b="57839"/>
          <a:stretch/>
        </p:blipFill>
        <p:spPr>
          <a:xfrm>
            <a:off x="287359" y="8639002"/>
            <a:ext cx="6192688" cy="1013186"/>
          </a:xfrm>
          <a:prstGeom prst="rect">
            <a:avLst/>
          </a:prstGeom>
        </p:spPr>
      </p:pic>
      <p:pic>
        <p:nvPicPr>
          <p:cNvPr id="59" name="Image 58">
            <a:extLst>
              <a:ext uri="{FF2B5EF4-FFF2-40B4-BE49-F238E27FC236}">
                <a16:creationId xmlns:a16="http://schemas.microsoft.com/office/drawing/2014/main" id="{1846EA22-CF3C-829A-CEF5-735E25E5D5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4" y="9273480"/>
            <a:ext cx="737282" cy="557340"/>
          </a:xfrm>
          <a:prstGeom prst="rect">
            <a:avLst/>
          </a:prstGeom>
        </p:spPr>
      </p:pic>
      <p:pic>
        <p:nvPicPr>
          <p:cNvPr id="5" name="Image 4" descr="Capture d’écran">
            <a:extLst>
              <a:ext uri="{FF2B5EF4-FFF2-40B4-BE49-F238E27FC236}">
                <a16:creationId xmlns:a16="http://schemas.microsoft.com/office/drawing/2014/main" id="{C6FB3B42-2432-CA52-CC86-E165902ED5C9}"/>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07225" y="2609229"/>
            <a:ext cx="6192688" cy="502778"/>
          </a:xfrm>
          <a:prstGeom prst="rect">
            <a:avLst/>
          </a:prstGeom>
        </p:spPr>
      </p:pic>
      <p:pic>
        <p:nvPicPr>
          <p:cNvPr id="6" name="Image 5" descr="Capture d’écran">
            <a:extLst>
              <a:ext uri="{FF2B5EF4-FFF2-40B4-BE49-F238E27FC236}">
                <a16:creationId xmlns:a16="http://schemas.microsoft.com/office/drawing/2014/main" id="{E0ACDDB9-A96F-346D-8FE5-497FDFD0CC38}"/>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07225" y="3329570"/>
            <a:ext cx="6192688" cy="502778"/>
          </a:xfrm>
          <a:prstGeom prst="rect">
            <a:avLst/>
          </a:prstGeom>
        </p:spPr>
      </p:pic>
      <p:pic>
        <p:nvPicPr>
          <p:cNvPr id="7" name="Image 6" descr="Capture d’écran">
            <a:extLst>
              <a:ext uri="{FF2B5EF4-FFF2-40B4-BE49-F238E27FC236}">
                <a16:creationId xmlns:a16="http://schemas.microsoft.com/office/drawing/2014/main" id="{3284648A-5DAD-B282-C5F8-A59028E0154A}"/>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07225" y="4049911"/>
            <a:ext cx="6192688" cy="502778"/>
          </a:xfrm>
          <a:prstGeom prst="rect">
            <a:avLst/>
          </a:prstGeom>
        </p:spPr>
      </p:pic>
    </p:spTree>
    <p:extLst>
      <p:ext uri="{BB962C8B-B14F-4D97-AF65-F5344CB8AC3E}">
        <p14:creationId xmlns:p14="http://schemas.microsoft.com/office/powerpoint/2010/main" val="145957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Passé, présent, futur</a:t>
            </a:r>
          </a:p>
        </p:txBody>
      </p:sp>
      <p:sp>
        <p:nvSpPr>
          <p:cNvPr id="9" name="Espace réservé du texte 8"/>
          <p:cNvSpPr>
            <a:spLocks noGrp="1"/>
          </p:cNvSpPr>
          <p:nvPr>
            <p:ph type="body" sz="quarter" idx="11"/>
          </p:nvPr>
        </p:nvSpPr>
        <p:spPr/>
        <p:txBody>
          <a:bodyPr/>
          <a:lstStyle/>
          <a:p>
            <a:r>
              <a:rPr lang="fr-FR" dirty="0"/>
              <a:t>1</a:t>
            </a:r>
          </a:p>
        </p:txBody>
      </p:sp>
      <p:sp>
        <p:nvSpPr>
          <p:cNvPr id="10" name="Espace réservé du texte 9"/>
          <p:cNvSpPr>
            <a:spLocks noGrp="1"/>
          </p:cNvSpPr>
          <p:nvPr>
            <p:ph type="body" sz="quarter" idx="12"/>
          </p:nvPr>
        </p:nvSpPr>
        <p:spPr/>
        <p:txBody>
          <a:bodyPr/>
          <a:lstStyle/>
          <a:p>
            <a:r>
              <a:rPr lang="fr-FR" dirty="0"/>
              <a:t>***</a:t>
            </a:r>
          </a:p>
        </p:txBody>
      </p:sp>
      <p:grpSp>
        <p:nvGrpSpPr>
          <p:cNvPr id="4" name="Groupe 3"/>
          <p:cNvGrpSpPr/>
          <p:nvPr/>
        </p:nvGrpSpPr>
        <p:grpSpPr>
          <a:xfrm>
            <a:off x="116632" y="1352600"/>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Indique si les phrases sont au passé, au présent ou au futur.</a:t>
              </a: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2" name="ZoneTexte 51"/>
          <p:cNvSpPr txBox="1"/>
          <p:nvPr/>
        </p:nvSpPr>
        <p:spPr>
          <a:xfrm>
            <a:off x="296652" y="1793590"/>
            <a:ext cx="4500500" cy="2762488"/>
          </a:xfrm>
          <a:prstGeom prst="rect">
            <a:avLst/>
          </a:prstGeom>
          <a:noFill/>
        </p:spPr>
        <p:txBody>
          <a:bodyPr wrap="square" rtlCol="0">
            <a:spAutoFit/>
          </a:bodyPr>
          <a:lstStyle/>
          <a:p>
            <a:pPr>
              <a:lnSpc>
                <a:spcPct val="300000"/>
              </a:lnSpc>
            </a:pPr>
            <a:r>
              <a:rPr lang="fr-FR" sz="1200" dirty="0">
                <a:latin typeface="Comic Sans MS" pitchFamily="66" charset="0"/>
              </a:rPr>
              <a:t>Ma pendule est posée sur la commode.</a:t>
            </a:r>
          </a:p>
          <a:p>
            <a:pPr>
              <a:lnSpc>
                <a:spcPct val="300000"/>
              </a:lnSpc>
            </a:pPr>
            <a:r>
              <a:rPr lang="fr-FR" sz="1200" dirty="0">
                <a:latin typeface="Comic Sans MS" pitchFamily="66" charset="0"/>
              </a:rPr>
              <a:t>Petites, nous avions peu de jouets.</a:t>
            </a:r>
          </a:p>
          <a:p>
            <a:pPr>
              <a:lnSpc>
                <a:spcPct val="300000"/>
              </a:lnSpc>
            </a:pPr>
            <a:r>
              <a:rPr lang="fr-FR" sz="1200" dirty="0">
                <a:latin typeface="Comic Sans MS" pitchFamily="66" charset="0"/>
              </a:rPr>
              <a:t>J’avais une poupée qui s’appelait Lola.</a:t>
            </a:r>
          </a:p>
          <a:p>
            <a:pPr>
              <a:lnSpc>
                <a:spcPct val="300000"/>
              </a:lnSpc>
            </a:pPr>
            <a:r>
              <a:rPr lang="fr-FR" sz="1200" dirty="0">
                <a:latin typeface="Comic Sans MS" pitchFamily="66" charset="0"/>
              </a:rPr>
              <a:t>Ma sœur conserve son baigneur.</a:t>
            </a:r>
          </a:p>
          <a:p>
            <a:pPr>
              <a:lnSpc>
                <a:spcPct val="300000"/>
              </a:lnSpc>
            </a:pPr>
            <a:r>
              <a:rPr lang="fr-FR" sz="1200" dirty="0">
                <a:latin typeface="Comic Sans MS" pitchFamily="66" charset="0"/>
              </a:rPr>
              <a:t>Je donnerai mes livres à mes enfants.</a:t>
            </a:r>
          </a:p>
        </p:txBody>
      </p:sp>
      <p:pic>
        <p:nvPicPr>
          <p:cNvPr id="53" name="Image 52"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161335" y="1983326"/>
            <a:ext cx="1995857" cy="423106"/>
          </a:xfrm>
          <a:prstGeom prst="rect">
            <a:avLst/>
          </a:prstGeom>
        </p:spPr>
      </p:pic>
      <p:pic>
        <p:nvPicPr>
          <p:cNvPr id="54" name="Image 53"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2924944" y="2513112"/>
            <a:ext cx="1995857" cy="423106"/>
          </a:xfrm>
          <a:prstGeom prst="rect">
            <a:avLst/>
          </a:prstGeom>
        </p:spPr>
      </p:pic>
      <p:pic>
        <p:nvPicPr>
          <p:cNvPr id="55" name="Image 54"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068960" y="3078644"/>
            <a:ext cx="1995857" cy="423106"/>
          </a:xfrm>
          <a:prstGeom prst="rect">
            <a:avLst/>
          </a:prstGeom>
        </p:spPr>
      </p:pic>
      <p:pic>
        <p:nvPicPr>
          <p:cNvPr id="56" name="Image 55"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2708920" y="3616650"/>
            <a:ext cx="1995857" cy="423106"/>
          </a:xfrm>
          <a:prstGeom prst="rect">
            <a:avLst/>
          </a:prstGeom>
        </p:spPr>
      </p:pic>
      <p:pic>
        <p:nvPicPr>
          <p:cNvPr id="57" name="Image 56"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140968" y="4169854"/>
            <a:ext cx="1995857" cy="423106"/>
          </a:xfrm>
          <a:prstGeom prst="rect">
            <a:avLst/>
          </a:prstGeom>
        </p:spPr>
      </p:pic>
      <p:grpSp>
        <p:nvGrpSpPr>
          <p:cNvPr id="59" name="Groupe 58"/>
          <p:cNvGrpSpPr/>
          <p:nvPr/>
        </p:nvGrpSpPr>
        <p:grpSpPr>
          <a:xfrm>
            <a:off x="116632" y="4664968"/>
            <a:ext cx="6653336" cy="818292"/>
            <a:chOff x="116632" y="1352600"/>
            <a:chExt cx="6653336" cy="818292"/>
          </a:xfrm>
        </p:grpSpPr>
        <p:grpSp>
          <p:nvGrpSpPr>
            <p:cNvPr id="60" name="Groupe 59"/>
            <p:cNvGrpSpPr/>
            <p:nvPr/>
          </p:nvGrpSpPr>
          <p:grpSpPr>
            <a:xfrm>
              <a:off x="116632" y="1352600"/>
              <a:ext cx="360040" cy="461665"/>
              <a:chOff x="116632" y="1352600"/>
              <a:chExt cx="360040" cy="461665"/>
            </a:xfrm>
          </p:grpSpPr>
          <p:sp>
            <p:nvSpPr>
              <p:cNvPr id="63" name="Ellipse 6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1" name="ZoneTexte 60"/>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Relie à la règle les phrases avec un mot ou une expression qui précise à quel moment cela se passe.</a:t>
              </a:r>
            </a:p>
          </p:txBody>
        </p:sp>
        <p:sp>
          <p:nvSpPr>
            <p:cNvPr id="62" name="Rectangle à coins arrondis 6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65" name="Tableau 64"/>
          <p:cNvGraphicFramePr>
            <a:graphicFrameLocks noGrp="1"/>
          </p:cNvGraphicFramePr>
          <p:nvPr>
            <p:extLst>
              <p:ext uri="{D42A27DB-BD31-4B8C-83A1-F6EECF244321}">
                <p14:modId xmlns:p14="http://schemas.microsoft.com/office/powerpoint/2010/main" val="1292208483"/>
              </p:ext>
            </p:extLst>
          </p:nvPr>
        </p:nvGraphicFramePr>
        <p:xfrm>
          <a:off x="836712" y="5572864"/>
          <a:ext cx="5400600" cy="1036320"/>
        </p:xfrm>
        <a:graphic>
          <a:graphicData uri="http://schemas.openxmlformats.org/drawingml/2006/table">
            <a:tbl>
              <a:tblPr bandRow="1">
                <a:tableStyleId>{5C22544A-7EE6-4342-B048-85BDC9FD1C3A}</a:tableStyleId>
              </a:tblPr>
              <a:tblGrid>
                <a:gridCol w="2269418">
                  <a:extLst>
                    <a:ext uri="{9D8B030D-6E8A-4147-A177-3AD203B41FA5}">
                      <a16:colId xmlns:a16="http://schemas.microsoft.com/office/drawing/2014/main" val="20000"/>
                    </a:ext>
                  </a:extLst>
                </a:gridCol>
                <a:gridCol w="1164023">
                  <a:extLst>
                    <a:ext uri="{9D8B030D-6E8A-4147-A177-3AD203B41FA5}">
                      <a16:colId xmlns:a16="http://schemas.microsoft.com/office/drawing/2014/main" val="20001"/>
                    </a:ext>
                  </a:extLst>
                </a:gridCol>
                <a:gridCol w="454991">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144016">
                <a:tc>
                  <a:txBody>
                    <a:bodyPr/>
                    <a:lstStyle/>
                    <a:p>
                      <a:pPr algn="r"/>
                      <a:r>
                        <a:rPr lang="fr-FR" sz="1100" dirty="0">
                          <a:latin typeface="Comic Sans MS" pitchFamily="66" charset="0"/>
                        </a:rPr>
                        <a:t>Nous irons visiter Paris.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maintenant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Elle jouait avec ses amis.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un jour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Les feuilles ne bougent plus.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hier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Je serai en CM1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l’année prochaine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66" name="Groupe 65"/>
          <p:cNvGrpSpPr/>
          <p:nvPr/>
        </p:nvGrpSpPr>
        <p:grpSpPr>
          <a:xfrm>
            <a:off x="116632" y="6681192"/>
            <a:ext cx="6653336" cy="495126"/>
            <a:chOff x="116632" y="1352600"/>
            <a:chExt cx="6653336" cy="495126"/>
          </a:xfrm>
        </p:grpSpPr>
        <p:grpSp>
          <p:nvGrpSpPr>
            <p:cNvPr id="67" name="Groupe 66"/>
            <p:cNvGrpSpPr/>
            <p:nvPr/>
          </p:nvGrpSpPr>
          <p:grpSpPr>
            <a:xfrm>
              <a:off x="116632" y="1352600"/>
              <a:ext cx="360040" cy="461665"/>
              <a:chOff x="116632" y="1352600"/>
              <a:chExt cx="360040" cy="461665"/>
            </a:xfrm>
          </p:grpSpPr>
          <p:sp>
            <p:nvSpPr>
              <p:cNvPr id="107" name="Ellipse 10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ZoneTexte 107"/>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4" name="ZoneTexte 10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avec un des adverbes suivants :</a:t>
              </a:r>
            </a:p>
          </p:txBody>
        </p:sp>
        <p:sp>
          <p:nvSpPr>
            <p:cNvPr id="106" name="Rectangle à coins arrondis 10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09" name="ZoneTexte 108"/>
          <p:cNvSpPr txBox="1"/>
          <p:nvPr/>
        </p:nvSpPr>
        <p:spPr>
          <a:xfrm>
            <a:off x="286755" y="7185248"/>
            <a:ext cx="6382605" cy="276999"/>
          </a:xfrm>
          <a:prstGeom prst="rect">
            <a:avLst/>
          </a:prstGeom>
          <a:noFill/>
        </p:spPr>
        <p:txBody>
          <a:bodyPr wrap="square" rtlCol="0">
            <a:spAutoFit/>
          </a:bodyPr>
          <a:lstStyle/>
          <a:p>
            <a:pPr algn="ctr"/>
            <a:r>
              <a:rPr lang="fr-FR" sz="1200" i="1" dirty="0">
                <a:latin typeface="Comic Sans MS" pitchFamily="66" charset="0"/>
              </a:rPr>
              <a:t>maintenant – autrefois - bientôt</a:t>
            </a:r>
          </a:p>
        </p:txBody>
      </p:sp>
      <p:sp>
        <p:nvSpPr>
          <p:cNvPr id="110" name="ZoneTexte 109"/>
          <p:cNvSpPr txBox="1"/>
          <p:nvPr/>
        </p:nvSpPr>
        <p:spPr>
          <a:xfrm>
            <a:off x="2355640" y="7604229"/>
            <a:ext cx="2340260" cy="1754326"/>
          </a:xfrm>
          <a:prstGeom prst="rect">
            <a:avLst/>
          </a:prstGeom>
          <a:noFill/>
        </p:spPr>
        <p:txBody>
          <a:bodyPr wrap="square" rtlCol="0">
            <a:spAutoFit/>
          </a:bodyPr>
          <a:lstStyle/>
          <a:p>
            <a:pPr>
              <a:lnSpc>
                <a:spcPct val="300000"/>
              </a:lnSpc>
            </a:pPr>
            <a:r>
              <a:rPr lang="fr-FR" sz="1200" dirty="0">
                <a:latin typeface="Comic Sans MS" pitchFamily="66" charset="0"/>
              </a:rPr>
              <a:t>on se déplaçait à cheval.</a:t>
            </a:r>
          </a:p>
          <a:p>
            <a:pPr>
              <a:lnSpc>
                <a:spcPct val="300000"/>
              </a:lnSpc>
            </a:pPr>
            <a:r>
              <a:rPr lang="fr-FR" sz="1200" dirty="0">
                <a:latin typeface="Comic Sans MS" pitchFamily="66" charset="0"/>
              </a:rPr>
              <a:t>tous les enfants vont à l’école.</a:t>
            </a:r>
          </a:p>
          <a:p>
            <a:pPr>
              <a:lnSpc>
                <a:spcPct val="300000"/>
              </a:lnSpc>
            </a:pPr>
            <a:r>
              <a:rPr lang="fr-FR" sz="1200" dirty="0">
                <a:latin typeface="Comic Sans MS" pitchFamily="66" charset="0"/>
              </a:rPr>
              <a:t>ce sera les vacances.</a:t>
            </a:r>
          </a:p>
        </p:txBody>
      </p:sp>
      <p:pic>
        <p:nvPicPr>
          <p:cNvPr id="111" name="Image 110"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84546" y="7787232"/>
            <a:ext cx="1995857" cy="423106"/>
          </a:xfrm>
          <a:prstGeom prst="rect">
            <a:avLst/>
          </a:prstGeom>
        </p:spPr>
      </p:pic>
      <p:pic>
        <p:nvPicPr>
          <p:cNvPr id="112" name="Image 111"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84545" y="8313875"/>
            <a:ext cx="1995857" cy="423106"/>
          </a:xfrm>
          <a:prstGeom prst="rect">
            <a:avLst/>
          </a:prstGeom>
        </p:spPr>
      </p:pic>
      <p:pic>
        <p:nvPicPr>
          <p:cNvPr id="113" name="Image 112"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384548" y="8905487"/>
            <a:ext cx="1995857" cy="423106"/>
          </a:xfrm>
          <a:prstGeom prst="rect">
            <a:avLst/>
          </a:prstGeom>
        </p:spPr>
      </p:pic>
      <p:pic>
        <p:nvPicPr>
          <p:cNvPr id="6" name="Image 5">
            <a:extLst>
              <a:ext uri="{FF2B5EF4-FFF2-40B4-BE49-F238E27FC236}">
                <a16:creationId xmlns:a16="http://schemas.microsoft.com/office/drawing/2014/main" id="{25D513F5-7772-14EB-1F9F-A5C611E902F0}"/>
              </a:ext>
            </a:extLst>
          </p:cNvPr>
          <p:cNvPicPr>
            <a:picLocks noChangeAspect="1"/>
          </p:cNvPicPr>
          <p:nvPr/>
        </p:nvPicPr>
        <p:blipFill>
          <a:blip r:embed="rId4" cstate="print">
            <a:extLst>
              <a:ext uri="{28A0092B-C50C-407E-A947-70E740481C1C}">
                <a14:useLocalDpi xmlns:a14="http://schemas.microsoft.com/office/drawing/2010/main" val="0"/>
              </a:ext>
            </a:extLst>
          </a:blip>
          <a:srcRect l="32150" t="27951" r="32150" b="28368"/>
          <a:stretch>
            <a:fillRect/>
          </a:stretch>
        </p:blipFill>
        <p:spPr>
          <a:xfrm flipH="1">
            <a:off x="5080654" y="7540426"/>
            <a:ext cx="1392798" cy="1278160"/>
          </a:xfrm>
          <a:prstGeom prst="rect">
            <a:avLst/>
          </a:prstGeom>
        </p:spPr>
      </p:pic>
      <p:pic>
        <p:nvPicPr>
          <p:cNvPr id="3" name="Image 2">
            <a:extLst>
              <a:ext uri="{FF2B5EF4-FFF2-40B4-BE49-F238E27FC236}">
                <a16:creationId xmlns:a16="http://schemas.microsoft.com/office/drawing/2014/main" id="{DC727FB2-1356-BD5C-2FD3-7F94D5A08F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7337" y="8430106"/>
            <a:ext cx="479232" cy="894567"/>
          </a:xfrm>
          <a:prstGeom prst="rect">
            <a:avLst/>
          </a:prstGeom>
        </p:spPr>
      </p:pic>
      <p:sp>
        <p:nvSpPr>
          <p:cNvPr id="7" name="ZoneTexte 6">
            <a:extLst>
              <a:ext uri="{FF2B5EF4-FFF2-40B4-BE49-F238E27FC236}">
                <a16:creationId xmlns:a16="http://schemas.microsoft.com/office/drawing/2014/main" id="{6B6D2DF9-58AE-4528-3504-05DEF99AB208}"/>
              </a:ext>
            </a:extLst>
          </p:cNvPr>
          <p:cNvSpPr txBox="1"/>
          <p:nvPr/>
        </p:nvSpPr>
        <p:spPr>
          <a:xfrm>
            <a:off x="5105769" y="7745225"/>
            <a:ext cx="1290756" cy="577081"/>
          </a:xfrm>
          <a:prstGeom prst="rect">
            <a:avLst/>
          </a:prstGeom>
          <a:noFill/>
        </p:spPr>
        <p:txBody>
          <a:bodyPr wrap="square" rtlCol="0">
            <a:spAutoFit/>
          </a:bodyPr>
          <a:lstStyle/>
          <a:p>
            <a:pPr algn="ctr"/>
            <a:r>
              <a:rPr lang="fr-FR" sz="1050" i="1" dirty="0">
                <a:latin typeface="Comic Sans MS" pitchFamily="66" charset="0"/>
              </a:rPr>
              <a:t>N’oublie pas la </a:t>
            </a:r>
            <a:r>
              <a:rPr lang="fr-FR" sz="1050" b="1" i="1" dirty="0">
                <a:latin typeface="Comic Sans MS" pitchFamily="66" charset="0"/>
              </a:rPr>
              <a:t>majuscule</a:t>
            </a:r>
            <a:r>
              <a:rPr lang="fr-FR" sz="1050" i="1" dirty="0">
                <a:latin typeface="Comic Sans MS" pitchFamily="66" charset="0"/>
              </a:rPr>
              <a:t> en début de phrase !</a:t>
            </a:r>
          </a:p>
        </p:txBody>
      </p:sp>
    </p:spTree>
    <p:extLst>
      <p:ext uri="{BB962C8B-B14F-4D97-AF65-F5344CB8AC3E}">
        <p14:creationId xmlns:p14="http://schemas.microsoft.com/office/powerpoint/2010/main" val="3657372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02DC5-65C6-2A44-9F65-4134B3D4B42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3DC1ED-AF0B-6BDD-B6F0-20EE6AAE51A4}"/>
              </a:ext>
            </a:extLst>
          </p:cNvPr>
          <p:cNvSpPr>
            <a:spLocks noGrp="1"/>
          </p:cNvSpPr>
          <p:nvPr>
            <p:ph type="body" sz="quarter" idx="10"/>
          </p:nvPr>
        </p:nvSpPr>
        <p:spPr/>
        <p:txBody>
          <a:bodyPr>
            <a:normAutofit fontScale="62500" lnSpcReduction="20000"/>
          </a:bodyPr>
          <a:lstStyle/>
          <a:p>
            <a:r>
              <a:rPr lang="fr-FR" dirty="0"/>
              <a:t>L’imparfait des verbes du 3</a:t>
            </a:r>
            <a:r>
              <a:rPr lang="fr-FR" baseline="30000" dirty="0"/>
              <a:t>ème</a:t>
            </a:r>
            <a:r>
              <a:rPr lang="fr-FR" dirty="0"/>
              <a:t> groupe</a:t>
            </a:r>
          </a:p>
        </p:txBody>
      </p:sp>
      <p:sp>
        <p:nvSpPr>
          <p:cNvPr id="3" name="Espace réservé du texte 2">
            <a:extLst>
              <a:ext uri="{FF2B5EF4-FFF2-40B4-BE49-F238E27FC236}">
                <a16:creationId xmlns:a16="http://schemas.microsoft.com/office/drawing/2014/main" id="{5A9626B2-A4DF-E7F4-9823-930B26FA1BE8}"/>
              </a:ext>
            </a:extLst>
          </p:cNvPr>
          <p:cNvSpPr>
            <a:spLocks noGrp="1"/>
          </p:cNvSpPr>
          <p:nvPr>
            <p:ph type="body" sz="quarter" idx="11"/>
          </p:nvPr>
        </p:nvSpPr>
        <p:spPr/>
        <p:txBody>
          <a:bodyPr/>
          <a:lstStyle/>
          <a:p>
            <a:r>
              <a:rPr lang="fr-FR" dirty="0"/>
              <a:t>11</a:t>
            </a:r>
          </a:p>
        </p:txBody>
      </p:sp>
      <p:sp>
        <p:nvSpPr>
          <p:cNvPr id="4" name="Espace réservé du texte 3">
            <a:extLst>
              <a:ext uri="{FF2B5EF4-FFF2-40B4-BE49-F238E27FC236}">
                <a16:creationId xmlns:a16="http://schemas.microsoft.com/office/drawing/2014/main" id="{9727E346-9B3D-CB3F-2F3B-9ECD29AE4BC3}"/>
              </a:ext>
            </a:extLst>
          </p:cNvPr>
          <p:cNvSpPr>
            <a:spLocks noGrp="1"/>
          </p:cNvSpPr>
          <p:nvPr>
            <p:ph type="body" sz="quarter" idx="12"/>
          </p:nvPr>
        </p:nvSpPr>
        <p:spPr/>
        <p:txBody>
          <a:bodyPr/>
          <a:lstStyle/>
          <a:p>
            <a:r>
              <a:rPr lang="fr-FR" dirty="0"/>
              <a:t>****</a:t>
            </a:r>
          </a:p>
        </p:txBody>
      </p:sp>
      <p:grpSp>
        <p:nvGrpSpPr>
          <p:cNvPr id="29" name="Groupe 28">
            <a:extLst>
              <a:ext uri="{FF2B5EF4-FFF2-40B4-BE49-F238E27FC236}">
                <a16:creationId xmlns:a16="http://schemas.microsoft.com/office/drawing/2014/main" id="{AC655948-678B-DA2E-D520-F740F3EFA27B}"/>
              </a:ext>
            </a:extLst>
          </p:cNvPr>
          <p:cNvGrpSpPr/>
          <p:nvPr/>
        </p:nvGrpSpPr>
        <p:grpSpPr>
          <a:xfrm>
            <a:off x="116632" y="4520952"/>
            <a:ext cx="6653336" cy="468196"/>
            <a:chOff x="116632" y="1352600"/>
            <a:chExt cx="6653336" cy="468196"/>
          </a:xfrm>
        </p:grpSpPr>
        <p:grpSp>
          <p:nvGrpSpPr>
            <p:cNvPr id="30" name="Groupe 29">
              <a:extLst>
                <a:ext uri="{FF2B5EF4-FFF2-40B4-BE49-F238E27FC236}">
                  <a16:creationId xmlns:a16="http://schemas.microsoft.com/office/drawing/2014/main" id="{B817C52C-2548-D78A-FD6A-0C7900392DCE}"/>
                </a:ext>
              </a:extLst>
            </p:cNvPr>
            <p:cNvGrpSpPr/>
            <p:nvPr/>
          </p:nvGrpSpPr>
          <p:grpSpPr>
            <a:xfrm>
              <a:off x="116632" y="1352600"/>
              <a:ext cx="360040" cy="461665"/>
              <a:chOff x="116632" y="1352600"/>
              <a:chExt cx="360040" cy="461665"/>
            </a:xfrm>
          </p:grpSpPr>
          <p:sp>
            <p:nvSpPr>
              <p:cNvPr id="33" name="Ellipse 32">
                <a:extLst>
                  <a:ext uri="{FF2B5EF4-FFF2-40B4-BE49-F238E27FC236}">
                    <a16:creationId xmlns:a16="http://schemas.microsoft.com/office/drawing/2014/main" id="{90A63664-D075-5DDF-CB81-D27192EB2CAC}"/>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180C63E8-B96A-5E33-9DB1-7B52B6C3EC58}"/>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1" name="ZoneTexte 30">
              <a:extLst>
                <a:ext uri="{FF2B5EF4-FFF2-40B4-BE49-F238E27FC236}">
                  <a16:creationId xmlns:a16="http://schemas.microsoft.com/office/drawing/2014/main" id="{E729648A-2FB3-8A95-C10B-CBAC98702A44}"/>
                </a:ext>
              </a:extLst>
            </p:cNvPr>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Écris un groupe nominal qui peut s’accorder avec le verbe.</a:t>
              </a:r>
            </a:p>
          </p:txBody>
        </p:sp>
        <p:sp>
          <p:nvSpPr>
            <p:cNvPr id="32" name="Rectangle à coins arrondis 31">
              <a:extLst>
                <a:ext uri="{FF2B5EF4-FFF2-40B4-BE49-F238E27FC236}">
                  <a16:creationId xmlns:a16="http://schemas.microsoft.com/office/drawing/2014/main" id="{28A6CB4F-99A6-2F7B-FB26-5E14A975DC53}"/>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2" name="ZoneTexte 41">
            <a:extLst>
              <a:ext uri="{FF2B5EF4-FFF2-40B4-BE49-F238E27FC236}">
                <a16:creationId xmlns:a16="http://schemas.microsoft.com/office/drawing/2014/main" id="{C7D1C3E8-39C9-4C9C-684B-73C6EE70621C}"/>
              </a:ext>
            </a:extLst>
          </p:cNvPr>
          <p:cNvSpPr txBox="1"/>
          <p:nvPr/>
        </p:nvSpPr>
        <p:spPr>
          <a:xfrm>
            <a:off x="161928" y="5191334"/>
            <a:ext cx="6534143" cy="2254656"/>
          </a:xfrm>
          <a:prstGeom prst="rect">
            <a:avLst/>
          </a:prstGeom>
          <a:noFill/>
        </p:spPr>
        <p:txBody>
          <a:bodyPr wrap="square" rtlCol="0">
            <a:spAutoFit/>
          </a:bodyPr>
          <a:lstStyle/>
          <a:p>
            <a:pPr algn="just">
              <a:lnSpc>
                <a:spcPct val="200000"/>
              </a:lnSpc>
            </a:pPr>
            <a:r>
              <a:rPr lang="fr-FR" sz="1200" dirty="0">
                <a:latin typeface="Comic Sans MS" pitchFamily="66" charset="0"/>
              </a:rPr>
              <a:t>............................................................... disait des blagues devant toute la famille.</a:t>
            </a:r>
          </a:p>
          <a:p>
            <a:pPr algn="just">
              <a:lnSpc>
                <a:spcPct val="200000"/>
              </a:lnSpc>
            </a:pPr>
            <a:r>
              <a:rPr lang="fr-FR" sz="1200" dirty="0">
                <a:latin typeface="Comic Sans MS" pitchFamily="66" charset="0"/>
              </a:rPr>
              <a:t>............................................................... faisaient des tours de magie avec ses amis.</a:t>
            </a:r>
          </a:p>
          <a:p>
            <a:pPr algn="just">
              <a:lnSpc>
                <a:spcPct val="200000"/>
              </a:lnSpc>
            </a:pPr>
            <a:r>
              <a:rPr lang="fr-FR" sz="1200" dirty="0">
                <a:latin typeface="Comic Sans MS" pitchFamily="66" charset="0"/>
              </a:rPr>
              <a:t>............................................................... veniez passer les fêtes au bord de la mer.</a:t>
            </a:r>
          </a:p>
          <a:p>
            <a:pPr algn="just">
              <a:lnSpc>
                <a:spcPct val="200000"/>
              </a:lnSpc>
            </a:pPr>
            <a:r>
              <a:rPr lang="fr-FR" sz="1200" dirty="0">
                <a:latin typeface="Comic Sans MS" pitchFamily="66" charset="0"/>
              </a:rPr>
              <a:t>............................................................... prenions un grand bol de chocolat chaud à la cannelle.</a:t>
            </a:r>
          </a:p>
          <a:p>
            <a:pPr algn="just">
              <a:lnSpc>
                <a:spcPct val="200000"/>
              </a:lnSpc>
            </a:pPr>
            <a:r>
              <a:rPr lang="fr-FR" sz="1200" dirty="0">
                <a:latin typeface="Comic Sans MS" pitchFamily="66" charset="0"/>
              </a:rPr>
              <a:t>............................................................... voulaient écouter des histoires au coin du feu.</a:t>
            </a:r>
          </a:p>
          <a:p>
            <a:pPr algn="just">
              <a:lnSpc>
                <a:spcPct val="200000"/>
              </a:lnSpc>
            </a:pPr>
            <a:r>
              <a:rPr lang="fr-FR" sz="1200" dirty="0">
                <a:latin typeface="Comic Sans MS" pitchFamily="66" charset="0"/>
              </a:rPr>
              <a:t>............................................................... pouvait faire des bonhommes de neige dans le jardin. </a:t>
            </a:r>
          </a:p>
        </p:txBody>
      </p:sp>
      <p:grpSp>
        <p:nvGrpSpPr>
          <p:cNvPr id="44" name="Groupe 43">
            <a:extLst>
              <a:ext uri="{FF2B5EF4-FFF2-40B4-BE49-F238E27FC236}">
                <a16:creationId xmlns:a16="http://schemas.microsoft.com/office/drawing/2014/main" id="{216A8A4B-AC23-7EBB-86FB-43B6D0438F22}"/>
              </a:ext>
            </a:extLst>
          </p:cNvPr>
          <p:cNvGrpSpPr/>
          <p:nvPr/>
        </p:nvGrpSpPr>
        <p:grpSpPr>
          <a:xfrm>
            <a:off x="116632" y="1501840"/>
            <a:ext cx="6653336" cy="791361"/>
            <a:chOff x="116632" y="1352600"/>
            <a:chExt cx="6653336" cy="791361"/>
          </a:xfrm>
        </p:grpSpPr>
        <p:grpSp>
          <p:nvGrpSpPr>
            <p:cNvPr id="45" name="Groupe 44">
              <a:extLst>
                <a:ext uri="{FF2B5EF4-FFF2-40B4-BE49-F238E27FC236}">
                  <a16:creationId xmlns:a16="http://schemas.microsoft.com/office/drawing/2014/main" id="{70648450-6503-2180-BE98-07344390BBA5}"/>
                </a:ext>
              </a:extLst>
            </p:cNvPr>
            <p:cNvGrpSpPr/>
            <p:nvPr/>
          </p:nvGrpSpPr>
          <p:grpSpPr>
            <a:xfrm>
              <a:off x="116632" y="1352600"/>
              <a:ext cx="360040" cy="461665"/>
              <a:chOff x="116632" y="1352600"/>
              <a:chExt cx="360040" cy="461665"/>
            </a:xfrm>
          </p:grpSpPr>
          <p:sp>
            <p:nvSpPr>
              <p:cNvPr id="48" name="Ellipse 47">
                <a:extLst>
                  <a:ext uri="{FF2B5EF4-FFF2-40B4-BE49-F238E27FC236}">
                    <a16:creationId xmlns:a16="http://schemas.microsoft.com/office/drawing/2014/main" id="{24BE3B45-8517-E1C0-2956-82BABA33FC90}"/>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BDF7EC76-EA69-B2CD-6083-2D6B7B609C49}"/>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6" name="ZoneTexte 45">
              <a:extLst>
                <a:ext uri="{FF2B5EF4-FFF2-40B4-BE49-F238E27FC236}">
                  <a16:creationId xmlns:a16="http://schemas.microsoft.com/office/drawing/2014/main" id="{60702C6C-0099-8DCA-2804-A4CDA0C412CD}"/>
                </a:ext>
              </a:extLst>
            </p:cNvPr>
            <p:cNvSpPr txBox="1"/>
            <p:nvPr/>
          </p:nvSpPr>
          <p:spPr>
            <a:xfrm>
              <a:off x="476672" y="1432228"/>
              <a:ext cx="6092080" cy="711733"/>
            </a:xfrm>
            <a:prstGeom prst="rect">
              <a:avLst/>
            </a:prstGeom>
            <a:noFill/>
          </p:spPr>
          <p:txBody>
            <a:bodyPr wrap="square" rtlCol="0">
              <a:spAutoFit/>
            </a:bodyPr>
            <a:lstStyle/>
            <a:p>
              <a:pPr>
                <a:lnSpc>
                  <a:spcPct val="150000"/>
                </a:lnSpc>
              </a:pPr>
              <a:r>
                <a:rPr lang="fr-FR" sz="1400" u="sng" dirty="0">
                  <a:latin typeface="SimpleRonde" pitchFamily="2" charset="0"/>
                </a:rPr>
                <a:t>Complète les verbes avec les terminaisons correctes de l’imparfait.</a:t>
              </a:r>
            </a:p>
          </p:txBody>
        </p:sp>
        <p:sp>
          <p:nvSpPr>
            <p:cNvPr id="47" name="Rectangle à coins arrondis 46">
              <a:extLst>
                <a:ext uri="{FF2B5EF4-FFF2-40B4-BE49-F238E27FC236}">
                  <a16:creationId xmlns:a16="http://schemas.microsoft.com/office/drawing/2014/main" id="{36A70858-E826-6CC0-3D76-041CACD28CD7}"/>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0" name="ZoneTexte 49">
            <a:extLst>
              <a:ext uri="{FF2B5EF4-FFF2-40B4-BE49-F238E27FC236}">
                <a16:creationId xmlns:a16="http://schemas.microsoft.com/office/drawing/2014/main" id="{2E657CCB-DD5E-89D5-5411-28AC1C643052}"/>
              </a:ext>
            </a:extLst>
          </p:cNvPr>
          <p:cNvSpPr txBox="1"/>
          <p:nvPr/>
        </p:nvSpPr>
        <p:spPr>
          <a:xfrm>
            <a:off x="116632" y="2216696"/>
            <a:ext cx="6534143" cy="2254656"/>
          </a:xfrm>
          <a:prstGeom prst="rect">
            <a:avLst/>
          </a:prstGeom>
          <a:noFill/>
        </p:spPr>
        <p:txBody>
          <a:bodyPr wrap="square" rtlCol="0">
            <a:spAutoFit/>
          </a:bodyPr>
          <a:lstStyle/>
          <a:p>
            <a:pPr algn="just">
              <a:lnSpc>
                <a:spcPct val="200000"/>
              </a:lnSpc>
            </a:pPr>
            <a:r>
              <a:rPr lang="fr-FR" sz="1200" dirty="0">
                <a:latin typeface="Comic Sans MS" pitchFamily="66" charset="0"/>
              </a:rPr>
              <a:t>Quand nous </a:t>
            </a:r>
            <a:r>
              <a:rPr lang="fr-FR" sz="1200" dirty="0" err="1">
                <a:latin typeface="Comic Sans MS" pitchFamily="66" charset="0"/>
              </a:rPr>
              <a:t>ét</a:t>
            </a:r>
            <a:r>
              <a:rPr lang="fr-FR" sz="1200" dirty="0">
                <a:latin typeface="Comic Sans MS" pitchFamily="66" charset="0"/>
              </a:rPr>
              <a:t>............. plus jeunes, nous </a:t>
            </a:r>
            <a:r>
              <a:rPr lang="fr-FR" sz="1200" dirty="0" err="1">
                <a:latin typeface="Comic Sans MS" pitchFamily="66" charset="0"/>
              </a:rPr>
              <a:t>pren</a:t>
            </a:r>
            <a:r>
              <a:rPr lang="fr-FR" sz="1200" dirty="0">
                <a:latin typeface="Comic Sans MS" pitchFamily="66" charset="0"/>
              </a:rPr>
              <a:t>..................... le train pour aller passer les vacances de Noël chez nos grands-parents. Nos cousins </a:t>
            </a:r>
            <a:r>
              <a:rPr lang="fr-FR" sz="1200" dirty="0" err="1">
                <a:latin typeface="Comic Sans MS" pitchFamily="66" charset="0"/>
              </a:rPr>
              <a:t>pass</a:t>
            </a:r>
            <a:r>
              <a:rPr lang="fr-FR" sz="1200" dirty="0">
                <a:latin typeface="Comic Sans MS" pitchFamily="66" charset="0"/>
              </a:rPr>
              <a:t>.................. du temps avec nous. Les autres enfants et moi </a:t>
            </a:r>
            <a:r>
              <a:rPr lang="fr-FR" sz="1200" dirty="0" err="1">
                <a:latin typeface="Comic Sans MS" pitchFamily="66" charset="0"/>
              </a:rPr>
              <a:t>voul</a:t>
            </a:r>
            <a:r>
              <a:rPr lang="fr-FR" sz="1200" dirty="0">
                <a:latin typeface="Comic Sans MS" pitchFamily="66" charset="0"/>
              </a:rPr>
              <a:t>................ tous décorer le majestueux sapin qui </a:t>
            </a:r>
            <a:r>
              <a:rPr lang="fr-FR" sz="1200" dirty="0" err="1">
                <a:latin typeface="Comic Sans MS" pitchFamily="66" charset="0"/>
              </a:rPr>
              <a:t>trôn</a:t>
            </a:r>
            <a:r>
              <a:rPr lang="fr-FR" sz="1200" dirty="0">
                <a:latin typeface="Comic Sans MS" pitchFamily="66" charset="0"/>
              </a:rPr>
              <a:t>.......... dans le salon. Je </a:t>
            </a:r>
            <a:r>
              <a:rPr lang="fr-FR" sz="1200" dirty="0" err="1">
                <a:latin typeface="Comic Sans MS" pitchFamily="66" charset="0"/>
              </a:rPr>
              <a:t>pren</a:t>
            </a:r>
            <a:r>
              <a:rPr lang="fr-FR" sz="1200" dirty="0">
                <a:latin typeface="Comic Sans MS" pitchFamily="66" charset="0"/>
              </a:rPr>
              <a:t>................... les guirlandes pour m’en faire des colliers. Notre grand-mère </a:t>
            </a:r>
            <a:r>
              <a:rPr lang="fr-FR" sz="1200" dirty="0" err="1">
                <a:latin typeface="Comic Sans MS" pitchFamily="66" charset="0"/>
              </a:rPr>
              <a:t>pouv</a:t>
            </a:r>
            <a:r>
              <a:rPr lang="fr-FR" sz="1200" dirty="0">
                <a:latin typeface="Comic Sans MS" pitchFamily="66" charset="0"/>
              </a:rPr>
              <a:t>........... préparer des sablés aux épices et nos parents </a:t>
            </a:r>
            <a:r>
              <a:rPr lang="fr-FR" sz="1200" dirty="0" err="1">
                <a:latin typeface="Comic Sans MS" pitchFamily="66" charset="0"/>
              </a:rPr>
              <a:t>voul</a:t>
            </a:r>
            <a:r>
              <a:rPr lang="fr-FR" sz="1200" dirty="0">
                <a:latin typeface="Comic Sans MS" pitchFamily="66" charset="0"/>
              </a:rPr>
              <a:t>........... toujours les manger avant qu’ils refroidissent.</a:t>
            </a:r>
          </a:p>
        </p:txBody>
      </p:sp>
      <p:grpSp>
        <p:nvGrpSpPr>
          <p:cNvPr id="51" name="Groupe 50">
            <a:extLst>
              <a:ext uri="{FF2B5EF4-FFF2-40B4-BE49-F238E27FC236}">
                <a16:creationId xmlns:a16="http://schemas.microsoft.com/office/drawing/2014/main" id="{D212E3A3-52C8-CAD1-F411-D1382C8996E2}"/>
              </a:ext>
            </a:extLst>
          </p:cNvPr>
          <p:cNvGrpSpPr/>
          <p:nvPr/>
        </p:nvGrpSpPr>
        <p:grpSpPr>
          <a:xfrm>
            <a:off x="116632" y="7410202"/>
            <a:ext cx="6653336" cy="791361"/>
            <a:chOff x="116632" y="1352600"/>
            <a:chExt cx="6653336" cy="791361"/>
          </a:xfrm>
        </p:grpSpPr>
        <p:grpSp>
          <p:nvGrpSpPr>
            <p:cNvPr id="52" name="Groupe 51">
              <a:extLst>
                <a:ext uri="{FF2B5EF4-FFF2-40B4-BE49-F238E27FC236}">
                  <a16:creationId xmlns:a16="http://schemas.microsoft.com/office/drawing/2014/main" id="{23979804-AAB8-0BD8-37B5-5CC92F12A2A9}"/>
                </a:ext>
              </a:extLst>
            </p:cNvPr>
            <p:cNvGrpSpPr/>
            <p:nvPr/>
          </p:nvGrpSpPr>
          <p:grpSpPr>
            <a:xfrm>
              <a:off x="116632" y="1352600"/>
              <a:ext cx="360040" cy="461665"/>
              <a:chOff x="116632" y="1352600"/>
              <a:chExt cx="360040" cy="461665"/>
            </a:xfrm>
          </p:grpSpPr>
          <p:sp>
            <p:nvSpPr>
              <p:cNvPr id="55" name="Ellipse 54">
                <a:extLst>
                  <a:ext uri="{FF2B5EF4-FFF2-40B4-BE49-F238E27FC236}">
                    <a16:creationId xmlns:a16="http://schemas.microsoft.com/office/drawing/2014/main" id="{2F4A1A13-E37F-CD3F-5E16-FC7940F515AA}"/>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B3F1A36F-2BC0-2F83-EC49-7B2EFA9248FD}"/>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3" name="ZoneTexte 52">
              <a:extLst>
                <a:ext uri="{FF2B5EF4-FFF2-40B4-BE49-F238E27FC236}">
                  <a16:creationId xmlns:a16="http://schemas.microsoft.com/office/drawing/2014/main" id="{959B4225-4A8C-7DEB-FC99-E90E6946D50E}"/>
                </a:ext>
              </a:extLst>
            </p:cNvPr>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Entoure tous les verbes qui s’accordent à l’imparfait avec le pronom </a:t>
              </a:r>
              <a:r>
                <a:rPr lang="fr-FR" sz="1400" u="sng" dirty="0" err="1">
                  <a:latin typeface="SimpleRonde" pitchFamily="2" charset="0"/>
                </a:rPr>
                <a:t>peronnel</a:t>
              </a:r>
              <a:r>
                <a:rPr lang="fr-FR" sz="1400" u="sng" dirty="0">
                  <a:latin typeface="SimpleRonde" pitchFamily="2" charset="0"/>
                </a:rPr>
                <a:t> sujet.</a:t>
              </a:r>
            </a:p>
          </p:txBody>
        </p:sp>
        <p:sp>
          <p:nvSpPr>
            <p:cNvPr id="54" name="Rectangle à coins arrondis 53">
              <a:extLst>
                <a:ext uri="{FF2B5EF4-FFF2-40B4-BE49-F238E27FC236}">
                  <a16:creationId xmlns:a16="http://schemas.microsoft.com/office/drawing/2014/main" id="{55534527-EDED-4FD3-45AC-5AC6DA792F42}"/>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8" name="ZoneTexte 7">
            <a:extLst>
              <a:ext uri="{FF2B5EF4-FFF2-40B4-BE49-F238E27FC236}">
                <a16:creationId xmlns:a16="http://schemas.microsoft.com/office/drawing/2014/main" id="{392F1E77-B413-1924-37A5-C4A2CE7BC952}"/>
              </a:ext>
            </a:extLst>
          </p:cNvPr>
          <p:cNvSpPr txBox="1"/>
          <p:nvPr/>
        </p:nvSpPr>
        <p:spPr>
          <a:xfrm>
            <a:off x="187465" y="8197810"/>
            <a:ext cx="721255" cy="1723742"/>
          </a:xfrm>
          <a:prstGeom prst="rect">
            <a:avLst/>
          </a:prstGeom>
          <a:noFill/>
        </p:spPr>
        <p:txBody>
          <a:bodyPr wrap="square" rtlCol="0">
            <a:spAutoFit/>
          </a:bodyPr>
          <a:lstStyle/>
          <a:p>
            <a:pPr algn="just">
              <a:lnSpc>
                <a:spcPct val="150000"/>
              </a:lnSpc>
            </a:pPr>
            <a:r>
              <a:rPr lang="fr-FR" sz="1200" dirty="0">
                <a:latin typeface="Comic Sans MS" pitchFamily="66" charset="0"/>
              </a:rPr>
              <a:t>elle</a:t>
            </a:r>
          </a:p>
          <a:p>
            <a:pPr algn="just">
              <a:lnSpc>
                <a:spcPct val="150000"/>
              </a:lnSpc>
            </a:pPr>
            <a:r>
              <a:rPr lang="fr-FR" sz="1200" dirty="0">
                <a:latin typeface="Comic Sans MS" pitchFamily="66" charset="0"/>
              </a:rPr>
              <a:t>nous</a:t>
            </a:r>
          </a:p>
          <a:p>
            <a:pPr algn="just">
              <a:lnSpc>
                <a:spcPct val="150000"/>
              </a:lnSpc>
            </a:pPr>
            <a:r>
              <a:rPr lang="fr-FR" sz="1200" dirty="0">
                <a:latin typeface="Comic Sans MS" pitchFamily="66" charset="0"/>
              </a:rPr>
              <a:t>je</a:t>
            </a:r>
          </a:p>
          <a:p>
            <a:pPr algn="just">
              <a:lnSpc>
                <a:spcPct val="150000"/>
              </a:lnSpc>
            </a:pPr>
            <a:r>
              <a:rPr lang="fr-FR" sz="1200" dirty="0">
                <a:latin typeface="Comic Sans MS" pitchFamily="66" charset="0"/>
              </a:rPr>
              <a:t>ils</a:t>
            </a:r>
          </a:p>
          <a:p>
            <a:pPr algn="just">
              <a:lnSpc>
                <a:spcPct val="150000"/>
              </a:lnSpc>
            </a:pPr>
            <a:r>
              <a:rPr lang="fr-FR" sz="1200" dirty="0">
                <a:latin typeface="Comic Sans MS" pitchFamily="66" charset="0"/>
              </a:rPr>
              <a:t>vous</a:t>
            </a:r>
          </a:p>
          <a:p>
            <a:pPr algn="just">
              <a:lnSpc>
                <a:spcPct val="150000"/>
              </a:lnSpc>
            </a:pPr>
            <a:r>
              <a:rPr lang="fr-FR" sz="1200" dirty="0">
                <a:latin typeface="Comic Sans MS" pitchFamily="66" charset="0"/>
              </a:rPr>
              <a:t>tu</a:t>
            </a:r>
          </a:p>
        </p:txBody>
      </p:sp>
      <p:sp>
        <p:nvSpPr>
          <p:cNvPr id="9" name="ZoneTexte 8">
            <a:extLst>
              <a:ext uri="{FF2B5EF4-FFF2-40B4-BE49-F238E27FC236}">
                <a16:creationId xmlns:a16="http://schemas.microsoft.com/office/drawing/2014/main" id="{5E54C92F-E2F4-FF30-47E0-9CAD5FD5E7C0}"/>
              </a:ext>
            </a:extLst>
          </p:cNvPr>
          <p:cNvSpPr txBox="1"/>
          <p:nvPr/>
        </p:nvSpPr>
        <p:spPr>
          <a:xfrm>
            <a:off x="837299" y="8197810"/>
            <a:ext cx="5544029" cy="1723742"/>
          </a:xfrm>
          <a:prstGeom prst="rect">
            <a:avLst/>
          </a:prstGeom>
          <a:noFill/>
        </p:spPr>
        <p:txBody>
          <a:bodyPr wrap="square" rtlCol="0">
            <a:spAutoFit/>
          </a:bodyPr>
          <a:lstStyle/>
          <a:p>
            <a:pPr algn="just">
              <a:lnSpc>
                <a:spcPct val="150000"/>
              </a:lnSpc>
            </a:pPr>
            <a:r>
              <a:rPr lang="fr-FR" sz="1200" dirty="0">
                <a:latin typeface="Comic Sans MS" pitchFamily="66" charset="0"/>
              </a:rPr>
              <a:t>disait – voyais – allait – voulaient – prenait – venais</a:t>
            </a:r>
          </a:p>
          <a:p>
            <a:pPr algn="just">
              <a:lnSpc>
                <a:spcPct val="150000"/>
              </a:lnSpc>
            </a:pPr>
            <a:r>
              <a:rPr lang="fr-FR" sz="1200" dirty="0">
                <a:latin typeface="Comic Sans MS" pitchFamily="66" charset="0"/>
              </a:rPr>
              <a:t>pouvions – disions – voyons – faisons – venions – prenions</a:t>
            </a:r>
          </a:p>
          <a:p>
            <a:pPr algn="just">
              <a:lnSpc>
                <a:spcPct val="150000"/>
              </a:lnSpc>
            </a:pPr>
            <a:r>
              <a:rPr lang="fr-FR" sz="1200" dirty="0">
                <a:latin typeface="Comic Sans MS" pitchFamily="66" charset="0"/>
              </a:rPr>
              <a:t>faisait – voyais – prenais – voyaient – disais</a:t>
            </a:r>
          </a:p>
          <a:p>
            <a:pPr algn="just">
              <a:lnSpc>
                <a:spcPct val="150000"/>
              </a:lnSpc>
            </a:pPr>
            <a:r>
              <a:rPr lang="fr-FR" sz="1200" dirty="0">
                <a:latin typeface="Comic Sans MS" pitchFamily="66" charset="0"/>
              </a:rPr>
              <a:t>pouvaient – voulait – prennent – venaient – voyaient</a:t>
            </a:r>
          </a:p>
          <a:p>
            <a:pPr algn="just">
              <a:lnSpc>
                <a:spcPct val="150000"/>
              </a:lnSpc>
            </a:pPr>
            <a:r>
              <a:rPr lang="fr-FR" sz="1200" dirty="0">
                <a:latin typeface="Comic Sans MS" pitchFamily="66" charset="0"/>
              </a:rPr>
              <a:t>disiez – veniez – pouvez – vouliez – alliez – voyiez</a:t>
            </a:r>
          </a:p>
          <a:p>
            <a:pPr algn="just">
              <a:lnSpc>
                <a:spcPct val="150000"/>
              </a:lnSpc>
            </a:pPr>
            <a:r>
              <a:rPr lang="fr-FR" sz="1200" dirty="0">
                <a:latin typeface="Comic Sans MS" pitchFamily="66" charset="0"/>
              </a:rPr>
              <a:t>faisais – disait – prenait – voyais – pouvais - voulais</a:t>
            </a:r>
          </a:p>
        </p:txBody>
      </p:sp>
    </p:spTree>
    <p:extLst>
      <p:ext uri="{BB962C8B-B14F-4D97-AF65-F5344CB8AC3E}">
        <p14:creationId xmlns:p14="http://schemas.microsoft.com/office/powerpoint/2010/main" val="4089621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a:t>Le passé composé des verbes 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a:t>12</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Souligne les phrases au passé composé.</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1856656"/>
            <a:ext cx="6534143" cy="1938992"/>
          </a:xfrm>
          <a:prstGeom prst="rect">
            <a:avLst/>
          </a:prstGeom>
          <a:noFill/>
        </p:spPr>
        <p:txBody>
          <a:bodyPr wrap="square" rtlCol="0">
            <a:spAutoFit/>
          </a:bodyPr>
          <a:lstStyle/>
          <a:p>
            <a:pPr algn="just">
              <a:lnSpc>
                <a:spcPct val="200000"/>
              </a:lnSpc>
            </a:pPr>
            <a:r>
              <a:rPr lang="fr-FR" sz="1200" dirty="0">
                <a:latin typeface="Comic Sans MS" pitchFamily="66" charset="0"/>
              </a:rPr>
              <a:t>Ce volcan entrera sûrement en éruption dans les prochaines années.</a:t>
            </a:r>
          </a:p>
          <a:p>
            <a:pPr algn="just">
              <a:lnSpc>
                <a:spcPct val="200000"/>
              </a:lnSpc>
            </a:pPr>
            <a:r>
              <a:rPr lang="fr-FR" sz="1200" dirty="0">
                <a:latin typeface="Comic Sans MS" pitchFamily="66" charset="0"/>
              </a:rPr>
              <a:t>La végétation s’est développée au bord des rivières.</a:t>
            </a:r>
          </a:p>
          <a:p>
            <a:pPr algn="just">
              <a:lnSpc>
                <a:spcPct val="200000"/>
              </a:lnSpc>
            </a:pPr>
            <a:r>
              <a:rPr lang="fr-FR" sz="1200" dirty="0">
                <a:latin typeface="Comic Sans MS" pitchFamily="66" charset="0"/>
              </a:rPr>
              <a:t>La ville de Paris est la capitale de la France.</a:t>
            </a:r>
          </a:p>
          <a:p>
            <a:pPr algn="just">
              <a:lnSpc>
                <a:spcPct val="200000"/>
              </a:lnSpc>
            </a:pPr>
            <a:r>
              <a:rPr lang="fr-FR" sz="1200" dirty="0">
                <a:latin typeface="Comic Sans MS" pitchFamily="66" charset="0"/>
              </a:rPr>
              <a:t>Au temps des dinosaures, le climat était beaucoup plus chaud.</a:t>
            </a:r>
          </a:p>
          <a:p>
            <a:pPr algn="just">
              <a:lnSpc>
                <a:spcPct val="200000"/>
              </a:lnSpc>
            </a:pPr>
            <a:r>
              <a:rPr lang="fr-FR" sz="1200" dirty="0">
                <a:latin typeface="Comic Sans MS" pitchFamily="66" charset="0"/>
              </a:rPr>
              <a:t>Les insectes géants ont disparu avec l’apparition des vertébrés.</a:t>
            </a:r>
          </a:p>
        </p:txBody>
      </p:sp>
      <p:grpSp>
        <p:nvGrpSpPr>
          <p:cNvPr id="12" name="Groupe 11"/>
          <p:cNvGrpSpPr/>
          <p:nvPr/>
        </p:nvGrpSpPr>
        <p:grpSpPr>
          <a:xfrm>
            <a:off x="116632" y="3944888"/>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Relie chaque sujet à son verbe conjugué au passé composé.</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p:cNvGraphicFramePr>
            <a:graphicFrameLocks noGrp="1"/>
          </p:cNvGraphicFramePr>
          <p:nvPr>
            <p:extLst>
              <p:ext uri="{D42A27DB-BD31-4B8C-83A1-F6EECF244321}">
                <p14:modId xmlns:p14="http://schemas.microsoft.com/office/powerpoint/2010/main" val="3814256688"/>
              </p:ext>
            </p:extLst>
          </p:nvPr>
        </p:nvGraphicFramePr>
        <p:xfrm>
          <a:off x="207225" y="4592960"/>
          <a:ext cx="6534143" cy="1722120"/>
        </p:xfrm>
        <a:graphic>
          <a:graphicData uri="http://schemas.openxmlformats.org/drawingml/2006/table">
            <a:tbl>
              <a:tblPr bandRow="1">
                <a:tableStyleId>{5C22544A-7EE6-4342-B048-85BDC9FD1C3A}</a:tableStyleId>
              </a:tblPr>
              <a:tblGrid>
                <a:gridCol w="158417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216024">
                  <a:extLst>
                    <a:ext uri="{9D8B030D-6E8A-4147-A177-3AD203B41FA5}">
                      <a16:colId xmlns:a16="http://schemas.microsoft.com/office/drawing/2014/main" val="20002"/>
                    </a:ext>
                  </a:extLst>
                </a:gridCol>
                <a:gridCol w="3293783">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Les dinosaures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a évolué à cause du climat.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ai</a:t>
                      </a:r>
                      <a:r>
                        <a:rPr lang="fr-FR" sz="1100" baseline="0" dirty="0">
                          <a:latin typeface="Comic Sans MS" pitchFamily="66" charset="0"/>
                        </a:rPr>
                        <a:t> regardé un film sur les dinosaures.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Manon 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es tombé sur le squelette</a:t>
                      </a:r>
                      <a:r>
                        <a:rPr lang="fr-FR" sz="1100" baseline="0" dirty="0">
                          <a:latin typeface="Comic Sans MS" pitchFamily="66" charset="0"/>
                        </a:rPr>
                        <a:t> d’un stégosaure.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Le mammouth laineux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ont régné</a:t>
                      </a:r>
                      <a:r>
                        <a:rPr lang="fr-FR" sz="1100" baseline="0" dirty="0">
                          <a:latin typeface="Comic Sans MS" pitchFamily="66" charset="0"/>
                        </a:rPr>
                        <a:t> sur Terre pendant 165 millions d’années.</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Baptiste et moi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avez étudié les dinosaures</a:t>
                      </a:r>
                      <a:r>
                        <a:rPr lang="fr-FR" sz="1100" baseline="0" dirty="0">
                          <a:latin typeface="Comic Sans MS" pitchFamily="66" charset="0"/>
                        </a:rPr>
                        <a:t> et la préhistoire.</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sommes</a:t>
                      </a:r>
                      <a:r>
                        <a:rPr lang="fr-FR" sz="1100" baseline="0" dirty="0">
                          <a:latin typeface="Comic Sans MS" pitchFamily="66" charset="0"/>
                        </a:rPr>
                        <a:t> arrivés en retard.</a:t>
                      </a:r>
                      <a:endParaRPr lang="fr-FR" sz="11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9" name="Groupe 18"/>
          <p:cNvGrpSpPr/>
          <p:nvPr/>
        </p:nvGrpSpPr>
        <p:grpSpPr>
          <a:xfrm>
            <a:off x="116632" y="6393160"/>
            <a:ext cx="6653336" cy="468196"/>
            <a:chOff x="116632" y="1352600"/>
            <a:chExt cx="6653336" cy="468196"/>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Surligne le verbe conjugué qui convient et récris la phrase.</a:t>
              </a: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296652" y="6802093"/>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Jules Ferry </a:t>
            </a:r>
            <a:r>
              <a:rPr lang="fr-FR" sz="1200" b="1" dirty="0">
                <a:latin typeface="Comic Sans MS" pitchFamily="66" charset="0"/>
              </a:rPr>
              <a:t>as imposé/a imposé/ont imposé</a:t>
            </a:r>
            <a:r>
              <a:rPr lang="fr-FR" sz="1200" dirty="0">
                <a:latin typeface="Comic Sans MS" pitchFamily="66" charset="0"/>
              </a:rPr>
              <a:t> l’école laïque.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Les peintres Manet et Renoir </a:t>
            </a:r>
            <a:r>
              <a:rPr lang="fr-FR" sz="1200" b="1" dirty="0">
                <a:latin typeface="Comic Sans MS" pitchFamily="66" charset="0"/>
              </a:rPr>
              <a:t>avez créé/a créé/ont créé</a:t>
            </a:r>
            <a:r>
              <a:rPr lang="fr-FR" sz="1200" dirty="0">
                <a:latin typeface="Comic Sans MS" pitchFamily="66" charset="0"/>
              </a:rPr>
              <a:t> un nouveau style de peinture.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Tu </a:t>
            </a:r>
            <a:r>
              <a:rPr lang="fr-FR" sz="1200" b="1" dirty="0">
                <a:latin typeface="Comic Sans MS" pitchFamily="66" charset="0"/>
              </a:rPr>
              <a:t>as étudié/a étudié/ai étudié </a:t>
            </a:r>
            <a:r>
              <a:rPr lang="fr-FR" sz="1200" dirty="0">
                <a:latin typeface="Comic Sans MS" pitchFamily="66" charset="0"/>
              </a:rPr>
              <a:t>l’Antiquité et le Moyen-Âge.</a:t>
            </a:r>
          </a:p>
        </p:txBody>
      </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279861"/>
            <a:ext cx="6192688" cy="502778"/>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79421"/>
            <a:ext cx="61926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02750"/>
            <a:ext cx="6192688" cy="502778"/>
          </a:xfrm>
          <a:prstGeom prst="rect">
            <a:avLst/>
          </a:prstGeom>
        </p:spPr>
      </p:pic>
      <p:pic>
        <p:nvPicPr>
          <p:cNvPr id="1026" name="Picture 2" descr="http://cdn-gulli.ladmedia.fr/var/jeunesse/storage/images/coloriages/coloriages-animaux/dinosaures/dinosaure-deinonychus/22448420-2-fre-FR/Dinosaure-Deinonych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7720" y="2321496"/>
            <a:ext cx="1368152" cy="10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1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a:t>Le passé composé des verbes du 1</a:t>
            </a:r>
            <a:r>
              <a:rPr lang="fr-FR" baseline="30000" dirty="0"/>
              <a:t>er</a:t>
            </a:r>
            <a:r>
              <a:rPr lang="fr-FR" dirty="0"/>
              <a:t> groupe</a:t>
            </a:r>
          </a:p>
        </p:txBody>
      </p:sp>
      <p:sp>
        <p:nvSpPr>
          <p:cNvPr id="3" name="Espace réservé du texte 2"/>
          <p:cNvSpPr>
            <a:spLocks noGrp="1"/>
          </p:cNvSpPr>
          <p:nvPr>
            <p:ph type="body" sz="quarter" idx="11"/>
          </p:nvPr>
        </p:nvSpPr>
        <p:spPr/>
        <p:txBody>
          <a:bodyPr/>
          <a:lstStyle/>
          <a:p>
            <a:r>
              <a:rPr lang="fr-FR" dirty="0"/>
              <a:t>12</a:t>
            </a:r>
          </a:p>
        </p:txBody>
      </p:sp>
      <p:sp>
        <p:nvSpPr>
          <p:cNvPr id="4" name="Espace réservé du texte 3"/>
          <p:cNvSpPr>
            <a:spLocks noGrp="1"/>
          </p:cNvSpPr>
          <p:nvPr>
            <p:ph type="body" sz="quarter" idx="12"/>
          </p:nvPr>
        </p:nvSpPr>
        <p:spPr/>
        <p:txBody>
          <a:bodyPr/>
          <a:lstStyle/>
          <a:p>
            <a:r>
              <a:rPr lang="fr-FR" dirty="0"/>
              <a:t>**</a:t>
            </a:r>
          </a:p>
        </p:txBody>
      </p:sp>
      <p:grpSp>
        <p:nvGrpSpPr>
          <p:cNvPr id="30" name="Groupe 29"/>
          <p:cNvGrpSpPr/>
          <p:nvPr/>
        </p:nvGrpSpPr>
        <p:grpSpPr>
          <a:xfrm>
            <a:off x="116632" y="1280592"/>
            <a:ext cx="6653336" cy="468196"/>
            <a:chOff x="116632" y="1352600"/>
            <a:chExt cx="6653336" cy="468196"/>
          </a:xfrm>
        </p:grpSpPr>
        <p:grpSp>
          <p:nvGrpSpPr>
            <p:cNvPr id="31" name="Groupe 30"/>
            <p:cNvGrpSpPr/>
            <p:nvPr/>
          </p:nvGrpSpPr>
          <p:grpSpPr>
            <a:xfrm>
              <a:off x="116632" y="1352600"/>
              <a:ext cx="360040" cy="461665"/>
              <a:chOff x="116632" y="1352600"/>
              <a:chExt cx="360040" cy="461665"/>
            </a:xfrm>
          </p:grpSpPr>
          <p:sp>
            <p:nvSpPr>
              <p:cNvPr id="34" name="Ellipse 3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2" name="ZoneTexte 31"/>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Complète avec le pronom personnel qui convient.</a:t>
              </a:r>
            </a:p>
          </p:txBody>
        </p:sp>
        <p:sp>
          <p:nvSpPr>
            <p:cNvPr id="33" name="Rectangle à coins arrondis 3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6" name="ZoneTexte 35"/>
          <p:cNvSpPr txBox="1"/>
          <p:nvPr/>
        </p:nvSpPr>
        <p:spPr>
          <a:xfrm>
            <a:off x="296652" y="1856656"/>
            <a:ext cx="3276364" cy="1569660"/>
          </a:xfrm>
          <a:prstGeom prst="rect">
            <a:avLst/>
          </a:prstGeom>
          <a:noFill/>
        </p:spPr>
        <p:txBody>
          <a:bodyPr wrap="square" rtlCol="0">
            <a:spAutoFit/>
          </a:bodyPr>
          <a:lstStyle/>
          <a:p>
            <a:pPr>
              <a:lnSpc>
                <a:spcPct val="200000"/>
              </a:lnSpc>
            </a:pPr>
            <a:r>
              <a:rPr lang="fr-FR" sz="1200" dirty="0">
                <a:latin typeface="Comic Sans MS" pitchFamily="66" charset="0"/>
              </a:rPr>
              <a:t>............ ont volé le vase de Soissons.</a:t>
            </a:r>
          </a:p>
          <a:p>
            <a:pPr>
              <a:lnSpc>
                <a:spcPct val="200000"/>
              </a:lnSpc>
            </a:pPr>
            <a:r>
              <a:rPr lang="fr-FR" sz="1200" dirty="0">
                <a:latin typeface="Comic Sans MS" pitchFamily="66" charset="0"/>
              </a:rPr>
              <a:t>............ a envoyé un messager.</a:t>
            </a:r>
          </a:p>
          <a:p>
            <a:pPr>
              <a:lnSpc>
                <a:spcPct val="200000"/>
              </a:lnSpc>
            </a:pPr>
            <a:r>
              <a:rPr lang="fr-FR" sz="1200" dirty="0">
                <a:latin typeface="Comic Sans MS" pitchFamily="66" charset="0"/>
              </a:rPr>
              <a:t>............ est arrivé trop tard.</a:t>
            </a:r>
          </a:p>
          <a:p>
            <a:pPr>
              <a:lnSpc>
                <a:spcPct val="200000"/>
              </a:lnSpc>
            </a:pPr>
            <a:r>
              <a:rPr lang="fr-FR" sz="1200" dirty="0">
                <a:latin typeface="Comic Sans MS" pitchFamily="66" charset="0"/>
              </a:rPr>
              <a:t>............ avons marché de longues heures</a:t>
            </a:r>
          </a:p>
        </p:txBody>
      </p:sp>
      <p:sp>
        <p:nvSpPr>
          <p:cNvPr id="37" name="ZoneTexte 36"/>
          <p:cNvSpPr txBox="1"/>
          <p:nvPr/>
        </p:nvSpPr>
        <p:spPr>
          <a:xfrm>
            <a:off x="3573016" y="1856656"/>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êtes entrés sans permission.</a:t>
            </a:r>
          </a:p>
          <a:p>
            <a:pPr>
              <a:lnSpc>
                <a:spcPct val="200000"/>
              </a:lnSpc>
            </a:pPr>
            <a:r>
              <a:rPr lang="fr-FR" sz="1200" dirty="0">
                <a:latin typeface="Comic Sans MS" pitchFamily="66" charset="0"/>
              </a:rPr>
              <a:t>............ ont rencontré un historien.</a:t>
            </a:r>
          </a:p>
          <a:p>
            <a:pPr>
              <a:lnSpc>
                <a:spcPct val="200000"/>
              </a:lnSpc>
            </a:pPr>
            <a:r>
              <a:rPr lang="fr-FR" sz="1200" dirty="0">
                <a:latin typeface="Comic Sans MS" pitchFamily="66" charset="0"/>
              </a:rPr>
              <a:t>............ ai profité de ces instants de répit. </a:t>
            </a:r>
          </a:p>
          <a:p>
            <a:pPr>
              <a:lnSpc>
                <a:spcPct val="200000"/>
              </a:lnSpc>
            </a:pPr>
            <a:r>
              <a:rPr lang="fr-FR" sz="1200" dirty="0">
                <a:latin typeface="Comic Sans MS" pitchFamily="66" charset="0"/>
              </a:rPr>
              <a:t>............ as attrapé une mauvaise grippe.</a:t>
            </a:r>
          </a:p>
        </p:txBody>
      </p:sp>
      <p:cxnSp>
        <p:nvCxnSpPr>
          <p:cNvPr id="38" name="Connecteur droit 37"/>
          <p:cNvCxnSpPr/>
          <p:nvPr/>
        </p:nvCxnSpPr>
        <p:spPr>
          <a:xfrm>
            <a:off x="3472408" y="1856656"/>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9" name="Groupe 38"/>
          <p:cNvGrpSpPr/>
          <p:nvPr/>
        </p:nvGrpSpPr>
        <p:grpSpPr>
          <a:xfrm>
            <a:off x="116632" y="3476692"/>
            <a:ext cx="6653336" cy="468196"/>
            <a:chOff x="116632" y="1352600"/>
            <a:chExt cx="6653336" cy="468196"/>
          </a:xfrm>
        </p:grpSpPr>
        <p:grpSp>
          <p:nvGrpSpPr>
            <p:cNvPr id="40" name="Groupe 39"/>
            <p:cNvGrpSpPr/>
            <p:nvPr/>
          </p:nvGrpSpPr>
          <p:grpSpPr>
            <a:xfrm>
              <a:off x="116632" y="1352600"/>
              <a:ext cx="360040" cy="461665"/>
              <a:chOff x="116632" y="1352600"/>
              <a:chExt cx="360040" cy="461665"/>
            </a:xfrm>
          </p:grpSpPr>
          <p:sp>
            <p:nvSpPr>
              <p:cNvPr id="43" name="Ellipse 4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1" name="ZoneTexte 40"/>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Récris la phrase suivante en changeant le sujet.</a:t>
              </a:r>
            </a:p>
          </p:txBody>
        </p:sp>
        <p:sp>
          <p:nvSpPr>
            <p:cNvPr id="42" name="Rectangle à coins arrondis 4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45" name="Groupe 44"/>
          <p:cNvGrpSpPr/>
          <p:nvPr/>
        </p:nvGrpSpPr>
        <p:grpSpPr>
          <a:xfrm>
            <a:off x="116632" y="6105128"/>
            <a:ext cx="6653336" cy="818292"/>
            <a:chOff x="116632" y="1352600"/>
            <a:chExt cx="6653336" cy="818292"/>
          </a:xfrm>
        </p:grpSpPr>
        <p:grpSp>
          <p:nvGrpSpPr>
            <p:cNvPr id="46" name="Groupe 45"/>
            <p:cNvGrpSpPr/>
            <p:nvPr/>
          </p:nvGrpSpPr>
          <p:grpSpPr>
            <a:xfrm>
              <a:off x="116632" y="1352600"/>
              <a:ext cx="360040" cy="461665"/>
              <a:chOff x="116632" y="1352600"/>
              <a:chExt cx="360040" cy="461665"/>
            </a:xfrm>
          </p:grpSpPr>
          <p:sp>
            <p:nvSpPr>
              <p:cNvPr id="49" name="Ellipse 4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ZoneTexte 4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Récris les phrases suivantes en conjuguant le verbe entre parenthèses au passé composé.</a:t>
              </a:r>
            </a:p>
          </p:txBody>
        </p:sp>
        <p:sp>
          <p:nvSpPr>
            <p:cNvPr id="48" name="Rectangle à coins arrondis 4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1" name="ZoneTexte 50"/>
          <p:cNvSpPr txBox="1"/>
          <p:nvPr/>
        </p:nvSpPr>
        <p:spPr>
          <a:xfrm>
            <a:off x="296652" y="6771198"/>
            <a:ext cx="6372708" cy="2400657"/>
          </a:xfrm>
          <a:prstGeom prst="rect">
            <a:avLst/>
          </a:prstGeom>
          <a:noFill/>
        </p:spPr>
        <p:txBody>
          <a:bodyPr wrap="square" rtlCol="0">
            <a:spAutoFit/>
          </a:bodyPr>
          <a:lstStyle/>
          <a:p>
            <a:pPr algn="just">
              <a:lnSpc>
                <a:spcPct val="250000"/>
              </a:lnSpc>
            </a:pPr>
            <a:r>
              <a:rPr lang="fr-FR" sz="1200" dirty="0">
                <a:latin typeface="Comic Sans MS" pitchFamily="66" charset="0"/>
              </a:rPr>
              <a:t>Je (adorer) la lecture du livre « Germinal » de Zola.</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 roi Clovis (fonder) la dynastie des Mérovingiens.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La classe et moi (visiter) un musée sur la Révolution français. </a:t>
            </a:r>
          </a:p>
        </p:txBody>
      </p:sp>
      <p:pic>
        <p:nvPicPr>
          <p:cNvPr id="52" name="Image 5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7248966"/>
            <a:ext cx="6192688" cy="502778"/>
          </a:xfrm>
          <a:prstGeom prst="rect">
            <a:avLst/>
          </a:prstGeom>
        </p:spPr>
      </p:pic>
      <p:pic>
        <p:nvPicPr>
          <p:cNvPr id="53" name="Image 5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8248526"/>
            <a:ext cx="6192688" cy="502778"/>
          </a:xfrm>
          <a:prstGeom prst="rect">
            <a:avLst/>
          </a:prstGeom>
        </p:spPr>
      </p:pic>
      <p:pic>
        <p:nvPicPr>
          <p:cNvPr id="54" name="Image 5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171855"/>
            <a:ext cx="6192688" cy="502778"/>
          </a:xfrm>
          <a:prstGeom prst="rect">
            <a:avLst/>
          </a:prstGeom>
        </p:spPr>
      </p:pic>
      <p:sp>
        <p:nvSpPr>
          <p:cNvPr id="55" name="ZoneTexte 54"/>
          <p:cNvSpPr txBox="1"/>
          <p:nvPr/>
        </p:nvSpPr>
        <p:spPr>
          <a:xfrm>
            <a:off x="321804" y="3944888"/>
            <a:ext cx="6372708" cy="1477328"/>
          </a:xfrm>
          <a:prstGeom prst="rect">
            <a:avLst/>
          </a:prstGeom>
          <a:noFill/>
        </p:spPr>
        <p:txBody>
          <a:bodyPr wrap="square" rtlCol="0">
            <a:spAutoFit/>
          </a:bodyPr>
          <a:lstStyle/>
          <a:p>
            <a:pPr algn="just">
              <a:lnSpc>
                <a:spcPct val="250000"/>
              </a:lnSpc>
            </a:pPr>
            <a:r>
              <a:rPr lang="fr-FR" sz="1200" dirty="0">
                <a:latin typeface="Comic Sans MS" pitchFamily="66" charset="0"/>
              </a:rPr>
              <a:t>Les archéologues ont déchiffré la pierre de Rosette.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Louis XVI a gouverné la France pendant près de 20 ans.</a:t>
            </a:r>
          </a:p>
        </p:txBody>
      </p:sp>
      <p:pic>
        <p:nvPicPr>
          <p:cNvPr id="56" name="Image 5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4422656"/>
            <a:ext cx="6192688" cy="502778"/>
          </a:xfrm>
          <a:prstGeom prst="rect">
            <a:avLst/>
          </a:prstGeom>
        </p:spPr>
      </p:pic>
      <p:pic>
        <p:nvPicPr>
          <p:cNvPr id="57" name="Image 5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01216" y="5422216"/>
            <a:ext cx="6192688" cy="502778"/>
          </a:xfrm>
          <a:prstGeom prst="rect">
            <a:avLst/>
          </a:prstGeom>
        </p:spPr>
      </p:pic>
      <p:sp>
        <p:nvSpPr>
          <p:cNvPr id="58" name="ZoneTexte 57"/>
          <p:cNvSpPr txBox="1"/>
          <p:nvPr/>
        </p:nvSpPr>
        <p:spPr>
          <a:xfrm>
            <a:off x="387772" y="4520212"/>
            <a:ext cx="2016224" cy="369332"/>
          </a:xfrm>
          <a:prstGeom prst="rect">
            <a:avLst/>
          </a:prstGeom>
          <a:noFill/>
        </p:spPr>
        <p:txBody>
          <a:bodyPr wrap="square" rtlCol="0">
            <a:spAutoFit/>
          </a:bodyPr>
          <a:lstStyle/>
          <a:p>
            <a:r>
              <a:rPr lang="fr-FR" b="1" dirty="0">
                <a:latin typeface="Cursive standard" pitchFamily="2" charset="0"/>
              </a:rPr>
              <a:t>Champollion</a:t>
            </a:r>
          </a:p>
        </p:txBody>
      </p:sp>
      <p:sp>
        <p:nvSpPr>
          <p:cNvPr id="59" name="ZoneTexte 58"/>
          <p:cNvSpPr txBox="1"/>
          <p:nvPr/>
        </p:nvSpPr>
        <p:spPr>
          <a:xfrm>
            <a:off x="401216" y="5519772"/>
            <a:ext cx="2016224" cy="369332"/>
          </a:xfrm>
          <a:prstGeom prst="rect">
            <a:avLst/>
          </a:prstGeom>
          <a:noFill/>
        </p:spPr>
        <p:txBody>
          <a:bodyPr wrap="square" rtlCol="0">
            <a:spAutoFit/>
          </a:bodyPr>
          <a:lstStyle/>
          <a:p>
            <a:r>
              <a:rPr lang="fr-FR" b="1" dirty="0">
                <a:latin typeface="Cursive standard" pitchFamily="2" charset="0"/>
              </a:rPr>
              <a:t>Ces rois</a:t>
            </a:r>
          </a:p>
        </p:txBody>
      </p:sp>
    </p:spTree>
    <p:extLst>
      <p:ext uri="{BB962C8B-B14F-4D97-AF65-F5344CB8AC3E}">
        <p14:creationId xmlns:p14="http://schemas.microsoft.com/office/powerpoint/2010/main" val="3464019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F79D8-E04F-3974-83BB-ED03539BC3C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25475A5-5070-0733-7D19-F83CE0FF2DF4}"/>
              </a:ext>
            </a:extLst>
          </p:cNvPr>
          <p:cNvSpPr>
            <a:spLocks noGrp="1"/>
          </p:cNvSpPr>
          <p:nvPr>
            <p:ph type="body" sz="quarter" idx="10"/>
          </p:nvPr>
        </p:nvSpPr>
        <p:spPr/>
        <p:txBody>
          <a:bodyPr>
            <a:normAutofit fontScale="62500" lnSpcReduction="20000"/>
          </a:bodyPr>
          <a:lstStyle/>
          <a:p>
            <a:r>
              <a:rPr lang="fr-FR" dirty="0"/>
              <a:t>Le passé composé des verbes du 1</a:t>
            </a:r>
            <a:r>
              <a:rPr lang="fr-FR" baseline="30000" dirty="0"/>
              <a:t>er</a:t>
            </a:r>
            <a:r>
              <a:rPr lang="fr-FR" dirty="0"/>
              <a:t> groupe</a:t>
            </a:r>
          </a:p>
        </p:txBody>
      </p:sp>
      <p:sp>
        <p:nvSpPr>
          <p:cNvPr id="3" name="Espace réservé du texte 2">
            <a:extLst>
              <a:ext uri="{FF2B5EF4-FFF2-40B4-BE49-F238E27FC236}">
                <a16:creationId xmlns:a16="http://schemas.microsoft.com/office/drawing/2014/main" id="{D39FBE49-F044-88F8-25F6-EA7135D76454}"/>
              </a:ext>
            </a:extLst>
          </p:cNvPr>
          <p:cNvSpPr>
            <a:spLocks noGrp="1"/>
          </p:cNvSpPr>
          <p:nvPr>
            <p:ph type="body" sz="quarter" idx="11"/>
          </p:nvPr>
        </p:nvSpPr>
        <p:spPr/>
        <p:txBody>
          <a:bodyPr/>
          <a:lstStyle/>
          <a:p>
            <a:r>
              <a:rPr lang="fr-FR" dirty="0"/>
              <a:t>12</a:t>
            </a:r>
          </a:p>
        </p:txBody>
      </p:sp>
      <p:sp>
        <p:nvSpPr>
          <p:cNvPr id="4" name="Espace réservé du texte 3">
            <a:extLst>
              <a:ext uri="{FF2B5EF4-FFF2-40B4-BE49-F238E27FC236}">
                <a16:creationId xmlns:a16="http://schemas.microsoft.com/office/drawing/2014/main" id="{3CC2BE30-9A86-24A3-2368-6713807D4B3F}"/>
              </a:ext>
            </a:extLst>
          </p:cNvPr>
          <p:cNvSpPr>
            <a:spLocks noGrp="1"/>
          </p:cNvSpPr>
          <p:nvPr>
            <p:ph type="body" sz="quarter" idx="12"/>
          </p:nvPr>
        </p:nvSpPr>
        <p:spPr/>
        <p:txBody>
          <a:bodyPr/>
          <a:lstStyle/>
          <a:p>
            <a:r>
              <a:rPr lang="fr-FR" dirty="0"/>
              <a:t>***</a:t>
            </a:r>
          </a:p>
        </p:txBody>
      </p:sp>
      <p:grpSp>
        <p:nvGrpSpPr>
          <p:cNvPr id="30" name="Groupe 29">
            <a:extLst>
              <a:ext uri="{FF2B5EF4-FFF2-40B4-BE49-F238E27FC236}">
                <a16:creationId xmlns:a16="http://schemas.microsoft.com/office/drawing/2014/main" id="{3B3854AE-AC05-FD66-1912-66864B304EED}"/>
              </a:ext>
            </a:extLst>
          </p:cNvPr>
          <p:cNvGrpSpPr/>
          <p:nvPr/>
        </p:nvGrpSpPr>
        <p:grpSpPr>
          <a:xfrm>
            <a:off x="116632" y="1064568"/>
            <a:ext cx="6653336" cy="1895703"/>
            <a:chOff x="116632" y="1352600"/>
            <a:chExt cx="6653336" cy="1895703"/>
          </a:xfrm>
        </p:grpSpPr>
        <p:grpSp>
          <p:nvGrpSpPr>
            <p:cNvPr id="31" name="Groupe 30">
              <a:extLst>
                <a:ext uri="{FF2B5EF4-FFF2-40B4-BE49-F238E27FC236}">
                  <a16:creationId xmlns:a16="http://schemas.microsoft.com/office/drawing/2014/main" id="{93657E9A-3340-DCF2-F4C9-1F609B4DEB43}"/>
                </a:ext>
              </a:extLst>
            </p:cNvPr>
            <p:cNvGrpSpPr/>
            <p:nvPr/>
          </p:nvGrpSpPr>
          <p:grpSpPr>
            <a:xfrm>
              <a:off x="116632" y="1352600"/>
              <a:ext cx="360040" cy="461665"/>
              <a:chOff x="116632" y="1352600"/>
              <a:chExt cx="360040" cy="461665"/>
            </a:xfrm>
          </p:grpSpPr>
          <p:sp>
            <p:nvSpPr>
              <p:cNvPr id="34" name="Ellipse 33">
                <a:extLst>
                  <a:ext uri="{FF2B5EF4-FFF2-40B4-BE49-F238E27FC236}">
                    <a16:creationId xmlns:a16="http://schemas.microsoft.com/office/drawing/2014/main" id="{65BAE718-0DE6-5AD1-3C12-0FF36C2609E1}"/>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EB68F179-447E-8505-F688-034666807EC9}"/>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2" name="ZoneTexte 31">
              <a:extLst>
                <a:ext uri="{FF2B5EF4-FFF2-40B4-BE49-F238E27FC236}">
                  <a16:creationId xmlns:a16="http://schemas.microsoft.com/office/drawing/2014/main" id="{B27D6C8B-CB6E-09D1-F748-91937A2C8704}"/>
                </a:ext>
              </a:extLst>
            </p:cNvPr>
            <p:cNvSpPr txBox="1"/>
            <p:nvPr/>
          </p:nvSpPr>
          <p:spPr>
            <a:xfrm>
              <a:off x="476672" y="1432228"/>
              <a:ext cx="6192688" cy="1816075"/>
            </a:xfrm>
            <a:prstGeom prst="rect">
              <a:avLst/>
            </a:prstGeom>
            <a:noFill/>
          </p:spPr>
          <p:txBody>
            <a:bodyPr wrap="square" rtlCol="0">
              <a:spAutoFit/>
            </a:bodyPr>
            <a:lstStyle/>
            <a:p>
              <a:pPr>
                <a:lnSpc>
                  <a:spcPct val="150000"/>
                </a:lnSpc>
              </a:pPr>
              <a:r>
                <a:rPr lang="fr-FR" sz="1400" u="sng" dirty="0">
                  <a:latin typeface="SimpleRonde" pitchFamily="2" charset="0"/>
                </a:rPr>
                <a:t>Souligne les verbes conjugués et recopie-les dans la colonne qui convient :</a:t>
              </a:r>
            </a:p>
            <a:p>
              <a:pPr>
                <a:lnSpc>
                  <a:spcPct val="150000"/>
                </a:lnSpc>
              </a:pPr>
              <a:r>
                <a:rPr lang="fr-FR" sz="1200" dirty="0">
                  <a:latin typeface="Comic Sans MS" panose="030F0702030302020204" pitchFamily="66" charset="0"/>
                </a:rPr>
                <a:t>Ils voulaient d’abord savoir si des êtres vivants pouvaient résister à un voyage spatial. On a essayé avec des animaux : des rats, un chien, un singe. En 1961, pour la première fois, un homme a voyagé dans l’espace : Youri </a:t>
              </a:r>
              <a:r>
                <a:rPr lang="fr-FR" sz="1200" dirty="0" err="1">
                  <a:latin typeface="Comic Sans MS" panose="030F0702030302020204" pitchFamily="66" charset="0"/>
                </a:rPr>
                <a:t>Gargarine</a:t>
              </a:r>
              <a:r>
                <a:rPr lang="fr-FR" sz="1200" dirty="0">
                  <a:latin typeface="Comic Sans MS" panose="030F0702030302020204" pitchFamily="66" charset="0"/>
                </a:rPr>
                <a:t>. Il a effectué le tour complet de la Terre. C’était le début de la conquête de l’espace.</a:t>
              </a:r>
            </a:p>
          </p:txBody>
        </p:sp>
        <p:sp>
          <p:nvSpPr>
            <p:cNvPr id="33" name="Rectangle à coins arrondis 32">
              <a:extLst>
                <a:ext uri="{FF2B5EF4-FFF2-40B4-BE49-F238E27FC236}">
                  <a16:creationId xmlns:a16="http://schemas.microsoft.com/office/drawing/2014/main" id="{250BAA52-E81C-2747-92FE-12F464853DB6}"/>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39" name="Groupe 38">
            <a:extLst>
              <a:ext uri="{FF2B5EF4-FFF2-40B4-BE49-F238E27FC236}">
                <a16:creationId xmlns:a16="http://schemas.microsoft.com/office/drawing/2014/main" id="{B8244B05-7D68-1B2C-F023-8732374DB59A}"/>
              </a:ext>
            </a:extLst>
          </p:cNvPr>
          <p:cNvGrpSpPr/>
          <p:nvPr/>
        </p:nvGrpSpPr>
        <p:grpSpPr>
          <a:xfrm>
            <a:off x="110858" y="4543408"/>
            <a:ext cx="6653336" cy="468196"/>
            <a:chOff x="116632" y="1352600"/>
            <a:chExt cx="6653336" cy="468196"/>
          </a:xfrm>
        </p:grpSpPr>
        <p:grpSp>
          <p:nvGrpSpPr>
            <p:cNvPr id="40" name="Groupe 39">
              <a:extLst>
                <a:ext uri="{FF2B5EF4-FFF2-40B4-BE49-F238E27FC236}">
                  <a16:creationId xmlns:a16="http://schemas.microsoft.com/office/drawing/2014/main" id="{742A09AD-6C49-238F-7278-71E86DFFB06B}"/>
                </a:ext>
              </a:extLst>
            </p:cNvPr>
            <p:cNvGrpSpPr/>
            <p:nvPr/>
          </p:nvGrpSpPr>
          <p:grpSpPr>
            <a:xfrm>
              <a:off x="116632" y="1352600"/>
              <a:ext cx="360040" cy="461665"/>
              <a:chOff x="116632" y="1352600"/>
              <a:chExt cx="360040" cy="461665"/>
            </a:xfrm>
          </p:grpSpPr>
          <p:sp>
            <p:nvSpPr>
              <p:cNvPr id="43" name="Ellipse 42">
                <a:extLst>
                  <a:ext uri="{FF2B5EF4-FFF2-40B4-BE49-F238E27FC236}">
                    <a16:creationId xmlns:a16="http://schemas.microsoft.com/office/drawing/2014/main" id="{ACF132CA-CE64-01A9-D809-708EE274A7DF}"/>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C65F50CF-7C6A-5960-8B7B-D999E9DB64BB}"/>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1" name="ZoneTexte 40">
              <a:extLst>
                <a:ext uri="{FF2B5EF4-FFF2-40B4-BE49-F238E27FC236}">
                  <a16:creationId xmlns:a16="http://schemas.microsoft.com/office/drawing/2014/main" id="{E082F37F-B1C7-6712-41BA-CC789537804C}"/>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Récris les phrases en conjuguant les verbes au passé composé.</a:t>
              </a:r>
            </a:p>
          </p:txBody>
        </p:sp>
        <p:sp>
          <p:nvSpPr>
            <p:cNvPr id="42" name="Rectangle à coins arrondis 41">
              <a:extLst>
                <a:ext uri="{FF2B5EF4-FFF2-40B4-BE49-F238E27FC236}">
                  <a16:creationId xmlns:a16="http://schemas.microsoft.com/office/drawing/2014/main" id="{3B3662CE-AC2A-0342-EE20-A367C51F5191}"/>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1" name="ZoneTexte 50">
            <a:extLst>
              <a:ext uri="{FF2B5EF4-FFF2-40B4-BE49-F238E27FC236}">
                <a16:creationId xmlns:a16="http://schemas.microsoft.com/office/drawing/2014/main" id="{646EFF50-350D-F22E-179B-08F6ED2F17F0}"/>
              </a:ext>
            </a:extLst>
          </p:cNvPr>
          <p:cNvSpPr txBox="1"/>
          <p:nvPr/>
        </p:nvSpPr>
        <p:spPr>
          <a:xfrm>
            <a:off x="290878" y="5085864"/>
            <a:ext cx="6372708" cy="4632230"/>
          </a:xfrm>
          <a:prstGeom prst="rect">
            <a:avLst/>
          </a:prstGeom>
          <a:noFill/>
        </p:spPr>
        <p:txBody>
          <a:bodyPr wrap="square" rtlCol="0">
            <a:spAutoFit/>
          </a:bodyPr>
          <a:lstStyle/>
          <a:p>
            <a:pPr algn="just">
              <a:lnSpc>
                <a:spcPct val="250000"/>
              </a:lnSpc>
            </a:pPr>
            <a:r>
              <a:rPr lang="fr-FR" sz="1200" dirty="0">
                <a:latin typeface="Comic Sans MS" pitchFamily="66" charset="0"/>
              </a:rPr>
              <a:t>Trois astronautes américains décollent vers la Lune.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Leur voyage dure 4 jours.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 module lunaire arrive sur la Lune.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Neil Armstrong marche sur la Lune.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Il plante le drapeau américain sur le sol lunaire.</a:t>
            </a:r>
          </a:p>
          <a:p>
            <a:pPr algn="just">
              <a:lnSpc>
                <a:spcPct val="250000"/>
              </a:lnSpc>
            </a:pPr>
            <a:endParaRPr lang="fr-FR" sz="1200" dirty="0">
              <a:latin typeface="Comic Sans MS" pitchFamily="66" charset="0"/>
            </a:endParaRPr>
          </a:p>
        </p:txBody>
      </p:sp>
      <p:pic>
        <p:nvPicPr>
          <p:cNvPr id="52" name="Image 51" descr="Capture d’écran">
            <a:extLst>
              <a:ext uri="{FF2B5EF4-FFF2-40B4-BE49-F238E27FC236}">
                <a16:creationId xmlns:a16="http://schemas.microsoft.com/office/drawing/2014/main" id="{5FC9FAB9-7B33-8B95-3094-59B857466EF6}"/>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0290" y="5563632"/>
            <a:ext cx="6192688" cy="502778"/>
          </a:xfrm>
          <a:prstGeom prst="rect">
            <a:avLst/>
          </a:prstGeom>
        </p:spPr>
      </p:pic>
      <p:pic>
        <p:nvPicPr>
          <p:cNvPr id="53" name="Image 52" descr="Capture d’écran">
            <a:extLst>
              <a:ext uri="{FF2B5EF4-FFF2-40B4-BE49-F238E27FC236}">
                <a16:creationId xmlns:a16="http://schemas.microsoft.com/office/drawing/2014/main" id="{72F2AF7B-F4B8-9304-0B38-9A88A6AE1B9E}"/>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0290" y="6563192"/>
            <a:ext cx="6192688" cy="502778"/>
          </a:xfrm>
          <a:prstGeom prst="rect">
            <a:avLst/>
          </a:prstGeom>
        </p:spPr>
      </p:pic>
      <p:pic>
        <p:nvPicPr>
          <p:cNvPr id="54" name="Image 53" descr="Capture d’écran">
            <a:extLst>
              <a:ext uri="{FF2B5EF4-FFF2-40B4-BE49-F238E27FC236}">
                <a16:creationId xmlns:a16="http://schemas.microsoft.com/office/drawing/2014/main" id="{52DC0C13-9706-ACF5-3544-2F30C42FF485}"/>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0290" y="7486521"/>
            <a:ext cx="6192688" cy="502778"/>
          </a:xfrm>
          <a:prstGeom prst="rect">
            <a:avLst/>
          </a:prstGeom>
        </p:spPr>
      </p:pic>
      <p:graphicFrame>
        <p:nvGraphicFramePr>
          <p:cNvPr id="5" name="Tableau 4">
            <a:extLst>
              <a:ext uri="{FF2B5EF4-FFF2-40B4-BE49-F238E27FC236}">
                <a16:creationId xmlns:a16="http://schemas.microsoft.com/office/drawing/2014/main" id="{270039E9-F630-B394-87D1-BA25D6D257F7}"/>
              </a:ext>
            </a:extLst>
          </p:cNvPr>
          <p:cNvGraphicFramePr>
            <a:graphicFrameLocks noGrp="1"/>
          </p:cNvGraphicFramePr>
          <p:nvPr>
            <p:extLst>
              <p:ext uri="{D42A27DB-BD31-4B8C-83A1-F6EECF244321}">
                <p14:modId xmlns:p14="http://schemas.microsoft.com/office/powerpoint/2010/main" val="3310071671"/>
              </p:ext>
            </p:extLst>
          </p:nvPr>
        </p:nvGraphicFramePr>
        <p:xfrm>
          <a:off x="188640" y="2991483"/>
          <a:ext cx="6535986" cy="1529469"/>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extLst>
                    <a:ext uri="{9D8B030D-6E8A-4147-A177-3AD203B41FA5}">
                      <a16:colId xmlns:a16="http://schemas.microsoft.com/office/drawing/2014/main" val="20000"/>
                    </a:ext>
                  </a:extLst>
                </a:gridCol>
                <a:gridCol w="3267993">
                  <a:extLst>
                    <a:ext uri="{9D8B030D-6E8A-4147-A177-3AD203B41FA5}">
                      <a16:colId xmlns:a16="http://schemas.microsoft.com/office/drawing/2014/main" val="20001"/>
                    </a:ext>
                  </a:extLst>
                </a:gridCol>
              </a:tblGrid>
              <a:tr h="255139">
                <a:tc>
                  <a:txBody>
                    <a:bodyPr/>
                    <a:lstStyle/>
                    <a:p>
                      <a:pPr algn="ctr"/>
                      <a:r>
                        <a:rPr lang="fr-FR" sz="1400" b="1" dirty="0"/>
                        <a:t>Avoir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a:t>Être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24669">
                <a:tc>
                  <a:txBody>
                    <a:bodyPr/>
                    <a:lstStyle/>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6" name="Image 5" descr="Capture d’écran">
            <a:extLst>
              <a:ext uri="{FF2B5EF4-FFF2-40B4-BE49-F238E27FC236}">
                <a16:creationId xmlns:a16="http://schemas.microsoft.com/office/drawing/2014/main" id="{D97C9A60-E272-9ABD-E231-74584AFF9544}"/>
              </a:ext>
            </a:extLst>
          </p:cNvPr>
          <p:cNvPicPr>
            <a:picLocks noChangeAspect="1"/>
          </p:cNvPicPr>
          <p:nvPr/>
        </p:nvPicPr>
        <p:blipFill rotWithShape="1">
          <a:blip r:embed="rId2">
            <a:extLst>
              <a:ext uri="{28A0092B-C50C-407E-A947-70E740481C1C}">
                <a14:useLocalDpi xmlns:a14="http://schemas.microsoft.com/office/drawing/2010/main" val="0"/>
              </a:ext>
            </a:extLst>
          </a:blip>
          <a:srcRect l="37962" t="-1" r="16178" b="57624"/>
          <a:stretch/>
        </p:blipFill>
        <p:spPr>
          <a:xfrm>
            <a:off x="243908" y="3351523"/>
            <a:ext cx="3145110" cy="1018416"/>
          </a:xfrm>
          <a:prstGeom prst="rect">
            <a:avLst/>
          </a:prstGeom>
        </p:spPr>
      </p:pic>
      <p:pic>
        <p:nvPicPr>
          <p:cNvPr id="7" name="Image 6" descr="Capture d’écran">
            <a:extLst>
              <a:ext uri="{FF2B5EF4-FFF2-40B4-BE49-F238E27FC236}">
                <a16:creationId xmlns:a16="http://schemas.microsoft.com/office/drawing/2014/main" id="{F7642F88-C013-89EB-C565-FD57534AA547}"/>
              </a:ext>
            </a:extLst>
          </p:cNvPr>
          <p:cNvPicPr>
            <a:picLocks noChangeAspect="1"/>
          </p:cNvPicPr>
          <p:nvPr/>
        </p:nvPicPr>
        <p:blipFill rotWithShape="1">
          <a:blip r:embed="rId2">
            <a:extLst>
              <a:ext uri="{28A0092B-C50C-407E-A947-70E740481C1C}">
                <a14:useLocalDpi xmlns:a14="http://schemas.microsoft.com/office/drawing/2010/main" val="0"/>
              </a:ext>
            </a:extLst>
          </a:blip>
          <a:srcRect l="37962" t="-1" r="16178" b="57624"/>
          <a:stretch/>
        </p:blipFill>
        <p:spPr>
          <a:xfrm>
            <a:off x="3519688" y="3351523"/>
            <a:ext cx="3145110" cy="1018416"/>
          </a:xfrm>
          <a:prstGeom prst="rect">
            <a:avLst/>
          </a:prstGeom>
        </p:spPr>
      </p:pic>
      <p:pic>
        <p:nvPicPr>
          <p:cNvPr id="8" name="Image 7" descr="Capture d’écran">
            <a:extLst>
              <a:ext uri="{FF2B5EF4-FFF2-40B4-BE49-F238E27FC236}">
                <a16:creationId xmlns:a16="http://schemas.microsoft.com/office/drawing/2014/main" id="{A147563D-FC21-C2F0-A051-9CFC32EFD41A}"/>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0290" y="8344383"/>
            <a:ext cx="6192688" cy="502778"/>
          </a:xfrm>
          <a:prstGeom prst="rect">
            <a:avLst/>
          </a:prstGeom>
        </p:spPr>
      </p:pic>
      <p:pic>
        <p:nvPicPr>
          <p:cNvPr id="9" name="Image 8" descr="Capture d’écran">
            <a:extLst>
              <a:ext uri="{FF2B5EF4-FFF2-40B4-BE49-F238E27FC236}">
                <a16:creationId xmlns:a16="http://schemas.microsoft.com/office/drawing/2014/main" id="{BAE0E7FB-C47A-0F46-2660-1614F764DB3E}"/>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60006" y="9212318"/>
            <a:ext cx="6192688" cy="502778"/>
          </a:xfrm>
          <a:prstGeom prst="rect">
            <a:avLst/>
          </a:prstGeom>
        </p:spPr>
      </p:pic>
    </p:spTree>
    <p:extLst>
      <p:ext uri="{BB962C8B-B14F-4D97-AF65-F5344CB8AC3E}">
        <p14:creationId xmlns:p14="http://schemas.microsoft.com/office/powerpoint/2010/main" val="4232747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C9A5E-96BB-49FC-06D2-5E6E62DB9F0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EA6426C-0602-F9F2-5A94-2A480494B671}"/>
              </a:ext>
            </a:extLst>
          </p:cNvPr>
          <p:cNvSpPr>
            <a:spLocks noGrp="1"/>
          </p:cNvSpPr>
          <p:nvPr>
            <p:ph type="body" sz="quarter" idx="10"/>
          </p:nvPr>
        </p:nvSpPr>
        <p:spPr/>
        <p:txBody>
          <a:bodyPr>
            <a:normAutofit fontScale="62500" lnSpcReduction="20000"/>
          </a:bodyPr>
          <a:lstStyle/>
          <a:p>
            <a:r>
              <a:rPr lang="fr-FR" dirty="0"/>
              <a:t>Le passé composé des verbes du 1</a:t>
            </a:r>
            <a:r>
              <a:rPr lang="fr-FR" baseline="30000" dirty="0"/>
              <a:t>er</a:t>
            </a:r>
            <a:r>
              <a:rPr lang="fr-FR" dirty="0"/>
              <a:t> groupe</a:t>
            </a:r>
          </a:p>
        </p:txBody>
      </p:sp>
      <p:sp>
        <p:nvSpPr>
          <p:cNvPr id="3" name="Espace réservé du texte 2">
            <a:extLst>
              <a:ext uri="{FF2B5EF4-FFF2-40B4-BE49-F238E27FC236}">
                <a16:creationId xmlns:a16="http://schemas.microsoft.com/office/drawing/2014/main" id="{31472F8D-9408-659F-A823-B44948BD2105}"/>
              </a:ext>
            </a:extLst>
          </p:cNvPr>
          <p:cNvSpPr>
            <a:spLocks noGrp="1"/>
          </p:cNvSpPr>
          <p:nvPr>
            <p:ph type="body" sz="quarter" idx="11"/>
          </p:nvPr>
        </p:nvSpPr>
        <p:spPr/>
        <p:txBody>
          <a:bodyPr/>
          <a:lstStyle/>
          <a:p>
            <a:r>
              <a:rPr lang="fr-FR" dirty="0"/>
              <a:t>12</a:t>
            </a:r>
          </a:p>
        </p:txBody>
      </p:sp>
      <p:sp>
        <p:nvSpPr>
          <p:cNvPr id="4" name="Espace réservé du texte 3">
            <a:extLst>
              <a:ext uri="{FF2B5EF4-FFF2-40B4-BE49-F238E27FC236}">
                <a16:creationId xmlns:a16="http://schemas.microsoft.com/office/drawing/2014/main" id="{AD4F541D-6EDA-8073-F3BE-B71D6BFDAE01}"/>
              </a:ext>
            </a:extLst>
          </p:cNvPr>
          <p:cNvSpPr>
            <a:spLocks noGrp="1"/>
          </p:cNvSpPr>
          <p:nvPr>
            <p:ph type="body" sz="quarter" idx="12"/>
          </p:nvPr>
        </p:nvSpPr>
        <p:spPr/>
        <p:txBody>
          <a:bodyPr/>
          <a:lstStyle/>
          <a:p>
            <a:r>
              <a:rPr lang="fr-FR" dirty="0"/>
              <a:t>****</a:t>
            </a:r>
          </a:p>
        </p:txBody>
      </p:sp>
      <p:grpSp>
        <p:nvGrpSpPr>
          <p:cNvPr id="30" name="Groupe 29">
            <a:extLst>
              <a:ext uri="{FF2B5EF4-FFF2-40B4-BE49-F238E27FC236}">
                <a16:creationId xmlns:a16="http://schemas.microsoft.com/office/drawing/2014/main" id="{B5DE65EC-429A-A606-5B1B-2C180402CBFD}"/>
              </a:ext>
            </a:extLst>
          </p:cNvPr>
          <p:cNvGrpSpPr/>
          <p:nvPr/>
        </p:nvGrpSpPr>
        <p:grpSpPr>
          <a:xfrm>
            <a:off x="116632" y="1280592"/>
            <a:ext cx="6653336" cy="468196"/>
            <a:chOff x="116632" y="1352600"/>
            <a:chExt cx="6653336" cy="468196"/>
          </a:xfrm>
        </p:grpSpPr>
        <p:grpSp>
          <p:nvGrpSpPr>
            <p:cNvPr id="31" name="Groupe 30">
              <a:extLst>
                <a:ext uri="{FF2B5EF4-FFF2-40B4-BE49-F238E27FC236}">
                  <a16:creationId xmlns:a16="http://schemas.microsoft.com/office/drawing/2014/main" id="{1743FB26-9222-B1B5-3710-B983DE3F6482}"/>
                </a:ext>
              </a:extLst>
            </p:cNvPr>
            <p:cNvGrpSpPr/>
            <p:nvPr/>
          </p:nvGrpSpPr>
          <p:grpSpPr>
            <a:xfrm>
              <a:off x="116632" y="1352600"/>
              <a:ext cx="360040" cy="461665"/>
              <a:chOff x="116632" y="1352600"/>
              <a:chExt cx="360040" cy="461665"/>
            </a:xfrm>
          </p:grpSpPr>
          <p:sp>
            <p:nvSpPr>
              <p:cNvPr id="34" name="Ellipse 33">
                <a:extLst>
                  <a:ext uri="{FF2B5EF4-FFF2-40B4-BE49-F238E27FC236}">
                    <a16:creationId xmlns:a16="http://schemas.microsoft.com/office/drawing/2014/main" id="{14078769-7AE5-6359-6D11-886BABD0FBA7}"/>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6F07ADF4-B35A-5EB7-A230-E477D3DF072F}"/>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2" name="ZoneTexte 31">
              <a:extLst>
                <a:ext uri="{FF2B5EF4-FFF2-40B4-BE49-F238E27FC236}">
                  <a16:creationId xmlns:a16="http://schemas.microsoft.com/office/drawing/2014/main" id="{733D763C-11B2-C15C-E2C5-87CE420A4122}"/>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Recopie ce texte en mettant les verbes au passé composé.</a:t>
              </a:r>
            </a:p>
          </p:txBody>
        </p:sp>
        <p:sp>
          <p:nvSpPr>
            <p:cNvPr id="33" name="Rectangle à coins arrondis 32">
              <a:extLst>
                <a:ext uri="{FF2B5EF4-FFF2-40B4-BE49-F238E27FC236}">
                  <a16:creationId xmlns:a16="http://schemas.microsoft.com/office/drawing/2014/main" id="{26BD3968-DBF9-6C19-DC26-D9E402080E43}"/>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45" name="Groupe 44">
            <a:extLst>
              <a:ext uri="{FF2B5EF4-FFF2-40B4-BE49-F238E27FC236}">
                <a16:creationId xmlns:a16="http://schemas.microsoft.com/office/drawing/2014/main" id="{817D9A95-532D-AF85-929B-2891AB3C6E4D}"/>
              </a:ext>
            </a:extLst>
          </p:cNvPr>
          <p:cNvGrpSpPr/>
          <p:nvPr/>
        </p:nvGrpSpPr>
        <p:grpSpPr>
          <a:xfrm>
            <a:off x="116632" y="5462048"/>
            <a:ext cx="6653336" cy="468196"/>
            <a:chOff x="116632" y="1352600"/>
            <a:chExt cx="6653336" cy="468196"/>
          </a:xfrm>
        </p:grpSpPr>
        <p:grpSp>
          <p:nvGrpSpPr>
            <p:cNvPr id="46" name="Groupe 45">
              <a:extLst>
                <a:ext uri="{FF2B5EF4-FFF2-40B4-BE49-F238E27FC236}">
                  <a16:creationId xmlns:a16="http://schemas.microsoft.com/office/drawing/2014/main" id="{49A176BB-CD24-23D0-193B-C9D96B1244A2}"/>
                </a:ext>
              </a:extLst>
            </p:cNvPr>
            <p:cNvGrpSpPr/>
            <p:nvPr/>
          </p:nvGrpSpPr>
          <p:grpSpPr>
            <a:xfrm>
              <a:off x="116632" y="1352600"/>
              <a:ext cx="360040" cy="461665"/>
              <a:chOff x="116632" y="1352600"/>
              <a:chExt cx="360040" cy="461665"/>
            </a:xfrm>
          </p:grpSpPr>
          <p:sp>
            <p:nvSpPr>
              <p:cNvPr id="49" name="Ellipse 48">
                <a:extLst>
                  <a:ext uri="{FF2B5EF4-FFF2-40B4-BE49-F238E27FC236}">
                    <a16:creationId xmlns:a16="http://schemas.microsoft.com/office/drawing/2014/main" id="{5BD73669-FE7A-2026-B88F-BFDC22B8FA02}"/>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19C817E7-3138-4E0A-EA0A-7BCCCBF36E5A}"/>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ZoneTexte 46">
              <a:extLst>
                <a:ext uri="{FF2B5EF4-FFF2-40B4-BE49-F238E27FC236}">
                  <a16:creationId xmlns:a16="http://schemas.microsoft.com/office/drawing/2014/main" id="{D8FE89FF-19A5-3A0C-1E30-FAABBC53C4AA}"/>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Conjugue les verbes entre parenthèses au passé composé.</a:t>
              </a:r>
            </a:p>
          </p:txBody>
        </p:sp>
        <p:sp>
          <p:nvSpPr>
            <p:cNvPr id="48" name="Rectangle à coins arrondis 47">
              <a:extLst>
                <a:ext uri="{FF2B5EF4-FFF2-40B4-BE49-F238E27FC236}">
                  <a16:creationId xmlns:a16="http://schemas.microsoft.com/office/drawing/2014/main" id="{9C73A98F-AD09-6A18-82CB-DC919A1D999F}"/>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1" name="ZoneTexte 50">
            <a:extLst>
              <a:ext uri="{FF2B5EF4-FFF2-40B4-BE49-F238E27FC236}">
                <a16:creationId xmlns:a16="http://schemas.microsoft.com/office/drawing/2014/main" id="{02DA436E-AD21-F589-7578-3D3E09E467C3}"/>
              </a:ext>
            </a:extLst>
          </p:cNvPr>
          <p:cNvSpPr txBox="1"/>
          <p:nvPr/>
        </p:nvSpPr>
        <p:spPr>
          <a:xfrm>
            <a:off x="44624" y="6326144"/>
            <a:ext cx="6813376" cy="3231654"/>
          </a:xfrm>
          <a:prstGeom prst="rect">
            <a:avLst/>
          </a:prstGeom>
          <a:noFill/>
        </p:spPr>
        <p:txBody>
          <a:bodyPr wrap="square" rtlCol="0">
            <a:spAutoFit/>
          </a:bodyPr>
          <a:lstStyle/>
          <a:p>
            <a:pPr algn="just"/>
            <a:r>
              <a:rPr lang="fr-FR" sz="1200" dirty="0">
                <a:latin typeface="Comic Sans MS" pitchFamily="66" charset="0"/>
              </a:rPr>
              <a:t>Hier, tu                                            au grand arbre. Ton père n’             pas</a:t>
            </a:r>
          </a:p>
          <a:p>
            <a:pPr algn="just"/>
            <a:endParaRPr lang="fr-FR" sz="1200" dirty="0">
              <a:latin typeface="Comic Sans MS" pitchFamily="66" charset="0"/>
            </a:endParaRPr>
          </a:p>
          <a:p>
            <a:pPr algn="just"/>
            <a:endParaRPr lang="fr-FR" sz="1200" dirty="0">
              <a:latin typeface="Comic Sans MS" pitchFamily="66" charset="0"/>
            </a:endParaRPr>
          </a:p>
          <a:p>
            <a:pPr algn="just"/>
            <a:endParaRPr lang="fr-FR" sz="1200" dirty="0">
              <a:latin typeface="Comic Sans MS" pitchFamily="66" charset="0"/>
            </a:endParaRPr>
          </a:p>
          <a:p>
            <a:pPr algn="just"/>
            <a:r>
              <a:rPr lang="fr-FR" sz="1200" dirty="0">
                <a:latin typeface="Comic Sans MS" pitchFamily="66" charset="0"/>
              </a:rPr>
              <a:t>et il                                           pour que tu descendes.</a:t>
            </a:r>
          </a:p>
          <a:p>
            <a:pPr algn="just"/>
            <a:endParaRPr lang="fr-FR" sz="1200" dirty="0">
              <a:latin typeface="Comic Sans MS" pitchFamily="66" charset="0"/>
            </a:endParaRPr>
          </a:p>
          <a:p>
            <a:pPr algn="just"/>
            <a:endParaRPr lang="fr-FR" sz="1200" dirty="0">
              <a:latin typeface="Comic Sans MS" pitchFamily="66" charset="0"/>
            </a:endParaRPr>
          </a:p>
          <a:p>
            <a:pPr algn="just"/>
            <a:endParaRPr lang="fr-FR" sz="1200" dirty="0">
              <a:latin typeface="Comic Sans MS" pitchFamily="66" charset="0"/>
            </a:endParaRPr>
          </a:p>
          <a:p>
            <a:pPr algn="just"/>
            <a:r>
              <a:rPr lang="fr-FR" sz="1200" dirty="0">
                <a:latin typeface="Comic Sans MS" pitchFamily="66" charset="0"/>
              </a:rPr>
              <a:t>Ce midi, j’                                         une salade et tu                                         pour du </a:t>
            </a:r>
          </a:p>
          <a:p>
            <a:pPr algn="just"/>
            <a:endParaRPr lang="fr-FR" sz="1200" dirty="0">
              <a:latin typeface="Comic Sans MS" pitchFamily="66" charset="0"/>
            </a:endParaRPr>
          </a:p>
          <a:p>
            <a:pPr algn="just"/>
            <a:endParaRPr lang="fr-FR" sz="1200" dirty="0">
              <a:latin typeface="Comic Sans MS" pitchFamily="66" charset="0"/>
            </a:endParaRPr>
          </a:p>
          <a:p>
            <a:pPr algn="just"/>
            <a:endParaRPr lang="fr-FR" sz="1200" dirty="0">
              <a:latin typeface="Comic Sans MS" pitchFamily="66" charset="0"/>
            </a:endParaRPr>
          </a:p>
          <a:p>
            <a:pPr algn="just"/>
            <a:r>
              <a:rPr lang="fr-FR" sz="1200" dirty="0">
                <a:latin typeface="Comic Sans MS" pitchFamily="66" charset="0"/>
              </a:rPr>
              <a:t>gratin. Enfin, nous                                         la tarte au chocolat du dessert.</a:t>
            </a:r>
          </a:p>
          <a:p>
            <a:pPr algn="just"/>
            <a:endParaRPr lang="fr-FR" sz="1200" dirty="0">
              <a:latin typeface="Comic Sans MS" pitchFamily="66" charset="0"/>
            </a:endParaRPr>
          </a:p>
          <a:p>
            <a:pPr algn="just"/>
            <a:endParaRPr lang="fr-FR" sz="1200" dirty="0">
              <a:latin typeface="Comic Sans MS" pitchFamily="66" charset="0"/>
            </a:endParaRPr>
          </a:p>
          <a:p>
            <a:pPr algn="just"/>
            <a:endParaRPr lang="fr-FR" sz="1200" dirty="0">
              <a:latin typeface="Comic Sans MS" pitchFamily="66" charset="0"/>
            </a:endParaRPr>
          </a:p>
          <a:p>
            <a:pPr algn="just"/>
            <a:r>
              <a:rPr lang="fr-FR" sz="1200" dirty="0">
                <a:latin typeface="Comic Sans MS" pitchFamily="66" charset="0"/>
              </a:rPr>
              <a:t>Les dames de service nous                                         un grand verre d’eau pour finir le repas. </a:t>
            </a:r>
          </a:p>
        </p:txBody>
      </p:sp>
      <p:pic>
        <p:nvPicPr>
          <p:cNvPr id="52" name="Image 51" descr="Capture d’écran">
            <a:extLst>
              <a:ext uri="{FF2B5EF4-FFF2-40B4-BE49-F238E27FC236}">
                <a16:creationId xmlns:a16="http://schemas.microsoft.com/office/drawing/2014/main" id="{73FDFEFB-88C1-20A4-7597-F0D57BCAE8C7}"/>
              </a:ext>
            </a:extLst>
          </p:cNvPr>
          <p:cNvPicPr>
            <a:picLocks noChangeAspect="1"/>
          </p:cNvPicPr>
          <p:nvPr/>
        </p:nvPicPr>
        <p:blipFill rotWithShape="1">
          <a:blip r:embed="rId2">
            <a:extLst>
              <a:ext uri="{28A0092B-C50C-407E-A947-70E740481C1C}">
                <a14:useLocalDpi xmlns:a14="http://schemas.microsoft.com/office/drawing/2010/main" val="0"/>
              </a:ext>
            </a:extLst>
          </a:blip>
          <a:srcRect l="5267" t="-2" r="4434" b="6065"/>
          <a:stretch>
            <a:fillRect/>
          </a:stretch>
        </p:blipFill>
        <p:spPr>
          <a:xfrm>
            <a:off x="296652" y="3040097"/>
            <a:ext cx="6192688" cy="2257519"/>
          </a:xfrm>
          <a:prstGeom prst="rect">
            <a:avLst/>
          </a:prstGeom>
        </p:spPr>
      </p:pic>
      <p:pic>
        <p:nvPicPr>
          <p:cNvPr id="54" name="Image 53" descr="Capture d’écran">
            <a:extLst>
              <a:ext uri="{FF2B5EF4-FFF2-40B4-BE49-F238E27FC236}">
                <a16:creationId xmlns:a16="http://schemas.microsoft.com/office/drawing/2014/main" id="{6D364F71-5DAA-6849-9ED6-51AC02FB73DB}"/>
              </a:ext>
            </a:extLst>
          </p:cNvPr>
          <p:cNvPicPr>
            <a:picLocks noChangeAspect="1"/>
          </p:cNvPicPr>
          <p:nvPr/>
        </p:nvPicPr>
        <p:blipFill rotWithShape="1">
          <a:blip r:embed="rId2">
            <a:extLst>
              <a:ext uri="{28A0092B-C50C-407E-A947-70E740481C1C}">
                <a14:useLocalDpi xmlns:a14="http://schemas.microsoft.com/office/drawing/2010/main" val="0"/>
              </a:ext>
            </a:extLst>
          </a:blip>
          <a:srcRect l="18565" t="-284" r="73956" b="79363"/>
          <a:stretch>
            <a:fillRect/>
          </a:stretch>
        </p:blipFill>
        <p:spPr>
          <a:xfrm>
            <a:off x="809856" y="6182921"/>
            <a:ext cx="512910" cy="502778"/>
          </a:xfrm>
          <a:prstGeom prst="rect">
            <a:avLst/>
          </a:prstGeom>
        </p:spPr>
      </p:pic>
      <p:sp>
        <p:nvSpPr>
          <p:cNvPr id="6" name="ZoneTexte 5">
            <a:extLst>
              <a:ext uri="{FF2B5EF4-FFF2-40B4-BE49-F238E27FC236}">
                <a16:creationId xmlns:a16="http://schemas.microsoft.com/office/drawing/2014/main" id="{8DD7AB01-17B4-2906-761F-C8D507E068CE}"/>
              </a:ext>
            </a:extLst>
          </p:cNvPr>
          <p:cNvSpPr txBox="1"/>
          <p:nvPr/>
        </p:nvSpPr>
        <p:spPr>
          <a:xfrm>
            <a:off x="273238" y="1850847"/>
            <a:ext cx="6092079" cy="1123384"/>
          </a:xfrm>
          <a:prstGeom prst="rect">
            <a:avLst/>
          </a:prstGeom>
          <a:noFill/>
        </p:spPr>
        <p:txBody>
          <a:bodyPr wrap="square">
            <a:spAutoFit/>
          </a:bodyPr>
          <a:lstStyle/>
          <a:p>
            <a:pPr algn="just"/>
            <a:r>
              <a:rPr lang="fr-FR" sz="1400" dirty="0">
                <a:latin typeface="Comic Sans MS" panose="030F0702030302020204" pitchFamily="66" charset="0"/>
              </a:rPr>
              <a:t>Il y a 2 100 ans</a:t>
            </a:r>
          </a:p>
          <a:p>
            <a:pPr algn="just"/>
            <a:r>
              <a:rPr lang="fr-FR" sz="1400" dirty="0">
                <a:latin typeface="Comic Sans MS" panose="030F0702030302020204" pitchFamily="66" charset="0"/>
              </a:rPr>
              <a:t>Les Romains copient les Phéniciens. Ils créent leur alphabet, avec 6 voyelles et 20 consonnes. Pour écrire plus vite, ils inventent ensuite l’écriture attachée qu’on appelle « écriture cursive* ».</a:t>
            </a:r>
          </a:p>
          <a:p>
            <a:pPr algn="just"/>
            <a:r>
              <a:rPr lang="fr-FR" sz="1050" i="1" dirty="0">
                <a:latin typeface="Comic Sans MS" panose="030F0702030302020204" pitchFamily="66" charset="0"/>
              </a:rPr>
              <a:t>(ça veut dire « écriture qui court » !)</a:t>
            </a:r>
          </a:p>
        </p:txBody>
      </p:sp>
      <p:pic>
        <p:nvPicPr>
          <p:cNvPr id="7" name="Image 6" descr="Capture d’écran">
            <a:extLst>
              <a:ext uri="{FF2B5EF4-FFF2-40B4-BE49-F238E27FC236}">
                <a16:creationId xmlns:a16="http://schemas.microsoft.com/office/drawing/2014/main" id="{BC0944FB-DE86-E586-9AE2-E264D97DEE6F}"/>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1446312" y="6182921"/>
            <a:ext cx="1189876" cy="502778"/>
          </a:xfrm>
          <a:prstGeom prst="rect">
            <a:avLst/>
          </a:prstGeom>
        </p:spPr>
      </p:pic>
      <p:pic>
        <p:nvPicPr>
          <p:cNvPr id="9" name="Image 8" descr="Capture d’écran">
            <a:extLst>
              <a:ext uri="{FF2B5EF4-FFF2-40B4-BE49-F238E27FC236}">
                <a16:creationId xmlns:a16="http://schemas.microsoft.com/office/drawing/2014/main" id="{58EBE061-10AB-31E8-3C74-77DD880F939A}"/>
              </a:ext>
            </a:extLst>
          </p:cNvPr>
          <p:cNvPicPr>
            <a:picLocks noChangeAspect="1"/>
          </p:cNvPicPr>
          <p:nvPr/>
        </p:nvPicPr>
        <p:blipFill rotWithShape="1">
          <a:blip r:embed="rId2">
            <a:extLst>
              <a:ext uri="{28A0092B-C50C-407E-A947-70E740481C1C}">
                <a14:useLocalDpi xmlns:a14="http://schemas.microsoft.com/office/drawing/2010/main" val="0"/>
              </a:ext>
            </a:extLst>
          </a:blip>
          <a:srcRect l="18565" t="-284" r="73956" b="79363"/>
          <a:stretch>
            <a:fillRect/>
          </a:stretch>
        </p:blipFill>
        <p:spPr>
          <a:xfrm>
            <a:off x="4673234" y="6182921"/>
            <a:ext cx="512910" cy="502778"/>
          </a:xfrm>
          <a:prstGeom prst="rect">
            <a:avLst/>
          </a:prstGeom>
        </p:spPr>
      </p:pic>
      <p:pic>
        <p:nvPicPr>
          <p:cNvPr id="10" name="Image 9" descr="Capture d’écran">
            <a:extLst>
              <a:ext uri="{FF2B5EF4-FFF2-40B4-BE49-F238E27FC236}">
                <a16:creationId xmlns:a16="http://schemas.microsoft.com/office/drawing/2014/main" id="{7DEA1785-EFE2-016F-E818-003FD9DC374E}"/>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5506106" y="6182921"/>
            <a:ext cx="1189876" cy="502778"/>
          </a:xfrm>
          <a:prstGeom prst="rect">
            <a:avLst/>
          </a:prstGeom>
        </p:spPr>
      </p:pic>
      <p:pic>
        <p:nvPicPr>
          <p:cNvPr id="11" name="Image 10" descr="Capture d’écran">
            <a:extLst>
              <a:ext uri="{FF2B5EF4-FFF2-40B4-BE49-F238E27FC236}">
                <a16:creationId xmlns:a16="http://schemas.microsoft.com/office/drawing/2014/main" id="{151B1EDE-09CA-E0F0-CBDD-4E8E0FD453E2}"/>
              </a:ext>
            </a:extLst>
          </p:cNvPr>
          <p:cNvPicPr>
            <a:picLocks noChangeAspect="1"/>
          </p:cNvPicPr>
          <p:nvPr/>
        </p:nvPicPr>
        <p:blipFill rotWithShape="1">
          <a:blip r:embed="rId2">
            <a:extLst>
              <a:ext uri="{28A0092B-C50C-407E-A947-70E740481C1C}">
                <a14:useLocalDpi xmlns:a14="http://schemas.microsoft.com/office/drawing/2010/main" val="0"/>
              </a:ext>
            </a:extLst>
          </a:blip>
          <a:srcRect l="18565" t="-284" r="73956" b="79363"/>
          <a:stretch>
            <a:fillRect/>
          </a:stretch>
        </p:blipFill>
        <p:spPr>
          <a:xfrm>
            <a:off x="510992" y="6924583"/>
            <a:ext cx="512910" cy="502778"/>
          </a:xfrm>
          <a:prstGeom prst="rect">
            <a:avLst/>
          </a:prstGeom>
        </p:spPr>
      </p:pic>
      <p:pic>
        <p:nvPicPr>
          <p:cNvPr id="12" name="Image 11" descr="Capture d’écran">
            <a:extLst>
              <a:ext uri="{FF2B5EF4-FFF2-40B4-BE49-F238E27FC236}">
                <a16:creationId xmlns:a16="http://schemas.microsoft.com/office/drawing/2014/main" id="{B7EBF405-B361-2195-9FD0-07C5F24ADD4A}"/>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1124744" y="6936747"/>
            <a:ext cx="1189876" cy="502778"/>
          </a:xfrm>
          <a:prstGeom prst="rect">
            <a:avLst/>
          </a:prstGeom>
        </p:spPr>
      </p:pic>
      <p:pic>
        <p:nvPicPr>
          <p:cNvPr id="13" name="Image 12" descr="Capture d’écran">
            <a:extLst>
              <a:ext uri="{FF2B5EF4-FFF2-40B4-BE49-F238E27FC236}">
                <a16:creationId xmlns:a16="http://schemas.microsoft.com/office/drawing/2014/main" id="{472C7484-847A-03F1-D29F-EACAAA12865A}"/>
              </a:ext>
            </a:extLst>
          </p:cNvPr>
          <p:cNvPicPr>
            <a:picLocks noChangeAspect="1"/>
          </p:cNvPicPr>
          <p:nvPr/>
        </p:nvPicPr>
        <p:blipFill rotWithShape="1">
          <a:blip r:embed="rId2">
            <a:extLst>
              <a:ext uri="{28A0092B-C50C-407E-A947-70E740481C1C}">
                <a14:useLocalDpi xmlns:a14="http://schemas.microsoft.com/office/drawing/2010/main" val="0"/>
              </a:ext>
            </a:extLst>
          </a:blip>
          <a:srcRect l="18565" t="-284" r="73956" b="79363"/>
          <a:stretch>
            <a:fillRect/>
          </a:stretch>
        </p:blipFill>
        <p:spPr>
          <a:xfrm>
            <a:off x="868289" y="7681837"/>
            <a:ext cx="512910" cy="502778"/>
          </a:xfrm>
          <a:prstGeom prst="rect">
            <a:avLst/>
          </a:prstGeom>
        </p:spPr>
      </p:pic>
      <p:pic>
        <p:nvPicPr>
          <p:cNvPr id="14" name="Image 13" descr="Capture d’écran">
            <a:extLst>
              <a:ext uri="{FF2B5EF4-FFF2-40B4-BE49-F238E27FC236}">
                <a16:creationId xmlns:a16="http://schemas.microsoft.com/office/drawing/2014/main" id="{B3FC792C-967C-FF2F-B6FD-280620316A64}"/>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1446312" y="7690573"/>
            <a:ext cx="1189876" cy="502778"/>
          </a:xfrm>
          <a:prstGeom prst="rect">
            <a:avLst/>
          </a:prstGeom>
        </p:spPr>
      </p:pic>
      <p:pic>
        <p:nvPicPr>
          <p:cNvPr id="15" name="Image 14" descr="Capture d’écran">
            <a:extLst>
              <a:ext uri="{FF2B5EF4-FFF2-40B4-BE49-F238E27FC236}">
                <a16:creationId xmlns:a16="http://schemas.microsoft.com/office/drawing/2014/main" id="{0600637F-7748-C26D-F6C7-66940DBD2FB4}"/>
              </a:ext>
            </a:extLst>
          </p:cNvPr>
          <p:cNvPicPr>
            <a:picLocks noChangeAspect="1"/>
          </p:cNvPicPr>
          <p:nvPr/>
        </p:nvPicPr>
        <p:blipFill rotWithShape="1">
          <a:blip r:embed="rId2">
            <a:extLst>
              <a:ext uri="{28A0092B-C50C-407E-A947-70E740481C1C}">
                <a14:useLocalDpi xmlns:a14="http://schemas.microsoft.com/office/drawing/2010/main" val="0"/>
              </a:ext>
            </a:extLst>
          </a:blip>
          <a:srcRect l="18565" t="-284" r="73956" b="79363"/>
          <a:stretch>
            <a:fillRect/>
          </a:stretch>
        </p:blipFill>
        <p:spPr>
          <a:xfrm>
            <a:off x="3904809" y="7673101"/>
            <a:ext cx="512910" cy="502778"/>
          </a:xfrm>
          <a:prstGeom prst="rect">
            <a:avLst/>
          </a:prstGeom>
        </p:spPr>
      </p:pic>
      <p:pic>
        <p:nvPicPr>
          <p:cNvPr id="16" name="Image 15" descr="Capture d’écran">
            <a:extLst>
              <a:ext uri="{FF2B5EF4-FFF2-40B4-BE49-F238E27FC236}">
                <a16:creationId xmlns:a16="http://schemas.microsoft.com/office/drawing/2014/main" id="{60AE84C8-7093-2136-8E37-84C3511E27AF}"/>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4482832" y="7681837"/>
            <a:ext cx="1189876" cy="502778"/>
          </a:xfrm>
          <a:prstGeom prst="rect">
            <a:avLst/>
          </a:prstGeom>
        </p:spPr>
      </p:pic>
      <p:pic>
        <p:nvPicPr>
          <p:cNvPr id="17" name="Image 16" descr="Capture d’écran">
            <a:extLst>
              <a:ext uri="{FF2B5EF4-FFF2-40B4-BE49-F238E27FC236}">
                <a16:creationId xmlns:a16="http://schemas.microsoft.com/office/drawing/2014/main" id="{4DBA8BCC-76AC-1BC1-A20D-55AF1A9BDDCD}"/>
              </a:ext>
            </a:extLst>
          </p:cNvPr>
          <p:cNvPicPr>
            <a:picLocks noChangeAspect="1"/>
          </p:cNvPicPr>
          <p:nvPr/>
        </p:nvPicPr>
        <p:blipFill rotWithShape="1">
          <a:blip r:embed="rId2">
            <a:extLst>
              <a:ext uri="{28A0092B-C50C-407E-A947-70E740481C1C}">
                <a14:useLocalDpi xmlns:a14="http://schemas.microsoft.com/office/drawing/2010/main" val="0"/>
              </a:ext>
            </a:extLst>
          </a:blip>
          <a:srcRect l="18565" t="-284" r="73956" b="79363"/>
          <a:stretch>
            <a:fillRect/>
          </a:stretch>
        </p:blipFill>
        <p:spPr>
          <a:xfrm>
            <a:off x="1463227" y="8406918"/>
            <a:ext cx="512910" cy="502778"/>
          </a:xfrm>
          <a:prstGeom prst="rect">
            <a:avLst/>
          </a:prstGeom>
        </p:spPr>
      </p:pic>
      <p:pic>
        <p:nvPicPr>
          <p:cNvPr id="18" name="Image 17" descr="Capture d’écran">
            <a:extLst>
              <a:ext uri="{FF2B5EF4-FFF2-40B4-BE49-F238E27FC236}">
                <a16:creationId xmlns:a16="http://schemas.microsoft.com/office/drawing/2014/main" id="{0C6C1B88-67F7-58FF-C9DC-EC3DC84DC4D7}"/>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2041250" y="8415654"/>
            <a:ext cx="1189876" cy="502778"/>
          </a:xfrm>
          <a:prstGeom prst="rect">
            <a:avLst/>
          </a:prstGeom>
        </p:spPr>
      </p:pic>
      <p:sp>
        <p:nvSpPr>
          <p:cNvPr id="19" name="ZoneTexte 18">
            <a:extLst>
              <a:ext uri="{FF2B5EF4-FFF2-40B4-BE49-F238E27FC236}">
                <a16:creationId xmlns:a16="http://schemas.microsoft.com/office/drawing/2014/main" id="{5E525926-763B-1280-F46A-54AAD227E414}"/>
              </a:ext>
            </a:extLst>
          </p:cNvPr>
          <p:cNvSpPr txBox="1"/>
          <p:nvPr/>
        </p:nvSpPr>
        <p:spPr>
          <a:xfrm>
            <a:off x="1205900" y="6631003"/>
            <a:ext cx="882098" cy="276999"/>
          </a:xfrm>
          <a:prstGeom prst="rect">
            <a:avLst/>
          </a:prstGeom>
          <a:noFill/>
        </p:spPr>
        <p:txBody>
          <a:bodyPr wrap="square" rtlCol="0">
            <a:spAutoFit/>
          </a:bodyPr>
          <a:lstStyle/>
          <a:p>
            <a:r>
              <a:rPr lang="fr-FR" sz="1200" b="1" i="1" dirty="0"/>
              <a:t>(grimper)</a:t>
            </a:r>
          </a:p>
        </p:txBody>
      </p:sp>
      <p:sp>
        <p:nvSpPr>
          <p:cNvPr id="20" name="ZoneTexte 19">
            <a:extLst>
              <a:ext uri="{FF2B5EF4-FFF2-40B4-BE49-F238E27FC236}">
                <a16:creationId xmlns:a16="http://schemas.microsoft.com/office/drawing/2014/main" id="{31600484-B9E4-192E-1579-9063D41B3231}"/>
              </a:ext>
            </a:extLst>
          </p:cNvPr>
          <p:cNvSpPr txBox="1"/>
          <p:nvPr/>
        </p:nvSpPr>
        <p:spPr>
          <a:xfrm>
            <a:off x="5734931" y="6631003"/>
            <a:ext cx="882098" cy="276999"/>
          </a:xfrm>
          <a:prstGeom prst="rect">
            <a:avLst/>
          </a:prstGeom>
          <a:noFill/>
        </p:spPr>
        <p:txBody>
          <a:bodyPr wrap="square" rtlCol="0">
            <a:spAutoFit/>
          </a:bodyPr>
          <a:lstStyle/>
          <a:p>
            <a:r>
              <a:rPr lang="fr-FR" sz="1200" b="1" i="1" dirty="0"/>
              <a:t>(aimer)</a:t>
            </a:r>
          </a:p>
        </p:txBody>
      </p:sp>
      <p:sp>
        <p:nvSpPr>
          <p:cNvPr id="21" name="ZoneTexte 20">
            <a:extLst>
              <a:ext uri="{FF2B5EF4-FFF2-40B4-BE49-F238E27FC236}">
                <a16:creationId xmlns:a16="http://schemas.microsoft.com/office/drawing/2014/main" id="{9CF1CC0B-3668-E6EC-BE5E-FE40E120CAAD}"/>
              </a:ext>
            </a:extLst>
          </p:cNvPr>
          <p:cNvSpPr txBox="1"/>
          <p:nvPr/>
        </p:nvSpPr>
        <p:spPr>
          <a:xfrm>
            <a:off x="881717" y="7364736"/>
            <a:ext cx="882098" cy="276999"/>
          </a:xfrm>
          <a:prstGeom prst="rect">
            <a:avLst/>
          </a:prstGeom>
          <a:noFill/>
        </p:spPr>
        <p:txBody>
          <a:bodyPr wrap="square" rtlCol="0">
            <a:spAutoFit/>
          </a:bodyPr>
          <a:lstStyle/>
          <a:p>
            <a:r>
              <a:rPr lang="fr-FR" sz="1200" b="1" i="1" dirty="0"/>
              <a:t>(crier)</a:t>
            </a:r>
          </a:p>
        </p:txBody>
      </p:sp>
      <p:sp>
        <p:nvSpPr>
          <p:cNvPr id="22" name="ZoneTexte 21">
            <a:extLst>
              <a:ext uri="{FF2B5EF4-FFF2-40B4-BE49-F238E27FC236}">
                <a16:creationId xmlns:a16="http://schemas.microsoft.com/office/drawing/2014/main" id="{F8540E1E-3081-96BC-57B5-37BB6FBD152E}"/>
              </a:ext>
            </a:extLst>
          </p:cNvPr>
          <p:cNvSpPr txBox="1"/>
          <p:nvPr/>
        </p:nvSpPr>
        <p:spPr>
          <a:xfrm>
            <a:off x="1187751" y="8105324"/>
            <a:ext cx="882098" cy="276999"/>
          </a:xfrm>
          <a:prstGeom prst="rect">
            <a:avLst/>
          </a:prstGeom>
          <a:noFill/>
        </p:spPr>
        <p:txBody>
          <a:bodyPr wrap="square" rtlCol="0">
            <a:spAutoFit/>
          </a:bodyPr>
          <a:lstStyle/>
          <a:p>
            <a:r>
              <a:rPr lang="fr-FR" sz="1200" b="1" i="1" dirty="0"/>
              <a:t>(manger)</a:t>
            </a:r>
          </a:p>
        </p:txBody>
      </p:sp>
      <p:sp>
        <p:nvSpPr>
          <p:cNvPr id="23" name="ZoneTexte 22">
            <a:extLst>
              <a:ext uri="{FF2B5EF4-FFF2-40B4-BE49-F238E27FC236}">
                <a16:creationId xmlns:a16="http://schemas.microsoft.com/office/drawing/2014/main" id="{3F5E1159-76D9-1DB2-481C-DEF9A1FCE220}"/>
              </a:ext>
            </a:extLst>
          </p:cNvPr>
          <p:cNvSpPr txBox="1"/>
          <p:nvPr/>
        </p:nvSpPr>
        <p:spPr>
          <a:xfrm>
            <a:off x="4347104" y="8105324"/>
            <a:ext cx="882098" cy="276999"/>
          </a:xfrm>
          <a:prstGeom prst="rect">
            <a:avLst/>
          </a:prstGeom>
          <a:noFill/>
        </p:spPr>
        <p:txBody>
          <a:bodyPr wrap="square" rtlCol="0">
            <a:spAutoFit/>
          </a:bodyPr>
          <a:lstStyle/>
          <a:p>
            <a:r>
              <a:rPr lang="fr-FR" sz="1200" b="1" i="1" dirty="0"/>
              <a:t>(opter)</a:t>
            </a:r>
          </a:p>
        </p:txBody>
      </p:sp>
      <p:sp>
        <p:nvSpPr>
          <p:cNvPr id="24" name="ZoneTexte 23">
            <a:extLst>
              <a:ext uri="{FF2B5EF4-FFF2-40B4-BE49-F238E27FC236}">
                <a16:creationId xmlns:a16="http://schemas.microsoft.com/office/drawing/2014/main" id="{0660A155-6D27-8A49-BE4F-E6E5545FE6AE}"/>
              </a:ext>
            </a:extLst>
          </p:cNvPr>
          <p:cNvSpPr txBox="1"/>
          <p:nvPr/>
        </p:nvSpPr>
        <p:spPr>
          <a:xfrm>
            <a:off x="1873571" y="8852465"/>
            <a:ext cx="882098" cy="276999"/>
          </a:xfrm>
          <a:prstGeom prst="rect">
            <a:avLst/>
          </a:prstGeom>
          <a:noFill/>
        </p:spPr>
        <p:txBody>
          <a:bodyPr wrap="square" rtlCol="0">
            <a:spAutoFit/>
          </a:bodyPr>
          <a:lstStyle/>
          <a:p>
            <a:r>
              <a:rPr lang="fr-FR" sz="1200" b="1" i="1" dirty="0"/>
              <a:t>(déguster)</a:t>
            </a:r>
          </a:p>
        </p:txBody>
      </p:sp>
      <p:pic>
        <p:nvPicPr>
          <p:cNvPr id="25" name="Image 24" descr="Capture d’écran">
            <a:extLst>
              <a:ext uri="{FF2B5EF4-FFF2-40B4-BE49-F238E27FC236}">
                <a16:creationId xmlns:a16="http://schemas.microsoft.com/office/drawing/2014/main" id="{FE9C804C-850D-AC56-C82A-5BB5C2A56131}"/>
              </a:ext>
            </a:extLst>
          </p:cNvPr>
          <p:cNvPicPr>
            <a:picLocks noChangeAspect="1"/>
          </p:cNvPicPr>
          <p:nvPr/>
        </p:nvPicPr>
        <p:blipFill rotWithShape="1">
          <a:blip r:embed="rId2">
            <a:extLst>
              <a:ext uri="{28A0092B-C50C-407E-A947-70E740481C1C}">
                <a14:useLocalDpi xmlns:a14="http://schemas.microsoft.com/office/drawing/2010/main" val="0"/>
              </a:ext>
            </a:extLst>
          </a:blip>
          <a:srcRect l="18565" t="-284" r="73956" b="79363"/>
          <a:stretch>
            <a:fillRect/>
          </a:stretch>
        </p:blipFill>
        <p:spPr>
          <a:xfrm>
            <a:off x="2058165" y="9131999"/>
            <a:ext cx="512910" cy="502778"/>
          </a:xfrm>
          <a:prstGeom prst="rect">
            <a:avLst/>
          </a:prstGeom>
        </p:spPr>
      </p:pic>
      <p:pic>
        <p:nvPicPr>
          <p:cNvPr id="26" name="Image 25" descr="Capture d’écran">
            <a:extLst>
              <a:ext uri="{FF2B5EF4-FFF2-40B4-BE49-F238E27FC236}">
                <a16:creationId xmlns:a16="http://schemas.microsoft.com/office/drawing/2014/main" id="{82431E4C-234D-3CA1-E1DD-5D361F1678BD}"/>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2636188" y="9140735"/>
            <a:ext cx="1189876" cy="502778"/>
          </a:xfrm>
          <a:prstGeom prst="rect">
            <a:avLst/>
          </a:prstGeom>
        </p:spPr>
      </p:pic>
      <p:sp>
        <p:nvSpPr>
          <p:cNvPr id="27" name="ZoneTexte 26">
            <a:extLst>
              <a:ext uri="{FF2B5EF4-FFF2-40B4-BE49-F238E27FC236}">
                <a16:creationId xmlns:a16="http://schemas.microsoft.com/office/drawing/2014/main" id="{55E6A4D3-09BA-D8E1-14B5-18CB366517C0}"/>
              </a:ext>
            </a:extLst>
          </p:cNvPr>
          <p:cNvSpPr txBox="1"/>
          <p:nvPr/>
        </p:nvSpPr>
        <p:spPr>
          <a:xfrm>
            <a:off x="2388040" y="9593814"/>
            <a:ext cx="882098" cy="276999"/>
          </a:xfrm>
          <a:prstGeom prst="rect">
            <a:avLst/>
          </a:prstGeom>
          <a:noFill/>
        </p:spPr>
        <p:txBody>
          <a:bodyPr wrap="square" rtlCol="0">
            <a:spAutoFit/>
          </a:bodyPr>
          <a:lstStyle/>
          <a:p>
            <a:r>
              <a:rPr lang="fr-FR" sz="1200" b="1" i="1" dirty="0"/>
              <a:t>(verser)</a:t>
            </a:r>
          </a:p>
        </p:txBody>
      </p:sp>
    </p:spTree>
    <p:extLst>
      <p:ext uri="{BB962C8B-B14F-4D97-AF65-F5344CB8AC3E}">
        <p14:creationId xmlns:p14="http://schemas.microsoft.com/office/powerpoint/2010/main" val="4241897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BC28D-E83C-9089-D427-6583F811F380}"/>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7A2F24-0260-D7FA-F315-BABC07D35B81}"/>
              </a:ext>
            </a:extLst>
          </p:cNvPr>
          <p:cNvSpPr>
            <a:spLocks noGrp="1"/>
          </p:cNvSpPr>
          <p:nvPr>
            <p:ph type="body" sz="quarter" idx="10"/>
          </p:nvPr>
        </p:nvSpPr>
        <p:spPr/>
        <p:txBody>
          <a:bodyPr anchor="ctr">
            <a:normAutofit fontScale="62500" lnSpcReduction="20000"/>
          </a:bodyPr>
          <a:lstStyle/>
          <a:p>
            <a:r>
              <a:rPr lang="fr-FR" dirty="0"/>
              <a:t>Le passé composé des verbes être et avoir</a:t>
            </a:r>
          </a:p>
        </p:txBody>
      </p:sp>
      <p:sp>
        <p:nvSpPr>
          <p:cNvPr id="3" name="Espace réservé du texte 2">
            <a:extLst>
              <a:ext uri="{FF2B5EF4-FFF2-40B4-BE49-F238E27FC236}">
                <a16:creationId xmlns:a16="http://schemas.microsoft.com/office/drawing/2014/main" id="{9F08E63C-DC54-0EBA-EAE0-E74A32603AD0}"/>
              </a:ext>
            </a:extLst>
          </p:cNvPr>
          <p:cNvSpPr>
            <a:spLocks noGrp="1"/>
          </p:cNvSpPr>
          <p:nvPr>
            <p:ph type="body" sz="quarter" idx="11"/>
          </p:nvPr>
        </p:nvSpPr>
        <p:spPr/>
        <p:txBody>
          <a:bodyPr/>
          <a:lstStyle/>
          <a:p>
            <a:r>
              <a:rPr lang="fr-FR" dirty="0"/>
              <a:t>13</a:t>
            </a:r>
          </a:p>
        </p:txBody>
      </p:sp>
      <p:sp>
        <p:nvSpPr>
          <p:cNvPr id="4" name="Espace réservé du texte 3">
            <a:extLst>
              <a:ext uri="{FF2B5EF4-FFF2-40B4-BE49-F238E27FC236}">
                <a16:creationId xmlns:a16="http://schemas.microsoft.com/office/drawing/2014/main" id="{5632E7D7-57DE-594A-4A9A-076FA6575C28}"/>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C86C8EC5-9DA2-3020-92A4-D240DEA1A6A0}"/>
              </a:ext>
            </a:extLst>
          </p:cNvPr>
          <p:cNvGrpSpPr/>
          <p:nvPr/>
        </p:nvGrpSpPr>
        <p:grpSpPr>
          <a:xfrm>
            <a:off x="116632" y="1280592"/>
            <a:ext cx="6653336" cy="468196"/>
            <a:chOff x="116632" y="1352600"/>
            <a:chExt cx="6653336" cy="468196"/>
          </a:xfrm>
        </p:grpSpPr>
        <p:grpSp>
          <p:nvGrpSpPr>
            <p:cNvPr id="6" name="Groupe 5">
              <a:extLst>
                <a:ext uri="{FF2B5EF4-FFF2-40B4-BE49-F238E27FC236}">
                  <a16:creationId xmlns:a16="http://schemas.microsoft.com/office/drawing/2014/main" id="{00A66BC4-35BD-C860-2C30-772F8AB0D0CF}"/>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6CC8B66F-BD15-B124-90C6-774598FA2E4D}"/>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8F5BFCAF-FBC9-6026-98E5-AF6DD81CD529}"/>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25925242-3D50-991F-E888-53904D29FC0A}"/>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Complète avec le pronom personnel qui convient.</a:t>
              </a:r>
            </a:p>
          </p:txBody>
        </p:sp>
        <p:sp>
          <p:nvSpPr>
            <p:cNvPr id="8" name="Rectangle à coins arrondis 7">
              <a:extLst>
                <a:ext uri="{FF2B5EF4-FFF2-40B4-BE49-F238E27FC236}">
                  <a16:creationId xmlns:a16="http://schemas.microsoft.com/office/drawing/2014/main" id="{5F81826B-777E-E0C9-7E59-DB866458B19B}"/>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a:extLst>
              <a:ext uri="{FF2B5EF4-FFF2-40B4-BE49-F238E27FC236}">
                <a16:creationId xmlns:a16="http://schemas.microsoft.com/office/drawing/2014/main" id="{B7FEC112-760A-BE58-8153-ED54E9F67C2E}"/>
              </a:ext>
            </a:extLst>
          </p:cNvPr>
          <p:cNvSpPr txBox="1"/>
          <p:nvPr/>
        </p:nvSpPr>
        <p:spPr>
          <a:xfrm>
            <a:off x="96552" y="1860379"/>
            <a:ext cx="3276364" cy="1515992"/>
          </a:xfrm>
          <a:prstGeom prst="rect">
            <a:avLst/>
          </a:prstGeom>
          <a:noFill/>
        </p:spPr>
        <p:txBody>
          <a:bodyPr wrap="square" rtlCol="0">
            <a:spAutoFit/>
          </a:bodyPr>
          <a:lstStyle/>
          <a:p>
            <a:pPr>
              <a:lnSpc>
                <a:spcPct val="200000"/>
              </a:lnSpc>
            </a:pPr>
            <a:r>
              <a:rPr lang="fr-FR" sz="1200" dirty="0">
                <a:latin typeface="Comic Sans MS" pitchFamily="66" charset="0"/>
              </a:rPr>
              <a:t>............ as été longtemps malade.</a:t>
            </a:r>
          </a:p>
          <a:p>
            <a:pPr>
              <a:lnSpc>
                <a:spcPct val="200000"/>
              </a:lnSpc>
            </a:pPr>
            <a:r>
              <a:rPr lang="fr-FR" sz="1200" dirty="0">
                <a:latin typeface="Comic Sans MS" pitchFamily="66" charset="0"/>
              </a:rPr>
              <a:t>............ ai été champion de saut en longueur.</a:t>
            </a:r>
          </a:p>
          <a:p>
            <a:pPr>
              <a:lnSpc>
                <a:spcPct val="200000"/>
              </a:lnSpc>
            </a:pPr>
            <a:r>
              <a:rPr lang="fr-FR" sz="1200" dirty="0">
                <a:latin typeface="Comic Sans MS" pitchFamily="66" charset="0"/>
              </a:rPr>
              <a:t>............ ont été à la mode il y a des années.</a:t>
            </a:r>
          </a:p>
          <a:p>
            <a:pPr>
              <a:lnSpc>
                <a:spcPct val="200000"/>
              </a:lnSpc>
            </a:pPr>
            <a:r>
              <a:rPr lang="fr-FR" sz="1200" dirty="0">
                <a:latin typeface="Comic Sans MS" pitchFamily="66" charset="0"/>
              </a:rPr>
              <a:t>............ avez été sévère avec lui.</a:t>
            </a:r>
          </a:p>
        </p:txBody>
      </p:sp>
      <p:sp>
        <p:nvSpPr>
          <p:cNvPr id="12" name="ZoneTexte 11">
            <a:extLst>
              <a:ext uri="{FF2B5EF4-FFF2-40B4-BE49-F238E27FC236}">
                <a16:creationId xmlns:a16="http://schemas.microsoft.com/office/drawing/2014/main" id="{D8D1BF91-E2C5-5216-2DE6-BB811F9C2A2B}"/>
              </a:ext>
            </a:extLst>
          </p:cNvPr>
          <p:cNvSpPr txBox="1"/>
          <p:nvPr/>
        </p:nvSpPr>
        <p:spPr>
          <a:xfrm>
            <a:off x="3372916" y="1860379"/>
            <a:ext cx="3196952" cy="1569660"/>
          </a:xfrm>
          <a:prstGeom prst="rect">
            <a:avLst/>
          </a:prstGeom>
          <a:noFill/>
        </p:spPr>
        <p:txBody>
          <a:bodyPr wrap="square" rtlCol="0">
            <a:spAutoFit/>
          </a:bodyPr>
          <a:lstStyle/>
          <a:p>
            <a:pPr>
              <a:lnSpc>
                <a:spcPct val="200000"/>
              </a:lnSpc>
            </a:pPr>
            <a:r>
              <a:rPr lang="fr-FR" sz="1200" dirty="0">
                <a:latin typeface="Comic Sans MS" pitchFamily="66" charset="0"/>
              </a:rPr>
              <a:t>............ ont eu faim.</a:t>
            </a:r>
          </a:p>
          <a:p>
            <a:pPr>
              <a:lnSpc>
                <a:spcPct val="200000"/>
              </a:lnSpc>
            </a:pPr>
            <a:r>
              <a:rPr lang="fr-FR" sz="1200" dirty="0">
                <a:latin typeface="Comic Sans MS" pitchFamily="66" charset="0"/>
              </a:rPr>
              <a:t>............ avons eu mal aux dents.</a:t>
            </a:r>
          </a:p>
          <a:p>
            <a:pPr>
              <a:lnSpc>
                <a:spcPct val="200000"/>
              </a:lnSpc>
            </a:pPr>
            <a:r>
              <a:rPr lang="fr-FR" sz="1200" dirty="0">
                <a:latin typeface="Comic Sans MS" pitchFamily="66" charset="0"/>
              </a:rPr>
              <a:t>............ a eu très chaud cette nuit.</a:t>
            </a:r>
          </a:p>
          <a:p>
            <a:pPr>
              <a:lnSpc>
                <a:spcPct val="200000"/>
              </a:lnSpc>
            </a:pPr>
            <a:r>
              <a:rPr lang="fr-FR" sz="1200" dirty="0">
                <a:latin typeface="Comic Sans MS" pitchFamily="66" charset="0"/>
              </a:rPr>
              <a:t>............ ai eu 8 ans au mois de septembre.</a:t>
            </a:r>
          </a:p>
        </p:txBody>
      </p:sp>
      <p:cxnSp>
        <p:nvCxnSpPr>
          <p:cNvPr id="13" name="Connecteur droit 12">
            <a:extLst>
              <a:ext uri="{FF2B5EF4-FFF2-40B4-BE49-F238E27FC236}">
                <a16:creationId xmlns:a16="http://schemas.microsoft.com/office/drawing/2014/main" id="{25C0DF30-8AC5-08ED-9C0D-D798A4886EF1}"/>
              </a:ext>
            </a:extLst>
          </p:cNvPr>
          <p:cNvCxnSpPr/>
          <p:nvPr/>
        </p:nvCxnSpPr>
        <p:spPr>
          <a:xfrm>
            <a:off x="3272308" y="1860379"/>
            <a:ext cx="0" cy="165618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id="{755E627C-0FA6-805F-AA42-C19209F3AD83}"/>
              </a:ext>
            </a:extLst>
          </p:cNvPr>
          <p:cNvGrpSpPr/>
          <p:nvPr/>
        </p:nvGrpSpPr>
        <p:grpSpPr>
          <a:xfrm>
            <a:off x="116632" y="3440832"/>
            <a:ext cx="6653336" cy="818292"/>
            <a:chOff x="116632" y="1352600"/>
            <a:chExt cx="6653336" cy="818292"/>
          </a:xfrm>
        </p:grpSpPr>
        <p:grpSp>
          <p:nvGrpSpPr>
            <p:cNvPr id="15" name="Groupe 14">
              <a:extLst>
                <a:ext uri="{FF2B5EF4-FFF2-40B4-BE49-F238E27FC236}">
                  <a16:creationId xmlns:a16="http://schemas.microsoft.com/office/drawing/2014/main" id="{491AC79E-9AB5-6D88-CC61-254C6211E90B}"/>
                </a:ext>
              </a:extLst>
            </p:cNvPr>
            <p:cNvGrpSpPr/>
            <p:nvPr/>
          </p:nvGrpSpPr>
          <p:grpSpPr>
            <a:xfrm>
              <a:off x="116632" y="1352600"/>
              <a:ext cx="360040" cy="461665"/>
              <a:chOff x="116632" y="1352600"/>
              <a:chExt cx="360040" cy="461665"/>
            </a:xfrm>
          </p:grpSpPr>
          <p:sp>
            <p:nvSpPr>
              <p:cNvPr id="18" name="Ellipse 17">
                <a:extLst>
                  <a:ext uri="{FF2B5EF4-FFF2-40B4-BE49-F238E27FC236}">
                    <a16:creationId xmlns:a16="http://schemas.microsoft.com/office/drawing/2014/main" id="{511391FF-D1E3-9E91-CC44-AE69AE798393}"/>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B7471073-BC5E-7FC0-B826-013E16DCDD9E}"/>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a:extLst>
                <a:ext uri="{FF2B5EF4-FFF2-40B4-BE49-F238E27FC236}">
                  <a16:creationId xmlns:a16="http://schemas.microsoft.com/office/drawing/2014/main" id="{0C7CC149-3B30-474E-698E-D5345A6550B2}"/>
                </a:ext>
              </a:extLst>
            </p:cNvPr>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le verbe écrit entre parenthèses au passé composé.</a:t>
              </a:r>
            </a:p>
          </p:txBody>
        </p:sp>
        <p:sp>
          <p:nvSpPr>
            <p:cNvPr id="17" name="Rectangle à coins arrondis 16">
              <a:extLst>
                <a:ext uri="{FF2B5EF4-FFF2-40B4-BE49-F238E27FC236}">
                  <a16:creationId xmlns:a16="http://schemas.microsoft.com/office/drawing/2014/main" id="{D71529B4-B843-E419-243D-688D690265D3}"/>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a:extLst>
              <a:ext uri="{FF2B5EF4-FFF2-40B4-BE49-F238E27FC236}">
                <a16:creationId xmlns:a16="http://schemas.microsoft.com/office/drawing/2014/main" id="{271EA9B4-5599-3D00-B347-F8E0CD7360A1}"/>
              </a:ext>
            </a:extLst>
          </p:cNvPr>
          <p:cNvSpPr txBox="1"/>
          <p:nvPr/>
        </p:nvSpPr>
        <p:spPr>
          <a:xfrm>
            <a:off x="296652" y="4136519"/>
            <a:ext cx="6372708" cy="2862322"/>
          </a:xfrm>
          <a:prstGeom prst="rect">
            <a:avLst/>
          </a:prstGeom>
          <a:noFill/>
        </p:spPr>
        <p:txBody>
          <a:bodyPr wrap="square" rtlCol="0">
            <a:spAutoFit/>
          </a:bodyPr>
          <a:lstStyle/>
          <a:p>
            <a:pPr algn="just">
              <a:lnSpc>
                <a:spcPct val="250000"/>
              </a:lnSpc>
            </a:pPr>
            <a:r>
              <a:rPr lang="fr-FR" sz="1200" dirty="0">
                <a:latin typeface="Comic Sans MS" pitchFamily="66" charset="0"/>
              </a:rPr>
              <a:t>Nous (être) _________________ couverts de bouton pendant la varicelle.</a:t>
            </a:r>
          </a:p>
          <a:p>
            <a:pPr algn="just">
              <a:lnSpc>
                <a:spcPct val="250000"/>
              </a:lnSpc>
            </a:pPr>
            <a:r>
              <a:rPr lang="fr-FR" sz="1200" dirty="0">
                <a:latin typeface="Comic Sans MS" pitchFamily="66" charset="0"/>
              </a:rPr>
              <a:t>Ils (être) _________________  camarades de classe pendant des années.</a:t>
            </a:r>
          </a:p>
          <a:p>
            <a:pPr algn="just">
              <a:lnSpc>
                <a:spcPct val="250000"/>
              </a:lnSpc>
            </a:pPr>
            <a:r>
              <a:rPr lang="fr-FR" sz="1200" dirty="0">
                <a:latin typeface="Comic Sans MS" pitchFamily="66" charset="0"/>
              </a:rPr>
              <a:t>Ils (avoir) _________________  beaucoup de chance de pouvoir en profiter !</a:t>
            </a:r>
          </a:p>
          <a:p>
            <a:pPr algn="just">
              <a:lnSpc>
                <a:spcPct val="250000"/>
              </a:lnSpc>
            </a:pPr>
            <a:r>
              <a:rPr lang="fr-FR" sz="1200" dirty="0">
                <a:latin typeface="Comic Sans MS" pitchFamily="66" charset="0"/>
              </a:rPr>
              <a:t>Il (avoir) _________________  une nouvelle maitresse à la rentrée.</a:t>
            </a:r>
          </a:p>
          <a:p>
            <a:pPr algn="just">
              <a:lnSpc>
                <a:spcPct val="250000"/>
              </a:lnSpc>
            </a:pPr>
            <a:r>
              <a:rPr lang="fr-FR" sz="1200" dirty="0">
                <a:latin typeface="Comic Sans MS" pitchFamily="66" charset="0"/>
              </a:rPr>
              <a:t>Elle (avoir) _________________  une belle surprise pour son anniversaire.</a:t>
            </a:r>
          </a:p>
          <a:p>
            <a:pPr algn="just">
              <a:lnSpc>
                <a:spcPct val="250000"/>
              </a:lnSpc>
            </a:pPr>
            <a:r>
              <a:rPr lang="fr-FR" sz="1200" dirty="0">
                <a:latin typeface="Comic Sans MS" pitchFamily="66" charset="0"/>
              </a:rPr>
              <a:t>Vous (avoir) _________________ le temps de nous montrer votre spectacle.</a:t>
            </a:r>
          </a:p>
        </p:txBody>
      </p:sp>
      <p:grpSp>
        <p:nvGrpSpPr>
          <p:cNvPr id="24" name="Groupe 23">
            <a:extLst>
              <a:ext uri="{FF2B5EF4-FFF2-40B4-BE49-F238E27FC236}">
                <a16:creationId xmlns:a16="http://schemas.microsoft.com/office/drawing/2014/main" id="{9D168075-3A0D-9C36-0CAC-772E92960D10}"/>
              </a:ext>
            </a:extLst>
          </p:cNvPr>
          <p:cNvGrpSpPr/>
          <p:nvPr/>
        </p:nvGrpSpPr>
        <p:grpSpPr>
          <a:xfrm>
            <a:off x="116632" y="6998841"/>
            <a:ext cx="6653336" cy="791361"/>
            <a:chOff x="116632" y="1352600"/>
            <a:chExt cx="6653336" cy="791361"/>
          </a:xfrm>
        </p:grpSpPr>
        <p:grpSp>
          <p:nvGrpSpPr>
            <p:cNvPr id="25" name="Groupe 24">
              <a:extLst>
                <a:ext uri="{FF2B5EF4-FFF2-40B4-BE49-F238E27FC236}">
                  <a16:creationId xmlns:a16="http://schemas.microsoft.com/office/drawing/2014/main" id="{DB2C512C-369E-D9C0-FCC6-554A272DC5B9}"/>
                </a:ext>
              </a:extLst>
            </p:cNvPr>
            <p:cNvGrpSpPr/>
            <p:nvPr/>
          </p:nvGrpSpPr>
          <p:grpSpPr>
            <a:xfrm>
              <a:off x="116632" y="1352600"/>
              <a:ext cx="360040" cy="461665"/>
              <a:chOff x="116632" y="1352600"/>
              <a:chExt cx="360040" cy="461665"/>
            </a:xfrm>
          </p:grpSpPr>
          <p:sp>
            <p:nvSpPr>
              <p:cNvPr id="28" name="Ellipse 27">
                <a:extLst>
                  <a:ext uri="{FF2B5EF4-FFF2-40B4-BE49-F238E27FC236}">
                    <a16:creationId xmlns:a16="http://schemas.microsoft.com/office/drawing/2014/main" id="{6F040FC1-2442-B812-B0E9-9CBE33DD82F1}"/>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D4A19ABE-416F-1999-E789-E80B6269253C}"/>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6" name="ZoneTexte 25">
              <a:extLst>
                <a:ext uri="{FF2B5EF4-FFF2-40B4-BE49-F238E27FC236}">
                  <a16:creationId xmlns:a16="http://schemas.microsoft.com/office/drawing/2014/main" id="{35137440-8FF3-184E-8880-4D7FC8BFCB0D}"/>
                </a:ext>
              </a:extLst>
            </p:cNvPr>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les verbes conjugués proposés :</a:t>
              </a:r>
            </a:p>
            <a:p>
              <a:pPr algn="ctr">
                <a:lnSpc>
                  <a:spcPct val="150000"/>
                </a:lnSpc>
              </a:pPr>
              <a:r>
                <a:rPr lang="fr-FR" sz="1400" b="1" dirty="0">
                  <a:latin typeface="Comic Sans MS" panose="030F0702030302020204" pitchFamily="66" charset="0"/>
                </a:rPr>
                <a:t>avons été – ont été – ont eu – as eu – ai été</a:t>
              </a:r>
            </a:p>
          </p:txBody>
        </p:sp>
        <p:sp>
          <p:nvSpPr>
            <p:cNvPr id="27" name="Rectangle à coins arrondis 26">
              <a:extLst>
                <a:ext uri="{FF2B5EF4-FFF2-40B4-BE49-F238E27FC236}">
                  <a16:creationId xmlns:a16="http://schemas.microsoft.com/office/drawing/2014/main" id="{D187EE07-C6AA-32EB-D959-9D4F14B59646}"/>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0" name="ZoneTexte 29">
            <a:extLst>
              <a:ext uri="{FF2B5EF4-FFF2-40B4-BE49-F238E27FC236}">
                <a16:creationId xmlns:a16="http://schemas.microsoft.com/office/drawing/2014/main" id="{FC44DF10-1088-CCD7-0CAA-936537F36746}"/>
              </a:ext>
            </a:extLst>
          </p:cNvPr>
          <p:cNvSpPr txBox="1"/>
          <p:nvPr/>
        </p:nvSpPr>
        <p:spPr>
          <a:xfrm>
            <a:off x="265618" y="7694528"/>
            <a:ext cx="6372708" cy="1862241"/>
          </a:xfrm>
          <a:prstGeom prst="rect">
            <a:avLst/>
          </a:prstGeom>
          <a:noFill/>
        </p:spPr>
        <p:txBody>
          <a:bodyPr wrap="square" rtlCol="0">
            <a:spAutoFit/>
          </a:bodyPr>
          <a:lstStyle/>
          <a:p>
            <a:pPr algn="just">
              <a:lnSpc>
                <a:spcPct val="250000"/>
              </a:lnSpc>
            </a:pPr>
            <a:r>
              <a:rPr lang="fr-FR" sz="1200" dirty="0">
                <a:latin typeface="Comic Sans MS" pitchFamily="66" charset="0"/>
              </a:rPr>
              <a:t>Ces manchots _____ _______ leurs petits en captivité. Nous ______ _____ attentifs aux recommandations du guide. Tu ____ _____ de  nombreux cadeaux pour ton anniversaire. Ma sœur et mon frère _____ _______ absents pendant quinze jours. J’_____ ______ content de les retrouver à leur retour.</a:t>
            </a:r>
          </a:p>
        </p:txBody>
      </p:sp>
      <p:pic>
        <p:nvPicPr>
          <p:cNvPr id="32" name="Image 31">
            <a:extLst>
              <a:ext uri="{FF2B5EF4-FFF2-40B4-BE49-F238E27FC236}">
                <a16:creationId xmlns:a16="http://schemas.microsoft.com/office/drawing/2014/main" id="{CF39057A-0206-9B35-2D7A-C73720EBF665}"/>
              </a:ext>
            </a:extLst>
          </p:cNvPr>
          <p:cNvPicPr>
            <a:picLocks noChangeAspect="1"/>
          </p:cNvPicPr>
          <p:nvPr/>
        </p:nvPicPr>
        <p:blipFill>
          <a:blip r:embed="rId2">
            <a:extLst>
              <a:ext uri="{28A0092B-C50C-407E-A947-70E740481C1C}">
                <a14:useLocalDpi xmlns:a14="http://schemas.microsoft.com/office/drawing/2010/main" val="0"/>
              </a:ext>
            </a:extLst>
          </a:blip>
          <a:srcRect l="32150" t="27951" r="32150" b="28368"/>
          <a:stretch>
            <a:fillRect/>
          </a:stretch>
        </p:blipFill>
        <p:spPr>
          <a:xfrm flipH="1">
            <a:off x="4971392" y="1730824"/>
            <a:ext cx="1879659" cy="664830"/>
          </a:xfrm>
          <a:prstGeom prst="rect">
            <a:avLst/>
          </a:prstGeom>
        </p:spPr>
      </p:pic>
      <p:pic>
        <p:nvPicPr>
          <p:cNvPr id="33" name="Image 32">
            <a:extLst>
              <a:ext uri="{FF2B5EF4-FFF2-40B4-BE49-F238E27FC236}">
                <a16:creationId xmlns:a16="http://schemas.microsoft.com/office/drawing/2014/main" id="{6CF082F9-1C87-A02D-391B-A0E5992ED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5296" y="2026925"/>
            <a:ext cx="326058" cy="608642"/>
          </a:xfrm>
          <a:prstGeom prst="rect">
            <a:avLst/>
          </a:prstGeom>
        </p:spPr>
      </p:pic>
      <p:sp>
        <p:nvSpPr>
          <p:cNvPr id="34" name="ZoneTexte 33">
            <a:extLst>
              <a:ext uri="{FF2B5EF4-FFF2-40B4-BE49-F238E27FC236}">
                <a16:creationId xmlns:a16="http://schemas.microsoft.com/office/drawing/2014/main" id="{B1C3D186-E439-F8C0-020B-3357D6944BAA}"/>
              </a:ext>
            </a:extLst>
          </p:cNvPr>
          <p:cNvSpPr txBox="1"/>
          <p:nvPr/>
        </p:nvSpPr>
        <p:spPr>
          <a:xfrm>
            <a:off x="5005652" y="1768530"/>
            <a:ext cx="1742692" cy="415498"/>
          </a:xfrm>
          <a:prstGeom prst="rect">
            <a:avLst/>
          </a:prstGeom>
          <a:noFill/>
        </p:spPr>
        <p:txBody>
          <a:bodyPr wrap="square" rtlCol="0">
            <a:spAutoFit/>
          </a:bodyPr>
          <a:lstStyle/>
          <a:p>
            <a:pPr algn="ctr"/>
            <a:r>
              <a:rPr lang="fr-FR" sz="1050" i="1" dirty="0">
                <a:latin typeface="Comic Sans MS" pitchFamily="66" charset="0"/>
              </a:rPr>
              <a:t>N’oublie pas la </a:t>
            </a:r>
            <a:r>
              <a:rPr lang="fr-FR" sz="1050" b="1" i="1" dirty="0">
                <a:latin typeface="Comic Sans MS" pitchFamily="66" charset="0"/>
              </a:rPr>
              <a:t>majuscule</a:t>
            </a:r>
            <a:r>
              <a:rPr lang="fr-FR" sz="1050" i="1" dirty="0">
                <a:latin typeface="Comic Sans MS" pitchFamily="66" charset="0"/>
              </a:rPr>
              <a:t> en début de phrase !</a:t>
            </a:r>
          </a:p>
        </p:txBody>
      </p:sp>
    </p:spTree>
    <p:extLst>
      <p:ext uri="{BB962C8B-B14F-4D97-AF65-F5344CB8AC3E}">
        <p14:creationId xmlns:p14="http://schemas.microsoft.com/office/powerpoint/2010/main" val="2052430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9D118-6408-7708-7D57-08AFB28C3FD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09DB85-8982-EF0E-4D31-F6B3ACC1967A}"/>
              </a:ext>
            </a:extLst>
          </p:cNvPr>
          <p:cNvSpPr>
            <a:spLocks noGrp="1"/>
          </p:cNvSpPr>
          <p:nvPr>
            <p:ph type="body" sz="quarter" idx="10"/>
          </p:nvPr>
        </p:nvSpPr>
        <p:spPr/>
        <p:txBody>
          <a:bodyPr anchor="ctr">
            <a:normAutofit fontScale="62500" lnSpcReduction="20000"/>
          </a:bodyPr>
          <a:lstStyle/>
          <a:p>
            <a:r>
              <a:rPr lang="fr-FR" dirty="0"/>
              <a:t>Le passé composé des verbes être et avoir</a:t>
            </a:r>
          </a:p>
        </p:txBody>
      </p:sp>
      <p:sp>
        <p:nvSpPr>
          <p:cNvPr id="3" name="Espace réservé du texte 2">
            <a:extLst>
              <a:ext uri="{FF2B5EF4-FFF2-40B4-BE49-F238E27FC236}">
                <a16:creationId xmlns:a16="http://schemas.microsoft.com/office/drawing/2014/main" id="{E1526CFB-60E6-53DD-3EFC-218357B4BE9B}"/>
              </a:ext>
            </a:extLst>
          </p:cNvPr>
          <p:cNvSpPr>
            <a:spLocks noGrp="1"/>
          </p:cNvSpPr>
          <p:nvPr>
            <p:ph type="body" sz="quarter" idx="11"/>
          </p:nvPr>
        </p:nvSpPr>
        <p:spPr/>
        <p:txBody>
          <a:bodyPr/>
          <a:lstStyle/>
          <a:p>
            <a:r>
              <a:rPr lang="fr-FR" dirty="0"/>
              <a:t>13</a:t>
            </a:r>
          </a:p>
        </p:txBody>
      </p:sp>
      <p:sp>
        <p:nvSpPr>
          <p:cNvPr id="4" name="Espace réservé du texte 3">
            <a:extLst>
              <a:ext uri="{FF2B5EF4-FFF2-40B4-BE49-F238E27FC236}">
                <a16:creationId xmlns:a16="http://schemas.microsoft.com/office/drawing/2014/main" id="{C418927F-D226-BC01-CC12-357EA8E540A9}"/>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8372077A-1900-76F1-3ACD-0630A9C68A34}"/>
              </a:ext>
            </a:extLst>
          </p:cNvPr>
          <p:cNvGrpSpPr/>
          <p:nvPr/>
        </p:nvGrpSpPr>
        <p:grpSpPr>
          <a:xfrm>
            <a:off x="116632" y="1280592"/>
            <a:ext cx="6653336" cy="468196"/>
            <a:chOff x="116632" y="1352600"/>
            <a:chExt cx="6653336" cy="468196"/>
          </a:xfrm>
        </p:grpSpPr>
        <p:grpSp>
          <p:nvGrpSpPr>
            <p:cNvPr id="6" name="Groupe 5">
              <a:extLst>
                <a:ext uri="{FF2B5EF4-FFF2-40B4-BE49-F238E27FC236}">
                  <a16:creationId xmlns:a16="http://schemas.microsoft.com/office/drawing/2014/main" id="{E39B8734-E541-C96F-5F3E-3236EB7A75A7}"/>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B5DD9039-E4F2-9D64-AF09-C3D36E67EE3C}"/>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AD9125C-B081-5B19-80EA-DB214D850DE3}"/>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189E952A-5ED0-4CEB-E68B-9957E4465DDD}"/>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et son verbe.</a:t>
              </a:r>
            </a:p>
          </p:txBody>
        </p:sp>
        <p:sp>
          <p:nvSpPr>
            <p:cNvPr id="8" name="Rectangle à coins arrondis 7">
              <a:extLst>
                <a:ext uri="{FF2B5EF4-FFF2-40B4-BE49-F238E27FC236}">
                  <a16:creationId xmlns:a16="http://schemas.microsoft.com/office/drawing/2014/main" id="{802E306C-DB76-0CBD-22AD-2F3E5CA08CF5}"/>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31" name="Tableau 30">
            <a:extLst>
              <a:ext uri="{FF2B5EF4-FFF2-40B4-BE49-F238E27FC236}">
                <a16:creationId xmlns:a16="http://schemas.microsoft.com/office/drawing/2014/main" id="{E7C8B7D7-F16A-58C9-AA98-80930283302B}"/>
              </a:ext>
            </a:extLst>
          </p:cNvPr>
          <p:cNvGraphicFramePr>
            <a:graphicFrameLocks noGrp="1"/>
          </p:cNvGraphicFramePr>
          <p:nvPr>
            <p:extLst>
              <p:ext uri="{D42A27DB-BD31-4B8C-83A1-F6EECF244321}">
                <p14:modId xmlns:p14="http://schemas.microsoft.com/office/powerpoint/2010/main" val="2984678802"/>
              </p:ext>
            </p:extLst>
          </p:nvPr>
        </p:nvGraphicFramePr>
        <p:xfrm>
          <a:off x="216003" y="1843482"/>
          <a:ext cx="6336705" cy="2133600"/>
        </p:xfrm>
        <a:graphic>
          <a:graphicData uri="http://schemas.openxmlformats.org/drawingml/2006/table">
            <a:tbl>
              <a:tblPr bandRow="1">
                <a:tableStyleId>{5C22544A-7EE6-4342-B048-85BDC9FD1C3A}</a:tableStyleId>
              </a:tblPr>
              <a:tblGrid>
                <a:gridCol w="1642849">
                  <a:extLst>
                    <a:ext uri="{9D8B030D-6E8A-4147-A177-3AD203B41FA5}">
                      <a16:colId xmlns:a16="http://schemas.microsoft.com/office/drawing/2014/main" val="20000"/>
                    </a:ext>
                  </a:extLst>
                </a:gridCol>
                <a:gridCol w="1642849">
                  <a:extLst>
                    <a:ext uri="{9D8B030D-6E8A-4147-A177-3AD203B41FA5}">
                      <a16:colId xmlns:a16="http://schemas.microsoft.com/office/drawing/2014/main" val="20001"/>
                    </a:ext>
                  </a:extLst>
                </a:gridCol>
                <a:gridCol w="312924">
                  <a:extLst>
                    <a:ext uri="{9D8B030D-6E8A-4147-A177-3AD203B41FA5}">
                      <a16:colId xmlns:a16="http://schemas.microsoft.com/office/drawing/2014/main" val="20002"/>
                    </a:ext>
                  </a:extLst>
                </a:gridCol>
                <a:gridCol w="1414575">
                  <a:extLst>
                    <a:ext uri="{9D8B030D-6E8A-4147-A177-3AD203B41FA5}">
                      <a16:colId xmlns:a16="http://schemas.microsoft.com/office/drawing/2014/main" val="20003"/>
                    </a:ext>
                  </a:extLst>
                </a:gridCol>
                <a:gridCol w="1323508">
                  <a:extLst>
                    <a:ext uri="{9D8B030D-6E8A-4147-A177-3AD203B41FA5}">
                      <a16:colId xmlns:a16="http://schemas.microsoft.com/office/drawing/2014/main" val="20004"/>
                    </a:ext>
                  </a:extLst>
                </a:gridCol>
              </a:tblGrid>
              <a:tr h="144016">
                <a:tc>
                  <a:txBody>
                    <a:bodyPr/>
                    <a:lstStyle/>
                    <a:p>
                      <a:pPr algn="r"/>
                      <a:r>
                        <a:rPr lang="fr-FR" sz="1400" baseline="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ont été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400" dirty="0">
                          <a:latin typeface="Comic Sans MS" pitchFamily="66" charset="0"/>
                        </a:rPr>
                        <a:t>Vous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ai été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joyeux.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400" dirty="0">
                          <a:latin typeface="Comic Sans MS" pitchFamily="66" charset="0"/>
                        </a:rPr>
                        <a:t>Elles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avez été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4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as eu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4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avons eu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faim.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r"/>
                      <a:r>
                        <a:rPr lang="fr-FR" sz="1400" dirty="0">
                          <a:latin typeface="Comic Sans MS" pitchFamily="66" charset="0"/>
                        </a:rPr>
                        <a:t>Il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 eu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pSp>
        <p:nvGrpSpPr>
          <p:cNvPr id="32" name="Groupe 31">
            <a:extLst>
              <a:ext uri="{FF2B5EF4-FFF2-40B4-BE49-F238E27FC236}">
                <a16:creationId xmlns:a16="http://schemas.microsoft.com/office/drawing/2014/main" id="{B74E8C2F-1AE2-FCF2-3A28-8686C87139AB}"/>
              </a:ext>
            </a:extLst>
          </p:cNvPr>
          <p:cNvGrpSpPr/>
          <p:nvPr/>
        </p:nvGrpSpPr>
        <p:grpSpPr>
          <a:xfrm>
            <a:off x="116632" y="3944888"/>
            <a:ext cx="6653336" cy="495126"/>
            <a:chOff x="116632" y="1352600"/>
            <a:chExt cx="6653336" cy="495126"/>
          </a:xfrm>
        </p:grpSpPr>
        <p:grpSp>
          <p:nvGrpSpPr>
            <p:cNvPr id="33" name="Groupe 32">
              <a:extLst>
                <a:ext uri="{FF2B5EF4-FFF2-40B4-BE49-F238E27FC236}">
                  <a16:creationId xmlns:a16="http://schemas.microsoft.com/office/drawing/2014/main" id="{997F154A-4178-EB8D-C457-5139B7E528AB}"/>
                </a:ext>
              </a:extLst>
            </p:cNvPr>
            <p:cNvGrpSpPr/>
            <p:nvPr/>
          </p:nvGrpSpPr>
          <p:grpSpPr>
            <a:xfrm>
              <a:off x="116632" y="1352600"/>
              <a:ext cx="360040" cy="461665"/>
              <a:chOff x="116632" y="1352600"/>
              <a:chExt cx="360040" cy="461665"/>
            </a:xfrm>
          </p:grpSpPr>
          <p:sp>
            <p:nvSpPr>
              <p:cNvPr id="36" name="Ellipse 35">
                <a:extLst>
                  <a:ext uri="{FF2B5EF4-FFF2-40B4-BE49-F238E27FC236}">
                    <a16:creationId xmlns:a16="http://schemas.microsoft.com/office/drawing/2014/main" id="{9333984E-9F47-45CA-8E22-FCC8FE9735FF}"/>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6585702D-B994-4077-6010-1D3E70A155F4}"/>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a:extLst>
                <a:ext uri="{FF2B5EF4-FFF2-40B4-BE49-F238E27FC236}">
                  <a16:creationId xmlns:a16="http://schemas.microsoft.com/office/drawing/2014/main" id="{562A5472-C00C-AF42-39C4-DE3160D7EB70}"/>
                </a:ext>
              </a:extLst>
            </p:cNvPr>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les phrases avec le pronom personnel indiqué.</a:t>
              </a:r>
            </a:p>
          </p:txBody>
        </p:sp>
        <p:sp>
          <p:nvSpPr>
            <p:cNvPr id="35" name="Rectangle à coins arrondis 34">
              <a:extLst>
                <a:ext uri="{FF2B5EF4-FFF2-40B4-BE49-F238E27FC236}">
                  <a16:creationId xmlns:a16="http://schemas.microsoft.com/office/drawing/2014/main" id="{C05CFDEA-2D23-AE6A-0B1F-C18EB0B73435}"/>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8" name="ZoneTexte 37">
            <a:extLst>
              <a:ext uri="{FF2B5EF4-FFF2-40B4-BE49-F238E27FC236}">
                <a16:creationId xmlns:a16="http://schemas.microsoft.com/office/drawing/2014/main" id="{67289438-827A-1D2B-7D86-5154306AC41E}"/>
              </a:ext>
            </a:extLst>
          </p:cNvPr>
          <p:cNvSpPr txBox="1"/>
          <p:nvPr/>
        </p:nvSpPr>
        <p:spPr>
          <a:xfrm>
            <a:off x="75431" y="4455864"/>
            <a:ext cx="1985417" cy="2208490"/>
          </a:xfrm>
          <a:prstGeom prst="rect">
            <a:avLst/>
          </a:prstGeom>
          <a:noFill/>
        </p:spPr>
        <p:txBody>
          <a:bodyPr wrap="square" rtlCol="0">
            <a:spAutoFit/>
          </a:bodyPr>
          <a:lstStyle/>
          <a:p>
            <a:pPr algn="just">
              <a:lnSpc>
                <a:spcPct val="300000"/>
              </a:lnSpc>
            </a:pPr>
            <a:r>
              <a:rPr lang="fr-FR" sz="1200" dirty="0">
                <a:latin typeface="Comic Sans MS" pitchFamily="66" charset="0"/>
              </a:rPr>
              <a:t>Vous avez été patients.</a:t>
            </a:r>
          </a:p>
          <a:p>
            <a:pPr algn="just">
              <a:lnSpc>
                <a:spcPct val="300000"/>
              </a:lnSpc>
            </a:pPr>
            <a:r>
              <a:rPr lang="fr-FR" sz="1200" dirty="0">
                <a:latin typeface="Comic Sans MS" pitchFamily="66" charset="0"/>
              </a:rPr>
              <a:t>Il a eu besoin de toi.</a:t>
            </a:r>
          </a:p>
          <a:p>
            <a:pPr algn="just">
              <a:lnSpc>
                <a:spcPct val="300000"/>
              </a:lnSpc>
            </a:pPr>
            <a:r>
              <a:rPr lang="fr-FR" sz="1200" dirty="0">
                <a:latin typeface="Comic Sans MS" pitchFamily="66" charset="0"/>
              </a:rPr>
              <a:t>J’ai eu très froid.</a:t>
            </a:r>
          </a:p>
          <a:p>
            <a:pPr algn="just">
              <a:lnSpc>
                <a:spcPct val="300000"/>
              </a:lnSpc>
            </a:pPr>
            <a:r>
              <a:rPr lang="fr-FR" sz="1200" dirty="0">
                <a:latin typeface="Comic Sans MS" pitchFamily="66" charset="0"/>
              </a:rPr>
              <a:t>Nous avons été fatigués.</a:t>
            </a:r>
          </a:p>
        </p:txBody>
      </p:sp>
      <p:pic>
        <p:nvPicPr>
          <p:cNvPr id="39" name="Image 38" descr="Capture d’écran">
            <a:extLst>
              <a:ext uri="{FF2B5EF4-FFF2-40B4-BE49-F238E27FC236}">
                <a16:creationId xmlns:a16="http://schemas.microsoft.com/office/drawing/2014/main" id="{C0CE23C2-AEC0-A4C1-8406-B05D40EFC24B}"/>
              </a:ext>
            </a:extLst>
          </p:cNvPr>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5" y="4678433"/>
            <a:ext cx="3950543" cy="388835"/>
          </a:xfrm>
          <a:prstGeom prst="rect">
            <a:avLst/>
          </a:prstGeom>
        </p:spPr>
      </p:pic>
      <p:pic>
        <p:nvPicPr>
          <p:cNvPr id="43" name="Image 42" descr="Capture d’écran">
            <a:extLst>
              <a:ext uri="{FF2B5EF4-FFF2-40B4-BE49-F238E27FC236}">
                <a16:creationId xmlns:a16="http://schemas.microsoft.com/office/drawing/2014/main" id="{BEDF0B4D-4926-9844-C081-41AAE0B37DEF}"/>
              </a:ext>
            </a:extLst>
          </p:cNvPr>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4" y="5212237"/>
            <a:ext cx="3950543" cy="388835"/>
          </a:xfrm>
          <a:prstGeom prst="rect">
            <a:avLst/>
          </a:prstGeom>
        </p:spPr>
      </p:pic>
      <p:pic>
        <p:nvPicPr>
          <p:cNvPr id="44" name="Image 43" descr="Capture d’écran">
            <a:extLst>
              <a:ext uri="{FF2B5EF4-FFF2-40B4-BE49-F238E27FC236}">
                <a16:creationId xmlns:a16="http://schemas.microsoft.com/office/drawing/2014/main" id="{B924F516-9745-4D66-0119-2FE6B10D8C34}"/>
              </a:ext>
            </a:extLst>
          </p:cNvPr>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5" y="5745088"/>
            <a:ext cx="3950543" cy="388835"/>
          </a:xfrm>
          <a:prstGeom prst="rect">
            <a:avLst/>
          </a:prstGeom>
        </p:spPr>
      </p:pic>
      <p:pic>
        <p:nvPicPr>
          <p:cNvPr id="45" name="Image 44" descr="Capture d’écran">
            <a:extLst>
              <a:ext uri="{FF2B5EF4-FFF2-40B4-BE49-F238E27FC236}">
                <a16:creationId xmlns:a16="http://schemas.microsoft.com/office/drawing/2014/main" id="{F538356F-35CD-DAD8-7E77-B383CD1A5E51}"/>
              </a:ext>
            </a:extLst>
          </p:cNvPr>
          <p:cNvPicPr>
            <a:picLocks noChangeAspect="1"/>
          </p:cNvPicPr>
          <p:nvPr/>
        </p:nvPicPr>
        <p:blipFill rotWithShape="1">
          <a:blip r:embed="rId3">
            <a:extLst>
              <a:ext uri="{28A0092B-C50C-407E-A947-70E740481C1C}">
                <a14:useLocalDpi xmlns:a14="http://schemas.microsoft.com/office/drawing/2010/main" val="0"/>
              </a:ext>
            </a:extLst>
          </a:blip>
          <a:srcRect l="37962" r="4434" b="83820"/>
          <a:stretch/>
        </p:blipFill>
        <p:spPr>
          <a:xfrm>
            <a:off x="2790824" y="6249144"/>
            <a:ext cx="3950543" cy="388835"/>
          </a:xfrm>
          <a:prstGeom prst="rect">
            <a:avLst/>
          </a:prstGeom>
        </p:spPr>
      </p:pic>
      <p:sp>
        <p:nvSpPr>
          <p:cNvPr id="46" name="ZoneTexte 45">
            <a:extLst>
              <a:ext uri="{FF2B5EF4-FFF2-40B4-BE49-F238E27FC236}">
                <a16:creationId xmlns:a16="http://schemas.microsoft.com/office/drawing/2014/main" id="{8EBB70CD-C99C-4044-D577-CA04BC80D6A6}"/>
              </a:ext>
            </a:extLst>
          </p:cNvPr>
          <p:cNvSpPr txBox="1"/>
          <p:nvPr/>
        </p:nvSpPr>
        <p:spPr>
          <a:xfrm>
            <a:off x="1988840" y="4455864"/>
            <a:ext cx="801985" cy="2308324"/>
          </a:xfrm>
          <a:prstGeom prst="rect">
            <a:avLst/>
          </a:prstGeom>
          <a:noFill/>
        </p:spPr>
        <p:txBody>
          <a:bodyPr wrap="square" rtlCol="0">
            <a:spAutoFit/>
          </a:bodyPr>
          <a:lstStyle/>
          <a:p>
            <a:pPr algn="just">
              <a:lnSpc>
                <a:spcPct val="300000"/>
              </a:lnSpc>
            </a:pPr>
            <a:r>
              <a:rPr lang="fr-FR" sz="1200" dirty="0">
                <a:latin typeface="Throw My Hands Up in the Air"/>
                <a:ea typeface="Throw My Hands Up in the Air"/>
              </a:rPr>
              <a:t>~ </a:t>
            </a:r>
            <a:r>
              <a:rPr lang="fr-FR" sz="1200" dirty="0">
                <a:latin typeface="Comic Sans MS" pitchFamily="66" charset="0"/>
              </a:rPr>
              <a:t>Je</a:t>
            </a:r>
          </a:p>
          <a:p>
            <a:pPr algn="just">
              <a:lnSpc>
                <a:spcPct val="300000"/>
              </a:lnSpc>
            </a:pPr>
            <a:r>
              <a:rPr lang="fr-FR" sz="1200" dirty="0">
                <a:latin typeface="Throw My Hands Up in the Air"/>
                <a:ea typeface="Throw My Hands Up in the Air"/>
              </a:rPr>
              <a:t>~ </a:t>
            </a:r>
            <a:r>
              <a:rPr lang="fr-FR" sz="1200" dirty="0">
                <a:latin typeface="Comic Sans MS" pitchFamily="66" charset="0"/>
              </a:rPr>
              <a:t>Nous</a:t>
            </a:r>
          </a:p>
          <a:p>
            <a:pPr algn="just">
              <a:lnSpc>
                <a:spcPct val="300000"/>
              </a:lnSpc>
            </a:pPr>
            <a:r>
              <a:rPr lang="fr-FR" sz="1200" dirty="0">
                <a:latin typeface="Throw My Hands Up in the Air"/>
                <a:ea typeface="Throw My Hands Up in the Air"/>
              </a:rPr>
              <a:t>~ </a:t>
            </a:r>
            <a:r>
              <a:rPr lang="fr-FR" sz="1200" dirty="0">
                <a:latin typeface="Comic Sans MS" pitchFamily="66" charset="0"/>
              </a:rPr>
              <a:t>Tu</a:t>
            </a:r>
          </a:p>
          <a:p>
            <a:pPr algn="just">
              <a:lnSpc>
                <a:spcPct val="300000"/>
              </a:lnSpc>
            </a:pPr>
            <a:r>
              <a:rPr lang="fr-FR" sz="1200" dirty="0">
                <a:latin typeface="Throw My Hands Up in the Air"/>
                <a:ea typeface="Throw My Hands Up in the Air"/>
              </a:rPr>
              <a:t>~ </a:t>
            </a:r>
            <a:r>
              <a:rPr lang="fr-FR" sz="1200" dirty="0">
                <a:latin typeface="Comic Sans MS" pitchFamily="66" charset="0"/>
              </a:rPr>
              <a:t>Ils</a:t>
            </a:r>
          </a:p>
        </p:txBody>
      </p:sp>
      <p:grpSp>
        <p:nvGrpSpPr>
          <p:cNvPr id="47" name="Groupe 46">
            <a:extLst>
              <a:ext uri="{FF2B5EF4-FFF2-40B4-BE49-F238E27FC236}">
                <a16:creationId xmlns:a16="http://schemas.microsoft.com/office/drawing/2014/main" id="{31DAEA55-9DFB-231E-DAAB-76BC008D622C}"/>
              </a:ext>
            </a:extLst>
          </p:cNvPr>
          <p:cNvGrpSpPr/>
          <p:nvPr/>
        </p:nvGrpSpPr>
        <p:grpSpPr>
          <a:xfrm>
            <a:off x="129233" y="6897216"/>
            <a:ext cx="6653336" cy="495126"/>
            <a:chOff x="116632" y="1352600"/>
            <a:chExt cx="6653336" cy="495126"/>
          </a:xfrm>
        </p:grpSpPr>
        <p:grpSp>
          <p:nvGrpSpPr>
            <p:cNvPr id="48" name="Groupe 47">
              <a:extLst>
                <a:ext uri="{FF2B5EF4-FFF2-40B4-BE49-F238E27FC236}">
                  <a16:creationId xmlns:a16="http://schemas.microsoft.com/office/drawing/2014/main" id="{FF249ADC-6D26-D103-6EA0-4A3FE4387A26}"/>
                </a:ext>
              </a:extLst>
            </p:cNvPr>
            <p:cNvGrpSpPr/>
            <p:nvPr/>
          </p:nvGrpSpPr>
          <p:grpSpPr>
            <a:xfrm>
              <a:off x="116632" y="1352600"/>
              <a:ext cx="360040" cy="461665"/>
              <a:chOff x="116632" y="1352600"/>
              <a:chExt cx="360040" cy="461665"/>
            </a:xfrm>
          </p:grpSpPr>
          <p:sp>
            <p:nvSpPr>
              <p:cNvPr id="51" name="Ellipse 50">
                <a:extLst>
                  <a:ext uri="{FF2B5EF4-FFF2-40B4-BE49-F238E27FC236}">
                    <a16:creationId xmlns:a16="http://schemas.microsoft.com/office/drawing/2014/main" id="{8A3BC232-4086-0B8B-AF38-3819174E30BB}"/>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a:extLst>
                  <a:ext uri="{FF2B5EF4-FFF2-40B4-BE49-F238E27FC236}">
                    <a16:creationId xmlns:a16="http://schemas.microsoft.com/office/drawing/2014/main" id="{D20F73D3-2804-5156-6A69-A528148D7E16}"/>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9" name="ZoneTexte 48">
              <a:extLst>
                <a:ext uri="{FF2B5EF4-FFF2-40B4-BE49-F238E27FC236}">
                  <a16:creationId xmlns:a16="http://schemas.microsoft.com/office/drawing/2014/main" id="{8C188ADA-A9C0-A7CC-2A8C-4C5B7C2AE791}"/>
                </a:ext>
              </a:extLst>
            </p:cNvPr>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ces phrases avec le nouveau sujet.</a:t>
              </a:r>
            </a:p>
          </p:txBody>
        </p:sp>
        <p:sp>
          <p:nvSpPr>
            <p:cNvPr id="50" name="Rectangle à coins arrondis 49">
              <a:extLst>
                <a:ext uri="{FF2B5EF4-FFF2-40B4-BE49-F238E27FC236}">
                  <a16:creationId xmlns:a16="http://schemas.microsoft.com/office/drawing/2014/main" id="{B1F6F251-3260-5A5E-CE40-AFCA02CE89EA}"/>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3" name="ZoneTexte 52">
            <a:extLst>
              <a:ext uri="{FF2B5EF4-FFF2-40B4-BE49-F238E27FC236}">
                <a16:creationId xmlns:a16="http://schemas.microsoft.com/office/drawing/2014/main" id="{2A4762A9-516F-44E5-9402-DF85CC3C890A}"/>
              </a:ext>
            </a:extLst>
          </p:cNvPr>
          <p:cNvSpPr txBox="1"/>
          <p:nvPr/>
        </p:nvSpPr>
        <p:spPr>
          <a:xfrm>
            <a:off x="296652" y="7318444"/>
            <a:ext cx="6372708" cy="1938992"/>
          </a:xfrm>
          <a:prstGeom prst="rect">
            <a:avLst/>
          </a:prstGeom>
          <a:noFill/>
        </p:spPr>
        <p:txBody>
          <a:bodyPr wrap="square" rtlCol="0">
            <a:spAutoFit/>
          </a:bodyPr>
          <a:lstStyle/>
          <a:p>
            <a:pPr algn="just">
              <a:lnSpc>
                <a:spcPct val="200000"/>
              </a:lnSpc>
            </a:pPr>
            <a:r>
              <a:rPr lang="fr-FR" sz="1200" dirty="0">
                <a:latin typeface="Comic Sans MS" pitchFamily="66" charset="0"/>
              </a:rPr>
              <a:t>La gazelle a eu beaucoup de chance.</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Manon a eu assez de points pour remporter la victoire !</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Les voyageurs ont été dans le train à l’heure.</a:t>
            </a:r>
          </a:p>
        </p:txBody>
      </p:sp>
      <p:pic>
        <p:nvPicPr>
          <p:cNvPr id="54" name="Image 53" descr="Capture d’écran">
            <a:extLst>
              <a:ext uri="{FF2B5EF4-FFF2-40B4-BE49-F238E27FC236}">
                <a16:creationId xmlns:a16="http://schemas.microsoft.com/office/drawing/2014/main" id="{24967841-8AD2-B5DD-3AF3-0456BE2C5C0B}"/>
              </a:ext>
            </a:extLst>
          </p:cNvPr>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76064" y="7734448"/>
            <a:ext cx="6192688" cy="376084"/>
          </a:xfrm>
          <a:prstGeom prst="rect">
            <a:avLst/>
          </a:prstGeom>
        </p:spPr>
      </p:pic>
      <p:pic>
        <p:nvPicPr>
          <p:cNvPr id="57" name="Image 56" descr="Capture d’écran">
            <a:extLst>
              <a:ext uri="{FF2B5EF4-FFF2-40B4-BE49-F238E27FC236}">
                <a16:creationId xmlns:a16="http://schemas.microsoft.com/office/drawing/2014/main" id="{9F09D361-D1DB-4331-A10A-F0F9E37FB0CE}"/>
              </a:ext>
            </a:extLst>
          </p:cNvPr>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76064" y="8470572"/>
            <a:ext cx="6192688" cy="376084"/>
          </a:xfrm>
          <a:prstGeom prst="rect">
            <a:avLst/>
          </a:prstGeom>
        </p:spPr>
      </p:pic>
      <p:pic>
        <p:nvPicPr>
          <p:cNvPr id="58" name="Image 57" descr="Capture d’écran">
            <a:extLst>
              <a:ext uri="{FF2B5EF4-FFF2-40B4-BE49-F238E27FC236}">
                <a16:creationId xmlns:a16="http://schemas.microsoft.com/office/drawing/2014/main" id="{5304261E-469D-F3D0-3F9C-6BCB28348219}"/>
              </a:ext>
            </a:extLst>
          </p:cNvPr>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386662" y="9257436"/>
            <a:ext cx="6192688" cy="376084"/>
          </a:xfrm>
          <a:prstGeom prst="rect">
            <a:avLst/>
          </a:prstGeom>
        </p:spPr>
      </p:pic>
      <p:sp>
        <p:nvSpPr>
          <p:cNvPr id="59" name="ZoneTexte 58">
            <a:extLst>
              <a:ext uri="{FF2B5EF4-FFF2-40B4-BE49-F238E27FC236}">
                <a16:creationId xmlns:a16="http://schemas.microsoft.com/office/drawing/2014/main" id="{6CE8E847-FBFC-6F64-13C3-4B3AAA569A6D}"/>
              </a:ext>
            </a:extLst>
          </p:cNvPr>
          <p:cNvSpPr txBox="1"/>
          <p:nvPr/>
        </p:nvSpPr>
        <p:spPr>
          <a:xfrm>
            <a:off x="376064" y="7824028"/>
            <a:ext cx="2016224" cy="369332"/>
          </a:xfrm>
          <a:prstGeom prst="rect">
            <a:avLst/>
          </a:prstGeom>
          <a:noFill/>
        </p:spPr>
        <p:txBody>
          <a:bodyPr wrap="square" rtlCol="0">
            <a:spAutoFit/>
          </a:bodyPr>
          <a:lstStyle/>
          <a:p>
            <a:r>
              <a:rPr lang="fr-FR" b="1" dirty="0">
                <a:latin typeface="Cursive standard" pitchFamily="2" charset="0"/>
              </a:rPr>
              <a:t>Les gazelles</a:t>
            </a:r>
          </a:p>
        </p:txBody>
      </p:sp>
      <p:sp>
        <p:nvSpPr>
          <p:cNvPr id="60" name="ZoneTexte 59">
            <a:extLst>
              <a:ext uri="{FF2B5EF4-FFF2-40B4-BE49-F238E27FC236}">
                <a16:creationId xmlns:a16="http://schemas.microsoft.com/office/drawing/2014/main" id="{EA4054E6-736E-07DC-17C0-0805A62594A6}"/>
              </a:ext>
            </a:extLst>
          </p:cNvPr>
          <p:cNvSpPr txBox="1"/>
          <p:nvPr/>
        </p:nvSpPr>
        <p:spPr>
          <a:xfrm>
            <a:off x="376064" y="8563158"/>
            <a:ext cx="2016224" cy="369332"/>
          </a:xfrm>
          <a:prstGeom prst="rect">
            <a:avLst/>
          </a:prstGeom>
          <a:noFill/>
        </p:spPr>
        <p:txBody>
          <a:bodyPr wrap="square" rtlCol="0">
            <a:spAutoFit/>
          </a:bodyPr>
          <a:lstStyle/>
          <a:p>
            <a:r>
              <a:rPr lang="fr-FR" b="1" dirty="0">
                <a:latin typeface="Cursive standard" pitchFamily="2" charset="0"/>
              </a:rPr>
              <a:t>Julia et moi</a:t>
            </a:r>
          </a:p>
        </p:txBody>
      </p:sp>
      <p:sp>
        <p:nvSpPr>
          <p:cNvPr id="61" name="ZoneTexte 60">
            <a:extLst>
              <a:ext uri="{FF2B5EF4-FFF2-40B4-BE49-F238E27FC236}">
                <a16:creationId xmlns:a16="http://schemas.microsoft.com/office/drawing/2014/main" id="{32DFA590-B58F-DBBF-AF9F-2401BF2CBE53}"/>
              </a:ext>
            </a:extLst>
          </p:cNvPr>
          <p:cNvSpPr txBox="1"/>
          <p:nvPr/>
        </p:nvSpPr>
        <p:spPr>
          <a:xfrm>
            <a:off x="386662" y="9345721"/>
            <a:ext cx="2016224" cy="369332"/>
          </a:xfrm>
          <a:prstGeom prst="rect">
            <a:avLst/>
          </a:prstGeom>
          <a:noFill/>
        </p:spPr>
        <p:txBody>
          <a:bodyPr wrap="square" rtlCol="0">
            <a:spAutoFit/>
          </a:bodyPr>
          <a:lstStyle/>
          <a:p>
            <a:r>
              <a:rPr lang="fr-FR" b="1" dirty="0">
                <a:latin typeface="Cursive standard" pitchFamily="2" charset="0"/>
              </a:rPr>
              <a:t>Ton frère et toi</a:t>
            </a:r>
          </a:p>
        </p:txBody>
      </p:sp>
      <p:cxnSp>
        <p:nvCxnSpPr>
          <p:cNvPr id="11" name="Connecteur droit 10">
            <a:extLst>
              <a:ext uri="{FF2B5EF4-FFF2-40B4-BE49-F238E27FC236}">
                <a16:creationId xmlns:a16="http://schemas.microsoft.com/office/drawing/2014/main" id="{448ED9B6-5A97-66A7-5D42-0385AF6944BC}"/>
              </a:ext>
            </a:extLst>
          </p:cNvPr>
          <p:cNvCxnSpPr/>
          <p:nvPr/>
        </p:nvCxnSpPr>
        <p:spPr>
          <a:xfrm>
            <a:off x="260648" y="2864768"/>
            <a:ext cx="6336705" cy="0"/>
          </a:xfrm>
          <a:prstGeom prst="line">
            <a:avLst/>
          </a:prstGeom>
          <a:ln w="19050">
            <a:solidFill>
              <a:schemeClr val="bg1">
                <a:lumMod val="50000"/>
              </a:schemeClr>
            </a:solidFill>
            <a:prstDash val="sysDot"/>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232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B94FA-B8D4-018F-2F4E-1B42F6376EE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26EC3EB-5662-CE19-368D-B16C429FD1F5}"/>
              </a:ext>
            </a:extLst>
          </p:cNvPr>
          <p:cNvSpPr>
            <a:spLocks noGrp="1"/>
          </p:cNvSpPr>
          <p:nvPr>
            <p:ph type="body" sz="quarter" idx="10"/>
          </p:nvPr>
        </p:nvSpPr>
        <p:spPr/>
        <p:txBody>
          <a:bodyPr anchor="ctr">
            <a:normAutofit fontScale="62500" lnSpcReduction="20000"/>
          </a:bodyPr>
          <a:lstStyle/>
          <a:p>
            <a:r>
              <a:rPr lang="fr-FR" dirty="0"/>
              <a:t>Le passé composé des verbes être et avoir</a:t>
            </a:r>
          </a:p>
        </p:txBody>
      </p:sp>
      <p:sp>
        <p:nvSpPr>
          <p:cNvPr id="3" name="Espace réservé du texte 2">
            <a:extLst>
              <a:ext uri="{FF2B5EF4-FFF2-40B4-BE49-F238E27FC236}">
                <a16:creationId xmlns:a16="http://schemas.microsoft.com/office/drawing/2014/main" id="{8C1E5A6C-806A-ABA7-06C9-02B9EEED2647}"/>
              </a:ext>
            </a:extLst>
          </p:cNvPr>
          <p:cNvSpPr>
            <a:spLocks noGrp="1"/>
          </p:cNvSpPr>
          <p:nvPr>
            <p:ph type="body" sz="quarter" idx="11"/>
          </p:nvPr>
        </p:nvSpPr>
        <p:spPr/>
        <p:txBody>
          <a:bodyPr/>
          <a:lstStyle/>
          <a:p>
            <a:r>
              <a:rPr lang="fr-FR" dirty="0"/>
              <a:t>13</a:t>
            </a:r>
          </a:p>
        </p:txBody>
      </p:sp>
      <p:sp>
        <p:nvSpPr>
          <p:cNvPr id="4" name="Espace réservé du texte 3">
            <a:extLst>
              <a:ext uri="{FF2B5EF4-FFF2-40B4-BE49-F238E27FC236}">
                <a16:creationId xmlns:a16="http://schemas.microsoft.com/office/drawing/2014/main" id="{F2161C46-4E22-1404-F2BD-FC84721D2EED}"/>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1345A787-9604-1E14-52CB-B2780184547D}"/>
              </a:ext>
            </a:extLst>
          </p:cNvPr>
          <p:cNvGrpSpPr/>
          <p:nvPr/>
        </p:nvGrpSpPr>
        <p:grpSpPr>
          <a:xfrm>
            <a:off x="116632" y="1280592"/>
            <a:ext cx="6653336" cy="818292"/>
            <a:chOff x="116632" y="1352600"/>
            <a:chExt cx="6653336" cy="818292"/>
          </a:xfrm>
        </p:grpSpPr>
        <p:grpSp>
          <p:nvGrpSpPr>
            <p:cNvPr id="6" name="Groupe 5">
              <a:extLst>
                <a:ext uri="{FF2B5EF4-FFF2-40B4-BE49-F238E27FC236}">
                  <a16:creationId xmlns:a16="http://schemas.microsoft.com/office/drawing/2014/main" id="{B31A1948-A210-3F9E-5482-80A7A7177D63}"/>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B2A4B20E-8ACD-0E0C-E848-ECF3B522F6D1}"/>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5975113-F0CC-D56A-8B0A-9FE679DD5DF4}"/>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658B9597-3D72-A82A-C193-53AD89F05DA6}"/>
                </a:ext>
              </a:extLst>
            </p:cNvPr>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Surligne le verbe dans les phrases suivantes puis recopie-le dans la bonne colonne.</a:t>
              </a:r>
            </a:p>
          </p:txBody>
        </p:sp>
        <p:sp>
          <p:nvSpPr>
            <p:cNvPr id="8" name="Rectangle à coins arrondis 7">
              <a:extLst>
                <a:ext uri="{FF2B5EF4-FFF2-40B4-BE49-F238E27FC236}">
                  <a16:creationId xmlns:a16="http://schemas.microsoft.com/office/drawing/2014/main" id="{C792E221-88D0-5933-BE0A-26155227F853}"/>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0" name="ZoneTexte 39">
            <a:extLst>
              <a:ext uri="{FF2B5EF4-FFF2-40B4-BE49-F238E27FC236}">
                <a16:creationId xmlns:a16="http://schemas.microsoft.com/office/drawing/2014/main" id="{C0EED8D5-6834-8148-727B-5983E36EA2DB}"/>
              </a:ext>
            </a:extLst>
          </p:cNvPr>
          <p:cNvSpPr txBox="1"/>
          <p:nvPr/>
        </p:nvSpPr>
        <p:spPr>
          <a:xfrm>
            <a:off x="0" y="2089689"/>
            <a:ext cx="6858000" cy="615746"/>
          </a:xfrm>
          <a:prstGeom prst="rect">
            <a:avLst/>
          </a:prstGeom>
          <a:noFill/>
        </p:spPr>
        <p:txBody>
          <a:bodyPr wrap="square" rtlCol="0">
            <a:spAutoFit/>
          </a:bodyPr>
          <a:lstStyle/>
          <a:p>
            <a:pPr algn="ctr">
              <a:lnSpc>
                <a:spcPct val="150000"/>
              </a:lnSpc>
            </a:pPr>
            <a:r>
              <a:rPr lang="fr-FR" sz="1200" dirty="0">
                <a:latin typeface="Comic Sans MS" pitchFamily="66" charset="0"/>
              </a:rPr>
              <a:t>Le voisin a eu une nouvelle maison. – Nous avons été très rapides. – Tu as été heureux de me voir. J’ai eu une trottinette. – Vous avez eu du temps. – Les habitants ont été surpris.</a:t>
            </a:r>
          </a:p>
        </p:txBody>
      </p:sp>
      <p:graphicFrame>
        <p:nvGraphicFramePr>
          <p:cNvPr id="11" name="Tableau 10">
            <a:extLst>
              <a:ext uri="{FF2B5EF4-FFF2-40B4-BE49-F238E27FC236}">
                <a16:creationId xmlns:a16="http://schemas.microsoft.com/office/drawing/2014/main" id="{17887832-EA50-9107-F9CB-2FB86A74FE1B}"/>
              </a:ext>
            </a:extLst>
          </p:cNvPr>
          <p:cNvGraphicFramePr>
            <a:graphicFrameLocks noGrp="1"/>
          </p:cNvGraphicFramePr>
          <p:nvPr/>
        </p:nvGraphicFramePr>
        <p:xfrm>
          <a:off x="133373" y="2792760"/>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extLst>
                    <a:ext uri="{9D8B030D-6E8A-4147-A177-3AD203B41FA5}">
                      <a16:colId xmlns:a16="http://schemas.microsoft.com/office/drawing/2014/main" val="20000"/>
                    </a:ext>
                  </a:extLst>
                </a:gridCol>
                <a:gridCol w="3267993">
                  <a:extLst>
                    <a:ext uri="{9D8B030D-6E8A-4147-A177-3AD203B41FA5}">
                      <a16:colId xmlns:a16="http://schemas.microsoft.com/office/drawing/2014/main" val="20001"/>
                    </a:ext>
                  </a:extLst>
                </a:gridCol>
              </a:tblGrid>
              <a:tr h="144016">
                <a:tc>
                  <a:txBody>
                    <a:bodyPr/>
                    <a:lstStyle/>
                    <a:p>
                      <a:pPr algn="ctr"/>
                      <a:r>
                        <a:rPr lang="fr-FR" sz="1400" b="1" dirty="0"/>
                        <a:t>Avoir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a:t>Être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2028">
                <a:tc>
                  <a:txBody>
                    <a:bodyPr/>
                    <a:lstStyle/>
                    <a:p>
                      <a:endParaRPr lang="fr-FR" dirty="0"/>
                    </a:p>
                    <a:p>
                      <a:endParaRPr lang="fr-FR" dirty="0"/>
                    </a:p>
                    <a:p>
                      <a:endParaRPr lang="fr-FR" dirty="0"/>
                    </a:p>
                    <a:p>
                      <a:endParaRPr lang="fr-FR"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41" name="Image 40" descr="Capture d’écran">
            <a:extLst>
              <a:ext uri="{FF2B5EF4-FFF2-40B4-BE49-F238E27FC236}">
                <a16:creationId xmlns:a16="http://schemas.microsoft.com/office/drawing/2014/main" id="{37E8CA54-BF1F-2432-343F-0F2023E932E2}"/>
              </a:ext>
            </a:extLst>
          </p:cNvPr>
          <p:cNvPicPr>
            <a:picLocks noChangeAspect="1"/>
          </p:cNvPicPr>
          <p:nvPr/>
        </p:nvPicPr>
        <p:blipFill rotWithShape="1">
          <a:blip r:embed="rId3">
            <a:extLst>
              <a:ext uri="{28A0092B-C50C-407E-A947-70E740481C1C}">
                <a14:useLocalDpi xmlns:a14="http://schemas.microsoft.com/office/drawing/2010/main" val="0"/>
              </a:ext>
            </a:extLst>
          </a:blip>
          <a:srcRect l="37962" t="-1" r="16178" b="44910"/>
          <a:stretch/>
        </p:blipFill>
        <p:spPr>
          <a:xfrm>
            <a:off x="188641" y="3152800"/>
            <a:ext cx="3145110" cy="1323950"/>
          </a:xfrm>
          <a:prstGeom prst="rect">
            <a:avLst/>
          </a:prstGeom>
        </p:spPr>
      </p:pic>
      <p:pic>
        <p:nvPicPr>
          <p:cNvPr id="42" name="Image 41" descr="Capture d’écran">
            <a:extLst>
              <a:ext uri="{FF2B5EF4-FFF2-40B4-BE49-F238E27FC236}">
                <a16:creationId xmlns:a16="http://schemas.microsoft.com/office/drawing/2014/main" id="{5F9B6ED5-92F5-B5FE-068B-1530163543C9}"/>
              </a:ext>
            </a:extLst>
          </p:cNvPr>
          <p:cNvPicPr>
            <a:picLocks noChangeAspect="1"/>
          </p:cNvPicPr>
          <p:nvPr/>
        </p:nvPicPr>
        <p:blipFill rotWithShape="1">
          <a:blip r:embed="rId3">
            <a:extLst>
              <a:ext uri="{28A0092B-C50C-407E-A947-70E740481C1C}">
                <a14:useLocalDpi xmlns:a14="http://schemas.microsoft.com/office/drawing/2010/main" val="0"/>
              </a:ext>
            </a:extLst>
          </a:blip>
          <a:srcRect l="37962" t="-1" r="16178" b="44910"/>
          <a:stretch/>
        </p:blipFill>
        <p:spPr>
          <a:xfrm>
            <a:off x="3464421" y="3152800"/>
            <a:ext cx="3145110" cy="1323950"/>
          </a:xfrm>
          <a:prstGeom prst="rect">
            <a:avLst/>
          </a:prstGeom>
        </p:spPr>
      </p:pic>
      <p:grpSp>
        <p:nvGrpSpPr>
          <p:cNvPr id="55" name="Groupe 54">
            <a:extLst>
              <a:ext uri="{FF2B5EF4-FFF2-40B4-BE49-F238E27FC236}">
                <a16:creationId xmlns:a16="http://schemas.microsoft.com/office/drawing/2014/main" id="{9B799D71-3733-7957-7A62-2AFB010771E5}"/>
              </a:ext>
            </a:extLst>
          </p:cNvPr>
          <p:cNvGrpSpPr/>
          <p:nvPr/>
        </p:nvGrpSpPr>
        <p:grpSpPr>
          <a:xfrm>
            <a:off x="116632" y="4723616"/>
            <a:ext cx="6653336" cy="495126"/>
            <a:chOff x="116632" y="1352600"/>
            <a:chExt cx="6653336" cy="495126"/>
          </a:xfrm>
        </p:grpSpPr>
        <p:grpSp>
          <p:nvGrpSpPr>
            <p:cNvPr id="56" name="Groupe 55">
              <a:extLst>
                <a:ext uri="{FF2B5EF4-FFF2-40B4-BE49-F238E27FC236}">
                  <a16:creationId xmlns:a16="http://schemas.microsoft.com/office/drawing/2014/main" id="{5CDC023B-6779-1E7F-DCE1-CBD8C86024BB}"/>
                </a:ext>
              </a:extLst>
            </p:cNvPr>
            <p:cNvGrpSpPr/>
            <p:nvPr/>
          </p:nvGrpSpPr>
          <p:grpSpPr>
            <a:xfrm>
              <a:off x="116632" y="1352600"/>
              <a:ext cx="360040" cy="461665"/>
              <a:chOff x="116632" y="1352600"/>
              <a:chExt cx="360040" cy="461665"/>
            </a:xfrm>
          </p:grpSpPr>
          <p:sp>
            <p:nvSpPr>
              <p:cNvPr id="64" name="Ellipse 63">
                <a:extLst>
                  <a:ext uri="{FF2B5EF4-FFF2-40B4-BE49-F238E27FC236}">
                    <a16:creationId xmlns:a16="http://schemas.microsoft.com/office/drawing/2014/main" id="{555B29C9-F7AF-9E2A-7C3A-41F8CAF36316}"/>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82B2EC09-1DC6-5A8D-A9EB-82DD5FD38C5E}"/>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2" name="ZoneTexte 61">
              <a:extLst>
                <a:ext uri="{FF2B5EF4-FFF2-40B4-BE49-F238E27FC236}">
                  <a16:creationId xmlns:a16="http://schemas.microsoft.com/office/drawing/2014/main" id="{E65170A7-C2FE-1AD4-36F5-130EF90775D0}"/>
                </a:ext>
              </a:extLst>
            </p:cNvPr>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le sujet au groupe verbal qui convient.</a:t>
              </a:r>
            </a:p>
          </p:txBody>
        </p:sp>
        <p:sp>
          <p:nvSpPr>
            <p:cNvPr id="63" name="Rectangle à coins arrondis 62">
              <a:extLst>
                <a:ext uri="{FF2B5EF4-FFF2-40B4-BE49-F238E27FC236}">
                  <a16:creationId xmlns:a16="http://schemas.microsoft.com/office/drawing/2014/main" id="{17B2AE8C-1EC3-9018-0463-23B51E59AAB0}"/>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66" name="Tableau 65">
            <a:extLst>
              <a:ext uri="{FF2B5EF4-FFF2-40B4-BE49-F238E27FC236}">
                <a16:creationId xmlns:a16="http://schemas.microsoft.com/office/drawing/2014/main" id="{EF24A727-860D-D837-FDC3-428C1D37F61F}"/>
              </a:ext>
            </a:extLst>
          </p:cNvPr>
          <p:cNvGraphicFramePr>
            <a:graphicFrameLocks noGrp="1"/>
          </p:cNvGraphicFramePr>
          <p:nvPr>
            <p:extLst>
              <p:ext uri="{D42A27DB-BD31-4B8C-83A1-F6EECF244321}">
                <p14:modId xmlns:p14="http://schemas.microsoft.com/office/powerpoint/2010/main" val="2764215336"/>
              </p:ext>
            </p:extLst>
          </p:nvPr>
        </p:nvGraphicFramePr>
        <p:xfrm>
          <a:off x="188640" y="5355359"/>
          <a:ext cx="6448699" cy="1219200"/>
        </p:xfrm>
        <a:graphic>
          <a:graphicData uri="http://schemas.openxmlformats.org/drawingml/2006/table">
            <a:tbl>
              <a:tblPr bandRow="1">
                <a:tableStyleId>{5C22544A-7EE6-4342-B048-85BDC9FD1C3A}</a:tableStyleId>
              </a:tblPr>
              <a:tblGrid>
                <a:gridCol w="1996026">
                  <a:extLst>
                    <a:ext uri="{9D8B030D-6E8A-4147-A177-3AD203B41FA5}">
                      <a16:colId xmlns:a16="http://schemas.microsoft.com/office/drawing/2014/main" val="20000"/>
                    </a:ext>
                  </a:extLst>
                </a:gridCol>
                <a:gridCol w="1162520">
                  <a:extLst>
                    <a:ext uri="{9D8B030D-6E8A-4147-A177-3AD203B41FA5}">
                      <a16:colId xmlns:a16="http://schemas.microsoft.com/office/drawing/2014/main" val="20001"/>
                    </a:ext>
                  </a:extLst>
                </a:gridCol>
                <a:gridCol w="641982">
                  <a:extLst>
                    <a:ext uri="{9D8B030D-6E8A-4147-A177-3AD203B41FA5}">
                      <a16:colId xmlns:a16="http://schemas.microsoft.com/office/drawing/2014/main" val="20002"/>
                    </a:ext>
                  </a:extLst>
                </a:gridCol>
                <a:gridCol w="2648171">
                  <a:extLst>
                    <a:ext uri="{9D8B030D-6E8A-4147-A177-3AD203B41FA5}">
                      <a16:colId xmlns:a16="http://schemas.microsoft.com/office/drawing/2014/main" val="20003"/>
                    </a:ext>
                  </a:extLst>
                </a:gridCol>
              </a:tblGrid>
              <a:tr h="144016">
                <a:tc>
                  <a:txBody>
                    <a:bodyPr/>
                    <a:lstStyle/>
                    <a:p>
                      <a:pPr algn="r"/>
                      <a:r>
                        <a:rPr lang="fr-FR" sz="1400" baseline="0" dirty="0">
                          <a:latin typeface="Comic Sans MS" pitchFamily="66" charset="0"/>
                        </a:rPr>
                        <a:t>Ma sœur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ont eu du mal à voler.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40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 été chez notre grand-mère.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400" dirty="0">
                          <a:latin typeface="Comic Sans MS" pitchFamily="66" charset="0"/>
                        </a:rPr>
                        <a:t>Les goélands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avons eu un été fabuleux.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400" dirty="0">
                          <a:latin typeface="Comic Sans MS" pitchFamily="66" charset="0"/>
                        </a:rPr>
                        <a:t>Nous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ai été vraiment triste.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67" name="Groupe 66">
            <a:extLst>
              <a:ext uri="{FF2B5EF4-FFF2-40B4-BE49-F238E27FC236}">
                <a16:creationId xmlns:a16="http://schemas.microsoft.com/office/drawing/2014/main" id="{8E9B1AD4-BF33-536F-E6A0-D19C30973887}"/>
              </a:ext>
            </a:extLst>
          </p:cNvPr>
          <p:cNvGrpSpPr/>
          <p:nvPr/>
        </p:nvGrpSpPr>
        <p:grpSpPr>
          <a:xfrm>
            <a:off x="116632" y="6753200"/>
            <a:ext cx="6653336" cy="818292"/>
            <a:chOff x="116632" y="1352600"/>
            <a:chExt cx="6653336" cy="818292"/>
          </a:xfrm>
        </p:grpSpPr>
        <p:grpSp>
          <p:nvGrpSpPr>
            <p:cNvPr id="68" name="Groupe 67">
              <a:extLst>
                <a:ext uri="{FF2B5EF4-FFF2-40B4-BE49-F238E27FC236}">
                  <a16:creationId xmlns:a16="http://schemas.microsoft.com/office/drawing/2014/main" id="{9F1EB7C1-3262-BA35-84E0-989D73D39EB4}"/>
                </a:ext>
              </a:extLst>
            </p:cNvPr>
            <p:cNvGrpSpPr/>
            <p:nvPr/>
          </p:nvGrpSpPr>
          <p:grpSpPr>
            <a:xfrm>
              <a:off x="116632" y="1352600"/>
              <a:ext cx="360040" cy="461665"/>
              <a:chOff x="116632" y="1352600"/>
              <a:chExt cx="360040" cy="461665"/>
            </a:xfrm>
          </p:grpSpPr>
          <p:sp>
            <p:nvSpPr>
              <p:cNvPr id="71" name="Ellipse 70">
                <a:extLst>
                  <a:ext uri="{FF2B5EF4-FFF2-40B4-BE49-F238E27FC236}">
                    <a16:creationId xmlns:a16="http://schemas.microsoft.com/office/drawing/2014/main" id="{68306E61-D27D-A9DD-471F-65D1F3F37C74}"/>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a:extLst>
                  <a:ext uri="{FF2B5EF4-FFF2-40B4-BE49-F238E27FC236}">
                    <a16:creationId xmlns:a16="http://schemas.microsoft.com/office/drawing/2014/main" id="{C7D575BB-40BD-6C92-6B75-DDD93DCF86F0}"/>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9" name="ZoneTexte 68">
              <a:extLst>
                <a:ext uri="{FF2B5EF4-FFF2-40B4-BE49-F238E27FC236}">
                  <a16:creationId xmlns:a16="http://schemas.microsoft.com/office/drawing/2014/main" id="{721CD375-A19C-BB13-5A1C-40D3AA3C9A2B}"/>
                </a:ext>
              </a:extLst>
            </p:cNvPr>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Dans les phrases suivantes, surligne la forme conjuguée qui convient.</a:t>
              </a:r>
            </a:p>
          </p:txBody>
        </p:sp>
        <p:sp>
          <p:nvSpPr>
            <p:cNvPr id="70" name="Rectangle à coins arrondis 69">
              <a:extLst>
                <a:ext uri="{FF2B5EF4-FFF2-40B4-BE49-F238E27FC236}">
                  <a16:creationId xmlns:a16="http://schemas.microsoft.com/office/drawing/2014/main" id="{C56FC2D2-F040-F055-62FC-7B4A4FFDEE27}"/>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3" name="ZoneTexte 72">
            <a:extLst>
              <a:ext uri="{FF2B5EF4-FFF2-40B4-BE49-F238E27FC236}">
                <a16:creationId xmlns:a16="http://schemas.microsoft.com/office/drawing/2014/main" id="{6C255082-DAE5-1513-AFCC-8F7AF299B576}"/>
              </a:ext>
            </a:extLst>
          </p:cNvPr>
          <p:cNvSpPr txBox="1"/>
          <p:nvPr/>
        </p:nvSpPr>
        <p:spPr>
          <a:xfrm>
            <a:off x="213024" y="7545288"/>
            <a:ext cx="3096343" cy="1862241"/>
          </a:xfrm>
          <a:prstGeom prst="rect">
            <a:avLst/>
          </a:prstGeom>
          <a:noFill/>
        </p:spPr>
        <p:txBody>
          <a:bodyPr wrap="square" rtlCol="0">
            <a:spAutoFit/>
          </a:bodyPr>
          <a:lstStyle/>
          <a:p>
            <a:pPr>
              <a:lnSpc>
                <a:spcPct val="250000"/>
              </a:lnSpc>
            </a:pPr>
            <a:r>
              <a:rPr lang="fr-FR" sz="1200" dirty="0">
                <a:latin typeface="Comic Sans MS" pitchFamily="66" charset="0"/>
              </a:rPr>
              <a:t>Ma sœur </a:t>
            </a:r>
            <a:r>
              <a:rPr lang="fr-FR" sz="1200" b="1" dirty="0">
                <a:latin typeface="Comic Sans MS" pitchFamily="66" charset="0"/>
              </a:rPr>
              <a:t>a été/as été </a:t>
            </a:r>
            <a:r>
              <a:rPr lang="fr-FR" sz="1200" dirty="0">
                <a:latin typeface="Comic Sans MS" pitchFamily="66" charset="0"/>
              </a:rPr>
              <a:t>en colonie.</a:t>
            </a:r>
          </a:p>
          <a:p>
            <a:pPr>
              <a:lnSpc>
                <a:spcPct val="250000"/>
              </a:lnSpc>
            </a:pPr>
            <a:r>
              <a:rPr lang="fr-FR" sz="1200" dirty="0">
                <a:latin typeface="Comic Sans MS" pitchFamily="66" charset="0"/>
              </a:rPr>
              <a:t>Vous </a:t>
            </a:r>
            <a:r>
              <a:rPr lang="fr-FR" sz="1200" b="1" dirty="0">
                <a:latin typeface="Comic Sans MS" pitchFamily="66" charset="0"/>
              </a:rPr>
              <a:t>avez été/ai été </a:t>
            </a:r>
            <a:r>
              <a:rPr lang="fr-FR" sz="1200" dirty="0">
                <a:latin typeface="Comic Sans MS" pitchFamily="66" charset="0"/>
              </a:rPr>
              <a:t>en cours.</a:t>
            </a:r>
          </a:p>
          <a:p>
            <a:pPr>
              <a:lnSpc>
                <a:spcPct val="250000"/>
              </a:lnSpc>
            </a:pPr>
            <a:r>
              <a:rPr lang="fr-FR" sz="1200" dirty="0">
                <a:latin typeface="Comic Sans MS" pitchFamily="66" charset="0"/>
              </a:rPr>
              <a:t>Le policier </a:t>
            </a:r>
            <a:r>
              <a:rPr lang="fr-FR" sz="1200" b="1" dirty="0">
                <a:latin typeface="Comic Sans MS" pitchFamily="66" charset="0"/>
              </a:rPr>
              <a:t>a eu/as eu </a:t>
            </a:r>
            <a:r>
              <a:rPr lang="fr-FR" sz="1200" dirty="0">
                <a:latin typeface="Comic Sans MS" pitchFamily="66" charset="0"/>
              </a:rPr>
              <a:t>un coéquipier.</a:t>
            </a:r>
          </a:p>
          <a:p>
            <a:pPr>
              <a:lnSpc>
                <a:spcPct val="250000"/>
              </a:lnSpc>
            </a:pPr>
            <a:r>
              <a:rPr lang="fr-FR" sz="1200" dirty="0">
                <a:latin typeface="Comic Sans MS" pitchFamily="66" charset="0"/>
              </a:rPr>
              <a:t>J’ </a:t>
            </a:r>
            <a:r>
              <a:rPr lang="fr-FR" sz="1200" b="1" dirty="0">
                <a:latin typeface="Comic Sans MS" pitchFamily="66" charset="0"/>
              </a:rPr>
              <a:t>a eu/ai eu </a:t>
            </a:r>
            <a:r>
              <a:rPr lang="fr-FR" sz="1200" dirty="0">
                <a:latin typeface="Comic Sans MS" pitchFamily="66" charset="0"/>
              </a:rPr>
              <a:t>un nouveau lit.</a:t>
            </a:r>
          </a:p>
        </p:txBody>
      </p:sp>
      <p:cxnSp>
        <p:nvCxnSpPr>
          <p:cNvPr id="74" name="Connecteur droit 73">
            <a:extLst>
              <a:ext uri="{FF2B5EF4-FFF2-40B4-BE49-F238E27FC236}">
                <a16:creationId xmlns:a16="http://schemas.microsoft.com/office/drawing/2014/main" id="{2DCC1C4D-7F10-67D6-7C30-D553F36AAAB4}"/>
              </a:ext>
            </a:extLst>
          </p:cNvPr>
          <p:cNvCxnSpPr/>
          <p:nvPr/>
        </p:nvCxnSpPr>
        <p:spPr>
          <a:xfrm>
            <a:off x="3284984" y="7545288"/>
            <a:ext cx="7987" cy="1944216"/>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a16="http://schemas.microsoft.com/office/drawing/2014/main" id="{FA2B6290-6F5E-594B-0695-F328B627650E}"/>
              </a:ext>
            </a:extLst>
          </p:cNvPr>
          <p:cNvSpPr txBox="1"/>
          <p:nvPr/>
        </p:nvSpPr>
        <p:spPr>
          <a:xfrm>
            <a:off x="3672484" y="7545288"/>
            <a:ext cx="3096343" cy="1862241"/>
          </a:xfrm>
          <a:prstGeom prst="rect">
            <a:avLst/>
          </a:prstGeom>
          <a:noFill/>
        </p:spPr>
        <p:txBody>
          <a:bodyPr wrap="square" rtlCol="0">
            <a:spAutoFit/>
          </a:bodyPr>
          <a:lstStyle/>
          <a:p>
            <a:pPr>
              <a:lnSpc>
                <a:spcPct val="250000"/>
              </a:lnSpc>
            </a:pPr>
            <a:r>
              <a:rPr lang="fr-FR" sz="1200" dirty="0">
                <a:latin typeface="Comic Sans MS" pitchFamily="66" charset="0"/>
              </a:rPr>
              <a:t>Nous </a:t>
            </a:r>
            <a:r>
              <a:rPr lang="fr-FR" sz="1200" b="1" dirty="0">
                <a:latin typeface="Comic Sans MS" pitchFamily="66" charset="0"/>
              </a:rPr>
              <a:t>ont été/avons été </a:t>
            </a:r>
            <a:r>
              <a:rPr lang="fr-FR" sz="1200" dirty="0">
                <a:latin typeface="Comic Sans MS" pitchFamily="66" charset="0"/>
              </a:rPr>
              <a:t>rapides.</a:t>
            </a:r>
          </a:p>
          <a:p>
            <a:pPr>
              <a:lnSpc>
                <a:spcPct val="250000"/>
              </a:lnSpc>
            </a:pPr>
            <a:r>
              <a:rPr lang="fr-FR" sz="1200" dirty="0">
                <a:latin typeface="Comic Sans MS" pitchFamily="66" charset="0"/>
              </a:rPr>
              <a:t>Les fruits </a:t>
            </a:r>
            <a:r>
              <a:rPr lang="fr-FR" sz="1200" b="1" dirty="0">
                <a:latin typeface="Comic Sans MS" pitchFamily="66" charset="0"/>
              </a:rPr>
              <a:t>ont été/a été </a:t>
            </a:r>
            <a:r>
              <a:rPr lang="fr-FR" sz="1200" dirty="0">
                <a:latin typeface="Comic Sans MS" pitchFamily="66" charset="0"/>
              </a:rPr>
              <a:t>sucrés.</a:t>
            </a:r>
          </a:p>
          <a:p>
            <a:pPr>
              <a:lnSpc>
                <a:spcPct val="250000"/>
              </a:lnSpc>
            </a:pPr>
            <a:r>
              <a:rPr lang="fr-FR" sz="1200" dirty="0">
                <a:latin typeface="Comic Sans MS" pitchFamily="66" charset="0"/>
              </a:rPr>
              <a:t>Tu </a:t>
            </a:r>
            <a:r>
              <a:rPr lang="fr-FR" sz="1200" b="1" dirty="0">
                <a:latin typeface="Comic Sans MS" pitchFamily="66" charset="0"/>
              </a:rPr>
              <a:t>a eu/as eu </a:t>
            </a:r>
            <a:r>
              <a:rPr lang="fr-FR" sz="1200" dirty="0">
                <a:latin typeface="Comic Sans MS" pitchFamily="66" charset="0"/>
              </a:rPr>
              <a:t>raison d’insister.</a:t>
            </a:r>
          </a:p>
          <a:p>
            <a:pPr>
              <a:lnSpc>
                <a:spcPct val="250000"/>
              </a:lnSpc>
            </a:pPr>
            <a:r>
              <a:rPr lang="fr-FR" sz="1200" dirty="0">
                <a:latin typeface="Comic Sans MS" pitchFamily="66" charset="0"/>
              </a:rPr>
              <a:t>Je </a:t>
            </a:r>
            <a:r>
              <a:rPr lang="fr-FR" sz="1200" b="1" dirty="0">
                <a:latin typeface="Comic Sans MS" pitchFamily="66" charset="0"/>
              </a:rPr>
              <a:t>ai été/avez été</a:t>
            </a:r>
            <a:r>
              <a:rPr lang="fr-FR" sz="1200" dirty="0">
                <a:latin typeface="Comic Sans MS" pitchFamily="66" charset="0"/>
              </a:rPr>
              <a:t> championne de gym.</a:t>
            </a:r>
          </a:p>
        </p:txBody>
      </p:sp>
    </p:spTree>
    <p:extLst>
      <p:ext uri="{BB962C8B-B14F-4D97-AF65-F5344CB8AC3E}">
        <p14:creationId xmlns:p14="http://schemas.microsoft.com/office/powerpoint/2010/main" val="1568530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8F973-614E-E463-D081-C9CFDA39776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33C0F5E-A6C4-FBE7-A3E6-DBDAC0C157B5}"/>
              </a:ext>
            </a:extLst>
          </p:cNvPr>
          <p:cNvSpPr>
            <a:spLocks noGrp="1"/>
          </p:cNvSpPr>
          <p:nvPr>
            <p:ph type="body" sz="quarter" idx="10"/>
          </p:nvPr>
        </p:nvSpPr>
        <p:spPr/>
        <p:txBody>
          <a:bodyPr anchor="ctr">
            <a:normAutofit fontScale="62500" lnSpcReduction="20000"/>
          </a:bodyPr>
          <a:lstStyle/>
          <a:p>
            <a:r>
              <a:rPr lang="fr-FR" dirty="0"/>
              <a:t>Le passé composé des verbes être et avoir</a:t>
            </a:r>
          </a:p>
        </p:txBody>
      </p:sp>
      <p:sp>
        <p:nvSpPr>
          <p:cNvPr id="3" name="Espace réservé du texte 2">
            <a:extLst>
              <a:ext uri="{FF2B5EF4-FFF2-40B4-BE49-F238E27FC236}">
                <a16:creationId xmlns:a16="http://schemas.microsoft.com/office/drawing/2014/main" id="{926CC5EB-9C74-46AF-D9CE-F6EBC1A50CB3}"/>
              </a:ext>
            </a:extLst>
          </p:cNvPr>
          <p:cNvSpPr>
            <a:spLocks noGrp="1"/>
          </p:cNvSpPr>
          <p:nvPr>
            <p:ph type="body" sz="quarter" idx="11"/>
          </p:nvPr>
        </p:nvSpPr>
        <p:spPr/>
        <p:txBody>
          <a:bodyPr/>
          <a:lstStyle/>
          <a:p>
            <a:r>
              <a:rPr lang="fr-FR" dirty="0"/>
              <a:t>13</a:t>
            </a:r>
          </a:p>
        </p:txBody>
      </p:sp>
      <p:sp>
        <p:nvSpPr>
          <p:cNvPr id="4" name="Espace réservé du texte 3">
            <a:extLst>
              <a:ext uri="{FF2B5EF4-FFF2-40B4-BE49-F238E27FC236}">
                <a16:creationId xmlns:a16="http://schemas.microsoft.com/office/drawing/2014/main" id="{58F8C931-F4DE-46B1-8A32-D1F8E4DA16E2}"/>
              </a:ext>
            </a:extLst>
          </p:cNvPr>
          <p:cNvSpPr>
            <a:spLocks noGrp="1"/>
          </p:cNvSpPr>
          <p:nvPr>
            <p:ph type="body" sz="quarter" idx="12"/>
          </p:nvPr>
        </p:nvSpPr>
        <p:spPr/>
        <p:txBody>
          <a:bodyPr/>
          <a:lstStyle/>
          <a:p>
            <a:r>
              <a:rPr lang="fr-FR" dirty="0"/>
              <a:t>****</a:t>
            </a:r>
          </a:p>
        </p:txBody>
      </p:sp>
      <p:grpSp>
        <p:nvGrpSpPr>
          <p:cNvPr id="5" name="Groupe 4">
            <a:extLst>
              <a:ext uri="{FF2B5EF4-FFF2-40B4-BE49-F238E27FC236}">
                <a16:creationId xmlns:a16="http://schemas.microsoft.com/office/drawing/2014/main" id="{3656B603-48DB-F16A-AE1A-D1FC0DA8B9B8}"/>
              </a:ext>
            </a:extLst>
          </p:cNvPr>
          <p:cNvGrpSpPr/>
          <p:nvPr/>
        </p:nvGrpSpPr>
        <p:grpSpPr>
          <a:xfrm>
            <a:off x="116632" y="1280592"/>
            <a:ext cx="6653336" cy="495126"/>
            <a:chOff x="116632" y="1352600"/>
            <a:chExt cx="6653336" cy="495126"/>
          </a:xfrm>
        </p:grpSpPr>
        <p:grpSp>
          <p:nvGrpSpPr>
            <p:cNvPr id="6" name="Groupe 5">
              <a:extLst>
                <a:ext uri="{FF2B5EF4-FFF2-40B4-BE49-F238E27FC236}">
                  <a16:creationId xmlns:a16="http://schemas.microsoft.com/office/drawing/2014/main" id="{8003D82C-5D26-DB73-B0D8-00AFE006C274}"/>
                </a:ext>
              </a:extLst>
            </p:cNvPr>
            <p:cNvGrpSpPr/>
            <p:nvPr/>
          </p:nvGrpSpPr>
          <p:grpSpPr>
            <a:xfrm>
              <a:off x="116632" y="1352600"/>
              <a:ext cx="360040" cy="461665"/>
              <a:chOff x="116632" y="1352600"/>
              <a:chExt cx="360040" cy="461665"/>
            </a:xfrm>
          </p:grpSpPr>
          <p:sp>
            <p:nvSpPr>
              <p:cNvPr id="9" name="Ellipse 8">
                <a:extLst>
                  <a:ext uri="{FF2B5EF4-FFF2-40B4-BE49-F238E27FC236}">
                    <a16:creationId xmlns:a16="http://schemas.microsoft.com/office/drawing/2014/main" id="{2147D0A0-5C08-D472-C5F2-D406BE9CD4FB}"/>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04F393E0-D9F2-215A-6A8F-D23AEEDB7301}"/>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a:extLst>
                <a:ext uri="{FF2B5EF4-FFF2-40B4-BE49-F238E27FC236}">
                  <a16:creationId xmlns:a16="http://schemas.microsoft.com/office/drawing/2014/main" id="{97651A71-51EE-5FC9-8727-C058BA605D2C}"/>
                </a:ext>
              </a:extLst>
            </p:cNvPr>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Complète ces verbes avec le pronom personnel qui convient. </a:t>
              </a:r>
            </a:p>
          </p:txBody>
        </p:sp>
        <p:sp>
          <p:nvSpPr>
            <p:cNvPr id="8" name="Rectangle à coins arrondis 7">
              <a:extLst>
                <a:ext uri="{FF2B5EF4-FFF2-40B4-BE49-F238E27FC236}">
                  <a16:creationId xmlns:a16="http://schemas.microsoft.com/office/drawing/2014/main" id="{59243B62-88AD-2E8A-5F7E-F4C9321BACC8}"/>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1" name="ZoneTexte 30">
            <a:extLst>
              <a:ext uri="{FF2B5EF4-FFF2-40B4-BE49-F238E27FC236}">
                <a16:creationId xmlns:a16="http://schemas.microsoft.com/office/drawing/2014/main" id="{77D21949-C7CF-9271-1689-A4DAFF22FFD4}"/>
              </a:ext>
            </a:extLst>
          </p:cNvPr>
          <p:cNvSpPr txBox="1"/>
          <p:nvPr/>
        </p:nvSpPr>
        <p:spPr>
          <a:xfrm>
            <a:off x="541277" y="1805565"/>
            <a:ext cx="1800200" cy="1990481"/>
          </a:xfrm>
          <a:prstGeom prst="rect">
            <a:avLst/>
          </a:prstGeom>
          <a:noFill/>
        </p:spPr>
        <p:txBody>
          <a:bodyPr wrap="square" rtlCol="0">
            <a:spAutoFit/>
          </a:bodyPr>
          <a:lstStyle/>
          <a:p>
            <a:pPr>
              <a:lnSpc>
                <a:spcPct val="200000"/>
              </a:lnSpc>
            </a:pPr>
            <a:r>
              <a:rPr lang="fr-FR" sz="1600" dirty="0">
                <a:latin typeface="Comic Sans MS" pitchFamily="66" charset="0"/>
              </a:rPr>
              <a:t>............ ai été</a:t>
            </a:r>
          </a:p>
          <a:p>
            <a:pPr>
              <a:lnSpc>
                <a:spcPct val="200000"/>
              </a:lnSpc>
            </a:pPr>
            <a:r>
              <a:rPr lang="fr-FR" sz="1600" dirty="0">
                <a:latin typeface="Comic Sans MS" pitchFamily="66" charset="0"/>
              </a:rPr>
              <a:t>............ as eu</a:t>
            </a:r>
          </a:p>
          <a:p>
            <a:pPr>
              <a:lnSpc>
                <a:spcPct val="200000"/>
              </a:lnSpc>
            </a:pPr>
            <a:r>
              <a:rPr lang="fr-FR" sz="1600" dirty="0">
                <a:latin typeface="Comic Sans MS" pitchFamily="66" charset="0"/>
              </a:rPr>
              <a:t>............ a été</a:t>
            </a:r>
          </a:p>
          <a:p>
            <a:pPr>
              <a:lnSpc>
                <a:spcPct val="200000"/>
              </a:lnSpc>
            </a:pPr>
            <a:r>
              <a:rPr lang="fr-FR" sz="1600" dirty="0">
                <a:latin typeface="Comic Sans MS" pitchFamily="66" charset="0"/>
              </a:rPr>
              <a:t>............ avons eu</a:t>
            </a:r>
          </a:p>
        </p:txBody>
      </p:sp>
      <p:sp>
        <p:nvSpPr>
          <p:cNvPr id="32" name="ZoneTexte 31">
            <a:extLst>
              <a:ext uri="{FF2B5EF4-FFF2-40B4-BE49-F238E27FC236}">
                <a16:creationId xmlns:a16="http://schemas.microsoft.com/office/drawing/2014/main" id="{57B4BE33-3495-6D5C-019A-44C9012E87C4}"/>
              </a:ext>
            </a:extLst>
          </p:cNvPr>
          <p:cNvSpPr txBox="1"/>
          <p:nvPr/>
        </p:nvSpPr>
        <p:spPr>
          <a:xfrm>
            <a:off x="2665513" y="1784648"/>
            <a:ext cx="1754384" cy="1990481"/>
          </a:xfrm>
          <a:prstGeom prst="rect">
            <a:avLst/>
          </a:prstGeom>
          <a:noFill/>
        </p:spPr>
        <p:txBody>
          <a:bodyPr wrap="square" rtlCol="0">
            <a:spAutoFit/>
          </a:bodyPr>
          <a:lstStyle/>
          <a:p>
            <a:pPr>
              <a:lnSpc>
                <a:spcPct val="200000"/>
              </a:lnSpc>
            </a:pPr>
            <a:r>
              <a:rPr lang="fr-FR" sz="1600" dirty="0">
                <a:latin typeface="Comic Sans MS" pitchFamily="66" charset="0"/>
              </a:rPr>
              <a:t>............ as été</a:t>
            </a:r>
          </a:p>
          <a:p>
            <a:pPr>
              <a:lnSpc>
                <a:spcPct val="200000"/>
              </a:lnSpc>
            </a:pPr>
            <a:r>
              <a:rPr lang="fr-FR" sz="1600" dirty="0">
                <a:latin typeface="Comic Sans MS" pitchFamily="66" charset="0"/>
              </a:rPr>
              <a:t>............ avons été</a:t>
            </a:r>
          </a:p>
          <a:p>
            <a:pPr>
              <a:lnSpc>
                <a:spcPct val="200000"/>
              </a:lnSpc>
            </a:pPr>
            <a:r>
              <a:rPr lang="fr-FR" sz="1600" dirty="0">
                <a:latin typeface="Comic Sans MS" pitchFamily="66" charset="0"/>
              </a:rPr>
              <a:t>............ avez eu</a:t>
            </a:r>
          </a:p>
          <a:p>
            <a:pPr>
              <a:lnSpc>
                <a:spcPct val="200000"/>
              </a:lnSpc>
            </a:pPr>
            <a:r>
              <a:rPr lang="fr-FR" sz="1600" dirty="0">
                <a:latin typeface="Comic Sans MS" pitchFamily="66" charset="0"/>
              </a:rPr>
              <a:t>............ a eu</a:t>
            </a:r>
          </a:p>
        </p:txBody>
      </p:sp>
      <p:sp>
        <p:nvSpPr>
          <p:cNvPr id="33" name="ZoneTexte 32">
            <a:extLst>
              <a:ext uri="{FF2B5EF4-FFF2-40B4-BE49-F238E27FC236}">
                <a16:creationId xmlns:a16="http://schemas.microsoft.com/office/drawing/2014/main" id="{730CAD15-5647-477A-00A6-006A345E219B}"/>
              </a:ext>
            </a:extLst>
          </p:cNvPr>
          <p:cNvSpPr txBox="1"/>
          <p:nvPr/>
        </p:nvSpPr>
        <p:spPr>
          <a:xfrm>
            <a:off x="4520505" y="1805564"/>
            <a:ext cx="1716807" cy="1990481"/>
          </a:xfrm>
          <a:prstGeom prst="rect">
            <a:avLst/>
          </a:prstGeom>
          <a:noFill/>
        </p:spPr>
        <p:txBody>
          <a:bodyPr wrap="square" rtlCol="0">
            <a:spAutoFit/>
          </a:bodyPr>
          <a:lstStyle/>
          <a:p>
            <a:pPr>
              <a:lnSpc>
                <a:spcPct val="200000"/>
              </a:lnSpc>
            </a:pPr>
            <a:r>
              <a:rPr lang="fr-FR" sz="1600" dirty="0">
                <a:latin typeface="Comic Sans MS" pitchFamily="66" charset="0"/>
              </a:rPr>
              <a:t>............ avez été</a:t>
            </a:r>
          </a:p>
          <a:p>
            <a:pPr>
              <a:lnSpc>
                <a:spcPct val="200000"/>
              </a:lnSpc>
            </a:pPr>
            <a:r>
              <a:rPr lang="fr-FR" sz="1600" dirty="0">
                <a:latin typeface="Comic Sans MS" pitchFamily="66" charset="0"/>
              </a:rPr>
              <a:t>............ as eu</a:t>
            </a:r>
          </a:p>
          <a:p>
            <a:pPr>
              <a:lnSpc>
                <a:spcPct val="200000"/>
              </a:lnSpc>
            </a:pPr>
            <a:r>
              <a:rPr lang="fr-FR" sz="1600" dirty="0">
                <a:latin typeface="Comic Sans MS" pitchFamily="66" charset="0"/>
              </a:rPr>
              <a:t>............ ont été</a:t>
            </a:r>
          </a:p>
          <a:p>
            <a:pPr>
              <a:lnSpc>
                <a:spcPct val="200000"/>
              </a:lnSpc>
            </a:pPr>
            <a:r>
              <a:rPr lang="fr-FR" sz="1600" dirty="0">
                <a:latin typeface="Comic Sans MS" pitchFamily="66" charset="0"/>
              </a:rPr>
              <a:t>............ ont eu</a:t>
            </a:r>
          </a:p>
        </p:txBody>
      </p:sp>
      <p:grpSp>
        <p:nvGrpSpPr>
          <p:cNvPr id="35" name="Groupe 34">
            <a:extLst>
              <a:ext uri="{FF2B5EF4-FFF2-40B4-BE49-F238E27FC236}">
                <a16:creationId xmlns:a16="http://schemas.microsoft.com/office/drawing/2014/main" id="{C14F40BE-24D5-C1BA-A496-9649F8BB811D}"/>
              </a:ext>
            </a:extLst>
          </p:cNvPr>
          <p:cNvGrpSpPr/>
          <p:nvPr/>
        </p:nvGrpSpPr>
        <p:grpSpPr>
          <a:xfrm>
            <a:off x="116632" y="3872880"/>
            <a:ext cx="6653336" cy="791361"/>
            <a:chOff x="116632" y="1352600"/>
            <a:chExt cx="6653336" cy="791361"/>
          </a:xfrm>
        </p:grpSpPr>
        <p:grpSp>
          <p:nvGrpSpPr>
            <p:cNvPr id="36" name="Groupe 35">
              <a:extLst>
                <a:ext uri="{FF2B5EF4-FFF2-40B4-BE49-F238E27FC236}">
                  <a16:creationId xmlns:a16="http://schemas.microsoft.com/office/drawing/2014/main" id="{3A257A93-42A9-3F87-D051-652A8BE63232}"/>
                </a:ext>
              </a:extLst>
            </p:cNvPr>
            <p:cNvGrpSpPr/>
            <p:nvPr/>
          </p:nvGrpSpPr>
          <p:grpSpPr>
            <a:xfrm>
              <a:off x="116632" y="1352600"/>
              <a:ext cx="360040" cy="461665"/>
              <a:chOff x="116632" y="1352600"/>
              <a:chExt cx="360040" cy="461665"/>
            </a:xfrm>
          </p:grpSpPr>
          <p:sp>
            <p:nvSpPr>
              <p:cNvPr id="39" name="Ellipse 38">
                <a:extLst>
                  <a:ext uri="{FF2B5EF4-FFF2-40B4-BE49-F238E27FC236}">
                    <a16:creationId xmlns:a16="http://schemas.microsoft.com/office/drawing/2014/main" id="{2F446490-9586-6DBF-49F4-34516D52E59D}"/>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id="{BA671E3D-4294-E42A-1EE0-7411DFC59A7A}"/>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a:extLst>
                <a:ext uri="{FF2B5EF4-FFF2-40B4-BE49-F238E27FC236}">
                  <a16:creationId xmlns:a16="http://schemas.microsoft.com/office/drawing/2014/main" id="{4A59324B-0373-D6EA-1BF5-CD9731D37C55}"/>
                </a:ext>
              </a:extLst>
            </p:cNvPr>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a:t>
              </a:r>
              <a:r>
                <a:rPr lang="fr-FR" sz="1400" b="1" u="sng" dirty="0">
                  <a:latin typeface="SimpleRonde" pitchFamily="2" charset="0"/>
                </a:rPr>
                <a:t>être</a:t>
              </a:r>
              <a:r>
                <a:rPr lang="fr-FR" sz="1400" u="sng" dirty="0">
                  <a:latin typeface="SimpleRonde" pitchFamily="2" charset="0"/>
                </a:rPr>
                <a:t> ou </a:t>
              </a:r>
              <a:r>
                <a:rPr lang="fr-FR" sz="1400" b="1" u="sng" dirty="0">
                  <a:latin typeface="SimpleRonde" pitchFamily="2" charset="0"/>
                </a:rPr>
                <a:t>avoir</a:t>
              </a:r>
              <a:r>
                <a:rPr lang="fr-FR" sz="1400" u="sng" dirty="0">
                  <a:latin typeface="SimpleRonde" pitchFamily="2" charset="0"/>
                </a:rPr>
                <a:t> conjugués au passé composé.</a:t>
              </a:r>
            </a:p>
          </p:txBody>
        </p:sp>
        <p:sp>
          <p:nvSpPr>
            <p:cNvPr id="38" name="Rectangle à coins arrondis 37">
              <a:extLst>
                <a:ext uri="{FF2B5EF4-FFF2-40B4-BE49-F238E27FC236}">
                  <a16:creationId xmlns:a16="http://schemas.microsoft.com/office/drawing/2014/main" id="{59941F74-B8A8-3C6B-1B07-11117414B324}"/>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4" name="ZoneTexte 43">
            <a:extLst>
              <a:ext uri="{FF2B5EF4-FFF2-40B4-BE49-F238E27FC236}">
                <a16:creationId xmlns:a16="http://schemas.microsoft.com/office/drawing/2014/main" id="{95EE1B88-91A2-8E8B-C0C2-FC2F3064D51F}"/>
              </a:ext>
            </a:extLst>
          </p:cNvPr>
          <p:cNvSpPr txBox="1"/>
          <p:nvPr/>
        </p:nvSpPr>
        <p:spPr>
          <a:xfrm>
            <a:off x="296652" y="4526176"/>
            <a:ext cx="6372708" cy="1862241"/>
          </a:xfrm>
          <a:prstGeom prst="rect">
            <a:avLst/>
          </a:prstGeom>
          <a:noFill/>
        </p:spPr>
        <p:txBody>
          <a:bodyPr wrap="square" rtlCol="0">
            <a:spAutoFit/>
          </a:bodyPr>
          <a:lstStyle/>
          <a:p>
            <a:pPr algn="just">
              <a:lnSpc>
                <a:spcPct val="250000"/>
              </a:lnSpc>
            </a:pPr>
            <a:r>
              <a:rPr lang="fr-FR" sz="1200" dirty="0">
                <a:latin typeface="Comic Sans MS" pitchFamily="66" charset="0"/>
              </a:rPr>
              <a:t>Mon copain et moi ________ ________ dans la cour.</a:t>
            </a:r>
          </a:p>
          <a:p>
            <a:pPr algn="just">
              <a:lnSpc>
                <a:spcPct val="250000"/>
              </a:lnSpc>
            </a:pPr>
            <a:r>
              <a:rPr lang="fr-FR" sz="1200" dirty="0">
                <a:latin typeface="Comic Sans MS" pitchFamily="66" charset="0"/>
              </a:rPr>
              <a:t>Les élèves ________ ________ très appliqués dans leur travail.</a:t>
            </a:r>
          </a:p>
          <a:p>
            <a:pPr algn="just">
              <a:lnSpc>
                <a:spcPct val="250000"/>
              </a:lnSpc>
            </a:pPr>
            <a:r>
              <a:rPr lang="fr-FR" sz="1200" dirty="0">
                <a:latin typeface="Comic Sans MS" pitchFamily="66" charset="0"/>
              </a:rPr>
              <a:t>Mes cousines et moi ________ ________ de jolies voitures de collection.</a:t>
            </a:r>
          </a:p>
          <a:p>
            <a:pPr algn="just">
              <a:lnSpc>
                <a:spcPct val="250000"/>
              </a:lnSpc>
            </a:pPr>
            <a:r>
              <a:rPr lang="fr-FR" sz="1200" dirty="0">
                <a:latin typeface="Comic Sans MS" pitchFamily="66" charset="0"/>
              </a:rPr>
              <a:t>J’ ________ ________ de nombreux encouragements pendant la course.</a:t>
            </a:r>
          </a:p>
        </p:txBody>
      </p:sp>
      <p:grpSp>
        <p:nvGrpSpPr>
          <p:cNvPr id="45" name="Groupe 44">
            <a:extLst>
              <a:ext uri="{FF2B5EF4-FFF2-40B4-BE49-F238E27FC236}">
                <a16:creationId xmlns:a16="http://schemas.microsoft.com/office/drawing/2014/main" id="{FEF7BCB1-C95C-710C-7DB8-26F22CCF6718}"/>
              </a:ext>
            </a:extLst>
          </p:cNvPr>
          <p:cNvGrpSpPr/>
          <p:nvPr/>
        </p:nvGrpSpPr>
        <p:grpSpPr>
          <a:xfrm>
            <a:off x="129233" y="6393160"/>
            <a:ext cx="6653336" cy="495126"/>
            <a:chOff x="116632" y="1352600"/>
            <a:chExt cx="6653336" cy="495126"/>
          </a:xfrm>
        </p:grpSpPr>
        <p:grpSp>
          <p:nvGrpSpPr>
            <p:cNvPr id="46" name="Groupe 45">
              <a:extLst>
                <a:ext uri="{FF2B5EF4-FFF2-40B4-BE49-F238E27FC236}">
                  <a16:creationId xmlns:a16="http://schemas.microsoft.com/office/drawing/2014/main" id="{79F3694E-E654-D9A5-1589-96109BCDBD80}"/>
                </a:ext>
              </a:extLst>
            </p:cNvPr>
            <p:cNvGrpSpPr/>
            <p:nvPr/>
          </p:nvGrpSpPr>
          <p:grpSpPr>
            <a:xfrm>
              <a:off x="116632" y="1352600"/>
              <a:ext cx="360040" cy="461665"/>
              <a:chOff x="116632" y="1352600"/>
              <a:chExt cx="360040" cy="461665"/>
            </a:xfrm>
          </p:grpSpPr>
          <p:sp>
            <p:nvSpPr>
              <p:cNvPr id="49" name="Ellipse 48">
                <a:extLst>
                  <a:ext uri="{FF2B5EF4-FFF2-40B4-BE49-F238E27FC236}">
                    <a16:creationId xmlns:a16="http://schemas.microsoft.com/office/drawing/2014/main" id="{8C7FA931-F54B-8F18-8F1F-C25860C9FF15}"/>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86A88092-EBE2-986B-16ED-8A106995D08D}"/>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7" name="ZoneTexte 46">
              <a:extLst>
                <a:ext uri="{FF2B5EF4-FFF2-40B4-BE49-F238E27FC236}">
                  <a16:creationId xmlns:a16="http://schemas.microsoft.com/office/drawing/2014/main" id="{8B954A35-D912-416F-160E-D4A97DA9D6B0}"/>
                </a:ext>
              </a:extLst>
            </p:cNvPr>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Récris ces phrases avec le pronom personnel indiqué.</a:t>
              </a:r>
            </a:p>
          </p:txBody>
        </p:sp>
        <p:sp>
          <p:nvSpPr>
            <p:cNvPr id="48" name="Rectangle à coins arrondis 47">
              <a:extLst>
                <a:ext uri="{FF2B5EF4-FFF2-40B4-BE49-F238E27FC236}">
                  <a16:creationId xmlns:a16="http://schemas.microsoft.com/office/drawing/2014/main" id="{DDC5BDAC-20D9-FFEF-2A77-B7CB1F597D91}"/>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1" name="ZoneTexte 50">
            <a:extLst>
              <a:ext uri="{FF2B5EF4-FFF2-40B4-BE49-F238E27FC236}">
                <a16:creationId xmlns:a16="http://schemas.microsoft.com/office/drawing/2014/main" id="{C07344BF-8354-746F-16EB-BB3C0CBC7A32}"/>
              </a:ext>
            </a:extLst>
          </p:cNvPr>
          <p:cNvSpPr txBox="1"/>
          <p:nvPr/>
        </p:nvSpPr>
        <p:spPr>
          <a:xfrm>
            <a:off x="188640" y="6753200"/>
            <a:ext cx="6372708" cy="2677656"/>
          </a:xfrm>
          <a:prstGeom prst="rect">
            <a:avLst/>
          </a:prstGeom>
          <a:noFill/>
        </p:spPr>
        <p:txBody>
          <a:bodyPr wrap="square" rtlCol="0">
            <a:spAutoFit/>
          </a:bodyPr>
          <a:lstStyle/>
          <a:p>
            <a:pPr algn="just">
              <a:lnSpc>
                <a:spcPct val="200000"/>
              </a:lnSpc>
            </a:pPr>
            <a:r>
              <a:rPr lang="fr-FR" sz="1200" dirty="0">
                <a:latin typeface="Comic Sans MS" pitchFamily="66" charset="0"/>
              </a:rPr>
              <a:t>La voiture a été remorquée par le dépanneur.</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Le train a eu du retard.</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Tu as eu des crêpes pour le goûter.</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Nous avons été dans un camping près de l’océan.</a:t>
            </a:r>
          </a:p>
        </p:txBody>
      </p:sp>
      <p:pic>
        <p:nvPicPr>
          <p:cNvPr id="52" name="Image 51" descr="Capture d’écran">
            <a:extLst>
              <a:ext uri="{FF2B5EF4-FFF2-40B4-BE49-F238E27FC236}">
                <a16:creationId xmlns:a16="http://schemas.microsoft.com/office/drawing/2014/main" id="{D5F200B4-B1D6-AE5B-441D-87C0B5EBA092}"/>
              </a:ext>
            </a:extLst>
          </p:cNvPr>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68052" y="7169204"/>
            <a:ext cx="6192688" cy="376084"/>
          </a:xfrm>
          <a:prstGeom prst="rect">
            <a:avLst/>
          </a:prstGeom>
        </p:spPr>
      </p:pic>
      <p:pic>
        <p:nvPicPr>
          <p:cNvPr id="53" name="Image 52" descr="Capture d’écran">
            <a:extLst>
              <a:ext uri="{FF2B5EF4-FFF2-40B4-BE49-F238E27FC236}">
                <a16:creationId xmlns:a16="http://schemas.microsoft.com/office/drawing/2014/main" id="{E9B76013-0C0E-50B4-C67D-9CA49E722964}"/>
              </a:ext>
            </a:extLst>
          </p:cNvPr>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68052" y="7905328"/>
            <a:ext cx="6192688" cy="376084"/>
          </a:xfrm>
          <a:prstGeom prst="rect">
            <a:avLst/>
          </a:prstGeom>
        </p:spPr>
      </p:pic>
      <p:pic>
        <p:nvPicPr>
          <p:cNvPr id="54" name="Image 53" descr="Capture d’écran">
            <a:extLst>
              <a:ext uri="{FF2B5EF4-FFF2-40B4-BE49-F238E27FC236}">
                <a16:creationId xmlns:a16="http://schemas.microsoft.com/office/drawing/2014/main" id="{0BBC2F2B-A29F-C9A8-FB63-2B22AA0F2666}"/>
              </a:ext>
            </a:extLst>
          </p:cNvPr>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78650" y="8625408"/>
            <a:ext cx="6192688" cy="376084"/>
          </a:xfrm>
          <a:prstGeom prst="rect">
            <a:avLst/>
          </a:prstGeom>
        </p:spPr>
      </p:pic>
      <p:sp>
        <p:nvSpPr>
          <p:cNvPr id="57" name="ZoneTexte 56">
            <a:extLst>
              <a:ext uri="{FF2B5EF4-FFF2-40B4-BE49-F238E27FC236}">
                <a16:creationId xmlns:a16="http://schemas.microsoft.com/office/drawing/2014/main" id="{791A3B72-F4B4-4F88-9BC4-EB1E077A9F8B}"/>
              </a:ext>
            </a:extLst>
          </p:cNvPr>
          <p:cNvSpPr txBox="1"/>
          <p:nvPr/>
        </p:nvSpPr>
        <p:spPr>
          <a:xfrm>
            <a:off x="268052" y="7258784"/>
            <a:ext cx="2016224" cy="369332"/>
          </a:xfrm>
          <a:prstGeom prst="rect">
            <a:avLst/>
          </a:prstGeom>
          <a:noFill/>
        </p:spPr>
        <p:txBody>
          <a:bodyPr wrap="square" rtlCol="0">
            <a:spAutoFit/>
          </a:bodyPr>
          <a:lstStyle/>
          <a:p>
            <a:r>
              <a:rPr lang="fr-FR" b="1" dirty="0">
                <a:latin typeface="Cursive standard" pitchFamily="2" charset="0"/>
              </a:rPr>
              <a:t>Tu</a:t>
            </a:r>
          </a:p>
        </p:txBody>
      </p:sp>
      <p:sp>
        <p:nvSpPr>
          <p:cNvPr id="58" name="ZoneTexte 57">
            <a:extLst>
              <a:ext uri="{FF2B5EF4-FFF2-40B4-BE49-F238E27FC236}">
                <a16:creationId xmlns:a16="http://schemas.microsoft.com/office/drawing/2014/main" id="{508A9884-49B5-AA8F-AD32-17E7A5866593}"/>
              </a:ext>
            </a:extLst>
          </p:cNvPr>
          <p:cNvSpPr txBox="1"/>
          <p:nvPr/>
        </p:nvSpPr>
        <p:spPr>
          <a:xfrm>
            <a:off x="268052" y="7997914"/>
            <a:ext cx="2016224" cy="369332"/>
          </a:xfrm>
          <a:prstGeom prst="rect">
            <a:avLst/>
          </a:prstGeom>
          <a:noFill/>
        </p:spPr>
        <p:txBody>
          <a:bodyPr wrap="square" rtlCol="0">
            <a:spAutoFit/>
          </a:bodyPr>
          <a:lstStyle/>
          <a:p>
            <a:r>
              <a:rPr lang="fr-FR" b="1" dirty="0">
                <a:latin typeface="Cursive standard" pitchFamily="2" charset="0"/>
              </a:rPr>
              <a:t>Elles</a:t>
            </a:r>
          </a:p>
        </p:txBody>
      </p:sp>
      <p:sp>
        <p:nvSpPr>
          <p:cNvPr id="59" name="ZoneTexte 58">
            <a:extLst>
              <a:ext uri="{FF2B5EF4-FFF2-40B4-BE49-F238E27FC236}">
                <a16:creationId xmlns:a16="http://schemas.microsoft.com/office/drawing/2014/main" id="{82F353AB-1B6D-D46B-C00F-74742A21D9D3}"/>
              </a:ext>
            </a:extLst>
          </p:cNvPr>
          <p:cNvSpPr txBox="1"/>
          <p:nvPr/>
        </p:nvSpPr>
        <p:spPr>
          <a:xfrm>
            <a:off x="278650" y="8713802"/>
            <a:ext cx="2016224" cy="369332"/>
          </a:xfrm>
          <a:prstGeom prst="rect">
            <a:avLst/>
          </a:prstGeom>
          <a:noFill/>
        </p:spPr>
        <p:txBody>
          <a:bodyPr wrap="square" rtlCol="0">
            <a:spAutoFit/>
          </a:bodyPr>
          <a:lstStyle/>
          <a:p>
            <a:r>
              <a:rPr lang="fr-FR" b="1" dirty="0">
                <a:latin typeface="Cursive standard" pitchFamily="2" charset="0"/>
              </a:rPr>
              <a:t>Vous</a:t>
            </a:r>
          </a:p>
        </p:txBody>
      </p:sp>
      <p:pic>
        <p:nvPicPr>
          <p:cNvPr id="60" name="Image 59" descr="Capture d’écran">
            <a:extLst>
              <a:ext uri="{FF2B5EF4-FFF2-40B4-BE49-F238E27FC236}">
                <a16:creationId xmlns:a16="http://schemas.microsoft.com/office/drawing/2014/main" id="{D2799A5F-B9BB-E326-AD9E-8A2F55F2CC40}"/>
              </a:ext>
            </a:extLst>
          </p:cNvPr>
          <p:cNvPicPr>
            <a:picLocks noChangeAspect="1"/>
          </p:cNvPicPr>
          <p:nvPr/>
        </p:nvPicPr>
        <p:blipFill rotWithShape="1">
          <a:blip r:embed="rId3">
            <a:extLst>
              <a:ext uri="{28A0092B-C50C-407E-A947-70E740481C1C}">
                <a14:useLocalDpi xmlns:a14="http://schemas.microsoft.com/office/drawing/2010/main" val="0"/>
              </a:ext>
            </a:extLst>
          </a:blip>
          <a:srcRect l="5267" r="4434" b="84351"/>
          <a:stretch/>
        </p:blipFill>
        <p:spPr>
          <a:xfrm>
            <a:off x="278650" y="9330739"/>
            <a:ext cx="6192688" cy="376084"/>
          </a:xfrm>
          <a:prstGeom prst="rect">
            <a:avLst/>
          </a:prstGeom>
        </p:spPr>
      </p:pic>
      <p:sp>
        <p:nvSpPr>
          <p:cNvPr id="61" name="ZoneTexte 60">
            <a:extLst>
              <a:ext uri="{FF2B5EF4-FFF2-40B4-BE49-F238E27FC236}">
                <a16:creationId xmlns:a16="http://schemas.microsoft.com/office/drawing/2014/main" id="{20A060A2-4B3E-CB4D-FC34-C99683854383}"/>
              </a:ext>
            </a:extLst>
          </p:cNvPr>
          <p:cNvSpPr txBox="1"/>
          <p:nvPr/>
        </p:nvSpPr>
        <p:spPr>
          <a:xfrm>
            <a:off x="278650" y="9419024"/>
            <a:ext cx="2016224" cy="369332"/>
          </a:xfrm>
          <a:prstGeom prst="rect">
            <a:avLst/>
          </a:prstGeom>
          <a:noFill/>
        </p:spPr>
        <p:txBody>
          <a:bodyPr wrap="square" rtlCol="0">
            <a:spAutoFit/>
          </a:bodyPr>
          <a:lstStyle/>
          <a:p>
            <a:r>
              <a:rPr lang="fr-FR" b="1" dirty="0">
                <a:latin typeface="Cursive standard" pitchFamily="2" charset="0"/>
              </a:rPr>
              <a:t>Je</a:t>
            </a:r>
          </a:p>
        </p:txBody>
      </p:sp>
    </p:spTree>
    <p:extLst>
      <p:ext uri="{BB962C8B-B14F-4D97-AF65-F5344CB8AC3E}">
        <p14:creationId xmlns:p14="http://schemas.microsoft.com/office/powerpoint/2010/main" val="476256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16940-DA0A-526F-7AAC-B21D9093C105}"/>
            </a:ext>
          </a:extLst>
        </p:cNvPr>
        <p:cNvGrpSpPr/>
        <p:nvPr/>
      </p:nvGrpSpPr>
      <p:grpSpPr>
        <a:xfrm>
          <a:off x="0" y="0"/>
          <a:ext cx="0" cy="0"/>
          <a:chOff x="0" y="0"/>
          <a:chExt cx="0" cy="0"/>
        </a:xfrm>
      </p:grpSpPr>
      <p:sp>
        <p:nvSpPr>
          <p:cNvPr id="24" name="ZoneTexte 23">
            <a:extLst>
              <a:ext uri="{FF2B5EF4-FFF2-40B4-BE49-F238E27FC236}">
                <a16:creationId xmlns:a16="http://schemas.microsoft.com/office/drawing/2014/main" id="{8022E3D2-D016-7B60-5DB9-39C93B556652}"/>
              </a:ext>
            </a:extLst>
          </p:cNvPr>
          <p:cNvSpPr txBox="1"/>
          <p:nvPr/>
        </p:nvSpPr>
        <p:spPr>
          <a:xfrm>
            <a:off x="0" y="4661417"/>
            <a:ext cx="1693635" cy="2208490"/>
          </a:xfrm>
          <a:prstGeom prst="rect">
            <a:avLst/>
          </a:prstGeom>
          <a:noFill/>
        </p:spPr>
        <p:txBody>
          <a:bodyPr wrap="square" rtlCol="0">
            <a:spAutoFit/>
          </a:bodyPr>
          <a:lstStyle/>
          <a:p>
            <a:pPr algn="r">
              <a:lnSpc>
                <a:spcPct val="300000"/>
              </a:lnSpc>
            </a:pPr>
            <a:r>
              <a:rPr lang="fr-FR" sz="1200" dirty="0">
                <a:latin typeface="Comic Sans MS" pitchFamily="66" charset="0"/>
              </a:rPr>
              <a:t>nous avons défait</a:t>
            </a:r>
          </a:p>
          <a:p>
            <a:pPr algn="r">
              <a:lnSpc>
                <a:spcPct val="300000"/>
              </a:lnSpc>
            </a:pPr>
            <a:r>
              <a:rPr lang="fr-FR" sz="1200" dirty="0">
                <a:latin typeface="Comic Sans MS" pitchFamily="66" charset="0"/>
              </a:rPr>
              <a:t>il a pris</a:t>
            </a:r>
          </a:p>
          <a:p>
            <a:pPr algn="r">
              <a:lnSpc>
                <a:spcPct val="300000"/>
              </a:lnSpc>
            </a:pPr>
            <a:r>
              <a:rPr lang="fr-FR" sz="1200" dirty="0">
                <a:latin typeface="Comic Sans MS" pitchFamily="66" charset="0"/>
              </a:rPr>
              <a:t>vous avez pu</a:t>
            </a:r>
          </a:p>
          <a:p>
            <a:pPr algn="r">
              <a:lnSpc>
                <a:spcPct val="300000"/>
              </a:lnSpc>
            </a:pPr>
            <a:r>
              <a:rPr lang="fr-FR" sz="1200" dirty="0">
                <a:latin typeface="Comic Sans MS" pitchFamily="66" charset="0"/>
              </a:rPr>
              <a:t>elles sont revenues</a:t>
            </a:r>
          </a:p>
        </p:txBody>
      </p:sp>
      <p:sp>
        <p:nvSpPr>
          <p:cNvPr id="3" name="Espace réservé du texte 2">
            <a:extLst>
              <a:ext uri="{FF2B5EF4-FFF2-40B4-BE49-F238E27FC236}">
                <a16:creationId xmlns:a16="http://schemas.microsoft.com/office/drawing/2014/main" id="{9995C345-F530-6E87-9CFD-90826609ECBF}"/>
              </a:ext>
            </a:extLst>
          </p:cNvPr>
          <p:cNvSpPr>
            <a:spLocks noGrp="1"/>
          </p:cNvSpPr>
          <p:nvPr>
            <p:ph type="body" sz="quarter" idx="10"/>
          </p:nvPr>
        </p:nvSpPr>
        <p:spPr/>
        <p:txBody>
          <a:bodyPr anchor="ctr">
            <a:noAutofit/>
          </a:bodyPr>
          <a:lstStyle/>
          <a:p>
            <a:pPr>
              <a:spcBef>
                <a:spcPts val="0"/>
              </a:spcBef>
            </a:pPr>
            <a:r>
              <a:rPr lang="fr-FR" sz="1800" dirty="0"/>
              <a:t>Le passé composé des verbes du 3</a:t>
            </a:r>
            <a:r>
              <a:rPr lang="fr-FR" sz="1800" baseline="30000" dirty="0"/>
              <a:t>ème</a:t>
            </a:r>
            <a:r>
              <a:rPr lang="fr-FR" sz="1800" dirty="0"/>
              <a:t> groupe</a:t>
            </a:r>
          </a:p>
        </p:txBody>
      </p:sp>
      <p:sp>
        <p:nvSpPr>
          <p:cNvPr id="5" name="Espace réservé du texte 4">
            <a:extLst>
              <a:ext uri="{FF2B5EF4-FFF2-40B4-BE49-F238E27FC236}">
                <a16:creationId xmlns:a16="http://schemas.microsoft.com/office/drawing/2014/main" id="{7E8DFB3B-E4A0-8A61-538B-DA402DDEF318}"/>
              </a:ext>
            </a:extLst>
          </p:cNvPr>
          <p:cNvSpPr>
            <a:spLocks noGrp="1"/>
          </p:cNvSpPr>
          <p:nvPr>
            <p:ph type="body" sz="quarter" idx="11"/>
          </p:nvPr>
        </p:nvSpPr>
        <p:spPr/>
        <p:txBody>
          <a:bodyPr/>
          <a:lstStyle/>
          <a:p>
            <a:r>
              <a:rPr lang="fr-FR" dirty="0"/>
              <a:t>14</a:t>
            </a:r>
          </a:p>
        </p:txBody>
      </p:sp>
      <p:sp>
        <p:nvSpPr>
          <p:cNvPr id="6" name="Espace réservé du texte 5">
            <a:extLst>
              <a:ext uri="{FF2B5EF4-FFF2-40B4-BE49-F238E27FC236}">
                <a16:creationId xmlns:a16="http://schemas.microsoft.com/office/drawing/2014/main" id="{13270725-E3DB-8F71-C169-A1165856452A}"/>
              </a:ext>
            </a:extLst>
          </p:cNvPr>
          <p:cNvSpPr>
            <a:spLocks noGrp="1"/>
          </p:cNvSpPr>
          <p:nvPr>
            <p:ph type="body" sz="quarter" idx="12"/>
          </p:nvPr>
        </p:nvSpPr>
        <p:spPr/>
        <p:txBody>
          <a:bodyPr/>
          <a:lstStyle/>
          <a:p>
            <a:r>
              <a:rPr lang="fr-FR" dirty="0"/>
              <a:t>*</a:t>
            </a:r>
          </a:p>
        </p:txBody>
      </p:sp>
      <p:grpSp>
        <p:nvGrpSpPr>
          <p:cNvPr id="28" name="Groupe 27">
            <a:extLst>
              <a:ext uri="{FF2B5EF4-FFF2-40B4-BE49-F238E27FC236}">
                <a16:creationId xmlns:a16="http://schemas.microsoft.com/office/drawing/2014/main" id="{6CB1B6AB-9981-55B2-EC28-2909DF239739}"/>
              </a:ext>
            </a:extLst>
          </p:cNvPr>
          <p:cNvGrpSpPr/>
          <p:nvPr/>
        </p:nvGrpSpPr>
        <p:grpSpPr>
          <a:xfrm>
            <a:off x="116632" y="7220168"/>
            <a:ext cx="6653336" cy="818292"/>
            <a:chOff x="116632" y="1352600"/>
            <a:chExt cx="6653336" cy="818292"/>
          </a:xfrm>
        </p:grpSpPr>
        <p:grpSp>
          <p:nvGrpSpPr>
            <p:cNvPr id="29" name="Groupe 28">
              <a:extLst>
                <a:ext uri="{FF2B5EF4-FFF2-40B4-BE49-F238E27FC236}">
                  <a16:creationId xmlns:a16="http://schemas.microsoft.com/office/drawing/2014/main" id="{AEFA8F0F-28DD-1E05-2D3C-E327DA29CC72}"/>
                </a:ext>
              </a:extLst>
            </p:cNvPr>
            <p:cNvGrpSpPr/>
            <p:nvPr/>
          </p:nvGrpSpPr>
          <p:grpSpPr>
            <a:xfrm>
              <a:off x="116632" y="1352600"/>
              <a:ext cx="360040" cy="461665"/>
              <a:chOff x="116632" y="1352600"/>
              <a:chExt cx="360040" cy="461665"/>
            </a:xfrm>
          </p:grpSpPr>
          <p:sp>
            <p:nvSpPr>
              <p:cNvPr id="32" name="Ellipse 31">
                <a:extLst>
                  <a:ext uri="{FF2B5EF4-FFF2-40B4-BE49-F238E27FC236}">
                    <a16:creationId xmlns:a16="http://schemas.microsoft.com/office/drawing/2014/main" id="{4BC8CC3A-A361-2036-4D4C-09D5456B803C}"/>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EB46F4A0-5C6E-65AD-B4DF-1810A9C37147}"/>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a:extLst>
                <a:ext uri="{FF2B5EF4-FFF2-40B4-BE49-F238E27FC236}">
                  <a16:creationId xmlns:a16="http://schemas.microsoft.com/office/drawing/2014/main" id="{2759F6B4-C4B1-A134-01C2-7FCF2A5ED814}"/>
                </a:ext>
              </a:extLst>
            </p:cNvPr>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en conjuguant le verbe entre parenthèses au passé composé.</a:t>
              </a:r>
            </a:p>
          </p:txBody>
        </p:sp>
        <p:sp>
          <p:nvSpPr>
            <p:cNvPr id="31" name="Rectangle à coins arrondis 30">
              <a:extLst>
                <a:ext uri="{FF2B5EF4-FFF2-40B4-BE49-F238E27FC236}">
                  <a16:creationId xmlns:a16="http://schemas.microsoft.com/office/drawing/2014/main" id="{008CF780-C35A-2D9A-5D17-A4658D008D43}"/>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34" name="Groupe 33">
            <a:extLst>
              <a:ext uri="{FF2B5EF4-FFF2-40B4-BE49-F238E27FC236}">
                <a16:creationId xmlns:a16="http://schemas.microsoft.com/office/drawing/2014/main" id="{493DFEE3-2579-60CA-3465-9F4A81B91E9B}"/>
              </a:ext>
            </a:extLst>
          </p:cNvPr>
          <p:cNvGrpSpPr/>
          <p:nvPr/>
        </p:nvGrpSpPr>
        <p:grpSpPr>
          <a:xfrm>
            <a:off x="116632" y="4088904"/>
            <a:ext cx="6653336" cy="468196"/>
            <a:chOff x="116632" y="1352600"/>
            <a:chExt cx="6653336" cy="468196"/>
          </a:xfrm>
        </p:grpSpPr>
        <p:grpSp>
          <p:nvGrpSpPr>
            <p:cNvPr id="36" name="Groupe 35">
              <a:extLst>
                <a:ext uri="{FF2B5EF4-FFF2-40B4-BE49-F238E27FC236}">
                  <a16:creationId xmlns:a16="http://schemas.microsoft.com/office/drawing/2014/main" id="{4E65E158-70F7-6C8F-1A1B-E5D1DC8500B2}"/>
                </a:ext>
              </a:extLst>
            </p:cNvPr>
            <p:cNvGrpSpPr/>
            <p:nvPr/>
          </p:nvGrpSpPr>
          <p:grpSpPr>
            <a:xfrm>
              <a:off x="116632" y="1352600"/>
              <a:ext cx="360040" cy="461665"/>
              <a:chOff x="116632" y="1352600"/>
              <a:chExt cx="360040" cy="461665"/>
            </a:xfrm>
          </p:grpSpPr>
          <p:sp>
            <p:nvSpPr>
              <p:cNvPr id="39" name="Ellipse 38">
                <a:extLst>
                  <a:ext uri="{FF2B5EF4-FFF2-40B4-BE49-F238E27FC236}">
                    <a16:creationId xmlns:a16="http://schemas.microsoft.com/office/drawing/2014/main" id="{F9B2CA42-D866-0667-3A1D-CCC841877122}"/>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2CFFF280-B0FE-E0C7-5F59-CB3B06C115AA}"/>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a:extLst>
                <a:ext uri="{FF2B5EF4-FFF2-40B4-BE49-F238E27FC236}">
                  <a16:creationId xmlns:a16="http://schemas.microsoft.com/office/drawing/2014/main" id="{FA0C0F4C-739A-1887-FE1C-AF913F3C3365}"/>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Donne l’infinitif de ces verbes.</a:t>
              </a:r>
            </a:p>
          </p:txBody>
        </p:sp>
        <p:sp>
          <p:nvSpPr>
            <p:cNvPr id="38" name="Rectangle à coins arrondis 37">
              <a:extLst>
                <a:ext uri="{FF2B5EF4-FFF2-40B4-BE49-F238E27FC236}">
                  <a16:creationId xmlns:a16="http://schemas.microsoft.com/office/drawing/2014/main" id="{32EF1690-DF12-CA2B-AA02-739F1EEE7CFE}"/>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2" name="ZoneTexte 41">
            <a:extLst>
              <a:ext uri="{FF2B5EF4-FFF2-40B4-BE49-F238E27FC236}">
                <a16:creationId xmlns:a16="http://schemas.microsoft.com/office/drawing/2014/main" id="{62326C18-27D2-CA0D-30B0-2C07F271A93D}"/>
              </a:ext>
            </a:extLst>
          </p:cNvPr>
          <p:cNvSpPr txBox="1"/>
          <p:nvPr/>
        </p:nvSpPr>
        <p:spPr>
          <a:xfrm>
            <a:off x="235337" y="7910552"/>
            <a:ext cx="6534143" cy="1885324"/>
          </a:xfrm>
          <a:prstGeom prst="rect">
            <a:avLst/>
          </a:prstGeom>
          <a:noFill/>
        </p:spPr>
        <p:txBody>
          <a:bodyPr wrap="square" rtlCol="0">
            <a:spAutoFit/>
          </a:bodyPr>
          <a:lstStyle/>
          <a:p>
            <a:pPr algn="just">
              <a:lnSpc>
                <a:spcPct val="200000"/>
              </a:lnSpc>
            </a:pPr>
            <a:r>
              <a:rPr lang="fr-FR" sz="1200" dirty="0">
                <a:latin typeface="Comic Sans MS" pitchFamily="66" charset="0"/>
              </a:rPr>
              <a:t>Vous (dire) ................. ................ avoir assez de temps pour vous reposer. Les goélands (faire) ............. .................... un long voyage pour atteindre cette île. Avant de déménager, nous (vouloir) .................. .................. vendre l’appartement. Est-ce qu’elle (aller) ............... .................... retirer son colis à la poste ? Je (prendre) n’............. pas ........................ ce sentier pour rejoindre la mer.</a:t>
            </a:r>
          </a:p>
        </p:txBody>
      </p:sp>
      <p:grpSp>
        <p:nvGrpSpPr>
          <p:cNvPr id="2" name="Groupe 1">
            <a:extLst>
              <a:ext uri="{FF2B5EF4-FFF2-40B4-BE49-F238E27FC236}">
                <a16:creationId xmlns:a16="http://schemas.microsoft.com/office/drawing/2014/main" id="{6599E097-AB7A-A6BA-BCB7-357A3A68356D}"/>
              </a:ext>
            </a:extLst>
          </p:cNvPr>
          <p:cNvGrpSpPr/>
          <p:nvPr/>
        </p:nvGrpSpPr>
        <p:grpSpPr>
          <a:xfrm>
            <a:off x="116632" y="1433538"/>
            <a:ext cx="6653336" cy="791361"/>
            <a:chOff x="116632" y="1352600"/>
            <a:chExt cx="6653336" cy="791361"/>
          </a:xfrm>
        </p:grpSpPr>
        <p:grpSp>
          <p:nvGrpSpPr>
            <p:cNvPr id="4" name="Groupe 3">
              <a:extLst>
                <a:ext uri="{FF2B5EF4-FFF2-40B4-BE49-F238E27FC236}">
                  <a16:creationId xmlns:a16="http://schemas.microsoft.com/office/drawing/2014/main" id="{D9695AFB-2D2D-6F33-9AEB-DA378C2FDDB5}"/>
                </a:ext>
              </a:extLst>
            </p:cNvPr>
            <p:cNvGrpSpPr/>
            <p:nvPr/>
          </p:nvGrpSpPr>
          <p:grpSpPr>
            <a:xfrm>
              <a:off x="116632" y="1352600"/>
              <a:ext cx="360040" cy="461665"/>
              <a:chOff x="116632" y="1352600"/>
              <a:chExt cx="360040" cy="461665"/>
            </a:xfrm>
          </p:grpSpPr>
          <p:sp>
            <p:nvSpPr>
              <p:cNvPr id="19" name="Ellipse 18">
                <a:extLst>
                  <a:ext uri="{FF2B5EF4-FFF2-40B4-BE49-F238E27FC236}">
                    <a16:creationId xmlns:a16="http://schemas.microsoft.com/office/drawing/2014/main" id="{AC08E7DF-E582-CEBA-BE37-C3A5F245C7CB}"/>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D1967B17-156F-76D4-3A79-05FFD1468656}"/>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a:extLst>
                <a:ext uri="{FF2B5EF4-FFF2-40B4-BE49-F238E27FC236}">
                  <a16:creationId xmlns:a16="http://schemas.microsoft.com/office/drawing/2014/main" id="{63AB3F06-DF4E-316B-3BFF-7D0844C01295}"/>
                </a:ext>
              </a:extLst>
            </p:cNvPr>
            <p:cNvSpPr txBox="1"/>
            <p:nvPr/>
          </p:nvSpPr>
          <p:spPr>
            <a:xfrm>
              <a:off x="476672" y="1432228"/>
              <a:ext cx="6192688" cy="711733"/>
            </a:xfrm>
            <a:prstGeom prst="rect">
              <a:avLst/>
            </a:prstGeom>
            <a:noFill/>
          </p:spPr>
          <p:txBody>
            <a:bodyPr wrap="square" rtlCol="0">
              <a:spAutoFit/>
            </a:bodyPr>
            <a:lstStyle/>
            <a:p>
              <a:pPr>
                <a:lnSpc>
                  <a:spcPct val="150000"/>
                </a:lnSpc>
              </a:pPr>
              <a:r>
                <a:rPr lang="fr-FR" sz="1400" u="sng" dirty="0">
                  <a:latin typeface="SimpleRonde" pitchFamily="2" charset="0"/>
                </a:rPr>
                <a:t>Entoure tous les verbes qui s’accordent à au passé composé avec le pronom </a:t>
              </a:r>
              <a:r>
                <a:rPr lang="fr-FR" sz="1400" u="sng" dirty="0" err="1">
                  <a:latin typeface="SimpleRonde" pitchFamily="2" charset="0"/>
                </a:rPr>
                <a:t>peronnel</a:t>
              </a:r>
              <a:r>
                <a:rPr lang="fr-FR" sz="1400" u="sng" dirty="0">
                  <a:latin typeface="SimpleRonde" pitchFamily="2" charset="0"/>
                </a:rPr>
                <a:t> sujet.</a:t>
              </a:r>
            </a:p>
          </p:txBody>
        </p:sp>
        <p:sp>
          <p:nvSpPr>
            <p:cNvPr id="18" name="Rectangle à coins arrondis 53">
              <a:extLst>
                <a:ext uri="{FF2B5EF4-FFF2-40B4-BE49-F238E27FC236}">
                  <a16:creationId xmlns:a16="http://schemas.microsoft.com/office/drawing/2014/main" id="{89ACF69A-FBA2-12C9-A842-2B4DFCCF12C2}"/>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1" name="ZoneTexte 20">
            <a:extLst>
              <a:ext uri="{FF2B5EF4-FFF2-40B4-BE49-F238E27FC236}">
                <a16:creationId xmlns:a16="http://schemas.microsoft.com/office/drawing/2014/main" id="{D46412FA-F17B-4DFE-808D-793B2E00DAF9}"/>
              </a:ext>
            </a:extLst>
          </p:cNvPr>
          <p:cNvSpPr txBox="1"/>
          <p:nvPr/>
        </p:nvSpPr>
        <p:spPr>
          <a:xfrm>
            <a:off x="187465" y="2221146"/>
            <a:ext cx="721255" cy="1723742"/>
          </a:xfrm>
          <a:prstGeom prst="rect">
            <a:avLst/>
          </a:prstGeom>
          <a:noFill/>
        </p:spPr>
        <p:txBody>
          <a:bodyPr wrap="square" rtlCol="0">
            <a:spAutoFit/>
          </a:bodyPr>
          <a:lstStyle/>
          <a:p>
            <a:pPr algn="just">
              <a:lnSpc>
                <a:spcPct val="150000"/>
              </a:lnSpc>
            </a:pPr>
            <a:r>
              <a:rPr lang="fr-FR" sz="1200" dirty="0">
                <a:latin typeface="Comic Sans MS" pitchFamily="66" charset="0"/>
              </a:rPr>
              <a:t>elle</a:t>
            </a:r>
          </a:p>
          <a:p>
            <a:pPr algn="just">
              <a:lnSpc>
                <a:spcPct val="150000"/>
              </a:lnSpc>
            </a:pPr>
            <a:r>
              <a:rPr lang="fr-FR" sz="1200" dirty="0">
                <a:latin typeface="Comic Sans MS" pitchFamily="66" charset="0"/>
              </a:rPr>
              <a:t>nous</a:t>
            </a:r>
          </a:p>
          <a:p>
            <a:pPr algn="just">
              <a:lnSpc>
                <a:spcPct val="150000"/>
              </a:lnSpc>
            </a:pPr>
            <a:r>
              <a:rPr lang="fr-FR" sz="1200" dirty="0">
                <a:latin typeface="Comic Sans MS" pitchFamily="66" charset="0"/>
              </a:rPr>
              <a:t>j’</a:t>
            </a:r>
          </a:p>
          <a:p>
            <a:pPr algn="just">
              <a:lnSpc>
                <a:spcPct val="150000"/>
              </a:lnSpc>
            </a:pPr>
            <a:r>
              <a:rPr lang="fr-FR" sz="1200" dirty="0">
                <a:latin typeface="Comic Sans MS" pitchFamily="66" charset="0"/>
              </a:rPr>
              <a:t>ils</a:t>
            </a:r>
          </a:p>
          <a:p>
            <a:pPr algn="just">
              <a:lnSpc>
                <a:spcPct val="150000"/>
              </a:lnSpc>
            </a:pPr>
            <a:r>
              <a:rPr lang="fr-FR" sz="1200" dirty="0">
                <a:latin typeface="Comic Sans MS" pitchFamily="66" charset="0"/>
              </a:rPr>
              <a:t>tu</a:t>
            </a:r>
          </a:p>
          <a:p>
            <a:pPr algn="just">
              <a:lnSpc>
                <a:spcPct val="150000"/>
              </a:lnSpc>
            </a:pPr>
            <a:r>
              <a:rPr lang="fr-FR" sz="1200" dirty="0">
                <a:latin typeface="Comic Sans MS" pitchFamily="66" charset="0"/>
              </a:rPr>
              <a:t>vous</a:t>
            </a:r>
          </a:p>
        </p:txBody>
      </p:sp>
      <p:sp>
        <p:nvSpPr>
          <p:cNvPr id="22" name="ZoneTexte 21">
            <a:extLst>
              <a:ext uri="{FF2B5EF4-FFF2-40B4-BE49-F238E27FC236}">
                <a16:creationId xmlns:a16="http://schemas.microsoft.com/office/drawing/2014/main" id="{F8EA8011-A822-366D-923A-42EA53FA6D33}"/>
              </a:ext>
            </a:extLst>
          </p:cNvPr>
          <p:cNvSpPr txBox="1"/>
          <p:nvPr/>
        </p:nvSpPr>
        <p:spPr>
          <a:xfrm>
            <a:off x="837299" y="2221146"/>
            <a:ext cx="5544029" cy="1723742"/>
          </a:xfrm>
          <a:prstGeom prst="rect">
            <a:avLst/>
          </a:prstGeom>
          <a:noFill/>
        </p:spPr>
        <p:txBody>
          <a:bodyPr wrap="square" rtlCol="0">
            <a:spAutoFit/>
          </a:bodyPr>
          <a:lstStyle/>
          <a:p>
            <a:pPr algn="just">
              <a:lnSpc>
                <a:spcPct val="150000"/>
              </a:lnSpc>
            </a:pPr>
            <a:r>
              <a:rPr lang="fr-FR" sz="1200" dirty="0">
                <a:latin typeface="Comic Sans MS" pitchFamily="66" charset="0"/>
              </a:rPr>
              <a:t>a dit – est venue – est fait – as voulu – a pu</a:t>
            </a:r>
          </a:p>
          <a:p>
            <a:pPr algn="just">
              <a:lnSpc>
                <a:spcPct val="150000"/>
              </a:lnSpc>
            </a:pPr>
            <a:r>
              <a:rPr lang="fr-FR" sz="1200" dirty="0">
                <a:latin typeface="Comic Sans MS" pitchFamily="66" charset="0"/>
              </a:rPr>
              <a:t>sommes allé – sommes allés – avons pris – ont fait</a:t>
            </a:r>
          </a:p>
          <a:p>
            <a:pPr algn="just">
              <a:lnSpc>
                <a:spcPct val="150000"/>
              </a:lnSpc>
            </a:pPr>
            <a:r>
              <a:rPr lang="fr-FR" sz="1200" dirty="0">
                <a:latin typeface="Comic Sans MS" pitchFamily="66" charset="0"/>
              </a:rPr>
              <a:t>ai vu – ai dit – as fait – es venue</a:t>
            </a:r>
          </a:p>
          <a:p>
            <a:pPr algn="just">
              <a:lnSpc>
                <a:spcPct val="150000"/>
              </a:lnSpc>
            </a:pPr>
            <a:r>
              <a:rPr lang="fr-FR" sz="1200" dirty="0">
                <a:latin typeface="Comic Sans MS" pitchFamily="66" charset="0"/>
              </a:rPr>
              <a:t>ont pu – ont voulu – sont venues – sont venus</a:t>
            </a:r>
          </a:p>
          <a:p>
            <a:pPr algn="just">
              <a:lnSpc>
                <a:spcPct val="150000"/>
              </a:lnSpc>
            </a:pPr>
            <a:r>
              <a:rPr lang="fr-FR" sz="1200" dirty="0">
                <a:latin typeface="Comic Sans MS" pitchFamily="66" charset="0"/>
              </a:rPr>
              <a:t>es allé – est allé – as pris – a voulu</a:t>
            </a:r>
          </a:p>
          <a:p>
            <a:pPr algn="just">
              <a:lnSpc>
                <a:spcPct val="150000"/>
              </a:lnSpc>
            </a:pPr>
            <a:r>
              <a:rPr lang="fr-FR" sz="1200" dirty="0">
                <a:latin typeface="Comic Sans MS" pitchFamily="66" charset="0"/>
              </a:rPr>
              <a:t>avez fait – êtes venues – avez pris – êtes venus</a:t>
            </a:r>
          </a:p>
        </p:txBody>
      </p:sp>
      <p:pic>
        <p:nvPicPr>
          <p:cNvPr id="23" name="Image 22" descr="Capture d’écran">
            <a:extLst>
              <a:ext uri="{FF2B5EF4-FFF2-40B4-BE49-F238E27FC236}">
                <a16:creationId xmlns:a16="http://schemas.microsoft.com/office/drawing/2014/main" id="{C5803D2F-E505-9FF2-189C-4EB4A86A0825}"/>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1693635" y="4813458"/>
            <a:ext cx="1189876" cy="502778"/>
          </a:xfrm>
          <a:prstGeom prst="rect">
            <a:avLst/>
          </a:prstGeom>
        </p:spPr>
      </p:pic>
      <p:pic>
        <p:nvPicPr>
          <p:cNvPr id="25" name="Image 24" descr="Capture d’écran">
            <a:extLst>
              <a:ext uri="{FF2B5EF4-FFF2-40B4-BE49-F238E27FC236}">
                <a16:creationId xmlns:a16="http://schemas.microsoft.com/office/drawing/2014/main" id="{829EC453-403B-20B3-6194-A3A3A92BA1F2}"/>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1693635" y="5364999"/>
            <a:ext cx="1189876" cy="502778"/>
          </a:xfrm>
          <a:prstGeom prst="rect">
            <a:avLst/>
          </a:prstGeom>
        </p:spPr>
      </p:pic>
      <p:pic>
        <p:nvPicPr>
          <p:cNvPr id="26" name="Image 25" descr="Capture d’écran">
            <a:extLst>
              <a:ext uri="{FF2B5EF4-FFF2-40B4-BE49-F238E27FC236}">
                <a16:creationId xmlns:a16="http://schemas.microsoft.com/office/drawing/2014/main" id="{0004DB54-26B4-BABB-188B-958C06C54FBB}"/>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1693635" y="5910184"/>
            <a:ext cx="1189876" cy="502778"/>
          </a:xfrm>
          <a:prstGeom prst="rect">
            <a:avLst/>
          </a:prstGeom>
        </p:spPr>
      </p:pic>
      <p:pic>
        <p:nvPicPr>
          <p:cNvPr id="27" name="Image 26" descr="Capture d’écran">
            <a:extLst>
              <a:ext uri="{FF2B5EF4-FFF2-40B4-BE49-F238E27FC236}">
                <a16:creationId xmlns:a16="http://schemas.microsoft.com/office/drawing/2014/main" id="{5563F7B4-75E0-7E58-B638-BAEFDD1C0813}"/>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1698187" y="6455369"/>
            <a:ext cx="1189876" cy="502778"/>
          </a:xfrm>
          <a:prstGeom prst="rect">
            <a:avLst/>
          </a:prstGeom>
        </p:spPr>
      </p:pic>
      <p:sp>
        <p:nvSpPr>
          <p:cNvPr id="35" name="ZoneTexte 34">
            <a:extLst>
              <a:ext uri="{FF2B5EF4-FFF2-40B4-BE49-F238E27FC236}">
                <a16:creationId xmlns:a16="http://schemas.microsoft.com/office/drawing/2014/main" id="{25B9D56A-4395-EBF2-4BC1-AB15B952C5D6}"/>
              </a:ext>
            </a:extLst>
          </p:cNvPr>
          <p:cNvSpPr txBox="1"/>
          <p:nvPr/>
        </p:nvSpPr>
        <p:spPr>
          <a:xfrm>
            <a:off x="3012090" y="4661417"/>
            <a:ext cx="1693635" cy="2208490"/>
          </a:xfrm>
          <a:prstGeom prst="rect">
            <a:avLst/>
          </a:prstGeom>
          <a:noFill/>
        </p:spPr>
        <p:txBody>
          <a:bodyPr wrap="square" rtlCol="0">
            <a:spAutoFit/>
          </a:bodyPr>
          <a:lstStyle/>
          <a:p>
            <a:pPr algn="r">
              <a:lnSpc>
                <a:spcPct val="300000"/>
              </a:lnSpc>
            </a:pPr>
            <a:r>
              <a:rPr lang="fr-FR" sz="1200" dirty="0">
                <a:latin typeface="Comic Sans MS" pitchFamily="66" charset="0"/>
              </a:rPr>
              <a:t>j’ai voulu</a:t>
            </a:r>
          </a:p>
          <a:p>
            <a:pPr algn="r">
              <a:lnSpc>
                <a:spcPct val="300000"/>
              </a:lnSpc>
            </a:pPr>
            <a:r>
              <a:rPr lang="fr-FR" sz="1200" dirty="0">
                <a:latin typeface="Comic Sans MS" pitchFamily="66" charset="0"/>
              </a:rPr>
              <a:t>tu as dit</a:t>
            </a:r>
          </a:p>
          <a:p>
            <a:pPr algn="r">
              <a:lnSpc>
                <a:spcPct val="300000"/>
              </a:lnSpc>
            </a:pPr>
            <a:r>
              <a:rPr lang="fr-FR" sz="1200" dirty="0">
                <a:latin typeface="Comic Sans MS" pitchFamily="66" charset="0"/>
              </a:rPr>
              <a:t>nous sommes allés</a:t>
            </a:r>
          </a:p>
          <a:p>
            <a:pPr algn="r">
              <a:lnSpc>
                <a:spcPct val="300000"/>
              </a:lnSpc>
            </a:pPr>
            <a:r>
              <a:rPr lang="fr-FR" sz="1200" dirty="0">
                <a:latin typeface="Comic Sans MS" pitchFamily="66" charset="0"/>
              </a:rPr>
              <a:t>elle a vu</a:t>
            </a:r>
          </a:p>
        </p:txBody>
      </p:sp>
      <p:pic>
        <p:nvPicPr>
          <p:cNvPr id="43" name="Image 42" descr="Capture d’écran">
            <a:extLst>
              <a:ext uri="{FF2B5EF4-FFF2-40B4-BE49-F238E27FC236}">
                <a16:creationId xmlns:a16="http://schemas.microsoft.com/office/drawing/2014/main" id="{F030FD7A-2A78-236C-3660-00055A380D9F}"/>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4705725" y="4813458"/>
            <a:ext cx="1189876" cy="502778"/>
          </a:xfrm>
          <a:prstGeom prst="rect">
            <a:avLst/>
          </a:prstGeom>
        </p:spPr>
      </p:pic>
      <p:pic>
        <p:nvPicPr>
          <p:cNvPr id="44" name="Image 43" descr="Capture d’écran">
            <a:extLst>
              <a:ext uri="{FF2B5EF4-FFF2-40B4-BE49-F238E27FC236}">
                <a16:creationId xmlns:a16="http://schemas.microsoft.com/office/drawing/2014/main" id="{D1A91CA8-6CEC-A87E-162D-182711C25231}"/>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4705725" y="5364999"/>
            <a:ext cx="1189876" cy="502778"/>
          </a:xfrm>
          <a:prstGeom prst="rect">
            <a:avLst/>
          </a:prstGeom>
        </p:spPr>
      </p:pic>
      <p:pic>
        <p:nvPicPr>
          <p:cNvPr id="45" name="Image 44" descr="Capture d’écran">
            <a:extLst>
              <a:ext uri="{FF2B5EF4-FFF2-40B4-BE49-F238E27FC236}">
                <a16:creationId xmlns:a16="http://schemas.microsoft.com/office/drawing/2014/main" id="{778F3D51-85B2-346C-0445-5D123E48740B}"/>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4705725" y="5910184"/>
            <a:ext cx="1189876" cy="502778"/>
          </a:xfrm>
          <a:prstGeom prst="rect">
            <a:avLst/>
          </a:prstGeom>
        </p:spPr>
      </p:pic>
      <p:pic>
        <p:nvPicPr>
          <p:cNvPr id="46" name="Image 45" descr="Capture d’écran">
            <a:extLst>
              <a:ext uri="{FF2B5EF4-FFF2-40B4-BE49-F238E27FC236}">
                <a16:creationId xmlns:a16="http://schemas.microsoft.com/office/drawing/2014/main" id="{AD5E271B-0F20-C030-B3B1-5686CC5595A3}"/>
              </a:ext>
            </a:extLst>
          </p:cNvPr>
          <p:cNvPicPr>
            <a:picLocks noChangeAspect="1"/>
          </p:cNvPicPr>
          <p:nvPr/>
        </p:nvPicPr>
        <p:blipFill rotWithShape="1">
          <a:blip r:embed="rId2">
            <a:extLst>
              <a:ext uri="{28A0092B-C50C-407E-A947-70E740481C1C}">
                <a14:useLocalDpi xmlns:a14="http://schemas.microsoft.com/office/drawing/2010/main" val="0"/>
              </a:ext>
            </a:extLst>
          </a:blip>
          <a:srcRect l="11018" r="71632" b="79079"/>
          <a:stretch>
            <a:fillRect/>
          </a:stretch>
        </p:blipFill>
        <p:spPr>
          <a:xfrm>
            <a:off x="4710277" y="6455369"/>
            <a:ext cx="1189876" cy="502778"/>
          </a:xfrm>
          <a:prstGeom prst="rect">
            <a:avLst/>
          </a:prstGeom>
        </p:spPr>
      </p:pic>
    </p:spTree>
    <p:extLst>
      <p:ext uri="{BB962C8B-B14F-4D97-AF65-F5344CB8AC3E}">
        <p14:creationId xmlns:p14="http://schemas.microsoft.com/office/powerpoint/2010/main" val="371551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a:t>Passé, présent, futur</a:t>
            </a:r>
          </a:p>
        </p:txBody>
      </p:sp>
      <p:sp>
        <p:nvSpPr>
          <p:cNvPr id="9" name="Espace réservé du texte 8"/>
          <p:cNvSpPr>
            <a:spLocks noGrp="1"/>
          </p:cNvSpPr>
          <p:nvPr>
            <p:ph type="body" sz="quarter" idx="11"/>
          </p:nvPr>
        </p:nvSpPr>
        <p:spPr/>
        <p:txBody>
          <a:bodyPr/>
          <a:lstStyle/>
          <a:p>
            <a:r>
              <a:rPr lang="fr-FR" dirty="0"/>
              <a:t>1</a:t>
            </a:r>
          </a:p>
        </p:txBody>
      </p:sp>
      <p:sp>
        <p:nvSpPr>
          <p:cNvPr id="10" name="Espace réservé du texte 9"/>
          <p:cNvSpPr>
            <a:spLocks noGrp="1"/>
          </p:cNvSpPr>
          <p:nvPr>
            <p:ph type="body" sz="quarter" idx="12"/>
          </p:nvPr>
        </p:nvSpPr>
        <p:spPr/>
        <p:txBody>
          <a:bodyPr/>
          <a:lstStyle/>
          <a:p>
            <a:r>
              <a:rPr lang="fr-FR" dirty="0"/>
              <a:t>****</a:t>
            </a:r>
          </a:p>
        </p:txBody>
      </p:sp>
      <p:grpSp>
        <p:nvGrpSpPr>
          <p:cNvPr id="37" name="Groupe 36"/>
          <p:cNvGrpSpPr/>
          <p:nvPr/>
        </p:nvGrpSpPr>
        <p:grpSpPr>
          <a:xfrm>
            <a:off x="116632" y="1352600"/>
            <a:ext cx="6653336" cy="818292"/>
            <a:chOff x="116632" y="1352600"/>
            <a:chExt cx="6653336" cy="818292"/>
          </a:xfrm>
        </p:grpSpPr>
        <p:grpSp>
          <p:nvGrpSpPr>
            <p:cNvPr id="38" name="Groupe 37"/>
            <p:cNvGrpSpPr/>
            <p:nvPr/>
          </p:nvGrpSpPr>
          <p:grpSpPr>
            <a:xfrm>
              <a:off x="116632" y="1352600"/>
              <a:ext cx="360040" cy="461665"/>
              <a:chOff x="116632" y="1352600"/>
              <a:chExt cx="360040" cy="461665"/>
            </a:xfrm>
          </p:grpSpPr>
          <p:sp>
            <p:nvSpPr>
              <p:cNvPr id="41" name="Ellipse 4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9" name="ZoneTexte 38"/>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suivantes avec un mot ou une expression qui précise à quel moment l’action se passe.</a:t>
              </a:r>
            </a:p>
          </p:txBody>
        </p:sp>
        <p:sp>
          <p:nvSpPr>
            <p:cNvPr id="40" name="Rectangle à coins arrondis 3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4" name="ZoneTexte 43"/>
          <p:cNvSpPr txBox="1"/>
          <p:nvPr/>
        </p:nvSpPr>
        <p:spPr>
          <a:xfrm>
            <a:off x="2152095" y="2205266"/>
            <a:ext cx="3213482" cy="2862322"/>
          </a:xfrm>
          <a:prstGeom prst="rect">
            <a:avLst/>
          </a:prstGeom>
          <a:noFill/>
        </p:spPr>
        <p:txBody>
          <a:bodyPr wrap="square" rtlCol="0">
            <a:spAutoFit/>
          </a:bodyPr>
          <a:lstStyle/>
          <a:p>
            <a:pPr>
              <a:lnSpc>
                <a:spcPct val="300000"/>
              </a:lnSpc>
            </a:pPr>
            <a:r>
              <a:rPr lang="fr-FR" sz="1200" dirty="0">
                <a:latin typeface="Comic Sans MS" pitchFamily="66" charset="0"/>
              </a:rPr>
              <a:t>mon frère rentrera vers six heures.</a:t>
            </a:r>
          </a:p>
          <a:p>
            <a:pPr>
              <a:lnSpc>
                <a:spcPct val="300000"/>
              </a:lnSpc>
            </a:pPr>
            <a:r>
              <a:rPr lang="fr-FR" sz="1200" dirty="0">
                <a:latin typeface="Comic Sans MS" pitchFamily="66" charset="0"/>
              </a:rPr>
              <a:t>nous terminerons nos devoirs.</a:t>
            </a:r>
          </a:p>
          <a:p>
            <a:pPr>
              <a:lnSpc>
                <a:spcPct val="300000"/>
              </a:lnSpc>
            </a:pPr>
            <a:r>
              <a:rPr lang="fr-FR" sz="1200" dirty="0">
                <a:latin typeface="Comic Sans MS" pitchFamily="66" charset="0"/>
              </a:rPr>
              <a:t>mes parents habitaient à Marseille.</a:t>
            </a:r>
          </a:p>
          <a:p>
            <a:pPr>
              <a:lnSpc>
                <a:spcPct val="300000"/>
              </a:lnSpc>
            </a:pPr>
            <a:r>
              <a:rPr lang="fr-FR" sz="1200" dirty="0">
                <a:latin typeface="Comic Sans MS" pitchFamily="66" charset="0"/>
              </a:rPr>
              <a:t>les trains se déplacent très vite.</a:t>
            </a:r>
          </a:p>
          <a:p>
            <a:pPr>
              <a:lnSpc>
                <a:spcPct val="300000"/>
              </a:lnSpc>
            </a:pPr>
            <a:r>
              <a:rPr lang="fr-FR" sz="1200" dirty="0">
                <a:latin typeface="Comic Sans MS" pitchFamily="66" charset="0"/>
              </a:rPr>
              <a:t>elle a fêté son anniversaire.</a:t>
            </a:r>
          </a:p>
        </p:txBody>
      </p:sp>
      <p:pic>
        <p:nvPicPr>
          <p:cNvPr id="45" name="Image 44"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181001" y="2388269"/>
            <a:ext cx="1995857" cy="423106"/>
          </a:xfrm>
          <a:prstGeom prst="rect">
            <a:avLst/>
          </a:prstGeom>
        </p:spPr>
      </p:pic>
      <p:pic>
        <p:nvPicPr>
          <p:cNvPr id="46" name="Image 45"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181000" y="2914912"/>
            <a:ext cx="1995857" cy="423106"/>
          </a:xfrm>
          <a:prstGeom prst="rect">
            <a:avLst/>
          </a:prstGeom>
        </p:spPr>
      </p:pic>
      <p:pic>
        <p:nvPicPr>
          <p:cNvPr id="47" name="Image 46"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181003" y="3506524"/>
            <a:ext cx="1995857" cy="423106"/>
          </a:xfrm>
          <a:prstGeom prst="rect">
            <a:avLst/>
          </a:prstGeom>
        </p:spPr>
      </p:pic>
      <p:pic>
        <p:nvPicPr>
          <p:cNvPr id="48" name="Image 47"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181003" y="4062980"/>
            <a:ext cx="1995857" cy="423106"/>
          </a:xfrm>
          <a:prstGeom prst="rect">
            <a:avLst/>
          </a:prstGeom>
        </p:spPr>
      </p:pic>
      <p:pic>
        <p:nvPicPr>
          <p:cNvPr id="49" name="Image 48" descr="Capture d’écran"/>
          <p:cNvPicPr>
            <a:picLocks noChangeAspect="1"/>
          </p:cNvPicPr>
          <p:nvPr/>
        </p:nvPicPr>
        <p:blipFill rotWithShape="1">
          <a:blip r:embed="rId3">
            <a:extLst>
              <a:ext uri="{28A0092B-C50C-407E-A947-70E740481C1C}">
                <a14:useLocalDpi xmlns:a14="http://schemas.microsoft.com/office/drawing/2010/main" val="0"/>
              </a:ext>
            </a:extLst>
          </a:blip>
          <a:srcRect l="60983" r="4434" b="79079"/>
          <a:stretch/>
        </p:blipFill>
        <p:spPr>
          <a:xfrm>
            <a:off x="181003" y="4611157"/>
            <a:ext cx="1995857" cy="423106"/>
          </a:xfrm>
          <a:prstGeom prst="rect">
            <a:avLst/>
          </a:prstGeom>
        </p:spPr>
      </p:pic>
      <p:grpSp>
        <p:nvGrpSpPr>
          <p:cNvPr id="50" name="Groupe 49"/>
          <p:cNvGrpSpPr/>
          <p:nvPr/>
        </p:nvGrpSpPr>
        <p:grpSpPr>
          <a:xfrm>
            <a:off x="116632" y="5241032"/>
            <a:ext cx="6653336" cy="468196"/>
            <a:chOff x="116632" y="1352600"/>
            <a:chExt cx="6653336" cy="468196"/>
          </a:xfrm>
        </p:grpSpPr>
        <p:grpSp>
          <p:nvGrpSpPr>
            <p:cNvPr id="51" name="Groupe 50"/>
            <p:cNvGrpSpPr/>
            <p:nvPr/>
          </p:nvGrpSpPr>
          <p:grpSpPr>
            <a:xfrm>
              <a:off x="116632" y="1352600"/>
              <a:ext cx="360040" cy="461665"/>
              <a:chOff x="116632" y="1352600"/>
              <a:chExt cx="360040" cy="461665"/>
            </a:xfrm>
          </p:grpSpPr>
          <p:sp>
            <p:nvSpPr>
              <p:cNvPr id="69" name="Ellipse 6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6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8" name="ZoneTexte 57"/>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Souligne les phrases écrites au </a:t>
              </a:r>
              <a:r>
                <a:rPr lang="fr-FR" sz="1400" b="1" u="sng" dirty="0">
                  <a:latin typeface="SimpleRonde" pitchFamily="2" charset="0"/>
                </a:rPr>
                <a:t>futur</a:t>
              </a:r>
              <a:r>
                <a:rPr lang="fr-FR" sz="1400" u="sng" dirty="0">
                  <a:latin typeface="SimpleRonde" pitchFamily="2" charset="0"/>
                </a:rPr>
                <a:t>.</a:t>
              </a:r>
            </a:p>
          </p:txBody>
        </p:sp>
        <p:sp>
          <p:nvSpPr>
            <p:cNvPr id="68" name="Rectangle à coins arrondis 6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 name="ZoneTexte 1"/>
          <p:cNvSpPr txBox="1"/>
          <p:nvPr/>
        </p:nvSpPr>
        <p:spPr>
          <a:xfrm>
            <a:off x="296652" y="5817096"/>
            <a:ext cx="6372708" cy="1517980"/>
          </a:xfrm>
          <a:prstGeom prst="rect">
            <a:avLst/>
          </a:prstGeom>
          <a:noFill/>
        </p:spPr>
        <p:txBody>
          <a:bodyPr wrap="square" rtlCol="0">
            <a:spAutoFit/>
          </a:bodyPr>
          <a:lstStyle/>
          <a:p>
            <a:pPr algn="just">
              <a:lnSpc>
                <a:spcPct val="200000"/>
              </a:lnSpc>
            </a:pPr>
            <a:r>
              <a:rPr lang="fr-FR" sz="1200" dirty="0">
                <a:latin typeface="Comic Sans MS" pitchFamily="66" charset="0"/>
              </a:rPr>
              <a:t>J’aurai bientôt fini mon exercice. Lucie m’a un peu aidé quand j’hésitais. Je souligne proprement la date et le titre et je pense à noter le numéro de l’exercice. Hier, j’avais oublié de le faire et la maitresse l’a noté sur mon cahier. Je termine à l’instant, la cloche sonne. Je m’amuserai bien pendant la récréation.</a:t>
            </a:r>
          </a:p>
        </p:txBody>
      </p:sp>
      <p:grpSp>
        <p:nvGrpSpPr>
          <p:cNvPr id="71" name="Groupe 70"/>
          <p:cNvGrpSpPr/>
          <p:nvPr/>
        </p:nvGrpSpPr>
        <p:grpSpPr>
          <a:xfrm>
            <a:off x="116632" y="7401272"/>
            <a:ext cx="6653336" cy="468196"/>
            <a:chOff x="116632" y="1352600"/>
            <a:chExt cx="6653336" cy="468196"/>
          </a:xfrm>
        </p:grpSpPr>
        <p:grpSp>
          <p:nvGrpSpPr>
            <p:cNvPr id="72" name="Groupe 71"/>
            <p:cNvGrpSpPr/>
            <p:nvPr/>
          </p:nvGrpSpPr>
          <p:grpSpPr>
            <a:xfrm>
              <a:off x="116632" y="1352600"/>
              <a:ext cx="360040" cy="461665"/>
              <a:chOff x="116632" y="1352600"/>
              <a:chExt cx="360040" cy="461665"/>
            </a:xfrm>
          </p:grpSpPr>
          <p:sp>
            <p:nvSpPr>
              <p:cNvPr id="75" name="Ellipse 7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3" name="ZoneTexte 72"/>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Ecris la phrase suivante au </a:t>
              </a:r>
              <a:r>
                <a:rPr lang="fr-FR" sz="1400" b="1" u="sng" dirty="0">
                  <a:latin typeface="SimpleRonde" pitchFamily="2" charset="0"/>
                </a:rPr>
                <a:t>futur</a:t>
              </a:r>
              <a:r>
                <a:rPr lang="fr-FR" sz="1400" u="sng" dirty="0">
                  <a:latin typeface="SimpleRonde" pitchFamily="2" charset="0"/>
                </a:rPr>
                <a:t>.</a:t>
              </a:r>
            </a:p>
          </p:txBody>
        </p:sp>
        <p:sp>
          <p:nvSpPr>
            <p:cNvPr id="74" name="Rectangle à coins arrondis 73"/>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8" name="ZoneTexte 77"/>
          <p:cNvSpPr txBox="1"/>
          <p:nvPr/>
        </p:nvSpPr>
        <p:spPr>
          <a:xfrm>
            <a:off x="188640" y="7887699"/>
            <a:ext cx="6480720" cy="584775"/>
          </a:xfrm>
          <a:prstGeom prst="rect">
            <a:avLst/>
          </a:prstGeom>
          <a:noFill/>
        </p:spPr>
        <p:txBody>
          <a:bodyPr wrap="square" rtlCol="0">
            <a:spAutoFit/>
          </a:bodyPr>
          <a:lstStyle/>
          <a:p>
            <a:pPr algn="just">
              <a:lnSpc>
                <a:spcPct val="200000"/>
              </a:lnSpc>
            </a:pPr>
            <a:r>
              <a:rPr lang="fr-FR" sz="1600" dirty="0">
                <a:latin typeface="Cursive standard" pitchFamily="2" charset="0"/>
              </a:rPr>
              <a:t>Hier, le réveil a sonné à six heures et je suis descendu pour le petit déjeuner.</a:t>
            </a:r>
          </a:p>
        </p:txBody>
      </p:sp>
      <p:pic>
        <p:nvPicPr>
          <p:cNvPr id="79" name="Image 78"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4434" b="63218"/>
          <a:stretch/>
        </p:blipFill>
        <p:spPr>
          <a:xfrm>
            <a:off x="296652" y="8469590"/>
            <a:ext cx="6192688" cy="883959"/>
          </a:xfrm>
          <a:prstGeom prst="rect">
            <a:avLst/>
          </a:prstGeom>
        </p:spPr>
      </p:pic>
      <p:pic>
        <p:nvPicPr>
          <p:cNvPr id="6" name="Image 5">
            <a:extLst>
              <a:ext uri="{FF2B5EF4-FFF2-40B4-BE49-F238E27FC236}">
                <a16:creationId xmlns:a16="http://schemas.microsoft.com/office/drawing/2014/main" id="{AA4E760A-30BC-B631-E8A6-ED7CB948B58F}"/>
              </a:ext>
            </a:extLst>
          </p:cNvPr>
          <p:cNvPicPr>
            <a:picLocks noChangeAspect="1"/>
          </p:cNvPicPr>
          <p:nvPr/>
        </p:nvPicPr>
        <p:blipFill>
          <a:blip r:embed="rId4" cstate="print">
            <a:extLst>
              <a:ext uri="{28A0092B-C50C-407E-A947-70E740481C1C}">
                <a14:useLocalDpi xmlns:a14="http://schemas.microsoft.com/office/drawing/2010/main" val="0"/>
              </a:ext>
            </a:extLst>
          </a:blip>
          <a:srcRect l="32150" t="27951" r="32150" b="28368"/>
          <a:stretch>
            <a:fillRect/>
          </a:stretch>
        </p:blipFill>
        <p:spPr>
          <a:xfrm flipH="1">
            <a:off x="5153121" y="2851223"/>
            <a:ext cx="1392798" cy="1278160"/>
          </a:xfrm>
          <a:prstGeom prst="rect">
            <a:avLst/>
          </a:prstGeom>
        </p:spPr>
      </p:pic>
      <p:pic>
        <p:nvPicPr>
          <p:cNvPr id="7" name="Image 6">
            <a:extLst>
              <a:ext uri="{FF2B5EF4-FFF2-40B4-BE49-F238E27FC236}">
                <a16:creationId xmlns:a16="http://schemas.microsoft.com/office/drawing/2014/main" id="{95188407-ABB1-6327-E26F-EBCC85CF25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9804" y="3740903"/>
            <a:ext cx="479232" cy="894567"/>
          </a:xfrm>
          <a:prstGeom prst="rect">
            <a:avLst/>
          </a:prstGeom>
        </p:spPr>
      </p:pic>
      <p:sp>
        <p:nvSpPr>
          <p:cNvPr id="11" name="ZoneTexte 10">
            <a:extLst>
              <a:ext uri="{FF2B5EF4-FFF2-40B4-BE49-F238E27FC236}">
                <a16:creationId xmlns:a16="http://schemas.microsoft.com/office/drawing/2014/main" id="{D93BBEEF-1910-180B-2B1D-A8E6ECC74370}"/>
              </a:ext>
            </a:extLst>
          </p:cNvPr>
          <p:cNvSpPr txBox="1"/>
          <p:nvPr/>
        </p:nvSpPr>
        <p:spPr>
          <a:xfrm>
            <a:off x="5178236" y="3056022"/>
            <a:ext cx="1290756" cy="577081"/>
          </a:xfrm>
          <a:prstGeom prst="rect">
            <a:avLst/>
          </a:prstGeom>
          <a:noFill/>
        </p:spPr>
        <p:txBody>
          <a:bodyPr wrap="square" rtlCol="0">
            <a:spAutoFit/>
          </a:bodyPr>
          <a:lstStyle/>
          <a:p>
            <a:pPr algn="ctr"/>
            <a:r>
              <a:rPr lang="fr-FR" sz="1050" i="1" dirty="0">
                <a:latin typeface="Comic Sans MS" pitchFamily="66" charset="0"/>
              </a:rPr>
              <a:t>N’oublie pas la </a:t>
            </a:r>
            <a:r>
              <a:rPr lang="fr-FR" sz="1050" b="1" i="1" dirty="0">
                <a:latin typeface="Comic Sans MS" pitchFamily="66" charset="0"/>
              </a:rPr>
              <a:t>majuscule</a:t>
            </a:r>
            <a:r>
              <a:rPr lang="fr-FR" sz="1050" i="1" dirty="0">
                <a:latin typeface="Comic Sans MS" pitchFamily="66" charset="0"/>
              </a:rPr>
              <a:t> en début de phrase !</a:t>
            </a:r>
          </a:p>
        </p:txBody>
      </p:sp>
    </p:spTree>
    <p:extLst>
      <p:ext uri="{BB962C8B-B14F-4D97-AF65-F5344CB8AC3E}">
        <p14:creationId xmlns:p14="http://schemas.microsoft.com/office/powerpoint/2010/main" val="3351026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95CE2-18FB-0661-51F8-C2D389F4B9C2}"/>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F969FB9-3227-01AB-6727-53C96E8D6BC2}"/>
              </a:ext>
            </a:extLst>
          </p:cNvPr>
          <p:cNvSpPr>
            <a:spLocks noGrp="1"/>
          </p:cNvSpPr>
          <p:nvPr>
            <p:ph type="body" sz="quarter" idx="10"/>
          </p:nvPr>
        </p:nvSpPr>
        <p:spPr/>
        <p:txBody>
          <a:bodyPr anchor="ctr">
            <a:noAutofit/>
          </a:bodyPr>
          <a:lstStyle/>
          <a:p>
            <a:pPr>
              <a:spcBef>
                <a:spcPts val="0"/>
              </a:spcBef>
            </a:pPr>
            <a:r>
              <a:rPr lang="fr-FR" sz="1800" dirty="0"/>
              <a:t>Le passé composé des verbes du 3</a:t>
            </a:r>
            <a:r>
              <a:rPr lang="fr-FR" sz="1800" baseline="30000" dirty="0"/>
              <a:t>ème</a:t>
            </a:r>
            <a:r>
              <a:rPr lang="fr-FR" sz="1800" dirty="0"/>
              <a:t> groupe</a:t>
            </a:r>
          </a:p>
        </p:txBody>
      </p:sp>
      <p:sp>
        <p:nvSpPr>
          <p:cNvPr id="5" name="Espace réservé du texte 4">
            <a:extLst>
              <a:ext uri="{FF2B5EF4-FFF2-40B4-BE49-F238E27FC236}">
                <a16:creationId xmlns:a16="http://schemas.microsoft.com/office/drawing/2014/main" id="{CA10E038-9390-6674-66A9-2B604D1B07A5}"/>
              </a:ext>
            </a:extLst>
          </p:cNvPr>
          <p:cNvSpPr>
            <a:spLocks noGrp="1"/>
          </p:cNvSpPr>
          <p:nvPr>
            <p:ph type="body" sz="quarter" idx="11"/>
          </p:nvPr>
        </p:nvSpPr>
        <p:spPr/>
        <p:txBody>
          <a:bodyPr/>
          <a:lstStyle/>
          <a:p>
            <a:r>
              <a:rPr lang="fr-FR" dirty="0"/>
              <a:t>14</a:t>
            </a:r>
          </a:p>
        </p:txBody>
      </p:sp>
      <p:sp>
        <p:nvSpPr>
          <p:cNvPr id="6" name="Espace réservé du texte 5">
            <a:extLst>
              <a:ext uri="{FF2B5EF4-FFF2-40B4-BE49-F238E27FC236}">
                <a16:creationId xmlns:a16="http://schemas.microsoft.com/office/drawing/2014/main" id="{80E9A12F-A1EC-420A-8E78-2296F0EA501B}"/>
              </a:ext>
            </a:extLst>
          </p:cNvPr>
          <p:cNvSpPr>
            <a:spLocks noGrp="1"/>
          </p:cNvSpPr>
          <p:nvPr>
            <p:ph type="body" sz="quarter" idx="12"/>
          </p:nvPr>
        </p:nvSpPr>
        <p:spPr/>
        <p:txBody>
          <a:bodyPr/>
          <a:lstStyle/>
          <a:p>
            <a:r>
              <a:rPr lang="fr-FR" dirty="0"/>
              <a:t>**</a:t>
            </a:r>
          </a:p>
        </p:txBody>
      </p:sp>
      <p:grpSp>
        <p:nvGrpSpPr>
          <p:cNvPr id="18" name="Groupe 17">
            <a:extLst>
              <a:ext uri="{FF2B5EF4-FFF2-40B4-BE49-F238E27FC236}">
                <a16:creationId xmlns:a16="http://schemas.microsoft.com/office/drawing/2014/main" id="{56FC4A63-207C-9600-7DA4-886341828722}"/>
              </a:ext>
            </a:extLst>
          </p:cNvPr>
          <p:cNvGrpSpPr/>
          <p:nvPr/>
        </p:nvGrpSpPr>
        <p:grpSpPr>
          <a:xfrm>
            <a:off x="116632" y="4673898"/>
            <a:ext cx="6653336" cy="495126"/>
            <a:chOff x="116632" y="1352600"/>
            <a:chExt cx="6653336" cy="495126"/>
          </a:xfrm>
        </p:grpSpPr>
        <p:grpSp>
          <p:nvGrpSpPr>
            <p:cNvPr id="19" name="Groupe 18">
              <a:extLst>
                <a:ext uri="{FF2B5EF4-FFF2-40B4-BE49-F238E27FC236}">
                  <a16:creationId xmlns:a16="http://schemas.microsoft.com/office/drawing/2014/main" id="{F3412751-4AF0-F817-36A5-6FB3DB042279}"/>
                </a:ext>
              </a:extLst>
            </p:cNvPr>
            <p:cNvGrpSpPr/>
            <p:nvPr/>
          </p:nvGrpSpPr>
          <p:grpSpPr>
            <a:xfrm>
              <a:off x="116632" y="1352600"/>
              <a:ext cx="360040" cy="461665"/>
              <a:chOff x="116632" y="1352600"/>
              <a:chExt cx="360040" cy="461665"/>
            </a:xfrm>
          </p:grpSpPr>
          <p:sp>
            <p:nvSpPr>
              <p:cNvPr id="22" name="Ellipse 21">
                <a:extLst>
                  <a:ext uri="{FF2B5EF4-FFF2-40B4-BE49-F238E27FC236}">
                    <a16:creationId xmlns:a16="http://schemas.microsoft.com/office/drawing/2014/main" id="{45A2B9CF-5CE3-2EA4-591C-63ADB034624C}"/>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4D5B2438-A58F-4A59-3260-12B787EB0601}"/>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ZoneTexte 19">
              <a:extLst>
                <a:ext uri="{FF2B5EF4-FFF2-40B4-BE49-F238E27FC236}">
                  <a16:creationId xmlns:a16="http://schemas.microsoft.com/office/drawing/2014/main" id="{250F7958-EE6E-A2CF-1929-A0D698F81101}"/>
                </a:ext>
              </a:extLst>
            </p:cNvPr>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a:latin typeface="SimpleRonde" pitchFamily="2" charset="0"/>
                </a:rPr>
                <a:t>Complète ces phrases avec le verbe qui convient.</a:t>
              </a:r>
            </a:p>
          </p:txBody>
        </p:sp>
        <p:sp>
          <p:nvSpPr>
            <p:cNvPr id="21" name="Rectangle à coins arrondis 20">
              <a:extLst>
                <a:ext uri="{FF2B5EF4-FFF2-40B4-BE49-F238E27FC236}">
                  <a16:creationId xmlns:a16="http://schemas.microsoft.com/office/drawing/2014/main" id="{7DCD1C9D-AE3C-C16D-DCA8-9317111FE23C}"/>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8" name="Groupe 27">
            <a:extLst>
              <a:ext uri="{FF2B5EF4-FFF2-40B4-BE49-F238E27FC236}">
                <a16:creationId xmlns:a16="http://schemas.microsoft.com/office/drawing/2014/main" id="{95864ACD-1CD8-0233-143C-DFA18C9AE2E3}"/>
              </a:ext>
            </a:extLst>
          </p:cNvPr>
          <p:cNvGrpSpPr/>
          <p:nvPr/>
        </p:nvGrpSpPr>
        <p:grpSpPr>
          <a:xfrm>
            <a:off x="116632" y="7221108"/>
            <a:ext cx="6653336" cy="468196"/>
            <a:chOff x="116632" y="1352600"/>
            <a:chExt cx="6653336" cy="468196"/>
          </a:xfrm>
        </p:grpSpPr>
        <p:grpSp>
          <p:nvGrpSpPr>
            <p:cNvPr id="29" name="Groupe 28">
              <a:extLst>
                <a:ext uri="{FF2B5EF4-FFF2-40B4-BE49-F238E27FC236}">
                  <a16:creationId xmlns:a16="http://schemas.microsoft.com/office/drawing/2014/main" id="{385E636F-6DD8-FE80-6128-9CC18E891B45}"/>
                </a:ext>
              </a:extLst>
            </p:cNvPr>
            <p:cNvGrpSpPr/>
            <p:nvPr/>
          </p:nvGrpSpPr>
          <p:grpSpPr>
            <a:xfrm>
              <a:off x="116632" y="1352600"/>
              <a:ext cx="360040" cy="461665"/>
              <a:chOff x="116632" y="1352600"/>
              <a:chExt cx="360040" cy="461665"/>
            </a:xfrm>
          </p:grpSpPr>
          <p:sp>
            <p:nvSpPr>
              <p:cNvPr id="32" name="Ellipse 31">
                <a:extLst>
                  <a:ext uri="{FF2B5EF4-FFF2-40B4-BE49-F238E27FC236}">
                    <a16:creationId xmlns:a16="http://schemas.microsoft.com/office/drawing/2014/main" id="{468298C7-640B-0C22-0DAA-FA4515D752F4}"/>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28B28682-2167-2F5F-A5EA-C2C48D68E09F}"/>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a:extLst>
                <a:ext uri="{FF2B5EF4-FFF2-40B4-BE49-F238E27FC236}">
                  <a16:creationId xmlns:a16="http://schemas.microsoft.com/office/drawing/2014/main" id="{78EC40A4-677F-4138-360D-EA595364F15A}"/>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 sujet à son verbe conjugué au passé composé.</a:t>
              </a:r>
            </a:p>
          </p:txBody>
        </p:sp>
        <p:sp>
          <p:nvSpPr>
            <p:cNvPr id="31" name="Rectangle à coins arrondis 30">
              <a:extLst>
                <a:ext uri="{FF2B5EF4-FFF2-40B4-BE49-F238E27FC236}">
                  <a16:creationId xmlns:a16="http://schemas.microsoft.com/office/drawing/2014/main" id="{E82C86C3-9062-009A-57B7-640095346818}"/>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9" name="ZoneTexte 38">
            <a:extLst>
              <a:ext uri="{FF2B5EF4-FFF2-40B4-BE49-F238E27FC236}">
                <a16:creationId xmlns:a16="http://schemas.microsoft.com/office/drawing/2014/main" id="{205295D6-3808-FFEB-D77B-3FA64D0F63B6}"/>
              </a:ext>
            </a:extLst>
          </p:cNvPr>
          <p:cNvSpPr txBox="1"/>
          <p:nvPr/>
        </p:nvSpPr>
        <p:spPr>
          <a:xfrm>
            <a:off x="109008" y="5197093"/>
            <a:ext cx="6534143" cy="338747"/>
          </a:xfrm>
          <a:prstGeom prst="rect">
            <a:avLst/>
          </a:prstGeom>
          <a:noFill/>
        </p:spPr>
        <p:txBody>
          <a:bodyPr wrap="square" rtlCol="0">
            <a:spAutoFit/>
          </a:bodyPr>
          <a:lstStyle/>
          <a:p>
            <a:pPr algn="ctr">
              <a:lnSpc>
                <a:spcPct val="150000"/>
              </a:lnSpc>
            </a:pPr>
            <a:r>
              <a:rPr lang="fr-FR" sz="1200" dirty="0">
                <a:latin typeface="Comic Sans MS" pitchFamily="66" charset="0"/>
              </a:rPr>
              <a:t>avons fait – a pris – sommes allés – avons voulu</a:t>
            </a:r>
          </a:p>
        </p:txBody>
      </p:sp>
      <p:sp>
        <p:nvSpPr>
          <p:cNvPr id="40" name="ZoneTexte 39">
            <a:extLst>
              <a:ext uri="{FF2B5EF4-FFF2-40B4-BE49-F238E27FC236}">
                <a16:creationId xmlns:a16="http://schemas.microsoft.com/office/drawing/2014/main" id="{88E119E0-8C0C-3A01-AD27-4D8B23CE3F28}"/>
              </a:ext>
            </a:extLst>
          </p:cNvPr>
          <p:cNvSpPr txBox="1"/>
          <p:nvPr/>
        </p:nvSpPr>
        <p:spPr>
          <a:xfrm>
            <a:off x="205335" y="5757687"/>
            <a:ext cx="6534143" cy="1146661"/>
          </a:xfrm>
          <a:prstGeom prst="rect">
            <a:avLst/>
          </a:prstGeom>
          <a:noFill/>
        </p:spPr>
        <p:txBody>
          <a:bodyPr wrap="square" rtlCol="0">
            <a:spAutoFit/>
          </a:bodyPr>
          <a:lstStyle/>
          <a:p>
            <a:pPr algn="just">
              <a:lnSpc>
                <a:spcPct val="200000"/>
              </a:lnSpc>
            </a:pPr>
            <a:r>
              <a:rPr lang="fr-FR" sz="1200" dirty="0">
                <a:latin typeface="Comic Sans MS" pitchFamily="66" charset="0"/>
              </a:rPr>
              <a:t>L’été dernier, nous __________ _________ visiter le Mont-Saint-Michel en famille. Nous _________ ________ une belle découverte ! Sophie _____ _______ des photos et Jules _____ __________ marcher dans le sable humide.</a:t>
            </a:r>
          </a:p>
        </p:txBody>
      </p:sp>
      <p:graphicFrame>
        <p:nvGraphicFramePr>
          <p:cNvPr id="42" name="Tableau 41">
            <a:extLst>
              <a:ext uri="{FF2B5EF4-FFF2-40B4-BE49-F238E27FC236}">
                <a16:creationId xmlns:a16="http://schemas.microsoft.com/office/drawing/2014/main" id="{4E38FDE2-23E0-D251-88EA-0A1650E8C5E9}"/>
              </a:ext>
            </a:extLst>
          </p:cNvPr>
          <p:cNvGraphicFramePr>
            <a:graphicFrameLocks noGrp="1"/>
          </p:cNvGraphicFramePr>
          <p:nvPr>
            <p:extLst>
              <p:ext uri="{D42A27DB-BD31-4B8C-83A1-F6EECF244321}">
                <p14:modId xmlns:p14="http://schemas.microsoft.com/office/powerpoint/2010/main" val="3675423555"/>
              </p:ext>
            </p:extLst>
          </p:nvPr>
        </p:nvGraphicFramePr>
        <p:xfrm>
          <a:off x="332656" y="7935024"/>
          <a:ext cx="6221288" cy="1554480"/>
        </p:xfrm>
        <a:graphic>
          <a:graphicData uri="http://schemas.openxmlformats.org/drawingml/2006/table">
            <a:tbl>
              <a:tblPr bandRow="1">
                <a:tableStyleId>{5C22544A-7EE6-4342-B048-85BDC9FD1C3A}</a:tableStyleId>
              </a:tblPr>
              <a:tblGrid>
                <a:gridCol w="1703448">
                  <a:extLst>
                    <a:ext uri="{9D8B030D-6E8A-4147-A177-3AD203B41FA5}">
                      <a16:colId xmlns:a16="http://schemas.microsoft.com/office/drawing/2014/main" val="20000"/>
                    </a:ext>
                  </a:extLst>
                </a:gridCol>
                <a:gridCol w="1343713">
                  <a:extLst>
                    <a:ext uri="{9D8B030D-6E8A-4147-A177-3AD203B41FA5}">
                      <a16:colId xmlns:a16="http://schemas.microsoft.com/office/drawing/2014/main" val="20001"/>
                    </a:ext>
                  </a:extLst>
                </a:gridCol>
                <a:gridCol w="619342">
                  <a:extLst>
                    <a:ext uri="{9D8B030D-6E8A-4147-A177-3AD203B41FA5}">
                      <a16:colId xmlns:a16="http://schemas.microsoft.com/office/drawing/2014/main" val="20002"/>
                    </a:ext>
                  </a:extLst>
                </a:gridCol>
                <a:gridCol w="2554785">
                  <a:extLst>
                    <a:ext uri="{9D8B030D-6E8A-4147-A177-3AD203B41FA5}">
                      <a16:colId xmlns:a16="http://schemas.microsoft.com/office/drawing/2014/main" val="20003"/>
                    </a:ext>
                  </a:extLst>
                </a:gridCol>
              </a:tblGrid>
              <a:tr h="144016">
                <a:tc>
                  <a:txBody>
                    <a:bodyPr/>
                    <a:lstStyle/>
                    <a:p>
                      <a:pPr algn="r"/>
                      <a:r>
                        <a:rPr lang="fr-FR" sz="1100" baseline="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aseline="0" dirty="0">
                          <a:latin typeface="Comic Sans MS" pitchFamily="66" charset="0"/>
                        </a:rPr>
                        <a:t>avez fait une ronde avec les petits.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100" dirty="0">
                          <a:latin typeface="Comic Sans MS" pitchFamily="66" charset="0"/>
                        </a:rPr>
                        <a:t>Mes parents et moi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sommes venus samedi dernier.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100" dirty="0">
                          <a:latin typeface="Comic Sans MS" pitchFamily="66" charset="0"/>
                        </a:rPr>
                        <a:t>Je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ont dit la vérité, toute la vérité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100" dirty="0">
                          <a:latin typeface="Comic Sans MS" pitchFamily="66" charset="0"/>
                        </a:rPr>
                        <a:t>Ton camarade et toi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a pris sa carte d’identité.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r>
                        <a:rPr lang="fr-FR" sz="1100" dirty="0">
                          <a:latin typeface="Comic Sans MS" pitchFamily="66" charset="0"/>
                        </a:rPr>
                        <a:t>Le passager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ai voulu lui rendre visite.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r>
                        <a:rPr lang="fr-FR" sz="1100" dirty="0">
                          <a:latin typeface="Comic Sans MS" pitchFamily="66" charset="0"/>
                        </a:rPr>
                        <a:t>Tu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a:latin typeface="Comic Sans MS" pitchFamily="66" charset="0"/>
                          <a:sym typeface="Wingdings"/>
                        </a:rPr>
                        <a:t></a:t>
                      </a:r>
                      <a:endParaRPr lang="fr-FR" sz="9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a:latin typeface="Comic Sans MS" pitchFamily="66" charset="0"/>
                        </a:rPr>
                        <a:t>as pu échanger tes cartes en double.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34" name="Groupe 33">
            <a:extLst>
              <a:ext uri="{FF2B5EF4-FFF2-40B4-BE49-F238E27FC236}">
                <a16:creationId xmlns:a16="http://schemas.microsoft.com/office/drawing/2014/main" id="{A51E2C77-1211-CBF6-8B9B-AF101FF54905}"/>
              </a:ext>
            </a:extLst>
          </p:cNvPr>
          <p:cNvGrpSpPr/>
          <p:nvPr/>
        </p:nvGrpSpPr>
        <p:grpSpPr>
          <a:xfrm>
            <a:off x="116632" y="1501840"/>
            <a:ext cx="6653336" cy="818292"/>
            <a:chOff x="116632" y="1352600"/>
            <a:chExt cx="6653336" cy="818292"/>
          </a:xfrm>
        </p:grpSpPr>
        <p:grpSp>
          <p:nvGrpSpPr>
            <p:cNvPr id="41" name="Groupe 40">
              <a:extLst>
                <a:ext uri="{FF2B5EF4-FFF2-40B4-BE49-F238E27FC236}">
                  <a16:creationId xmlns:a16="http://schemas.microsoft.com/office/drawing/2014/main" id="{598BB956-2F56-19C4-8100-1F76CAE43D44}"/>
                </a:ext>
              </a:extLst>
            </p:cNvPr>
            <p:cNvGrpSpPr/>
            <p:nvPr/>
          </p:nvGrpSpPr>
          <p:grpSpPr>
            <a:xfrm>
              <a:off x="116632" y="1352600"/>
              <a:ext cx="360040" cy="461665"/>
              <a:chOff x="116632" y="1352600"/>
              <a:chExt cx="360040" cy="461665"/>
            </a:xfrm>
          </p:grpSpPr>
          <p:sp>
            <p:nvSpPr>
              <p:cNvPr id="45" name="Ellipse 44">
                <a:extLst>
                  <a:ext uri="{FF2B5EF4-FFF2-40B4-BE49-F238E27FC236}">
                    <a16:creationId xmlns:a16="http://schemas.microsoft.com/office/drawing/2014/main" id="{289ED909-8643-DEC8-07C7-7468D9CC14FF}"/>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0B90BD80-9E80-CC89-CF85-8B47B83C2309}"/>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3" name="ZoneTexte 42">
              <a:extLst>
                <a:ext uri="{FF2B5EF4-FFF2-40B4-BE49-F238E27FC236}">
                  <a16:creationId xmlns:a16="http://schemas.microsoft.com/office/drawing/2014/main" id="{27E25476-0A98-AEAE-004F-80546F62510D}"/>
                </a:ext>
              </a:extLst>
            </p:cNvPr>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le verbe entre parenthèses au passé composé.</a:t>
              </a:r>
            </a:p>
          </p:txBody>
        </p:sp>
        <p:sp>
          <p:nvSpPr>
            <p:cNvPr id="44" name="Rectangle à coins arrondis 43">
              <a:extLst>
                <a:ext uri="{FF2B5EF4-FFF2-40B4-BE49-F238E27FC236}">
                  <a16:creationId xmlns:a16="http://schemas.microsoft.com/office/drawing/2014/main" id="{2FFD376B-E8A2-7851-744E-F17A3B9D623D}"/>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7" name="ZoneTexte 46">
            <a:extLst>
              <a:ext uri="{FF2B5EF4-FFF2-40B4-BE49-F238E27FC236}">
                <a16:creationId xmlns:a16="http://schemas.microsoft.com/office/drawing/2014/main" id="{C76628D1-A2C0-8469-2682-AC9DDFA8535B}"/>
              </a:ext>
            </a:extLst>
          </p:cNvPr>
          <p:cNvSpPr txBox="1"/>
          <p:nvPr/>
        </p:nvSpPr>
        <p:spPr>
          <a:xfrm>
            <a:off x="116632" y="2419604"/>
            <a:ext cx="6534143" cy="1885324"/>
          </a:xfrm>
          <a:prstGeom prst="rect">
            <a:avLst/>
          </a:prstGeom>
          <a:noFill/>
        </p:spPr>
        <p:txBody>
          <a:bodyPr wrap="square" rtlCol="0">
            <a:spAutoFit/>
          </a:bodyPr>
          <a:lstStyle/>
          <a:p>
            <a:pPr algn="just">
              <a:lnSpc>
                <a:spcPct val="200000"/>
              </a:lnSpc>
            </a:pPr>
            <a:r>
              <a:rPr lang="fr-FR" sz="1200" dirty="0">
                <a:latin typeface="Comic Sans MS" pitchFamily="66" charset="0"/>
              </a:rPr>
              <a:t>Nous (prendre) _____ _______ un abonnement à la bibliothèque municipale.</a:t>
            </a:r>
          </a:p>
          <a:p>
            <a:pPr algn="just">
              <a:lnSpc>
                <a:spcPct val="200000"/>
              </a:lnSpc>
            </a:pPr>
            <a:r>
              <a:rPr lang="fr-FR" sz="1200" dirty="0">
                <a:latin typeface="Comic Sans MS" pitchFamily="66" charset="0"/>
              </a:rPr>
              <a:t>J’ (faire) _____ _______ des plantations de graines de haricots.</a:t>
            </a:r>
          </a:p>
          <a:p>
            <a:pPr algn="just">
              <a:lnSpc>
                <a:spcPct val="200000"/>
              </a:lnSpc>
            </a:pPr>
            <a:r>
              <a:rPr lang="fr-FR" sz="1200" dirty="0">
                <a:latin typeface="Comic Sans MS" pitchFamily="66" charset="0"/>
              </a:rPr>
              <a:t>Tu (venir) _____ _______ écouter l’exposé sur l’eau de tes camarades.</a:t>
            </a:r>
          </a:p>
          <a:p>
            <a:pPr algn="just">
              <a:lnSpc>
                <a:spcPct val="200000"/>
              </a:lnSpc>
            </a:pPr>
            <a:r>
              <a:rPr lang="fr-FR" sz="1200" dirty="0">
                <a:latin typeface="Comic Sans MS" pitchFamily="66" charset="0"/>
              </a:rPr>
              <a:t>Vous (aller) _____ _______  visiter le planétarium lors de votre sortie.</a:t>
            </a:r>
          </a:p>
          <a:p>
            <a:pPr algn="just">
              <a:lnSpc>
                <a:spcPct val="200000"/>
              </a:lnSpc>
            </a:pPr>
            <a:r>
              <a:rPr lang="fr-FR" sz="1200" dirty="0">
                <a:latin typeface="Comic Sans MS" pitchFamily="66" charset="0"/>
              </a:rPr>
              <a:t>L’animateur (pouvoir) _____ _______ vous faire découvrir les différents états de l’eau.</a:t>
            </a:r>
          </a:p>
        </p:txBody>
      </p:sp>
    </p:spTree>
    <p:extLst>
      <p:ext uri="{BB962C8B-B14F-4D97-AF65-F5344CB8AC3E}">
        <p14:creationId xmlns:p14="http://schemas.microsoft.com/office/powerpoint/2010/main" val="1073763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EB05C-57C3-98BA-7DC8-79605BEEDA9C}"/>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03CB754-6465-0940-BB8C-2C987887B8EB}"/>
              </a:ext>
            </a:extLst>
          </p:cNvPr>
          <p:cNvSpPr>
            <a:spLocks noGrp="1"/>
          </p:cNvSpPr>
          <p:nvPr>
            <p:ph type="body" sz="quarter" idx="10"/>
          </p:nvPr>
        </p:nvSpPr>
        <p:spPr/>
        <p:txBody>
          <a:bodyPr anchor="ctr">
            <a:noAutofit/>
          </a:bodyPr>
          <a:lstStyle/>
          <a:p>
            <a:pPr>
              <a:spcBef>
                <a:spcPts val="0"/>
              </a:spcBef>
            </a:pPr>
            <a:r>
              <a:rPr lang="fr-FR" sz="1800" dirty="0"/>
              <a:t>Le passé composé des verbes du 3</a:t>
            </a:r>
            <a:r>
              <a:rPr lang="fr-FR" sz="1800" baseline="30000" dirty="0"/>
              <a:t>ème</a:t>
            </a:r>
            <a:r>
              <a:rPr lang="fr-FR" sz="1800" dirty="0"/>
              <a:t> groupe</a:t>
            </a:r>
          </a:p>
        </p:txBody>
      </p:sp>
      <p:sp>
        <p:nvSpPr>
          <p:cNvPr id="5" name="Espace réservé du texte 4">
            <a:extLst>
              <a:ext uri="{FF2B5EF4-FFF2-40B4-BE49-F238E27FC236}">
                <a16:creationId xmlns:a16="http://schemas.microsoft.com/office/drawing/2014/main" id="{57464848-4C22-642C-7D7F-94F62842313C}"/>
              </a:ext>
            </a:extLst>
          </p:cNvPr>
          <p:cNvSpPr>
            <a:spLocks noGrp="1"/>
          </p:cNvSpPr>
          <p:nvPr>
            <p:ph type="body" sz="quarter" idx="11"/>
          </p:nvPr>
        </p:nvSpPr>
        <p:spPr/>
        <p:txBody>
          <a:bodyPr/>
          <a:lstStyle/>
          <a:p>
            <a:r>
              <a:rPr lang="fr-FR" dirty="0"/>
              <a:t>14</a:t>
            </a:r>
          </a:p>
        </p:txBody>
      </p:sp>
      <p:sp>
        <p:nvSpPr>
          <p:cNvPr id="6" name="Espace réservé du texte 5">
            <a:extLst>
              <a:ext uri="{FF2B5EF4-FFF2-40B4-BE49-F238E27FC236}">
                <a16:creationId xmlns:a16="http://schemas.microsoft.com/office/drawing/2014/main" id="{0B1BB3DC-748C-DD11-0DAC-5A3654E0F066}"/>
              </a:ext>
            </a:extLst>
          </p:cNvPr>
          <p:cNvSpPr>
            <a:spLocks noGrp="1"/>
          </p:cNvSpPr>
          <p:nvPr>
            <p:ph type="body" sz="quarter" idx="12"/>
          </p:nvPr>
        </p:nvSpPr>
        <p:spPr/>
        <p:txBody>
          <a:bodyPr/>
          <a:lstStyle/>
          <a:p>
            <a:r>
              <a:rPr lang="fr-FR" dirty="0"/>
              <a:t>***</a:t>
            </a:r>
          </a:p>
        </p:txBody>
      </p:sp>
      <p:grpSp>
        <p:nvGrpSpPr>
          <p:cNvPr id="18" name="Groupe 17">
            <a:extLst>
              <a:ext uri="{FF2B5EF4-FFF2-40B4-BE49-F238E27FC236}">
                <a16:creationId xmlns:a16="http://schemas.microsoft.com/office/drawing/2014/main" id="{076FA363-F75B-D17F-D271-BBC1FA5C39E7}"/>
              </a:ext>
            </a:extLst>
          </p:cNvPr>
          <p:cNvGrpSpPr/>
          <p:nvPr/>
        </p:nvGrpSpPr>
        <p:grpSpPr>
          <a:xfrm>
            <a:off x="116632" y="4084888"/>
            <a:ext cx="6653336" cy="468196"/>
            <a:chOff x="116632" y="1352600"/>
            <a:chExt cx="6653336" cy="468196"/>
          </a:xfrm>
        </p:grpSpPr>
        <p:grpSp>
          <p:nvGrpSpPr>
            <p:cNvPr id="19" name="Groupe 18">
              <a:extLst>
                <a:ext uri="{FF2B5EF4-FFF2-40B4-BE49-F238E27FC236}">
                  <a16:creationId xmlns:a16="http://schemas.microsoft.com/office/drawing/2014/main" id="{C54109BC-A095-9EAE-1E4D-07B967624601}"/>
                </a:ext>
              </a:extLst>
            </p:cNvPr>
            <p:cNvGrpSpPr/>
            <p:nvPr/>
          </p:nvGrpSpPr>
          <p:grpSpPr>
            <a:xfrm>
              <a:off x="116632" y="1352600"/>
              <a:ext cx="360040" cy="461665"/>
              <a:chOff x="116632" y="1352600"/>
              <a:chExt cx="360040" cy="461665"/>
            </a:xfrm>
          </p:grpSpPr>
          <p:sp>
            <p:nvSpPr>
              <p:cNvPr id="22" name="Ellipse 21">
                <a:extLst>
                  <a:ext uri="{FF2B5EF4-FFF2-40B4-BE49-F238E27FC236}">
                    <a16:creationId xmlns:a16="http://schemas.microsoft.com/office/drawing/2014/main" id="{B2CE4B05-3D11-1A9C-6B20-EEE64C70272B}"/>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783FEE06-EA21-69F4-92D1-D64E6443BF55}"/>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ZoneTexte 19">
              <a:extLst>
                <a:ext uri="{FF2B5EF4-FFF2-40B4-BE49-F238E27FC236}">
                  <a16:creationId xmlns:a16="http://schemas.microsoft.com/office/drawing/2014/main" id="{B5807167-5BA6-5C09-60DD-4B1C3EE9AAD0}"/>
                </a:ext>
              </a:extLst>
            </p:cNvPr>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a:latin typeface="SimpleRonde" pitchFamily="2" charset="0"/>
                </a:rPr>
                <a:t>Conjugue les verbes suivants au passé composé.</a:t>
              </a:r>
            </a:p>
          </p:txBody>
        </p:sp>
        <p:sp>
          <p:nvSpPr>
            <p:cNvPr id="21" name="Rectangle à coins arrondis 20">
              <a:extLst>
                <a:ext uri="{FF2B5EF4-FFF2-40B4-BE49-F238E27FC236}">
                  <a16:creationId xmlns:a16="http://schemas.microsoft.com/office/drawing/2014/main" id="{DB765C11-C388-76D1-4955-356749F5B8C7}"/>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8" name="Groupe 27">
            <a:extLst>
              <a:ext uri="{FF2B5EF4-FFF2-40B4-BE49-F238E27FC236}">
                <a16:creationId xmlns:a16="http://schemas.microsoft.com/office/drawing/2014/main" id="{41AB4421-9E4A-6A51-1EB9-EA6553B72C64}"/>
              </a:ext>
            </a:extLst>
          </p:cNvPr>
          <p:cNvGrpSpPr/>
          <p:nvPr/>
        </p:nvGrpSpPr>
        <p:grpSpPr>
          <a:xfrm>
            <a:off x="116632" y="6825208"/>
            <a:ext cx="6653336" cy="720124"/>
            <a:chOff x="116632" y="1352600"/>
            <a:chExt cx="6653336" cy="720124"/>
          </a:xfrm>
        </p:grpSpPr>
        <p:grpSp>
          <p:nvGrpSpPr>
            <p:cNvPr id="29" name="Groupe 28">
              <a:extLst>
                <a:ext uri="{FF2B5EF4-FFF2-40B4-BE49-F238E27FC236}">
                  <a16:creationId xmlns:a16="http://schemas.microsoft.com/office/drawing/2014/main" id="{C4E82E1C-1586-3784-B246-F4FC45BC2D2E}"/>
                </a:ext>
              </a:extLst>
            </p:cNvPr>
            <p:cNvGrpSpPr/>
            <p:nvPr/>
          </p:nvGrpSpPr>
          <p:grpSpPr>
            <a:xfrm>
              <a:off x="116632" y="1352600"/>
              <a:ext cx="360040" cy="461665"/>
              <a:chOff x="116632" y="1352600"/>
              <a:chExt cx="360040" cy="461665"/>
            </a:xfrm>
          </p:grpSpPr>
          <p:sp>
            <p:nvSpPr>
              <p:cNvPr id="32" name="Ellipse 31">
                <a:extLst>
                  <a:ext uri="{FF2B5EF4-FFF2-40B4-BE49-F238E27FC236}">
                    <a16:creationId xmlns:a16="http://schemas.microsoft.com/office/drawing/2014/main" id="{5E55CEF7-B745-CF29-9F40-FE09D69E2A6D}"/>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BA499E62-8420-F52F-A9CF-D0DBE97A4767}"/>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a:extLst>
                <a:ext uri="{FF2B5EF4-FFF2-40B4-BE49-F238E27FC236}">
                  <a16:creationId xmlns:a16="http://schemas.microsoft.com/office/drawing/2014/main" id="{5520F447-6084-98F2-DA29-0D5E43A77B5C}"/>
                </a:ext>
              </a:extLst>
            </p:cNvPr>
            <p:cNvSpPr txBox="1"/>
            <p:nvPr/>
          </p:nvSpPr>
          <p:spPr>
            <a:xfrm>
              <a:off x="476672" y="1432228"/>
              <a:ext cx="6192688" cy="640496"/>
            </a:xfrm>
            <a:prstGeom prst="rect">
              <a:avLst/>
            </a:prstGeom>
            <a:noFill/>
          </p:spPr>
          <p:txBody>
            <a:bodyPr wrap="square" rtlCol="0">
              <a:spAutoFit/>
            </a:bodyPr>
            <a:lstStyle/>
            <a:p>
              <a:pPr>
                <a:lnSpc>
                  <a:spcPct val="150000"/>
                </a:lnSpc>
              </a:pPr>
              <a:r>
                <a:rPr lang="fr-FR" sz="1400" u="sng" dirty="0">
                  <a:latin typeface="SimpleRonde" pitchFamily="2" charset="0"/>
                </a:rPr>
                <a:t>Transforme les phrases en remplaçant </a:t>
              </a:r>
              <a:r>
                <a:rPr lang="fr-FR" sz="1400" b="1" u="sng" dirty="0">
                  <a:latin typeface="SimpleRonde" pitchFamily="2" charset="0"/>
                </a:rPr>
                <a:t>aujourd’hui</a:t>
              </a:r>
              <a:r>
                <a:rPr lang="fr-FR" sz="1400" u="sng" dirty="0">
                  <a:latin typeface="SimpleRonde" pitchFamily="2" charset="0"/>
                </a:rPr>
                <a:t> par </a:t>
              </a:r>
              <a:r>
                <a:rPr lang="fr-FR" sz="1400" b="1" u="sng" dirty="0">
                  <a:latin typeface="SimpleRonde" pitchFamily="2" charset="0"/>
                </a:rPr>
                <a:t>hier</a:t>
              </a:r>
              <a:r>
                <a:rPr lang="fr-FR" sz="1400" u="sng" dirty="0">
                  <a:latin typeface="SimpleRonde" pitchFamily="2" charset="0"/>
                </a:rPr>
                <a:t>. </a:t>
              </a:r>
              <a:r>
                <a:rPr lang="fr-FR" sz="1100" i="1" u="sng" dirty="0">
                  <a:latin typeface="Comic Sans MS" panose="030F0702030302020204" pitchFamily="66" charset="0"/>
                </a:rPr>
                <a:t>Ex. : Aujourd’hui, je vais au musée. </a:t>
              </a:r>
              <a:r>
                <a:rPr lang="fr-FR" sz="1100" i="1" u="sng" dirty="0">
                  <a:latin typeface="Comic Sans MS" panose="030F0702030302020204" pitchFamily="66" charset="0"/>
                  <a:sym typeface="Wingdings 3" panose="05040102010807070707" pitchFamily="18" charset="2"/>
                </a:rPr>
                <a:t></a:t>
              </a:r>
              <a:r>
                <a:rPr lang="fr-FR" sz="1100" i="1" u="sng" dirty="0">
                  <a:latin typeface="Comic Sans MS" panose="030F0702030302020204" pitchFamily="66" charset="0"/>
                </a:rPr>
                <a:t> Hier, je suis allé au musée.</a:t>
              </a:r>
              <a:endParaRPr lang="fr-FR" sz="1400" i="1" u="sng" dirty="0">
                <a:latin typeface="Comic Sans MS" panose="030F0702030302020204" pitchFamily="66" charset="0"/>
              </a:endParaRPr>
            </a:p>
          </p:txBody>
        </p:sp>
        <p:sp>
          <p:nvSpPr>
            <p:cNvPr id="31" name="Rectangle à coins arrondis 30">
              <a:extLst>
                <a:ext uri="{FF2B5EF4-FFF2-40B4-BE49-F238E27FC236}">
                  <a16:creationId xmlns:a16="http://schemas.microsoft.com/office/drawing/2014/main" id="{DF169E59-D313-A811-9EC3-611324BC7849}"/>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9" name="ZoneTexte 38">
            <a:extLst>
              <a:ext uri="{FF2B5EF4-FFF2-40B4-BE49-F238E27FC236}">
                <a16:creationId xmlns:a16="http://schemas.microsoft.com/office/drawing/2014/main" id="{2AB6B94E-3560-DAE5-8406-4ACEEF5B037B}"/>
              </a:ext>
            </a:extLst>
          </p:cNvPr>
          <p:cNvSpPr txBox="1"/>
          <p:nvPr/>
        </p:nvSpPr>
        <p:spPr>
          <a:xfrm>
            <a:off x="476672" y="4548194"/>
            <a:ext cx="1440160" cy="338747"/>
          </a:xfrm>
          <a:prstGeom prst="rect">
            <a:avLst/>
          </a:prstGeom>
          <a:noFill/>
        </p:spPr>
        <p:txBody>
          <a:bodyPr wrap="square" rtlCol="0">
            <a:spAutoFit/>
          </a:bodyPr>
          <a:lstStyle/>
          <a:p>
            <a:pPr algn="ctr">
              <a:lnSpc>
                <a:spcPct val="150000"/>
              </a:lnSpc>
            </a:pPr>
            <a:r>
              <a:rPr lang="fr-FR" sz="1200" dirty="0">
                <a:latin typeface="Comic Sans MS" pitchFamily="66" charset="0"/>
              </a:rPr>
              <a:t>VENIR au cinéma</a:t>
            </a:r>
          </a:p>
        </p:txBody>
      </p:sp>
      <p:grpSp>
        <p:nvGrpSpPr>
          <p:cNvPr id="34" name="Groupe 33">
            <a:extLst>
              <a:ext uri="{FF2B5EF4-FFF2-40B4-BE49-F238E27FC236}">
                <a16:creationId xmlns:a16="http://schemas.microsoft.com/office/drawing/2014/main" id="{E6632CBA-EEDA-2E74-5BBD-DFF5F89D92F3}"/>
              </a:ext>
            </a:extLst>
          </p:cNvPr>
          <p:cNvGrpSpPr/>
          <p:nvPr/>
        </p:nvGrpSpPr>
        <p:grpSpPr>
          <a:xfrm>
            <a:off x="116632" y="1136576"/>
            <a:ext cx="6653336" cy="818292"/>
            <a:chOff x="116632" y="1352600"/>
            <a:chExt cx="6653336" cy="818292"/>
          </a:xfrm>
        </p:grpSpPr>
        <p:grpSp>
          <p:nvGrpSpPr>
            <p:cNvPr id="41" name="Groupe 40">
              <a:extLst>
                <a:ext uri="{FF2B5EF4-FFF2-40B4-BE49-F238E27FC236}">
                  <a16:creationId xmlns:a16="http://schemas.microsoft.com/office/drawing/2014/main" id="{E9C1DCED-C905-B641-B01C-7448A6A67651}"/>
                </a:ext>
              </a:extLst>
            </p:cNvPr>
            <p:cNvGrpSpPr/>
            <p:nvPr/>
          </p:nvGrpSpPr>
          <p:grpSpPr>
            <a:xfrm>
              <a:off x="116632" y="1352600"/>
              <a:ext cx="360040" cy="461665"/>
              <a:chOff x="116632" y="1352600"/>
              <a:chExt cx="360040" cy="461665"/>
            </a:xfrm>
          </p:grpSpPr>
          <p:sp>
            <p:nvSpPr>
              <p:cNvPr id="45" name="Ellipse 44">
                <a:extLst>
                  <a:ext uri="{FF2B5EF4-FFF2-40B4-BE49-F238E27FC236}">
                    <a16:creationId xmlns:a16="http://schemas.microsoft.com/office/drawing/2014/main" id="{8C3BAB76-10B1-7ECE-3A3E-A767EFDA2583}"/>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A61DDE35-CA40-28BD-7EBF-38C9458C8F7C}"/>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3" name="ZoneTexte 42">
              <a:extLst>
                <a:ext uri="{FF2B5EF4-FFF2-40B4-BE49-F238E27FC236}">
                  <a16:creationId xmlns:a16="http://schemas.microsoft.com/office/drawing/2014/main" id="{1ED24391-77BB-55AE-7E10-2C2C54FB83E0}"/>
                </a:ext>
              </a:extLst>
            </p:cNvPr>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en conjuguant le verbe entre parenthèses au passé composé.</a:t>
              </a:r>
            </a:p>
          </p:txBody>
        </p:sp>
        <p:sp>
          <p:nvSpPr>
            <p:cNvPr id="44" name="Rectangle à coins arrondis 43">
              <a:extLst>
                <a:ext uri="{FF2B5EF4-FFF2-40B4-BE49-F238E27FC236}">
                  <a16:creationId xmlns:a16="http://schemas.microsoft.com/office/drawing/2014/main" id="{638ED0DA-16A1-CE4F-6E9C-77D01FB2ED6C}"/>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7" name="ZoneTexte 46">
            <a:extLst>
              <a:ext uri="{FF2B5EF4-FFF2-40B4-BE49-F238E27FC236}">
                <a16:creationId xmlns:a16="http://schemas.microsoft.com/office/drawing/2014/main" id="{ECD00916-BDED-110D-9B53-E193A976093B}"/>
              </a:ext>
            </a:extLst>
          </p:cNvPr>
          <p:cNvSpPr txBox="1"/>
          <p:nvPr/>
        </p:nvSpPr>
        <p:spPr>
          <a:xfrm>
            <a:off x="116632" y="1834248"/>
            <a:ext cx="6534143" cy="2254656"/>
          </a:xfrm>
          <a:prstGeom prst="rect">
            <a:avLst/>
          </a:prstGeom>
          <a:noFill/>
        </p:spPr>
        <p:txBody>
          <a:bodyPr wrap="square" rtlCol="0">
            <a:spAutoFit/>
          </a:bodyPr>
          <a:lstStyle/>
          <a:p>
            <a:pPr algn="just">
              <a:lnSpc>
                <a:spcPct val="200000"/>
              </a:lnSpc>
            </a:pPr>
            <a:r>
              <a:rPr lang="fr-FR" sz="1200" dirty="0">
                <a:latin typeface="Comic Sans MS" pitchFamily="66" charset="0"/>
              </a:rPr>
              <a:t>Sofia (aller) .............. .......................... rendre visite à sa cousine.</a:t>
            </a:r>
          </a:p>
          <a:p>
            <a:pPr algn="just">
              <a:lnSpc>
                <a:spcPct val="200000"/>
              </a:lnSpc>
            </a:pPr>
            <a:r>
              <a:rPr lang="fr-FR" sz="1200" dirty="0">
                <a:latin typeface="Comic Sans MS" pitchFamily="66" charset="0"/>
              </a:rPr>
              <a:t>Ensemble, elles (pouvoir) .............. .......................... se promener dans la campagne.</a:t>
            </a:r>
          </a:p>
          <a:p>
            <a:pPr algn="just">
              <a:lnSpc>
                <a:spcPct val="200000"/>
              </a:lnSpc>
            </a:pPr>
            <a:r>
              <a:rPr lang="fr-FR" sz="1200" dirty="0">
                <a:latin typeface="Comic Sans MS" pitchFamily="66" charset="0"/>
              </a:rPr>
              <a:t>Elles (voir) .............. .......................... de nombreux animaux.</a:t>
            </a:r>
          </a:p>
          <a:p>
            <a:pPr algn="just">
              <a:lnSpc>
                <a:spcPct val="200000"/>
              </a:lnSpc>
            </a:pPr>
            <a:r>
              <a:rPr lang="fr-FR" sz="1200" dirty="0">
                <a:latin typeface="Comic Sans MS" pitchFamily="66" charset="0"/>
              </a:rPr>
              <a:t>Sofia (prendre) .............. .......................... beaucoup de photos.</a:t>
            </a:r>
          </a:p>
          <a:p>
            <a:pPr algn="just">
              <a:lnSpc>
                <a:spcPct val="200000"/>
              </a:lnSpc>
            </a:pPr>
            <a:r>
              <a:rPr lang="fr-FR" sz="1200" dirty="0">
                <a:latin typeface="Comic Sans MS" pitchFamily="66" charset="0"/>
              </a:rPr>
              <a:t>J’ (vouloir) .............. .......................... les regarder pour profiter de leurs découvertes.</a:t>
            </a:r>
          </a:p>
          <a:p>
            <a:pPr algn="just">
              <a:lnSpc>
                <a:spcPct val="200000"/>
              </a:lnSpc>
            </a:pPr>
            <a:r>
              <a:rPr lang="fr-FR" sz="1200" dirty="0">
                <a:latin typeface="Comic Sans MS" pitchFamily="66" charset="0"/>
              </a:rPr>
              <a:t>Nous (faire) .............. .......................... une veillée nocturne.</a:t>
            </a:r>
          </a:p>
        </p:txBody>
      </p:sp>
      <p:sp>
        <p:nvSpPr>
          <p:cNvPr id="2" name="ZoneTexte 1">
            <a:extLst>
              <a:ext uri="{FF2B5EF4-FFF2-40B4-BE49-F238E27FC236}">
                <a16:creationId xmlns:a16="http://schemas.microsoft.com/office/drawing/2014/main" id="{0BDA90B9-5E8B-3234-4545-2A439B725145}"/>
              </a:ext>
            </a:extLst>
          </p:cNvPr>
          <p:cNvSpPr txBox="1"/>
          <p:nvPr/>
        </p:nvSpPr>
        <p:spPr>
          <a:xfrm>
            <a:off x="188640" y="7473280"/>
            <a:ext cx="6372708" cy="2254656"/>
          </a:xfrm>
          <a:prstGeom prst="rect">
            <a:avLst/>
          </a:prstGeom>
          <a:noFill/>
        </p:spPr>
        <p:txBody>
          <a:bodyPr wrap="square" rtlCol="0">
            <a:spAutoFit/>
          </a:bodyPr>
          <a:lstStyle/>
          <a:p>
            <a:pPr algn="just">
              <a:lnSpc>
                <a:spcPct val="200000"/>
              </a:lnSpc>
            </a:pPr>
            <a:r>
              <a:rPr lang="fr-FR" sz="1200" dirty="0">
                <a:latin typeface="Comic Sans MS" pitchFamily="66" charset="0"/>
              </a:rPr>
              <a:t>Aujourd’hui, nous prenons l’avion pour l’île Maurice.</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Aujourd’hui, tu fais attention à ne pas tâcher tes habits neufs.</a:t>
            </a:r>
          </a:p>
          <a:p>
            <a:pPr algn="just">
              <a:lnSpc>
                <a:spcPct val="200000"/>
              </a:lnSpc>
            </a:pPr>
            <a:endParaRPr lang="fr-FR" sz="1200" dirty="0">
              <a:latin typeface="Comic Sans MS" pitchFamily="66" charset="0"/>
            </a:endParaRPr>
          </a:p>
          <a:p>
            <a:pPr algn="just">
              <a:lnSpc>
                <a:spcPct val="200000"/>
              </a:lnSpc>
            </a:pPr>
            <a:r>
              <a:rPr lang="fr-FR" sz="1200" dirty="0">
                <a:latin typeface="Comic Sans MS" pitchFamily="66" charset="0"/>
              </a:rPr>
              <a:t>Aujourd’hui, elles viennent raconter leur voyage au Mexique.</a:t>
            </a:r>
          </a:p>
          <a:p>
            <a:pPr algn="just">
              <a:lnSpc>
                <a:spcPct val="200000"/>
              </a:lnSpc>
            </a:pPr>
            <a:endParaRPr lang="fr-FR" sz="1200" dirty="0">
              <a:latin typeface="Comic Sans MS" pitchFamily="66" charset="0"/>
            </a:endParaRPr>
          </a:p>
        </p:txBody>
      </p:sp>
      <p:pic>
        <p:nvPicPr>
          <p:cNvPr id="4" name="Image 3" descr="Capture d’écran">
            <a:extLst>
              <a:ext uri="{FF2B5EF4-FFF2-40B4-BE49-F238E27FC236}">
                <a16:creationId xmlns:a16="http://schemas.microsoft.com/office/drawing/2014/main" id="{C3827554-1043-4972-BED1-191D62969A30}"/>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68052" y="7889284"/>
            <a:ext cx="6192688" cy="376084"/>
          </a:xfrm>
          <a:prstGeom prst="rect">
            <a:avLst/>
          </a:prstGeom>
        </p:spPr>
      </p:pic>
      <p:pic>
        <p:nvPicPr>
          <p:cNvPr id="7" name="Image 6" descr="Capture d’écran">
            <a:extLst>
              <a:ext uri="{FF2B5EF4-FFF2-40B4-BE49-F238E27FC236}">
                <a16:creationId xmlns:a16="http://schemas.microsoft.com/office/drawing/2014/main" id="{82020D67-3090-D472-0F8C-48B21915BD88}"/>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68052" y="8625408"/>
            <a:ext cx="6192688" cy="376084"/>
          </a:xfrm>
          <a:prstGeom prst="rect">
            <a:avLst/>
          </a:prstGeom>
        </p:spPr>
      </p:pic>
      <p:sp>
        <p:nvSpPr>
          <p:cNvPr id="8" name="ZoneTexte 7">
            <a:extLst>
              <a:ext uri="{FF2B5EF4-FFF2-40B4-BE49-F238E27FC236}">
                <a16:creationId xmlns:a16="http://schemas.microsoft.com/office/drawing/2014/main" id="{D2AF982D-7551-3377-C424-00B59ABA7B9B}"/>
              </a:ext>
            </a:extLst>
          </p:cNvPr>
          <p:cNvSpPr txBox="1"/>
          <p:nvPr/>
        </p:nvSpPr>
        <p:spPr>
          <a:xfrm>
            <a:off x="2540496" y="4548194"/>
            <a:ext cx="1608584" cy="338747"/>
          </a:xfrm>
          <a:prstGeom prst="rect">
            <a:avLst/>
          </a:prstGeom>
          <a:noFill/>
        </p:spPr>
        <p:txBody>
          <a:bodyPr wrap="square" rtlCol="0">
            <a:spAutoFit/>
          </a:bodyPr>
          <a:lstStyle/>
          <a:p>
            <a:pPr algn="ctr">
              <a:lnSpc>
                <a:spcPct val="150000"/>
              </a:lnSpc>
            </a:pPr>
            <a:r>
              <a:rPr lang="fr-FR" sz="1200" dirty="0">
                <a:latin typeface="Comic Sans MS" pitchFamily="66" charset="0"/>
              </a:rPr>
              <a:t>FAIRE des courses</a:t>
            </a:r>
          </a:p>
        </p:txBody>
      </p:sp>
      <p:sp>
        <p:nvSpPr>
          <p:cNvPr id="9" name="ZoneTexte 8">
            <a:extLst>
              <a:ext uri="{FF2B5EF4-FFF2-40B4-BE49-F238E27FC236}">
                <a16:creationId xmlns:a16="http://schemas.microsoft.com/office/drawing/2014/main" id="{7DFA21ED-B681-E792-D281-292104AC8D26}"/>
              </a:ext>
            </a:extLst>
          </p:cNvPr>
          <p:cNvSpPr txBox="1"/>
          <p:nvPr/>
        </p:nvSpPr>
        <p:spPr>
          <a:xfrm>
            <a:off x="4783506" y="4548193"/>
            <a:ext cx="1440160" cy="338747"/>
          </a:xfrm>
          <a:prstGeom prst="rect">
            <a:avLst/>
          </a:prstGeom>
          <a:noFill/>
        </p:spPr>
        <p:txBody>
          <a:bodyPr wrap="square" rtlCol="0">
            <a:spAutoFit/>
          </a:bodyPr>
          <a:lstStyle/>
          <a:p>
            <a:pPr algn="ctr">
              <a:lnSpc>
                <a:spcPct val="150000"/>
              </a:lnSpc>
            </a:pPr>
            <a:r>
              <a:rPr lang="fr-FR" sz="1200" dirty="0">
                <a:latin typeface="Comic Sans MS" pitchFamily="66" charset="0"/>
              </a:rPr>
              <a:t>PRENDRE le bus</a:t>
            </a:r>
          </a:p>
        </p:txBody>
      </p:sp>
      <p:pic>
        <p:nvPicPr>
          <p:cNvPr id="10" name="Image 9" descr="Capture d’écran">
            <a:extLst>
              <a:ext uri="{FF2B5EF4-FFF2-40B4-BE49-F238E27FC236}">
                <a16:creationId xmlns:a16="http://schemas.microsoft.com/office/drawing/2014/main" id="{11455EB2-23A4-E765-DB15-C353D4E1F8C3}"/>
              </a:ext>
            </a:extLst>
          </p:cNvPr>
          <p:cNvPicPr>
            <a:picLocks noChangeAspect="1"/>
          </p:cNvPicPr>
          <p:nvPr/>
        </p:nvPicPr>
        <p:blipFill rotWithShape="1">
          <a:blip r:embed="rId2">
            <a:extLst>
              <a:ext uri="{28A0092B-C50C-407E-A947-70E740481C1C}">
                <a14:useLocalDpi xmlns:a14="http://schemas.microsoft.com/office/drawing/2010/main" val="0"/>
              </a:ext>
            </a:extLst>
          </a:blip>
          <a:srcRect l="11278" t="-2016" r="60898" b="18554"/>
          <a:stretch>
            <a:fillRect/>
          </a:stretch>
        </p:blipFill>
        <p:spPr>
          <a:xfrm>
            <a:off x="268052" y="4787169"/>
            <a:ext cx="1908212" cy="2005739"/>
          </a:xfrm>
          <a:prstGeom prst="rect">
            <a:avLst/>
          </a:prstGeom>
        </p:spPr>
      </p:pic>
      <p:pic>
        <p:nvPicPr>
          <p:cNvPr id="11" name="Image 10" descr="Capture d’écran">
            <a:extLst>
              <a:ext uri="{FF2B5EF4-FFF2-40B4-BE49-F238E27FC236}">
                <a16:creationId xmlns:a16="http://schemas.microsoft.com/office/drawing/2014/main" id="{15DFA8C7-321A-922C-8C70-484CA3269280}"/>
              </a:ext>
            </a:extLst>
          </p:cNvPr>
          <p:cNvPicPr>
            <a:picLocks noChangeAspect="1"/>
          </p:cNvPicPr>
          <p:nvPr/>
        </p:nvPicPr>
        <p:blipFill rotWithShape="1">
          <a:blip r:embed="rId2">
            <a:extLst>
              <a:ext uri="{28A0092B-C50C-407E-A947-70E740481C1C}">
                <a14:useLocalDpi xmlns:a14="http://schemas.microsoft.com/office/drawing/2010/main" val="0"/>
              </a:ext>
            </a:extLst>
          </a:blip>
          <a:srcRect l="11278" t="814" r="60898" b="18555"/>
          <a:stretch>
            <a:fillRect/>
          </a:stretch>
        </p:blipFill>
        <p:spPr>
          <a:xfrm>
            <a:off x="2410290" y="4855161"/>
            <a:ext cx="1908212" cy="1937747"/>
          </a:xfrm>
          <a:prstGeom prst="rect">
            <a:avLst/>
          </a:prstGeom>
        </p:spPr>
      </p:pic>
      <p:pic>
        <p:nvPicPr>
          <p:cNvPr id="13" name="Image 12" descr="Capture d’écran">
            <a:extLst>
              <a:ext uri="{FF2B5EF4-FFF2-40B4-BE49-F238E27FC236}">
                <a16:creationId xmlns:a16="http://schemas.microsoft.com/office/drawing/2014/main" id="{8A168DA5-E1B0-736B-CA25-03326348133E}"/>
              </a:ext>
            </a:extLst>
          </p:cNvPr>
          <p:cNvPicPr>
            <a:picLocks noChangeAspect="1"/>
          </p:cNvPicPr>
          <p:nvPr/>
        </p:nvPicPr>
        <p:blipFill rotWithShape="1">
          <a:blip r:embed="rId2">
            <a:extLst>
              <a:ext uri="{28A0092B-C50C-407E-A947-70E740481C1C}">
                <a14:useLocalDpi xmlns:a14="http://schemas.microsoft.com/office/drawing/2010/main" val="0"/>
              </a:ext>
            </a:extLst>
          </a:blip>
          <a:srcRect l="11278" t="814" r="60898" b="18555"/>
          <a:stretch>
            <a:fillRect/>
          </a:stretch>
        </p:blipFill>
        <p:spPr>
          <a:xfrm>
            <a:off x="4549480" y="4855161"/>
            <a:ext cx="1908212" cy="1937747"/>
          </a:xfrm>
          <a:prstGeom prst="rect">
            <a:avLst/>
          </a:prstGeom>
        </p:spPr>
      </p:pic>
      <p:pic>
        <p:nvPicPr>
          <p:cNvPr id="12" name="Image 11" descr="Capture d’écran">
            <a:extLst>
              <a:ext uri="{FF2B5EF4-FFF2-40B4-BE49-F238E27FC236}">
                <a16:creationId xmlns:a16="http://schemas.microsoft.com/office/drawing/2014/main" id="{1DE4FA8F-83B9-3346-95E3-F38B8763E022}"/>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84351"/>
          <a:stretch/>
        </p:blipFill>
        <p:spPr>
          <a:xfrm>
            <a:off x="268052" y="9351852"/>
            <a:ext cx="6192688" cy="376084"/>
          </a:xfrm>
          <a:prstGeom prst="rect">
            <a:avLst/>
          </a:prstGeom>
        </p:spPr>
      </p:pic>
    </p:spTree>
    <p:extLst>
      <p:ext uri="{BB962C8B-B14F-4D97-AF65-F5344CB8AC3E}">
        <p14:creationId xmlns:p14="http://schemas.microsoft.com/office/powerpoint/2010/main" val="2048836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00F0F-FA86-DE2A-6D2E-810B383B3822}"/>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3808E4F-60F9-E3F7-8524-42D57B1B4D7D}"/>
              </a:ext>
            </a:extLst>
          </p:cNvPr>
          <p:cNvSpPr>
            <a:spLocks noGrp="1"/>
          </p:cNvSpPr>
          <p:nvPr>
            <p:ph type="body" sz="quarter" idx="10"/>
          </p:nvPr>
        </p:nvSpPr>
        <p:spPr/>
        <p:txBody>
          <a:bodyPr anchor="ctr">
            <a:noAutofit/>
          </a:bodyPr>
          <a:lstStyle/>
          <a:p>
            <a:pPr>
              <a:spcBef>
                <a:spcPts val="0"/>
              </a:spcBef>
            </a:pPr>
            <a:r>
              <a:rPr lang="fr-FR" sz="1800" dirty="0"/>
              <a:t>Le passé composé des verbes du 3</a:t>
            </a:r>
            <a:r>
              <a:rPr lang="fr-FR" sz="1800" baseline="30000" dirty="0"/>
              <a:t>ème</a:t>
            </a:r>
            <a:r>
              <a:rPr lang="fr-FR" sz="1800" dirty="0"/>
              <a:t> groupe</a:t>
            </a:r>
          </a:p>
        </p:txBody>
      </p:sp>
      <p:sp>
        <p:nvSpPr>
          <p:cNvPr id="5" name="Espace réservé du texte 4">
            <a:extLst>
              <a:ext uri="{FF2B5EF4-FFF2-40B4-BE49-F238E27FC236}">
                <a16:creationId xmlns:a16="http://schemas.microsoft.com/office/drawing/2014/main" id="{F4F4504C-AF9D-FBEE-85C6-FD8FEEDF7505}"/>
              </a:ext>
            </a:extLst>
          </p:cNvPr>
          <p:cNvSpPr>
            <a:spLocks noGrp="1"/>
          </p:cNvSpPr>
          <p:nvPr>
            <p:ph type="body" sz="quarter" idx="11"/>
          </p:nvPr>
        </p:nvSpPr>
        <p:spPr/>
        <p:txBody>
          <a:bodyPr/>
          <a:lstStyle/>
          <a:p>
            <a:r>
              <a:rPr lang="fr-FR" dirty="0"/>
              <a:t>14</a:t>
            </a:r>
          </a:p>
        </p:txBody>
      </p:sp>
      <p:sp>
        <p:nvSpPr>
          <p:cNvPr id="6" name="Espace réservé du texte 5">
            <a:extLst>
              <a:ext uri="{FF2B5EF4-FFF2-40B4-BE49-F238E27FC236}">
                <a16:creationId xmlns:a16="http://schemas.microsoft.com/office/drawing/2014/main" id="{5E909CD2-20AB-7098-30DB-1C8232058ED1}"/>
              </a:ext>
            </a:extLst>
          </p:cNvPr>
          <p:cNvSpPr>
            <a:spLocks noGrp="1"/>
          </p:cNvSpPr>
          <p:nvPr>
            <p:ph type="body" sz="quarter" idx="12"/>
          </p:nvPr>
        </p:nvSpPr>
        <p:spPr/>
        <p:txBody>
          <a:bodyPr/>
          <a:lstStyle/>
          <a:p>
            <a:r>
              <a:rPr lang="fr-FR" dirty="0"/>
              <a:t>****</a:t>
            </a:r>
          </a:p>
        </p:txBody>
      </p:sp>
      <p:grpSp>
        <p:nvGrpSpPr>
          <p:cNvPr id="7" name="Groupe 6">
            <a:extLst>
              <a:ext uri="{FF2B5EF4-FFF2-40B4-BE49-F238E27FC236}">
                <a16:creationId xmlns:a16="http://schemas.microsoft.com/office/drawing/2014/main" id="{EB21371C-5924-59D6-B081-A4B6911D8533}"/>
              </a:ext>
            </a:extLst>
          </p:cNvPr>
          <p:cNvGrpSpPr/>
          <p:nvPr/>
        </p:nvGrpSpPr>
        <p:grpSpPr>
          <a:xfrm>
            <a:off x="116632" y="1280592"/>
            <a:ext cx="6653336" cy="818292"/>
            <a:chOff x="116632" y="1352600"/>
            <a:chExt cx="6653336" cy="818292"/>
          </a:xfrm>
        </p:grpSpPr>
        <p:grpSp>
          <p:nvGrpSpPr>
            <p:cNvPr id="8" name="Groupe 7">
              <a:extLst>
                <a:ext uri="{FF2B5EF4-FFF2-40B4-BE49-F238E27FC236}">
                  <a16:creationId xmlns:a16="http://schemas.microsoft.com/office/drawing/2014/main" id="{456FC592-1A18-1B37-A962-A9C366876D08}"/>
                </a:ext>
              </a:extLst>
            </p:cNvPr>
            <p:cNvGrpSpPr/>
            <p:nvPr/>
          </p:nvGrpSpPr>
          <p:grpSpPr>
            <a:xfrm>
              <a:off x="116632" y="1352600"/>
              <a:ext cx="360040" cy="461665"/>
              <a:chOff x="116632" y="1352600"/>
              <a:chExt cx="360040" cy="461665"/>
            </a:xfrm>
          </p:grpSpPr>
          <p:sp>
            <p:nvSpPr>
              <p:cNvPr id="11" name="Ellipse 10">
                <a:extLst>
                  <a:ext uri="{FF2B5EF4-FFF2-40B4-BE49-F238E27FC236}">
                    <a16:creationId xmlns:a16="http://schemas.microsoft.com/office/drawing/2014/main" id="{B6174735-156F-7216-614D-E007CE1655D6}"/>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94C06973-B403-E031-BC7C-408B4F88AFF5}"/>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ZoneTexte 8">
              <a:extLst>
                <a:ext uri="{FF2B5EF4-FFF2-40B4-BE49-F238E27FC236}">
                  <a16:creationId xmlns:a16="http://schemas.microsoft.com/office/drawing/2014/main" id="{77A93540-655C-35E9-44F6-043D864CC9D7}"/>
                </a:ext>
              </a:extLst>
            </p:cNvPr>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a:latin typeface="SimpleRonde" pitchFamily="2" charset="0"/>
                </a:rPr>
                <a:t>Recopie ces phrases en conjuguant le verbe entre parenthèses au passé composé.</a:t>
              </a:r>
            </a:p>
          </p:txBody>
        </p:sp>
        <p:sp>
          <p:nvSpPr>
            <p:cNvPr id="10" name="Rectangle à coins arrondis 9">
              <a:extLst>
                <a:ext uri="{FF2B5EF4-FFF2-40B4-BE49-F238E27FC236}">
                  <a16:creationId xmlns:a16="http://schemas.microsoft.com/office/drawing/2014/main" id="{91BCBA27-1FC7-4D5A-02F1-1D60A3D00273}"/>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3" name="ZoneTexte 12">
            <a:extLst>
              <a:ext uri="{FF2B5EF4-FFF2-40B4-BE49-F238E27FC236}">
                <a16:creationId xmlns:a16="http://schemas.microsoft.com/office/drawing/2014/main" id="{67D5863D-42D4-3096-093A-0633C3755C1E}"/>
              </a:ext>
            </a:extLst>
          </p:cNvPr>
          <p:cNvSpPr txBox="1"/>
          <p:nvPr/>
        </p:nvSpPr>
        <p:spPr>
          <a:xfrm>
            <a:off x="217240" y="2000672"/>
            <a:ext cx="6372708" cy="2323906"/>
          </a:xfrm>
          <a:prstGeom prst="rect">
            <a:avLst/>
          </a:prstGeom>
          <a:noFill/>
        </p:spPr>
        <p:txBody>
          <a:bodyPr wrap="square" rtlCol="0">
            <a:spAutoFit/>
          </a:bodyPr>
          <a:lstStyle/>
          <a:p>
            <a:pPr algn="just">
              <a:lnSpc>
                <a:spcPct val="250000"/>
              </a:lnSpc>
            </a:pPr>
            <a:r>
              <a:rPr lang="fr-FR" sz="1200" dirty="0">
                <a:latin typeface="Comic Sans MS" pitchFamily="66" charset="0"/>
              </a:rPr>
              <a:t>Tu (faire) ce que tu (dire).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Nous (aller) nous baigner tous les jours.</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Elle (venir) rendre visite à sa famille.</a:t>
            </a:r>
          </a:p>
        </p:txBody>
      </p:sp>
      <p:pic>
        <p:nvPicPr>
          <p:cNvPr id="14" name="Image 13" descr="Capture d’écran">
            <a:extLst>
              <a:ext uri="{FF2B5EF4-FFF2-40B4-BE49-F238E27FC236}">
                <a16:creationId xmlns:a16="http://schemas.microsoft.com/office/drawing/2014/main" id="{64C5D0FE-908A-EC21-BD0B-0895991917DF}"/>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2506006"/>
            <a:ext cx="6192688" cy="502778"/>
          </a:xfrm>
          <a:prstGeom prst="rect">
            <a:avLst/>
          </a:prstGeom>
        </p:spPr>
      </p:pic>
      <p:pic>
        <p:nvPicPr>
          <p:cNvPr id="15" name="Image 14" descr="Capture d’écran">
            <a:extLst>
              <a:ext uri="{FF2B5EF4-FFF2-40B4-BE49-F238E27FC236}">
                <a16:creationId xmlns:a16="http://schemas.microsoft.com/office/drawing/2014/main" id="{C4AE2C56-29D9-E274-00CE-44D77FC9FE89}"/>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3397668"/>
            <a:ext cx="6192688" cy="502778"/>
          </a:xfrm>
          <a:prstGeom prst="rect">
            <a:avLst/>
          </a:prstGeom>
        </p:spPr>
      </p:pic>
      <p:pic>
        <p:nvPicPr>
          <p:cNvPr id="16" name="Image 15" descr="Capture d’écran">
            <a:extLst>
              <a:ext uri="{FF2B5EF4-FFF2-40B4-BE49-F238E27FC236}">
                <a16:creationId xmlns:a16="http://schemas.microsoft.com/office/drawing/2014/main" id="{40FF009E-2E71-9DAF-4C62-A007A2D2572A}"/>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4261764"/>
            <a:ext cx="6192688" cy="502778"/>
          </a:xfrm>
          <a:prstGeom prst="rect">
            <a:avLst/>
          </a:prstGeom>
        </p:spPr>
      </p:pic>
      <p:grpSp>
        <p:nvGrpSpPr>
          <p:cNvPr id="28" name="Groupe 27">
            <a:extLst>
              <a:ext uri="{FF2B5EF4-FFF2-40B4-BE49-F238E27FC236}">
                <a16:creationId xmlns:a16="http://schemas.microsoft.com/office/drawing/2014/main" id="{8A3FA381-407D-3B20-B5CD-37DDDE7533F3}"/>
              </a:ext>
            </a:extLst>
          </p:cNvPr>
          <p:cNvGrpSpPr/>
          <p:nvPr/>
        </p:nvGrpSpPr>
        <p:grpSpPr>
          <a:xfrm>
            <a:off x="116632" y="7220168"/>
            <a:ext cx="6653336" cy="741540"/>
            <a:chOff x="116632" y="1352600"/>
            <a:chExt cx="6653336" cy="741540"/>
          </a:xfrm>
        </p:grpSpPr>
        <p:grpSp>
          <p:nvGrpSpPr>
            <p:cNvPr id="29" name="Groupe 28">
              <a:extLst>
                <a:ext uri="{FF2B5EF4-FFF2-40B4-BE49-F238E27FC236}">
                  <a16:creationId xmlns:a16="http://schemas.microsoft.com/office/drawing/2014/main" id="{35FF206B-32D8-6055-78F0-75AB1BDE5460}"/>
                </a:ext>
              </a:extLst>
            </p:cNvPr>
            <p:cNvGrpSpPr/>
            <p:nvPr/>
          </p:nvGrpSpPr>
          <p:grpSpPr>
            <a:xfrm>
              <a:off x="116632" y="1352600"/>
              <a:ext cx="360040" cy="461665"/>
              <a:chOff x="116632" y="1352600"/>
              <a:chExt cx="360040" cy="461665"/>
            </a:xfrm>
          </p:grpSpPr>
          <p:sp>
            <p:nvSpPr>
              <p:cNvPr id="32" name="Ellipse 31">
                <a:extLst>
                  <a:ext uri="{FF2B5EF4-FFF2-40B4-BE49-F238E27FC236}">
                    <a16:creationId xmlns:a16="http://schemas.microsoft.com/office/drawing/2014/main" id="{B4B18D34-12A0-EF45-2BBD-81C4FF2AF452}"/>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7B60C895-2CAA-964B-7F17-3D5AD9479FEB}"/>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a:extLst>
                <a:ext uri="{FF2B5EF4-FFF2-40B4-BE49-F238E27FC236}">
                  <a16:creationId xmlns:a16="http://schemas.microsoft.com/office/drawing/2014/main" id="{2C05AEE9-B78E-2257-0F7B-5BAEC64BF8F2}"/>
                </a:ext>
              </a:extLst>
            </p:cNvPr>
            <p:cNvSpPr txBox="1"/>
            <p:nvPr/>
          </p:nvSpPr>
          <p:spPr>
            <a:xfrm>
              <a:off x="476672" y="1432228"/>
              <a:ext cx="6192688" cy="661912"/>
            </a:xfrm>
            <a:prstGeom prst="rect">
              <a:avLst/>
            </a:prstGeom>
            <a:noFill/>
          </p:spPr>
          <p:txBody>
            <a:bodyPr wrap="square" rtlCol="0">
              <a:spAutoFit/>
            </a:bodyPr>
            <a:lstStyle/>
            <a:p>
              <a:pPr>
                <a:lnSpc>
                  <a:spcPct val="150000"/>
                </a:lnSpc>
              </a:pPr>
              <a:r>
                <a:rPr lang="fr-FR" sz="1400" u="sng" dirty="0">
                  <a:latin typeface="SimpleRonde" pitchFamily="2" charset="0"/>
                </a:rPr>
                <a:t>Récris ces phrases au pluriel</a:t>
              </a:r>
            </a:p>
            <a:p>
              <a:pPr algn="ctr">
                <a:lnSpc>
                  <a:spcPct val="150000"/>
                </a:lnSpc>
              </a:pPr>
              <a:r>
                <a:rPr lang="fr-FR" sz="1200" b="1" i="1" dirty="0">
                  <a:latin typeface="Comic Sans MS" panose="030F0702030302020204" pitchFamily="66" charset="0"/>
                </a:rPr>
                <a:t>Ex. : J’ai pu </a:t>
              </a:r>
              <a:r>
                <a:rPr lang="fr-FR" sz="1200" i="1" dirty="0">
                  <a:latin typeface="Comic Sans MS" panose="030F0702030302020204" pitchFamily="66" charset="0"/>
                </a:rPr>
                <a:t>venir. </a:t>
              </a:r>
              <a:r>
                <a:rPr lang="fr-FR" sz="1200" b="1" i="1" dirty="0">
                  <a:latin typeface="Comic Sans MS" panose="030F0702030302020204" pitchFamily="66" charset="0"/>
                  <a:sym typeface="Wingdings 3" panose="05040102010807070707" pitchFamily="18" charset="2"/>
                </a:rPr>
                <a:t></a:t>
              </a:r>
              <a:r>
                <a:rPr lang="fr-FR" sz="1200" b="1" i="1" dirty="0">
                  <a:latin typeface="Comic Sans MS" panose="030F0702030302020204" pitchFamily="66" charset="0"/>
                </a:rPr>
                <a:t> Nous avons pu </a:t>
              </a:r>
              <a:r>
                <a:rPr lang="fr-FR" sz="1200" i="1" dirty="0">
                  <a:latin typeface="Comic Sans MS" panose="030F0702030302020204" pitchFamily="66" charset="0"/>
                </a:rPr>
                <a:t>venir.</a:t>
              </a:r>
            </a:p>
          </p:txBody>
        </p:sp>
        <p:sp>
          <p:nvSpPr>
            <p:cNvPr id="31" name="Rectangle à coins arrondis 30">
              <a:extLst>
                <a:ext uri="{FF2B5EF4-FFF2-40B4-BE49-F238E27FC236}">
                  <a16:creationId xmlns:a16="http://schemas.microsoft.com/office/drawing/2014/main" id="{7BB44EFF-4B48-6618-8BD8-CDCFB9FF164D}"/>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34" name="Groupe 33">
            <a:extLst>
              <a:ext uri="{FF2B5EF4-FFF2-40B4-BE49-F238E27FC236}">
                <a16:creationId xmlns:a16="http://schemas.microsoft.com/office/drawing/2014/main" id="{AB9511A2-A484-1E29-533A-2CDE7AB22043}"/>
              </a:ext>
            </a:extLst>
          </p:cNvPr>
          <p:cNvGrpSpPr/>
          <p:nvPr/>
        </p:nvGrpSpPr>
        <p:grpSpPr>
          <a:xfrm>
            <a:off x="116632" y="4880992"/>
            <a:ext cx="6653336" cy="468196"/>
            <a:chOff x="116632" y="1352600"/>
            <a:chExt cx="6653336" cy="468196"/>
          </a:xfrm>
        </p:grpSpPr>
        <p:grpSp>
          <p:nvGrpSpPr>
            <p:cNvPr id="36" name="Groupe 35">
              <a:extLst>
                <a:ext uri="{FF2B5EF4-FFF2-40B4-BE49-F238E27FC236}">
                  <a16:creationId xmlns:a16="http://schemas.microsoft.com/office/drawing/2014/main" id="{B32C17D5-102E-5504-92B6-F2865CD06CFF}"/>
                </a:ext>
              </a:extLst>
            </p:cNvPr>
            <p:cNvGrpSpPr/>
            <p:nvPr/>
          </p:nvGrpSpPr>
          <p:grpSpPr>
            <a:xfrm>
              <a:off x="116632" y="1352600"/>
              <a:ext cx="360040" cy="461665"/>
              <a:chOff x="116632" y="1352600"/>
              <a:chExt cx="360040" cy="461665"/>
            </a:xfrm>
          </p:grpSpPr>
          <p:sp>
            <p:nvSpPr>
              <p:cNvPr id="39" name="Ellipse 38">
                <a:extLst>
                  <a:ext uri="{FF2B5EF4-FFF2-40B4-BE49-F238E27FC236}">
                    <a16:creationId xmlns:a16="http://schemas.microsoft.com/office/drawing/2014/main" id="{BDDF42C0-C852-234C-38B9-E120051EC71E}"/>
                  </a:ext>
                </a:extLst>
              </p:cNvPr>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7B000961-E71D-11C6-6307-9FEEB540F0F8}"/>
                  </a:ext>
                </a:extLst>
              </p:cNvPr>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a:extLst>
                <a:ext uri="{FF2B5EF4-FFF2-40B4-BE49-F238E27FC236}">
                  <a16:creationId xmlns:a16="http://schemas.microsoft.com/office/drawing/2014/main" id="{476EDF35-BBA3-E067-1B1E-E5E7C576E8FE}"/>
                </a:ext>
              </a:extLst>
            </p:cNvPr>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Récris chaque phrase au passé composé.</a:t>
              </a:r>
            </a:p>
          </p:txBody>
        </p:sp>
        <p:sp>
          <p:nvSpPr>
            <p:cNvPr id="38" name="Rectangle à coins arrondis 37">
              <a:extLst>
                <a:ext uri="{FF2B5EF4-FFF2-40B4-BE49-F238E27FC236}">
                  <a16:creationId xmlns:a16="http://schemas.microsoft.com/office/drawing/2014/main" id="{403F8BB7-6D80-1828-B09C-E6FE1D7DE251}"/>
                </a:ext>
              </a:extLst>
            </p:cNvPr>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 name="ZoneTexte 1">
            <a:extLst>
              <a:ext uri="{FF2B5EF4-FFF2-40B4-BE49-F238E27FC236}">
                <a16:creationId xmlns:a16="http://schemas.microsoft.com/office/drawing/2014/main" id="{131D3753-000B-2C82-9079-4301D68A3C89}"/>
              </a:ext>
            </a:extLst>
          </p:cNvPr>
          <p:cNvSpPr txBox="1"/>
          <p:nvPr/>
        </p:nvSpPr>
        <p:spPr>
          <a:xfrm>
            <a:off x="217240" y="5218152"/>
            <a:ext cx="6372708" cy="1400576"/>
          </a:xfrm>
          <a:prstGeom prst="rect">
            <a:avLst/>
          </a:prstGeom>
          <a:noFill/>
        </p:spPr>
        <p:txBody>
          <a:bodyPr wrap="square" rtlCol="0">
            <a:spAutoFit/>
          </a:bodyPr>
          <a:lstStyle/>
          <a:p>
            <a:pPr algn="just">
              <a:lnSpc>
                <a:spcPct val="250000"/>
              </a:lnSpc>
            </a:pPr>
            <a:r>
              <a:rPr lang="fr-FR" sz="1200" dirty="0">
                <a:latin typeface="Comic Sans MS" pitchFamily="66" charset="0"/>
              </a:rPr>
              <a:t>Nous venons régulièrement.</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Tu fais du volley-ball en club.</a:t>
            </a:r>
          </a:p>
        </p:txBody>
      </p:sp>
      <p:pic>
        <p:nvPicPr>
          <p:cNvPr id="4" name="Image 3" descr="Capture d’écran">
            <a:extLst>
              <a:ext uri="{FF2B5EF4-FFF2-40B4-BE49-F238E27FC236}">
                <a16:creationId xmlns:a16="http://schemas.microsoft.com/office/drawing/2014/main" id="{72497F11-F99F-7AAF-8FE0-16AFF3A1D7C7}"/>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5723486"/>
            <a:ext cx="6192688" cy="502778"/>
          </a:xfrm>
          <a:prstGeom prst="rect">
            <a:avLst/>
          </a:prstGeom>
        </p:spPr>
      </p:pic>
      <p:pic>
        <p:nvPicPr>
          <p:cNvPr id="17" name="Image 16" descr="Capture d’écran">
            <a:extLst>
              <a:ext uri="{FF2B5EF4-FFF2-40B4-BE49-F238E27FC236}">
                <a16:creationId xmlns:a16="http://schemas.microsoft.com/office/drawing/2014/main" id="{5454DBDB-383B-D8A7-E298-2785757D7868}"/>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6615148"/>
            <a:ext cx="6192688" cy="502778"/>
          </a:xfrm>
          <a:prstGeom prst="rect">
            <a:avLst/>
          </a:prstGeom>
        </p:spPr>
      </p:pic>
      <p:sp>
        <p:nvSpPr>
          <p:cNvPr id="19" name="ZoneTexte 18">
            <a:extLst>
              <a:ext uri="{FF2B5EF4-FFF2-40B4-BE49-F238E27FC236}">
                <a16:creationId xmlns:a16="http://schemas.microsoft.com/office/drawing/2014/main" id="{D6F1FCC0-72BB-F85B-2C59-EFBCE11094E3}"/>
              </a:ext>
            </a:extLst>
          </p:cNvPr>
          <p:cNvSpPr txBox="1"/>
          <p:nvPr/>
        </p:nvSpPr>
        <p:spPr>
          <a:xfrm>
            <a:off x="296260" y="7877762"/>
            <a:ext cx="6372708" cy="1400576"/>
          </a:xfrm>
          <a:prstGeom prst="rect">
            <a:avLst/>
          </a:prstGeom>
          <a:noFill/>
        </p:spPr>
        <p:txBody>
          <a:bodyPr wrap="square" rtlCol="0">
            <a:spAutoFit/>
          </a:bodyPr>
          <a:lstStyle/>
          <a:p>
            <a:pPr algn="just">
              <a:lnSpc>
                <a:spcPct val="250000"/>
              </a:lnSpc>
            </a:pPr>
            <a:r>
              <a:rPr lang="fr-FR" sz="1200" dirty="0">
                <a:latin typeface="Comic Sans MS" pitchFamily="66" charset="0"/>
              </a:rPr>
              <a:t>J’ai fait le pique-nique et je suis venu te voir à midi pour le partager.</a:t>
            </a:r>
          </a:p>
          <a:p>
            <a:pPr algn="just">
              <a:lnSpc>
                <a:spcPct val="250000"/>
              </a:lnSpc>
            </a:pPr>
            <a:r>
              <a:rPr lang="fr-FR" sz="1200" dirty="0">
                <a:latin typeface="Comic Sans MS" pitchFamily="66" charset="0"/>
              </a:rPr>
              <a:t>,</a:t>
            </a:r>
          </a:p>
          <a:p>
            <a:pPr algn="just">
              <a:lnSpc>
                <a:spcPct val="250000"/>
              </a:lnSpc>
            </a:pPr>
            <a:r>
              <a:rPr lang="fr-FR" sz="1200" dirty="0">
                <a:latin typeface="Comic Sans MS" pitchFamily="66" charset="0"/>
              </a:rPr>
              <a:t>Tu es allée à la patinoire et tu as vu Nicolas.</a:t>
            </a:r>
          </a:p>
        </p:txBody>
      </p:sp>
      <p:pic>
        <p:nvPicPr>
          <p:cNvPr id="20" name="Image 19" descr="Capture d’écran">
            <a:extLst>
              <a:ext uri="{FF2B5EF4-FFF2-40B4-BE49-F238E27FC236}">
                <a16:creationId xmlns:a16="http://schemas.microsoft.com/office/drawing/2014/main" id="{BE40074A-E2D2-C99A-FCC5-01688E352CE4}"/>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5672" y="8383096"/>
            <a:ext cx="6192688" cy="502778"/>
          </a:xfrm>
          <a:prstGeom prst="rect">
            <a:avLst/>
          </a:prstGeom>
        </p:spPr>
      </p:pic>
      <p:pic>
        <p:nvPicPr>
          <p:cNvPr id="21" name="Image 20" descr="Capture d’écran">
            <a:extLst>
              <a:ext uri="{FF2B5EF4-FFF2-40B4-BE49-F238E27FC236}">
                <a16:creationId xmlns:a16="http://schemas.microsoft.com/office/drawing/2014/main" id="{BCAFB5E8-8DF3-71BB-CDE5-5B70C6B6E1D1}"/>
              </a:ext>
            </a:extLst>
          </p:cNvPr>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9274758"/>
            <a:ext cx="6192688" cy="502778"/>
          </a:xfrm>
          <a:prstGeom prst="rect">
            <a:avLst/>
          </a:prstGeom>
        </p:spPr>
      </p:pic>
    </p:spTree>
    <p:extLst>
      <p:ext uri="{BB962C8B-B14F-4D97-AF65-F5344CB8AC3E}">
        <p14:creationId xmlns:p14="http://schemas.microsoft.com/office/powerpoint/2010/main" val="1378434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511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811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a:t>Accorder le sujet avec son verbe</a:t>
            </a:r>
          </a:p>
        </p:txBody>
      </p:sp>
      <p:sp>
        <p:nvSpPr>
          <p:cNvPr id="3" name="Espace réservé du texte 2"/>
          <p:cNvSpPr>
            <a:spLocks noGrp="1"/>
          </p:cNvSpPr>
          <p:nvPr>
            <p:ph type="body" sz="quarter" idx="11"/>
          </p:nvPr>
        </p:nvSpPr>
        <p:spPr/>
        <p:txBody>
          <a:bodyPr/>
          <a:lstStyle/>
          <a:p>
            <a:r>
              <a:rPr lang="fr-FR" dirty="0"/>
              <a:t>2</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Relie à la règle les sujets aux verbes qui conviennent.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1" name="Tableau 10"/>
          <p:cNvGraphicFramePr>
            <a:graphicFrameLocks noGrp="1"/>
          </p:cNvGraphicFramePr>
          <p:nvPr>
            <p:extLst>
              <p:ext uri="{D42A27DB-BD31-4B8C-83A1-F6EECF244321}">
                <p14:modId xmlns:p14="http://schemas.microsoft.com/office/powerpoint/2010/main" val="3108164182"/>
              </p:ext>
            </p:extLst>
          </p:nvPr>
        </p:nvGraphicFramePr>
        <p:xfrm>
          <a:off x="205770" y="2006256"/>
          <a:ext cx="6446460" cy="1219200"/>
        </p:xfrm>
        <a:graphic>
          <a:graphicData uri="http://schemas.openxmlformats.org/drawingml/2006/table">
            <a:tbl>
              <a:tblPr bandRow="1">
                <a:tableStyleId>{5C22544A-7EE6-4342-B048-85BDC9FD1C3A}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16024">
                  <a:extLst>
                    <a:ext uri="{9D8B030D-6E8A-4147-A177-3AD203B41FA5}">
                      <a16:colId xmlns:a16="http://schemas.microsoft.com/office/drawing/2014/main" val="20002"/>
                    </a:ext>
                  </a:extLst>
                </a:gridCol>
                <a:gridCol w="2197988">
                  <a:extLst>
                    <a:ext uri="{9D8B030D-6E8A-4147-A177-3AD203B41FA5}">
                      <a16:colId xmlns:a16="http://schemas.microsoft.com/office/drawing/2014/main" val="20003"/>
                    </a:ext>
                  </a:extLst>
                </a:gridCol>
              </a:tblGrid>
              <a:tr h="144016">
                <a:tc>
                  <a:txBody>
                    <a:bodyPr/>
                    <a:lstStyle/>
                    <a:p>
                      <a:pPr algn="r"/>
                      <a:r>
                        <a:rPr lang="fr-FR" sz="1400" dirty="0">
                          <a:latin typeface="Comic Sans MS" pitchFamily="66" charset="0"/>
                        </a:rPr>
                        <a:t>Mathieu</a:t>
                      </a:r>
                      <a:r>
                        <a:rPr lang="fr-FR" sz="1400" baseline="0" dirty="0">
                          <a:latin typeface="Comic Sans MS" pitchFamily="66" charset="0"/>
                        </a:rPr>
                        <a:t> et sa sœur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216">
                <a:tc>
                  <a:txBody>
                    <a:bodyPr/>
                    <a:lstStyle/>
                    <a:p>
                      <a:pPr algn="r"/>
                      <a:r>
                        <a:rPr lang="fr-FR" sz="1400" dirty="0">
                          <a:latin typeface="Comic Sans MS" pitchFamily="66" charset="0"/>
                        </a:rPr>
                        <a:t>Tata Juliette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arrive aujourd’hui.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9912">
                <a:tc>
                  <a:txBody>
                    <a:bodyPr/>
                    <a:lstStyle/>
                    <a:p>
                      <a:pPr algn="r"/>
                      <a:r>
                        <a:rPr lang="fr-FR" sz="1400" dirty="0">
                          <a:latin typeface="Comic Sans MS" pitchFamily="66" charset="0"/>
                        </a:rPr>
                        <a:t>Pauline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400" dirty="0">
                          <a:latin typeface="Comic Sans MS" pitchFamily="66" charset="0"/>
                        </a:rPr>
                        <a:t>arrivent aujourd’hui.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r>
                        <a:rPr lang="fr-FR" sz="1400" dirty="0">
                          <a:latin typeface="Comic Sans MS" pitchFamily="66" charset="0"/>
                        </a:rPr>
                        <a:t>Dylan et sa famille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050" dirty="0">
                          <a:latin typeface="Comic Sans MS" pitchFamily="66" charset="0"/>
                          <a:sym typeface="Wingdings"/>
                        </a:rPr>
                        <a:t></a:t>
                      </a: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FR" sz="105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40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12" name="Groupe 11"/>
          <p:cNvGrpSpPr/>
          <p:nvPr/>
        </p:nvGrpSpPr>
        <p:grpSpPr>
          <a:xfrm>
            <a:off x="116632" y="3656856"/>
            <a:ext cx="6653336" cy="818292"/>
            <a:chOff x="116632" y="1352600"/>
            <a:chExt cx="6653336" cy="818292"/>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Dans chaque phrase, recopie le verbe entre parenthèses qui convient.</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96652" y="4448944"/>
            <a:ext cx="6372708" cy="1569660"/>
          </a:xfrm>
          <a:prstGeom prst="rect">
            <a:avLst/>
          </a:prstGeom>
          <a:noFill/>
        </p:spPr>
        <p:txBody>
          <a:bodyPr wrap="square" rtlCol="0">
            <a:spAutoFit/>
          </a:bodyPr>
          <a:lstStyle/>
          <a:p>
            <a:pPr algn="just">
              <a:lnSpc>
                <a:spcPct val="200000"/>
              </a:lnSpc>
            </a:pPr>
            <a:r>
              <a:rPr lang="fr-FR" sz="1200" dirty="0">
                <a:latin typeface="Comic Sans MS" pitchFamily="66" charset="0"/>
              </a:rPr>
              <a:t>Ce matin, les oiseaux (chante – chantent) ______________________ dès mon réveil.</a:t>
            </a:r>
          </a:p>
          <a:p>
            <a:pPr algn="just">
              <a:lnSpc>
                <a:spcPct val="200000"/>
              </a:lnSpc>
            </a:pPr>
            <a:r>
              <a:rPr lang="fr-FR" sz="1200" dirty="0">
                <a:latin typeface="Comic Sans MS" pitchFamily="66" charset="0"/>
              </a:rPr>
              <a:t>Le réveil (sonne – sonnent) _______________________ très tôt aujourd’hui.</a:t>
            </a:r>
          </a:p>
          <a:p>
            <a:pPr algn="just">
              <a:lnSpc>
                <a:spcPct val="200000"/>
              </a:lnSpc>
            </a:pPr>
            <a:r>
              <a:rPr lang="fr-FR" sz="1200" dirty="0">
                <a:latin typeface="Comic Sans MS" pitchFamily="66" charset="0"/>
              </a:rPr>
              <a:t>Je descends dans la cuisine et maman (prépare – préparent) _________________________ mon petit déjeuner.</a:t>
            </a:r>
          </a:p>
        </p:txBody>
      </p:sp>
      <p:grpSp>
        <p:nvGrpSpPr>
          <p:cNvPr id="19" name="Groupe 18"/>
          <p:cNvGrpSpPr/>
          <p:nvPr/>
        </p:nvGrpSpPr>
        <p:grpSpPr>
          <a:xfrm>
            <a:off x="116632" y="6249144"/>
            <a:ext cx="6653336" cy="818292"/>
            <a:chOff x="116632" y="1352600"/>
            <a:chExt cx="6653336" cy="818292"/>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avec un des groupes nominaux sujets suivants : </a:t>
              </a: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3483006" y="7622520"/>
            <a:ext cx="3186354" cy="1938992"/>
          </a:xfrm>
          <a:prstGeom prst="rect">
            <a:avLst/>
          </a:prstGeom>
          <a:noFill/>
        </p:spPr>
        <p:txBody>
          <a:bodyPr wrap="square" rtlCol="0">
            <a:spAutoFit/>
          </a:bodyPr>
          <a:lstStyle/>
          <a:p>
            <a:pPr algn="just">
              <a:lnSpc>
                <a:spcPct val="200000"/>
              </a:lnSpc>
            </a:pPr>
            <a:r>
              <a:rPr lang="fr-FR" sz="1200" dirty="0">
                <a:latin typeface="Comic Sans MS" pitchFamily="66" charset="0"/>
              </a:rPr>
              <a:t>se promène dans la forêt.</a:t>
            </a:r>
          </a:p>
          <a:p>
            <a:pPr algn="just">
              <a:lnSpc>
                <a:spcPct val="200000"/>
              </a:lnSpc>
            </a:pPr>
            <a:r>
              <a:rPr lang="fr-FR" sz="1200" dirty="0">
                <a:latin typeface="Comic Sans MS" pitchFamily="66" charset="0"/>
              </a:rPr>
              <a:t>partent chaque année faire du ski.</a:t>
            </a:r>
          </a:p>
          <a:p>
            <a:pPr algn="just">
              <a:lnSpc>
                <a:spcPct val="200000"/>
              </a:lnSpc>
            </a:pPr>
            <a:r>
              <a:rPr lang="fr-FR" sz="1200" dirty="0">
                <a:latin typeface="Comic Sans MS" pitchFamily="66" charset="0"/>
              </a:rPr>
              <a:t>préfèrent aller à la piscine.</a:t>
            </a:r>
          </a:p>
          <a:p>
            <a:pPr algn="just">
              <a:lnSpc>
                <a:spcPct val="200000"/>
              </a:lnSpc>
            </a:pPr>
            <a:r>
              <a:rPr lang="fr-FR" sz="1200" dirty="0">
                <a:latin typeface="Comic Sans MS" pitchFamily="66" charset="0"/>
              </a:rPr>
              <a:t>mangeons une glace à la pistache.</a:t>
            </a:r>
          </a:p>
          <a:p>
            <a:pPr algn="just">
              <a:lnSpc>
                <a:spcPct val="200000"/>
              </a:lnSpc>
            </a:pPr>
            <a:r>
              <a:rPr lang="fr-FR" sz="1200" dirty="0">
                <a:latin typeface="Comic Sans MS" pitchFamily="66" charset="0"/>
              </a:rPr>
              <a:t>ramassez des champignons.</a:t>
            </a:r>
          </a:p>
        </p:txBody>
      </p:sp>
      <p:sp>
        <p:nvSpPr>
          <p:cNvPr id="26" name="ZoneTexte 25"/>
          <p:cNvSpPr txBox="1"/>
          <p:nvPr/>
        </p:nvSpPr>
        <p:spPr>
          <a:xfrm>
            <a:off x="262347" y="7622520"/>
            <a:ext cx="3186354" cy="1938992"/>
          </a:xfrm>
          <a:prstGeom prst="rect">
            <a:avLst/>
          </a:prstGeom>
          <a:noFill/>
        </p:spPr>
        <p:txBody>
          <a:bodyPr wrap="square" rtlCol="0">
            <a:spAutoFit/>
          </a:bodyPr>
          <a:lstStyle/>
          <a:p>
            <a:pPr algn="just">
              <a:lnSpc>
                <a:spcPct val="200000"/>
              </a:lnSpc>
            </a:pPr>
            <a:r>
              <a:rPr lang="fr-FR" sz="1200" dirty="0">
                <a:latin typeface="Comic Sans MS" pitchFamily="66" charset="0"/>
              </a:rPr>
              <a:t>_______________________________</a:t>
            </a:r>
          </a:p>
          <a:p>
            <a:pPr algn="just">
              <a:lnSpc>
                <a:spcPct val="200000"/>
              </a:lnSpc>
            </a:pPr>
            <a:r>
              <a:rPr lang="fr-FR" sz="1200" dirty="0">
                <a:latin typeface="Comic Sans MS" pitchFamily="66" charset="0"/>
              </a:rPr>
              <a:t>______________________________________________________________</a:t>
            </a:r>
          </a:p>
          <a:p>
            <a:pPr algn="just">
              <a:lnSpc>
                <a:spcPct val="200000"/>
              </a:lnSpc>
            </a:pPr>
            <a:r>
              <a:rPr lang="fr-FR" sz="1200" dirty="0">
                <a:latin typeface="Comic Sans MS" pitchFamily="66" charset="0"/>
              </a:rPr>
              <a:t>_______________________________</a:t>
            </a:r>
          </a:p>
          <a:p>
            <a:pPr algn="just">
              <a:lnSpc>
                <a:spcPct val="200000"/>
              </a:lnSpc>
            </a:pPr>
            <a:r>
              <a:rPr lang="fr-FR" sz="1200" dirty="0">
                <a:latin typeface="Comic Sans MS" pitchFamily="66" charset="0"/>
              </a:rPr>
              <a:t>_______________________________</a:t>
            </a:r>
          </a:p>
        </p:txBody>
      </p:sp>
      <p:sp>
        <p:nvSpPr>
          <p:cNvPr id="27" name="ZoneTexte 26"/>
          <p:cNvSpPr txBox="1"/>
          <p:nvPr/>
        </p:nvSpPr>
        <p:spPr>
          <a:xfrm>
            <a:off x="0" y="7196281"/>
            <a:ext cx="6858000" cy="276999"/>
          </a:xfrm>
          <a:prstGeom prst="rect">
            <a:avLst/>
          </a:prstGeom>
          <a:noFill/>
        </p:spPr>
        <p:txBody>
          <a:bodyPr wrap="square" rtlCol="0">
            <a:spAutoFit/>
          </a:bodyPr>
          <a:lstStyle/>
          <a:p>
            <a:pPr algn="ctr"/>
            <a:r>
              <a:rPr lang="fr-FR" sz="1200" dirty="0">
                <a:latin typeface="Comic Sans MS" pitchFamily="66" charset="0"/>
              </a:rPr>
              <a:t>Ton père et toi – Loïs et Antoine – Ma cousine et moi – Le randonneur – Les fillettes</a:t>
            </a:r>
          </a:p>
        </p:txBody>
      </p:sp>
    </p:spTree>
    <p:extLst>
      <p:ext uri="{BB962C8B-B14F-4D97-AF65-F5344CB8AC3E}">
        <p14:creationId xmlns:p14="http://schemas.microsoft.com/office/powerpoint/2010/main" val="215071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a:t>Accorder le sujet avec son verbe</a:t>
            </a:r>
          </a:p>
        </p:txBody>
      </p:sp>
      <p:sp>
        <p:nvSpPr>
          <p:cNvPr id="3" name="Espace réservé du texte 2"/>
          <p:cNvSpPr>
            <a:spLocks noGrp="1"/>
          </p:cNvSpPr>
          <p:nvPr>
            <p:ph type="body" sz="quarter" idx="11"/>
          </p:nvPr>
        </p:nvSpPr>
        <p:spPr/>
        <p:txBody>
          <a:bodyPr/>
          <a:lstStyle/>
          <a:p>
            <a:r>
              <a:rPr lang="fr-FR" dirty="0"/>
              <a:t>2</a:t>
            </a:r>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683946"/>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Complète chaque verbe par –e ou –</a:t>
              </a:r>
              <a:r>
                <a:rPr lang="fr-FR" sz="1400" u="sng" dirty="0" err="1">
                  <a:latin typeface="SimpleRonde" pitchFamily="2" charset="0"/>
                </a:rPr>
                <a:t>ent</a:t>
              </a:r>
              <a:r>
                <a:rPr lang="fr-FR" sz="1400" u="sng" dirty="0">
                  <a:latin typeface="SimpleRonde" pitchFamily="2" charset="0"/>
                </a:rPr>
                <a:t>.</a:t>
              </a: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2476034"/>
            <a:ext cx="6372708" cy="1569660"/>
          </a:xfrm>
          <a:prstGeom prst="rect">
            <a:avLst/>
          </a:prstGeom>
          <a:noFill/>
        </p:spPr>
        <p:txBody>
          <a:bodyPr wrap="square" rtlCol="0">
            <a:spAutoFit/>
          </a:bodyPr>
          <a:lstStyle/>
          <a:p>
            <a:pPr algn="just">
              <a:lnSpc>
                <a:spcPct val="200000"/>
              </a:lnSpc>
            </a:pPr>
            <a:r>
              <a:rPr lang="fr-FR" sz="1200" dirty="0">
                <a:latin typeface="Comic Sans MS" pitchFamily="66" charset="0"/>
              </a:rPr>
              <a:t>Depuis une semaine, le boulanger </a:t>
            </a:r>
            <a:r>
              <a:rPr lang="fr-FR" sz="1200" dirty="0" err="1">
                <a:latin typeface="Comic Sans MS" pitchFamily="66" charset="0"/>
              </a:rPr>
              <a:t>prépar</a:t>
            </a:r>
            <a:r>
              <a:rPr lang="fr-FR" sz="1200" dirty="0">
                <a:latin typeface="Comic Sans MS" pitchFamily="66" charset="0"/>
              </a:rPr>
              <a:t>____ d’appétissantes buches de Noël.</a:t>
            </a:r>
          </a:p>
          <a:p>
            <a:pPr algn="just">
              <a:lnSpc>
                <a:spcPct val="200000"/>
              </a:lnSpc>
            </a:pPr>
            <a:r>
              <a:rPr lang="fr-FR" sz="1200" dirty="0">
                <a:latin typeface="Comic Sans MS" pitchFamily="66" charset="0"/>
              </a:rPr>
              <a:t>Les touristes </a:t>
            </a:r>
            <a:r>
              <a:rPr lang="fr-FR" sz="1200" dirty="0" err="1">
                <a:latin typeface="Comic Sans MS" pitchFamily="66" charset="0"/>
              </a:rPr>
              <a:t>vienn</a:t>
            </a:r>
            <a:r>
              <a:rPr lang="fr-FR" sz="1200" dirty="0">
                <a:latin typeface="Comic Sans MS" pitchFamily="66" charset="0"/>
              </a:rPr>
              <a:t>____ nombreux visiter le viaduc de Millau.</a:t>
            </a:r>
          </a:p>
          <a:p>
            <a:pPr algn="just">
              <a:lnSpc>
                <a:spcPct val="200000"/>
              </a:lnSpc>
            </a:pPr>
            <a:r>
              <a:rPr lang="fr-FR" sz="1200" dirty="0">
                <a:latin typeface="Comic Sans MS" pitchFamily="66" charset="0"/>
              </a:rPr>
              <a:t>Les voisins de ma tante </a:t>
            </a:r>
            <a:r>
              <a:rPr lang="fr-FR" sz="1200" dirty="0" err="1">
                <a:latin typeface="Comic Sans MS" pitchFamily="66" charset="0"/>
              </a:rPr>
              <a:t>prépar</a:t>
            </a:r>
            <a:r>
              <a:rPr lang="fr-FR" sz="1200" dirty="0">
                <a:latin typeface="Comic Sans MS" pitchFamily="66" charset="0"/>
              </a:rPr>
              <a:t>____ leur potager.</a:t>
            </a:r>
          </a:p>
          <a:p>
            <a:pPr algn="just">
              <a:lnSpc>
                <a:spcPct val="200000"/>
              </a:lnSpc>
            </a:pPr>
            <a:r>
              <a:rPr lang="fr-FR" sz="1200" dirty="0">
                <a:latin typeface="Comic Sans MS" pitchFamily="66" charset="0"/>
              </a:rPr>
              <a:t>Le bijoutier </a:t>
            </a:r>
            <a:r>
              <a:rPr lang="fr-FR" sz="1200" dirty="0" err="1">
                <a:latin typeface="Comic Sans MS" pitchFamily="66" charset="0"/>
              </a:rPr>
              <a:t>suggèr</a:t>
            </a:r>
            <a:r>
              <a:rPr lang="fr-FR" sz="1200" dirty="0">
                <a:latin typeface="Comic Sans MS" pitchFamily="66" charset="0"/>
              </a:rPr>
              <a:t>_____ une jolie bague à offrir.</a:t>
            </a:r>
          </a:p>
        </p:txBody>
      </p:sp>
      <p:grpSp>
        <p:nvGrpSpPr>
          <p:cNvPr id="12" name="Groupe 11"/>
          <p:cNvGrpSpPr/>
          <p:nvPr/>
        </p:nvGrpSpPr>
        <p:grpSpPr>
          <a:xfrm>
            <a:off x="116632" y="4348242"/>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a:latin typeface="SimpleRonde" pitchFamily="2" charset="0"/>
                </a:rPr>
                <a:t>Colorie le sujet qui convient.</a:t>
              </a: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Rectangle 17"/>
          <p:cNvSpPr/>
          <p:nvPr/>
        </p:nvSpPr>
        <p:spPr>
          <a:xfrm>
            <a:off x="116632" y="4996314"/>
            <a:ext cx="1041623"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Le chien</a:t>
            </a:r>
          </a:p>
        </p:txBody>
      </p:sp>
      <p:sp>
        <p:nvSpPr>
          <p:cNvPr id="19" name="Rectangle 18"/>
          <p:cNvSpPr/>
          <p:nvPr/>
        </p:nvSpPr>
        <p:spPr>
          <a:xfrm>
            <a:off x="1230263" y="4996314"/>
            <a:ext cx="1190625"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Les chiens</a:t>
            </a:r>
          </a:p>
        </p:txBody>
      </p:sp>
      <p:sp>
        <p:nvSpPr>
          <p:cNvPr id="21" name="Rectangle 20"/>
          <p:cNvSpPr/>
          <p:nvPr/>
        </p:nvSpPr>
        <p:spPr>
          <a:xfrm>
            <a:off x="116631" y="5515997"/>
            <a:ext cx="1041623"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Le véhicule</a:t>
            </a:r>
          </a:p>
        </p:txBody>
      </p:sp>
      <p:sp>
        <p:nvSpPr>
          <p:cNvPr id="22" name="Rectangle 21"/>
          <p:cNvSpPr/>
          <p:nvPr/>
        </p:nvSpPr>
        <p:spPr>
          <a:xfrm>
            <a:off x="1230262" y="5515997"/>
            <a:ext cx="1190626"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Les véhicules</a:t>
            </a:r>
          </a:p>
        </p:txBody>
      </p:sp>
      <p:sp>
        <p:nvSpPr>
          <p:cNvPr id="23" name="Rectangle 22"/>
          <p:cNvSpPr/>
          <p:nvPr/>
        </p:nvSpPr>
        <p:spPr>
          <a:xfrm>
            <a:off x="116631" y="6004426"/>
            <a:ext cx="1041623"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Le voyageur</a:t>
            </a:r>
          </a:p>
        </p:txBody>
      </p:sp>
      <p:sp>
        <p:nvSpPr>
          <p:cNvPr id="24" name="Rectangle 23"/>
          <p:cNvSpPr/>
          <p:nvPr/>
        </p:nvSpPr>
        <p:spPr>
          <a:xfrm>
            <a:off x="1230262" y="6004426"/>
            <a:ext cx="1190626" cy="360040"/>
          </a:xfrm>
          <a:prstGeom prst="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Comic Sans MS" pitchFamily="66" charset="0"/>
              </a:rPr>
              <a:t>Les voyageurs</a:t>
            </a:r>
          </a:p>
        </p:txBody>
      </p:sp>
      <p:sp>
        <p:nvSpPr>
          <p:cNvPr id="25" name="ZoneTexte 24"/>
          <p:cNvSpPr txBox="1"/>
          <p:nvPr/>
        </p:nvSpPr>
        <p:spPr>
          <a:xfrm>
            <a:off x="2536304" y="4915832"/>
            <a:ext cx="4032448" cy="1477328"/>
          </a:xfrm>
          <a:prstGeom prst="rect">
            <a:avLst/>
          </a:prstGeom>
          <a:noFill/>
        </p:spPr>
        <p:txBody>
          <a:bodyPr wrap="square" rtlCol="0">
            <a:spAutoFit/>
          </a:bodyPr>
          <a:lstStyle/>
          <a:p>
            <a:pPr algn="just">
              <a:lnSpc>
                <a:spcPct val="250000"/>
              </a:lnSpc>
            </a:pPr>
            <a:r>
              <a:rPr lang="fr-FR" sz="1200" dirty="0">
                <a:latin typeface="Comic Sans MS" pitchFamily="66" charset="0"/>
              </a:rPr>
              <a:t>aboient dès que mon voisin s’en va.</a:t>
            </a:r>
          </a:p>
          <a:p>
            <a:pPr algn="just">
              <a:lnSpc>
                <a:spcPct val="250000"/>
              </a:lnSpc>
            </a:pPr>
            <a:r>
              <a:rPr lang="fr-FR" sz="1200" dirty="0">
                <a:latin typeface="Comic Sans MS" pitchFamily="66" charset="0"/>
              </a:rPr>
              <a:t>klaxonne dans la file d’embouteillages.</a:t>
            </a:r>
          </a:p>
          <a:p>
            <a:pPr algn="just">
              <a:lnSpc>
                <a:spcPct val="250000"/>
              </a:lnSpc>
            </a:pPr>
            <a:r>
              <a:rPr lang="fr-FR" sz="1200" dirty="0">
                <a:latin typeface="Comic Sans MS" pitchFamily="66" charset="0"/>
              </a:rPr>
              <a:t>se repose avant de reprendre la route.</a:t>
            </a:r>
          </a:p>
        </p:txBody>
      </p:sp>
      <p:grpSp>
        <p:nvGrpSpPr>
          <p:cNvPr id="26" name="Groupe 25"/>
          <p:cNvGrpSpPr/>
          <p:nvPr/>
        </p:nvGrpSpPr>
        <p:grpSpPr>
          <a:xfrm>
            <a:off x="116632" y="6726996"/>
            <a:ext cx="6653336" cy="818292"/>
            <a:chOff x="116632" y="1352600"/>
            <a:chExt cx="6653336" cy="818292"/>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a:latin typeface="SimpleRonde" pitchFamily="2" charset="0"/>
                </a:rPr>
                <a:t>Complète les phrases avec un groupe nominal sujet qui convient.</a:t>
              </a: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2" name="ZoneTexte 31"/>
          <p:cNvSpPr txBox="1"/>
          <p:nvPr/>
        </p:nvSpPr>
        <p:spPr>
          <a:xfrm>
            <a:off x="3483006" y="7766536"/>
            <a:ext cx="3186354" cy="1938992"/>
          </a:xfrm>
          <a:prstGeom prst="rect">
            <a:avLst/>
          </a:prstGeom>
          <a:noFill/>
        </p:spPr>
        <p:txBody>
          <a:bodyPr wrap="square" rtlCol="0">
            <a:spAutoFit/>
          </a:bodyPr>
          <a:lstStyle/>
          <a:p>
            <a:pPr algn="just">
              <a:lnSpc>
                <a:spcPct val="200000"/>
              </a:lnSpc>
            </a:pPr>
            <a:r>
              <a:rPr lang="fr-FR" sz="1200" dirty="0">
                <a:latin typeface="Comic Sans MS" pitchFamily="66" charset="0"/>
              </a:rPr>
              <a:t>jouent au foot tous les weekends.</a:t>
            </a:r>
          </a:p>
          <a:p>
            <a:pPr algn="just">
              <a:lnSpc>
                <a:spcPct val="200000"/>
              </a:lnSpc>
            </a:pPr>
            <a:r>
              <a:rPr lang="fr-FR" sz="1200" dirty="0">
                <a:latin typeface="Comic Sans MS" pitchFamily="66" charset="0"/>
              </a:rPr>
              <a:t>découvre un livre sur l’alpinisme.</a:t>
            </a:r>
          </a:p>
          <a:p>
            <a:pPr algn="just">
              <a:lnSpc>
                <a:spcPct val="200000"/>
              </a:lnSpc>
            </a:pPr>
            <a:r>
              <a:rPr lang="fr-FR" sz="1200" dirty="0">
                <a:latin typeface="Comic Sans MS" pitchFamily="66" charset="0"/>
              </a:rPr>
              <a:t>plante des carottes et des choux.</a:t>
            </a:r>
          </a:p>
          <a:p>
            <a:pPr algn="just">
              <a:lnSpc>
                <a:spcPct val="200000"/>
              </a:lnSpc>
            </a:pPr>
            <a:r>
              <a:rPr lang="fr-FR" sz="1200" dirty="0">
                <a:latin typeface="Comic Sans MS" pitchFamily="66" charset="0"/>
              </a:rPr>
              <a:t>déménagent l’été prochain.</a:t>
            </a:r>
          </a:p>
          <a:p>
            <a:pPr algn="just">
              <a:lnSpc>
                <a:spcPct val="200000"/>
              </a:lnSpc>
            </a:pPr>
            <a:r>
              <a:rPr lang="fr-FR" sz="1200" dirty="0">
                <a:latin typeface="Comic Sans MS" pitchFamily="66" charset="0"/>
              </a:rPr>
              <a:t>regardent un dessin animé dans le salon.</a:t>
            </a:r>
          </a:p>
        </p:txBody>
      </p:sp>
      <p:sp>
        <p:nvSpPr>
          <p:cNvPr id="33" name="ZoneTexte 32"/>
          <p:cNvSpPr txBox="1"/>
          <p:nvPr/>
        </p:nvSpPr>
        <p:spPr>
          <a:xfrm>
            <a:off x="262347" y="7766536"/>
            <a:ext cx="3186354" cy="1938992"/>
          </a:xfrm>
          <a:prstGeom prst="rect">
            <a:avLst/>
          </a:prstGeom>
          <a:noFill/>
        </p:spPr>
        <p:txBody>
          <a:bodyPr wrap="square" rtlCol="0">
            <a:spAutoFit/>
          </a:bodyPr>
          <a:lstStyle/>
          <a:p>
            <a:pPr algn="just">
              <a:lnSpc>
                <a:spcPct val="200000"/>
              </a:lnSpc>
            </a:pPr>
            <a:r>
              <a:rPr lang="fr-FR" sz="1200" dirty="0">
                <a:latin typeface="Comic Sans MS" pitchFamily="66" charset="0"/>
              </a:rPr>
              <a:t>_______________________________</a:t>
            </a:r>
          </a:p>
          <a:p>
            <a:pPr algn="just">
              <a:lnSpc>
                <a:spcPct val="200000"/>
              </a:lnSpc>
            </a:pPr>
            <a:r>
              <a:rPr lang="fr-FR" sz="1200" dirty="0">
                <a:latin typeface="Comic Sans MS" pitchFamily="66" charset="0"/>
              </a:rPr>
              <a:t>______________________________________________________________</a:t>
            </a:r>
          </a:p>
          <a:p>
            <a:pPr algn="just">
              <a:lnSpc>
                <a:spcPct val="200000"/>
              </a:lnSpc>
            </a:pPr>
            <a:r>
              <a:rPr lang="fr-FR" sz="1200" dirty="0">
                <a:latin typeface="Comic Sans MS" pitchFamily="66" charset="0"/>
              </a:rPr>
              <a:t>_______________________________</a:t>
            </a:r>
          </a:p>
          <a:p>
            <a:pPr algn="just">
              <a:lnSpc>
                <a:spcPct val="200000"/>
              </a:lnSpc>
            </a:pPr>
            <a:r>
              <a:rPr lang="fr-FR" sz="1200" dirty="0">
                <a:latin typeface="Comic Sans MS" pitchFamily="66" charset="0"/>
              </a:rPr>
              <a:t>_______________________________</a:t>
            </a:r>
          </a:p>
        </p:txBody>
      </p:sp>
      <p:pic>
        <p:nvPicPr>
          <p:cNvPr id="20" name="Image 19">
            <a:extLst>
              <a:ext uri="{FF2B5EF4-FFF2-40B4-BE49-F238E27FC236}">
                <a16:creationId xmlns:a16="http://schemas.microsoft.com/office/drawing/2014/main" id="{EFFE4796-AC81-8E65-DFD2-E3AFBC5E8149}"/>
              </a:ext>
            </a:extLst>
          </p:cNvPr>
          <p:cNvPicPr>
            <a:picLocks noChangeAspect="1"/>
          </p:cNvPicPr>
          <p:nvPr/>
        </p:nvPicPr>
        <p:blipFill>
          <a:blip r:embed="rId2">
            <a:extLst>
              <a:ext uri="{28A0092B-C50C-407E-A947-70E740481C1C}">
                <a14:useLocalDpi xmlns:a14="http://schemas.microsoft.com/office/drawing/2010/main" val="0"/>
              </a:ext>
            </a:extLst>
          </a:blip>
          <a:srcRect l="32150" t="27951" r="32150" b="28368"/>
          <a:stretch>
            <a:fillRect/>
          </a:stretch>
        </p:blipFill>
        <p:spPr>
          <a:xfrm flipH="1">
            <a:off x="4772756" y="7237307"/>
            <a:ext cx="2027618" cy="641070"/>
          </a:xfrm>
          <a:prstGeom prst="rect">
            <a:avLst/>
          </a:prstGeom>
        </p:spPr>
      </p:pic>
      <p:pic>
        <p:nvPicPr>
          <p:cNvPr id="34" name="Image 33">
            <a:extLst>
              <a:ext uri="{FF2B5EF4-FFF2-40B4-BE49-F238E27FC236}">
                <a16:creationId xmlns:a16="http://schemas.microsoft.com/office/drawing/2014/main" id="{03785FEB-85A0-BBE5-A9C9-0ACFE899D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128" y="7510128"/>
            <a:ext cx="413232" cy="771366"/>
          </a:xfrm>
          <a:prstGeom prst="rect">
            <a:avLst/>
          </a:prstGeom>
        </p:spPr>
      </p:pic>
      <p:sp>
        <p:nvSpPr>
          <p:cNvPr id="35" name="ZoneTexte 34">
            <a:extLst>
              <a:ext uri="{FF2B5EF4-FFF2-40B4-BE49-F238E27FC236}">
                <a16:creationId xmlns:a16="http://schemas.microsoft.com/office/drawing/2014/main" id="{6C553A63-8A17-56C2-23D5-0D3A0304EF57}"/>
              </a:ext>
            </a:extLst>
          </p:cNvPr>
          <p:cNvSpPr txBox="1"/>
          <p:nvPr/>
        </p:nvSpPr>
        <p:spPr>
          <a:xfrm>
            <a:off x="4807586" y="7266611"/>
            <a:ext cx="1783661" cy="415498"/>
          </a:xfrm>
          <a:prstGeom prst="rect">
            <a:avLst/>
          </a:prstGeom>
          <a:noFill/>
        </p:spPr>
        <p:txBody>
          <a:bodyPr wrap="square" rtlCol="0">
            <a:spAutoFit/>
          </a:bodyPr>
          <a:lstStyle/>
          <a:p>
            <a:pPr algn="ctr"/>
            <a:r>
              <a:rPr lang="fr-FR" sz="1050" i="1" dirty="0">
                <a:latin typeface="Comic Sans MS" pitchFamily="66" charset="0"/>
              </a:rPr>
              <a:t>N’oublie pas la </a:t>
            </a:r>
            <a:r>
              <a:rPr lang="fr-FR" sz="1050" b="1" i="1" dirty="0">
                <a:latin typeface="Comic Sans MS" pitchFamily="66" charset="0"/>
              </a:rPr>
              <a:t>majuscule</a:t>
            </a:r>
            <a:r>
              <a:rPr lang="fr-FR" sz="1050" i="1" dirty="0">
                <a:latin typeface="Comic Sans MS" pitchFamily="66" charset="0"/>
              </a:rPr>
              <a:t> en début de phrase !</a:t>
            </a:r>
          </a:p>
        </p:txBody>
      </p:sp>
    </p:spTree>
    <p:extLst>
      <p:ext uri="{BB962C8B-B14F-4D97-AF65-F5344CB8AC3E}">
        <p14:creationId xmlns:p14="http://schemas.microsoft.com/office/powerpoint/2010/main" val="130668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a:t>Accorder le sujet avec son verbe</a:t>
            </a:r>
          </a:p>
        </p:txBody>
      </p:sp>
      <p:sp>
        <p:nvSpPr>
          <p:cNvPr id="3" name="Espace réservé du texte 2"/>
          <p:cNvSpPr>
            <a:spLocks noGrp="1"/>
          </p:cNvSpPr>
          <p:nvPr>
            <p:ph type="body" sz="quarter" idx="11"/>
          </p:nvPr>
        </p:nvSpPr>
        <p:spPr/>
        <p:txBody>
          <a:bodyPr/>
          <a:lstStyle/>
          <a:p>
            <a:r>
              <a:rPr lang="fr-FR" dirty="0"/>
              <a:t>2</a:t>
            </a:r>
          </a:p>
        </p:txBody>
      </p:sp>
      <p:sp>
        <p:nvSpPr>
          <p:cNvPr id="4" name="Espace réservé du texte 3"/>
          <p:cNvSpPr>
            <a:spLocks noGrp="1"/>
          </p:cNvSpPr>
          <p:nvPr>
            <p:ph type="body" sz="quarter" idx="12"/>
          </p:nvPr>
        </p:nvSpPr>
        <p:spPr/>
        <p:txBody>
          <a:bodyPr/>
          <a:lstStyle/>
          <a:p>
            <a:r>
              <a:rPr lang="fr-FR" dirty="0"/>
              <a:t>***</a:t>
            </a:r>
          </a:p>
        </p:txBody>
      </p:sp>
      <p:grpSp>
        <p:nvGrpSpPr>
          <p:cNvPr id="7" name="Groupe 6"/>
          <p:cNvGrpSpPr/>
          <p:nvPr/>
        </p:nvGrpSpPr>
        <p:grpSpPr>
          <a:xfrm>
            <a:off x="116632" y="1280592"/>
            <a:ext cx="6653336" cy="468196"/>
            <a:chOff x="116632" y="1352600"/>
            <a:chExt cx="6653336" cy="468196"/>
          </a:xfrm>
        </p:grpSpPr>
        <p:grpSp>
          <p:nvGrpSpPr>
            <p:cNvPr id="8" name="Groupe 7"/>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ZoneTexte 8"/>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a:latin typeface="SimpleRonde" pitchFamily="2" charset="0"/>
                </a:rPr>
                <a:t>Recopie chaque phrase avec le verbe qui convient.</a:t>
              </a:r>
            </a:p>
          </p:txBody>
        </p:sp>
        <p:sp>
          <p:nvSpPr>
            <p:cNvPr id="10" name="Rectangle à coins arrondis 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3" name="ZoneTexte 12"/>
          <p:cNvSpPr txBox="1"/>
          <p:nvPr/>
        </p:nvSpPr>
        <p:spPr>
          <a:xfrm>
            <a:off x="296652" y="1712640"/>
            <a:ext cx="6372708" cy="2862322"/>
          </a:xfrm>
          <a:prstGeom prst="rect">
            <a:avLst/>
          </a:prstGeom>
          <a:noFill/>
        </p:spPr>
        <p:txBody>
          <a:bodyPr wrap="square" rtlCol="0">
            <a:spAutoFit/>
          </a:bodyPr>
          <a:lstStyle/>
          <a:p>
            <a:pPr algn="just">
              <a:lnSpc>
                <a:spcPct val="250000"/>
              </a:lnSpc>
            </a:pPr>
            <a:r>
              <a:rPr lang="fr-FR" sz="1200" dirty="0">
                <a:latin typeface="Comic Sans MS" pitchFamily="66" charset="0"/>
              </a:rPr>
              <a:t>Le train (siffle – sifflent) lors de son entrée dans la gare.</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Les enfants (sorte – sortent)  en courant dans la cour de récréation.</a:t>
            </a:r>
          </a:p>
          <a:p>
            <a:pPr algn="just">
              <a:lnSpc>
                <a:spcPct val="250000"/>
              </a:lnSpc>
            </a:pPr>
            <a:endParaRPr lang="fr-FR" sz="1200" dirty="0">
              <a:latin typeface="Comic Sans MS" pitchFamily="66" charset="0"/>
            </a:endParaRPr>
          </a:p>
          <a:p>
            <a:pPr algn="just">
              <a:lnSpc>
                <a:spcPct val="250000"/>
              </a:lnSpc>
            </a:pPr>
            <a:r>
              <a:rPr lang="fr-FR" sz="1200" dirty="0">
                <a:latin typeface="Comic Sans MS" pitchFamily="66" charset="0"/>
              </a:rPr>
              <a:t>La cloche (sonne – sonnent) la fin de la récréation.</a:t>
            </a:r>
          </a:p>
          <a:p>
            <a:pPr algn="just">
              <a:lnSpc>
                <a:spcPct val="250000"/>
              </a:lnSpc>
            </a:pPr>
            <a:endParaRPr lang="fr-FR" sz="1200" dirty="0">
              <a:latin typeface="Comic Sans MS" pitchFamily="66" charset="0"/>
            </a:endParaRPr>
          </a:p>
        </p:txBody>
      </p:sp>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376064" y="2190408"/>
            <a:ext cx="6192688" cy="502778"/>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7044" y="3152800"/>
            <a:ext cx="6192688" cy="502778"/>
          </a:xfrm>
          <a:prstGeom prst="rect">
            <a:avLst/>
          </a:prstGeom>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96652" y="4016896"/>
            <a:ext cx="6192688" cy="502778"/>
          </a:xfrm>
          <a:prstGeom prst="rect">
            <a:avLst/>
          </a:prstGeom>
        </p:spPr>
      </p:pic>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14995"/>
            <a:ext cx="3048006" cy="2438405"/>
          </a:xfrm>
          <a:prstGeom prst="rect">
            <a:avLst/>
          </a:prstGeom>
        </p:spPr>
      </p:pic>
      <p:grpSp>
        <p:nvGrpSpPr>
          <p:cNvPr id="18" name="Groupe 17"/>
          <p:cNvGrpSpPr/>
          <p:nvPr/>
        </p:nvGrpSpPr>
        <p:grpSpPr>
          <a:xfrm>
            <a:off x="116632" y="4664968"/>
            <a:ext cx="6653336" cy="1141457"/>
            <a:chOff x="116632" y="1352600"/>
            <a:chExt cx="6653336" cy="1141457"/>
          </a:xfrm>
        </p:grpSpPr>
        <p:grpSp>
          <p:nvGrpSpPr>
            <p:cNvPr id="19" name="Groupe 18"/>
            <p:cNvGrpSpPr/>
            <p:nvPr/>
          </p:nvGrpSpPr>
          <p:grpSpPr>
            <a:xfrm>
              <a:off x="116632" y="1352600"/>
              <a:ext cx="360040" cy="461665"/>
              <a:chOff x="116632" y="1352600"/>
              <a:chExt cx="360040" cy="461665"/>
            </a:xfrm>
          </p:grpSpPr>
          <p:sp>
            <p:nvSpPr>
              <p:cNvPr id="22" name="Ellipse 2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ZoneTexte 19"/>
            <p:cNvSpPr txBox="1"/>
            <p:nvPr/>
          </p:nvSpPr>
          <p:spPr>
            <a:xfrm>
              <a:off x="476672" y="1432228"/>
              <a:ext cx="6192688" cy="1061829"/>
            </a:xfrm>
            <a:prstGeom prst="rect">
              <a:avLst/>
            </a:prstGeom>
            <a:noFill/>
          </p:spPr>
          <p:txBody>
            <a:bodyPr wrap="square" rtlCol="0">
              <a:spAutoFit/>
            </a:bodyPr>
            <a:lstStyle/>
            <a:p>
              <a:pPr>
                <a:lnSpc>
                  <a:spcPct val="150000"/>
                </a:lnSpc>
              </a:pPr>
              <a:r>
                <a:rPr lang="fr-FR" sz="1400" u="sng" dirty="0">
                  <a:latin typeface="SimpleRonde" pitchFamily="2" charset="0"/>
                </a:rPr>
                <a:t>Ecris trois phrases à propos de ce dessin. Utilise les mots suivants pour t’aider : elle – elles – les garçons – il – ils – la fillette – jouer – sauter – bille(s) – marelle – corde – ballon.</a:t>
              </a:r>
            </a:p>
          </p:txBody>
        </p:sp>
        <p:sp>
          <p:nvSpPr>
            <p:cNvPr id="21" name="Rectangle à coins arrondis 2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t="1" r="45064" b="64724"/>
          <a:stretch/>
        </p:blipFill>
        <p:spPr>
          <a:xfrm>
            <a:off x="3083050" y="6033120"/>
            <a:ext cx="3406290" cy="847740"/>
          </a:xfrm>
          <a:prstGeom prst="rect">
            <a:avLst/>
          </a:prstGeom>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t="1" r="45064" b="64724"/>
          <a:stretch/>
        </p:blipFill>
        <p:spPr>
          <a:xfrm>
            <a:off x="3083050" y="7633652"/>
            <a:ext cx="3406290" cy="847740"/>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t="1" r="4433" b="79514"/>
          <a:stretch/>
        </p:blipFill>
        <p:spPr>
          <a:xfrm>
            <a:off x="296652" y="8925192"/>
            <a:ext cx="6192688" cy="492304"/>
          </a:xfrm>
          <a:prstGeom prst="rect">
            <a:avLst/>
          </a:prstGeom>
        </p:spPr>
      </p:pic>
      <p:sp>
        <p:nvSpPr>
          <p:cNvPr id="28" name="ZoneTexte 27"/>
          <p:cNvSpPr txBox="1"/>
          <p:nvPr/>
        </p:nvSpPr>
        <p:spPr>
          <a:xfrm>
            <a:off x="3068960" y="6095836"/>
            <a:ext cx="360040" cy="369332"/>
          </a:xfrm>
          <a:prstGeom prst="rect">
            <a:avLst/>
          </a:prstGeom>
          <a:noFill/>
        </p:spPr>
        <p:txBody>
          <a:bodyPr wrap="square" rtlCol="0">
            <a:spAutoFit/>
          </a:bodyPr>
          <a:lstStyle/>
          <a:p>
            <a:r>
              <a:rPr lang="fr-FR" dirty="0">
                <a:latin typeface="akaDylan Plain" pitchFamily="82" charset="0"/>
              </a:rPr>
              <a:t>1</a:t>
            </a:r>
          </a:p>
        </p:txBody>
      </p:sp>
      <p:sp>
        <p:nvSpPr>
          <p:cNvPr id="29" name="ZoneTexte 28"/>
          <p:cNvSpPr txBox="1"/>
          <p:nvPr/>
        </p:nvSpPr>
        <p:spPr>
          <a:xfrm>
            <a:off x="3068960" y="7680012"/>
            <a:ext cx="360040" cy="369332"/>
          </a:xfrm>
          <a:prstGeom prst="rect">
            <a:avLst/>
          </a:prstGeom>
          <a:noFill/>
        </p:spPr>
        <p:txBody>
          <a:bodyPr wrap="square" rtlCol="0">
            <a:spAutoFit/>
          </a:bodyPr>
          <a:lstStyle/>
          <a:p>
            <a:r>
              <a:rPr lang="fr-FR" dirty="0">
                <a:latin typeface="akaDylan Plain" pitchFamily="82" charset="0"/>
              </a:rPr>
              <a:t>2</a:t>
            </a:r>
          </a:p>
        </p:txBody>
      </p:sp>
      <p:sp>
        <p:nvSpPr>
          <p:cNvPr id="30" name="ZoneTexte 29"/>
          <p:cNvSpPr txBox="1"/>
          <p:nvPr/>
        </p:nvSpPr>
        <p:spPr>
          <a:xfrm>
            <a:off x="296652" y="8976156"/>
            <a:ext cx="360040" cy="369332"/>
          </a:xfrm>
          <a:prstGeom prst="rect">
            <a:avLst/>
          </a:prstGeom>
          <a:noFill/>
        </p:spPr>
        <p:txBody>
          <a:bodyPr wrap="square" rtlCol="0">
            <a:spAutoFit/>
          </a:bodyPr>
          <a:lstStyle/>
          <a:p>
            <a:r>
              <a:rPr lang="fr-FR" dirty="0">
                <a:latin typeface="akaDylan Plain" pitchFamily="82" charset="0"/>
              </a:rPr>
              <a:t>3</a:t>
            </a:r>
          </a:p>
        </p:txBody>
      </p:sp>
    </p:spTree>
    <p:extLst>
      <p:ext uri="{BB962C8B-B14F-4D97-AF65-F5344CB8AC3E}">
        <p14:creationId xmlns:p14="http://schemas.microsoft.com/office/powerpoint/2010/main" val="38210801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4850</TotalTime>
  <Words>10965</Words>
  <Application>Microsoft Office PowerPoint</Application>
  <PresentationFormat>Format A4 (210 x 297 mm)</PresentationFormat>
  <Paragraphs>2018</Paragraphs>
  <Slides>64</Slides>
  <Notes>14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64</vt:i4>
      </vt:variant>
    </vt:vector>
  </HeadingPairs>
  <TitlesOfParts>
    <vt:vector size="76" baseType="lpstr">
      <vt:lpstr>28 Days Later</vt:lpstr>
      <vt:lpstr>akaDylan Plain</vt:lpstr>
      <vt:lpstr>Arial</vt:lpstr>
      <vt:lpstr>Berlin Sans FB Demi</vt:lpstr>
      <vt:lpstr>Calibri</vt:lpstr>
      <vt:lpstr>Comic Sans MS</vt:lpstr>
      <vt:lpstr>Cooper Std Black</vt:lpstr>
      <vt:lpstr>Cursive standard</vt:lpstr>
      <vt:lpstr>SimpleRonde</vt:lpstr>
      <vt:lpstr>Sketch Nice</vt:lpstr>
      <vt:lpstr>Throw My Hands Up in the Air</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Gaëlle Lavillat</dc:creator>
  <cp:lastModifiedBy>Utilisateur</cp:lastModifiedBy>
  <cp:revision>194</cp:revision>
  <cp:lastPrinted>2024-08-31T09:49:56Z</cp:lastPrinted>
  <dcterms:created xsi:type="dcterms:W3CDTF">2013-08-25T18:45:11Z</dcterms:created>
  <dcterms:modified xsi:type="dcterms:W3CDTF">2025-08-23T13:41:26Z</dcterms:modified>
</cp:coreProperties>
</file>