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4"/>
  </p:notesMasterIdLst>
  <p:sldIdLst>
    <p:sldId id="256" r:id="rId2"/>
    <p:sldId id="257" r:id="rId3"/>
    <p:sldId id="259" r:id="rId4"/>
    <p:sldId id="258" r:id="rId5"/>
    <p:sldId id="260" r:id="rId6"/>
    <p:sldId id="261" r:id="rId7"/>
    <p:sldId id="262" r:id="rId8"/>
    <p:sldId id="263" r:id="rId9"/>
    <p:sldId id="268" r:id="rId10"/>
    <p:sldId id="269" r:id="rId11"/>
    <p:sldId id="270" r:id="rId12"/>
    <p:sldId id="271" r:id="rId13"/>
    <p:sldId id="264" r:id="rId14"/>
    <p:sldId id="265" r:id="rId15"/>
    <p:sldId id="266" r:id="rId16"/>
    <p:sldId id="267" r:id="rId17"/>
    <p:sldId id="272" r:id="rId18"/>
    <p:sldId id="273" r:id="rId19"/>
    <p:sldId id="274" r:id="rId20"/>
    <p:sldId id="275" r:id="rId21"/>
    <p:sldId id="276" r:id="rId22"/>
    <p:sldId id="280" r:id="rId23"/>
    <p:sldId id="278" r:id="rId24"/>
    <p:sldId id="281" r:id="rId25"/>
    <p:sldId id="282" r:id="rId26"/>
    <p:sldId id="283" r:id="rId27"/>
    <p:sldId id="284" r:id="rId28"/>
    <p:sldId id="285" r:id="rId29"/>
    <p:sldId id="286" r:id="rId30"/>
    <p:sldId id="287" r:id="rId31"/>
    <p:sldId id="288" r:id="rId32"/>
    <p:sldId id="289" r:id="rId33"/>
  </p:sldIdLst>
  <p:sldSz cx="6858000" cy="9906000" type="A4"/>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CC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Style moyen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559" autoAdjust="0"/>
    <p:restoredTop sz="94660"/>
  </p:normalViewPr>
  <p:slideViewPr>
    <p:cSldViewPr>
      <p:cViewPr>
        <p:scale>
          <a:sx n="100" d="100"/>
          <a:sy n="100" d="100"/>
        </p:scale>
        <p:origin x="-2844" y="1026"/>
      </p:cViewPr>
      <p:guideLst>
        <p:guide orient="horz" pos="3120"/>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6F7E9E6-B47F-473C-A9B1-EFC3F322BB18}" type="datetimeFigureOut">
              <a:rPr lang="fr-FR" smtClean="0"/>
              <a:t>19/11/2016</a:t>
            </a:fld>
            <a:endParaRPr lang="fr-FR"/>
          </a:p>
        </p:txBody>
      </p:sp>
      <p:sp>
        <p:nvSpPr>
          <p:cNvPr id="4" name="Espace réservé de l'image des diapositives 3"/>
          <p:cNvSpPr>
            <a:spLocks noGrp="1" noRot="1" noChangeAspect="1"/>
          </p:cNvSpPr>
          <p:nvPr>
            <p:ph type="sldImg" idx="2"/>
          </p:nvPr>
        </p:nvSpPr>
        <p:spPr>
          <a:xfrm>
            <a:off x="2241550" y="685800"/>
            <a:ext cx="23749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7C394A3-2A4E-4883-8367-B6FB47A52D99}" type="slidenum">
              <a:rPr lang="fr-FR" smtClean="0"/>
              <a:t>‹N°›</a:t>
            </a:fld>
            <a:endParaRPr lang="fr-FR"/>
          </a:p>
        </p:txBody>
      </p:sp>
    </p:spTree>
    <p:extLst>
      <p:ext uri="{BB962C8B-B14F-4D97-AF65-F5344CB8AC3E}">
        <p14:creationId xmlns:p14="http://schemas.microsoft.com/office/powerpoint/2010/main" val="353561954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27C394A3-2A4E-4883-8367-B6FB47A52D99}" type="slidenum">
              <a:rPr lang="fr-FR" smtClean="0"/>
              <a:t>27</a:t>
            </a:fld>
            <a:endParaRPr lang="fr-FR"/>
          </a:p>
        </p:txBody>
      </p:sp>
    </p:spTree>
    <p:extLst>
      <p:ext uri="{BB962C8B-B14F-4D97-AF65-F5344CB8AC3E}">
        <p14:creationId xmlns:p14="http://schemas.microsoft.com/office/powerpoint/2010/main" val="56932374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27C394A3-2A4E-4883-8367-B6FB47A52D99}" type="slidenum">
              <a:rPr lang="fr-FR" smtClean="0"/>
              <a:t>28</a:t>
            </a:fld>
            <a:endParaRPr lang="fr-FR"/>
          </a:p>
        </p:txBody>
      </p:sp>
    </p:spTree>
    <p:extLst>
      <p:ext uri="{BB962C8B-B14F-4D97-AF65-F5344CB8AC3E}">
        <p14:creationId xmlns:p14="http://schemas.microsoft.com/office/powerpoint/2010/main" val="56932374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e1 eval 1">
    <p:spTree>
      <p:nvGrpSpPr>
        <p:cNvPr id="1" name=""/>
        <p:cNvGrpSpPr/>
        <p:nvPr/>
      </p:nvGrpSpPr>
      <p:grpSpPr>
        <a:xfrm>
          <a:off x="0" y="0"/>
          <a:ext cx="0" cy="0"/>
          <a:chOff x="0" y="0"/>
          <a:chExt cx="0" cy="0"/>
        </a:xfrm>
      </p:grpSpPr>
      <p:sp>
        <p:nvSpPr>
          <p:cNvPr id="9" name="Rectangle 3"/>
          <p:cNvSpPr/>
          <p:nvPr userDrawn="1"/>
        </p:nvSpPr>
        <p:spPr>
          <a:xfrm>
            <a:off x="0" y="0"/>
            <a:ext cx="6858000" cy="1045029"/>
          </a:xfrm>
          <a:custGeom>
            <a:avLst/>
            <a:gdLst>
              <a:gd name="connsiteX0" fmla="*/ 0 w 6858000"/>
              <a:gd name="connsiteY0" fmla="*/ 0 h 1064568"/>
              <a:gd name="connsiteX1" fmla="*/ 6858000 w 6858000"/>
              <a:gd name="connsiteY1" fmla="*/ 0 h 1064568"/>
              <a:gd name="connsiteX2" fmla="*/ 6858000 w 6858000"/>
              <a:gd name="connsiteY2" fmla="*/ 1064568 h 1064568"/>
              <a:gd name="connsiteX3" fmla="*/ 0 w 6858000"/>
              <a:gd name="connsiteY3" fmla="*/ 1064568 h 1064568"/>
              <a:gd name="connsiteX4" fmla="*/ 0 w 6858000"/>
              <a:gd name="connsiteY4" fmla="*/ 0 h 1064568"/>
              <a:gd name="connsiteX0" fmla="*/ 0 w 6858000"/>
              <a:gd name="connsiteY0" fmla="*/ 0 h 1361748"/>
              <a:gd name="connsiteX1" fmla="*/ 6858000 w 6858000"/>
              <a:gd name="connsiteY1" fmla="*/ 0 h 1361748"/>
              <a:gd name="connsiteX2" fmla="*/ 6858000 w 6858000"/>
              <a:gd name="connsiteY2" fmla="*/ 1064568 h 1361748"/>
              <a:gd name="connsiteX3" fmla="*/ 0 w 6858000"/>
              <a:gd name="connsiteY3" fmla="*/ 1361748 h 1361748"/>
              <a:gd name="connsiteX4" fmla="*/ 0 w 6858000"/>
              <a:gd name="connsiteY4" fmla="*/ 0 h 136174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858000" h="1361748">
                <a:moveTo>
                  <a:pt x="0" y="0"/>
                </a:moveTo>
                <a:lnTo>
                  <a:pt x="6858000" y="0"/>
                </a:lnTo>
                <a:lnTo>
                  <a:pt x="6858000" y="1064568"/>
                </a:lnTo>
                <a:lnTo>
                  <a:pt x="0" y="1361748"/>
                </a:lnTo>
                <a:lnTo>
                  <a:pt x="0" y="0"/>
                </a:lnTo>
                <a:close/>
              </a:path>
            </a:pathLst>
          </a:custGeom>
          <a:solidFill>
            <a:schemeClr val="bg1">
              <a:lumMod val="85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 name="Rectangle à coins arrondis 6"/>
          <p:cNvSpPr/>
          <p:nvPr userDrawn="1"/>
        </p:nvSpPr>
        <p:spPr>
          <a:xfrm>
            <a:off x="5413354" y="641802"/>
            <a:ext cx="1336282" cy="333740"/>
          </a:xfrm>
          <a:prstGeom prst="roundRect">
            <a:avLst/>
          </a:prstGeom>
          <a:solidFill>
            <a:schemeClr val="bg1"/>
          </a:solidFill>
          <a:ln w="19050">
            <a:solidFill>
              <a:schemeClr val="tx1">
                <a:lumMod val="65000"/>
                <a:lumOff val="35000"/>
              </a:schemeClr>
            </a:solidFill>
            <a:prstDash val="sysDash"/>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fr-FR" sz="2800" dirty="0" smtClean="0">
              <a:solidFill>
                <a:schemeClr val="tx1">
                  <a:lumMod val="65000"/>
                  <a:lumOff val="35000"/>
                </a:schemeClr>
              </a:solidFill>
              <a:effectLst>
                <a:outerShdw blurRad="38100" dist="38100" dir="2700000" algn="tl">
                  <a:srgbClr val="000000">
                    <a:alpha val="43137"/>
                  </a:srgbClr>
                </a:outerShdw>
              </a:effectLst>
              <a:latin typeface="Cooper Std Black" pitchFamily="18" charset="0"/>
            </a:endParaRPr>
          </a:p>
        </p:txBody>
      </p:sp>
      <p:sp>
        <p:nvSpPr>
          <p:cNvPr id="8" name="ZoneTexte 7"/>
          <p:cNvSpPr txBox="1"/>
          <p:nvPr userDrawn="1"/>
        </p:nvSpPr>
        <p:spPr>
          <a:xfrm>
            <a:off x="5413354" y="641802"/>
            <a:ext cx="1336282" cy="338554"/>
          </a:xfrm>
          <a:prstGeom prst="rect">
            <a:avLst/>
          </a:prstGeom>
          <a:noFill/>
        </p:spPr>
        <p:txBody>
          <a:bodyPr wrap="square" rtlCol="0">
            <a:sp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1600" dirty="0" smtClean="0">
                <a:solidFill>
                  <a:schemeClr val="tx1">
                    <a:lumMod val="95000"/>
                    <a:lumOff val="5000"/>
                  </a:schemeClr>
                </a:solidFill>
                <a:effectLst>
                  <a:outerShdw blurRad="38100" dist="38100" dir="2700000" algn="tl">
                    <a:srgbClr val="000000">
                      <a:alpha val="43137"/>
                    </a:srgbClr>
                  </a:outerShdw>
                </a:effectLst>
                <a:latin typeface="Berlin Sans FB Demi" pitchFamily="34" charset="0"/>
              </a:rPr>
              <a:t>Evaluation 1</a:t>
            </a:r>
          </a:p>
        </p:txBody>
      </p:sp>
      <p:sp>
        <p:nvSpPr>
          <p:cNvPr id="11" name="Ellipse 10"/>
          <p:cNvSpPr/>
          <p:nvPr userDrawn="1"/>
        </p:nvSpPr>
        <p:spPr>
          <a:xfrm>
            <a:off x="135701" y="110132"/>
            <a:ext cx="821388" cy="810420"/>
          </a:xfrm>
          <a:prstGeom prst="ellipse">
            <a:avLst/>
          </a:prstGeom>
          <a:solidFill>
            <a:srgbClr val="FF9900"/>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2" name="ZoneTexte 11"/>
          <p:cNvSpPr txBox="1"/>
          <p:nvPr userDrawn="1"/>
        </p:nvSpPr>
        <p:spPr>
          <a:xfrm rot="20976963">
            <a:off x="118912" y="155701"/>
            <a:ext cx="821388" cy="646331"/>
          </a:xfrm>
          <a:prstGeom prst="rect">
            <a:avLst/>
          </a:prstGeom>
          <a:noFill/>
        </p:spPr>
        <p:txBody>
          <a:bodyPr wrap="square" rtlCol="0">
            <a:spAutoFit/>
          </a:bodyPr>
          <a:lstStyle/>
          <a:p>
            <a:pPr algn="ctr"/>
            <a:r>
              <a:rPr lang="fr-FR" sz="3600" dirty="0" smtClean="0">
                <a:solidFill>
                  <a:schemeClr val="tx1">
                    <a:lumMod val="65000"/>
                    <a:lumOff val="35000"/>
                  </a:schemeClr>
                </a:solidFill>
                <a:effectLst>
                  <a:outerShdw blurRad="38100" dist="38100" dir="2700000" algn="tl">
                    <a:srgbClr val="000000">
                      <a:alpha val="43137"/>
                    </a:srgbClr>
                  </a:outerShdw>
                </a:effectLst>
                <a:latin typeface="28 Days Later" pitchFamily="34" charset="0"/>
              </a:rPr>
              <a:t>CE1</a:t>
            </a:r>
            <a:endParaRPr lang="fr-FR" sz="2400" dirty="0" smtClean="0">
              <a:solidFill>
                <a:schemeClr val="tx1">
                  <a:lumMod val="65000"/>
                  <a:lumOff val="35000"/>
                </a:schemeClr>
              </a:solidFill>
              <a:effectLst>
                <a:outerShdw blurRad="38100" dist="38100" dir="2700000" algn="tl">
                  <a:srgbClr val="000000">
                    <a:alpha val="43137"/>
                  </a:srgbClr>
                </a:outerShdw>
              </a:effectLst>
              <a:latin typeface="28 Days Later" pitchFamily="34" charset="0"/>
            </a:endParaRPr>
          </a:p>
        </p:txBody>
      </p:sp>
      <p:sp>
        <p:nvSpPr>
          <p:cNvPr id="2" name="ZoneTexte 1"/>
          <p:cNvSpPr txBox="1"/>
          <p:nvPr userDrawn="1"/>
        </p:nvSpPr>
        <p:spPr>
          <a:xfrm>
            <a:off x="5157192" y="9705528"/>
            <a:ext cx="1800200" cy="215444"/>
          </a:xfrm>
          <a:prstGeom prst="rect">
            <a:avLst/>
          </a:prstGeom>
          <a:noFill/>
        </p:spPr>
        <p:txBody>
          <a:bodyPr wrap="square" rtlCol="0">
            <a:spAutoFit/>
          </a:bodyPr>
          <a:lstStyle/>
          <a:p>
            <a:r>
              <a:rPr lang="fr-FR" sz="800" spc="50" baseline="0" dirty="0" smtClean="0">
                <a:solidFill>
                  <a:schemeClr val="bg1"/>
                </a:solidFill>
              </a:rPr>
              <a:t>http://www.mysticlolly-leblog.fr</a:t>
            </a:r>
            <a:endParaRPr lang="fr-FR" sz="800" spc="50" baseline="0" dirty="0">
              <a:solidFill>
                <a:schemeClr val="bg1"/>
              </a:solidFill>
            </a:endParaRPr>
          </a:p>
        </p:txBody>
      </p:sp>
      <p:sp>
        <p:nvSpPr>
          <p:cNvPr id="10" name="Espace réservé du texte 13"/>
          <p:cNvSpPr>
            <a:spLocks noGrp="1"/>
          </p:cNvSpPr>
          <p:nvPr>
            <p:ph type="body" sz="quarter" idx="10" hasCustomPrompt="1"/>
          </p:nvPr>
        </p:nvSpPr>
        <p:spPr>
          <a:xfrm>
            <a:off x="1038225" y="56456"/>
            <a:ext cx="4262438" cy="610810"/>
          </a:xfrm>
          <a:prstGeom prst="rect">
            <a:avLst/>
          </a:prstGeom>
        </p:spPr>
        <p:txBody>
          <a:bodyPr anchor="t"/>
          <a:lstStyle>
            <a:lvl1pPr marL="0" indent="0">
              <a:buNone/>
              <a:defRPr>
                <a:solidFill>
                  <a:schemeClr val="bg1"/>
                </a:solidFill>
                <a:effectLst>
                  <a:outerShdw blurRad="38100" dist="38100" dir="2700000" algn="tl">
                    <a:srgbClr val="000000">
                      <a:alpha val="43137"/>
                    </a:srgbClr>
                  </a:outerShdw>
                </a:effectLst>
                <a:latin typeface="Berlin Sans FB Demi" pitchFamily="34" charset="0"/>
              </a:defRPr>
            </a:lvl1pPr>
          </a:lstStyle>
          <a:p>
            <a:pPr lvl="0"/>
            <a:r>
              <a:rPr lang="fr-FR" dirty="0" smtClean="0"/>
              <a:t>Titre</a:t>
            </a:r>
            <a:endParaRPr lang="fr-FR" dirty="0"/>
          </a:p>
        </p:txBody>
      </p:sp>
      <p:pic>
        <p:nvPicPr>
          <p:cNvPr id="13" name="Image 1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343266" y="579234"/>
            <a:ext cx="957942" cy="522514"/>
          </a:xfrm>
          <a:prstGeom prst="rect">
            <a:avLst/>
          </a:prstGeom>
        </p:spPr>
      </p:pic>
    </p:spTree>
    <p:extLst>
      <p:ext uri="{BB962C8B-B14F-4D97-AF65-F5344CB8AC3E}">
        <p14:creationId xmlns:p14="http://schemas.microsoft.com/office/powerpoint/2010/main" val="15844189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342900" y="396699"/>
            <a:ext cx="6172200" cy="1651000"/>
          </a:xfrm>
          <a:prstGeom prst="rect">
            <a:avLst/>
          </a:prstGeom>
        </p:spPr>
        <p:txBody>
          <a:bodyPr/>
          <a:lstStyle>
            <a:lvl1pPr>
              <a:defRPr/>
            </a:lvl1pPr>
          </a:lstStyle>
          <a:p>
            <a:r>
              <a:rPr lang="fr-FR" smtClean="0"/>
              <a:t>Modifiez le style du titre</a:t>
            </a:r>
            <a:endParaRPr lang="fr-FR"/>
          </a:p>
        </p:txBody>
      </p:sp>
      <p:sp>
        <p:nvSpPr>
          <p:cNvPr id="3" name="Espace réservé du texte 2"/>
          <p:cNvSpPr>
            <a:spLocks noGrp="1"/>
          </p:cNvSpPr>
          <p:nvPr>
            <p:ph type="body" idx="1"/>
          </p:nvPr>
        </p:nvSpPr>
        <p:spPr>
          <a:xfrm>
            <a:off x="342900" y="2217385"/>
            <a:ext cx="3030141" cy="924101"/>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Espace réservé du contenu 3"/>
          <p:cNvSpPr>
            <a:spLocks noGrp="1"/>
          </p:cNvSpPr>
          <p:nvPr>
            <p:ph sz="half" idx="2"/>
          </p:nvPr>
        </p:nvSpPr>
        <p:spPr>
          <a:xfrm>
            <a:off x="342900" y="3141486"/>
            <a:ext cx="3030141" cy="5707416"/>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3483769" y="2217385"/>
            <a:ext cx="3031332" cy="924101"/>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Espace réservé du contenu 5"/>
          <p:cNvSpPr>
            <a:spLocks noGrp="1"/>
          </p:cNvSpPr>
          <p:nvPr>
            <p:ph sz="quarter" idx="4"/>
          </p:nvPr>
        </p:nvSpPr>
        <p:spPr>
          <a:xfrm>
            <a:off x="3483769" y="3141486"/>
            <a:ext cx="3031332" cy="5707416"/>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a:xfrm>
            <a:off x="342900" y="9181397"/>
            <a:ext cx="1600200" cy="527403"/>
          </a:xfrm>
          <a:prstGeom prst="rect">
            <a:avLst/>
          </a:prstGeom>
        </p:spPr>
        <p:txBody>
          <a:bodyPr/>
          <a:lstStyle/>
          <a:p>
            <a:fld id="{03F5CDA8-7F91-4151-A02E-F96C2706F85B}" type="datetimeFigureOut">
              <a:rPr lang="fr-FR" smtClean="0"/>
              <a:pPr/>
              <a:t>19/11/2016</a:t>
            </a:fld>
            <a:endParaRPr lang="fr-FR"/>
          </a:p>
        </p:txBody>
      </p:sp>
      <p:sp>
        <p:nvSpPr>
          <p:cNvPr id="8" name="Espace réservé du pied de page 7"/>
          <p:cNvSpPr>
            <a:spLocks noGrp="1"/>
          </p:cNvSpPr>
          <p:nvPr>
            <p:ph type="ftr" sz="quarter" idx="11"/>
          </p:nvPr>
        </p:nvSpPr>
        <p:spPr>
          <a:xfrm>
            <a:off x="2343150" y="9181397"/>
            <a:ext cx="2171700" cy="527403"/>
          </a:xfrm>
          <a:prstGeom prst="rect">
            <a:avLst/>
          </a:prstGeom>
        </p:spPr>
        <p:txBody>
          <a:bodyPr/>
          <a:lstStyle/>
          <a:p>
            <a:endParaRPr lang="fr-FR"/>
          </a:p>
        </p:txBody>
      </p:sp>
      <p:sp>
        <p:nvSpPr>
          <p:cNvPr id="9" name="Espace réservé du numéro de diapositive 8"/>
          <p:cNvSpPr>
            <a:spLocks noGrp="1"/>
          </p:cNvSpPr>
          <p:nvPr>
            <p:ph type="sldNum" sz="quarter" idx="12"/>
          </p:nvPr>
        </p:nvSpPr>
        <p:spPr>
          <a:xfrm>
            <a:off x="4914900" y="9181397"/>
            <a:ext cx="1600200" cy="527403"/>
          </a:xfrm>
          <a:prstGeom prst="rect">
            <a:avLst/>
          </a:prstGeom>
        </p:spPr>
        <p:txBody>
          <a:bodyPr/>
          <a:lstStyle/>
          <a:p>
            <a:fld id="{35F33ABD-7102-4DF2-B79C-6BB7428CDCEC}" type="slidenum">
              <a:rPr lang="fr-FR" smtClean="0"/>
              <a:pPr/>
              <a:t>‹N°›</a:t>
            </a:fld>
            <a:endParaRPr lang="fr-FR"/>
          </a:p>
        </p:txBody>
      </p:sp>
    </p:spTree>
    <p:extLst>
      <p:ext uri="{BB962C8B-B14F-4D97-AF65-F5344CB8AC3E}">
        <p14:creationId xmlns:p14="http://schemas.microsoft.com/office/powerpoint/2010/main" val="37640591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a:xfrm>
            <a:off x="342900" y="396699"/>
            <a:ext cx="6172200" cy="1651000"/>
          </a:xfrm>
          <a:prstGeom prst="rect">
            <a:avLst/>
          </a:prstGeom>
        </p:spPr>
        <p:txBody>
          <a:bodyPr/>
          <a:lstStyle/>
          <a:p>
            <a:r>
              <a:rPr lang="fr-FR" smtClean="0"/>
              <a:t>Modifiez le style du titre</a:t>
            </a:r>
            <a:endParaRPr lang="fr-FR"/>
          </a:p>
        </p:txBody>
      </p:sp>
      <p:sp>
        <p:nvSpPr>
          <p:cNvPr id="3" name="Espace réservé de la date 2"/>
          <p:cNvSpPr>
            <a:spLocks noGrp="1"/>
          </p:cNvSpPr>
          <p:nvPr>
            <p:ph type="dt" sz="half" idx="10"/>
          </p:nvPr>
        </p:nvSpPr>
        <p:spPr>
          <a:xfrm>
            <a:off x="342900" y="9181397"/>
            <a:ext cx="1600200" cy="527403"/>
          </a:xfrm>
          <a:prstGeom prst="rect">
            <a:avLst/>
          </a:prstGeom>
        </p:spPr>
        <p:txBody>
          <a:bodyPr/>
          <a:lstStyle/>
          <a:p>
            <a:fld id="{03F5CDA8-7F91-4151-A02E-F96C2706F85B}" type="datetimeFigureOut">
              <a:rPr lang="fr-FR" smtClean="0"/>
              <a:pPr/>
              <a:t>19/11/2016</a:t>
            </a:fld>
            <a:endParaRPr lang="fr-FR"/>
          </a:p>
        </p:txBody>
      </p:sp>
      <p:sp>
        <p:nvSpPr>
          <p:cNvPr id="4" name="Espace réservé du pied de page 3"/>
          <p:cNvSpPr>
            <a:spLocks noGrp="1"/>
          </p:cNvSpPr>
          <p:nvPr>
            <p:ph type="ftr" sz="quarter" idx="11"/>
          </p:nvPr>
        </p:nvSpPr>
        <p:spPr>
          <a:xfrm>
            <a:off x="2343150" y="9181397"/>
            <a:ext cx="2171700" cy="527403"/>
          </a:xfrm>
          <a:prstGeom prst="rect">
            <a:avLst/>
          </a:prstGeom>
        </p:spPr>
        <p:txBody>
          <a:bodyPr/>
          <a:lstStyle/>
          <a:p>
            <a:endParaRPr lang="fr-FR"/>
          </a:p>
        </p:txBody>
      </p:sp>
      <p:sp>
        <p:nvSpPr>
          <p:cNvPr id="5" name="Espace réservé du numéro de diapositive 4"/>
          <p:cNvSpPr>
            <a:spLocks noGrp="1"/>
          </p:cNvSpPr>
          <p:nvPr>
            <p:ph type="sldNum" sz="quarter" idx="12"/>
          </p:nvPr>
        </p:nvSpPr>
        <p:spPr>
          <a:xfrm>
            <a:off x="4914900" y="9181397"/>
            <a:ext cx="1600200" cy="527403"/>
          </a:xfrm>
          <a:prstGeom prst="rect">
            <a:avLst/>
          </a:prstGeom>
        </p:spPr>
        <p:txBody>
          <a:bodyPr/>
          <a:lstStyle/>
          <a:p>
            <a:fld id="{35F33ABD-7102-4DF2-B79C-6BB7428CDCEC}" type="slidenum">
              <a:rPr lang="fr-FR" smtClean="0"/>
              <a:pPr/>
              <a:t>‹N°›</a:t>
            </a:fld>
            <a:endParaRPr lang="fr-FR"/>
          </a:p>
        </p:txBody>
      </p:sp>
    </p:spTree>
    <p:extLst>
      <p:ext uri="{BB962C8B-B14F-4D97-AF65-F5344CB8AC3E}">
        <p14:creationId xmlns:p14="http://schemas.microsoft.com/office/powerpoint/2010/main" val="403772557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a:xfrm>
            <a:off x="342900" y="9181397"/>
            <a:ext cx="1600200" cy="527403"/>
          </a:xfrm>
          <a:prstGeom prst="rect">
            <a:avLst/>
          </a:prstGeom>
        </p:spPr>
        <p:txBody>
          <a:bodyPr/>
          <a:lstStyle/>
          <a:p>
            <a:fld id="{03F5CDA8-7F91-4151-A02E-F96C2706F85B}" type="datetimeFigureOut">
              <a:rPr lang="fr-FR" smtClean="0"/>
              <a:pPr/>
              <a:t>19/11/2016</a:t>
            </a:fld>
            <a:endParaRPr lang="fr-FR"/>
          </a:p>
        </p:txBody>
      </p:sp>
      <p:sp>
        <p:nvSpPr>
          <p:cNvPr id="3" name="Espace réservé du pied de page 2"/>
          <p:cNvSpPr>
            <a:spLocks noGrp="1"/>
          </p:cNvSpPr>
          <p:nvPr>
            <p:ph type="ftr" sz="quarter" idx="11"/>
          </p:nvPr>
        </p:nvSpPr>
        <p:spPr>
          <a:xfrm>
            <a:off x="2343150" y="9181397"/>
            <a:ext cx="2171700" cy="527403"/>
          </a:xfrm>
          <a:prstGeom prst="rect">
            <a:avLst/>
          </a:prstGeom>
        </p:spPr>
        <p:txBody>
          <a:bodyPr/>
          <a:lstStyle/>
          <a:p>
            <a:endParaRPr lang="fr-FR"/>
          </a:p>
        </p:txBody>
      </p:sp>
      <p:sp>
        <p:nvSpPr>
          <p:cNvPr id="4" name="Espace réservé du numéro de diapositive 3"/>
          <p:cNvSpPr>
            <a:spLocks noGrp="1"/>
          </p:cNvSpPr>
          <p:nvPr>
            <p:ph type="sldNum" sz="quarter" idx="12"/>
          </p:nvPr>
        </p:nvSpPr>
        <p:spPr>
          <a:xfrm>
            <a:off x="4914900" y="9181397"/>
            <a:ext cx="1600200" cy="527403"/>
          </a:xfrm>
          <a:prstGeom prst="rect">
            <a:avLst/>
          </a:prstGeom>
        </p:spPr>
        <p:txBody>
          <a:bodyPr/>
          <a:lstStyle/>
          <a:p>
            <a:fld id="{35F33ABD-7102-4DF2-B79C-6BB7428CDCEC}" type="slidenum">
              <a:rPr lang="fr-FR" smtClean="0"/>
              <a:pPr/>
              <a:t>‹N°›</a:t>
            </a:fld>
            <a:endParaRPr lang="fr-FR"/>
          </a:p>
        </p:txBody>
      </p:sp>
    </p:spTree>
    <p:extLst>
      <p:ext uri="{BB962C8B-B14F-4D97-AF65-F5344CB8AC3E}">
        <p14:creationId xmlns:p14="http://schemas.microsoft.com/office/powerpoint/2010/main" val="129729999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342900" y="394405"/>
            <a:ext cx="2256235" cy="1678517"/>
          </a:xfrm>
          <a:prstGeom prst="rect">
            <a:avLst/>
          </a:prstGeom>
        </p:spPr>
        <p:txBody>
          <a:bodyPr anchor="b"/>
          <a:lstStyle>
            <a:lvl1pPr algn="l">
              <a:defRPr sz="2000" b="1"/>
            </a:lvl1pPr>
          </a:lstStyle>
          <a:p>
            <a:r>
              <a:rPr lang="fr-FR" smtClean="0"/>
              <a:t>Modifiez le style du titre</a:t>
            </a:r>
            <a:endParaRPr lang="fr-FR"/>
          </a:p>
        </p:txBody>
      </p:sp>
      <p:sp>
        <p:nvSpPr>
          <p:cNvPr id="3" name="Espace réservé du contenu 2"/>
          <p:cNvSpPr>
            <a:spLocks noGrp="1"/>
          </p:cNvSpPr>
          <p:nvPr>
            <p:ph idx="1"/>
          </p:nvPr>
        </p:nvSpPr>
        <p:spPr>
          <a:xfrm>
            <a:off x="2681288" y="394408"/>
            <a:ext cx="3833812" cy="8454497"/>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342900" y="2072924"/>
            <a:ext cx="2256235" cy="6775980"/>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4"/>
          <p:cNvSpPr>
            <a:spLocks noGrp="1"/>
          </p:cNvSpPr>
          <p:nvPr>
            <p:ph type="dt" sz="half" idx="10"/>
          </p:nvPr>
        </p:nvSpPr>
        <p:spPr>
          <a:xfrm>
            <a:off x="342900" y="9181397"/>
            <a:ext cx="1600200" cy="527403"/>
          </a:xfrm>
          <a:prstGeom prst="rect">
            <a:avLst/>
          </a:prstGeom>
        </p:spPr>
        <p:txBody>
          <a:bodyPr/>
          <a:lstStyle/>
          <a:p>
            <a:fld id="{03F5CDA8-7F91-4151-A02E-F96C2706F85B}" type="datetimeFigureOut">
              <a:rPr lang="fr-FR" smtClean="0"/>
              <a:pPr/>
              <a:t>19/11/2016</a:t>
            </a:fld>
            <a:endParaRPr lang="fr-FR"/>
          </a:p>
        </p:txBody>
      </p:sp>
      <p:sp>
        <p:nvSpPr>
          <p:cNvPr id="6" name="Espace réservé du pied de page 5"/>
          <p:cNvSpPr>
            <a:spLocks noGrp="1"/>
          </p:cNvSpPr>
          <p:nvPr>
            <p:ph type="ftr" sz="quarter" idx="11"/>
          </p:nvPr>
        </p:nvSpPr>
        <p:spPr>
          <a:xfrm>
            <a:off x="2343150" y="9181397"/>
            <a:ext cx="2171700" cy="527403"/>
          </a:xfrm>
          <a:prstGeom prst="rect">
            <a:avLst/>
          </a:prstGeom>
        </p:spPr>
        <p:txBody>
          <a:bodyPr/>
          <a:lstStyle/>
          <a:p>
            <a:endParaRPr lang="fr-FR"/>
          </a:p>
        </p:txBody>
      </p:sp>
      <p:sp>
        <p:nvSpPr>
          <p:cNvPr id="7" name="Espace réservé du numéro de diapositive 6"/>
          <p:cNvSpPr>
            <a:spLocks noGrp="1"/>
          </p:cNvSpPr>
          <p:nvPr>
            <p:ph type="sldNum" sz="quarter" idx="12"/>
          </p:nvPr>
        </p:nvSpPr>
        <p:spPr>
          <a:xfrm>
            <a:off x="4914900" y="9181397"/>
            <a:ext cx="1600200" cy="527403"/>
          </a:xfrm>
          <a:prstGeom prst="rect">
            <a:avLst/>
          </a:prstGeom>
        </p:spPr>
        <p:txBody>
          <a:bodyPr/>
          <a:lstStyle/>
          <a:p>
            <a:fld id="{35F33ABD-7102-4DF2-B79C-6BB7428CDCEC}" type="slidenum">
              <a:rPr lang="fr-FR" smtClean="0"/>
              <a:pPr/>
              <a:t>‹N°›</a:t>
            </a:fld>
            <a:endParaRPr lang="fr-FR"/>
          </a:p>
        </p:txBody>
      </p:sp>
    </p:spTree>
    <p:extLst>
      <p:ext uri="{BB962C8B-B14F-4D97-AF65-F5344CB8AC3E}">
        <p14:creationId xmlns:p14="http://schemas.microsoft.com/office/powerpoint/2010/main" val="421447742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344216" y="6934200"/>
            <a:ext cx="4114800" cy="818622"/>
          </a:xfrm>
          <a:prstGeom prst="rect">
            <a:avLst/>
          </a:prstGeom>
        </p:spPr>
        <p:txBody>
          <a:bodyPr anchor="b"/>
          <a:lstStyle>
            <a:lvl1pPr algn="l">
              <a:defRPr sz="2000" b="1"/>
            </a:lvl1pPr>
          </a:lstStyle>
          <a:p>
            <a:r>
              <a:rPr lang="fr-FR" smtClean="0"/>
              <a:t>Modifiez le style du titre</a:t>
            </a:r>
            <a:endParaRPr lang="fr-FR"/>
          </a:p>
        </p:txBody>
      </p:sp>
      <p:sp>
        <p:nvSpPr>
          <p:cNvPr id="3" name="Espace réservé pour une image  2"/>
          <p:cNvSpPr>
            <a:spLocks noGrp="1"/>
          </p:cNvSpPr>
          <p:nvPr>
            <p:ph type="pic" idx="1"/>
          </p:nvPr>
        </p:nvSpPr>
        <p:spPr>
          <a:xfrm>
            <a:off x="1344216" y="885119"/>
            <a:ext cx="4114800" cy="59436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344216" y="7752822"/>
            <a:ext cx="4114800" cy="1162578"/>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4"/>
          <p:cNvSpPr>
            <a:spLocks noGrp="1"/>
          </p:cNvSpPr>
          <p:nvPr>
            <p:ph type="dt" sz="half" idx="10"/>
          </p:nvPr>
        </p:nvSpPr>
        <p:spPr>
          <a:xfrm>
            <a:off x="342900" y="9181397"/>
            <a:ext cx="1600200" cy="527403"/>
          </a:xfrm>
          <a:prstGeom prst="rect">
            <a:avLst/>
          </a:prstGeom>
        </p:spPr>
        <p:txBody>
          <a:bodyPr/>
          <a:lstStyle/>
          <a:p>
            <a:fld id="{03F5CDA8-7F91-4151-A02E-F96C2706F85B}" type="datetimeFigureOut">
              <a:rPr lang="fr-FR" smtClean="0"/>
              <a:pPr/>
              <a:t>19/11/2016</a:t>
            </a:fld>
            <a:endParaRPr lang="fr-FR"/>
          </a:p>
        </p:txBody>
      </p:sp>
      <p:sp>
        <p:nvSpPr>
          <p:cNvPr id="6" name="Espace réservé du pied de page 5"/>
          <p:cNvSpPr>
            <a:spLocks noGrp="1"/>
          </p:cNvSpPr>
          <p:nvPr>
            <p:ph type="ftr" sz="quarter" idx="11"/>
          </p:nvPr>
        </p:nvSpPr>
        <p:spPr>
          <a:xfrm>
            <a:off x="2343150" y="9181397"/>
            <a:ext cx="2171700" cy="527403"/>
          </a:xfrm>
          <a:prstGeom prst="rect">
            <a:avLst/>
          </a:prstGeom>
        </p:spPr>
        <p:txBody>
          <a:bodyPr/>
          <a:lstStyle/>
          <a:p>
            <a:endParaRPr lang="fr-FR"/>
          </a:p>
        </p:txBody>
      </p:sp>
      <p:sp>
        <p:nvSpPr>
          <p:cNvPr id="7" name="Espace réservé du numéro de diapositive 6"/>
          <p:cNvSpPr>
            <a:spLocks noGrp="1"/>
          </p:cNvSpPr>
          <p:nvPr>
            <p:ph type="sldNum" sz="quarter" idx="12"/>
          </p:nvPr>
        </p:nvSpPr>
        <p:spPr>
          <a:xfrm>
            <a:off x="4914900" y="9181397"/>
            <a:ext cx="1600200" cy="527403"/>
          </a:xfrm>
          <a:prstGeom prst="rect">
            <a:avLst/>
          </a:prstGeom>
        </p:spPr>
        <p:txBody>
          <a:bodyPr/>
          <a:lstStyle/>
          <a:p>
            <a:fld id="{35F33ABD-7102-4DF2-B79C-6BB7428CDCEC}" type="slidenum">
              <a:rPr lang="fr-FR" smtClean="0"/>
              <a:pPr/>
              <a:t>‹N°›</a:t>
            </a:fld>
            <a:endParaRPr lang="fr-FR"/>
          </a:p>
        </p:txBody>
      </p:sp>
    </p:spTree>
    <p:extLst>
      <p:ext uri="{BB962C8B-B14F-4D97-AF65-F5344CB8AC3E}">
        <p14:creationId xmlns:p14="http://schemas.microsoft.com/office/powerpoint/2010/main" val="317361281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a:xfrm>
            <a:off x="342900" y="396699"/>
            <a:ext cx="6172200" cy="1651000"/>
          </a:xfrm>
          <a:prstGeom prst="rect">
            <a:avLst/>
          </a:prstGeom>
        </p:spPr>
        <p:txBody>
          <a:bodyPr/>
          <a:lstStyle/>
          <a:p>
            <a:r>
              <a:rPr lang="fr-FR" smtClean="0"/>
              <a:t>Modifiez le style du titre</a:t>
            </a:r>
            <a:endParaRPr lang="fr-FR"/>
          </a:p>
        </p:txBody>
      </p:sp>
      <p:sp>
        <p:nvSpPr>
          <p:cNvPr id="3" name="Espace réservé du texte vertical 2"/>
          <p:cNvSpPr>
            <a:spLocks noGrp="1"/>
          </p:cNvSpPr>
          <p:nvPr>
            <p:ph type="body" orient="vert" idx="1"/>
          </p:nvPr>
        </p:nvSpPr>
        <p:spPr>
          <a:xfrm>
            <a:off x="342900" y="2311402"/>
            <a:ext cx="6172200" cy="6537502"/>
          </a:xfrm>
          <a:prstGeom prst="rect">
            <a:avLst/>
          </a:prstGeo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a:xfrm>
            <a:off x="342900" y="9181397"/>
            <a:ext cx="1600200" cy="527403"/>
          </a:xfrm>
          <a:prstGeom prst="rect">
            <a:avLst/>
          </a:prstGeom>
        </p:spPr>
        <p:txBody>
          <a:bodyPr/>
          <a:lstStyle/>
          <a:p>
            <a:fld id="{03F5CDA8-7F91-4151-A02E-F96C2706F85B}" type="datetimeFigureOut">
              <a:rPr lang="fr-FR" smtClean="0"/>
              <a:pPr/>
              <a:t>19/11/2016</a:t>
            </a:fld>
            <a:endParaRPr lang="fr-FR"/>
          </a:p>
        </p:txBody>
      </p:sp>
      <p:sp>
        <p:nvSpPr>
          <p:cNvPr id="5" name="Espace réservé du pied de page 4"/>
          <p:cNvSpPr>
            <a:spLocks noGrp="1"/>
          </p:cNvSpPr>
          <p:nvPr>
            <p:ph type="ftr" sz="quarter" idx="11"/>
          </p:nvPr>
        </p:nvSpPr>
        <p:spPr>
          <a:xfrm>
            <a:off x="2343150" y="9181397"/>
            <a:ext cx="2171700" cy="527403"/>
          </a:xfrm>
          <a:prstGeom prst="rect">
            <a:avLst/>
          </a:prstGeom>
        </p:spPr>
        <p:txBody>
          <a:bodyPr/>
          <a:lstStyle/>
          <a:p>
            <a:endParaRPr lang="fr-FR"/>
          </a:p>
        </p:txBody>
      </p:sp>
      <p:sp>
        <p:nvSpPr>
          <p:cNvPr id="6" name="Espace réservé du numéro de diapositive 5"/>
          <p:cNvSpPr>
            <a:spLocks noGrp="1"/>
          </p:cNvSpPr>
          <p:nvPr>
            <p:ph type="sldNum" sz="quarter" idx="12"/>
          </p:nvPr>
        </p:nvSpPr>
        <p:spPr>
          <a:xfrm>
            <a:off x="4914900" y="9181397"/>
            <a:ext cx="1600200" cy="527403"/>
          </a:xfrm>
          <a:prstGeom prst="rect">
            <a:avLst/>
          </a:prstGeom>
        </p:spPr>
        <p:txBody>
          <a:bodyPr/>
          <a:lstStyle/>
          <a:p>
            <a:fld id="{35F33ABD-7102-4DF2-B79C-6BB7428CDCEC}" type="slidenum">
              <a:rPr lang="fr-FR" smtClean="0"/>
              <a:pPr/>
              <a:t>‹N°›</a:t>
            </a:fld>
            <a:endParaRPr lang="fr-FR"/>
          </a:p>
        </p:txBody>
      </p:sp>
    </p:spTree>
    <p:extLst>
      <p:ext uri="{BB962C8B-B14F-4D97-AF65-F5344CB8AC3E}">
        <p14:creationId xmlns:p14="http://schemas.microsoft.com/office/powerpoint/2010/main" val="166220390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4972050" y="396701"/>
            <a:ext cx="1543050" cy="8452203"/>
          </a:xfrm>
          <a:prstGeom prst="rect">
            <a:avLst/>
          </a:prstGeom>
        </p:spPr>
        <p:txBody>
          <a:bodyPr vert="eaVert"/>
          <a:lstStyle/>
          <a:p>
            <a:r>
              <a:rPr lang="fr-FR" smtClean="0"/>
              <a:t>Modifiez le style du titre</a:t>
            </a:r>
            <a:endParaRPr lang="fr-FR"/>
          </a:p>
        </p:txBody>
      </p:sp>
      <p:sp>
        <p:nvSpPr>
          <p:cNvPr id="3" name="Espace réservé du texte vertical 2"/>
          <p:cNvSpPr>
            <a:spLocks noGrp="1"/>
          </p:cNvSpPr>
          <p:nvPr>
            <p:ph type="body" orient="vert" idx="1"/>
          </p:nvPr>
        </p:nvSpPr>
        <p:spPr>
          <a:xfrm>
            <a:off x="342900" y="396701"/>
            <a:ext cx="4514850" cy="8452203"/>
          </a:xfrm>
          <a:prstGeom prst="rect">
            <a:avLst/>
          </a:prstGeo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a:xfrm>
            <a:off x="342900" y="9181397"/>
            <a:ext cx="1600200" cy="527403"/>
          </a:xfrm>
          <a:prstGeom prst="rect">
            <a:avLst/>
          </a:prstGeom>
        </p:spPr>
        <p:txBody>
          <a:bodyPr/>
          <a:lstStyle/>
          <a:p>
            <a:fld id="{03F5CDA8-7F91-4151-A02E-F96C2706F85B}" type="datetimeFigureOut">
              <a:rPr lang="fr-FR" smtClean="0"/>
              <a:pPr/>
              <a:t>19/11/2016</a:t>
            </a:fld>
            <a:endParaRPr lang="fr-FR"/>
          </a:p>
        </p:txBody>
      </p:sp>
      <p:sp>
        <p:nvSpPr>
          <p:cNvPr id="5" name="Espace réservé du pied de page 4"/>
          <p:cNvSpPr>
            <a:spLocks noGrp="1"/>
          </p:cNvSpPr>
          <p:nvPr>
            <p:ph type="ftr" sz="quarter" idx="11"/>
          </p:nvPr>
        </p:nvSpPr>
        <p:spPr>
          <a:xfrm>
            <a:off x="2343150" y="9181397"/>
            <a:ext cx="2171700" cy="527403"/>
          </a:xfrm>
          <a:prstGeom prst="rect">
            <a:avLst/>
          </a:prstGeom>
        </p:spPr>
        <p:txBody>
          <a:bodyPr/>
          <a:lstStyle/>
          <a:p>
            <a:endParaRPr lang="fr-FR"/>
          </a:p>
        </p:txBody>
      </p:sp>
      <p:sp>
        <p:nvSpPr>
          <p:cNvPr id="6" name="Espace réservé du numéro de diapositive 5"/>
          <p:cNvSpPr>
            <a:spLocks noGrp="1"/>
          </p:cNvSpPr>
          <p:nvPr>
            <p:ph type="sldNum" sz="quarter" idx="12"/>
          </p:nvPr>
        </p:nvSpPr>
        <p:spPr>
          <a:xfrm>
            <a:off x="4914900" y="9181397"/>
            <a:ext cx="1600200" cy="527403"/>
          </a:xfrm>
          <a:prstGeom prst="rect">
            <a:avLst/>
          </a:prstGeom>
        </p:spPr>
        <p:txBody>
          <a:bodyPr/>
          <a:lstStyle/>
          <a:p>
            <a:fld id="{35F33ABD-7102-4DF2-B79C-6BB7428CDCEC}" type="slidenum">
              <a:rPr lang="fr-FR" smtClean="0"/>
              <a:pPr/>
              <a:t>‹N°›</a:t>
            </a:fld>
            <a:endParaRPr lang="fr-FR"/>
          </a:p>
        </p:txBody>
      </p:sp>
    </p:spTree>
    <p:extLst>
      <p:ext uri="{BB962C8B-B14F-4D97-AF65-F5344CB8AC3E}">
        <p14:creationId xmlns:p14="http://schemas.microsoft.com/office/powerpoint/2010/main" val="42511151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Diapositive de titre">
    <p:spTree>
      <p:nvGrpSpPr>
        <p:cNvPr id="1" name=""/>
        <p:cNvGrpSpPr/>
        <p:nvPr/>
      </p:nvGrpSpPr>
      <p:grpSpPr>
        <a:xfrm>
          <a:off x="0" y="0"/>
          <a:ext cx="0" cy="0"/>
          <a:chOff x="0" y="0"/>
          <a:chExt cx="0" cy="0"/>
        </a:xfrm>
      </p:grpSpPr>
      <p:sp>
        <p:nvSpPr>
          <p:cNvPr id="9" name="Rectangle 3"/>
          <p:cNvSpPr/>
          <p:nvPr userDrawn="1"/>
        </p:nvSpPr>
        <p:spPr>
          <a:xfrm>
            <a:off x="0" y="0"/>
            <a:ext cx="6858000" cy="1045029"/>
          </a:xfrm>
          <a:custGeom>
            <a:avLst/>
            <a:gdLst>
              <a:gd name="connsiteX0" fmla="*/ 0 w 6858000"/>
              <a:gd name="connsiteY0" fmla="*/ 0 h 1064568"/>
              <a:gd name="connsiteX1" fmla="*/ 6858000 w 6858000"/>
              <a:gd name="connsiteY1" fmla="*/ 0 h 1064568"/>
              <a:gd name="connsiteX2" fmla="*/ 6858000 w 6858000"/>
              <a:gd name="connsiteY2" fmla="*/ 1064568 h 1064568"/>
              <a:gd name="connsiteX3" fmla="*/ 0 w 6858000"/>
              <a:gd name="connsiteY3" fmla="*/ 1064568 h 1064568"/>
              <a:gd name="connsiteX4" fmla="*/ 0 w 6858000"/>
              <a:gd name="connsiteY4" fmla="*/ 0 h 1064568"/>
              <a:gd name="connsiteX0" fmla="*/ 0 w 6858000"/>
              <a:gd name="connsiteY0" fmla="*/ 0 h 1361748"/>
              <a:gd name="connsiteX1" fmla="*/ 6858000 w 6858000"/>
              <a:gd name="connsiteY1" fmla="*/ 0 h 1361748"/>
              <a:gd name="connsiteX2" fmla="*/ 6858000 w 6858000"/>
              <a:gd name="connsiteY2" fmla="*/ 1064568 h 1361748"/>
              <a:gd name="connsiteX3" fmla="*/ 0 w 6858000"/>
              <a:gd name="connsiteY3" fmla="*/ 1361748 h 1361748"/>
              <a:gd name="connsiteX4" fmla="*/ 0 w 6858000"/>
              <a:gd name="connsiteY4" fmla="*/ 0 h 136174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858000" h="1361748">
                <a:moveTo>
                  <a:pt x="0" y="0"/>
                </a:moveTo>
                <a:lnTo>
                  <a:pt x="6858000" y="0"/>
                </a:lnTo>
                <a:lnTo>
                  <a:pt x="6858000" y="1064568"/>
                </a:lnTo>
                <a:lnTo>
                  <a:pt x="0" y="1361748"/>
                </a:lnTo>
                <a:lnTo>
                  <a:pt x="0" y="0"/>
                </a:lnTo>
                <a:close/>
              </a:path>
            </a:pathLst>
          </a:custGeom>
          <a:solidFill>
            <a:schemeClr val="bg1">
              <a:lumMod val="85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 name="Rectangle à coins arrondis 6"/>
          <p:cNvSpPr/>
          <p:nvPr userDrawn="1"/>
        </p:nvSpPr>
        <p:spPr>
          <a:xfrm>
            <a:off x="5301208" y="299049"/>
            <a:ext cx="1336282" cy="693372"/>
          </a:xfrm>
          <a:prstGeom prst="roundRect">
            <a:avLst/>
          </a:prstGeom>
          <a:solidFill>
            <a:schemeClr val="bg1"/>
          </a:solidFill>
          <a:ln w="19050">
            <a:solidFill>
              <a:schemeClr val="tx1">
                <a:lumMod val="65000"/>
                <a:lumOff val="35000"/>
              </a:schemeClr>
            </a:solidFill>
            <a:prstDash val="sysDash"/>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fr-FR" sz="2800" dirty="0" smtClean="0">
              <a:solidFill>
                <a:schemeClr val="tx1">
                  <a:lumMod val="65000"/>
                  <a:lumOff val="35000"/>
                </a:schemeClr>
              </a:solidFill>
              <a:effectLst>
                <a:outerShdw blurRad="38100" dist="38100" dir="2700000" algn="tl">
                  <a:srgbClr val="000000">
                    <a:alpha val="43137"/>
                  </a:srgbClr>
                </a:outerShdw>
              </a:effectLst>
              <a:latin typeface="Cooper Std Black" pitchFamily="18" charset="0"/>
            </a:endParaRPr>
          </a:p>
        </p:txBody>
      </p:sp>
      <p:sp>
        <p:nvSpPr>
          <p:cNvPr id="8" name="ZoneTexte 7"/>
          <p:cNvSpPr txBox="1"/>
          <p:nvPr userDrawn="1"/>
        </p:nvSpPr>
        <p:spPr>
          <a:xfrm>
            <a:off x="5405086" y="338788"/>
            <a:ext cx="1336282" cy="646331"/>
          </a:xfrm>
          <a:prstGeom prst="rect">
            <a:avLst/>
          </a:prstGeom>
          <a:noFill/>
        </p:spPr>
        <p:txBody>
          <a:bodyPr wrap="square" rtlCol="0">
            <a:sp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3600" dirty="0" smtClean="0">
                <a:solidFill>
                  <a:schemeClr val="tx1">
                    <a:lumMod val="95000"/>
                    <a:lumOff val="5000"/>
                  </a:schemeClr>
                </a:solidFill>
                <a:effectLst>
                  <a:outerShdw blurRad="38100" dist="38100" dir="2700000" algn="tl">
                    <a:srgbClr val="000000">
                      <a:alpha val="43137"/>
                    </a:srgbClr>
                  </a:outerShdw>
                </a:effectLst>
                <a:latin typeface="Sketch Nice" pitchFamily="66" charset="0"/>
              </a:rPr>
              <a:t>G</a:t>
            </a:r>
          </a:p>
        </p:txBody>
      </p:sp>
      <p:sp>
        <p:nvSpPr>
          <p:cNvPr id="11" name="Ellipse 10"/>
          <p:cNvSpPr/>
          <p:nvPr userDrawn="1"/>
        </p:nvSpPr>
        <p:spPr>
          <a:xfrm>
            <a:off x="135701" y="110132"/>
            <a:ext cx="821388" cy="810420"/>
          </a:xfrm>
          <a:prstGeom prst="ellipse">
            <a:avLst/>
          </a:prstGeom>
          <a:solidFill>
            <a:srgbClr val="FF9900"/>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2" name="ZoneTexte 11"/>
          <p:cNvSpPr txBox="1"/>
          <p:nvPr userDrawn="1"/>
        </p:nvSpPr>
        <p:spPr>
          <a:xfrm rot="20976963">
            <a:off x="118912" y="63367"/>
            <a:ext cx="821388" cy="830997"/>
          </a:xfrm>
          <a:prstGeom prst="rect">
            <a:avLst/>
          </a:prstGeom>
          <a:noFill/>
        </p:spPr>
        <p:txBody>
          <a:bodyPr wrap="square" rtlCol="0">
            <a:spAutoFit/>
          </a:bodyPr>
          <a:lstStyle/>
          <a:p>
            <a:pPr algn="ctr"/>
            <a:r>
              <a:rPr lang="fr-FR" sz="2400" dirty="0" smtClean="0">
                <a:solidFill>
                  <a:schemeClr val="tx1">
                    <a:lumMod val="65000"/>
                    <a:lumOff val="35000"/>
                  </a:schemeClr>
                </a:solidFill>
                <a:effectLst>
                  <a:outerShdw blurRad="38100" dist="38100" dir="2700000" algn="tl">
                    <a:srgbClr val="000000">
                      <a:alpha val="43137"/>
                    </a:srgbClr>
                  </a:outerShdw>
                </a:effectLst>
                <a:latin typeface="28 Days Later" pitchFamily="34" charset="0"/>
              </a:rPr>
              <a:t>CE1</a:t>
            </a:r>
          </a:p>
          <a:p>
            <a:pPr algn="ctr"/>
            <a:r>
              <a:rPr lang="fr-FR" sz="2400" dirty="0" smtClean="0">
                <a:solidFill>
                  <a:schemeClr val="tx1">
                    <a:lumMod val="65000"/>
                    <a:lumOff val="35000"/>
                  </a:schemeClr>
                </a:solidFill>
                <a:effectLst>
                  <a:outerShdw blurRad="38100" dist="38100" dir="2700000" algn="tl">
                    <a:srgbClr val="000000">
                      <a:alpha val="43137"/>
                    </a:srgbClr>
                  </a:outerShdw>
                </a:effectLst>
                <a:latin typeface="28 Days Later" pitchFamily="34" charset="0"/>
              </a:rPr>
              <a:t>CE2</a:t>
            </a:r>
            <a:endParaRPr lang="fr-FR" sz="2400" dirty="0">
              <a:solidFill>
                <a:schemeClr val="tx1">
                  <a:lumMod val="65000"/>
                  <a:lumOff val="35000"/>
                </a:schemeClr>
              </a:solidFill>
              <a:effectLst>
                <a:outerShdw blurRad="38100" dist="38100" dir="2700000" algn="tl">
                  <a:srgbClr val="000000">
                    <a:alpha val="43137"/>
                  </a:srgbClr>
                </a:outerShdw>
              </a:effectLst>
              <a:latin typeface="28 Days Later" pitchFamily="34" charset="0"/>
            </a:endParaRPr>
          </a:p>
        </p:txBody>
      </p:sp>
      <p:sp>
        <p:nvSpPr>
          <p:cNvPr id="14" name="Espace réservé du texte 13"/>
          <p:cNvSpPr>
            <a:spLocks noGrp="1"/>
          </p:cNvSpPr>
          <p:nvPr>
            <p:ph type="body" sz="quarter" idx="10" hasCustomPrompt="1"/>
          </p:nvPr>
        </p:nvSpPr>
        <p:spPr>
          <a:xfrm>
            <a:off x="1038225" y="34925"/>
            <a:ext cx="4262438" cy="610810"/>
          </a:xfrm>
          <a:prstGeom prst="rect">
            <a:avLst/>
          </a:prstGeom>
        </p:spPr>
        <p:txBody>
          <a:bodyPr anchor="t"/>
          <a:lstStyle>
            <a:lvl1pPr marL="0" indent="0">
              <a:buNone/>
              <a:defRPr>
                <a:solidFill>
                  <a:schemeClr val="bg1"/>
                </a:solidFill>
                <a:effectLst>
                  <a:outerShdw blurRad="38100" dist="38100" dir="2700000" algn="tl">
                    <a:srgbClr val="000000">
                      <a:alpha val="43137"/>
                    </a:srgbClr>
                  </a:outerShdw>
                </a:effectLst>
                <a:latin typeface="Berlin Sans FB Demi" pitchFamily="34" charset="0"/>
              </a:defRPr>
            </a:lvl1pPr>
          </a:lstStyle>
          <a:p>
            <a:pPr lvl="0"/>
            <a:r>
              <a:rPr lang="fr-FR" dirty="0" smtClean="0"/>
              <a:t>Titre</a:t>
            </a:r>
            <a:endParaRPr lang="fr-FR" dirty="0"/>
          </a:p>
        </p:txBody>
      </p:sp>
      <p:sp>
        <p:nvSpPr>
          <p:cNvPr id="16" name="Espace réservé du texte 15"/>
          <p:cNvSpPr>
            <a:spLocks noGrp="1"/>
          </p:cNvSpPr>
          <p:nvPr>
            <p:ph type="body" sz="quarter" idx="11" hasCustomPrompt="1"/>
          </p:nvPr>
        </p:nvSpPr>
        <p:spPr>
          <a:xfrm>
            <a:off x="5949280" y="317873"/>
            <a:ext cx="832074" cy="693737"/>
          </a:xfrm>
          <a:prstGeom prst="rect">
            <a:avLst/>
          </a:prstGeom>
        </p:spPr>
        <p:txBody>
          <a:bodyPr>
            <a:normAutofit/>
          </a:bodyPr>
          <a:lstStyle>
            <a:lvl1pPr marL="0" indent="0">
              <a:buNone/>
              <a:defRPr sz="3600" b="0">
                <a:solidFill>
                  <a:schemeClr val="tx1">
                    <a:lumMod val="95000"/>
                    <a:lumOff val="5000"/>
                  </a:schemeClr>
                </a:solidFill>
                <a:effectLst>
                  <a:outerShdw blurRad="38100" dist="38100" dir="2700000" algn="tl">
                    <a:srgbClr val="000000">
                      <a:alpha val="43137"/>
                    </a:srgbClr>
                  </a:outerShdw>
                </a:effectLst>
                <a:latin typeface="Sketch Nice" pitchFamily="66" charset="0"/>
              </a:defRPr>
            </a:lvl1pPr>
          </a:lstStyle>
          <a:p>
            <a:pPr lvl="0"/>
            <a:r>
              <a:rPr lang="fr-FR" dirty="0" smtClean="0"/>
              <a:t>_</a:t>
            </a:r>
            <a:endParaRPr lang="fr-FR" dirty="0"/>
          </a:p>
        </p:txBody>
      </p:sp>
      <p:sp>
        <p:nvSpPr>
          <p:cNvPr id="17" name="Espace réservé du texte 15"/>
          <p:cNvSpPr>
            <a:spLocks noGrp="1"/>
          </p:cNvSpPr>
          <p:nvPr>
            <p:ph type="body" sz="quarter" idx="12" hasCustomPrompt="1"/>
          </p:nvPr>
        </p:nvSpPr>
        <p:spPr>
          <a:xfrm>
            <a:off x="1052736" y="560512"/>
            <a:ext cx="1152128" cy="350609"/>
          </a:xfrm>
          <a:prstGeom prst="rect">
            <a:avLst/>
          </a:prstGeom>
        </p:spPr>
        <p:txBody>
          <a:bodyPr>
            <a:noAutofit/>
          </a:bodyPr>
          <a:lstStyle>
            <a:lvl1pPr marL="0" indent="0">
              <a:buNone/>
              <a:defRPr sz="4000" b="0">
                <a:latin typeface="Sketch Nice" pitchFamily="66" charset="0"/>
              </a:defRPr>
            </a:lvl1pPr>
          </a:lstStyle>
          <a:p>
            <a:pPr lvl="0"/>
            <a:r>
              <a:rPr lang="fr-FR" dirty="0" smtClean="0"/>
              <a:t>*</a:t>
            </a:r>
            <a:endParaRPr lang="fr-FR" dirty="0"/>
          </a:p>
        </p:txBody>
      </p:sp>
      <p:sp>
        <p:nvSpPr>
          <p:cNvPr id="2" name="ZoneTexte 1"/>
          <p:cNvSpPr txBox="1"/>
          <p:nvPr userDrawn="1"/>
        </p:nvSpPr>
        <p:spPr>
          <a:xfrm>
            <a:off x="5157192" y="9705528"/>
            <a:ext cx="1800200" cy="215444"/>
          </a:xfrm>
          <a:prstGeom prst="rect">
            <a:avLst/>
          </a:prstGeom>
          <a:noFill/>
        </p:spPr>
        <p:txBody>
          <a:bodyPr wrap="square" rtlCol="0">
            <a:spAutoFit/>
          </a:bodyPr>
          <a:lstStyle/>
          <a:p>
            <a:r>
              <a:rPr lang="fr-FR" sz="800" spc="50" baseline="0" dirty="0" smtClean="0">
                <a:solidFill>
                  <a:schemeClr val="bg1"/>
                </a:solidFill>
              </a:rPr>
              <a:t>http://www.mysticlolly-leblog.fr</a:t>
            </a:r>
            <a:endParaRPr lang="fr-FR" sz="800" spc="50" baseline="0" dirty="0">
              <a:solidFill>
                <a:schemeClr val="bg1"/>
              </a:solidFill>
            </a:endParaRPr>
          </a:p>
        </p:txBody>
      </p:sp>
    </p:spTree>
    <p:extLst>
      <p:ext uri="{BB962C8B-B14F-4D97-AF65-F5344CB8AC3E}">
        <p14:creationId xmlns:p14="http://schemas.microsoft.com/office/powerpoint/2010/main" val="1693367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e2 eval 1">
    <p:spTree>
      <p:nvGrpSpPr>
        <p:cNvPr id="1" name=""/>
        <p:cNvGrpSpPr/>
        <p:nvPr/>
      </p:nvGrpSpPr>
      <p:grpSpPr>
        <a:xfrm>
          <a:off x="0" y="0"/>
          <a:ext cx="0" cy="0"/>
          <a:chOff x="0" y="0"/>
          <a:chExt cx="0" cy="0"/>
        </a:xfrm>
      </p:grpSpPr>
      <p:sp>
        <p:nvSpPr>
          <p:cNvPr id="9" name="Rectangle 3"/>
          <p:cNvSpPr/>
          <p:nvPr userDrawn="1"/>
        </p:nvSpPr>
        <p:spPr>
          <a:xfrm>
            <a:off x="0" y="0"/>
            <a:ext cx="6858000" cy="1045029"/>
          </a:xfrm>
          <a:custGeom>
            <a:avLst/>
            <a:gdLst>
              <a:gd name="connsiteX0" fmla="*/ 0 w 6858000"/>
              <a:gd name="connsiteY0" fmla="*/ 0 h 1064568"/>
              <a:gd name="connsiteX1" fmla="*/ 6858000 w 6858000"/>
              <a:gd name="connsiteY1" fmla="*/ 0 h 1064568"/>
              <a:gd name="connsiteX2" fmla="*/ 6858000 w 6858000"/>
              <a:gd name="connsiteY2" fmla="*/ 1064568 h 1064568"/>
              <a:gd name="connsiteX3" fmla="*/ 0 w 6858000"/>
              <a:gd name="connsiteY3" fmla="*/ 1064568 h 1064568"/>
              <a:gd name="connsiteX4" fmla="*/ 0 w 6858000"/>
              <a:gd name="connsiteY4" fmla="*/ 0 h 1064568"/>
              <a:gd name="connsiteX0" fmla="*/ 0 w 6858000"/>
              <a:gd name="connsiteY0" fmla="*/ 0 h 1361748"/>
              <a:gd name="connsiteX1" fmla="*/ 6858000 w 6858000"/>
              <a:gd name="connsiteY1" fmla="*/ 0 h 1361748"/>
              <a:gd name="connsiteX2" fmla="*/ 6858000 w 6858000"/>
              <a:gd name="connsiteY2" fmla="*/ 1064568 h 1361748"/>
              <a:gd name="connsiteX3" fmla="*/ 0 w 6858000"/>
              <a:gd name="connsiteY3" fmla="*/ 1361748 h 1361748"/>
              <a:gd name="connsiteX4" fmla="*/ 0 w 6858000"/>
              <a:gd name="connsiteY4" fmla="*/ 0 h 136174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858000" h="1361748">
                <a:moveTo>
                  <a:pt x="0" y="0"/>
                </a:moveTo>
                <a:lnTo>
                  <a:pt x="6858000" y="0"/>
                </a:lnTo>
                <a:lnTo>
                  <a:pt x="6858000" y="1064568"/>
                </a:lnTo>
                <a:lnTo>
                  <a:pt x="0" y="1361748"/>
                </a:lnTo>
                <a:lnTo>
                  <a:pt x="0" y="0"/>
                </a:lnTo>
                <a:close/>
              </a:path>
            </a:pathLst>
          </a:custGeom>
          <a:solidFill>
            <a:schemeClr val="bg1">
              <a:lumMod val="85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 name="Rectangle à coins arrondis 6"/>
          <p:cNvSpPr/>
          <p:nvPr userDrawn="1"/>
        </p:nvSpPr>
        <p:spPr>
          <a:xfrm>
            <a:off x="5413354" y="641802"/>
            <a:ext cx="1336282" cy="333740"/>
          </a:xfrm>
          <a:prstGeom prst="roundRect">
            <a:avLst/>
          </a:prstGeom>
          <a:solidFill>
            <a:schemeClr val="bg1"/>
          </a:solidFill>
          <a:ln w="19050">
            <a:solidFill>
              <a:schemeClr val="tx1">
                <a:lumMod val="65000"/>
                <a:lumOff val="35000"/>
              </a:schemeClr>
            </a:solidFill>
            <a:prstDash val="sysDash"/>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fr-FR" sz="2800" dirty="0" smtClean="0">
              <a:solidFill>
                <a:schemeClr val="tx1">
                  <a:lumMod val="65000"/>
                  <a:lumOff val="35000"/>
                </a:schemeClr>
              </a:solidFill>
              <a:effectLst>
                <a:outerShdw blurRad="38100" dist="38100" dir="2700000" algn="tl">
                  <a:srgbClr val="000000">
                    <a:alpha val="43137"/>
                  </a:srgbClr>
                </a:outerShdw>
              </a:effectLst>
              <a:latin typeface="Cooper Std Black" pitchFamily="18" charset="0"/>
            </a:endParaRPr>
          </a:p>
        </p:txBody>
      </p:sp>
      <p:sp>
        <p:nvSpPr>
          <p:cNvPr id="8" name="ZoneTexte 7"/>
          <p:cNvSpPr txBox="1"/>
          <p:nvPr userDrawn="1"/>
        </p:nvSpPr>
        <p:spPr>
          <a:xfrm>
            <a:off x="5413354" y="641802"/>
            <a:ext cx="1336282" cy="338554"/>
          </a:xfrm>
          <a:prstGeom prst="rect">
            <a:avLst/>
          </a:prstGeom>
          <a:noFill/>
        </p:spPr>
        <p:txBody>
          <a:bodyPr wrap="square" rtlCol="0">
            <a:sp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1600" dirty="0" smtClean="0">
                <a:solidFill>
                  <a:schemeClr val="tx1">
                    <a:lumMod val="95000"/>
                    <a:lumOff val="5000"/>
                  </a:schemeClr>
                </a:solidFill>
                <a:effectLst>
                  <a:outerShdw blurRad="38100" dist="38100" dir="2700000" algn="tl">
                    <a:srgbClr val="000000">
                      <a:alpha val="43137"/>
                    </a:srgbClr>
                  </a:outerShdw>
                </a:effectLst>
                <a:latin typeface="Berlin Sans FB Demi" pitchFamily="34" charset="0"/>
              </a:rPr>
              <a:t>Evaluation 1</a:t>
            </a:r>
          </a:p>
        </p:txBody>
      </p:sp>
      <p:sp>
        <p:nvSpPr>
          <p:cNvPr id="11" name="Ellipse 10"/>
          <p:cNvSpPr/>
          <p:nvPr userDrawn="1"/>
        </p:nvSpPr>
        <p:spPr>
          <a:xfrm>
            <a:off x="135701" y="110132"/>
            <a:ext cx="821388" cy="810420"/>
          </a:xfrm>
          <a:prstGeom prst="ellipse">
            <a:avLst/>
          </a:prstGeom>
          <a:solidFill>
            <a:srgbClr val="00CC00"/>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2" name="ZoneTexte 11"/>
          <p:cNvSpPr txBox="1"/>
          <p:nvPr userDrawn="1"/>
        </p:nvSpPr>
        <p:spPr>
          <a:xfrm rot="20976963">
            <a:off x="118912" y="186479"/>
            <a:ext cx="821388" cy="584775"/>
          </a:xfrm>
          <a:prstGeom prst="rect">
            <a:avLst/>
          </a:prstGeom>
          <a:noFill/>
        </p:spPr>
        <p:txBody>
          <a:bodyPr wrap="square" rtlCol="0">
            <a:spAutoFit/>
          </a:bodyPr>
          <a:lstStyle/>
          <a:p>
            <a:pPr algn="ctr"/>
            <a:r>
              <a:rPr lang="fr-FR" sz="3200" dirty="0" smtClean="0">
                <a:solidFill>
                  <a:schemeClr val="tx1">
                    <a:lumMod val="65000"/>
                    <a:lumOff val="35000"/>
                  </a:schemeClr>
                </a:solidFill>
                <a:effectLst>
                  <a:outerShdw blurRad="38100" dist="38100" dir="2700000" algn="tl">
                    <a:srgbClr val="000000">
                      <a:alpha val="43137"/>
                    </a:srgbClr>
                  </a:outerShdw>
                </a:effectLst>
                <a:latin typeface="28 Days Later" pitchFamily="34" charset="0"/>
              </a:rPr>
              <a:t>CE2</a:t>
            </a:r>
            <a:endParaRPr lang="fr-FR" sz="2400" dirty="0" smtClean="0">
              <a:solidFill>
                <a:schemeClr val="tx1">
                  <a:lumMod val="65000"/>
                  <a:lumOff val="35000"/>
                </a:schemeClr>
              </a:solidFill>
              <a:effectLst>
                <a:outerShdw blurRad="38100" dist="38100" dir="2700000" algn="tl">
                  <a:srgbClr val="000000">
                    <a:alpha val="43137"/>
                  </a:srgbClr>
                </a:outerShdw>
              </a:effectLst>
              <a:latin typeface="28 Days Later" pitchFamily="34" charset="0"/>
            </a:endParaRPr>
          </a:p>
        </p:txBody>
      </p:sp>
      <p:sp>
        <p:nvSpPr>
          <p:cNvPr id="2" name="ZoneTexte 1"/>
          <p:cNvSpPr txBox="1"/>
          <p:nvPr userDrawn="1"/>
        </p:nvSpPr>
        <p:spPr>
          <a:xfrm>
            <a:off x="5157192" y="9705528"/>
            <a:ext cx="1800200" cy="215444"/>
          </a:xfrm>
          <a:prstGeom prst="rect">
            <a:avLst/>
          </a:prstGeom>
          <a:noFill/>
        </p:spPr>
        <p:txBody>
          <a:bodyPr wrap="square" rtlCol="0">
            <a:spAutoFit/>
          </a:bodyPr>
          <a:lstStyle/>
          <a:p>
            <a:r>
              <a:rPr lang="fr-FR" sz="800" spc="50" baseline="0" dirty="0" smtClean="0">
                <a:solidFill>
                  <a:schemeClr val="bg1"/>
                </a:solidFill>
              </a:rPr>
              <a:t>http://www.mysticlolly-leblog.fr</a:t>
            </a:r>
            <a:endParaRPr lang="fr-FR" sz="800" spc="50" baseline="0" dirty="0">
              <a:solidFill>
                <a:schemeClr val="bg1"/>
              </a:solidFill>
            </a:endParaRPr>
          </a:p>
        </p:txBody>
      </p:sp>
      <p:sp>
        <p:nvSpPr>
          <p:cNvPr id="10" name="Espace réservé du texte 13"/>
          <p:cNvSpPr>
            <a:spLocks noGrp="1"/>
          </p:cNvSpPr>
          <p:nvPr>
            <p:ph type="body" sz="quarter" idx="10" hasCustomPrompt="1"/>
          </p:nvPr>
        </p:nvSpPr>
        <p:spPr>
          <a:xfrm>
            <a:off x="1038225" y="56456"/>
            <a:ext cx="4262438" cy="610810"/>
          </a:xfrm>
          <a:prstGeom prst="rect">
            <a:avLst/>
          </a:prstGeom>
        </p:spPr>
        <p:txBody>
          <a:bodyPr anchor="t"/>
          <a:lstStyle>
            <a:lvl1pPr marL="0" indent="0">
              <a:buNone/>
              <a:defRPr>
                <a:solidFill>
                  <a:schemeClr val="bg1"/>
                </a:solidFill>
                <a:effectLst>
                  <a:outerShdw blurRad="38100" dist="38100" dir="2700000" algn="tl">
                    <a:srgbClr val="000000">
                      <a:alpha val="43137"/>
                    </a:srgbClr>
                  </a:outerShdw>
                </a:effectLst>
                <a:latin typeface="Berlin Sans FB Demi" pitchFamily="34" charset="0"/>
              </a:defRPr>
            </a:lvl1pPr>
          </a:lstStyle>
          <a:p>
            <a:pPr lvl="0"/>
            <a:r>
              <a:rPr lang="fr-FR" dirty="0" smtClean="0"/>
              <a:t>Titre</a:t>
            </a:r>
            <a:endParaRPr lang="fr-FR" dirty="0"/>
          </a:p>
        </p:txBody>
      </p:sp>
      <p:pic>
        <p:nvPicPr>
          <p:cNvPr id="13" name="Image 1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343266" y="579234"/>
            <a:ext cx="957942" cy="522514"/>
          </a:xfrm>
          <a:prstGeom prst="rect">
            <a:avLst/>
          </a:prstGeom>
        </p:spPr>
      </p:pic>
    </p:spTree>
    <p:extLst>
      <p:ext uri="{BB962C8B-B14F-4D97-AF65-F5344CB8AC3E}">
        <p14:creationId xmlns:p14="http://schemas.microsoft.com/office/powerpoint/2010/main" val="19833789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e1 Eval 2">
    <p:spTree>
      <p:nvGrpSpPr>
        <p:cNvPr id="1" name=""/>
        <p:cNvGrpSpPr/>
        <p:nvPr/>
      </p:nvGrpSpPr>
      <p:grpSpPr>
        <a:xfrm>
          <a:off x="0" y="0"/>
          <a:ext cx="0" cy="0"/>
          <a:chOff x="0" y="0"/>
          <a:chExt cx="0" cy="0"/>
        </a:xfrm>
      </p:grpSpPr>
      <p:sp>
        <p:nvSpPr>
          <p:cNvPr id="9" name="Rectangle 3"/>
          <p:cNvSpPr/>
          <p:nvPr userDrawn="1"/>
        </p:nvSpPr>
        <p:spPr>
          <a:xfrm>
            <a:off x="0" y="0"/>
            <a:ext cx="6858000" cy="1045029"/>
          </a:xfrm>
          <a:custGeom>
            <a:avLst/>
            <a:gdLst>
              <a:gd name="connsiteX0" fmla="*/ 0 w 6858000"/>
              <a:gd name="connsiteY0" fmla="*/ 0 h 1064568"/>
              <a:gd name="connsiteX1" fmla="*/ 6858000 w 6858000"/>
              <a:gd name="connsiteY1" fmla="*/ 0 h 1064568"/>
              <a:gd name="connsiteX2" fmla="*/ 6858000 w 6858000"/>
              <a:gd name="connsiteY2" fmla="*/ 1064568 h 1064568"/>
              <a:gd name="connsiteX3" fmla="*/ 0 w 6858000"/>
              <a:gd name="connsiteY3" fmla="*/ 1064568 h 1064568"/>
              <a:gd name="connsiteX4" fmla="*/ 0 w 6858000"/>
              <a:gd name="connsiteY4" fmla="*/ 0 h 1064568"/>
              <a:gd name="connsiteX0" fmla="*/ 0 w 6858000"/>
              <a:gd name="connsiteY0" fmla="*/ 0 h 1361748"/>
              <a:gd name="connsiteX1" fmla="*/ 6858000 w 6858000"/>
              <a:gd name="connsiteY1" fmla="*/ 0 h 1361748"/>
              <a:gd name="connsiteX2" fmla="*/ 6858000 w 6858000"/>
              <a:gd name="connsiteY2" fmla="*/ 1064568 h 1361748"/>
              <a:gd name="connsiteX3" fmla="*/ 0 w 6858000"/>
              <a:gd name="connsiteY3" fmla="*/ 1361748 h 1361748"/>
              <a:gd name="connsiteX4" fmla="*/ 0 w 6858000"/>
              <a:gd name="connsiteY4" fmla="*/ 0 h 136174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858000" h="1361748">
                <a:moveTo>
                  <a:pt x="0" y="0"/>
                </a:moveTo>
                <a:lnTo>
                  <a:pt x="6858000" y="0"/>
                </a:lnTo>
                <a:lnTo>
                  <a:pt x="6858000" y="1064568"/>
                </a:lnTo>
                <a:lnTo>
                  <a:pt x="0" y="1361748"/>
                </a:lnTo>
                <a:lnTo>
                  <a:pt x="0" y="0"/>
                </a:lnTo>
                <a:close/>
              </a:path>
            </a:pathLst>
          </a:custGeom>
          <a:solidFill>
            <a:schemeClr val="bg1">
              <a:lumMod val="85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 name="Rectangle à coins arrondis 6"/>
          <p:cNvSpPr/>
          <p:nvPr userDrawn="1"/>
        </p:nvSpPr>
        <p:spPr>
          <a:xfrm>
            <a:off x="5413354" y="641802"/>
            <a:ext cx="1336282" cy="333740"/>
          </a:xfrm>
          <a:prstGeom prst="roundRect">
            <a:avLst/>
          </a:prstGeom>
          <a:solidFill>
            <a:schemeClr val="bg1"/>
          </a:solidFill>
          <a:ln w="19050">
            <a:solidFill>
              <a:schemeClr val="tx1">
                <a:lumMod val="65000"/>
                <a:lumOff val="35000"/>
              </a:schemeClr>
            </a:solidFill>
            <a:prstDash val="sysDash"/>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fr-FR" sz="2800" dirty="0" smtClean="0">
              <a:solidFill>
                <a:schemeClr val="tx1">
                  <a:lumMod val="65000"/>
                  <a:lumOff val="35000"/>
                </a:schemeClr>
              </a:solidFill>
              <a:effectLst>
                <a:outerShdw blurRad="38100" dist="38100" dir="2700000" algn="tl">
                  <a:srgbClr val="000000">
                    <a:alpha val="43137"/>
                  </a:srgbClr>
                </a:outerShdw>
              </a:effectLst>
              <a:latin typeface="Cooper Std Black" pitchFamily="18" charset="0"/>
            </a:endParaRPr>
          </a:p>
        </p:txBody>
      </p:sp>
      <p:sp>
        <p:nvSpPr>
          <p:cNvPr id="8" name="ZoneTexte 7"/>
          <p:cNvSpPr txBox="1"/>
          <p:nvPr userDrawn="1"/>
        </p:nvSpPr>
        <p:spPr>
          <a:xfrm>
            <a:off x="5413354" y="641802"/>
            <a:ext cx="1336282" cy="338554"/>
          </a:xfrm>
          <a:prstGeom prst="rect">
            <a:avLst/>
          </a:prstGeom>
          <a:noFill/>
        </p:spPr>
        <p:txBody>
          <a:bodyPr wrap="square" rtlCol="0">
            <a:sp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1600" dirty="0" smtClean="0">
                <a:solidFill>
                  <a:schemeClr val="tx1">
                    <a:lumMod val="95000"/>
                    <a:lumOff val="5000"/>
                  </a:schemeClr>
                </a:solidFill>
                <a:effectLst>
                  <a:outerShdw blurRad="38100" dist="38100" dir="2700000" algn="tl">
                    <a:srgbClr val="000000">
                      <a:alpha val="43137"/>
                    </a:srgbClr>
                  </a:outerShdw>
                </a:effectLst>
                <a:latin typeface="Berlin Sans FB Demi" pitchFamily="34" charset="0"/>
              </a:rPr>
              <a:t>Evaluation 2</a:t>
            </a:r>
          </a:p>
        </p:txBody>
      </p:sp>
      <p:sp>
        <p:nvSpPr>
          <p:cNvPr id="11" name="Ellipse 10"/>
          <p:cNvSpPr/>
          <p:nvPr userDrawn="1"/>
        </p:nvSpPr>
        <p:spPr>
          <a:xfrm>
            <a:off x="135701" y="110132"/>
            <a:ext cx="821388" cy="810420"/>
          </a:xfrm>
          <a:prstGeom prst="ellipse">
            <a:avLst/>
          </a:prstGeom>
          <a:solidFill>
            <a:srgbClr val="FF9900"/>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2" name="ZoneTexte 11"/>
          <p:cNvSpPr txBox="1"/>
          <p:nvPr userDrawn="1"/>
        </p:nvSpPr>
        <p:spPr>
          <a:xfrm rot="20976963">
            <a:off x="118912" y="155701"/>
            <a:ext cx="821388" cy="646331"/>
          </a:xfrm>
          <a:prstGeom prst="rect">
            <a:avLst/>
          </a:prstGeom>
          <a:noFill/>
        </p:spPr>
        <p:txBody>
          <a:bodyPr wrap="square" rtlCol="0">
            <a:spAutoFit/>
          </a:bodyPr>
          <a:lstStyle/>
          <a:p>
            <a:pPr algn="ctr"/>
            <a:r>
              <a:rPr lang="fr-FR" sz="3600" dirty="0" smtClean="0">
                <a:solidFill>
                  <a:schemeClr val="tx1">
                    <a:lumMod val="65000"/>
                    <a:lumOff val="35000"/>
                  </a:schemeClr>
                </a:solidFill>
                <a:effectLst>
                  <a:outerShdw blurRad="38100" dist="38100" dir="2700000" algn="tl">
                    <a:srgbClr val="000000">
                      <a:alpha val="43137"/>
                    </a:srgbClr>
                  </a:outerShdw>
                </a:effectLst>
                <a:latin typeface="28 Days Later" pitchFamily="34" charset="0"/>
              </a:rPr>
              <a:t>CE1</a:t>
            </a:r>
            <a:endParaRPr lang="fr-FR" sz="2400" dirty="0" smtClean="0">
              <a:solidFill>
                <a:schemeClr val="tx1">
                  <a:lumMod val="65000"/>
                  <a:lumOff val="35000"/>
                </a:schemeClr>
              </a:solidFill>
              <a:effectLst>
                <a:outerShdw blurRad="38100" dist="38100" dir="2700000" algn="tl">
                  <a:srgbClr val="000000">
                    <a:alpha val="43137"/>
                  </a:srgbClr>
                </a:outerShdw>
              </a:effectLst>
              <a:latin typeface="28 Days Later" pitchFamily="34" charset="0"/>
            </a:endParaRPr>
          </a:p>
        </p:txBody>
      </p:sp>
      <p:sp>
        <p:nvSpPr>
          <p:cNvPr id="2" name="ZoneTexte 1"/>
          <p:cNvSpPr txBox="1"/>
          <p:nvPr userDrawn="1"/>
        </p:nvSpPr>
        <p:spPr>
          <a:xfrm>
            <a:off x="5157192" y="9705528"/>
            <a:ext cx="1800200" cy="215444"/>
          </a:xfrm>
          <a:prstGeom prst="rect">
            <a:avLst/>
          </a:prstGeom>
          <a:noFill/>
        </p:spPr>
        <p:txBody>
          <a:bodyPr wrap="square" rtlCol="0">
            <a:spAutoFit/>
          </a:bodyPr>
          <a:lstStyle/>
          <a:p>
            <a:r>
              <a:rPr lang="fr-FR" sz="800" spc="50" baseline="0" dirty="0" smtClean="0">
                <a:solidFill>
                  <a:schemeClr val="bg1"/>
                </a:solidFill>
              </a:rPr>
              <a:t>http://www.mysticlolly-leblog.fr</a:t>
            </a:r>
            <a:endParaRPr lang="fr-FR" sz="800" spc="50" baseline="0" dirty="0">
              <a:solidFill>
                <a:schemeClr val="bg1"/>
              </a:solidFill>
            </a:endParaRPr>
          </a:p>
        </p:txBody>
      </p:sp>
      <p:sp>
        <p:nvSpPr>
          <p:cNvPr id="10" name="Espace réservé du texte 13"/>
          <p:cNvSpPr>
            <a:spLocks noGrp="1"/>
          </p:cNvSpPr>
          <p:nvPr>
            <p:ph type="body" sz="quarter" idx="10" hasCustomPrompt="1"/>
          </p:nvPr>
        </p:nvSpPr>
        <p:spPr>
          <a:xfrm>
            <a:off x="1038225" y="56456"/>
            <a:ext cx="4262438" cy="610810"/>
          </a:xfrm>
          <a:prstGeom prst="rect">
            <a:avLst/>
          </a:prstGeom>
        </p:spPr>
        <p:txBody>
          <a:bodyPr anchor="t"/>
          <a:lstStyle>
            <a:lvl1pPr marL="0" indent="0">
              <a:buNone/>
              <a:defRPr>
                <a:solidFill>
                  <a:schemeClr val="bg1"/>
                </a:solidFill>
                <a:effectLst>
                  <a:outerShdw blurRad="38100" dist="38100" dir="2700000" algn="tl">
                    <a:srgbClr val="000000">
                      <a:alpha val="43137"/>
                    </a:srgbClr>
                  </a:outerShdw>
                </a:effectLst>
                <a:latin typeface="Berlin Sans FB Demi" pitchFamily="34" charset="0"/>
              </a:defRPr>
            </a:lvl1pPr>
          </a:lstStyle>
          <a:p>
            <a:pPr lvl="0"/>
            <a:r>
              <a:rPr lang="fr-FR" dirty="0" smtClean="0"/>
              <a:t>Titre</a:t>
            </a:r>
            <a:endParaRPr lang="fr-FR" dirty="0"/>
          </a:p>
        </p:txBody>
      </p:sp>
      <p:pic>
        <p:nvPicPr>
          <p:cNvPr id="13" name="Image 1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343266" y="579234"/>
            <a:ext cx="957942" cy="522514"/>
          </a:xfrm>
          <a:prstGeom prst="rect">
            <a:avLst/>
          </a:prstGeom>
        </p:spPr>
      </p:pic>
    </p:spTree>
    <p:extLst>
      <p:ext uri="{BB962C8B-B14F-4D97-AF65-F5344CB8AC3E}">
        <p14:creationId xmlns:p14="http://schemas.microsoft.com/office/powerpoint/2010/main" val="1344085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e2 eval 2">
    <p:spTree>
      <p:nvGrpSpPr>
        <p:cNvPr id="1" name=""/>
        <p:cNvGrpSpPr/>
        <p:nvPr/>
      </p:nvGrpSpPr>
      <p:grpSpPr>
        <a:xfrm>
          <a:off x="0" y="0"/>
          <a:ext cx="0" cy="0"/>
          <a:chOff x="0" y="0"/>
          <a:chExt cx="0" cy="0"/>
        </a:xfrm>
      </p:grpSpPr>
      <p:sp>
        <p:nvSpPr>
          <p:cNvPr id="9" name="Rectangle 3"/>
          <p:cNvSpPr/>
          <p:nvPr userDrawn="1"/>
        </p:nvSpPr>
        <p:spPr>
          <a:xfrm>
            <a:off x="0" y="0"/>
            <a:ext cx="6858000" cy="1045029"/>
          </a:xfrm>
          <a:custGeom>
            <a:avLst/>
            <a:gdLst>
              <a:gd name="connsiteX0" fmla="*/ 0 w 6858000"/>
              <a:gd name="connsiteY0" fmla="*/ 0 h 1064568"/>
              <a:gd name="connsiteX1" fmla="*/ 6858000 w 6858000"/>
              <a:gd name="connsiteY1" fmla="*/ 0 h 1064568"/>
              <a:gd name="connsiteX2" fmla="*/ 6858000 w 6858000"/>
              <a:gd name="connsiteY2" fmla="*/ 1064568 h 1064568"/>
              <a:gd name="connsiteX3" fmla="*/ 0 w 6858000"/>
              <a:gd name="connsiteY3" fmla="*/ 1064568 h 1064568"/>
              <a:gd name="connsiteX4" fmla="*/ 0 w 6858000"/>
              <a:gd name="connsiteY4" fmla="*/ 0 h 1064568"/>
              <a:gd name="connsiteX0" fmla="*/ 0 w 6858000"/>
              <a:gd name="connsiteY0" fmla="*/ 0 h 1361748"/>
              <a:gd name="connsiteX1" fmla="*/ 6858000 w 6858000"/>
              <a:gd name="connsiteY1" fmla="*/ 0 h 1361748"/>
              <a:gd name="connsiteX2" fmla="*/ 6858000 w 6858000"/>
              <a:gd name="connsiteY2" fmla="*/ 1064568 h 1361748"/>
              <a:gd name="connsiteX3" fmla="*/ 0 w 6858000"/>
              <a:gd name="connsiteY3" fmla="*/ 1361748 h 1361748"/>
              <a:gd name="connsiteX4" fmla="*/ 0 w 6858000"/>
              <a:gd name="connsiteY4" fmla="*/ 0 h 136174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858000" h="1361748">
                <a:moveTo>
                  <a:pt x="0" y="0"/>
                </a:moveTo>
                <a:lnTo>
                  <a:pt x="6858000" y="0"/>
                </a:lnTo>
                <a:lnTo>
                  <a:pt x="6858000" y="1064568"/>
                </a:lnTo>
                <a:lnTo>
                  <a:pt x="0" y="1361748"/>
                </a:lnTo>
                <a:lnTo>
                  <a:pt x="0" y="0"/>
                </a:lnTo>
                <a:close/>
              </a:path>
            </a:pathLst>
          </a:custGeom>
          <a:solidFill>
            <a:schemeClr val="bg1">
              <a:lumMod val="85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 name="Rectangle à coins arrondis 6"/>
          <p:cNvSpPr/>
          <p:nvPr userDrawn="1"/>
        </p:nvSpPr>
        <p:spPr>
          <a:xfrm>
            <a:off x="5413354" y="641802"/>
            <a:ext cx="1336282" cy="333740"/>
          </a:xfrm>
          <a:prstGeom prst="roundRect">
            <a:avLst/>
          </a:prstGeom>
          <a:solidFill>
            <a:schemeClr val="bg1"/>
          </a:solidFill>
          <a:ln w="19050">
            <a:solidFill>
              <a:schemeClr val="tx1">
                <a:lumMod val="65000"/>
                <a:lumOff val="35000"/>
              </a:schemeClr>
            </a:solidFill>
            <a:prstDash val="sysDash"/>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fr-FR" sz="2800" dirty="0" smtClean="0">
              <a:solidFill>
                <a:schemeClr val="tx1">
                  <a:lumMod val="65000"/>
                  <a:lumOff val="35000"/>
                </a:schemeClr>
              </a:solidFill>
              <a:effectLst>
                <a:outerShdw blurRad="38100" dist="38100" dir="2700000" algn="tl">
                  <a:srgbClr val="000000">
                    <a:alpha val="43137"/>
                  </a:srgbClr>
                </a:outerShdw>
              </a:effectLst>
              <a:latin typeface="Cooper Std Black" pitchFamily="18" charset="0"/>
            </a:endParaRPr>
          </a:p>
        </p:txBody>
      </p:sp>
      <p:sp>
        <p:nvSpPr>
          <p:cNvPr id="8" name="ZoneTexte 7"/>
          <p:cNvSpPr txBox="1"/>
          <p:nvPr userDrawn="1"/>
        </p:nvSpPr>
        <p:spPr>
          <a:xfrm>
            <a:off x="5413354" y="641802"/>
            <a:ext cx="1336282" cy="338554"/>
          </a:xfrm>
          <a:prstGeom prst="rect">
            <a:avLst/>
          </a:prstGeom>
          <a:noFill/>
        </p:spPr>
        <p:txBody>
          <a:bodyPr wrap="square" rtlCol="0">
            <a:sp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1600" dirty="0" smtClean="0">
                <a:solidFill>
                  <a:schemeClr val="tx1">
                    <a:lumMod val="95000"/>
                    <a:lumOff val="5000"/>
                  </a:schemeClr>
                </a:solidFill>
                <a:effectLst>
                  <a:outerShdw blurRad="38100" dist="38100" dir="2700000" algn="tl">
                    <a:srgbClr val="000000">
                      <a:alpha val="43137"/>
                    </a:srgbClr>
                  </a:outerShdw>
                </a:effectLst>
                <a:latin typeface="Berlin Sans FB Demi" pitchFamily="34" charset="0"/>
              </a:rPr>
              <a:t>Evaluation 2</a:t>
            </a:r>
          </a:p>
        </p:txBody>
      </p:sp>
      <p:sp>
        <p:nvSpPr>
          <p:cNvPr id="11" name="Ellipse 10"/>
          <p:cNvSpPr/>
          <p:nvPr userDrawn="1"/>
        </p:nvSpPr>
        <p:spPr>
          <a:xfrm>
            <a:off x="135701" y="110132"/>
            <a:ext cx="821388" cy="810420"/>
          </a:xfrm>
          <a:prstGeom prst="ellipse">
            <a:avLst/>
          </a:prstGeom>
          <a:solidFill>
            <a:srgbClr val="00CC00"/>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2" name="ZoneTexte 11"/>
          <p:cNvSpPr txBox="1"/>
          <p:nvPr userDrawn="1"/>
        </p:nvSpPr>
        <p:spPr>
          <a:xfrm rot="20976963">
            <a:off x="118912" y="186479"/>
            <a:ext cx="821388" cy="584775"/>
          </a:xfrm>
          <a:prstGeom prst="rect">
            <a:avLst/>
          </a:prstGeom>
          <a:noFill/>
        </p:spPr>
        <p:txBody>
          <a:bodyPr wrap="square" rtlCol="0">
            <a:spAutoFit/>
          </a:bodyPr>
          <a:lstStyle/>
          <a:p>
            <a:pPr algn="ctr"/>
            <a:r>
              <a:rPr lang="fr-FR" sz="3200" dirty="0" smtClean="0">
                <a:solidFill>
                  <a:schemeClr val="tx1">
                    <a:lumMod val="65000"/>
                    <a:lumOff val="35000"/>
                  </a:schemeClr>
                </a:solidFill>
                <a:effectLst>
                  <a:outerShdw blurRad="38100" dist="38100" dir="2700000" algn="tl">
                    <a:srgbClr val="000000">
                      <a:alpha val="43137"/>
                    </a:srgbClr>
                  </a:outerShdw>
                </a:effectLst>
                <a:latin typeface="28 Days Later" pitchFamily="34" charset="0"/>
              </a:rPr>
              <a:t>CE2</a:t>
            </a:r>
            <a:endParaRPr lang="fr-FR" sz="2400" dirty="0" smtClean="0">
              <a:solidFill>
                <a:schemeClr val="tx1">
                  <a:lumMod val="65000"/>
                  <a:lumOff val="35000"/>
                </a:schemeClr>
              </a:solidFill>
              <a:effectLst>
                <a:outerShdw blurRad="38100" dist="38100" dir="2700000" algn="tl">
                  <a:srgbClr val="000000">
                    <a:alpha val="43137"/>
                  </a:srgbClr>
                </a:outerShdw>
              </a:effectLst>
              <a:latin typeface="28 Days Later" pitchFamily="34" charset="0"/>
            </a:endParaRPr>
          </a:p>
        </p:txBody>
      </p:sp>
      <p:sp>
        <p:nvSpPr>
          <p:cNvPr id="14" name="Espace réservé du texte 13"/>
          <p:cNvSpPr>
            <a:spLocks noGrp="1"/>
          </p:cNvSpPr>
          <p:nvPr>
            <p:ph type="body" sz="quarter" idx="10" hasCustomPrompt="1"/>
          </p:nvPr>
        </p:nvSpPr>
        <p:spPr>
          <a:xfrm>
            <a:off x="1038225" y="56456"/>
            <a:ext cx="4262438" cy="610810"/>
          </a:xfrm>
          <a:prstGeom prst="rect">
            <a:avLst/>
          </a:prstGeom>
        </p:spPr>
        <p:txBody>
          <a:bodyPr anchor="t"/>
          <a:lstStyle>
            <a:lvl1pPr marL="0" indent="0">
              <a:buNone/>
              <a:defRPr>
                <a:solidFill>
                  <a:schemeClr val="bg1"/>
                </a:solidFill>
                <a:effectLst>
                  <a:outerShdw blurRad="38100" dist="38100" dir="2700000" algn="tl">
                    <a:srgbClr val="000000">
                      <a:alpha val="43137"/>
                    </a:srgbClr>
                  </a:outerShdw>
                </a:effectLst>
                <a:latin typeface="Berlin Sans FB Demi" pitchFamily="34" charset="0"/>
              </a:defRPr>
            </a:lvl1pPr>
          </a:lstStyle>
          <a:p>
            <a:pPr lvl="0"/>
            <a:r>
              <a:rPr lang="fr-FR" dirty="0" smtClean="0"/>
              <a:t>Titre</a:t>
            </a:r>
            <a:endParaRPr lang="fr-FR" dirty="0"/>
          </a:p>
        </p:txBody>
      </p:sp>
      <p:sp>
        <p:nvSpPr>
          <p:cNvPr id="2" name="ZoneTexte 1"/>
          <p:cNvSpPr txBox="1"/>
          <p:nvPr userDrawn="1"/>
        </p:nvSpPr>
        <p:spPr>
          <a:xfrm>
            <a:off x="5157192" y="9705528"/>
            <a:ext cx="1800200" cy="215444"/>
          </a:xfrm>
          <a:prstGeom prst="rect">
            <a:avLst/>
          </a:prstGeom>
          <a:noFill/>
        </p:spPr>
        <p:txBody>
          <a:bodyPr wrap="square" rtlCol="0">
            <a:spAutoFit/>
          </a:bodyPr>
          <a:lstStyle/>
          <a:p>
            <a:r>
              <a:rPr lang="fr-FR" sz="800" spc="50" baseline="0" dirty="0" smtClean="0">
                <a:solidFill>
                  <a:schemeClr val="bg1"/>
                </a:solidFill>
              </a:rPr>
              <a:t>http://www.mysticlolly-leblog.fr</a:t>
            </a:r>
            <a:endParaRPr lang="fr-FR" sz="800" spc="50" baseline="0" dirty="0">
              <a:solidFill>
                <a:schemeClr val="bg1"/>
              </a:solidFill>
            </a:endParaRPr>
          </a:p>
        </p:txBody>
      </p:sp>
      <p:pic>
        <p:nvPicPr>
          <p:cNvPr id="10" name="Image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343266" y="579234"/>
            <a:ext cx="957942" cy="522514"/>
          </a:xfrm>
          <a:prstGeom prst="rect">
            <a:avLst/>
          </a:prstGeom>
        </p:spPr>
      </p:pic>
    </p:spTree>
    <p:extLst>
      <p:ext uri="{BB962C8B-B14F-4D97-AF65-F5344CB8AC3E}">
        <p14:creationId xmlns:p14="http://schemas.microsoft.com/office/powerpoint/2010/main" val="25403478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e1 Eval 3">
    <p:spTree>
      <p:nvGrpSpPr>
        <p:cNvPr id="1" name=""/>
        <p:cNvGrpSpPr/>
        <p:nvPr/>
      </p:nvGrpSpPr>
      <p:grpSpPr>
        <a:xfrm>
          <a:off x="0" y="0"/>
          <a:ext cx="0" cy="0"/>
          <a:chOff x="0" y="0"/>
          <a:chExt cx="0" cy="0"/>
        </a:xfrm>
      </p:grpSpPr>
      <p:sp>
        <p:nvSpPr>
          <p:cNvPr id="9" name="Rectangle 3"/>
          <p:cNvSpPr/>
          <p:nvPr userDrawn="1"/>
        </p:nvSpPr>
        <p:spPr>
          <a:xfrm>
            <a:off x="0" y="0"/>
            <a:ext cx="6858000" cy="1045029"/>
          </a:xfrm>
          <a:custGeom>
            <a:avLst/>
            <a:gdLst>
              <a:gd name="connsiteX0" fmla="*/ 0 w 6858000"/>
              <a:gd name="connsiteY0" fmla="*/ 0 h 1064568"/>
              <a:gd name="connsiteX1" fmla="*/ 6858000 w 6858000"/>
              <a:gd name="connsiteY1" fmla="*/ 0 h 1064568"/>
              <a:gd name="connsiteX2" fmla="*/ 6858000 w 6858000"/>
              <a:gd name="connsiteY2" fmla="*/ 1064568 h 1064568"/>
              <a:gd name="connsiteX3" fmla="*/ 0 w 6858000"/>
              <a:gd name="connsiteY3" fmla="*/ 1064568 h 1064568"/>
              <a:gd name="connsiteX4" fmla="*/ 0 w 6858000"/>
              <a:gd name="connsiteY4" fmla="*/ 0 h 1064568"/>
              <a:gd name="connsiteX0" fmla="*/ 0 w 6858000"/>
              <a:gd name="connsiteY0" fmla="*/ 0 h 1361748"/>
              <a:gd name="connsiteX1" fmla="*/ 6858000 w 6858000"/>
              <a:gd name="connsiteY1" fmla="*/ 0 h 1361748"/>
              <a:gd name="connsiteX2" fmla="*/ 6858000 w 6858000"/>
              <a:gd name="connsiteY2" fmla="*/ 1064568 h 1361748"/>
              <a:gd name="connsiteX3" fmla="*/ 0 w 6858000"/>
              <a:gd name="connsiteY3" fmla="*/ 1361748 h 1361748"/>
              <a:gd name="connsiteX4" fmla="*/ 0 w 6858000"/>
              <a:gd name="connsiteY4" fmla="*/ 0 h 136174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858000" h="1361748">
                <a:moveTo>
                  <a:pt x="0" y="0"/>
                </a:moveTo>
                <a:lnTo>
                  <a:pt x="6858000" y="0"/>
                </a:lnTo>
                <a:lnTo>
                  <a:pt x="6858000" y="1064568"/>
                </a:lnTo>
                <a:lnTo>
                  <a:pt x="0" y="1361748"/>
                </a:lnTo>
                <a:lnTo>
                  <a:pt x="0" y="0"/>
                </a:lnTo>
                <a:close/>
              </a:path>
            </a:pathLst>
          </a:custGeom>
          <a:solidFill>
            <a:schemeClr val="bg1">
              <a:lumMod val="85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 name="Rectangle à coins arrondis 6"/>
          <p:cNvSpPr/>
          <p:nvPr userDrawn="1"/>
        </p:nvSpPr>
        <p:spPr>
          <a:xfrm>
            <a:off x="5413354" y="641802"/>
            <a:ext cx="1336282" cy="333740"/>
          </a:xfrm>
          <a:prstGeom prst="roundRect">
            <a:avLst/>
          </a:prstGeom>
          <a:solidFill>
            <a:schemeClr val="bg1"/>
          </a:solidFill>
          <a:ln w="19050">
            <a:solidFill>
              <a:schemeClr val="tx1">
                <a:lumMod val="65000"/>
                <a:lumOff val="35000"/>
              </a:schemeClr>
            </a:solidFill>
            <a:prstDash val="sysDash"/>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fr-FR" sz="2800" dirty="0" smtClean="0">
              <a:solidFill>
                <a:schemeClr val="tx1">
                  <a:lumMod val="65000"/>
                  <a:lumOff val="35000"/>
                </a:schemeClr>
              </a:solidFill>
              <a:effectLst>
                <a:outerShdw blurRad="38100" dist="38100" dir="2700000" algn="tl">
                  <a:srgbClr val="000000">
                    <a:alpha val="43137"/>
                  </a:srgbClr>
                </a:outerShdw>
              </a:effectLst>
              <a:latin typeface="Cooper Std Black" pitchFamily="18" charset="0"/>
            </a:endParaRPr>
          </a:p>
        </p:txBody>
      </p:sp>
      <p:sp>
        <p:nvSpPr>
          <p:cNvPr id="8" name="ZoneTexte 7"/>
          <p:cNvSpPr txBox="1"/>
          <p:nvPr userDrawn="1"/>
        </p:nvSpPr>
        <p:spPr>
          <a:xfrm>
            <a:off x="5413354" y="641802"/>
            <a:ext cx="1336282" cy="338554"/>
          </a:xfrm>
          <a:prstGeom prst="rect">
            <a:avLst/>
          </a:prstGeom>
          <a:noFill/>
        </p:spPr>
        <p:txBody>
          <a:bodyPr wrap="square" rtlCol="0">
            <a:sp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1600" dirty="0" smtClean="0">
                <a:solidFill>
                  <a:schemeClr val="tx1">
                    <a:lumMod val="95000"/>
                    <a:lumOff val="5000"/>
                  </a:schemeClr>
                </a:solidFill>
                <a:effectLst>
                  <a:outerShdw blurRad="38100" dist="38100" dir="2700000" algn="tl">
                    <a:srgbClr val="000000">
                      <a:alpha val="43137"/>
                    </a:srgbClr>
                  </a:outerShdw>
                </a:effectLst>
                <a:latin typeface="Berlin Sans FB Demi" pitchFamily="34" charset="0"/>
              </a:rPr>
              <a:t>Evaluation 3</a:t>
            </a:r>
          </a:p>
        </p:txBody>
      </p:sp>
      <p:sp>
        <p:nvSpPr>
          <p:cNvPr id="11" name="Ellipse 10"/>
          <p:cNvSpPr/>
          <p:nvPr userDrawn="1"/>
        </p:nvSpPr>
        <p:spPr>
          <a:xfrm>
            <a:off x="135701" y="110132"/>
            <a:ext cx="821388" cy="810420"/>
          </a:xfrm>
          <a:prstGeom prst="ellipse">
            <a:avLst/>
          </a:prstGeom>
          <a:solidFill>
            <a:srgbClr val="FF9900"/>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2" name="ZoneTexte 11"/>
          <p:cNvSpPr txBox="1"/>
          <p:nvPr userDrawn="1"/>
        </p:nvSpPr>
        <p:spPr>
          <a:xfrm rot="20976963">
            <a:off x="118912" y="155701"/>
            <a:ext cx="821388" cy="646331"/>
          </a:xfrm>
          <a:prstGeom prst="rect">
            <a:avLst/>
          </a:prstGeom>
          <a:noFill/>
        </p:spPr>
        <p:txBody>
          <a:bodyPr wrap="square" rtlCol="0">
            <a:spAutoFit/>
          </a:bodyPr>
          <a:lstStyle/>
          <a:p>
            <a:pPr algn="ctr"/>
            <a:r>
              <a:rPr lang="fr-FR" sz="3600" dirty="0" smtClean="0">
                <a:solidFill>
                  <a:schemeClr val="tx1">
                    <a:lumMod val="65000"/>
                    <a:lumOff val="35000"/>
                  </a:schemeClr>
                </a:solidFill>
                <a:effectLst>
                  <a:outerShdw blurRad="38100" dist="38100" dir="2700000" algn="tl">
                    <a:srgbClr val="000000">
                      <a:alpha val="43137"/>
                    </a:srgbClr>
                  </a:outerShdw>
                </a:effectLst>
                <a:latin typeface="28 Days Later" pitchFamily="34" charset="0"/>
              </a:rPr>
              <a:t>CE1</a:t>
            </a:r>
            <a:endParaRPr lang="fr-FR" sz="2400" dirty="0" smtClean="0">
              <a:solidFill>
                <a:schemeClr val="tx1">
                  <a:lumMod val="65000"/>
                  <a:lumOff val="35000"/>
                </a:schemeClr>
              </a:solidFill>
              <a:effectLst>
                <a:outerShdw blurRad="38100" dist="38100" dir="2700000" algn="tl">
                  <a:srgbClr val="000000">
                    <a:alpha val="43137"/>
                  </a:srgbClr>
                </a:outerShdw>
              </a:effectLst>
              <a:latin typeface="28 Days Later" pitchFamily="34" charset="0"/>
            </a:endParaRPr>
          </a:p>
        </p:txBody>
      </p:sp>
      <p:sp>
        <p:nvSpPr>
          <p:cNvPr id="2" name="ZoneTexte 1"/>
          <p:cNvSpPr txBox="1"/>
          <p:nvPr userDrawn="1"/>
        </p:nvSpPr>
        <p:spPr>
          <a:xfrm>
            <a:off x="5157192" y="9705528"/>
            <a:ext cx="1800200" cy="215444"/>
          </a:xfrm>
          <a:prstGeom prst="rect">
            <a:avLst/>
          </a:prstGeom>
          <a:noFill/>
        </p:spPr>
        <p:txBody>
          <a:bodyPr wrap="square" rtlCol="0">
            <a:spAutoFit/>
          </a:bodyPr>
          <a:lstStyle/>
          <a:p>
            <a:r>
              <a:rPr lang="fr-FR" sz="800" spc="50" baseline="0" dirty="0" smtClean="0">
                <a:solidFill>
                  <a:schemeClr val="bg1"/>
                </a:solidFill>
              </a:rPr>
              <a:t>http://www.mysticlolly-leblog.fr</a:t>
            </a:r>
            <a:endParaRPr lang="fr-FR" sz="800" spc="50" baseline="0" dirty="0">
              <a:solidFill>
                <a:schemeClr val="bg1"/>
              </a:solidFill>
            </a:endParaRPr>
          </a:p>
        </p:txBody>
      </p:sp>
      <p:sp>
        <p:nvSpPr>
          <p:cNvPr id="10" name="Espace réservé du texte 13"/>
          <p:cNvSpPr>
            <a:spLocks noGrp="1"/>
          </p:cNvSpPr>
          <p:nvPr>
            <p:ph type="body" sz="quarter" idx="10" hasCustomPrompt="1"/>
          </p:nvPr>
        </p:nvSpPr>
        <p:spPr>
          <a:xfrm>
            <a:off x="1038225" y="56456"/>
            <a:ext cx="4262438" cy="610810"/>
          </a:xfrm>
          <a:prstGeom prst="rect">
            <a:avLst/>
          </a:prstGeom>
        </p:spPr>
        <p:txBody>
          <a:bodyPr anchor="t"/>
          <a:lstStyle>
            <a:lvl1pPr marL="0" indent="0">
              <a:buNone/>
              <a:defRPr>
                <a:solidFill>
                  <a:schemeClr val="bg1"/>
                </a:solidFill>
                <a:effectLst>
                  <a:outerShdw blurRad="38100" dist="38100" dir="2700000" algn="tl">
                    <a:srgbClr val="000000">
                      <a:alpha val="43137"/>
                    </a:srgbClr>
                  </a:outerShdw>
                </a:effectLst>
                <a:latin typeface="Berlin Sans FB Demi" pitchFamily="34" charset="0"/>
              </a:defRPr>
            </a:lvl1pPr>
          </a:lstStyle>
          <a:p>
            <a:pPr lvl="0"/>
            <a:r>
              <a:rPr lang="fr-FR" dirty="0" smtClean="0"/>
              <a:t>Titre</a:t>
            </a:r>
            <a:endParaRPr lang="fr-FR" dirty="0"/>
          </a:p>
        </p:txBody>
      </p:sp>
      <p:pic>
        <p:nvPicPr>
          <p:cNvPr id="13" name="Image 1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343266" y="579234"/>
            <a:ext cx="957942" cy="522514"/>
          </a:xfrm>
          <a:prstGeom prst="rect">
            <a:avLst/>
          </a:prstGeom>
        </p:spPr>
      </p:pic>
    </p:spTree>
    <p:extLst>
      <p:ext uri="{BB962C8B-B14F-4D97-AF65-F5344CB8AC3E}">
        <p14:creationId xmlns:p14="http://schemas.microsoft.com/office/powerpoint/2010/main" val="11372953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e2 eval 3">
    <p:spTree>
      <p:nvGrpSpPr>
        <p:cNvPr id="1" name=""/>
        <p:cNvGrpSpPr/>
        <p:nvPr/>
      </p:nvGrpSpPr>
      <p:grpSpPr>
        <a:xfrm>
          <a:off x="0" y="0"/>
          <a:ext cx="0" cy="0"/>
          <a:chOff x="0" y="0"/>
          <a:chExt cx="0" cy="0"/>
        </a:xfrm>
      </p:grpSpPr>
      <p:sp>
        <p:nvSpPr>
          <p:cNvPr id="9" name="Rectangle 3"/>
          <p:cNvSpPr/>
          <p:nvPr userDrawn="1"/>
        </p:nvSpPr>
        <p:spPr>
          <a:xfrm>
            <a:off x="0" y="0"/>
            <a:ext cx="6858000" cy="1045029"/>
          </a:xfrm>
          <a:custGeom>
            <a:avLst/>
            <a:gdLst>
              <a:gd name="connsiteX0" fmla="*/ 0 w 6858000"/>
              <a:gd name="connsiteY0" fmla="*/ 0 h 1064568"/>
              <a:gd name="connsiteX1" fmla="*/ 6858000 w 6858000"/>
              <a:gd name="connsiteY1" fmla="*/ 0 h 1064568"/>
              <a:gd name="connsiteX2" fmla="*/ 6858000 w 6858000"/>
              <a:gd name="connsiteY2" fmla="*/ 1064568 h 1064568"/>
              <a:gd name="connsiteX3" fmla="*/ 0 w 6858000"/>
              <a:gd name="connsiteY3" fmla="*/ 1064568 h 1064568"/>
              <a:gd name="connsiteX4" fmla="*/ 0 w 6858000"/>
              <a:gd name="connsiteY4" fmla="*/ 0 h 1064568"/>
              <a:gd name="connsiteX0" fmla="*/ 0 w 6858000"/>
              <a:gd name="connsiteY0" fmla="*/ 0 h 1361748"/>
              <a:gd name="connsiteX1" fmla="*/ 6858000 w 6858000"/>
              <a:gd name="connsiteY1" fmla="*/ 0 h 1361748"/>
              <a:gd name="connsiteX2" fmla="*/ 6858000 w 6858000"/>
              <a:gd name="connsiteY2" fmla="*/ 1064568 h 1361748"/>
              <a:gd name="connsiteX3" fmla="*/ 0 w 6858000"/>
              <a:gd name="connsiteY3" fmla="*/ 1361748 h 1361748"/>
              <a:gd name="connsiteX4" fmla="*/ 0 w 6858000"/>
              <a:gd name="connsiteY4" fmla="*/ 0 h 136174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858000" h="1361748">
                <a:moveTo>
                  <a:pt x="0" y="0"/>
                </a:moveTo>
                <a:lnTo>
                  <a:pt x="6858000" y="0"/>
                </a:lnTo>
                <a:lnTo>
                  <a:pt x="6858000" y="1064568"/>
                </a:lnTo>
                <a:lnTo>
                  <a:pt x="0" y="1361748"/>
                </a:lnTo>
                <a:lnTo>
                  <a:pt x="0" y="0"/>
                </a:lnTo>
                <a:close/>
              </a:path>
            </a:pathLst>
          </a:custGeom>
          <a:solidFill>
            <a:schemeClr val="bg1">
              <a:lumMod val="85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 name="Rectangle à coins arrondis 6"/>
          <p:cNvSpPr/>
          <p:nvPr userDrawn="1"/>
        </p:nvSpPr>
        <p:spPr>
          <a:xfrm>
            <a:off x="5413354" y="641802"/>
            <a:ext cx="1336282" cy="333740"/>
          </a:xfrm>
          <a:prstGeom prst="roundRect">
            <a:avLst/>
          </a:prstGeom>
          <a:solidFill>
            <a:schemeClr val="bg1"/>
          </a:solidFill>
          <a:ln w="19050">
            <a:solidFill>
              <a:schemeClr val="tx1">
                <a:lumMod val="65000"/>
                <a:lumOff val="35000"/>
              </a:schemeClr>
            </a:solidFill>
            <a:prstDash val="sysDash"/>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fr-FR" sz="2800" dirty="0" smtClean="0">
              <a:solidFill>
                <a:schemeClr val="tx1">
                  <a:lumMod val="65000"/>
                  <a:lumOff val="35000"/>
                </a:schemeClr>
              </a:solidFill>
              <a:effectLst>
                <a:outerShdw blurRad="38100" dist="38100" dir="2700000" algn="tl">
                  <a:srgbClr val="000000">
                    <a:alpha val="43137"/>
                  </a:srgbClr>
                </a:outerShdw>
              </a:effectLst>
              <a:latin typeface="Cooper Std Black" pitchFamily="18" charset="0"/>
            </a:endParaRPr>
          </a:p>
        </p:txBody>
      </p:sp>
      <p:sp>
        <p:nvSpPr>
          <p:cNvPr id="8" name="ZoneTexte 7"/>
          <p:cNvSpPr txBox="1"/>
          <p:nvPr userDrawn="1"/>
        </p:nvSpPr>
        <p:spPr>
          <a:xfrm>
            <a:off x="5413354" y="641802"/>
            <a:ext cx="1336282" cy="338554"/>
          </a:xfrm>
          <a:prstGeom prst="rect">
            <a:avLst/>
          </a:prstGeom>
          <a:noFill/>
        </p:spPr>
        <p:txBody>
          <a:bodyPr wrap="square" rtlCol="0">
            <a:sp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1600" dirty="0" smtClean="0">
                <a:solidFill>
                  <a:schemeClr val="tx1">
                    <a:lumMod val="95000"/>
                    <a:lumOff val="5000"/>
                  </a:schemeClr>
                </a:solidFill>
                <a:effectLst>
                  <a:outerShdw blurRad="38100" dist="38100" dir="2700000" algn="tl">
                    <a:srgbClr val="000000">
                      <a:alpha val="43137"/>
                    </a:srgbClr>
                  </a:outerShdw>
                </a:effectLst>
                <a:latin typeface="Berlin Sans FB Demi" pitchFamily="34" charset="0"/>
              </a:rPr>
              <a:t>Evaluation 3</a:t>
            </a:r>
          </a:p>
        </p:txBody>
      </p:sp>
      <p:sp>
        <p:nvSpPr>
          <p:cNvPr id="11" name="Ellipse 10"/>
          <p:cNvSpPr/>
          <p:nvPr userDrawn="1"/>
        </p:nvSpPr>
        <p:spPr>
          <a:xfrm>
            <a:off x="135701" y="110132"/>
            <a:ext cx="821388" cy="810420"/>
          </a:xfrm>
          <a:prstGeom prst="ellipse">
            <a:avLst/>
          </a:prstGeom>
          <a:solidFill>
            <a:srgbClr val="00CC00"/>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2" name="ZoneTexte 11"/>
          <p:cNvSpPr txBox="1"/>
          <p:nvPr userDrawn="1"/>
        </p:nvSpPr>
        <p:spPr>
          <a:xfrm rot="20976963">
            <a:off x="118912" y="186479"/>
            <a:ext cx="821388" cy="584775"/>
          </a:xfrm>
          <a:prstGeom prst="rect">
            <a:avLst/>
          </a:prstGeom>
          <a:noFill/>
        </p:spPr>
        <p:txBody>
          <a:bodyPr wrap="square" rtlCol="0">
            <a:spAutoFit/>
          </a:bodyPr>
          <a:lstStyle/>
          <a:p>
            <a:pPr algn="ctr"/>
            <a:r>
              <a:rPr lang="fr-FR" sz="3200" dirty="0" smtClean="0">
                <a:solidFill>
                  <a:schemeClr val="tx1">
                    <a:lumMod val="65000"/>
                    <a:lumOff val="35000"/>
                  </a:schemeClr>
                </a:solidFill>
                <a:effectLst>
                  <a:outerShdw blurRad="38100" dist="38100" dir="2700000" algn="tl">
                    <a:srgbClr val="000000">
                      <a:alpha val="43137"/>
                    </a:srgbClr>
                  </a:outerShdw>
                </a:effectLst>
                <a:latin typeface="28 Days Later" pitchFamily="34" charset="0"/>
              </a:rPr>
              <a:t>CE2</a:t>
            </a:r>
            <a:endParaRPr lang="fr-FR" sz="2400" dirty="0" smtClean="0">
              <a:solidFill>
                <a:schemeClr val="tx1">
                  <a:lumMod val="65000"/>
                  <a:lumOff val="35000"/>
                </a:schemeClr>
              </a:solidFill>
              <a:effectLst>
                <a:outerShdw blurRad="38100" dist="38100" dir="2700000" algn="tl">
                  <a:srgbClr val="000000">
                    <a:alpha val="43137"/>
                  </a:srgbClr>
                </a:outerShdw>
              </a:effectLst>
              <a:latin typeface="28 Days Later" pitchFamily="34" charset="0"/>
            </a:endParaRPr>
          </a:p>
        </p:txBody>
      </p:sp>
      <p:sp>
        <p:nvSpPr>
          <p:cNvPr id="2" name="ZoneTexte 1"/>
          <p:cNvSpPr txBox="1"/>
          <p:nvPr userDrawn="1"/>
        </p:nvSpPr>
        <p:spPr>
          <a:xfrm>
            <a:off x="5157192" y="9705528"/>
            <a:ext cx="1800200" cy="215444"/>
          </a:xfrm>
          <a:prstGeom prst="rect">
            <a:avLst/>
          </a:prstGeom>
          <a:noFill/>
        </p:spPr>
        <p:txBody>
          <a:bodyPr wrap="square" rtlCol="0">
            <a:spAutoFit/>
          </a:bodyPr>
          <a:lstStyle/>
          <a:p>
            <a:r>
              <a:rPr lang="fr-FR" sz="800" spc="50" baseline="0" dirty="0" smtClean="0">
                <a:solidFill>
                  <a:schemeClr val="bg1"/>
                </a:solidFill>
              </a:rPr>
              <a:t>http://www.mysticlolly-leblog.fr</a:t>
            </a:r>
            <a:endParaRPr lang="fr-FR" sz="800" spc="50" baseline="0" dirty="0">
              <a:solidFill>
                <a:schemeClr val="bg1"/>
              </a:solidFill>
            </a:endParaRPr>
          </a:p>
        </p:txBody>
      </p:sp>
      <p:sp>
        <p:nvSpPr>
          <p:cNvPr id="10" name="Espace réservé du texte 13"/>
          <p:cNvSpPr>
            <a:spLocks noGrp="1"/>
          </p:cNvSpPr>
          <p:nvPr>
            <p:ph type="body" sz="quarter" idx="10" hasCustomPrompt="1"/>
          </p:nvPr>
        </p:nvSpPr>
        <p:spPr>
          <a:xfrm>
            <a:off x="1038225" y="56456"/>
            <a:ext cx="4262438" cy="610810"/>
          </a:xfrm>
          <a:prstGeom prst="rect">
            <a:avLst/>
          </a:prstGeom>
        </p:spPr>
        <p:txBody>
          <a:bodyPr anchor="t"/>
          <a:lstStyle>
            <a:lvl1pPr marL="0" indent="0">
              <a:buNone/>
              <a:defRPr>
                <a:solidFill>
                  <a:schemeClr val="bg1"/>
                </a:solidFill>
                <a:effectLst>
                  <a:outerShdw blurRad="38100" dist="38100" dir="2700000" algn="tl">
                    <a:srgbClr val="000000">
                      <a:alpha val="43137"/>
                    </a:srgbClr>
                  </a:outerShdw>
                </a:effectLst>
                <a:latin typeface="Berlin Sans FB Demi" pitchFamily="34" charset="0"/>
              </a:defRPr>
            </a:lvl1pPr>
          </a:lstStyle>
          <a:p>
            <a:pPr lvl="0"/>
            <a:r>
              <a:rPr lang="fr-FR" dirty="0" smtClean="0"/>
              <a:t>Titre</a:t>
            </a:r>
            <a:endParaRPr lang="fr-FR" dirty="0"/>
          </a:p>
        </p:txBody>
      </p:sp>
      <p:pic>
        <p:nvPicPr>
          <p:cNvPr id="13" name="Image 1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343266" y="579234"/>
            <a:ext cx="957942" cy="522514"/>
          </a:xfrm>
          <a:prstGeom prst="rect">
            <a:avLst/>
          </a:prstGeom>
        </p:spPr>
      </p:pic>
    </p:spTree>
    <p:extLst>
      <p:ext uri="{BB962C8B-B14F-4D97-AF65-F5344CB8AC3E}">
        <p14:creationId xmlns:p14="http://schemas.microsoft.com/office/powerpoint/2010/main" val="8138362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a:xfrm>
            <a:off x="342900" y="396699"/>
            <a:ext cx="6172200" cy="1651000"/>
          </a:xfrm>
          <a:prstGeom prst="rect">
            <a:avLst/>
          </a:prstGeom>
        </p:spPr>
        <p:txBody>
          <a:bodyPr/>
          <a:lstStyle/>
          <a:p>
            <a:r>
              <a:rPr lang="fr-FR" smtClean="0"/>
              <a:t>Modifiez le style du titre</a:t>
            </a:r>
            <a:endParaRPr lang="fr-FR"/>
          </a:p>
        </p:txBody>
      </p:sp>
      <p:sp>
        <p:nvSpPr>
          <p:cNvPr id="3" name="Espace réservé du contenu 2"/>
          <p:cNvSpPr>
            <a:spLocks noGrp="1"/>
          </p:cNvSpPr>
          <p:nvPr>
            <p:ph idx="1"/>
          </p:nvPr>
        </p:nvSpPr>
        <p:spPr>
          <a:xfrm>
            <a:off x="342900" y="2311402"/>
            <a:ext cx="6172200" cy="6537502"/>
          </a:xfrm>
          <a:prstGeom prst="rect">
            <a:avLst/>
          </a:prstGeo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a:xfrm>
            <a:off x="342900" y="9181397"/>
            <a:ext cx="1600200" cy="527403"/>
          </a:xfrm>
          <a:prstGeom prst="rect">
            <a:avLst/>
          </a:prstGeom>
        </p:spPr>
        <p:txBody>
          <a:bodyPr/>
          <a:lstStyle/>
          <a:p>
            <a:fld id="{03F5CDA8-7F91-4151-A02E-F96C2706F85B}" type="datetimeFigureOut">
              <a:rPr lang="fr-FR" smtClean="0"/>
              <a:pPr/>
              <a:t>19/11/2016</a:t>
            </a:fld>
            <a:endParaRPr lang="fr-FR"/>
          </a:p>
        </p:txBody>
      </p:sp>
      <p:sp>
        <p:nvSpPr>
          <p:cNvPr id="5" name="Espace réservé du pied de page 4"/>
          <p:cNvSpPr>
            <a:spLocks noGrp="1"/>
          </p:cNvSpPr>
          <p:nvPr>
            <p:ph type="ftr" sz="quarter" idx="11"/>
          </p:nvPr>
        </p:nvSpPr>
        <p:spPr>
          <a:xfrm>
            <a:off x="2343150" y="9181397"/>
            <a:ext cx="2171700" cy="527403"/>
          </a:xfrm>
          <a:prstGeom prst="rect">
            <a:avLst/>
          </a:prstGeom>
        </p:spPr>
        <p:txBody>
          <a:bodyPr/>
          <a:lstStyle/>
          <a:p>
            <a:endParaRPr lang="fr-FR"/>
          </a:p>
        </p:txBody>
      </p:sp>
      <p:sp>
        <p:nvSpPr>
          <p:cNvPr id="6" name="Espace réservé du numéro de diapositive 5"/>
          <p:cNvSpPr>
            <a:spLocks noGrp="1"/>
          </p:cNvSpPr>
          <p:nvPr>
            <p:ph type="sldNum" sz="quarter" idx="12"/>
          </p:nvPr>
        </p:nvSpPr>
        <p:spPr>
          <a:xfrm>
            <a:off x="4914900" y="9181397"/>
            <a:ext cx="1600200" cy="527403"/>
          </a:xfrm>
          <a:prstGeom prst="rect">
            <a:avLst/>
          </a:prstGeom>
        </p:spPr>
        <p:txBody>
          <a:bodyPr/>
          <a:lstStyle/>
          <a:p>
            <a:fld id="{35F33ABD-7102-4DF2-B79C-6BB7428CDCEC}" type="slidenum">
              <a:rPr lang="fr-FR" smtClean="0"/>
              <a:pPr/>
              <a:t>‹N°›</a:t>
            </a:fld>
            <a:endParaRPr lang="fr-FR"/>
          </a:p>
        </p:txBody>
      </p:sp>
    </p:spTree>
    <p:extLst>
      <p:ext uri="{BB962C8B-B14F-4D97-AF65-F5344CB8AC3E}">
        <p14:creationId xmlns:p14="http://schemas.microsoft.com/office/powerpoint/2010/main" val="29762954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541735" y="6365524"/>
            <a:ext cx="5829300" cy="1967442"/>
          </a:xfrm>
          <a:prstGeom prst="rect">
            <a:avLst/>
          </a:prstGeom>
        </p:spPr>
        <p:txBody>
          <a:bodyPr anchor="t"/>
          <a:lstStyle>
            <a:lvl1pPr algn="l">
              <a:defRPr sz="4000" b="1" cap="all"/>
            </a:lvl1pPr>
          </a:lstStyle>
          <a:p>
            <a:r>
              <a:rPr lang="fr-FR" smtClean="0"/>
              <a:t>Modifiez le style du titre</a:t>
            </a:r>
            <a:endParaRPr lang="fr-FR"/>
          </a:p>
        </p:txBody>
      </p:sp>
      <p:sp>
        <p:nvSpPr>
          <p:cNvPr id="3" name="Espace réservé du texte 2"/>
          <p:cNvSpPr>
            <a:spLocks noGrp="1"/>
          </p:cNvSpPr>
          <p:nvPr>
            <p:ph type="body" idx="1"/>
          </p:nvPr>
        </p:nvSpPr>
        <p:spPr>
          <a:xfrm>
            <a:off x="541735" y="4198586"/>
            <a:ext cx="5829300" cy="216693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Espace réservé de la date 3"/>
          <p:cNvSpPr>
            <a:spLocks noGrp="1"/>
          </p:cNvSpPr>
          <p:nvPr>
            <p:ph type="dt" sz="half" idx="10"/>
          </p:nvPr>
        </p:nvSpPr>
        <p:spPr>
          <a:xfrm>
            <a:off x="342900" y="9181397"/>
            <a:ext cx="1600200" cy="527403"/>
          </a:xfrm>
          <a:prstGeom prst="rect">
            <a:avLst/>
          </a:prstGeom>
        </p:spPr>
        <p:txBody>
          <a:bodyPr/>
          <a:lstStyle/>
          <a:p>
            <a:fld id="{03F5CDA8-7F91-4151-A02E-F96C2706F85B}" type="datetimeFigureOut">
              <a:rPr lang="fr-FR" smtClean="0"/>
              <a:pPr/>
              <a:t>19/11/2016</a:t>
            </a:fld>
            <a:endParaRPr lang="fr-FR"/>
          </a:p>
        </p:txBody>
      </p:sp>
      <p:sp>
        <p:nvSpPr>
          <p:cNvPr id="5" name="Espace réservé du pied de page 4"/>
          <p:cNvSpPr>
            <a:spLocks noGrp="1"/>
          </p:cNvSpPr>
          <p:nvPr>
            <p:ph type="ftr" sz="quarter" idx="11"/>
          </p:nvPr>
        </p:nvSpPr>
        <p:spPr>
          <a:xfrm>
            <a:off x="2343150" y="9181397"/>
            <a:ext cx="2171700" cy="527403"/>
          </a:xfrm>
          <a:prstGeom prst="rect">
            <a:avLst/>
          </a:prstGeom>
        </p:spPr>
        <p:txBody>
          <a:bodyPr/>
          <a:lstStyle/>
          <a:p>
            <a:endParaRPr lang="fr-FR"/>
          </a:p>
        </p:txBody>
      </p:sp>
      <p:sp>
        <p:nvSpPr>
          <p:cNvPr id="6" name="Espace réservé du numéro de diapositive 5"/>
          <p:cNvSpPr>
            <a:spLocks noGrp="1"/>
          </p:cNvSpPr>
          <p:nvPr>
            <p:ph type="sldNum" sz="quarter" idx="12"/>
          </p:nvPr>
        </p:nvSpPr>
        <p:spPr>
          <a:xfrm>
            <a:off x="4914900" y="9181397"/>
            <a:ext cx="1600200" cy="527403"/>
          </a:xfrm>
          <a:prstGeom prst="rect">
            <a:avLst/>
          </a:prstGeom>
        </p:spPr>
        <p:txBody>
          <a:bodyPr/>
          <a:lstStyle/>
          <a:p>
            <a:fld id="{35F33ABD-7102-4DF2-B79C-6BB7428CDCEC}" type="slidenum">
              <a:rPr lang="fr-FR" smtClean="0"/>
              <a:pPr/>
              <a:t>‹N°›</a:t>
            </a:fld>
            <a:endParaRPr lang="fr-FR"/>
          </a:p>
        </p:txBody>
      </p:sp>
    </p:spTree>
    <p:extLst>
      <p:ext uri="{BB962C8B-B14F-4D97-AF65-F5344CB8AC3E}">
        <p14:creationId xmlns:p14="http://schemas.microsoft.com/office/powerpoint/2010/main" val="32883875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a:xfrm>
            <a:off x="342900" y="396699"/>
            <a:ext cx="6172200" cy="1651000"/>
          </a:xfrm>
          <a:prstGeom prst="rect">
            <a:avLst/>
          </a:prstGeom>
        </p:spPr>
        <p:txBody>
          <a:bodyPr/>
          <a:lstStyle/>
          <a:p>
            <a:r>
              <a:rPr lang="fr-FR" smtClean="0"/>
              <a:t>Modifiez le style du titre</a:t>
            </a:r>
            <a:endParaRPr lang="fr-FR"/>
          </a:p>
        </p:txBody>
      </p:sp>
      <p:sp>
        <p:nvSpPr>
          <p:cNvPr id="3" name="Espace réservé du contenu 2"/>
          <p:cNvSpPr>
            <a:spLocks noGrp="1"/>
          </p:cNvSpPr>
          <p:nvPr>
            <p:ph sz="half" idx="1"/>
          </p:nvPr>
        </p:nvSpPr>
        <p:spPr>
          <a:xfrm>
            <a:off x="342900" y="2311402"/>
            <a:ext cx="3028950" cy="6537502"/>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3486150" y="2311402"/>
            <a:ext cx="3028950" cy="6537502"/>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a:xfrm>
            <a:off x="342900" y="9181397"/>
            <a:ext cx="1600200" cy="527403"/>
          </a:xfrm>
          <a:prstGeom prst="rect">
            <a:avLst/>
          </a:prstGeom>
        </p:spPr>
        <p:txBody>
          <a:bodyPr/>
          <a:lstStyle/>
          <a:p>
            <a:fld id="{03F5CDA8-7F91-4151-A02E-F96C2706F85B}" type="datetimeFigureOut">
              <a:rPr lang="fr-FR" smtClean="0"/>
              <a:pPr/>
              <a:t>19/11/2016</a:t>
            </a:fld>
            <a:endParaRPr lang="fr-FR"/>
          </a:p>
        </p:txBody>
      </p:sp>
      <p:sp>
        <p:nvSpPr>
          <p:cNvPr id="6" name="Espace réservé du pied de page 5"/>
          <p:cNvSpPr>
            <a:spLocks noGrp="1"/>
          </p:cNvSpPr>
          <p:nvPr>
            <p:ph type="ftr" sz="quarter" idx="11"/>
          </p:nvPr>
        </p:nvSpPr>
        <p:spPr>
          <a:xfrm>
            <a:off x="2343150" y="9181397"/>
            <a:ext cx="2171700" cy="527403"/>
          </a:xfrm>
          <a:prstGeom prst="rect">
            <a:avLst/>
          </a:prstGeom>
        </p:spPr>
        <p:txBody>
          <a:bodyPr/>
          <a:lstStyle/>
          <a:p>
            <a:endParaRPr lang="fr-FR"/>
          </a:p>
        </p:txBody>
      </p:sp>
      <p:sp>
        <p:nvSpPr>
          <p:cNvPr id="7" name="Espace réservé du numéro de diapositive 6"/>
          <p:cNvSpPr>
            <a:spLocks noGrp="1"/>
          </p:cNvSpPr>
          <p:nvPr>
            <p:ph type="sldNum" sz="quarter" idx="12"/>
          </p:nvPr>
        </p:nvSpPr>
        <p:spPr>
          <a:xfrm>
            <a:off x="4914900" y="9181397"/>
            <a:ext cx="1600200" cy="527403"/>
          </a:xfrm>
          <a:prstGeom prst="rect">
            <a:avLst/>
          </a:prstGeom>
        </p:spPr>
        <p:txBody>
          <a:bodyPr/>
          <a:lstStyle/>
          <a:p>
            <a:fld id="{35F33ABD-7102-4DF2-B79C-6BB7428CDCEC}" type="slidenum">
              <a:rPr lang="fr-FR" smtClean="0"/>
              <a:pPr/>
              <a:t>‹N°›</a:t>
            </a:fld>
            <a:endParaRPr lang="fr-FR"/>
          </a:p>
        </p:txBody>
      </p:sp>
    </p:spTree>
    <p:extLst>
      <p:ext uri="{BB962C8B-B14F-4D97-AF65-F5344CB8AC3E}">
        <p14:creationId xmlns:p14="http://schemas.microsoft.com/office/powerpoint/2010/main" val="23978017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026" name="Picture 2" descr="trombone"/>
          <p:cNvPicPr>
            <a:picLocks noChangeAspect="1" noChangeArrowheads="1"/>
          </p:cNvPicPr>
          <p:nvPr userDrawn="1"/>
        </p:nvPicPr>
        <p:blipFill>
          <a:blip r:embed="rId19">
            <a:extLst>
              <a:ext uri="{28A0092B-C50C-407E-A947-70E740481C1C}">
                <a14:useLocalDpi xmlns:a14="http://schemas.microsoft.com/office/drawing/2010/main" val="0"/>
              </a:ext>
            </a:extLst>
          </a:blip>
          <a:srcRect/>
          <a:stretch>
            <a:fillRect/>
          </a:stretch>
        </p:blipFill>
        <p:spPr bwMode="auto">
          <a:xfrm>
            <a:off x="155575" y="-136525"/>
            <a:ext cx="152400" cy="152400"/>
          </a:xfrm>
          <a:prstGeom prst="rect">
            <a:avLst/>
          </a:prstGeom>
          <a:noFill/>
          <a:extLst>
            <a:ext uri="{909E8E84-426E-40DD-AFC4-6F175D3DCCD1}">
              <a14:hiddenFill xmlns:a14="http://schemas.microsoft.com/office/drawing/2010/main">
                <a:solidFill>
                  <a:srgbClr val="FFFFFF"/>
                </a:solidFill>
              </a14:hiddenFill>
            </a:ext>
          </a:extLst>
        </p:spPr>
      </p:pic>
      <p:sp>
        <p:nvSpPr>
          <p:cNvPr id="8" name="ZoneTexte 7"/>
          <p:cNvSpPr txBox="1"/>
          <p:nvPr userDrawn="1"/>
        </p:nvSpPr>
        <p:spPr>
          <a:xfrm>
            <a:off x="5340499" y="9722793"/>
            <a:ext cx="1584176" cy="230832"/>
          </a:xfrm>
          <a:prstGeom prst="rect">
            <a:avLst/>
          </a:prstGeom>
          <a:noFill/>
        </p:spPr>
        <p:txBody>
          <a:bodyPr wrap="square" rtlCol="0">
            <a:spAutoFit/>
          </a:bodyPr>
          <a:lstStyle/>
          <a:p>
            <a:pPr algn="r"/>
            <a:r>
              <a:rPr lang="fr-FR" sz="900" dirty="0" smtClean="0">
                <a:solidFill>
                  <a:schemeClr val="bg1">
                    <a:lumMod val="65000"/>
                  </a:schemeClr>
                </a:solidFill>
              </a:rPr>
              <a:t>http://www.mysticlolly.fr</a:t>
            </a:r>
            <a:endParaRPr lang="fr-FR" sz="900" dirty="0">
              <a:solidFill>
                <a:schemeClr val="bg1">
                  <a:lumMod val="65000"/>
                </a:schemeClr>
              </a:solidFill>
            </a:endParaRPr>
          </a:p>
        </p:txBody>
      </p:sp>
    </p:spTree>
    <p:extLst>
      <p:ext uri="{BB962C8B-B14F-4D97-AF65-F5344CB8AC3E}">
        <p14:creationId xmlns:p14="http://schemas.microsoft.com/office/powerpoint/2010/main" val="1890250592"/>
      </p:ext>
    </p:extLst>
  </p:cSld>
  <p:clrMap bg1="lt1" tx1="dk1" bg2="lt2" tx2="dk2" accent1="accent1" accent2="accent2" accent3="accent3" accent4="accent4" accent5="accent5" accent6="accent6" hlink="hlink" folHlink="folHlink"/>
  <p:sldLayoutIdLst>
    <p:sldLayoutId id="2147483649" r:id="rId1"/>
    <p:sldLayoutId id="2147483662" r:id="rId2"/>
    <p:sldLayoutId id="2147483660" r:id="rId3"/>
    <p:sldLayoutId id="2147483663" r:id="rId4"/>
    <p:sldLayoutId id="2147483661" r:id="rId5"/>
    <p:sldLayoutId id="2147483664" r:id="rId6"/>
    <p:sldLayoutId id="2147483650" r:id="rId7"/>
    <p:sldLayoutId id="2147483651" r:id="rId8"/>
    <p:sldLayoutId id="2147483652" r:id="rId9"/>
    <p:sldLayoutId id="2147483653" r:id="rId10"/>
    <p:sldLayoutId id="2147483654" r:id="rId11"/>
    <p:sldLayoutId id="2147483655" r:id="rId12"/>
    <p:sldLayoutId id="2147483656" r:id="rId13"/>
    <p:sldLayoutId id="2147483657" r:id="rId14"/>
    <p:sldLayoutId id="2147483658" r:id="rId15"/>
    <p:sldLayoutId id="2147483659" r:id="rId16"/>
    <p:sldLayoutId id="2147483665" r:id="rId17"/>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png"/><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4.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Espace réservé du texte 7"/>
          <p:cNvSpPr>
            <a:spLocks noGrp="1"/>
          </p:cNvSpPr>
          <p:nvPr>
            <p:ph type="body" sz="quarter" idx="10"/>
          </p:nvPr>
        </p:nvSpPr>
        <p:spPr/>
        <p:txBody>
          <a:bodyPr>
            <a:normAutofit/>
          </a:bodyPr>
          <a:lstStyle/>
          <a:p>
            <a:r>
              <a:rPr lang="fr-FR" dirty="0" smtClean="0"/>
              <a:t>L’ordre alphabétique</a:t>
            </a:r>
            <a:endParaRPr lang="fr-FR" dirty="0"/>
          </a:p>
        </p:txBody>
      </p:sp>
      <p:grpSp>
        <p:nvGrpSpPr>
          <p:cNvPr id="13" name="Groupe 12"/>
          <p:cNvGrpSpPr/>
          <p:nvPr/>
        </p:nvGrpSpPr>
        <p:grpSpPr>
          <a:xfrm>
            <a:off x="116632" y="1352600"/>
            <a:ext cx="360040" cy="461665"/>
            <a:chOff x="116632" y="1352600"/>
            <a:chExt cx="360040" cy="461665"/>
          </a:xfrm>
        </p:grpSpPr>
        <p:sp>
          <p:nvSpPr>
            <p:cNvPr id="11" name="Ellipse 10"/>
            <p:cNvSpPr/>
            <p:nvPr/>
          </p:nvSpPr>
          <p:spPr>
            <a:xfrm>
              <a:off x="116632" y="1424608"/>
              <a:ext cx="360040" cy="360040"/>
            </a:xfrm>
            <a:prstGeom prst="ellipse">
              <a:avLst/>
            </a:prstGeom>
            <a:solidFill>
              <a:schemeClr val="bg1">
                <a:lumMod val="85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2" name="ZoneTexte 11"/>
            <p:cNvSpPr txBox="1"/>
            <p:nvPr/>
          </p:nvSpPr>
          <p:spPr>
            <a:xfrm>
              <a:off x="116632" y="1352600"/>
              <a:ext cx="360040" cy="461665"/>
            </a:xfrm>
            <a:prstGeom prst="rect">
              <a:avLst/>
            </a:prstGeom>
            <a:noFill/>
          </p:spPr>
          <p:txBody>
            <a:bodyPr wrap="square" rtlCol="0">
              <a:spAutoFit/>
            </a:bodyPr>
            <a:lstStyle/>
            <a:p>
              <a:pPr algn="ctr"/>
              <a:r>
                <a:rPr lang="fr-FR" sz="2400" dirty="0" smtClean="0">
                  <a:solidFill>
                    <a:schemeClr val="bg1">
                      <a:lumMod val="50000"/>
                    </a:schemeClr>
                  </a:solidFill>
                  <a:effectLst>
                    <a:outerShdw blurRad="38100" dist="38100" dir="2700000" algn="tl">
                      <a:srgbClr val="000000">
                        <a:alpha val="43137"/>
                      </a:srgbClr>
                    </a:outerShdw>
                  </a:effectLst>
                  <a:latin typeface="Berlin Sans FB Demi" pitchFamily="34" charset="0"/>
                </a:rPr>
                <a:t>1</a:t>
              </a:r>
              <a:endParaRPr lang="fr-FR" dirty="0">
                <a:solidFill>
                  <a:schemeClr val="bg1">
                    <a:lumMod val="50000"/>
                  </a:schemeClr>
                </a:solidFill>
                <a:effectLst>
                  <a:outerShdw blurRad="38100" dist="38100" dir="2700000" algn="tl">
                    <a:srgbClr val="000000">
                      <a:alpha val="43137"/>
                    </a:srgbClr>
                  </a:outerShdw>
                </a:effectLst>
                <a:latin typeface="Berlin Sans FB Demi" pitchFamily="34" charset="0"/>
              </a:endParaRPr>
            </a:p>
          </p:txBody>
        </p:sp>
      </p:grpSp>
      <p:sp>
        <p:nvSpPr>
          <p:cNvPr id="14" name="ZoneTexte 13"/>
          <p:cNvSpPr txBox="1"/>
          <p:nvPr/>
        </p:nvSpPr>
        <p:spPr>
          <a:xfrm>
            <a:off x="476672" y="1518102"/>
            <a:ext cx="6192688" cy="338554"/>
          </a:xfrm>
          <a:prstGeom prst="rect">
            <a:avLst/>
          </a:prstGeom>
          <a:noFill/>
        </p:spPr>
        <p:txBody>
          <a:bodyPr wrap="square" rtlCol="0">
            <a:spAutoFit/>
          </a:bodyPr>
          <a:lstStyle/>
          <a:p>
            <a:r>
              <a:rPr lang="fr-FR" sz="1600" u="sng" dirty="0" smtClean="0">
                <a:latin typeface="SimpleRonde" pitchFamily="2" charset="0"/>
              </a:rPr>
              <a:t>Complète les devinettes suivantes :</a:t>
            </a:r>
            <a:endParaRPr lang="fr-FR" sz="1600" u="sng" dirty="0">
              <a:latin typeface="SimpleRonde" pitchFamily="2" charset="0"/>
            </a:endParaRPr>
          </a:p>
        </p:txBody>
      </p:sp>
      <p:graphicFrame>
        <p:nvGraphicFramePr>
          <p:cNvPr id="3" name="Tableau 2"/>
          <p:cNvGraphicFramePr>
            <a:graphicFrameLocks noGrp="1"/>
          </p:cNvGraphicFramePr>
          <p:nvPr>
            <p:extLst>
              <p:ext uri="{D42A27DB-BD31-4B8C-83A1-F6EECF244321}">
                <p14:modId xmlns:p14="http://schemas.microsoft.com/office/powerpoint/2010/main" val="3765656604"/>
              </p:ext>
            </p:extLst>
          </p:nvPr>
        </p:nvGraphicFramePr>
        <p:xfrm>
          <a:off x="272838" y="2000672"/>
          <a:ext cx="6396522" cy="1404156"/>
        </p:xfrm>
        <a:graphic>
          <a:graphicData uri="http://schemas.openxmlformats.org/drawingml/2006/table">
            <a:tbl>
              <a:tblPr firstRow="1" bandRow="1">
                <a:tableStyleId>{5C22544A-7EE6-4342-B048-85BDC9FD1C3A}</a:tableStyleId>
              </a:tblPr>
              <a:tblGrid>
                <a:gridCol w="2464552"/>
                <a:gridCol w="810332"/>
                <a:gridCol w="2401558"/>
                <a:gridCol w="720080"/>
              </a:tblGrid>
              <a:tr h="468052">
                <a:tc>
                  <a:txBody>
                    <a:bodyPr/>
                    <a:lstStyle/>
                    <a:p>
                      <a:r>
                        <a:rPr lang="fr-FR" sz="1200" b="0" dirty="0" smtClean="0">
                          <a:solidFill>
                            <a:schemeClr val="tx1"/>
                          </a:solidFill>
                          <a:latin typeface="+mj-lt"/>
                        </a:rPr>
                        <a:t>Je suis la 7</a:t>
                      </a:r>
                      <a:r>
                        <a:rPr lang="fr-FR" sz="1200" b="0" baseline="30000" dirty="0" smtClean="0">
                          <a:solidFill>
                            <a:schemeClr val="tx1"/>
                          </a:solidFill>
                          <a:latin typeface="+mj-lt"/>
                        </a:rPr>
                        <a:t>ème</a:t>
                      </a:r>
                      <a:r>
                        <a:rPr lang="fr-FR" sz="1200" b="0" dirty="0" smtClean="0">
                          <a:solidFill>
                            <a:schemeClr val="tx1"/>
                          </a:solidFill>
                          <a:latin typeface="+mj-lt"/>
                        </a:rPr>
                        <a:t> lettre</a:t>
                      </a:r>
                      <a:r>
                        <a:rPr lang="fr-FR" sz="1200" b="0" baseline="0" dirty="0" smtClean="0">
                          <a:solidFill>
                            <a:schemeClr val="tx1"/>
                          </a:solidFill>
                          <a:latin typeface="+mj-lt"/>
                        </a:rPr>
                        <a:t> de l’alphabet :</a:t>
                      </a:r>
                      <a:endParaRPr lang="fr-FR" sz="1200" b="0" dirty="0">
                        <a:solidFill>
                          <a:schemeClr val="tx1"/>
                        </a:solidFill>
                        <a:latin typeface="+mj-lt"/>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fr-FR" sz="1200" b="1" dirty="0" smtClean="0">
                          <a:solidFill>
                            <a:schemeClr val="tx1"/>
                          </a:solidFill>
                          <a:latin typeface="+mj-lt"/>
                        </a:rPr>
                        <a:t>_______</a:t>
                      </a:r>
                      <a:endParaRPr lang="fr-FR" sz="1200" b="1" dirty="0">
                        <a:solidFill>
                          <a:schemeClr val="tx1"/>
                        </a:solidFill>
                        <a:latin typeface="+mj-lt"/>
                      </a:endParaRPr>
                    </a:p>
                  </a:txBody>
                  <a:tcPr anchor="b">
                    <a:lnL w="12700" cap="flat" cmpd="sng" algn="ctr">
                      <a:noFill/>
                      <a:prstDash val="solid"/>
                      <a:round/>
                      <a:headEnd type="none" w="med" len="med"/>
                      <a:tailEnd type="none" w="med" len="med"/>
                    </a:lnL>
                    <a:lnR w="28575" cap="flat" cmpd="sng" algn="ctr">
                      <a:solidFill>
                        <a:schemeClr val="tx1"/>
                      </a:solidFill>
                      <a:prstDash val="sysDot"/>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fr-FR" sz="1200" b="0" kern="1200" dirty="0" smtClean="0">
                          <a:solidFill>
                            <a:schemeClr val="tx1"/>
                          </a:solidFill>
                          <a:latin typeface="+mn-lt"/>
                          <a:ea typeface="+mn-ea"/>
                          <a:cs typeface="+mn-cs"/>
                        </a:rPr>
                        <a:t>Je suis la 16</a:t>
                      </a:r>
                      <a:r>
                        <a:rPr lang="fr-FR" sz="1200" b="0" kern="1200" baseline="30000" dirty="0" smtClean="0">
                          <a:solidFill>
                            <a:schemeClr val="tx1"/>
                          </a:solidFill>
                          <a:latin typeface="+mn-lt"/>
                          <a:ea typeface="+mn-ea"/>
                          <a:cs typeface="+mn-cs"/>
                        </a:rPr>
                        <a:t>ème</a:t>
                      </a:r>
                      <a:r>
                        <a:rPr lang="fr-FR" sz="1200" b="0" kern="1200" dirty="0" smtClean="0">
                          <a:solidFill>
                            <a:schemeClr val="tx1"/>
                          </a:solidFill>
                          <a:latin typeface="+mn-lt"/>
                          <a:ea typeface="+mn-ea"/>
                          <a:cs typeface="+mn-cs"/>
                        </a:rPr>
                        <a:t> lettre</a:t>
                      </a:r>
                      <a:r>
                        <a:rPr lang="fr-FR" sz="1200" b="0" kern="1200" baseline="0" dirty="0" smtClean="0">
                          <a:solidFill>
                            <a:schemeClr val="tx1"/>
                          </a:solidFill>
                          <a:latin typeface="+mn-lt"/>
                          <a:ea typeface="+mn-ea"/>
                          <a:cs typeface="+mn-cs"/>
                        </a:rPr>
                        <a:t> de l’alphabet :</a:t>
                      </a:r>
                      <a:endParaRPr lang="fr-FR" sz="1200" b="0" kern="1200" dirty="0">
                        <a:solidFill>
                          <a:schemeClr val="tx1"/>
                        </a:solidFill>
                        <a:latin typeface="+mn-lt"/>
                        <a:ea typeface="+mn-ea"/>
                        <a:cs typeface="+mn-cs"/>
                      </a:endParaRPr>
                    </a:p>
                  </a:txBody>
                  <a:tcPr anchor="ctr">
                    <a:lnL w="28575" cap="flat" cmpd="sng" algn="ctr">
                      <a:solidFill>
                        <a:schemeClr val="tx1"/>
                      </a:solidFill>
                      <a:prstDash val="sysDot"/>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fr-FR" sz="1200" b="1" dirty="0" smtClean="0">
                          <a:solidFill>
                            <a:schemeClr val="tx1"/>
                          </a:solidFill>
                          <a:latin typeface="+mj-lt"/>
                        </a:rPr>
                        <a:t>_______</a:t>
                      </a:r>
                      <a:endParaRPr lang="fr-FR" sz="1200" b="1" dirty="0">
                        <a:solidFill>
                          <a:schemeClr val="tx1"/>
                        </a:solidFill>
                        <a:latin typeface="+mj-lt"/>
                      </a:endParaRPr>
                    </a:p>
                  </a:txBody>
                  <a:tcPr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468052">
                <a:tc>
                  <a:txBody>
                    <a:bodyPr/>
                    <a:lstStyle/>
                    <a:p>
                      <a:r>
                        <a:rPr lang="fr-FR" sz="1200" b="0" kern="1200" dirty="0" smtClean="0">
                          <a:solidFill>
                            <a:schemeClr val="tx1"/>
                          </a:solidFill>
                          <a:latin typeface="+mn-lt"/>
                          <a:ea typeface="+mn-ea"/>
                          <a:cs typeface="+mn-cs"/>
                        </a:rPr>
                        <a:t>Je suis la 22</a:t>
                      </a:r>
                      <a:r>
                        <a:rPr lang="fr-FR" sz="1200" b="0" kern="1200" baseline="30000" dirty="0" smtClean="0">
                          <a:solidFill>
                            <a:schemeClr val="tx1"/>
                          </a:solidFill>
                          <a:latin typeface="+mn-lt"/>
                          <a:ea typeface="+mn-ea"/>
                          <a:cs typeface="+mn-cs"/>
                        </a:rPr>
                        <a:t>ème</a:t>
                      </a:r>
                      <a:r>
                        <a:rPr lang="fr-FR" sz="1200" b="0" kern="1200" dirty="0" smtClean="0">
                          <a:solidFill>
                            <a:schemeClr val="tx1"/>
                          </a:solidFill>
                          <a:latin typeface="+mn-lt"/>
                          <a:ea typeface="+mn-ea"/>
                          <a:cs typeface="+mn-cs"/>
                        </a:rPr>
                        <a:t> lettre</a:t>
                      </a:r>
                      <a:r>
                        <a:rPr lang="fr-FR" sz="1200" b="0" kern="1200" baseline="0" dirty="0" smtClean="0">
                          <a:solidFill>
                            <a:schemeClr val="tx1"/>
                          </a:solidFill>
                          <a:latin typeface="+mn-lt"/>
                          <a:ea typeface="+mn-ea"/>
                          <a:cs typeface="+mn-cs"/>
                        </a:rPr>
                        <a:t> de l’alphabet :</a:t>
                      </a:r>
                      <a:endParaRPr lang="fr-FR" sz="1200" b="0" kern="1200" dirty="0">
                        <a:solidFill>
                          <a:schemeClr val="tx1"/>
                        </a:solidFill>
                        <a:latin typeface="+mn-lt"/>
                        <a:ea typeface="+mn-ea"/>
                        <a:cs typeface="+mn-cs"/>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fr-FR" sz="1200" b="1" dirty="0" smtClean="0">
                          <a:solidFill>
                            <a:schemeClr val="tx1"/>
                          </a:solidFill>
                          <a:latin typeface="+mj-lt"/>
                        </a:rPr>
                        <a:t>_______</a:t>
                      </a:r>
                      <a:endParaRPr lang="fr-FR" sz="1200" b="1" dirty="0">
                        <a:solidFill>
                          <a:schemeClr val="tx1"/>
                        </a:solidFill>
                        <a:latin typeface="+mj-lt"/>
                      </a:endParaRPr>
                    </a:p>
                  </a:txBody>
                  <a:tcPr anchor="b">
                    <a:lnL w="12700" cap="flat" cmpd="sng" algn="ctr">
                      <a:noFill/>
                      <a:prstDash val="solid"/>
                      <a:round/>
                      <a:headEnd type="none" w="med" len="med"/>
                      <a:tailEnd type="none" w="med" len="med"/>
                    </a:lnL>
                    <a:lnR w="28575" cap="flat" cmpd="sng" algn="ctr">
                      <a:solidFill>
                        <a:schemeClr val="tx1"/>
                      </a:solidFill>
                      <a:prstDash val="sysDot"/>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fr-FR" sz="1200" b="0" dirty="0" smtClean="0">
                          <a:solidFill>
                            <a:schemeClr val="tx1"/>
                          </a:solidFill>
                          <a:latin typeface="+mj-lt"/>
                        </a:rPr>
                        <a:t>Je suis entre le T et le V :</a:t>
                      </a:r>
                      <a:endParaRPr lang="fr-FR" sz="1200" b="0" dirty="0">
                        <a:solidFill>
                          <a:schemeClr val="tx1"/>
                        </a:solidFill>
                        <a:latin typeface="+mj-lt"/>
                      </a:endParaRPr>
                    </a:p>
                  </a:txBody>
                  <a:tcPr anchor="ctr">
                    <a:lnL w="28575" cap="flat" cmpd="sng" algn="ctr">
                      <a:solidFill>
                        <a:schemeClr val="tx1"/>
                      </a:solidFill>
                      <a:prstDash val="sysDot"/>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fr-FR" sz="1200" b="1" dirty="0" smtClean="0">
                          <a:solidFill>
                            <a:schemeClr val="tx1"/>
                          </a:solidFill>
                          <a:latin typeface="+mj-lt"/>
                        </a:rPr>
                        <a:t>_______</a:t>
                      </a:r>
                      <a:endParaRPr lang="fr-FR" sz="1200" b="1" dirty="0">
                        <a:solidFill>
                          <a:schemeClr val="tx1"/>
                        </a:solidFill>
                        <a:latin typeface="+mj-lt"/>
                      </a:endParaRPr>
                    </a:p>
                  </a:txBody>
                  <a:tcPr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468052">
                <a:tc>
                  <a:txBody>
                    <a:bodyPr/>
                    <a:lstStyle/>
                    <a:p>
                      <a:r>
                        <a:rPr lang="fr-FR" sz="1200" b="0" dirty="0" smtClean="0">
                          <a:solidFill>
                            <a:schemeClr val="tx1"/>
                          </a:solidFill>
                          <a:latin typeface="+mj-lt"/>
                        </a:rPr>
                        <a:t>Je suis entre le L et le N :</a:t>
                      </a:r>
                      <a:endParaRPr lang="fr-FR" sz="1200" b="0" dirty="0">
                        <a:solidFill>
                          <a:schemeClr val="tx1"/>
                        </a:solidFill>
                        <a:latin typeface="+mj-lt"/>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fr-FR" sz="1200" b="1" kern="1200" dirty="0" smtClean="0">
                          <a:solidFill>
                            <a:schemeClr val="tx1"/>
                          </a:solidFill>
                          <a:latin typeface="+mn-lt"/>
                          <a:ea typeface="+mn-ea"/>
                          <a:cs typeface="+mn-cs"/>
                        </a:rPr>
                        <a:t>_______</a:t>
                      </a:r>
                      <a:endParaRPr lang="fr-FR" sz="1200" b="1" dirty="0">
                        <a:solidFill>
                          <a:schemeClr val="tx1"/>
                        </a:solidFill>
                        <a:latin typeface="+mj-lt"/>
                      </a:endParaRPr>
                    </a:p>
                  </a:txBody>
                  <a:tcPr anchor="b">
                    <a:lnL w="12700" cap="flat" cmpd="sng" algn="ctr">
                      <a:noFill/>
                      <a:prstDash val="solid"/>
                      <a:round/>
                      <a:headEnd type="none" w="med" len="med"/>
                      <a:tailEnd type="none" w="med" len="med"/>
                    </a:lnL>
                    <a:lnR w="28575" cap="flat" cmpd="sng" algn="ctr">
                      <a:solidFill>
                        <a:schemeClr val="tx1"/>
                      </a:solidFill>
                      <a:prstDash val="sysDot"/>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fr-FR" sz="1200" b="0" dirty="0" smtClean="0">
                          <a:solidFill>
                            <a:schemeClr val="tx1"/>
                          </a:solidFill>
                          <a:latin typeface="+mj-lt"/>
                        </a:rPr>
                        <a:t>Je suis entre le C et le E :</a:t>
                      </a:r>
                      <a:endParaRPr lang="fr-FR" sz="1200" b="0" dirty="0">
                        <a:solidFill>
                          <a:schemeClr val="tx1"/>
                        </a:solidFill>
                        <a:latin typeface="+mj-lt"/>
                      </a:endParaRPr>
                    </a:p>
                  </a:txBody>
                  <a:tcPr anchor="ctr">
                    <a:lnL w="28575" cap="flat" cmpd="sng" algn="ctr">
                      <a:solidFill>
                        <a:schemeClr val="tx1"/>
                      </a:solidFill>
                      <a:prstDash val="sysDot"/>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fr-FR" sz="1200" b="1" kern="1200" dirty="0" smtClean="0">
                          <a:solidFill>
                            <a:schemeClr val="tx1"/>
                          </a:solidFill>
                          <a:latin typeface="+mn-lt"/>
                          <a:ea typeface="+mn-ea"/>
                          <a:cs typeface="+mn-cs"/>
                        </a:rPr>
                        <a:t>_______</a:t>
                      </a:r>
                      <a:endParaRPr lang="fr-FR" sz="1200" b="1" dirty="0">
                        <a:solidFill>
                          <a:schemeClr val="tx1"/>
                        </a:solidFill>
                        <a:latin typeface="+mj-lt"/>
                      </a:endParaRPr>
                    </a:p>
                  </a:txBody>
                  <a:tcPr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bl>
          </a:graphicData>
        </a:graphic>
      </p:graphicFrame>
      <p:grpSp>
        <p:nvGrpSpPr>
          <p:cNvPr id="27" name="Groupe 26"/>
          <p:cNvGrpSpPr/>
          <p:nvPr/>
        </p:nvGrpSpPr>
        <p:grpSpPr>
          <a:xfrm>
            <a:off x="116632" y="3728864"/>
            <a:ext cx="360040" cy="461665"/>
            <a:chOff x="116632" y="1352600"/>
            <a:chExt cx="360040" cy="461665"/>
          </a:xfrm>
        </p:grpSpPr>
        <p:sp>
          <p:nvSpPr>
            <p:cNvPr id="28" name="Ellipse 27"/>
            <p:cNvSpPr/>
            <p:nvPr/>
          </p:nvSpPr>
          <p:spPr>
            <a:xfrm>
              <a:off x="116632" y="1424608"/>
              <a:ext cx="360040" cy="360040"/>
            </a:xfrm>
            <a:prstGeom prst="ellipse">
              <a:avLst/>
            </a:prstGeom>
            <a:solidFill>
              <a:schemeClr val="bg1">
                <a:lumMod val="85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9" name="ZoneTexte 28"/>
            <p:cNvSpPr txBox="1"/>
            <p:nvPr/>
          </p:nvSpPr>
          <p:spPr>
            <a:xfrm>
              <a:off x="116632" y="1352600"/>
              <a:ext cx="360040" cy="461665"/>
            </a:xfrm>
            <a:prstGeom prst="rect">
              <a:avLst/>
            </a:prstGeom>
            <a:noFill/>
          </p:spPr>
          <p:txBody>
            <a:bodyPr wrap="square" rtlCol="0">
              <a:spAutoFit/>
            </a:bodyPr>
            <a:lstStyle/>
            <a:p>
              <a:pPr algn="ctr"/>
              <a:r>
                <a:rPr lang="fr-FR" sz="2400" dirty="0" smtClean="0">
                  <a:solidFill>
                    <a:schemeClr val="bg1">
                      <a:lumMod val="50000"/>
                    </a:schemeClr>
                  </a:solidFill>
                  <a:effectLst>
                    <a:outerShdw blurRad="38100" dist="38100" dir="2700000" algn="tl">
                      <a:srgbClr val="000000">
                        <a:alpha val="43137"/>
                      </a:srgbClr>
                    </a:outerShdw>
                  </a:effectLst>
                  <a:latin typeface="Berlin Sans FB Demi" pitchFamily="34" charset="0"/>
                </a:rPr>
                <a:t>2</a:t>
              </a:r>
              <a:endParaRPr lang="fr-FR" sz="2400" dirty="0">
                <a:solidFill>
                  <a:schemeClr val="bg1">
                    <a:lumMod val="50000"/>
                  </a:schemeClr>
                </a:solidFill>
                <a:effectLst>
                  <a:outerShdw blurRad="38100" dist="38100" dir="2700000" algn="tl">
                    <a:srgbClr val="000000">
                      <a:alpha val="43137"/>
                    </a:srgbClr>
                  </a:outerShdw>
                </a:effectLst>
                <a:latin typeface="Berlin Sans FB Demi" pitchFamily="34" charset="0"/>
              </a:endParaRPr>
            </a:p>
          </p:txBody>
        </p:sp>
      </p:grpSp>
      <p:sp>
        <p:nvSpPr>
          <p:cNvPr id="30" name="ZoneTexte 29"/>
          <p:cNvSpPr txBox="1"/>
          <p:nvPr/>
        </p:nvSpPr>
        <p:spPr>
          <a:xfrm>
            <a:off x="476672" y="3894366"/>
            <a:ext cx="6192688" cy="338554"/>
          </a:xfrm>
          <a:prstGeom prst="rect">
            <a:avLst/>
          </a:prstGeom>
          <a:noFill/>
        </p:spPr>
        <p:txBody>
          <a:bodyPr wrap="square" rtlCol="0">
            <a:spAutoFit/>
          </a:bodyPr>
          <a:lstStyle/>
          <a:p>
            <a:r>
              <a:rPr lang="fr-FR" sz="1600" u="sng" dirty="0" smtClean="0">
                <a:latin typeface="SimpleRonde" pitchFamily="2" charset="0"/>
              </a:rPr>
              <a:t>Récris les mots de ces listes dans l’ordre alphabétique.</a:t>
            </a:r>
            <a:endParaRPr lang="fr-FR" sz="1600" u="sng" dirty="0">
              <a:latin typeface="SimpleRonde" pitchFamily="2" charset="0"/>
            </a:endParaRPr>
          </a:p>
        </p:txBody>
      </p:sp>
      <p:sp>
        <p:nvSpPr>
          <p:cNvPr id="2" name="ZoneTexte 1"/>
          <p:cNvSpPr txBox="1"/>
          <p:nvPr/>
        </p:nvSpPr>
        <p:spPr>
          <a:xfrm>
            <a:off x="116632" y="4304928"/>
            <a:ext cx="6552728" cy="307777"/>
          </a:xfrm>
          <a:prstGeom prst="rect">
            <a:avLst/>
          </a:prstGeom>
          <a:noFill/>
        </p:spPr>
        <p:txBody>
          <a:bodyPr wrap="square" rtlCol="0">
            <a:spAutoFit/>
          </a:bodyPr>
          <a:lstStyle/>
          <a:p>
            <a:pPr algn="ctr"/>
            <a:r>
              <a:rPr lang="fr-FR" sz="1400" b="1" i="1" dirty="0" smtClean="0"/>
              <a:t>scarabée – araignée – fourmi – coccinelle – phasme – bourdon  </a:t>
            </a:r>
            <a:endParaRPr lang="fr-FR" sz="1400" b="1" i="1" dirty="0"/>
          </a:p>
        </p:txBody>
      </p:sp>
      <p:pic>
        <p:nvPicPr>
          <p:cNvPr id="4" name="Image 3" descr="Capture d’écran"/>
          <p:cNvPicPr>
            <a:picLocks noChangeAspect="1"/>
          </p:cNvPicPr>
          <p:nvPr/>
        </p:nvPicPr>
        <p:blipFill rotWithShape="1">
          <a:blip r:embed="rId2">
            <a:extLst>
              <a:ext uri="{28A0092B-C50C-407E-A947-70E740481C1C}">
                <a14:useLocalDpi xmlns:a14="http://schemas.microsoft.com/office/drawing/2010/main" val="0"/>
              </a:ext>
            </a:extLst>
          </a:blip>
          <a:srcRect l="5267" r="4434" b="79079"/>
          <a:stretch/>
        </p:blipFill>
        <p:spPr>
          <a:xfrm>
            <a:off x="476672" y="4664968"/>
            <a:ext cx="6192688" cy="502778"/>
          </a:xfrm>
          <a:prstGeom prst="rect">
            <a:avLst/>
          </a:prstGeom>
        </p:spPr>
      </p:pic>
      <p:sp>
        <p:nvSpPr>
          <p:cNvPr id="31" name="ZoneTexte 30"/>
          <p:cNvSpPr txBox="1"/>
          <p:nvPr/>
        </p:nvSpPr>
        <p:spPr>
          <a:xfrm>
            <a:off x="116632" y="5325342"/>
            <a:ext cx="6552728" cy="307777"/>
          </a:xfrm>
          <a:prstGeom prst="rect">
            <a:avLst/>
          </a:prstGeom>
          <a:noFill/>
        </p:spPr>
        <p:txBody>
          <a:bodyPr wrap="square" rtlCol="0">
            <a:spAutoFit/>
          </a:bodyPr>
          <a:lstStyle/>
          <a:p>
            <a:pPr algn="ctr"/>
            <a:r>
              <a:rPr lang="fr-FR" sz="1400" b="1" i="1" dirty="0" smtClean="0"/>
              <a:t>abricotier – pommier – cerisier – bananier – pêcher – dattier</a:t>
            </a:r>
            <a:endParaRPr lang="fr-FR" sz="1400" b="1" i="1" dirty="0"/>
          </a:p>
        </p:txBody>
      </p:sp>
      <p:pic>
        <p:nvPicPr>
          <p:cNvPr id="32" name="Image 31" descr="Capture d’écran"/>
          <p:cNvPicPr>
            <a:picLocks noChangeAspect="1"/>
          </p:cNvPicPr>
          <p:nvPr/>
        </p:nvPicPr>
        <p:blipFill rotWithShape="1">
          <a:blip r:embed="rId2">
            <a:extLst>
              <a:ext uri="{28A0092B-C50C-407E-A947-70E740481C1C}">
                <a14:useLocalDpi xmlns:a14="http://schemas.microsoft.com/office/drawing/2010/main" val="0"/>
              </a:ext>
            </a:extLst>
          </a:blip>
          <a:srcRect l="5267" r="4434" b="79079"/>
          <a:stretch/>
        </p:blipFill>
        <p:spPr>
          <a:xfrm>
            <a:off x="476672" y="5685382"/>
            <a:ext cx="6192688" cy="502778"/>
          </a:xfrm>
          <a:prstGeom prst="rect">
            <a:avLst/>
          </a:prstGeom>
        </p:spPr>
      </p:pic>
      <p:grpSp>
        <p:nvGrpSpPr>
          <p:cNvPr id="33" name="Groupe 32"/>
          <p:cNvGrpSpPr/>
          <p:nvPr/>
        </p:nvGrpSpPr>
        <p:grpSpPr>
          <a:xfrm>
            <a:off x="116632" y="6537176"/>
            <a:ext cx="360040" cy="461665"/>
            <a:chOff x="116632" y="1352600"/>
            <a:chExt cx="360040" cy="461665"/>
          </a:xfrm>
        </p:grpSpPr>
        <p:sp>
          <p:nvSpPr>
            <p:cNvPr id="34" name="Ellipse 33"/>
            <p:cNvSpPr/>
            <p:nvPr/>
          </p:nvSpPr>
          <p:spPr>
            <a:xfrm>
              <a:off x="116632" y="1424608"/>
              <a:ext cx="360040" cy="360040"/>
            </a:xfrm>
            <a:prstGeom prst="ellipse">
              <a:avLst/>
            </a:prstGeom>
            <a:solidFill>
              <a:schemeClr val="bg1">
                <a:lumMod val="85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5" name="ZoneTexte 34"/>
            <p:cNvSpPr txBox="1"/>
            <p:nvPr/>
          </p:nvSpPr>
          <p:spPr>
            <a:xfrm>
              <a:off x="116632" y="1352600"/>
              <a:ext cx="360040" cy="461665"/>
            </a:xfrm>
            <a:prstGeom prst="rect">
              <a:avLst/>
            </a:prstGeom>
            <a:noFill/>
          </p:spPr>
          <p:txBody>
            <a:bodyPr wrap="square" rtlCol="0">
              <a:spAutoFit/>
            </a:bodyPr>
            <a:lstStyle/>
            <a:p>
              <a:pPr algn="ctr"/>
              <a:r>
                <a:rPr lang="fr-FR" sz="2400" dirty="0" smtClean="0">
                  <a:solidFill>
                    <a:schemeClr val="bg1">
                      <a:lumMod val="50000"/>
                    </a:schemeClr>
                  </a:solidFill>
                  <a:effectLst>
                    <a:outerShdw blurRad="38100" dist="38100" dir="2700000" algn="tl">
                      <a:srgbClr val="000000">
                        <a:alpha val="43137"/>
                      </a:srgbClr>
                    </a:outerShdw>
                  </a:effectLst>
                  <a:latin typeface="Berlin Sans FB Demi" pitchFamily="34" charset="0"/>
                </a:rPr>
                <a:t>3</a:t>
              </a:r>
              <a:endParaRPr lang="fr-FR" sz="2400" dirty="0">
                <a:solidFill>
                  <a:schemeClr val="bg1">
                    <a:lumMod val="50000"/>
                  </a:schemeClr>
                </a:solidFill>
                <a:effectLst>
                  <a:outerShdw blurRad="38100" dist="38100" dir="2700000" algn="tl">
                    <a:srgbClr val="000000">
                      <a:alpha val="43137"/>
                    </a:srgbClr>
                  </a:outerShdw>
                </a:effectLst>
                <a:latin typeface="Berlin Sans FB Demi" pitchFamily="34" charset="0"/>
              </a:endParaRPr>
            </a:p>
          </p:txBody>
        </p:sp>
      </p:grpSp>
      <p:sp>
        <p:nvSpPr>
          <p:cNvPr id="36" name="ZoneTexte 35"/>
          <p:cNvSpPr txBox="1"/>
          <p:nvPr/>
        </p:nvSpPr>
        <p:spPr>
          <a:xfrm>
            <a:off x="476672" y="6702678"/>
            <a:ext cx="6192688" cy="338554"/>
          </a:xfrm>
          <a:prstGeom prst="rect">
            <a:avLst/>
          </a:prstGeom>
          <a:noFill/>
        </p:spPr>
        <p:txBody>
          <a:bodyPr wrap="square" rtlCol="0">
            <a:spAutoFit/>
          </a:bodyPr>
          <a:lstStyle/>
          <a:p>
            <a:r>
              <a:rPr lang="fr-FR" sz="1600" u="sng" dirty="0" smtClean="0">
                <a:latin typeface="SimpleRonde" pitchFamily="2" charset="0"/>
              </a:rPr>
              <a:t>Retrouve la place du mot en cochant la bonne case.</a:t>
            </a:r>
            <a:endParaRPr lang="fr-FR" sz="1600" u="sng" dirty="0">
              <a:latin typeface="SimpleRonde" pitchFamily="2" charset="0"/>
            </a:endParaRPr>
          </a:p>
        </p:txBody>
      </p:sp>
      <p:sp>
        <p:nvSpPr>
          <p:cNvPr id="37" name="Carré corné 36"/>
          <p:cNvSpPr/>
          <p:nvPr/>
        </p:nvSpPr>
        <p:spPr>
          <a:xfrm rot="509975">
            <a:off x="136912" y="7412431"/>
            <a:ext cx="1152128" cy="360040"/>
          </a:xfrm>
          <a:prstGeom prst="foldedCorner">
            <a:avLst/>
          </a:prstGeom>
          <a:solidFill>
            <a:schemeClr val="bg1">
              <a:lumMod val="8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fr-FR" dirty="0" smtClean="0">
                <a:solidFill>
                  <a:schemeClr val="tx1"/>
                </a:solidFill>
              </a:rPr>
              <a:t>cadeau</a:t>
            </a:r>
            <a:endParaRPr lang="fr-FR" dirty="0">
              <a:solidFill>
                <a:schemeClr val="tx1"/>
              </a:solidFill>
            </a:endParaRPr>
          </a:p>
        </p:txBody>
      </p:sp>
      <p:sp>
        <p:nvSpPr>
          <p:cNvPr id="38" name="Carré corné 37"/>
          <p:cNvSpPr/>
          <p:nvPr/>
        </p:nvSpPr>
        <p:spPr>
          <a:xfrm rot="21275712">
            <a:off x="131026" y="8283915"/>
            <a:ext cx="1152128" cy="360040"/>
          </a:xfrm>
          <a:prstGeom prst="foldedCorner">
            <a:avLst/>
          </a:prstGeom>
          <a:solidFill>
            <a:schemeClr val="bg1">
              <a:lumMod val="8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fr-FR" dirty="0" smtClean="0">
                <a:solidFill>
                  <a:schemeClr val="tx1"/>
                </a:solidFill>
              </a:rPr>
              <a:t>piquet</a:t>
            </a:r>
            <a:endParaRPr lang="fr-FR" dirty="0">
              <a:solidFill>
                <a:schemeClr val="tx1"/>
              </a:solidFill>
            </a:endParaRPr>
          </a:p>
        </p:txBody>
      </p:sp>
      <p:sp>
        <p:nvSpPr>
          <p:cNvPr id="39" name="Carré corné 38"/>
          <p:cNvSpPr/>
          <p:nvPr/>
        </p:nvSpPr>
        <p:spPr>
          <a:xfrm rot="509975">
            <a:off x="136912" y="9140623"/>
            <a:ext cx="1152128" cy="360040"/>
          </a:xfrm>
          <a:prstGeom prst="foldedCorner">
            <a:avLst/>
          </a:prstGeom>
          <a:solidFill>
            <a:schemeClr val="bg1">
              <a:lumMod val="8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fr-FR" dirty="0" smtClean="0">
                <a:solidFill>
                  <a:schemeClr val="tx1"/>
                </a:solidFill>
              </a:rPr>
              <a:t>voiture</a:t>
            </a:r>
            <a:endParaRPr lang="fr-FR" dirty="0">
              <a:solidFill>
                <a:schemeClr val="tx1"/>
              </a:solidFill>
            </a:endParaRPr>
          </a:p>
        </p:txBody>
      </p:sp>
      <p:graphicFrame>
        <p:nvGraphicFramePr>
          <p:cNvPr id="40" name="Tableau 39"/>
          <p:cNvGraphicFramePr>
            <a:graphicFrameLocks noGrp="1"/>
          </p:cNvGraphicFramePr>
          <p:nvPr>
            <p:extLst>
              <p:ext uri="{D42A27DB-BD31-4B8C-83A1-F6EECF244321}">
                <p14:modId xmlns:p14="http://schemas.microsoft.com/office/powerpoint/2010/main" val="1298860723"/>
              </p:ext>
            </p:extLst>
          </p:nvPr>
        </p:nvGraphicFramePr>
        <p:xfrm>
          <a:off x="1772816" y="7484798"/>
          <a:ext cx="4824536" cy="370840"/>
        </p:xfrm>
        <a:graphic>
          <a:graphicData uri="http://schemas.openxmlformats.org/drawingml/2006/table">
            <a:tbl>
              <a:tblPr firstRow="1" bandRow="1">
                <a:tableStyleId>{5C22544A-7EE6-4342-B048-85BDC9FD1C3A}</a:tableStyleId>
              </a:tblPr>
              <a:tblGrid>
                <a:gridCol w="576064"/>
                <a:gridCol w="884670"/>
                <a:gridCol w="555490"/>
                <a:gridCol w="905244"/>
                <a:gridCol w="534916"/>
                <a:gridCol w="925818"/>
                <a:gridCol w="442334"/>
              </a:tblGrid>
              <a:tr h="370840">
                <a:tc>
                  <a:txBody>
                    <a:bodyPr/>
                    <a:lstStyle/>
                    <a:p>
                      <a:pPr algn="ctr"/>
                      <a:r>
                        <a:rPr lang="fr-FR" sz="1400" dirty="0" smtClean="0">
                          <a:solidFill>
                            <a:schemeClr val="tx1"/>
                          </a:solidFill>
                          <a:effectLst>
                            <a:outerShdw blurRad="38100" dist="38100" dir="2700000" algn="tl">
                              <a:srgbClr val="000000">
                                <a:alpha val="43137"/>
                              </a:srgbClr>
                            </a:outerShdw>
                          </a:effectLst>
                          <a:sym typeface="Wingdings"/>
                        </a:rPr>
                        <a:t></a:t>
                      </a:r>
                      <a:endParaRPr lang="fr-FR" sz="1400" dirty="0">
                        <a:solidFill>
                          <a:schemeClr val="tx1"/>
                        </a:solidFill>
                        <a:effectLst>
                          <a:outerShdw blurRad="38100" dist="38100" dir="2700000" algn="tl">
                            <a:srgbClr val="000000">
                              <a:alpha val="43137"/>
                            </a:srgbClr>
                          </a:outerShdw>
                        </a:effectLst>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pPr algn="ctr"/>
                      <a:r>
                        <a:rPr lang="fr-FR" sz="1400" dirty="0" smtClean="0">
                          <a:solidFill>
                            <a:schemeClr val="tx1"/>
                          </a:solidFill>
                        </a:rPr>
                        <a:t>arche</a:t>
                      </a:r>
                      <a:endParaRPr lang="fr-FR" sz="1400" dirty="0">
                        <a:solidFill>
                          <a:schemeClr val="tx1"/>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fr-FR" sz="1400" dirty="0" smtClean="0">
                          <a:solidFill>
                            <a:schemeClr val="tx1"/>
                          </a:solidFill>
                          <a:effectLst>
                            <a:outerShdw blurRad="38100" dist="38100" dir="2700000" algn="tl">
                              <a:srgbClr val="000000">
                                <a:alpha val="43137"/>
                              </a:srgbClr>
                            </a:outerShdw>
                          </a:effectLst>
                          <a:sym typeface="Wingdings"/>
                        </a:rPr>
                        <a:t></a:t>
                      </a:r>
                      <a:endParaRPr lang="fr-FR" sz="1400" dirty="0" smtClean="0">
                        <a:solidFill>
                          <a:schemeClr val="tx1"/>
                        </a:solidFill>
                        <a:effectLst>
                          <a:outerShdw blurRad="38100" dist="38100" dir="2700000" algn="tl">
                            <a:srgbClr val="000000">
                              <a:alpha val="43137"/>
                            </a:srgbClr>
                          </a:outerShdw>
                        </a:effectLst>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pPr algn="ctr"/>
                      <a:r>
                        <a:rPr lang="fr-FR" sz="1400" dirty="0" smtClean="0">
                          <a:solidFill>
                            <a:schemeClr val="tx1"/>
                          </a:solidFill>
                        </a:rPr>
                        <a:t>donjon</a:t>
                      </a:r>
                      <a:endParaRPr lang="fr-FR" sz="1400" dirty="0">
                        <a:solidFill>
                          <a:schemeClr val="tx1"/>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fr-FR" sz="1400" dirty="0" smtClean="0">
                          <a:solidFill>
                            <a:schemeClr val="tx1"/>
                          </a:solidFill>
                          <a:effectLst>
                            <a:outerShdw blurRad="38100" dist="38100" dir="2700000" algn="tl">
                              <a:srgbClr val="000000">
                                <a:alpha val="43137"/>
                              </a:srgbClr>
                            </a:outerShdw>
                          </a:effectLst>
                          <a:sym typeface="Wingdings"/>
                        </a:rPr>
                        <a:t></a:t>
                      </a:r>
                      <a:endParaRPr lang="fr-FR" sz="1400" dirty="0" smtClean="0">
                        <a:solidFill>
                          <a:schemeClr val="tx1"/>
                        </a:solidFill>
                        <a:effectLst>
                          <a:outerShdw blurRad="38100" dist="38100" dir="2700000" algn="tl">
                            <a:srgbClr val="000000">
                              <a:alpha val="43137"/>
                            </a:srgbClr>
                          </a:outerShdw>
                        </a:effectLst>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pPr algn="ctr"/>
                      <a:r>
                        <a:rPr lang="fr-FR" sz="1400" dirty="0" smtClean="0">
                          <a:solidFill>
                            <a:schemeClr val="tx1"/>
                          </a:solidFill>
                        </a:rPr>
                        <a:t>marque</a:t>
                      </a:r>
                      <a:endParaRPr lang="fr-FR" sz="1400" dirty="0">
                        <a:solidFill>
                          <a:schemeClr val="tx1"/>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fr-FR" sz="1400" dirty="0" smtClean="0">
                          <a:solidFill>
                            <a:schemeClr val="tx1"/>
                          </a:solidFill>
                          <a:effectLst>
                            <a:outerShdw blurRad="38100" dist="38100" dir="2700000" algn="tl">
                              <a:srgbClr val="000000">
                                <a:alpha val="43137"/>
                              </a:srgbClr>
                            </a:outerShdw>
                          </a:effectLst>
                          <a:sym typeface="Wingdings"/>
                        </a:rPr>
                        <a:t></a:t>
                      </a:r>
                      <a:endParaRPr lang="fr-FR" sz="1400" dirty="0" smtClean="0">
                        <a:solidFill>
                          <a:schemeClr val="tx1"/>
                        </a:solidFill>
                        <a:effectLst>
                          <a:outerShdw blurRad="38100" dist="38100" dir="2700000" algn="tl">
                            <a:srgbClr val="000000">
                              <a:alpha val="43137"/>
                            </a:srgbClr>
                          </a:outerShdw>
                        </a:effectLst>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r>
            </a:tbl>
          </a:graphicData>
        </a:graphic>
      </p:graphicFrame>
      <p:graphicFrame>
        <p:nvGraphicFramePr>
          <p:cNvPr id="41" name="Tableau 40"/>
          <p:cNvGraphicFramePr>
            <a:graphicFrameLocks noGrp="1"/>
          </p:cNvGraphicFramePr>
          <p:nvPr>
            <p:extLst>
              <p:ext uri="{D42A27DB-BD31-4B8C-83A1-F6EECF244321}">
                <p14:modId xmlns:p14="http://schemas.microsoft.com/office/powerpoint/2010/main" val="4093190793"/>
              </p:ext>
            </p:extLst>
          </p:nvPr>
        </p:nvGraphicFramePr>
        <p:xfrm>
          <a:off x="1786533" y="8326576"/>
          <a:ext cx="4824536" cy="370840"/>
        </p:xfrm>
        <a:graphic>
          <a:graphicData uri="http://schemas.openxmlformats.org/drawingml/2006/table">
            <a:tbl>
              <a:tblPr firstRow="1" bandRow="1">
                <a:tableStyleId>{5C22544A-7EE6-4342-B048-85BDC9FD1C3A}</a:tableStyleId>
              </a:tblPr>
              <a:tblGrid>
                <a:gridCol w="576064"/>
                <a:gridCol w="884670"/>
                <a:gridCol w="555490"/>
                <a:gridCol w="905244"/>
                <a:gridCol w="534916"/>
                <a:gridCol w="925818"/>
                <a:gridCol w="442334"/>
              </a:tblGrid>
              <a:tr h="370840">
                <a:tc>
                  <a:txBody>
                    <a:bodyPr/>
                    <a:lstStyle/>
                    <a:p>
                      <a:pPr algn="ctr"/>
                      <a:r>
                        <a:rPr lang="fr-FR" sz="1400" dirty="0" smtClean="0">
                          <a:solidFill>
                            <a:schemeClr val="tx1"/>
                          </a:solidFill>
                          <a:effectLst>
                            <a:outerShdw blurRad="38100" dist="38100" dir="2700000" algn="tl">
                              <a:srgbClr val="000000">
                                <a:alpha val="43137"/>
                              </a:srgbClr>
                            </a:outerShdw>
                          </a:effectLst>
                          <a:sym typeface="Wingdings"/>
                        </a:rPr>
                        <a:t></a:t>
                      </a:r>
                      <a:endParaRPr lang="fr-FR" sz="1400" dirty="0">
                        <a:solidFill>
                          <a:schemeClr val="tx1"/>
                        </a:solidFill>
                        <a:effectLst>
                          <a:outerShdw blurRad="38100" dist="38100" dir="2700000" algn="tl">
                            <a:srgbClr val="000000">
                              <a:alpha val="43137"/>
                            </a:srgbClr>
                          </a:outerShdw>
                        </a:effectLst>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pPr algn="ctr"/>
                      <a:r>
                        <a:rPr lang="fr-FR" sz="1400" dirty="0" smtClean="0">
                          <a:solidFill>
                            <a:schemeClr val="tx1"/>
                          </a:solidFill>
                        </a:rPr>
                        <a:t>nouvelle</a:t>
                      </a:r>
                      <a:endParaRPr lang="fr-FR" sz="1400" dirty="0">
                        <a:solidFill>
                          <a:schemeClr val="tx1"/>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fr-FR" sz="1400" dirty="0" smtClean="0">
                          <a:solidFill>
                            <a:schemeClr val="tx1"/>
                          </a:solidFill>
                          <a:effectLst>
                            <a:outerShdw blurRad="38100" dist="38100" dir="2700000" algn="tl">
                              <a:srgbClr val="000000">
                                <a:alpha val="43137"/>
                              </a:srgbClr>
                            </a:outerShdw>
                          </a:effectLst>
                          <a:sym typeface="Wingdings"/>
                        </a:rPr>
                        <a:t></a:t>
                      </a:r>
                      <a:endParaRPr lang="fr-FR" sz="1400" dirty="0" smtClean="0">
                        <a:solidFill>
                          <a:schemeClr val="tx1"/>
                        </a:solidFill>
                        <a:effectLst>
                          <a:outerShdw blurRad="38100" dist="38100" dir="2700000" algn="tl">
                            <a:srgbClr val="000000">
                              <a:alpha val="43137"/>
                            </a:srgbClr>
                          </a:outerShdw>
                        </a:effectLst>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pPr algn="ctr"/>
                      <a:r>
                        <a:rPr lang="fr-FR" sz="1400" dirty="0" smtClean="0">
                          <a:solidFill>
                            <a:schemeClr val="tx1"/>
                          </a:solidFill>
                        </a:rPr>
                        <a:t>orange</a:t>
                      </a:r>
                      <a:endParaRPr lang="fr-FR" sz="1400" dirty="0">
                        <a:solidFill>
                          <a:schemeClr val="tx1"/>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fr-FR" sz="1400" dirty="0" smtClean="0">
                          <a:solidFill>
                            <a:schemeClr val="tx1"/>
                          </a:solidFill>
                          <a:effectLst>
                            <a:outerShdw blurRad="38100" dist="38100" dir="2700000" algn="tl">
                              <a:srgbClr val="000000">
                                <a:alpha val="43137"/>
                              </a:srgbClr>
                            </a:outerShdw>
                          </a:effectLst>
                          <a:sym typeface="Wingdings"/>
                        </a:rPr>
                        <a:t></a:t>
                      </a:r>
                      <a:endParaRPr lang="fr-FR" sz="1400" dirty="0" smtClean="0">
                        <a:solidFill>
                          <a:schemeClr val="tx1"/>
                        </a:solidFill>
                        <a:effectLst>
                          <a:outerShdw blurRad="38100" dist="38100" dir="2700000" algn="tl">
                            <a:srgbClr val="000000">
                              <a:alpha val="43137"/>
                            </a:srgbClr>
                          </a:outerShdw>
                        </a:effectLst>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pPr algn="ctr"/>
                      <a:r>
                        <a:rPr lang="fr-FR" sz="1400" dirty="0" smtClean="0">
                          <a:solidFill>
                            <a:schemeClr val="tx1"/>
                          </a:solidFill>
                        </a:rPr>
                        <a:t>page</a:t>
                      </a:r>
                      <a:endParaRPr lang="fr-FR" sz="1400" dirty="0">
                        <a:solidFill>
                          <a:schemeClr val="tx1"/>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fr-FR" sz="1400" dirty="0" smtClean="0">
                          <a:solidFill>
                            <a:schemeClr val="tx1"/>
                          </a:solidFill>
                          <a:effectLst>
                            <a:outerShdw blurRad="38100" dist="38100" dir="2700000" algn="tl">
                              <a:srgbClr val="000000">
                                <a:alpha val="43137"/>
                              </a:srgbClr>
                            </a:outerShdw>
                          </a:effectLst>
                          <a:sym typeface="Wingdings"/>
                        </a:rPr>
                        <a:t></a:t>
                      </a:r>
                      <a:endParaRPr lang="fr-FR" sz="1400" dirty="0" smtClean="0">
                        <a:solidFill>
                          <a:schemeClr val="tx1"/>
                        </a:solidFill>
                        <a:effectLst>
                          <a:outerShdw blurRad="38100" dist="38100" dir="2700000" algn="tl">
                            <a:srgbClr val="000000">
                              <a:alpha val="43137"/>
                            </a:srgbClr>
                          </a:outerShdw>
                        </a:effectLst>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r>
            </a:tbl>
          </a:graphicData>
        </a:graphic>
      </p:graphicFrame>
      <p:graphicFrame>
        <p:nvGraphicFramePr>
          <p:cNvPr id="42" name="Tableau 41"/>
          <p:cNvGraphicFramePr>
            <a:graphicFrameLocks noGrp="1"/>
          </p:cNvGraphicFramePr>
          <p:nvPr>
            <p:extLst>
              <p:ext uri="{D42A27DB-BD31-4B8C-83A1-F6EECF244321}">
                <p14:modId xmlns:p14="http://schemas.microsoft.com/office/powerpoint/2010/main" val="145958374"/>
              </p:ext>
            </p:extLst>
          </p:nvPr>
        </p:nvGraphicFramePr>
        <p:xfrm>
          <a:off x="1782341" y="9201472"/>
          <a:ext cx="4824536" cy="370840"/>
        </p:xfrm>
        <a:graphic>
          <a:graphicData uri="http://schemas.openxmlformats.org/drawingml/2006/table">
            <a:tbl>
              <a:tblPr firstRow="1" bandRow="1">
                <a:tableStyleId>{5C22544A-7EE6-4342-B048-85BDC9FD1C3A}</a:tableStyleId>
              </a:tblPr>
              <a:tblGrid>
                <a:gridCol w="576064"/>
                <a:gridCol w="884670"/>
                <a:gridCol w="555490"/>
                <a:gridCol w="905244"/>
                <a:gridCol w="534916"/>
                <a:gridCol w="925818"/>
                <a:gridCol w="442334"/>
              </a:tblGrid>
              <a:tr h="370840">
                <a:tc>
                  <a:txBody>
                    <a:bodyPr/>
                    <a:lstStyle/>
                    <a:p>
                      <a:pPr algn="ctr"/>
                      <a:r>
                        <a:rPr lang="fr-FR" sz="1400" dirty="0" smtClean="0">
                          <a:solidFill>
                            <a:schemeClr val="tx1"/>
                          </a:solidFill>
                          <a:effectLst>
                            <a:outerShdw blurRad="38100" dist="38100" dir="2700000" algn="tl">
                              <a:srgbClr val="000000">
                                <a:alpha val="43137"/>
                              </a:srgbClr>
                            </a:outerShdw>
                          </a:effectLst>
                          <a:sym typeface="Wingdings"/>
                        </a:rPr>
                        <a:t></a:t>
                      </a:r>
                      <a:endParaRPr lang="fr-FR" sz="1400" dirty="0">
                        <a:solidFill>
                          <a:schemeClr val="tx1"/>
                        </a:solidFill>
                        <a:effectLst>
                          <a:outerShdw blurRad="38100" dist="38100" dir="2700000" algn="tl">
                            <a:srgbClr val="000000">
                              <a:alpha val="43137"/>
                            </a:srgbClr>
                          </a:outerShdw>
                        </a:effectLst>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pPr algn="ctr"/>
                      <a:r>
                        <a:rPr lang="fr-FR" sz="1400" dirty="0" smtClean="0">
                          <a:solidFill>
                            <a:schemeClr val="tx1"/>
                          </a:solidFill>
                        </a:rPr>
                        <a:t>stylo</a:t>
                      </a:r>
                      <a:endParaRPr lang="fr-FR" sz="1400" dirty="0">
                        <a:solidFill>
                          <a:schemeClr val="tx1"/>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fr-FR" sz="1400" dirty="0" smtClean="0">
                          <a:solidFill>
                            <a:schemeClr val="tx1"/>
                          </a:solidFill>
                          <a:effectLst>
                            <a:outerShdw blurRad="38100" dist="38100" dir="2700000" algn="tl">
                              <a:srgbClr val="000000">
                                <a:alpha val="43137"/>
                              </a:srgbClr>
                            </a:outerShdw>
                          </a:effectLst>
                          <a:sym typeface="Wingdings"/>
                        </a:rPr>
                        <a:t></a:t>
                      </a:r>
                      <a:endParaRPr lang="fr-FR" sz="1400" dirty="0" smtClean="0">
                        <a:solidFill>
                          <a:schemeClr val="tx1"/>
                        </a:solidFill>
                        <a:effectLst>
                          <a:outerShdw blurRad="38100" dist="38100" dir="2700000" algn="tl">
                            <a:srgbClr val="000000">
                              <a:alpha val="43137"/>
                            </a:srgbClr>
                          </a:outerShdw>
                        </a:effectLst>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pPr algn="ctr"/>
                      <a:r>
                        <a:rPr lang="fr-FR" sz="1400" dirty="0" smtClean="0">
                          <a:solidFill>
                            <a:schemeClr val="tx1"/>
                          </a:solidFill>
                        </a:rPr>
                        <a:t>tourner</a:t>
                      </a:r>
                      <a:endParaRPr lang="fr-FR" sz="1400" dirty="0">
                        <a:solidFill>
                          <a:schemeClr val="tx1"/>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fr-FR" sz="1400" dirty="0" smtClean="0">
                          <a:solidFill>
                            <a:schemeClr val="tx1"/>
                          </a:solidFill>
                          <a:effectLst>
                            <a:outerShdw blurRad="38100" dist="38100" dir="2700000" algn="tl">
                              <a:srgbClr val="000000">
                                <a:alpha val="43137"/>
                              </a:srgbClr>
                            </a:outerShdw>
                          </a:effectLst>
                          <a:sym typeface="Wingdings"/>
                        </a:rPr>
                        <a:t></a:t>
                      </a:r>
                      <a:endParaRPr lang="fr-FR" sz="1400" dirty="0" smtClean="0">
                        <a:solidFill>
                          <a:schemeClr val="tx1"/>
                        </a:solidFill>
                        <a:effectLst>
                          <a:outerShdw blurRad="38100" dist="38100" dir="2700000" algn="tl">
                            <a:srgbClr val="000000">
                              <a:alpha val="43137"/>
                            </a:srgbClr>
                          </a:outerShdw>
                        </a:effectLst>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pPr algn="ctr"/>
                      <a:r>
                        <a:rPr lang="fr-FR" sz="1400" dirty="0" smtClean="0">
                          <a:solidFill>
                            <a:schemeClr val="tx1"/>
                          </a:solidFill>
                        </a:rPr>
                        <a:t>wagon</a:t>
                      </a:r>
                      <a:endParaRPr lang="fr-FR" sz="1400" dirty="0">
                        <a:solidFill>
                          <a:schemeClr val="tx1"/>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fr-FR" sz="1400" dirty="0" smtClean="0">
                          <a:solidFill>
                            <a:schemeClr val="tx1"/>
                          </a:solidFill>
                          <a:effectLst>
                            <a:outerShdw blurRad="38100" dist="38100" dir="2700000" algn="tl">
                              <a:srgbClr val="000000">
                                <a:alpha val="43137"/>
                              </a:srgbClr>
                            </a:outerShdw>
                          </a:effectLst>
                          <a:sym typeface="Wingdings"/>
                        </a:rPr>
                        <a:t></a:t>
                      </a:r>
                      <a:endParaRPr lang="fr-FR" sz="1400" dirty="0" smtClean="0">
                        <a:solidFill>
                          <a:schemeClr val="tx1"/>
                        </a:solidFill>
                        <a:effectLst>
                          <a:outerShdw blurRad="38100" dist="38100" dir="2700000" algn="tl">
                            <a:srgbClr val="000000">
                              <a:alpha val="43137"/>
                            </a:srgbClr>
                          </a:outerShdw>
                        </a:effectLst>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r>
            </a:tbl>
          </a:graphicData>
        </a:graphic>
      </p:graphicFrame>
      <p:sp>
        <p:nvSpPr>
          <p:cNvPr id="43" name="Rectangle à coins arrondis 42"/>
          <p:cNvSpPr/>
          <p:nvPr/>
        </p:nvSpPr>
        <p:spPr>
          <a:xfrm>
            <a:off x="6568752" y="1504020"/>
            <a:ext cx="201216" cy="201216"/>
          </a:xfrm>
          <a:prstGeom prst="roundRect">
            <a:avLst/>
          </a:prstGeom>
          <a:solidFill>
            <a:schemeClr val="bg1"/>
          </a:solidFill>
          <a:ln>
            <a:solidFill>
              <a:schemeClr val="bg1">
                <a:lumMod val="5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fr-F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fr-FR"/>
          </a:p>
        </p:txBody>
      </p:sp>
      <p:sp>
        <p:nvSpPr>
          <p:cNvPr id="44" name="Rectangle à coins arrondis 43"/>
          <p:cNvSpPr/>
          <p:nvPr/>
        </p:nvSpPr>
        <p:spPr>
          <a:xfrm>
            <a:off x="6578277" y="3880284"/>
            <a:ext cx="201216" cy="201216"/>
          </a:xfrm>
          <a:prstGeom prst="roundRect">
            <a:avLst/>
          </a:prstGeom>
          <a:solidFill>
            <a:schemeClr val="bg1"/>
          </a:solidFill>
          <a:ln>
            <a:solidFill>
              <a:schemeClr val="bg1">
                <a:lumMod val="5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fr-F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fr-FR"/>
          </a:p>
        </p:txBody>
      </p:sp>
      <p:sp>
        <p:nvSpPr>
          <p:cNvPr id="45" name="Rectangle à coins arrondis 44"/>
          <p:cNvSpPr/>
          <p:nvPr/>
        </p:nvSpPr>
        <p:spPr>
          <a:xfrm>
            <a:off x="6578277" y="6666842"/>
            <a:ext cx="201216" cy="201216"/>
          </a:xfrm>
          <a:prstGeom prst="roundRect">
            <a:avLst/>
          </a:prstGeom>
          <a:solidFill>
            <a:schemeClr val="bg1"/>
          </a:solidFill>
          <a:ln>
            <a:solidFill>
              <a:schemeClr val="bg1">
                <a:lumMod val="5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fr-F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fr-FR"/>
          </a:p>
        </p:txBody>
      </p:sp>
    </p:spTree>
    <p:extLst>
      <p:ext uri="{BB962C8B-B14F-4D97-AF65-F5344CB8AC3E}">
        <p14:creationId xmlns:p14="http://schemas.microsoft.com/office/powerpoint/2010/main" val="289247816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texte 3"/>
          <p:cNvSpPr>
            <a:spLocks noGrp="1"/>
          </p:cNvSpPr>
          <p:nvPr>
            <p:ph type="body" sz="quarter" idx="10"/>
          </p:nvPr>
        </p:nvSpPr>
        <p:spPr/>
        <p:txBody>
          <a:bodyPr/>
          <a:lstStyle/>
          <a:p>
            <a:r>
              <a:rPr lang="fr-FR" dirty="0" smtClean="0"/>
              <a:t>Utiliser le dictionnaire</a:t>
            </a:r>
            <a:endParaRPr lang="fr-FR" dirty="0"/>
          </a:p>
        </p:txBody>
      </p:sp>
      <p:sp>
        <p:nvSpPr>
          <p:cNvPr id="7" name="ZoneTexte 6"/>
          <p:cNvSpPr txBox="1"/>
          <p:nvPr/>
        </p:nvSpPr>
        <p:spPr>
          <a:xfrm>
            <a:off x="548680" y="1200009"/>
            <a:ext cx="6020072" cy="415498"/>
          </a:xfrm>
          <a:prstGeom prst="rect">
            <a:avLst/>
          </a:prstGeom>
          <a:noFill/>
        </p:spPr>
        <p:txBody>
          <a:bodyPr wrap="square" rtlCol="0">
            <a:spAutoFit/>
          </a:bodyPr>
          <a:lstStyle/>
          <a:p>
            <a:pPr>
              <a:lnSpc>
                <a:spcPct val="150000"/>
              </a:lnSpc>
            </a:pPr>
            <a:r>
              <a:rPr lang="fr-FR" sz="1400" u="sng" dirty="0" smtClean="0">
                <a:latin typeface="SimpleRonde" pitchFamily="2" charset="0"/>
              </a:rPr>
              <a:t>Pour chaque mot, recopie la définition du dictionnaire.</a:t>
            </a:r>
            <a:endParaRPr lang="fr-FR" sz="1400" u="sng" dirty="0">
              <a:latin typeface="SimpleRonde" pitchFamily="2" charset="0"/>
            </a:endParaRPr>
          </a:p>
        </p:txBody>
      </p:sp>
      <p:grpSp>
        <p:nvGrpSpPr>
          <p:cNvPr id="8" name="Groupe 7"/>
          <p:cNvGrpSpPr/>
          <p:nvPr/>
        </p:nvGrpSpPr>
        <p:grpSpPr>
          <a:xfrm>
            <a:off x="116632" y="1136576"/>
            <a:ext cx="360040" cy="461665"/>
            <a:chOff x="116632" y="1352600"/>
            <a:chExt cx="360040" cy="461665"/>
          </a:xfrm>
        </p:grpSpPr>
        <p:sp>
          <p:nvSpPr>
            <p:cNvPr id="9" name="Ellipse 8"/>
            <p:cNvSpPr/>
            <p:nvPr/>
          </p:nvSpPr>
          <p:spPr>
            <a:xfrm>
              <a:off x="116632" y="1424608"/>
              <a:ext cx="360040" cy="360040"/>
            </a:xfrm>
            <a:prstGeom prst="ellipse">
              <a:avLst/>
            </a:prstGeom>
            <a:solidFill>
              <a:schemeClr val="bg1">
                <a:lumMod val="85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0" name="ZoneTexte 9"/>
            <p:cNvSpPr txBox="1"/>
            <p:nvPr/>
          </p:nvSpPr>
          <p:spPr>
            <a:xfrm>
              <a:off x="116632" y="1352600"/>
              <a:ext cx="360040" cy="461665"/>
            </a:xfrm>
            <a:prstGeom prst="rect">
              <a:avLst/>
            </a:prstGeom>
            <a:noFill/>
          </p:spPr>
          <p:txBody>
            <a:bodyPr wrap="square" rtlCol="0">
              <a:spAutoFit/>
            </a:bodyPr>
            <a:lstStyle/>
            <a:p>
              <a:pPr algn="ctr"/>
              <a:r>
                <a:rPr lang="fr-FR" sz="2400" dirty="0" smtClean="0">
                  <a:solidFill>
                    <a:schemeClr val="bg1">
                      <a:lumMod val="50000"/>
                    </a:schemeClr>
                  </a:solidFill>
                  <a:effectLst>
                    <a:outerShdw blurRad="38100" dist="38100" dir="2700000" algn="tl">
                      <a:srgbClr val="000000">
                        <a:alpha val="43137"/>
                      </a:srgbClr>
                    </a:outerShdw>
                  </a:effectLst>
                  <a:latin typeface="Berlin Sans FB Demi" pitchFamily="34" charset="0"/>
                </a:rPr>
                <a:t>1</a:t>
              </a:r>
              <a:endParaRPr lang="fr-FR" dirty="0">
                <a:solidFill>
                  <a:schemeClr val="bg1">
                    <a:lumMod val="50000"/>
                  </a:schemeClr>
                </a:solidFill>
                <a:effectLst>
                  <a:outerShdw blurRad="38100" dist="38100" dir="2700000" algn="tl">
                    <a:srgbClr val="000000">
                      <a:alpha val="43137"/>
                    </a:srgbClr>
                  </a:outerShdw>
                </a:effectLst>
                <a:latin typeface="Berlin Sans FB Demi" pitchFamily="34" charset="0"/>
              </a:endParaRPr>
            </a:p>
          </p:txBody>
        </p:sp>
      </p:grpSp>
      <p:sp>
        <p:nvSpPr>
          <p:cNvPr id="11" name="Rectangle à coins arrondis 10"/>
          <p:cNvSpPr/>
          <p:nvPr/>
        </p:nvSpPr>
        <p:spPr>
          <a:xfrm>
            <a:off x="6568752" y="1287996"/>
            <a:ext cx="201216" cy="201216"/>
          </a:xfrm>
          <a:prstGeom prst="roundRect">
            <a:avLst/>
          </a:prstGeom>
          <a:solidFill>
            <a:schemeClr val="bg1"/>
          </a:solidFill>
          <a:ln>
            <a:solidFill>
              <a:schemeClr val="bg1">
                <a:lumMod val="5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fr-F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fr-FR"/>
          </a:p>
        </p:txBody>
      </p:sp>
      <p:sp>
        <p:nvSpPr>
          <p:cNvPr id="12" name="ZoneTexte 11"/>
          <p:cNvSpPr txBox="1"/>
          <p:nvPr/>
        </p:nvSpPr>
        <p:spPr>
          <a:xfrm>
            <a:off x="332656" y="1712640"/>
            <a:ext cx="5256584" cy="276999"/>
          </a:xfrm>
          <a:prstGeom prst="rect">
            <a:avLst/>
          </a:prstGeom>
          <a:noFill/>
        </p:spPr>
        <p:txBody>
          <a:bodyPr wrap="square" rtlCol="0">
            <a:spAutoFit/>
          </a:bodyPr>
          <a:lstStyle/>
          <a:p>
            <a:r>
              <a:rPr lang="fr-FR" sz="1200" dirty="0" smtClean="0">
                <a:latin typeface="Comic Sans MS" pitchFamily="66" charset="0"/>
              </a:rPr>
              <a:t>ordinateur</a:t>
            </a:r>
            <a:endParaRPr lang="fr-FR" sz="1200" dirty="0">
              <a:latin typeface="Comic Sans MS" pitchFamily="66" charset="0"/>
            </a:endParaRPr>
          </a:p>
        </p:txBody>
      </p:sp>
      <p:pic>
        <p:nvPicPr>
          <p:cNvPr id="13" name="Image 12" descr="Capture d’écran"/>
          <p:cNvPicPr>
            <a:picLocks noChangeAspect="1"/>
          </p:cNvPicPr>
          <p:nvPr/>
        </p:nvPicPr>
        <p:blipFill rotWithShape="1">
          <a:blip r:embed="rId2">
            <a:extLst>
              <a:ext uri="{28A0092B-C50C-407E-A947-70E740481C1C}">
                <a14:useLocalDpi xmlns:a14="http://schemas.microsoft.com/office/drawing/2010/main" val="0"/>
              </a:ext>
            </a:extLst>
          </a:blip>
          <a:srcRect l="5267" r="4434" b="72573"/>
          <a:stretch/>
        </p:blipFill>
        <p:spPr>
          <a:xfrm>
            <a:off x="332656" y="1957239"/>
            <a:ext cx="6192688" cy="659105"/>
          </a:xfrm>
          <a:prstGeom prst="rect">
            <a:avLst/>
          </a:prstGeom>
        </p:spPr>
      </p:pic>
      <p:sp>
        <p:nvSpPr>
          <p:cNvPr id="14" name="ZoneTexte 13"/>
          <p:cNvSpPr txBox="1"/>
          <p:nvPr/>
        </p:nvSpPr>
        <p:spPr>
          <a:xfrm>
            <a:off x="313606" y="2594278"/>
            <a:ext cx="4248472" cy="276999"/>
          </a:xfrm>
          <a:prstGeom prst="rect">
            <a:avLst/>
          </a:prstGeom>
          <a:noFill/>
        </p:spPr>
        <p:txBody>
          <a:bodyPr wrap="square" rtlCol="0">
            <a:spAutoFit/>
          </a:bodyPr>
          <a:lstStyle/>
          <a:p>
            <a:r>
              <a:rPr lang="fr-FR" sz="1200" dirty="0" smtClean="0">
                <a:latin typeface="Comic Sans MS" pitchFamily="66" charset="0"/>
              </a:rPr>
              <a:t>placard</a:t>
            </a:r>
            <a:endParaRPr lang="fr-FR" sz="1200" dirty="0">
              <a:latin typeface="Comic Sans MS" pitchFamily="66" charset="0"/>
            </a:endParaRPr>
          </a:p>
        </p:txBody>
      </p:sp>
      <p:pic>
        <p:nvPicPr>
          <p:cNvPr id="15" name="Image 14" descr="Capture d’écran"/>
          <p:cNvPicPr>
            <a:picLocks noChangeAspect="1"/>
          </p:cNvPicPr>
          <p:nvPr/>
        </p:nvPicPr>
        <p:blipFill rotWithShape="1">
          <a:blip r:embed="rId2">
            <a:extLst>
              <a:ext uri="{28A0092B-C50C-407E-A947-70E740481C1C}">
                <a14:useLocalDpi xmlns:a14="http://schemas.microsoft.com/office/drawing/2010/main" val="0"/>
              </a:ext>
            </a:extLst>
          </a:blip>
          <a:srcRect l="5267" t="1" r="4434" b="71907"/>
          <a:stretch/>
        </p:blipFill>
        <p:spPr>
          <a:xfrm>
            <a:off x="332656" y="2853735"/>
            <a:ext cx="6192688" cy="675134"/>
          </a:xfrm>
          <a:prstGeom prst="rect">
            <a:avLst/>
          </a:prstGeom>
        </p:spPr>
      </p:pic>
      <p:sp>
        <p:nvSpPr>
          <p:cNvPr id="16" name="ZoneTexte 15"/>
          <p:cNvSpPr txBox="1"/>
          <p:nvPr/>
        </p:nvSpPr>
        <p:spPr>
          <a:xfrm>
            <a:off x="332656" y="3528869"/>
            <a:ext cx="5184576" cy="276999"/>
          </a:xfrm>
          <a:prstGeom prst="rect">
            <a:avLst/>
          </a:prstGeom>
          <a:noFill/>
        </p:spPr>
        <p:txBody>
          <a:bodyPr wrap="square" rtlCol="0">
            <a:spAutoFit/>
          </a:bodyPr>
          <a:lstStyle/>
          <a:p>
            <a:r>
              <a:rPr lang="fr-FR" sz="1200" dirty="0" smtClean="0">
                <a:latin typeface="Comic Sans MS" pitchFamily="66" charset="0"/>
              </a:rPr>
              <a:t>meuble</a:t>
            </a:r>
            <a:endParaRPr lang="fr-FR" sz="1200" dirty="0">
              <a:latin typeface="Comic Sans MS" pitchFamily="66" charset="0"/>
            </a:endParaRPr>
          </a:p>
        </p:txBody>
      </p:sp>
      <p:pic>
        <p:nvPicPr>
          <p:cNvPr id="17" name="Image 16" descr="Capture d’écran"/>
          <p:cNvPicPr>
            <a:picLocks noChangeAspect="1"/>
          </p:cNvPicPr>
          <p:nvPr/>
        </p:nvPicPr>
        <p:blipFill rotWithShape="1">
          <a:blip r:embed="rId2">
            <a:extLst>
              <a:ext uri="{28A0092B-C50C-407E-A947-70E740481C1C}">
                <a14:useLocalDpi xmlns:a14="http://schemas.microsoft.com/office/drawing/2010/main" val="0"/>
              </a:ext>
            </a:extLst>
          </a:blip>
          <a:srcRect l="5267" r="4434" b="72574"/>
          <a:stretch/>
        </p:blipFill>
        <p:spPr>
          <a:xfrm>
            <a:off x="332656" y="3789838"/>
            <a:ext cx="6192688" cy="659105"/>
          </a:xfrm>
          <a:prstGeom prst="rect">
            <a:avLst/>
          </a:prstGeom>
        </p:spPr>
      </p:pic>
      <p:sp>
        <p:nvSpPr>
          <p:cNvPr id="20" name="ZoneTexte 19"/>
          <p:cNvSpPr txBox="1"/>
          <p:nvPr/>
        </p:nvSpPr>
        <p:spPr>
          <a:xfrm>
            <a:off x="548680" y="4584385"/>
            <a:ext cx="6020072" cy="738664"/>
          </a:xfrm>
          <a:prstGeom prst="rect">
            <a:avLst/>
          </a:prstGeom>
          <a:noFill/>
        </p:spPr>
        <p:txBody>
          <a:bodyPr wrap="square" rtlCol="0">
            <a:spAutoFit/>
          </a:bodyPr>
          <a:lstStyle/>
          <a:p>
            <a:pPr>
              <a:lnSpc>
                <a:spcPct val="150000"/>
              </a:lnSpc>
            </a:pPr>
            <a:r>
              <a:rPr lang="fr-FR" sz="1400" u="sng" dirty="0" smtClean="0">
                <a:latin typeface="SimpleRonde" pitchFamily="2" charset="0"/>
              </a:rPr>
              <a:t>Colorie le mot du dictionnaire que tu dois chercher pour trouver la définition du mot souligné.</a:t>
            </a:r>
            <a:endParaRPr lang="fr-FR" sz="1400" u="sng" dirty="0">
              <a:latin typeface="SimpleRonde" pitchFamily="2" charset="0"/>
            </a:endParaRPr>
          </a:p>
        </p:txBody>
      </p:sp>
      <p:grpSp>
        <p:nvGrpSpPr>
          <p:cNvPr id="21" name="Groupe 20"/>
          <p:cNvGrpSpPr/>
          <p:nvPr/>
        </p:nvGrpSpPr>
        <p:grpSpPr>
          <a:xfrm>
            <a:off x="116632" y="4520952"/>
            <a:ext cx="360040" cy="461665"/>
            <a:chOff x="116632" y="1352600"/>
            <a:chExt cx="360040" cy="461665"/>
          </a:xfrm>
        </p:grpSpPr>
        <p:sp>
          <p:nvSpPr>
            <p:cNvPr id="22" name="Ellipse 21"/>
            <p:cNvSpPr/>
            <p:nvPr/>
          </p:nvSpPr>
          <p:spPr>
            <a:xfrm>
              <a:off x="116632" y="1424608"/>
              <a:ext cx="360040" cy="360040"/>
            </a:xfrm>
            <a:prstGeom prst="ellipse">
              <a:avLst/>
            </a:prstGeom>
            <a:solidFill>
              <a:schemeClr val="bg1">
                <a:lumMod val="85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3" name="ZoneTexte 22"/>
            <p:cNvSpPr txBox="1"/>
            <p:nvPr/>
          </p:nvSpPr>
          <p:spPr>
            <a:xfrm>
              <a:off x="116632" y="1352600"/>
              <a:ext cx="360040" cy="461665"/>
            </a:xfrm>
            <a:prstGeom prst="rect">
              <a:avLst/>
            </a:prstGeom>
            <a:noFill/>
          </p:spPr>
          <p:txBody>
            <a:bodyPr wrap="square" rtlCol="0">
              <a:spAutoFit/>
            </a:bodyPr>
            <a:lstStyle/>
            <a:p>
              <a:pPr algn="ctr"/>
              <a:r>
                <a:rPr lang="fr-FR" sz="2400" dirty="0" smtClean="0">
                  <a:solidFill>
                    <a:schemeClr val="bg1">
                      <a:lumMod val="50000"/>
                    </a:schemeClr>
                  </a:solidFill>
                  <a:effectLst>
                    <a:outerShdw blurRad="38100" dist="38100" dir="2700000" algn="tl">
                      <a:srgbClr val="000000">
                        <a:alpha val="43137"/>
                      </a:srgbClr>
                    </a:outerShdw>
                  </a:effectLst>
                  <a:latin typeface="Berlin Sans FB Demi" pitchFamily="34" charset="0"/>
                </a:rPr>
                <a:t>2</a:t>
              </a:r>
              <a:endParaRPr lang="fr-FR" dirty="0">
                <a:solidFill>
                  <a:schemeClr val="bg1">
                    <a:lumMod val="50000"/>
                  </a:schemeClr>
                </a:solidFill>
                <a:effectLst>
                  <a:outerShdw blurRad="38100" dist="38100" dir="2700000" algn="tl">
                    <a:srgbClr val="000000">
                      <a:alpha val="43137"/>
                    </a:srgbClr>
                  </a:outerShdw>
                </a:effectLst>
                <a:latin typeface="Berlin Sans FB Demi" pitchFamily="34" charset="0"/>
              </a:endParaRPr>
            </a:p>
          </p:txBody>
        </p:sp>
      </p:grpSp>
      <p:sp>
        <p:nvSpPr>
          <p:cNvPr id="24" name="Rectangle à coins arrondis 23"/>
          <p:cNvSpPr/>
          <p:nvPr/>
        </p:nvSpPr>
        <p:spPr>
          <a:xfrm>
            <a:off x="6568752" y="4672372"/>
            <a:ext cx="201216" cy="201216"/>
          </a:xfrm>
          <a:prstGeom prst="roundRect">
            <a:avLst/>
          </a:prstGeom>
          <a:solidFill>
            <a:schemeClr val="bg1"/>
          </a:solidFill>
          <a:ln>
            <a:solidFill>
              <a:schemeClr val="bg1">
                <a:lumMod val="5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fr-F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fr-FR"/>
          </a:p>
        </p:txBody>
      </p:sp>
      <p:sp>
        <p:nvSpPr>
          <p:cNvPr id="139" name="ZoneTexte 138"/>
          <p:cNvSpPr txBox="1"/>
          <p:nvPr/>
        </p:nvSpPr>
        <p:spPr>
          <a:xfrm>
            <a:off x="116632" y="5376473"/>
            <a:ext cx="5256584" cy="276999"/>
          </a:xfrm>
          <a:prstGeom prst="rect">
            <a:avLst/>
          </a:prstGeom>
          <a:noFill/>
        </p:spPr>
        <p:txBody>
          <a:bodyPr wrap="square" rtlCol="0">
            <a:spAutoFit/>
          </a:bodyPr>
          <a:lstStyle/>
          <a:p>
            <a:r>
              <a:rPr lang="fr-FR" sz="1200" dirty="0" smtClean="0">
                <a:latin typeface="Comic Sans MS" pitchFamily="66" charset="0"/>
              </a:rPr>
              <a:t>Le facteur </a:t>
            </a:r>
            <a:r>
              <a:rPr lang="fr-FR" sz="1200" b="1" u="sng" dirty="0" smtClean="0">
                <a:latin typeface="Comic Sans MS" pitchFamily="66" charset="0"/>
              </a:rPr>
              <a:t>distribue</a:t>
            </a:r>
            <a:r>
              <a:rPr lang="fr-FR" sz="1200" dirty="0" smtClean="0">
                <a:latin typeface="Comic Sans MS" pitchFamily="66" charset="0"/>
              </a:rPr>
              <a:t> le courrier.</a:t>
            </a:r>
            <a:endParaRPr lang="fr-FR" sz="1200" dirty="0">
              <a:latin typeface="Comic Sans MS" pitchFamily="66" charset="0"/>
            </a:endParaRPr>
          </a:p>
        </p:txBody>
      </p:sp>
      <p:grpSp>
        <p:nvGrpSpPr>
          <p:cNvPr id="140" name="Groupe 139"/>
          <p:cNvGrpSpPr/>
          <p:nvPr/>
        </p:nvGrpSpPr>
        <p:grpSpPr>
          <a:xfrm>
            <a:off x="361256" y="5743597"/>
            <a:ext cx="1267544" cy="341685"/>
            <a:chOff x="4941168" y="2391917"/>
            <a:chExt cx="1008112" cy="341685"/>
          </a:xfrm>
          <a:effectLst>
            <a:outerShdw blurRad="50800" dist="38100" dir="5400000" algn="t" rotWithShape="0">
              <a:prstClr val="black">
                <a:alpha val="40000"/>
              </a:prstClr>
            </a:outerShdw>
          </a:effectLst>
        </p:grpSpPr>
        <p:sp>
          <p:nvSpPr>
            <p:cNvPr id="141" name="Rectangle 140"/>
            <p:cNvSpPr/>
            <p:nvPr/>
          </p:nvSpPr>
          <p:spPr>
            <a:xfrm>
              <a:off x="4941168" y="2391917"/>
              <a:ext cx="1008112" cy="341685"/>
            </a:xfrm>
            <a:prstGeom prst="rect">
              <a:avLst/>
            </a:prstGeom>
            <a:solidFill>
              <a:schemeClr val="bg1"/>
            </a:solidFill>
            <a:ln w="19050">
              <a:solidFill>
                <a:schemeClr val="tx1">
                  <a:lumMod val="50000"/>
                  <a:lumOff val="50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42" name="ZoneTexte 141"/>
            <p:cNvSpPr txBox="1"/>
            <p:nvPr/>
          </p:nvSpPr>
          <p:spPr>
            <a:xfrm>
              <a:off x="4941168" y="2425825"/>
              <a:ext cx="1008112" cy="307777"/>
            </a:xfrm>
            <a:prstGeom prst="rect">
              <a:avLst/>
            </a:prstGeom>
            <a:noFill/>
          </p:spPr>
          <p:txBody>
            <a:bodyPr wrap="square" rtlCol="0">
              <a:spAutoFit/>
            </a:bodyPr>
            <a:lstStyle/>
            <a:p>
              <a:pPr algn="ctr"/>
              <a:r>
                <a:rPr lang="fr-FR" sz="1400" dirty="0" smtClean="0"/>
                <a:t>distribution</a:t>
              </a:r>
              <a:endParaRPr lang="fr-FR" dirty="0"/>
            </a:p>
          </p:txBody>
        </p:sp>
      </p:grpSp>
      <p:grpSp>
        <p:nvGrpSpPr>
          <p:cNvPr id="143" name="Groupe 142"/>
          <p:cNvGrpSpPr/>
          <p:nvPr/>
        </p:nvGrpSpPr>
        <p:grpSpPr>
          <a:xfrm>
            <a:off x="1916832" y="5741500"/>
            <a:ext cx="1440160" cy="341685"/>
            <a:chOff x="4941168" y="2391917"/>
            <a:chExt cx="1008112" cy="341685"/>
          </a:xfrm>
          <a:effectLst>
            <a:outerShdw blurRad="50800" dist="38100" dir="5400000" algn="t" rotWithShape="0">
              <a:prstClr val="black">
                <a:alpha val="40000"/>
              </a:prstClr>
            </a:outerShdw>
          </a:effectLst>
        </p:grpSpPr>
        <p:sp>
          <p:nvSpPr>
            <p:cNvPr id="144" name="Rectangle 143"/>
            <p:cNvSpPr/>
            <p:nvPr/>
          </p:nvSpPr>
          <p:spPr>
            <a:xfrm>
              <a:off x="4941168" y="2391917"/>
              <a:ext cx="1008112" cy="341685"/>
            </a:xfrm>
            <a:prstGeom prst="rect">
              <a:avLst/>
            </a:prstGeom>
            <a:solidFill>
              <a:schemeClr val="bg1"/>
            </a:solidFill>
            <a:ln w="19050">
              <a:solidFill>
                <a:schemeClr val="tx1">
                  <a:lumMod val="50000"/>
                  <a:lumOff val="50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45" name="ZoneTexte 144"/>
            <p:cNvSpPr txBox="1"/>
            <p:nvPr/>
          </p:nvSpPr>
          <p:spPr>
            <a:xfrm>
              <a:off x="4941168" y="2425825"/>
              <a:ext cx="1008112" cy="307777"/>
            </a:xfrm>
            <a:prstGeom prst="rect">
              <a:avLst/>
            </a:prstGeom>
            <a:noFill/>
          </p:spPr>
          <p:txBody>
            <a:bodyPr wrap="square" rtlCol="0">
              <a:spAutoFit/>
            </a:bodyPr>
            <a:lstStyle/>
            <a:p>
              <a:pPr algn="ctr"/>
              <a:r>
                <a:rPr lang="fr-FR" sz="1400" dirty="0" smtClean="0"/>
                <a:t>distribuer</a:t>
              </a:r>
              <a:endParaRPr lang="fr-FR" dirty="0"/>
            </a:p>
          </p:txBody>
        </p:sp>
      </p:grpSp>
      <p:grpSp>
        <p:nvGrpSpPr>
          <p:cNvPr id="146" name="Groupe 145"/>
          <p:cNvGrpSpPr/>
          <p:nvPr/>
        </p:nvGrpSpPr>
        <p:grpSpPr>
          <a:xfrm>
            <a:off x="3752156" y="5754868"/>
            <a:ext cx="1189012" cy="341685"/>
            <a:chOff x="4941168" y="2391917"/>
            <a:chExt cx="1008112" cy="341685"/>
          </a:xfrm>
          <a:effectLst>
            <a:outerShdw blurRad="50800" dist="38100" dir="5400000" algn="t" rotWithShape="0">
              <a:prstClr val="black">
                <a:alpha val="40000"/>
              </a:prstClr>
            </a:outerShdw>
          </a:effectLst>
        </p:grpSpPr>
        <p:sp>
          <p:nvSpPr>
            <p:cNvPr id="147" name="Rectangle 146"/>
            <p:cNvSpPr/>
            <p:nvPr/>
          </p:nvSpPr>
          <p:spPr>
            <a:xfrm>
              <a:off x="4941168" y="2391917"/>
              <a:ext cx="1008112" cy="341685"/>
            </a:xfrm>
            <a:prstGeom prst="rect">
              <a:avLst/>
            </a:prstGeom>
            <a:solidFill>
              <a:schemeClr val="bg1"/>
            </a:solidFill>
            <a:ln w="19050">
              <a:solidFill>
                <a:schemeClr val="tx1">
                  <a:lumMod val="50000"/>
                  <a:lumOff val="50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48" name="ZoneTexte 147"/>
            <p:cNvSpPr txBox="1"/>
            <p:nvPr/>
          </p:nvSpPr>
          <p:spPr>
            <a:xfrm>
              <a:off x="4941168" y="2425825"/>
              <a:ext cx="1008112" cy="307777"/>
            </a:xfrm>
            <a:prstGeom prst="rect">
              <a:avLst/>
            </a:prstGeom>
            <a:noFill/>
          </p:spPr>
          <p:txBody>
            <a:bodyPr wrap="square" rtlCol="0">
              <a:spAutoFit/>
            </a:bodyPr>
            <a:lstStyle/>
            <a:p>
              <a:pPr algn="ctr"/>
              <a:r>
                <a:rPr lang="fr-FR" sz="1400" dirty="0" smtClean="0"/>
                <a:t>distribue</a:t>
              </a:r>
              <a:endParaRPr lang="fr-FR" dirty="0"/>
            </a:p>
          </p:txBody>
        </p:sp>
      </p:grpSp>
      <p:grpSp>
        <p:nvGrpSpPr>
          <p:cNvPr id="152" name="Groupe 151"/>
          <p:cNvGrpSpPr/>
          <p:nvPr/>
        </p:nvGrpSpPr>
        <p:grpSpPr>
          <a:xfrm>
            <a:off x="5148908" y="5744549"/>
            <a:ext cx="1592460" cy="341685"/>
            <a:chOff x="4941168" y="2391917"/>
            <a:chExt cx="1008112" cy="341685"/>
          </a:xfrm>
          <a:effectLst>
            <a:outerShdw blurRad="50800" dist="38100" dir="5400000" algn="t" rotWithShape="0">
              <a:prstClr val="black">
                <a:alpha val="40000"/>
              </a:prstClr>
            </a:outerShdw>
          </a:effectLst>
        </p:grpSpPr>
        <p:sp>
          <p:nvSpPr>
            <p:cNvPr id="153" name="Rectangle 152"/>
            <p:cNvSpPr/>
            <p:nvPr/>
          </p:nvSpPr>
          <p:spPr>
            <a:xfrm>
              <a:off x="4941168" y="2391917"/>
              <a:ext cx="1008112" cy="341685"/>
            </a:xfrm>
            <a:prstGeom prst="rect">
              <a:avLst/>
            </a:prstGeom>
            <a:solidFill>
              <a:schemeClr val="bg1"/>
            </a:solidFill>
            <a:ln w="19050">
              <a:solidFill>
                <a:schemeClr val="tx1">
                  <a:lumMod val="50000"/>
                  <a:lumOff val="50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54" name="ZoneTexte 153"/>
            <p:cNvSpPr txBox="1"/>
            <p:nvPr/>
          </p:nvSpPr>
          <p:spPr>
            <a:xfrm>
              <a:off x="4941168" y="2425825"/>
              <a:ext cx="1008112" cy="307777"/>
            </a:xfrm>
            <a:prstGeom prst="rect">
              <a:avLst/>
            </a:prstGeom>
            <a:noFill/>
          </p:spPr>
          <p:txBody>
            <a:bodyPr wrap="square" rtlCol="0">
              <a:spAutoFit/>
            </a:bodyPr>
            <a:lstStyle/>
            <a:p>
              <a:pPr algn="ctr"/>
              <a:r>
                <a:rPr lang="fr-FR" sz="1400" dirty="0" smtClean="0"/>
                <a:t>distributeur</a:t>
              </a:r>
              <a:endParaRPr lang="fr-FR" dirty="0"/>
            </a:p>
          </p:txBody>
        </p:sp>
      </p:grpSp>
      <p:sp>
        <p:nvSpPr>
          <p:cNvPr id="155" name="ZoneTexte 154"/>
          <p:cNvSpPr txBox="1"/>
          <p:nvPr/>
        </p:nvSpPr>
        <p:spPr>
          <a:xfrm>
            <a:off x="116632" y="6168561"/>
            <a:ext cx="5256584" cy="276999"/>
          </a:xfrm>
          <a:prstGeom prst="rect">
            <a:avLst/>
          </a:prstGeom>
          <a:noFill/>
        </p:spPr>
        <p:txBody>
          <a:bodyPr wrap="square" rtlCol="0">
            <a:spAutoFit/>
          </a:bodyPr>
          <a:lstStyle/>
          <a:p>
            <a:r>
              <a:rPr lang="fr-FR" sz="1200" dirty="0" smtClean="0">
                <a:latin typeface="Comic Sans MS" pitchFamily="66" charset="0"/>
              </a:rPr>
              <a:t>La </a:t>
            </a:r>
            <a:r>
              <a:rPr lang="fr-FR" sz="1200" b="1" u="sng" dirty="0" smtClean="0">
                <a:latin typeface="Comic Sans MS" pitchFamily="66" charset="0"/>
              </a:rPr>
              <a:t>chienne</a:t>
            </a:r>
            <a:r>
              <a:rPr lang="fr-FR" sz="1200" dirty="0" smtClean="0">
                <a:latin typeface="Comic Sans MS" pitchFamily="66" charset="0"/>
              </a:rPr>
              <a:t> des voisins aboie toute la journée.</a:t>
            </a:r>
            <a:endParaRPr lang="fr-FR" sz="1200" dirty="0">
              <a:latin typeface="Comic Sans MS" pitchFamily="66" charset="0"/>
            </a:endParaRPr>
          </a:p>
        </p:txBody>
      </p:sp>
      <p:grpSp>
        <p:nvGrpSpPr>
          <p:cNvPr id="156" name="Groupe 155"/>
          <p:cNvGrpSpPr/>
          <p:nvPr/>
        </p:nvGrpSpPr>
        <p:grpSpPr>
          <a:xfrm>
            <a:off x="361256" y="6535685"/>
            <a:ext cx="1267544" cy="341685"/>
            <a:chOff x="4941168" y="2391917"/>
            <a:chExt cx="1008112" cy="341685"/>
          </a:xfrm>
          <a:effectLst>
            <a:outerShdw blurRad="50800" dist="38100" dir="5400000" algn="t" rotWithShape="0">
              <a:prstClr val="black">
                <a:alpha val="40000"/>
              </a:prstClr>
            </a:outerShdw>
          </a:effectLst>
        </p:grpSpPr>
        <p:sp>
          <p:nvSpPr>
            <p:cNvPr id="157" name="Rectangle 156"/>
            <p:cNvSpPr/>
            <p:nvPr/>
          </p:nvSpPr>
          <p:spPr>
            <a:xfrm>
              <a:off x="4941168" y="2391917"/>
              <a:ext cx="1008112" cy="341685"/>
            </a:xfrm>
            <a:prstGeom prst="rect">
              <a:avLst/>
            </a:prstGeom>
            <a:solidFill>
              <a:schemeClr val="bg1"/>
            </a:solidFill>
            <a:ln w="19050">
              <a:solidFill>
                <a:schemeClr val="tx1">
                  <a:lumMod val="50000"/>
                  <a:lumOff val="50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58" name="ZoneTexte 157"/>
            <p:cNvSpPr txBox="1"/>
            <p:nvPr/>
          </p:nvSpPr>
          <p:spPr>
            <a:xfrm>
              <a:off x="4941168" y="2425825"/>
              <a:ext cx="1008112" cy="307777"/>
            </a:xfrm>
            <a:prstGeom prst="rect">
              <a:avLst/>
            </a:prstGeom>
            <a:noFill/>
          </p:spPr>
          <p:txBody>
            <a:bodyPr wrap="square" rtlCol="0">
              <a:spAutoFit/>
            </a:bodyPr>
            <a:lstStyle/>
            <a:p>
              <a:pPr algn="ctr"/>
              <a:r>
                <a:rPr lang="fr-FR" sz="1400" dirty="0" smtClean="0"/>
                <a:t>chiennes</a:t>
              </a:r>
              <a:endParaRPr lang="fr-FR" dirty="0"/>
            </a:p>
          </p:txBody>
        </p:sp>
      </p:grpSp>
      <p:grpSp>
        <p:nvGrpSpPr>
          <p:cNvPr id="159" name="Groupe 158"/>
          <p:cNvGrpSpPr/>
          <p:nvPr/>
        </p:nvGrpSpPr>
        <p:grpSpPr>
          <a:xfrm>
            <a:off x="1916832" y="6533588"/>
            <a:ext cx="1440160" cy="341685"/>
            <a:chOff x="4941168" y="2391917"/>
            <a:chExt cx="1008112" cy="341685"/>
          </a:xfrm>
          <a:effectLst>
            <a:outerShdw blurRad="50800" dist="38100" dir="5400000" algn="t" rotWithShape="0">
              <a:prstClr val="black">
                <a:alpha val="40000"/>
              </a:prstClr>
            </a:outerShdw>
          </a:effectLst>
        </p:grpSpPr>
        <p:sp>
          <p:nvSpPr>
            <p:cNvPr id="160" name="Rectangle 159"/>
            <p:cNvSpPr/>
            <p:nvPr/>
          </p:nvSpPr>
          <p:spPr>
            <a:xfrm>
              <a:off x="4941168" y="2391917"/>
              <a:ext cx="1008112" cy="341685"/>
            </a:xfrm>
            <a:prstGeom prst="rect">
              <a:avLst/>
            </a:prstGeom>
            <a:solidFill>
              <a:schemeClr val="bg1"/>
            </a:solidFill>
            <a:ln w="19050">
              <a:solidFill>
                <a:schemeClr val="tx1">
                  <a:lumMod val="50000"/>
                  <a:lumOff val="50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61" name="ZoneTexte 160"/>
            <p:cNvSpPr txBox="1"/>
            <p:nvPr/>
          </p:nvSpPr>
          <p:spPr>
            <a:xfrm>
              <a:off x="4941168" y="2425825"/>
              <a:ext cx="1008112" cy="307777"/>
            </a:xfrm>
            <a:prstGeom prst="rect">
              <a:avLst/>
            </a:prstGeom>
            <a:noFill/>
          </p:spPr>
          <p:txBody>
            <a:bodyPr wrap="square" rtlCol="0">
              <a:spAutoFit/>
            </a:bodyPr>
            <a:lstStyle/>
            <a:p>
              <a:pPr algn="ctr"/>
              <a:r>
                <a:rPr lang="fr-FR" sz="1400" dirty="0" smtClean="0"/>
                <a:t>chienne</a:t>
              </a:r>
              <a:endParaRPr lang="fr-FR" dirty="0"/>
            </a:p>
          </p:txBody>
        </p:sp>
      </p:grpSp>
      <p:grpSp>
        <p:nvGrpSpPr>
          <p:cNvPr id="162" name="Groupe 161"/>
          <p:cNvGrpSpPr/>
          <p:nvPr/>
        </p:nvGrpSpPr>
        <p:grpSpPr>
          <a:xfrm>
            <a:off x="3752156" y="6546956"/>
            <a:ext cx="1189012" cy="341685"/>
            <a:chOff x="4941168" y="2391917"/>
            <a:chExt cx="1008112" cy="341685"/>
          </a:xfrm>
          <a:effectLst>
            <a:outerShdw blurRad="50800" dist="38100" dir="5400000" algn="t" rotWithShape="0">
              <a:prstClr val="black">
                <a:alpha val="40000"/>
              </a:prstClr>
            </a:outerShdw>
          </a:effectLst>
        </p:grpSpPr>
        <p:sp>
          <p:nvSpPr>
            <p:cNvPr id="163" name="Rectangle 162"/>
            <p:cNvSpPr/>
            <p:nvPr/>
          </p:nvSpPr>
          <p:spPr>
            <a:xfrm>
              <a:off x="4941168" y="2391917"/>
              <a:ext cx="1008112" cy="341685"/>
            </a:xfrm>
            <a:prstGeom prst="rect">
              <a:avLst/>
            </a:prstGeom>
            <a:solidFill>
              <a:schemeClr val="bg1"/>
            </a:solidFill>
            <a:ln w="19050">
              <a:solidFill>
                <a:schemeClr val="tx1">
                  <a:lumMod val="50000"/>
                  <a:lumOff val="50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64" name="ZoneTexte 163"/>
            <p:cNvSpPr txBox="1"/>
            <p:nvPr/>
          </p:nvSpPr>
          <p:spPr>
            <a:xfrm>
              <a:off x="4941168" y="2425825"/>
              <a:ext cx="1008112" cy="307777"/>
            </a:xfrm>
            <a:prstGeom prst="rect">
              <a:avLst/>
            </a:prstGeom>
            <a:noFill/>
          </p:spPr>
          <p:txBody>
            <a:bodyPr wrap="square" rtlCol="0">
              <a:spAutoFit/>
            </a:bodyPr>
            <a:lstStyle/>
            <a:p>
              <a:pPr algn="ctr"/>
              <a:r>
                <a:rPr lang="fr-FR" sz="1400" dirty="0" smtClean="0"/>
                <a:t>chien</a:t>
              </a:r>
              <a:endParaRPr lang="fr-FR" dirty="0"/>
            </a:p>
          </p:txBody>
        </p:sp>
      </p:grpSp>
      <p:grpSp>
        <p:nvGrpSpPr>
          <p:cNvPr id="165" name="Groupe 164"/>
          <p:cNvGrpSpPr/>
          <p:nvPr/>
        </p:nvGrpSpPr>
        <p:grpSpPr>
          <a:xfrm>
            <a:off x="5148908" y="6536637"/>
            <a:ext cx="1592460" cy="341685"/>
            <a:chOff x="4941168" y="2391917"/>
            <a:chExt cx="1008112" cy="341685"/>
          </a:xfrm>
          <a:effectLst>
            <a:outerShdw blurRad="50800" dist="38100" dir="5400000" algn="t" rotWithShape="0">
              <a:prstClr val="black">
                <a:alpha val="40000"/>
              </a:prstClr>
            </a:outerShdw>
          </a:effectLst>
        </p:grpSpPr>
        <p:sp>
          <p:nvSpPr>
            <p:cNvPr id="166" name="Rectangle 165"/>
            <p:cNvSpPr/>
            <p:nvPr/>
          </p:nvSpPr>
          <p:spPr>
            <a:xfrm>
              <a:off x="4941168" y="2391917"/>
              <a:ext cx="1008112" cy="341685"/>
            </a:xfrm>
            <a:prstGeom prst="rect">
              <a:avLst/>
            </a:prstGeom>
            <a:solidFill>
              <a:schemeClr val="bg1"/>
            </a:solidFill>
            <a:ln w="19050">
              <a:solidFill>
                <a:schemeClr val="tx1">
                  <a:lumMod val="50000"/>
                  <a:lumOff val="50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67" name="ZoneTexte 166"/>
            <p:cNvSpPr txBox="1"/>
            <p:nvPr/>
          </p:nvSpPr>
          <p:spPr>
            <a:xfrm>
              <a:off x="4941168" y="2425825"/>
              <a:ext cx="1008112" cy="307777"/>
            </a:xfrm>
            <a:prstGeom prst="rect">
              <a:avLst/>
            </a:prstGeom>
            <a:noFill/>
          </p:spPr>
          <p:txBody>
            <a:bodyPr wrap="square" rtlCol="0">
              <a:spAutoFit/>
            </a:bodyPr>
            <a:lstStyle/>
            <a:p>
              <a:pPr algn="ctr"/>
              <a:r>
                <a:rPr lang="fr-FR" sz="1400" dirty="0" smtClean="0"/>
                <a:t>chiens</a:t>
              </a:r>
              <a:endParaRPr lang="fr-FR" dirty="0"/>
            </a:p>
          </p:txBody>
        </p:sp>
      </p:grpSp>
      <p:sp>
        <p:nvSpPr>
          <p:cNvPr id="168" name="ZoneTexte 167"/>
          <p:cNvSpPr txBox="1"/>
          <p:nvPr/>
        </p:nvSpPr>
        <p:spPr>
          <a:xfrm>
            <a:off x="548680" y="7176673"/>
            <a:ext cx="6020072" cy="738664"/>
          </a:xfrm>
          <a:prstGeom prst="rect">
            <a:avLst/>
          </a:prstGeom>
          <a:noFill/>
        </p:spPr>
        <p:txBody>
          <a:bodyPr wrap="square" rtlCol="0">
            <a:spAutoFit/>
          </a:bodyPr>
          <a:lstStyle/>
          <a:p>
            <a:pPr>
              <a:lnSpc>
                <a:spcPct val="150000"/>
              </a:lnSpc>
            </a:pPr>
            <a:r>
              <a:rPr lang="fr-FR" sz="1400" u="sng" dirty="0" smtClean="0">
                <a:latin typeface="SimpleRonde" pitchFamily="2" charset="0"/>
              </a:rPr>
              <a:t>Cherche le mot indiqué puis recopie le mot qui vient juste avant et celui qui vient juste après.</a:t>
            </a:r>
            <a:endParaRPr lang="fr-FR" sz="1400" u="sng" dirty="0">
              <a:latin typeface="SimpleRonde" pitchFamily="2" charset="0"/>
            </a:endParaRPr>
          </a:p>
        </p:txBody>
      </p:sp>
      <p:grpSp>
        <p:nvGrpSpPr>
          <p:cNvPr id="169" name="Groupe 168"/>
          <p:cNvGrpSpPr/>
          <p:nvPr/>
        </p:nvGrpSpPr>
        <p:grpSpPr>
          <a:xfrm>
            <a:off x="116632" y="7113240"/>
            <a:ext cx="360040" cy="461665"/>
            <a:chOff x="116632" y="1352600"/>
            <a:chExt cx="360040" cy="461665"/>
          </a:xfrm>
        </p:grpSpPr>
        <p:sp>
          <p:nvSpPr>
            <p:cNvPr id="170" name="Ellipse 169"/>
            <p:cNvSpPr/>
            <p:nvPr/>
          </p:nvSpPr>
          <p:spPr>
            <a:xfrm>
              <a:off x="116632" y="1424608"/>
              <a:ext cx="360040" cy="360040"/>
            </a:xfrm>
            <a:prstGeom prst="ellipse">
              <a:avLst/>
            </a:prstGeom>
            <a:solidFill>
              <a:schemeClr val="bg1">
                <a:lumMod val="85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71" name="ZoneTexte 170"/>
            <p:cNvSpPr txBox="1"/>
            <p:nvPr/>
          </p:nvSpPr>
          <p:spPr>
            <a:xfrm>
              <a:off x="116632" y="1352600"/>
              <a:ext cx="360040" cy="461665"/>
            </a:xfrm>
            <a:prstGeom prst="rect">
              <a:avLst/>
            </a:prstGeom>
            <a:noFill/>
          </p:spPr>
          <p:txBody>
            <a:bodyPr wrap="square" rtlCol="0">
              <a:spAutoFit/>
            </a:bodyPr>
            <a:lstStyle/>
            <a:p>
              <a:pPr algn="ctr"/>
              <a:r>
                <a:rPr lang="fr-FR" sz="2400" dirty="0" smtClean="0">
                  <a:solidFill>
                    <a:schemeClr val="bg1">
                      <a:lumMod val="50000"/>
                    </a:schemeClr>
                  </a:solidFill>
                  <a:effectLst>
                    <a:outerShdw blurRad="38100" dist="38100" dir="2700000" algn="tl">
                      <a:srgbClr val="000000">
                        <a:alpha val="43137"/>
                      </a:srgbClr>
                    </a:outerShdw>
                  </a:effectLst>
                  <a:latin typeface="Berlin Sans FB Demi" pitchFamily="34" charset="0"/>
                </a:rPr>
                <a:t>3</a:t>
              </a:r>
              <a:endParaRPr lang="fr-FR" dirty="0">
                <a:solidFill>
                  <a:schemeClr val="bg1">
                    <a:lumMod val="50000"/>
                  </a:schemeClr>
                </a:solidFill>
                <a:effectLst>
                  <a:outerShdw blurRad="38100" dist="38100" dir="2700000" algn="tl">
                    <a:srgbClr val="000000">
                      <a:alpha val="43137"/>
                    </a:srgbClr>
                  </a:outerShdw>
                </a:effectLst>
                <a:latin typeface="Berlin Sans FB Demi" pitchFamily="34" charset="0"/>
              </a:endParaRPr>
            </a:p>
          </p:txBody>
        </p:sp>
      </p:grpSp>
      <p:sp>
        <p:nvSpPr>
          <p:cNvPr id="172" name="Rectangle à coins arrondis 171"/>
          <p:cNvSpPr/>
          <p:nvPr/>
        </p:nvSpPr>
        <p:spPr>
          <a:xfrm>
            <a:off x="6568752" y="7264660"/>
            <a:ext cx="201216" cy="201216"/>
          </a:xfrm>
          <a:prstGeom prst="roundRect">
            <a:avLst/>
          </a:prstGeom>
          <a:solidFill>
            <a:schemeClr val="bg1"/>
          </a:solidFill>
          <a:ln>
            <a:solidFill>
              <a:schemeClr val="bg1">
                <a:lumMod val="5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fr-F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fr-FR"/>
          </a:p>
        </p:txBody>
      </p:sp>
      <p:graphicFrame>
        <p:nvGraphicFramePr>
          <p:cNvPr id="2" name="Tableau 1"/>
          <p:cNvGraphicFramePr>
            <a:graphicFrameLocks noGrp="1"/>
          </p:cNvGraphicFramePr>
          <p:nvPr>
            <p:extLst>
              <p:ext uri="{D42A27DB-BD31-4B8C-83A1-F6EECF244321}">
                <p14:modId xmlns:p14="http://schemas.microsoft.com/office/powerpoint/2010/main" val="504100788"/>
              </p:ext>
            </p:extLst>
          </p:nvPr>
        </p:nvGraphicFramePr>
        <p:xfrm>
          <a:off x="1143000" y="8121352"/>
          <a:ext cx="4572000" cy="1483360"/>
        </p:xfrm>
        <a:graphic>
          <a:graphicData uri="http://schemas.openxmlformats.org/drawingml/2006/table">
            <a:tbl>
              <a:tblPr bandRow="1">
                <a:tableStyleId>{5C22544A-7EE6-4342-B048-85BDC9FD1C3A}</a:tableStyleId>
              </a:tblPr>
              <a:tblGrid>
                <a:gridCol w="1524000"/>
                <a:gridCol w="1524000"/>
                <a:gridCol w="1524000"/>
              </a:tblGrid>
              <a:tr h="370840">
                <a:tc>
                  <a:txBody>
                    <a:bodyPr/>
                    <a:lstStyle/>
                    <a:p>
                      <a:pPr algn="ctr"/>
                      <a:endParaRPr lang="fr-FR"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fr-FR" sz="1400" dirty="0" smtClean="0"/>
                        <a:t>cuisine</a:t>
                      </a:r>
                      <a:endParaRPr lang="fr-FR"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fr-FR" sz="120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70840">
                <a:tc>
                  <a:txBody>
                    <a:bodyPr/>
                    <a:lstStyle/>
                    <a:p>
                      <a:pPr algn="ctr"/>
                      <a:endParaRPr lang="fr-FR"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fr-FR" sz="1400" dirty="0" smtClean="0"/>
                        <a:t>moustache</a:t>
                      </a:r>
                      <a:endParaRPr lang="fr-FR"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fr-FR"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70840">
                <a:tc>
                  <a:txBody>
                    <a:bodyPr/>
                    <a:lstStyle/>
                    <a:p>
                      <a:pPr algn="ctr"/>
                      <a:endParaRPr lang="fr-FR" sz="120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fr-FR" sz="1400" dirty="0" smtClean="0"/>
                        <a:t>vendre</a:t>
                      </a:r>
                      <a:endParaRPr lang="fr-FR"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fr-FR"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70840">
                <a:tc>
                  <a:txBody>
                    <a:bodyPr/>
                    <a:lstStyle/>
                    <a:p>
                      <a:pPr algn="ctr"/>
                      <a:endParaRPr lang="fr-FR"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fr-FR" sz="1400" dirty="0" smtClean="0"/>
                        <a:t>porte</a:t>
                      </a:r>
                      <a:endParaRPr lang="fr-FR"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fr-FR"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cxnSp>
        <p:nvCxnSpPr>
          <p:cNvPr id="173" name="Connecteur droit 172"/>
          <p:cNvCxnSpPr/>
          <p:nvPr/>
        </p:nvCxnSpPr>
        <p:spPr>
          <a:xfrm>
            <a:off x="1187227" y="8409384"/>
            <a:ext cx="1440160" cy="0"/>
          </a:xfrm>
          <a:prstGeom prst="line">
            <a:avLst/>
          </a:prstGeom>
          <a:ln w="19050">
            <a:solidFill>
              <a:schemeClr val="tx1">
                <a:lumMod val="65000"/>
                <a:lumOff val="3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74" name="Connecteur droit 173"/>
          <p:cNvCxnSpPr/>
          <p:nvPr/>
        </p:nvCxnSpPr>
        <p:spPr>
          <a:xfrm>
            <a:off x="4230613" y="8409384"/>
            <a:ext cx="1440160" cy="0"/>
          </a:xfrm>
          <a:prstGeom prst="line">
            <a:avLst/>
          </a:prstGeom>
          <a:ln w="19050">
            <a:solidFill>
              <a:schemeClr val="tx1">
                <a:lumMod val="65000"/>
                <a:lumOff val="3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75" name="Connecteur droit 174"/>
          <p:cNvCxnSpPr/>
          <p:nvPr/>
        </p:nvCxnSpPr>
        <p:spPr>
          <a:xfrm>
            <a:off x="1187227" y="8769424"/>
            <a:ext cx="1440160" cy="0"/>
          </a:xfrm>
          <a:prstGeom prst="line">
            <a:avLst/>
          </a:prstGeom>
          <a:ln w="19050">
            <a:solidFill>
              <a:schemeClr val="tx1">
                <a:lumMod val="65000"/>
                <a:lumOff val="3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76" name="Connecteur droit 175"/>
          <p:cNvCxnSpPr/>
          <p:nvPr/>
        </p:nvCxnSpPr>
        <p:spPr>
          <a:xfrm>
            <a:off x="4230613" y="8769424"/>
            <a:ext cx="1440160" cy="0"/>
          </a:xfrm>
          <a:prstGeom prst="line">
            <a:avLst/>
          </a:prstGeom>
          <a:ln w="19050">
            <a:solidFill>
              <a:schemeClr val="tx1">
                <a:lumMod val="65000"/>
                <a:lumOff val="3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77" name="Connecteur droit 176"/>
          <p:cNvCxnSpPr/>
          <p:nvPr/>
        </p:nvCxnSpPr>
        <p:spPr>
          <a:xfrm>
            <a:off x="1187227" y="9158039"/>
            <a:ext cx="1440160" cy="0"/>
          </a:xfrm>
          <a:prstGeom prst="line">
            <a:avLst/>
          </a:prstGeom>
          <a:ln w="19050">
            <a:solidFill>
              <a:schemeClr val="tx1">
                <a:lumMod val="65000"/>
                <a:lumOff val="3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78" name="Connecteur droit 177"/>
          <p:cNvCxnSpPr/>
          <p:nvPr/>
        </p:nvCxnSpPr>
        <p:spPr>
          <a:xfrm>
            <a:off x="4230613" y="9158039"/>
            <a:ext cx="1440160" cy="0"/>
          </a:xfrm>
          <a:prstGeom prst="line">
            <a:avLst/>
          </a:prstGeom>
          <a:ln w="19050">
            <a:solidFill>
              <a:schemeClr val="tx1">
                <a:lumMod val="65000"/>
                <a:lumOff val="3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79" name="Connecteur droit 178"/>
          <p:cNvCxnSpPr/>
          <p:nvPr/>
        </p:nvCxnSpPr>
        <p:spPr>
          <a:xfrm>
            <a:off x="1187227" y="9523412"/>
            <a:ext cx="1440160" cy="0"/>
          </a:xfrm>
          <a:prstGeom prst="line">
            <a:avLst/>
          </a:prstGeom>
          <a:ln w="19050">
            <a:solidFill>
              <a:schemeClr val="tx1">
                <a:lumMod val="65000"/>
                <a:lumOff val="3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80" name="Connecteur droit 179"/>
          <p:cNvCxnSpPr/>
          <p:nvPr/>
        </p:nvCxnSpPr>
        <p:spPr>
          <a:xfrm>
            <a:off x="4230613" y="9523412"/>
            <a:ext cx="1440160" cy="0"/>
          </a:xfrm>
          <a:prstGeom prst="line">
            <a:avLst/>
          </a:prstGeom>
          <a:ln w="19050">
            <a:solidFill>
              <a:schemeClr val="tx1">
                <a:lumMod val="65000"/>
                <a:lumOff val="35000"/>
              </a:schemeClr>
            </a:solidFill>
            <a:prstDash val="sysDot"/>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3055693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texte 3"/>
          <p:cNvSpPr>
            <a:spLocks noGrp="1"/>
          </p:cNvSpPr>
          <p:nvPr>
            <p:ph type="body" sz="quarter" idx="10"/>
          </p:nvPr>
        </p:nvSpPr>
        <p:spPr/>
        <p:txBody>
          <a:bodyPr/>
          <a:lstStyle/>
          <a:p>
            <a:r>
              <a:rPr lang="fr-FR" dirty="0" smtClean="0"/>
              <a:t>Utiliser le dictionnaire</a:t>
            </a:r>
            <a:endParaRPr lang="fr-FR" dirty="0"/>
          </a:p>
        </p:txBody>
      </p:sp>
      <p:sp>
        <p:nvSpPr>
          <p:cNvPr id="7" name="ZoneTexte 6"/>
          <p:cNvSpPr txBox="1"/>
          <p:nvPr/>
        </p:nvSpPr>
        <p:spPr>
          <a:xfrm>
            <a:off x="548680" y="1344025"/>
            <a:ext cx="6020072" cy="738664"/>
          </a:xfrm>
          <a:prstGeom prst="rect">
            <a:avLst/>
          </a:prstGeom>
          <a:noFill/>
        </p:spPr>
        <p:txBody>
          <a:bodyPr wrap="square" rtlCol="0">
            <a:spAutoFit/>
          </a:bodyPr>
          <a:lstStyle/>
          <a:p>
            <a:pPr>
              <a:lnSpc>
                <a:spcPct val="150000"/>
              </a:lnSpc>
            </a:pPr>
            <a:r>
              <a:rPr lang="fr-FR" sz="1400" u="sng" dirty="0" smtClean="0">
                <a:latin typeface="SimpleRonde" pitchFamily="2" charset="0"/>
              </a:rPr>
              <a:t>Pour chacun de ces mots, écris le mot du dictionnaire que tu dois chercher pour trouver sa définition.</a:t>
            </a:r>
            <a:endParaRPr lang="fr-FR" sz="1400" u="sng" dirty="0">
              <a:latin typeface="SimpleRonde" pitchFamily="2" charset="0"/>
            </a:endParaRPr>
          </a:p>
        </p:txBody>
      </p:sp>
      <p:grpSp>
        <p:nvGrpSpPr>
          <p:cNvPr id="8" name="Groupe 7"/>
          <p:cNvGrpSpPr/>
          <p:nvPr/>
        </p:nvGrpSpPr>
        <p:grpSpPr>
          <a:xfrm>
            <a:off x="116632" y="1280592"/>
            <a:ext cx="360040" cy="461665"/>
            <a:chOff x="116632" y="1352600"/>
            <a:chExt cx="360040" cy="461665"/>
          </a:xfrm>
        </p:grpSpPr>
        <p:sp>
          <p:nvSpPr>
            <p:cNvPr id="9" name="Ellipse 8"/>
            <p:cNvSpPr/>
            <p:nvPr/>
          </p:nvSpPr>
          <p:spPr>
            <a:xfrm>
              <a:off x="116632" y="1424608"/>
              <a:ext cx="360040" cy="360040"/>
            </a:xfrm>
            <a:prstGeom prst="ellipse">
              <a:avLst/>
            </a:prstGeom>
            <a:solidFill>
              <a:schemeClr val="bg1">
                <a:lumMod val="85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0" name="ZoneTexte 9"/>
            <p:cNvSpPr txBox="1"/>
            <p:nvPr/>
          </p:nvSpPr>
          <p:spPr>
            <a:xfrm>
              <a:off x="116632" y="1352600"/>
              <a:ext cx="360040" cy="461665"/>
            </a:xfrm>
            <a:prstGeom prst="rect">
              <a:avLst/>
            </a:prstGeom>
            <a:noFill/>
          </p:spPr>
          <p:txBody>
            <a:bodyPr wrap="square" rtlCol="0">
              <a:spAutoFit/>
            </a:bodyPr>
            <a:lstStyle/>
            <a:p>
              <a:pPr algn="ctr"/>
              <a:r>
                <a:rPr lang="fr-FR" sz="2400" dirty="0" smtClean="0">
                  <a:solidFill>
                    <a:schemeClr val="bg1">
                      <a:lumMod val="50000"/>
                    </a:schemeClr>
                  </a:solidFill>
                  <a:effectLst>
                    <a:outerShdw blurRad="38100" dist="38100" dir="2700000" algn="tl">
                      <a:srgbClr val="000000">
                        <a:alpha val="43137"/>
                      </a:srgbClr>
                    </a:outerShdw>
                  </a:effectLst>
                  <a:latin typeface="Berlin Sans FB Demi" pitchFamily="34" charset="0"/>
                </a:rPr>
                <a:t>1</a:t>
              </a:r>
              <a:endParaRPr lang="fr-FR" dirty="0">
                <a:solidFill>
                  <a:schemeClr val="bg1">
                    <a:lumMod val="50000"/>
                  </a:schemeClr>
                </a:solidFill>
                <a:effectLst>
                  <a:outerShdw blurRad="38100" dist="38100" dir="2700000" algn="tl">
                    <a:srgbClr val="000000">
                      <a:alpha val="43137"/>
                    </a:srgbClr>
                  </a:outerShdw>
                </a:effectLst>
                <a:latin typeface="Berlin Sans FB Demi" pitchFamily="34" charset="0"/>
              </a:endParaRPr>
            </a:p>
          </p:txBody>
        </p:sp>
      </p:grpSp>
      <p:sp>
        <p:nvSpPr>
          <p:cNvPr id="11" name="Rectangle à coins arrondis 10"/>
          <p:cNvSpPr/>
          <p:nvPr/>
        </p:nvSpPr>
        <p:spPr>
          <a:xfrm>
            <a:off x="6568752" y="1432012"/>
            <a:ext cx="201216" cy="201216"/>
          </a:xfrm>
          <a:prstGeom prst="roundRect">
            <a:avLst/>
          </a:prstGeom>
          <a:solidFill>
            <a:schemeClr val="bg1"/>
          </a:solidFill>
          <a:ln>
            <a:solidFill>
              <a:schemeClr val="bg1">
                <a:lumMod val="5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fr-F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fr-FR"/>
          </a:p>
        </p:txBody>
      </p:sp>
      <p:sp>
        <p:nvSpPr>
          <p:cNvPr id="38" name="Carré corné 37"/>
          <p:cNvSpPr/>
          <p:nvPr/>
        </p:nvSpPr>
        <p:spPr>
          <a:xfrm rot="509975">
            <a:off x="136912" y="2227855"/>
            <a:ext cx="1152128" cy="360040"/>
          </a:xfrm>
          <a:prstGeom prst="foldedCorner">
            <a:avLst/>
          </a:prstGeom>
          <a:solidFill>
            <a:schemeClr val="bg1">
              <a:lumMod val="8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fr-FR" dirty="0" smtClean="0">
                <a:solidFill>
                  <a:schemeClr val="tx1"/>
                </a:solidFill>
              </a:rPr>
              <a:t>journaux</a:t>
            </a:r>
            <a:endParaRPr lang="fr-FR" dirty="0">
              <a:solidFill>
                <a:schemeClr val="tx1"/>
              </a:solidFill>
            </a:endParaRPr>
          </a:p>
        </p:txBody>
      </p:sp>
      <p:sp>
        <p:nvSpPr>
          <p:cNvPr id="39" name="Carré corné 38"/>
          <p:cNvSpPr/>
          <p:nvPr/>
        </p:nvSpPr>
        <p:spPr>
          <a:xfrm rot="21275712">
            <a:off x="131026" y="3099339"/>
            <a:ext cx="1152128" cy="360040"/>
          </a:xfrm>
          <a:prstGeom prst="foldedCorner">
            <a:avLst/>
          </a:prstGeom>
          <a:solidFill>
            <a:schemeClr val="bg1">
              <a:lumMod val="8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fr-FR" dirty="0" smtClean="0">
                <a:solidFill>
                  <a:schemeClr val="tx1"/>
                </a:solidFill>
              </a:rPr>
              <a:t>visitent</a:t>
            </a:r>
            <a:endParaRPr lang="fr-FR" dirty="0">
              <a:solidFill>
                <a:schemeClr val="tx1"/>
              </a:solidFill>
            </a:endParaRPr>
          </a:p>
        </p:txBody>
      </p:sp>
      <p:sp>
        <p:nvSpPr>
          <p:cNvPr id="40" name="Carré corné 39"/>
          <p:cNvSpPr/>
          <p:nvPr/>
        </p:nvSpPr>
        <p:spPr>
          <a:xfrm rot="509975">
            <a:off x="136912" y="3956047"/>
            <a:ext cx="1152128" cy="360040"/>
          </a:xfrm>
          <a:prstGeom prst="foldedCorner">
            <a:avLst/>
          </a:prstGeom>
          <a:solidFill>
            <a:schemeClr val="bg1">
              <a:lumMod val="8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fr-FR" dirty="0" smtClean="0">
                <a:solidFill>
                  <a:schemeClr val="tx1"/>
                </a:solidFill>
              </a:rPr>
              <a:t>lionne</a:t>
            </a:r>
            <a:endParaRPr lang="fr-FR" dirty="0">
              <a:solidFill>
                <a:schemeClr val="tx1"/>
              </a:solidFill>
            </a:endParaRPr>
          </a:p>
        </p:txBody>
      </p:sp>
      <p:pic>
        <p:nvPicPr>
          <p:cNvPr id="41" name="Image 40" descr="Capture d’écran"/>
          <p:cNvPicPr>
            <a:picLocks noChangeAspect="1"/>
          </p:cNvPicPr>
          <p:nvPr/>
        </p:nvPicPr>
        <p:blipFill rotWithShape="1">
          <a:blip r:embed="rId2">
            <a:extLst>
              <a:ext uri="{28A0092B-C50C-407E-A947-70E740481C1C}">
                <a14:useLocalDpi xmlns:a14="http://schemas.microsoft.com/office/drawing/2010/main" val="0"/>
              </a:ext>
            </a:extLst>
          </a:blip>
          <a:srcRect l="34322" r="39484" b="79079"/>
          <a:stretch/>
        </p:blipFill>
        <p:spPr>
          <a:xfrm>
            <a:off x="1484785" y="2217976"/>
            <a:ext cx="1796405" cy="502778"/>
          </a:xfrm>
          <a:prstGeom prst="rect">
            <a:avLst/>
          </a:prstGeom>
        </p:spPr>
      </p:pic>
      <p:pic>
        <p:nvPicPr>
          <p:cNvPr id="42" name="Image 41" descr="Capture d’écran"/>
          <p:cNvPicPr>
            <a:picLocks noChangeAspect="1"/>
          </p:cNvPicPr>
          <p:nvPr/>
        </p:nvPicPr>
        <p:blipFill rotWithShape="1">
          <a:blip r:embed="rId2">
            <a:extLst>
              <a:ext uri="{28A0092B-C50C-407E-A947-70E740481C1C}">
                <a14:useLocalDpi xmlns:a14="http://schemas.microsoft.com/office/drawing/2010/main" val="0"/>
              </a:ext>
            </a:extLst>
          </a:blip>
          <a:srcRect l="34322" r="39484" b="79079"/>
          <a:stretch/>
        </p:blipFill>
        <p:spPr>
          <a:xfrm>
            <a:off x="1484785" y="3089460"/>
            <a:ext cx="1796405" cy="502778"/>
          </a:xfrm>
          <a:prstGeom prst="rect">
            <a:avLst/>
          </a:prstGeom>
        </p:spPr>
      </p:pic>
      <p:pic>
        <p:nvPicPr>
          <p:cNvPr id="43" name="Image 42" descr="Capture d’écran"/>
          <p:cNvPicPr>
            <a:picLocks noChangeAspect="1"/>
          </p:cNvPicPr>
          <p:nvPr/>
        </p:nvPicPr>
        <p:blipFill rotWithShape="1">
          <a:blip r:embed="rId2">
            <a:extLst>
              <a:ext uri="{28A0092B-C50C-407E-A947-70E740481C1C}">
                <a14:useLocalDpi xmlns:a14="http://schemas.microsoft.com/office/drawing/2010/main" val="0"/>
              </a:ext>
            </a:extLst>
          </a:blip>
          <a:srcRect l="34322" r="39484" b="79079"/>
          <a:stretch/>
        </p:blipFill>
        <p:spPr>
          <a:xfrm>
            <a:off x="1484784" y="3946168"/>
            <a:ext cx="1796405" cy="502778"/>
          </a:xfrm>
          <a:prstGeom prst="rect">
            <a:avLst/>
          </a:prstGeom>
        </p:spPr>
      </p:pic>
      <p:sp>
        <p:nvSpPr>
          <p:cNvPr id="44" name="Carré corné 43"/>
          <p:cNvSpPr/>
          <p:nvPr/>
        </p:nvSpPr>
        <p:spPr>
          <a:xfrm rot="509975">
            <a:off x="3496930" y="2240414"/>
            <a:ext cx="1152128" cy="360040"/>
          </a:xfrm>
          <a:prstGeom prst="foldedCorner">
            <a:avLst/>
          </a:prstGeom>
          <a:solidFill>
            <a:schemeClr val="bg1">
              <a:lumMod val="8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fr-FR" dirty="0" smtClean="0">
                <a:solidFill>
                  <a:schemeClr val="tx1"/>
                </a:solidFill>
              </a:rPr>
              <a:t>actrices</a:t>
            </a:r>
            <a:endParaRPr lang="fr-FR" dirty="0">
              <a:solidFill>
                <a:schemeClr val="tx1"/>
              </a:solidFill>
            </a:endParaRPr>
          </a:p>
        </p:txBody>
      </p:sp>
      <p:sp>
        <p:nvSpPr>
          <p:cNvPr id="45" name="Carré corné 44"/>
          <p:cNvSpPr/>
          <p:nvPr/>
        </p:nvSpPr>
        <p:spPr>
          <a:xfrm rot="21275712">
            <a:off x="3491044" y="3111898"/>
            <a:ext cx="1152128" cy="360040"/>
          </a:xfrm>
          <a:prstGeom prst="foldedCorner">
            <a:avLst/>
          </a:prstGeom>
          <a:solidFill>
            <a:schemeClr val="bg1">
              <a:lumMod val="8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fr-FR" dirty="0" smtClean="0">
                <a:solidFill>
                  <a:schemeClr val="tx1"/>
                </a:solidFill>
              </a:rPr>
              <a:t>vendeurs</a:t>
            </a:r>
            <a:endParaRPr lang="fr-FR" dirty="0">
              <a:solidFill>
                <a:schemeClr val="tx1"/>
              </a:solidFill>
            </a:endParaRPr>
          </a:p>
        </p:txBody>
      </p:sp>
      <p:sp>
        <p:nvSpPr>
          <p:cNvPr id="46" name="Carré corné 45"/>
          <p:cNvSpPr/>
          <p:nvPr/>
        </p:nvSpPr>
        <p:spPr>
          <a:xfrm rot="509975">
            <a:off x="3496930" y="3968606"/>
            <a:ext cx="1152128" cy="360040"/>
          </a:xfrm>
          <a:prstGeom prst="foldedCorner">
            <a:avLst/>
          </a:prstGeom>
          <a:solidFill>
            <a:schemeClr val="bg1">
              <a:lumMod val="8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fr-FR" dirty="0" smtClean="0">
                <a:solidFill>
                  <a:schemeClr val="tx1"/>
                </a:solidFill>
              </a:rPr>
              <a:t>parlez</a:t>
            </a:r>
            <a:endParaRPr lang="fr-FR" dirty="0">
              <a:solidFill>
                <a:schemeClr val="tx1"/>
              </a:solidFill>
            </a:endParaRPr>
          </a:p>
        </p:txBody>
      </p:sp>
      <p:pic>
        <p:nvPicPr>
          <p:cNvPr id="47" name="Image 46" descr="Capture d’écran"/>
          <p:cNvPicPr>
            <a:picLocks noChangeAspect="1"/>
          </p:cNvPicPr>
          <p:nvPr/>
        </p:nvPicPr>
        <p:blipFill rotWithShape="1">
          <a:blip r:embed="rId2">
            <a:extLst>
              <a:ext uri="{28A0092B-C50C-407E-A947-70E740481C1C}">
                <a14:useLocalDpi xmlns:a14="http://schemas.microsoft.com/office/drawing/2010/main" val="0"/>
              </a:ext>
            </a:extLst>
          </a:blip>
          <a:srcRect l="34322" r="39484" b="79079"/>
          <a:stretch/>
        </p:blipFill>
        <p:spPr>
          <a:xfrm>
            <a:off x="4869161" y="2217976"/>
            <a:ext cx="1796405" cy="502778"/>
          </a:xfrm>
          <a:prstGeom prst="rect">
            <a:avLst/>
          </a:prstGeom>
        </p:spPr>
      </p:pic>
      <p:pic>
        <p:nvPicPr>
          <p:cNvPr id="48" name="Image 47" descr="Capture d’écran"/>
          <p:cNvPicPr>
            <a:picLocks noChangeAspect="1"/>
          </p:cNvPicPr>
          <p:nvPr/>
        </p:nvPicPr>
        <p:blipFill rotWithShape="1">
          <a:blip r:embed="rId2">
            <a:extLst>
              <a:ext uri="{28A0092B-C50C-407E-A947-70E740481C1C}">
                <a14:useLocalDpi xmlns:a14="http://schemas.microsoft.com/office/drawing/2010/main" val="0"/>
              </a:ext>
            </a:extLst>
          </a:blip>
          <a:srcRect l="34322" r="39484" b="79079"/>
          <a:stretch/>
        </p:blipFill>
        <p:spPr>
          <a:xfrm>
            <a:off x="4869161" y="3089460"/>
            <a:ext cx="1796405" cy="502778"/>
          </a:xfrm>
          <a:prstGeom prst="rect">
            <a:avLst/>
          </a:prstGeom>
        </p:spPr>
      </p:pic>
      <p:pic>
        <p:nvPicPr>
          <p:cNvPr id="49" name="Image 48" descr="Capture d’écran"/>
          <p:cNvPicPr>
            <a:picLocks noChangeAspect="1"/>
          </p:cNvPicPr>
          <p:nvPr/>
        </p:nvPicPr>
        <p:blipFill rotWithShape="1">
          <a:blip r:embed="rId2">
            <a:extLst>
              <a:ext uri="{28A0092B-C50C-407E-A947-70E740481C1C}">
                <a14:useLocalDpi xmlns:a14="http://schemas.microsoft.com/office/drawing/2010/main" val="0"/>
              </a:ext>
            </a:extLst>
          </a:blip>
          <a:srcRect l="34322" r="39484" b="79079"/>
          <a:stretch/>
        </p:blipFill>
        <p:spPr>
          <a:xfrm>
            <a:off x="4869160" y="3946168"/>
            <a:ext cx="1796405" cy="502778"/>
          </a:xfrm>
          <a:prstGeom prst="rect">
            <a:avLst/>
          </a:prstGeom>
        </p:spPr>
      </p:pic>
      <p:sp>
        <p:nvSpPr>
          <p:cNvPr id="50" name="ZoneTexte 49"/>
          <p:cNvSpPr txBox="1"/>
          <p:nvPr/>
        </p:nvSpPr>
        <p:spPr>
          <a:xfrm>
            <a:off x="548680" y="4736976"/>
            <a:ext cx="6020072" cy="415498"/>
          </a:xfrm>
          <a:prstGeom prst="rect">
            <a:avLst/>
          </a:prstGeom>
          <a:noFill/>
        </p:spPr>
        <p:txBody>
          <a:bodyPr wrap="square" rtlCol="0">
            <a:spAutoFit/>
          </a:bodyPr>
          <a:lstStyle/>
          <a:p>
            <a:pPr>
              <a:lnSpc>
                <a:spcPct val="150000"/>
              </a:lnSpc>
            </a:pPr>
            <a:r>
              <a:rPr lang="fr-FR" sz="1400" u="sng" dirty="0" smtClean="0">
                <a:latin typeface="SimpleRonde" pitchFamily="2" charset="0"/>
              </a:rPr>
              <a:t>Place les mots suivants entre leurs mots repères.</a:t>
            </a:r>
            <a:endParaRPr lang="fr-FR" sz="1400" u="sng" dirty="0">
              <a:latin typeface="SimpleRonde" pitchFamily="2" charset="0"/>
            </a:endParaRPr>
          </a:p>
        </p:txBody>
      </p:sp>
      <p:grpSp>
        <p:nvGrpSpPr>
          <p:cNvPr id="51" name="Groupe 50"/>
          <p:cNvGrpSpPr/>
          <p:nvPr/>
        </p:nvGrpSpPr>
        <p:grpSpPr>
          <a:xfrm>
            <a:off x="116632" y="4673543"/>
            <a:ext cx="360040" cy="461665"/>
            <a:chOff x="116632" y="1352600"/>
            <a:chExt cx="360040" cy="461665"/>
          </a:xfrm>
        </p:grpSpPr>
        <p:sp>
          <p:nvSpPr>
            <p:cNvPr id="52" name="Ellipse 51"/>
            <p:cNvSpPr/>
            <p:nvPr/>
          </p:nvSpPr>
          <p:spPr>
            <a:xfrm>
              <a:off x="116632" y="1424608"/>
              <a:ext cx="360040" cy="360040"/>
            </a:xfrm>
            <a:prstGeom prst="ellipse">
              <a:avLst/>
            </a:prstGeom>
            <a:solidFill>
              <a:schemeClr val="bg1">
                <a:lumMod val="85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3" name="ZoneTexte 52"/>
            <p:cNvSpPr txBox="1"/>
            <p:nvPr/>
          </p:nvSpPr>
          <p:spPr>
            <a:xfrm>
              <a:off x="116632" y="1352600"/>
              <a:ext cx="360040" cy="461665"/>
            </a:xfrm>
            <a:prstGeom prst="rect">
              <a:avLst/>
            </a:prstGeom>
            <a:noFill/>
          </p:spPr>
          <p:txBody>
            <a:bodyPr wrap="square" rtlCol="0">
              <a:spAutoFit/>
            </a:bodyPr>
            <a:lstStyle/>
            <a:p>
              <a:pPr algn="ctr"/>
              <a:r>
                <a:rPr lang="fr-FR" sz="2400" dirty="0" smtClean="0">
                  <a:solidFill>
                    <a:schemeClr val="bg1">
                      <a:lumMod val="50000"/>
                    </a:schemeClr>
                  </a:solidFill>
                  <a:effectLst>
                    <a:outerShdw blurRad="38100" dist="38100" dir="2700000" algn="tl">
                      <a:srgbClr val="000000">
                        <a:alpha val="43137"/>
                      </a:srgbClr>
                    </a:outerShdw>
                  </a:effectLst>
                  <a:latin typeface="Berlin Sans FB Demi" pitchFamily="34" charset="0"/>
                </a:rPr>
                <a:t>2</a:t>
              </a:r>
              <a:endParaRPr lang="fr-FR" dirty="0">
                <a:solidFill>
                  <a:schemeClr val="bg1">
                    <a:lumMod val="50000"/>
                  </a:schemeClr>
                </a:solidFill>
                <a:effectLst>
                  <a:outerShdw blurRad="38100" dist="38100" dir="2700000" algn="tl">
                    <a:srgbClr val="000000">
                      <a:alpha val="43137"/>
                    </a:srgbClr>
                  </a:outerShdw>
                </a:effectLst>
                <a:latin typeface="Berlin Sans FB Demi" pitchFamily="34" charset="0"/>
              </a:endParaRPr>
            </a:p>
          </p:txBody>
        </p:sp>
      </p:grpSp>
      <p:sp>
        <p:nvSpPr>
          <p:cNvPr id="54" name="Rectangle à coins arrondis 53"/>
          <p:cNvSpPr/>
          <p:nvPr/>
        </p:nvSpPr>
        <p:spPr>
          <a:xfrm>
            <a:off x="6568752" y="4824963"/>
            <a:ext cx="201216" cy="201216"/>
          </a:xfrm>
          <a:prstGeom prst="roundRect">
            <a:avLst/>
          </a:prstGeom>
          <a:solidFill>
            <a:schemeClr val="bg1"/>
          </a:solidFill>
          <a:ln>
            <a:solidFill>
              <a:schemeClr val="bg1">
                <a:lumMod val="5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fr-F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fr-FR"/>
          </a:p>
        </p:txBody>
      </p:sp>
      <p:sp>
        <p:nvSpPr>
          <p:cNvPr id="2" name="ZoneTexte 1"/>
          <p:cNvSpPr txBox="1"/>
          <p:nvPr/>
        </p:nvSpPr>
        <p:spPr>
          <a:xfrm>
            <a:off x="0" y="5152474"/>
            <a:ext cx="6858000" cy="307777"/>
          </a:xfrm>
          <a:prstGeom prst="rect">
            <a:avLst/>
          </a:prstGeom>
          <a:noFill/>
        </p:spPr>
        <p:txBody>
          <a:bodyPr wrap="square" rtlCol="0">
            <a:spAutoFit/>
          </a:bodyPr>
          <a:lstStyle/>
          <a:p>
            <a:pPr algn="ctr"/>
            <a:r>
              <a:rPr lang="fr-FR" sz="1400" b="1" dirty="0" smtClean="0"/>
              <a:t>terrain – pelouse – lapin – arbre </a:t>
            </a:r>
            <a:endParaRPr lang="fr-FR" sz="1400" b="1" dirty="0"/>
          </a:p>
        </p:txBody>
      </p:sp>
      <p:graphicFrame>
        <p:nvGraphicFramePr>
          <p:cNvPr id="55" name="Tableau 54"/>
          <p:cNvGraphicFramePr>
            <a:graphicFrameLocks noGrp="1"/>
          </p:cNvGraphicFramePr>
          <p:nvPr>
            <p:extLst>
              <p:ext uri="{D42A27DB-BD31-4B8C-83A1-F6EECF244321}">
                <p14:modId xmlns:p14="http://schemas.microsoft.com/office/powerpoint/2010/main" val="2107675791"/>
              </p:ext>
            </p:extLst>
          </p:nvPr>
        </p:nvGraphicFramePr>
        <p:xfrm>
          <a:off x="1320334" y="5487288"/>
          <a:ext cx="4572000" cy="1483360"/>
        </p:xfrm>
        <a:graphic>
          <a:graphicData uri="http://schemas.openxmlformats.org/drawingml/2006/table">
            <a:tbl>
              <a:tblPr bandRow="1">
                <a:tableStyleId>{5C22544A-7EE6-4342-B048-85BDC9FD1C3A}</a:tableStyleId>
              </a:tblPr>
              <a:tblGrid>
                <a:gridCol w="1524000"/>
                <a:gridCol w="1524000"/>
                <a:gridCol w="1524000"/>
              </a:tblGrid>
              <a:tr h="37084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fr-FR" sz="1400" dirty="0" smtClean="0"/>
                        <a:t>lacet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fr-FR"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fr-FR" sz="1400" dirty="0" smtClean="0"/>
                        <a:t>livre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70840">
                <a:tc>
                  <a:txBody>
                    <a:bodyPr/>
                    <a:lstStyle/>
                    <a:p>
                      <a:pPr algn="ctr"/>
                      <a:r>
                        <a:rPr lang="fr-FR" sz="1400" dirty="0" smtClean="0"/>
                        <a:t>peler</a:t>
                      </a:r>
                      <a:endParaRPr lang="fr-FR"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fr-FR"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fr-FR" sz="1400" dirty="0" smtClean="0"/>
                        <a:t>pilon</a:t>
                      </a:r>
                      <a:endParaRPr lang="fr-FR"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7084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fr-FR" sz="1400" dirty="0" smtClean="0"/>
                        <a:t>adolescent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fr-FR"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fr-FR" sz="1400" dirty="0" smtClean="0"/>
                        <a:t>artiste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7084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fr-FR" sz="1400" dirty="0" smtClean="0"/>
                        <a:t>tapis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fr-FR"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fr-FR" sz="1400" dirty="0" smtClean="0"/>
                        <a:t>terre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cxnSp>
        <p:nvCxnSpPr>
          <p:cNvPr id="56" name="Connecteur droit 55"/>
          <p:cNvCxnSpPr/>
          <p:nvPr/>
        </p:nvCxnSpPr>
        <p:spPr>
          <a:xfrm>
            <a:off x="2886844" y="5778996"/>
            <a:ext cx="1440160" cy="0"/>
          </a:xfrm>
          <a:prstGeom prst="line">
            <a:avLst/>
          </a:prstGeom>
          <a:ln w="19050">
            <a:solidFill>
              <a:schemeClr val="tx1">
                <a:lumMod val="65000"/>
                <a:lumOff val="3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64" name="Connecteur droit 63"/>
          <p:cNvCxnSpPr/>
          <p:nvPr/>
        </p:nvCxnSpPr>
        <p:spPr>
          <a:xfrm>
            <a:off x="2886844" y="6148561"/>
            <a:ext cx="1440160" cy="0"/>
          </a:xfrm>
          <a:prstGeom prst="line">
            <a:avLst/>
          </a:prstGeom>
          <a:ln w="19050">
            <a:solidFill>
              <a:schemeClr val="tx1">
                <a:lumMod val="65000"/>
                <a:lumOff val="3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65" name="Connecteur droit 64"/>
          <p:cNvCxnSpPr/>
          <p:nvPr/>
        </p:nvCxnSpPr>
        <p:spPr>
          <a:xfrm>
            <a:off x="2886844" y="6527651"/>
            <a:ext cx="1440160" cy="0"/>
          </a:xfrm>
          <a:prstGeom prst="line">
            <a:avLst/>
          </a:prstGeom>
          <a:ln w="19050">
            <a:solidFill>
              <a:schemeClr val="tx1">
                <a:lumMod val="65000"/>
                <a:lumOff val="3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66" name="Connecteur droit 65"/>
          <p:cNvCxnSpPr/>
          <p:nvPr/>
        </p:nvCxnSpPr>
        <p:spPr>
          <a:xfrm>
            <a:off x="2886844" y="6897216"/>
            <a:ext cx="1440160" cy="0"/>
          </a:xfrm>
          <a:prstGeom prst="line">
            <a:avLst/>
          </a:prstGeom>
          <a:ln w="19050">
            <a:solidFill>
              <a:schemeClr val="tx1">
                <a:lumMod val="65000"/>
                <a:lumOff val="35000"/>
              </a:schemeClr>
            </a:solidFill>
            <a:prstDash val="sysDot"/>
          </a:ln>
        </p:spPr>
        <p:style>
          <a:lnRef idx="1">
            <a:schemeClr val="accent1"/>
          </a:lnRef>
          <a:fillRef idx="0">
            <a:schemeClr val="accent1"/>
          </a:fillRef>
          <a:effectRef idx="0">
            <a:schemeClr val="accent1"/>
          </a:effectRef>
          <a:fontRef idx="minor">
            <a:schemeClr val="tx1"/>
          </a:fontRef>
        </p:style>
      </p:cxnSp>
      <p:sp>
        <p:nvSpPr>
          <p:cNvPr id="77" name="ZoneTexte 76"/>
          <p:cNvSpPr txBox="1"/>
          <p:nvPr/>
        </p:nvSpPr>
        <p:spPr>
          <a:xfrm>
            <a:off x="548680" y="7257256"/>
            <a:ext cx="6020072" cy="738664"/>
          </a:xfrm>
          <a:prstGeom prst="rect">
            <a:avLst/>
          </a:prstGeom>
          <a:noFill/>
        </p:spPr>
        <p:txBody>
          <a:bodyPr wrap="square" rtlCol="0">
            <a:spAutoFit/>
          </a:bodyPr>
          <a:lstStyle/>
          <a:p>
            <a:pPr>
              <a:lnSpc>
                <a:spcPct val="150000"/>
              </a:lnSpc>
            </a:pPr>
            <a:r>
              <a:rPr lang="fr-FR" sz="1400" u="sng" dirty="0" smtClean="0">
                <a:latin typeface="SimpleRonde" pitchFamily="2" charset="0"/>
              </a:rPr>
              <a:t>Trouve des mots repères qui pourraient encadrer chaque série de mots.</a:t>
            </a:r>
            <a:endParaRPr lang="fr-FR" sz="1400" u="sng" dirty="0">
              <a:latin typeface="SimpleRonde" pitchFamily="2" charset="0"/>
            </a:endParaRPr>
          </a:p>
        </p:txBody>
      </p:sp>
      <p:grpSp>
        <p:nvGrpSpPr>
          <p:cNvPr id="78" name="Groupe 77"/>
          <p:cNvGrpSpPr/>
          <p:nvPr/>
        </p:nvGrpSpPr>
        <p:grpSpPr>
          <a:xfrm>
            <a:off x="116632" y="7193823"/>
            <a:ext cx="360040" cy="461665"/>
            <a:chOff x="116632" y="1352600"/>
            <a:chExt cx="360040" cy="461665"/>
          </a:xfrm>
        </p:grpSpPr>
        <p:sp>
          <p:nvSpPr>
            <p:cNvPr id="79" name="Ellipse 78"/>
            <p:cNvSpPr/>
            <p:nvPr/>
          </p:nvSpPr>
          <p:spPr>
            <a:xfrm>
              <a:off x="116632" y="1424608"/>
              <a:ext cx="360040" cy="360040"/>
            </a:xfrm>
            <a:prstGeom prst="ellipse">
              <a:avLst/>
            </a:prstGeom>
            <a:solidFill>
              <a:schemeClr val="bg1">
                <a:lumMod val="85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0" name="ZoneTexte 79"/>
            <p:cNvSpPr txBox="1"/>
            <p:nvPr/>
          </p:nvSpPr>
          <p:spPr>
            <a:xfrm>
              <a:off x="116632" y="1352600"/>
              <a:ext cx="360040" cy="461665"/>
            </a:xfrm>
            <a:prstGeom prst="rect">
              <a:avLst/>
            </a:prstGeom>
            <a:noFill/>
          </p:spPr>
          <p:txBody>
            <a:bodyPr wrap="square" rtlCol="0">
              <a:spAutoFit/>
            </a:bodyPr>
            <a:lstStyle/>
            <a:p>
              <a:pPr algn="ctr"/>
              <a:r>
                <a:rPr lang="fr-FR" sz="2400" dirty="0" smtClean="0">
                  <a:solidFill>
                    <a:schemeClr val="bg1">
                      <a:lumMod val="50000"/>
                    </a:schemeClr>
                  </a:solidFill>
                  <a:effectLst>
                    <a:outerShdw blurRad="38100" dist="38100" dir="2700000" algn="tl">
                      <a:srgbClr val="000000">
                        <a:alpha val="43137"/>
                      </a:srgbClr>
                    </a:outerShdw>
                  </a:effectLst>
                  <a:latin typeface="Berlin Sans FB Demi" pitchFamily="34" charset="0"/>
                </a:rPr>
                <a:t>3</a:t>
              </a:r>
              <a:endParaRPr lang="fr-FR" dirty="0">
                <a:solidFill>
                  <a:schemeClr val="bg1">
                    <a:lumMod val="50000"/>
                  </a:schemeClr>
                </a:solidFill>
                <a:effectLst>
                  <a:outerShdw blurRad="38100" dist="38100" dir="2700000" algn="tl">
                    <a:srgbClr val="000000">
                      <a:alpha val="43137"/>
                    </a:srgbClr>
                  </a:outerShdw>
                </a:effectLst>
                <a:latin typeface="Berlin Sans FB Demi" pitchFamily="34" charset="0"/>
              </a:endParaRPr>
            </a:p>
          </p:txBody>
        </p:sp>
      </p:grpSp>
      <p:sp>
        <p:nvSpPr>
          <p:cNvPr id="81" name="Rectangle à coins arrondis 80"/>
          <p:cNvSpPr/>
          <p:nvPr/>
        </p:nvSpPr>
        <p:spPr>
          <a:xfrm>
            <a:off x="6568752" y="7345243"/>
            <a:ext cx="201216" cy="201216"/>
          </a:xfrm>
          <a:prstGeom prst="roundRect">
            <a:avLst/>
          </a:prstGeom>
          <a:solidFill>
            <a:schemeClr val="bg1"/>
          </a:solidFill>
          <a:ln>
            <a:solidFill>
              <a:schemeClr val="bg1">
                <a:lumMod val="5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fr-F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fr-FR"/>
          </a:p>
        </p:txBody>
      </p:sp>
      <p:graphicFrame>
        <p:nvGraphicFramePr>
          <p:cNvPr id="87" name="Tableau 86"/>
          <p:cNvGraphicFramePr>
            <a:graphicFrameLocks noGrp="1"/>
          </p:cNvGraphicFramePr>
          <p:nvPr>
            <p:extLst>
              <p:ext uri="{D42A27DB-BD31-4B8C-83A1-F6EECF244321}">
                <p14:modId xmlns:p14="http://schemas.microsoft.com/office/powerpoint/2010/main" val="3208750062"/>
              </p:ext>
            </p:extLst>
          </p:nvPr>
        </p:nvGraphicFramePr>
        <p:xfrm>
          <a:off x="135682" y="8100695"/>
          <a:ext cx="6581328" cy="1483360"/>
        </p:xfrm>
        <a:graphic>
          <a:graphicData uri="http://schemas.openxmlformats.org/drawingml/2006/table">
            <a:tbl>
              <a:tblPr bandRow="1">
                <a:tableStyleId>{5C22544A-7EE6-4342-B048-85BDC9FD1C3A}</a:tableStyleId>
              </a:tblPr>
              <a:tblGrid>
                <a:gridCol w="1493118"/>
                <a:gridCol w="3528392"/>
                <a:gridCol w="1559818"/>
              </a:tblGrid>
              <a:tr h="370840">
                <a:tc>
                  <a:txBody>
                    <a:bodyPr/>
                    <a:lstStyle/>
                    <a:p>
                      <a:pPr algn="ctr"/>
                      <a:endParaRPr lang="fr-FR"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fr-FR" sz="1400" dirty="0" smtClean="0"/>
                        <a:t>voilage,</a:t>
                      </a:r>
                      <a:r>
                        <a:rPr lang="fr-FR" sz="1400" baseline="0" dirty="0" smtClean="0"/>
                        <a:t> voile, voilier, voiture</a:t>
                      </a:r>
                      <a:endParaRPr lang="fr-FR"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fr-FR"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70840">
                <a:tc>
                  <a:txBody>
                    <a:bodyPr/>
                    <a:lstStyle/>
                    <a:p>
                      <a:pPr algn="ctr"/>
                      <a:endParaRPr lang="fr-FR"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fr-FR" sz="1400" dirty="0" smtClean="0"/>
                        <a:t>prudent,</a:t>
                      </a:r>
                      <a:r>
                        <a:rPr lang="fr-FR" sz="1400" baseline="0" dirty="0" smtClean="0"/>
                        <a:t> </a:t>
                      </a:r>
                      <a:r>
                        <a:rPr lang="fr-FR" sz="1400" dirty="0" smtClean="0"/>
                        <a:t>prune, pruneau,</a:t>
                      </a:r>
                      <a:r>
                        <a:rPr lang="fr-FR" sz="1400" baseline="0" dirty="0" smtClean="0"/>
                        <a:t> </a:t>
                      </a:r>
                      <a:r>
                        <a:rPr lang="fr-FR" sz="1400" dirty="0" smtClean="0"/>
                        <a:t>prunier</a:t>
                      </a:r>
                      <a:endParaRPr lang="fr-FR"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fr-FR"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70840">
                <a:tc>
                  <a:txBody>
                    <a:bodyPr/>
                    <a:lstStyle/>
                    <a:p>
                      <a:pPr algn="ctr"/>
                      <a:endParaRPr lang="fr-FR"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fr-FR" sz="1400" dirty="0" smtClean="0"/>
                        <a:t>loupe, louper, lourd, loutre</a:t>
                      </a:r>
                      <a:endParaRPr lang="fr-FR"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fr-FR"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70840">
                <a:tc>
                  <a:txBody>
                    <a:bodyPr/>
                    <a:lstStyle/>
                    <a:p>
                      <a:pPr algn="ctr"/>
                      <a:endParaRPr lang="fr-FR"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fr-FR" sz="1400" dirty="0" smtClean="0"/>
                        <a:t>nouveauté, nouvel, novateur, novembre</a:t>
                      </a:r>
                      <a:endParaRPr lang="fr-FR"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fr-FR"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cxnSp>
        <p:nvCxnSpPr>
          <p:cNvPr id="88" name="Connecteur droit 87"/>
          <p:cNvCxnSpPr/>
          <p:nvPr/>
        </p:nvCxnSpPr>
        <p:spPr>
          <a:xfrm>
            <a:off x="169590" y="8399859"/>
            <a:ext cx="1440160" cy="0"/>
          </a:xfrm>
          <a:prstGeom prst="line">
            <a:avLst/>
          </a:prstGeom>
          <a:ln w="19050">
            <a:solidFill>
              <a:schemeClr val="tx1">
                <a:lumMod val="65000"/>
                <a:lumOff val="3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89" name="Connecteur droit 88"/>
          <p:cNvCxnSpPr/>
          <p:nvPr/>
        </p:nvCxnSpPr>
        <p:spPr>
          <a:xfrm>
            <a:off x="169590" y="8769424"/>
            <a:ext cx="1440160" cy="0"/>
          </a:xfrm>
          <a:prstGeom prst="line">
            <a:avLst/>
          </a:prstGeom>
          <a:ln w="19050">
            <a:solidFill>
              <a:schemeClr val="tx1">
                <a:lumMod val="65000"/>
                <a:lumOff val="3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90" name="Connecteur droit 89"/>
          <p:cNvCxnSpPr/>
          <p:nvPr/>
        </p:nvCxnSpPr>
        <p:spPr>
          <a:xfrm>
            <a:off x="169590" y="9148514"/>
            <a:ext cx="1440160" cy="0"/>
          </a:xfrm>
          <a:prstGeom prst="line">
            <a:avLst/>
          </a:prstGeom>
          <a:ln w="19050">
            <a:solidFill>
              <a:schemeClr val="tx1">
                <a:lumMod val="65000"/>
                <a:lumOff val="3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91" name="Connecteur droit 90"/>
          <p:cNvCxnSpPr/>
          <p:nvPr/>
        </p:nvCxnSpPr>
        <p:spPr>
          <a:xfrm>
            <a:off x="169590" y="9518079"/>
            <a:ext cx="1440160" cy="0"/>
          </a:xfrm>
          <a:prstGeom prst="line">
            <a:avLst/>
          </a:prstGeom>
          <a:ln w="19050">
            <a:solidFill>
              <a:schemeClr val="tx1">
                <a:lumMod val="65000"/>
                <a:lumOff val="3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92" name="Connecteur droit 91"/>
          <p:cNvCxnSpPr/>
          <p:nvPr/>
        </p:nvCxnSpPr>
        <p:spPr>
          <a:xfrm>
            <a:off x="5229200" y="8399859"/>
            <a:ext cx="1440160" cy="0"/>
          </a:xfrm>
          <a:prstGeom prst="line">
            <a:avLst/>
          </a:prstGeom>
          <a:ln w="19050">
            <a:solidFill>
              <a:schemeClr val="tx1">
                <a:lumMod val="65000"/>
                <a:lumOff val="3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93" name="Connecteur droit 92"/>
          <p:cNvCxnSpPr/>
          <p:nvPr/>
        </p:nvCxnSpPr>
        <p:spPr>
          <a:xfrm>
            <a:off x="5229200" y="8769424"/>
            <a:ext cx="1440160" cy="0"/>
          </a:xfrm>
          <a:prstGeom prst="line">
            <a:avLst/>
          </a:prstGeom>
          <a:ln w="19050">
            <a:solidFill>
              <a:schemeClr val="tx1">
                <a:lumMod val="65000"/>
                <a:lumOff val="3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94" name="Connecteur droit 93"/>
          <p:cNvCxnSpPr/>
          <p:nvPr/>
        </p:nvCxnSpPr>
        <p:spPr>
          <a:xfrm>
            <a:off x="5229200" y="9148514"/>
            <a:ext cx="1440160" cy="0"/>
          </a:xfrm>
          <a:prstGeom prst="line">
            <a:avLst/>
          </a:prstGeom>
          <a:ln w="19050">
            <a:solidFill>
              <a:schemeClr val="tx1">
                <a:lumMod val="65000"/>
                <a:lumOff val="3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95" name="Connecteur droit 94"/>
          <p:cNvCxnSpPr/>
          <p:nvPr/>
        </p:nvCxnSpPr>
        <p:spPr>
          <a:xfrm>
            <a:off x="5229200" y="9518079"/>
            <a:ext cx="1440160" cy="0"/>
          </a:xfrm>
          <a:prstGeom prst="line">
            <a:avLst/>
          </a:prstGeom>
          <a:ln w="19050">
            <a:solidFill>
              <a:schemeClr val="tx1">
                <a:lumMod val="65000"/>
                <a:lumOff val="35000"/>
              </a:schemeClr>
            </a:solidFill>
            <a:prstDash val="sysDot"/>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191288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texte 3"/>
          <p:cNvSpPr>
            <a:spLocks noGrp="1"/>
          </p:cNvSpPr>
          <p:nvPr>
            <p:ph type="body" sz="quarter" idx="10"/>
          </p:nvPr>
        </p:nvSpPr>
        <p:spPr/>
        <p:txBody>
          <a:bodyPr/>
          <a:lstStyle/>
          <a:p>
            <a:r>
              <a:rPr lang="fr-FR" dirty="0" smtClean="0"/>
              <a:t>Utiliser le dictionnaire</a:t>
            </a:r>
            <a:endParaRPr lang="fr-FR" dirty="0"/>
          </a:p>
        </p:txBody>
      </p:sp>
      <p:sp>
        <p:nvSpPr>
          <p:cNvPr id="7" name="ZoneTexte 6"/>
          <p:cNvSpPr txBox="1"/>
          <p:nvPr/>
        </p:nvSpPr>
        <p:spPr>
          <a:xfrm>
            <a:off x="548680" y="1344025"/>
            <a:ext cx="6020072" cy="738664"/>
          </a:xfrm>
          <a:prstGeom prst="rect">
            <a:avLst/>
          </a:prstGeom>
          <a:noFill/>
        </p:spPr>
        <p:txBody>
          <a:bodyPr wrap="square" rtlCol="0">
            <a:spAutoFit/>
          </a:bodyPr>
          <a:lstStyle/>
          <a:p>
            <a:pPr>
              <a:lnSpc>
                <a:spcPct val="150000"/>
              </a:lnSpc>
            </a:pPr>
            <a:r>
              <a:rPr lang="fr-FR" sz="1400" u="sng" dirty="0" smtClean="0">
                <a:latin typeface="SimpleRonde" pitchFamily="2" charset="0"/>
              </a:rPr>
              <a:t>Pour chacun de ces mots, écris le mot du dictionnaire que tu dois chercher pour trouver sa définition.</a:t>
            </a:r>
            <a:endParaRPr lang="fr-FR" sz="1400" u="sng" dirty="0">
              <a:latin typeface="SimpleRonde" pitchFamily="2" charset="0"/>
            </a:endParaRPr>
          </a:p>
        </p:txBody>
      </p:sp>
      <p:grpSp>
        <p:nvGrpSpPr>
          <p:cNvPr id="8" name="Groupe 7"/>
          <p:cNvGrpSpPr/>
          <p:nvPr/>
        </p:nvGrpSpPr>
        <p:grpSpPr>
          <a:xfrm>
            <a:off x="116632" y="1280592"/>
            <a:ext cx="360040" cy="461665"/>
            <a:chOff x="116632" y="1352600"/>
            <a:chExt cx="360040" cy="461665"/>
          </a:xfrm>
        </p:grpSpPr>
        <p:sp>
          <p:nvSpPr>
            <p:cNvPr id="9" name="Ellipse 8"/>
            <p:cNvSpPr/>
            <p:nvPr/>
          </p:nvSpPr>
          <p:spPr>
            <a:xfrm>
              <a:off x="116632" y="1424608"/>
              <a:ext cx="360040" cy="360040"/>
            </a:xfrm>
            <a:prstGeom prst="ellipse">
              <a:avLst/>
            </a:prstGeom>
            <a:solidFill>
              <a:schemeClr val="bg1">
                <a:lumMod val="85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0" name="ZoneTexte 9"/>
            <p:cNvSpPr txBox="1"/>
            <p:nvPr/>
          </p:nvSpPr>
          <p:spPr>
            <a:xfrm>
              <a:off x="116632" y="1352600"/>
              <a:ext cx="360040" cy="461665"/>
            </a:xfrm>
            <a:prstGeom prst="rect">
              <a:avLst/>
            </a:prstGeom>
            <a:noFill/>
          </p:spPr>
          <p:txBody>
            <a:bodyPr wrap="square" rtlCol="0">
              <a:spAutoFit/>
            </a:bodyPr>
            <a:lstStyle/>
            <a:p>
              <a:pPr algn="ctr"/>
              <a:r>
                <a:rPr lang="fr-FR" sz="2400" dirty="0" smtClean="0">
                  <a:solidFill>
                    <a:schemeClr val="bg1">
                      <a:lumMod val="50000"/>
                    </a:schemeClr>
                  </a:solidFill>
                  <a:effectLst>
                    <a:outerShdw blurRad="38100" dist="38100" dir="2700000" algn="tl">
                      <a:srgbClr val="000000">
                        <a:alpha val="43137"/>
                      </a:srgbClr>
                    </a:outerShdw>
                  </a:effectLst>
                  <a:latin typeface="Berlin Sans FB Demi" pitchFamily="34" charset="0"/>
                </a:rPr>
                <a:t>1</a:t>
              </a:r>
              <a:endParaRPr lang="fr-FR" dirty="0">
                <a:solidFill>
                  <a:schemeClr val="bg1">
                    <a:lumMod val="50000"/>
                  </a:schemeClr>
                </a:solidFill>
                <a:effectLst>
                  <a:outerShdw blurRad="38100" dist="38100" dir="2700000" algn="tl">
                    <a:srgbClr val="000000">
                      <a:alpha val="43137"/>
                    </a:srgbClr>
                  </a:outerShdw>
                </a:effectLst>
                <a:latin typeface="Berlin Sans FB Demi" pitchFamily="34" charset="0"/>
              </a:endParaRPr>
            </a:p>
          </p:txBody>
        </p:sp>
      </p:grpSp>
      <p:sp>
        <p:nvSpPr>
          <p:cNvPr id="11" name="Rectangle à coins arrondis 10"/>
          <p:cNvSpPr/>
          <p:nvPr/>
        </p:nvSpPr>
        <p:spPr>
          <a:xfrm>
            <a:off x="6568752" y="1432012"/>
            <a:ext cx="201216" cy="201216"/>
          </a:xfrm>
          <a:prstGeom prst="roundRect">
            <a:avLst/>
          </a:prstGeom>
          <a:solidFill>
            <a:schemeClr val="bg1"/>
          </a:solidFill>
          <a:ln>
            <a:solidFill>
              <a:schemeClr val="bg1">
                <a:lumMod val="5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fr-F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fr-FR"/>
          </a:p>
        </p:txBody>
      </p:sp>
      <p:sp>
        <p:nvSpPr>
          <p:cNvPr id="38" name="Carré corné 37"/>
          <p:cNvSpPr/>
          <p:nvPr/>
        </p:nvSpPr>
        <p:spPr>
          <a:xfrm rot="509975">
            <a:off x="136224" y="2237103"/>
            <a:ext cx="1277266" cy="360040"/>
          </a:xfrm>
          <a:prstGeom prst="foldedCorner">
            <a:avLst/>
          </a:prstGeom>
          <a:solidFill>
            <a:schemeClr val="bg1">
              <a:lumMod val="8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fr-FR" dirty="0" smtClean="0">
                <a:solidFill>
                  <a:schemeClr val="tx1"/>
                </a:solidFill>
              </a:rPr>
              <a:t>spectatrice</a:t>
            </a:r>
            <a:endParaRPr lang="fr-FR" dirty="0">
              <a:solidFill>
                <a:schemeClr val="tx1"/>
              </a:solidFill>
            </a:endParaRPr>
          </a:p>
        </p:txBody>
      </p:sp>
      <p:sp>
        <p:nvSpPr>
          <p:cNvPr id="39" name="Carré corné 38"/>
          <p:cNvSpPr/>
          <p:nvPr/>
        </p:nvSpPr>
        <p:spPr>
          <a:xfrm rot="21275712">
            <a:off x="131026" y="3099339"/>
            <a:ext cx="1152128" cy="360040"/>
          </a:xfrm>
          <a:prstGeom prst="foldedCorner">
            <a:avLst/>
          </a:prstGeom>
          <a:solidFill>
            <a:schemeClr val="bg1">
              <a:lumMod val="8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fr-FR" dirty="0" smtClean="0">
                <a:solidFill>
                  <a:schemeClr val="tx1"/>
                </a:solidFill>
              </a:rPr>
              <a:t>cafés</a:t>
            </a:r>
            <a:endParaRPr lang="fr-FR" dirty="0">
              <a:solidFill>
                <a:schemeClr val="tx1"/>
              </a:solidFill>
            </a:endParaRPr>
          </a:p>
        </p:txBody>
      </p:sp>
      <p:sp>
        <p:nvSpPr>
          <p:cNvPr id="40" name="Carré corné 39"/>
          <p:cNvSpPr/>
          <p:nvPr/>
        </p:nvSpPr>
        <p:spPr>
          <a:xfrm rot="509975">
            <a:off x="136912" y="3956047"/>
            <a:ext cx="1152128" cy="360040"/>
          </a:xfrm>
          <a:prstGeom prst="foldedCorner">
            <a:avLst/>
          </a:prstGeom>
          <a:solidFill>
            <a:schemeClr val="bg1">
              <a:lumMod val="8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fr-FR" dirty="0" smtClean="0">
                <a:solidFill>
                  <a:schemeClr val="tx1"/>
                </a:solidFill>
              </a:rPr>
              <a:t>œufs</a:t>
            </a:r>
            <a:endParaRPr lang="fr-FR" dirty="0">
              <a:solidFill>
                <a:schemeClr val="tx1"/>
              </a:solidFill>
            </a:endParaRPr>
          </a:p>
        </p:txBody>
      </p:sp>
      <p:pic>
        <p:nvPicPr>
          <p:cNvPr id="41" name="Image 40" descr="Capture d’écran"/>
          <p:cNvPicPr>
            <a:picLocks noChangeAspect="1"/>
          </p:cNvPicPr>
          <p:nvPr/>
        </p:nvPicPr>
        <p:blipFill rotWithShape="1">
          <a:blip r:embed="rId2">
            <a:extLst>
              <a:ext uri="{28A0092B-C50C-407E-A947-70E740481C1C}">
                <a14:useLocalDpi xmlns:a14="http://schemas.microsoft.com/office/drawing/2010/main" val="0"/>
              </a:ext>
            </a:extLst>
          </a:blip>
          <a:srcRect l="34322" r="39484" b="79079"/>
          <a:stretch/>
        </p:blipFill>
        <p:spPr>
          <a:xfrm>
            <a:off x="1484785" y="2217976"/>
            <a:ext cx="1796405" cy="502778"/>
          </a:xfrm>
          <a:prstGeom prst="rect">
            <a:avLst/>
          </a:prstGeom>
        </p:spPr>
      </p:pic>
      <p:pic>
        <p:nvPicPr>
          <p:cNvPr id="42" name="Image 41" descr="Capture d’écran"/>
          <p:cNvPicPr>
            <a:picLocks noChangeAspect="1"/>
          </p:cNvPicPr>
          <p:nvPr/>
        </p:nvPicPr>
        <p:blipFill rotWithShape="1">
          <a:blip r:embed="rId2">
            <a:extLst>
              <a:ext uri="{28A0092B-C50C-407E-A947-70E740481C1C}">
                <a14:useLocalDpi xmlns:a14="http://schemas.microsoft.com/office/drawing/2010/main" val="0"/>
              </a:ext>
            </a:extLst>
          </a:blip>
          <a:srcRect l="34322" r="39484" b="79079"/>
          <a:stretch/>
        </p:blipFill>
        <p:spPr>
          <a:xfrm>
            <a:off x="1484785" y="3089460"/>
            <a:ext cx="1796405" cy="502778"/>
          </a:xfrm>
          <a:prstGeom prst="rect">
            <a:avLst/>
          </a:prstGeom>
        </p:spPr>
      </p:pic>
      <p:pic>
        <p:nvPicPr>
          <p:cNvPr id="43" name="Image 42" descr="Capture d’écran"/>
          <p:cNvPicPr>
            <a:picLocks noChangeAspect="1"/>
          </p:cNvPicPr>
          <p:nvPr/>
        </p:nvPicPr>
        <p:blipFill rotWithShape="1">
          <a:blip r:embed="rId2">
            <a:extLst>
              <a:ext uri="{28A0092B-C50C-407E-A947-70E740481C1C}">
                <a14:useLocalDpi xmlns:a14="http://schemas.microsoft.com/office/drawing/2010/main" val="0"/>
              </a:ext>
            </a:extLst>
          </a:blip>
          <a:srcRect l="34322" r="39484" b="79079"/>
          <a:stretch/>
        </p:blipFill>
        <p:spPr>
          <a:xfrm>
            <a:off x="1484784" y="3946168"/>
            <a:ext cx="1796405" cy="502778"/>
          </a:xfrm>
          <a:prstGeom prst="rect">
            <a:avLst/>
          </a:prstGeom>
        </p:spPr>
      </p:pic>
      <p:sp>
        <p:nvSpPr>
          <p:cNvPr id="44" name="Carré corné 43"/>
          <p:cNvSpPr/>
          <p:nvPr/>
        </p:nvSpPr>
        <p:spPr>
          <a:xfrm rot="509975">
            <a:off x="3496930" y="2240414"/>
            <a:ext cx="1152128" cy="360040"/>
          </a:xfrm>
          <a:prstGeom prst="foldedCorner">
            <a:avLst/>
          </a:prstGeom>
          <a:solidFill>
            <a:schemeClr val="bg1">
              <a:lumMod val="8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fr-FR" dirty="0" smtClean="0">
                <a:solidFill>
                  <a:schemeClr val="tx1"/>
                </a:solidFill>
              </a:rPr>
              <a:t>souhaites</a:t>
            </a:r>
            <a:endParaRPr lang="fr-FR" dirty="0">
              <a:solidFill>
                <a:schemeClr val="tx1"/>
              </a:solidFill>
            </a:endParaRPr>
          </a:p>
        </p:txBody>
      </p:sp>
      <p:sp>
        <p:nvSpPr>
          <p:cNvPr id="45" name="Carré corné 44"/>
          <p:cNvSpPr/>
          <p:nvPr/>
        </p:nvSpPr>
        <p:spPr>
          <a:xfrm rot="21275712">
            <a:off x="3491044" y="3111898"/>
            <a:ext cx="1152128" cy="360040"/>
          </a:xfrm>
          <a:prstGeom prst="foldedCorner">
            <a:avLst/>
          </a:prstGeom>
          <a:solidFill>
            <a:schemeClr val="bg1">
              <a:lumMod val="8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fr-FR" dirty="0" smtClean="0">
                <a:solidFill>
                  <a:schemeClr val="tx1"/>
                </a:solidFill>
              </a:rPr>
              <a:t>belle</a:t>
            </a:r>
            <a:endParaRPr lang="fr-FR" dirty="0">
              <a:solidFill>
                <a:schemeClr val="tx1"/>
              </a:solidFill>
            </a:endParaRPr>
          </a:p>
        </p:txBody>
      </p:sp>
      <p:sp>
        <p:nvSpPr>
          <p:cNvPr id="46" name="Carré corné 45"/>
          <p:cNvSpPr/>
          <p:nvPr/>
        </p:nvSpPr>
        <p:spPr>
          <a:xfrm rot="509975">
            <a:off x="3496930" y="3968606"/>
            <a:ext cx="1152128" cy="360040"/>
          </a:xfrm>
          <a:prstGeom prst="foldedCorner">
            <a:avLst/>
          </a:prstGeom>
          <a:solidFill>
            <a:schemeClr val="bg1">
              <a:lumMod val="8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fr-FR" dirty="0" smtClean="0">
                <a:solidFill>
                  <a:schemeClr val="tx1"/>
                </a:solidFill>
              </a:rPr>
              <a:t>joyeuse</a:t>
            </a:r>
            <a:endParaRPr lang="fr-FR" dirty="0">
              <a:solidFill>
                <a:schemeClr val="tx1"/>
              </a:solidFill>
            </a:endParaRPr>
          </a:p>
        </p:txBody>
      </p:sp>
      <p:pic>
        <p:nvPicPr>
          <p:cNvPr id="47" name="Image 46" descr="Capture d’écran"/>
          <p:cNvPicPr>
            <a:picLocks noChangeAspect="1"/>
          </p:cNvPicPr>
          <p:nvPr/>
        </p:nvPicPr>
        <p:blipFill rotWithShape="1">
          <a:blip r:embed="rId2">
            <a:extLst>
              <a:ext uri="{28A0092B-C50C-407E-A947-70E740481C1C}">
                <a14:useLocalDpi xmlns:a14="http://schemas.microsoft.com/office/drawing/2010/main" val="0"/>
              </a:ext>
            </a:extLst>
          </a:blip>
          <a:srcRect l="34322" r="39484" b="79079"/>
          <a:stretch/>
        </p:blipFill>
        <p:spPr>
          <a:xfrm>
            <a:off x="4869161" y="2217976"/>
            <a:ext cx="1796405" cy="502778"/>
          </a:xfrm>
          <a:prstGeom prst="rect">
            <a:avLst/>
          </a:prstGeom>
        </p:spPr>
      </p:pic>
      <p:pic>
        <p:nvPicPr>
          <p:cNvPr id="48" name="Image 47" descr="Capture d’écran"/>
          <p:cNvPicPr>
            <a:picLocks noChangeAspect="1"/>
          </p:cNvPicPr>
          <p:nvPr/>
        </p:nvPicPr>
        <p:blipFill rotWithShape="1">
          <a:blip r:embed="rId2">
            <a:extLst>
              <a:ext uri="{28A0092B-C50C-407E-A947-70E740481C1C}">
                <a14:useLocalDpi xmlns:a14="http://schemas.microsoft.com/office/drawing/2010/main" val="0"/>
              </a:ext>
            </a:extLst>
          </a:blip>
          <a:srcRect l="34322" r="39484" b="79079"/>
          <a:stretch/>
        </p:blipFill>
        <p:spPr>
          <a:xfrm>
            <a:off x="4869161" y="3089460"/>
            <a:ext cx="1796405" cy="502778"/>
          </a:xfrm>
          <a:prstGeom prst="rect">
            <a:avLst/>
          </a:prstGeom>
        </p:spPr>
      </p:pic>
      <p:pic>
        <p:nvPicPr>
          <p:cNvPr id="49" name="Image 48" descr="Capture d’écran"/>
          <p:cNvPicPr>
            <a:picLocks noChangeAspect="1"/>
          </p:cNvPicPr>
          <p:nvPr/>
        </p:nvPicPr>
        <p:blipFill rotWithShape="1">
          <a:blip r:embed="rId2">
            <a:extLst>
              <a:ext uri="{28A0092B-C50C-407E-A947-70E740481C1C}">
                <a14:useLocalDpi xmlns:a14="http://schemas.microsoft.com/office/drawing/2010/main" val="0"/>
              </a:ext>
            </a:extLst>
          </a:blip>
          <a:srcRect l="34322" r="39484" b="79079"/>
          <a:stretch/>
        </p:blipFill>
        <p:spPr>
          <a:xfrm>
            <a:off x="4869160" y="3946168"/>
            <a:ext cx="1796405" cy="502778"/>
          </a:xfrm>
          <a:prstGeom prst="rect">
            <a:avLst/>
          </a:prstGeom>
        </p:spPr>
      </p:pic>
      <p:sp>
        <p:nvSpPr>
          <p:cNvPr id="50" name="ZoneTexte 49"/>
          <p:cNvSpPr txBox="1"/>
          <p:nvPr/>
        </p:nvSpPr>
        <p:spPr>
          <a:xfrm>
            <a:off x="548680" y="4736976"/>
            <a:ext cx="6020072" cy="415498"/>
          </a:xfrm>
          <a:prstGeom prst="rect">
            <a:avLst/>
          </a:prstGeom>
          <a:noFill/>
        </p:spPr>
        <p:txBody>
          <a:bodyPr wrap="square" rtlCol="0">
            <a:spAutoFit/>
          </a:bodyPr>
          <a:lstStyle/>
          <a:p>
            <a:pPr>
              <a:lnSpc>
                <a:spcPct val="150000"/>
              </a:lnSpc>
            </a:pPr>
            <a:r>
              <a:rPr lang="fr-FR" sz="1400" u="sng" dirty="0" smtClean="0">
                <a:latin typeface="SimpleRonde" pitchFamily="2" charset="0"/>
              </a:rPr>
              <a:t>Place les mots suivants entre leurs mots repères.</a:t>
            </a:r>
            <a:endParaRPr lang="fr-FR" sz="1400" u="sng" dirty="0">
              <a:latin typeface="SimpleRonde" pitchFamily="2" charset="0"/>
            </a:endParaRPr>
          </a:p>
        </p:txBody>
      </p:sp>
      <p:grpSp>
        <p:nvGrpSpPr>
          <p:cNvPr id="51" name="Groupe 50"/>
          <p:cNvGrpSpPr/>
          <p:nvPr/>
        </p:nvGrpSpPr>
        <p:grpSpPr>
          <a:xfrm>
            <a:off x="116632" y="4673543"/>
            <a:ext cx="360040" cy="461665"/>
            <a:chOff x="116632" y="1352600"/>
            <a:chExt cx="360040" cy="461665"/>
          </a:xfrm>
        </p:grpSpPr>
        <p:sp>
          <p:nvSpPr>
            <p:cNvPr id="52" name="Ellipse 51"/>
            <p:cNvSpPr/>
            <p:nvPr/>
          </p:nvSpPr>
          <p:spPr>
            <a:xfrm>
              <a:off x="116632" y="1424608"/>
              <a:ext cx="360040" cy="360040"/>
            </a:xfrm>
            <a:prstGeom prst="ellipse">
              <a:avLst/>
            </a:prstGeom>
            <a:solidFill>
              <a:schemeClr val="bg1">
                <a:lumMod val="85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3" name="ZoneTexte 52"/>
            <p:cNvSpPr txBox="1"/>
            <p:nvPr/>
          </p:nvSpPr>
          <p:spPr>
            <a:xfrm>
              <a:off x="116632" y="1352600"/>
              <a:ext cx="360040" cy="461665"/>
            </a:xfrm>
            <a:prstGeom prst="rect">
              <a:avLst/>
            </a:prstGeom>
            <a:noFill/>
          </p:spPr>
          <p:txBody>
            <a:bodyPr wrap="square" rtlCol="0">
              <a:spAutoFit/>
            </a:bodyPr>
            <a:lstStyle/>
            <a:p>
              <a:pPr algn="ctr"/>
              <a:r>
                <a:rPr lang="fr-FR" sz="2400" dirty="0" smtClean="0">
                  <a:solidFill>
                    <a:schemeClr val="bg1">
                      <a:lumMod val="50000"/>
                    </a:schemeClr>
                  </a:solidFill>
                  <a:effectLst>
                    <a:outerShdw blurRad="38100" dist="38100" dir="2700000" algn="tl">
                      <a:srgbClr val="000000">
                        <a:alpha val="43137"/>
                      </a:srgbClr>
                    </a:outerShdw>
                  </a:effectLst>
                  <a:latin typeface="Berlin Sans FB Demi" pitchFamily="34" charset="0"/>
                </a:rPr>
                <a:t>2</a:t>
              </a:r>
              <a:endParaRPr lang="fr-FR" dirty="0">
                <a:solidFill>
                  <a:schemeClr val="bg1">
                    <a:lumMod val="50000"/>
                  </a:schemeClr>
                </a:solidFill>
                <a:effectLst>
                  <a:outerShdw blurRad="38100" dist="38100" dir="2700000" algn="tl">
                    <a:srgbClr val="000000">
                      <a:alpha val="43137"/>
                    </a:srgbClr>
                  </a:outerShdw>
                </a:effectLst>
                <a:latin typeface="Berlin Sans FB Demi" pitchFamily="34" charset="0"/>
              </a:endParaRPr>
            </a:p>
          </p:txBody>
        </p:sp>
      </p:grpSp>
      <p:sp>
        <p:nvSpPr>
          <p:cNvPr id="54" name="Rectangle à coins arrondis 53"/>
          <p:cNvSpPr/>
          <p:nvPr/>
        </p:nvSpPr>
        <p:spPr>
          <a:xfrm>
            <a:off x="6568752" y="4824963"/>
            <a:ext cx="201216" cy="201216"/>
          </a:xfrm>
          <a:prstGeom prst="roundRect">
            <a:avLst/>
          </a:prstGeom>
          <a:solidFill>
            <a:schemeClr val="bg1"/>
          </a:solidFill>
          <a:ln>
            <a:solidFill>
              <a:schemeClr val="bg1">
                <a:lumMod val="5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fr-F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fr-FR"/>
          </a:p>
        </p:txBody>
      </p:sp>
      <p:sp>
        <p:nvSpPr>
          <p:cNvPr id="2" name="ZoneTexte 1"/>
          <p:cNvSpPr txBox="1"/>
          <p:nvPr/>
        </p:nvSpPr>
        <p:spPr>
          <a:xfrm>
            <a:off x="0" y="5152474"/>
            <a:ext cx="6858000" cy="307777"/>
          </a:xfrm>
          <a:prstGeom prst="rect">
            <a:avLst/>
          </a:prstGeom>
          <a:noFill/>
        </p:spPr>
        <p:txBody>
          <a:bodyPr wrap="square" rtlCol="0">
            <a:spAutoFit/>
          </a:bodyPr>
          <a:lstStyle/>
          <a:p>
            <a:pPr algn="ctr"/>
            <a:r>
              <a:rPr lang="fr-FR" sz="1400" b="1" dirty="0" smtClean="0"/>
              <a:t>relaxer – zen – karaté – pêcheur </a:t>
            </a:r>
            <a:endParaRPr lang="fr-FR" sz="1400" b="1" dirty="0"/>
          </a:p>
        </p:txBody>
      </p:sp>
      <p:graphicFrame>
        <p:nvGraphicFramePr>
          <p:cNvPr id="55" name="Tableau 54"/>
          <p:cNvGraphicFramePr>
            <a:graphicFrameLocks noGrp="1"/>
          </p:cNvGraphicFramePr>
          <p:nvPr>
            <p:extLst>
              <p:ext uri="{D42A27DB-BD31-4B8C-83A1-F6EECF244321}">
                <p14:modId xmlns:p14="http://schemas.microsoft.com/office/powerpoint/2010/main" val="1149737421"/>
              </p:ext>
            </p:extLst>
          </p:nvPr>
        </p:nvGraphicFramePr>
        <p:xfrm>
          <a:off x="1320334" y="5487288"/>
          <a:ext cx="4572000" cy="1483360"/>
        </p:xfrm>
        <a:graphic>
          <a:graphicData uri="http://schemas.openxmlformats.org/drawingml/2006/table">
            <a:tbl>
              <a:tblPr bandRow="1">
                <a:tableStyleId>{5C22544A-7EE6-4342-B048-85BDC9FD1C3A}</a:tableStyleId>
              </a:tblPr>
              <a:tblGrid>
                <a:gridCol w="1524000"/>
                <a:gridCol w="1524000"/>
                <a:gridCol w="1524000"/>
              </a:tblGrid>
              <a:tr h="37084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fr-FR" sz="1400" dirty="0" smtClean="0"/>
                        <a:t>zèbre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fr-FR"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fr-FR" sz="1400" dirty="0" smtClean="0"/>
                        <a:t>zoo</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70840">
                <a:tc>
                  <a:txBody>
                    <a:bodyPr/>
                    <a:lstStyle/>
                    <a:p>
                      <a:pPr algn="ctr"/>
                      <a:r>
                        <a:rPr lang="fr-FR" sz="1400" dirty="0" smtClean="0"/>
                        <a:t>parlement</a:t>
                      </a:r>
                      <a:endParaRPr lang="fr-FR"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fr-FR"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fr-FR" sz="1400" dirty="0" smtClean="0"/>
                        <a:t>pilon</a:t>
                      </a:r>
                      <a:endParaRPr lang="fr-FR"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7084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fr-FR" sz="1400" dirty="0" smtClean="0"/>
                        <a:t>rasoir</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fr-FR"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fr-FR" sz="1400" dirty="0" smtClean="0"/>
                        <a:t>rôtir</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7084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fr-FR" sz="1400" dirty="0" smtClean="0"/>
                        <a:t>kiwi</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fr-FR"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fr-FR" sz="1400" dirty="0" smtClean="0"/>
                        <a:t>koala</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cxnSp>
        <p:nvCxnSpPr>
          <p:cNvPr id="56" name="Connecteur droit 55"/>
          <p:cNvCxnSpPr/>
          <p:nvPr/>
        </p:nvCxnSpPr>
        <p:spPr>
          <a:xfrm>
            <a:off x="2886844" y="5778996"/>
            <a:ext cx="1440160" cy="0"/>
          </a:xfrm>
          <a:prstGeom prst="line">
            <a:avLst/>
          </a:prstGeom>
          <a:ln w="19050">
            <a:solidFill>
              <a:schemeClr val="tx1">
                <a:lumMod val="65000"/>
                <a:lumOff val="3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64" name="Connecteur droit 63"/>
          <p:cNvCxnSpPr/>
          <p:nvPr/>
        </p:nvCxnSpPr>
        <p:spPr>
          <a:xfrm>
            <a:off x="2886844" y="6148561"/>
            <a:ext cx="1440160" cy="0"/>
          </a:xfrm>
          <a:prstGeom prst="line">
            <a:avLst/>
          </a:prstGeom>
          <a:ln w="19050">
            <a:solidFill>
              <a:schemeClr val="tx1">
                <a:lumMod val="65000"/>
                <a:lumOff val="3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65" name="Connecteur droit 64"/>
          <p:cNvCxnSpPr/>
          <p:nvPr/>
        </p:nvCxnSpPr>
        <p:spPr>
          <a:xfrm>
            <a:off x="2886844" y="6527651"/>
            <a:ext cx="1440160" cy="0"/>
          </a:xfrm>
          <a:prstGeom prst="line">
            <a:avLst/>
          </a:prstGeom>
          <a:ln w="19050">
            <a:solidFill>
              <a:schemeClr val="tx1">
                <a:lumMod val="65000"/>
                <a:lumOff val="3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66" name="Connecteur droit 65"/>
          <p:cNvCxnSpPr/>
          <p:nvPr/>
        </p:nvCxnSpPr>
        <p:spPr>
          <a:xfrm>
            <a:off x="2886844" y="6897216"/>
            <a:ext cx="1440160" cy="0"/>
          </a:xfrm>
          <a:prstGeom prst="line">
            <a:avLst/>
          </a:prstGeom>
          <a:ln w="19050">
            <a:solidFill>
              <a:schemeClr val="tx1">
                <a:lumMod val="65000"/>
                <a:lumOff val="35000"/>
              </a:schemeClr>
            </a:solidFill>
            <a:prstDash val="sysDot"/>
          </a:ln>
        </p:spPr>
        <p:style>
          <a:lnRef idx="1">
            <a:schemeClr val="accent1"/>
          </a:lnRef>
          <a:fillRef idx="0">
            <a:schemeClr val="accent1"/>
          </a:fillRef>
          <a:effectRef idx="0">
            <a:schemeClr val="accent1"/>
          </a:effectRef>
          <a:fontRef idx="minor">
            <a:schemeClr val="tx1"/>
          </a:fontRef>
        </p:style>
      </p:cxnSp>
      <p:sp>
        <p:nvSpPr>
          <p:cNvPr id="77" name="ZoneTexte 76"/>
          <p:cNvSpPr txBox="1"/>
          <p:nvPr/>
        </p:nvSpPr>
        <p:spPr>
          <a:xfrm>
            <a:off x="548680" y="7257256"/>
            <a:ext cx="6020072" cy="738664"/>
          </a:xfrm>
          <a:prstGeom prst="rect">
            <a:avLst/>
          </a:prstGeom>
          <a:noFill/>
        </p:spPr>
        <p:txBody>
          <a:bodyPr wrap="square" rtlCol="0">
            <a:spAutoFit/>
          </a:bodyPr>
          <a:lstStyle/>
          <a:p>
            <a:pPr>
              <a:lnSpc>
                <a:spcPct val="150000"/>
              </a:lnSpc>
            </a:pPr>
            <a:r>
              <a:rPr lang="fr-FR" sz="1400" u="sng" dirty="0" smtClean="0">
                <a:latin typeface="SimpleRonde" pitchFamily="2" charset="0"/>
              </a:rPr>
              <a:t>Trouve des mots repères qui pourraient encadrer chaque série de mots.</a:t>
            </a:r>
            <a:endParaRPr lang="fr-FR" sz="1400" u="sng" dirty="0">
              <a:latin typeface="SimpleRonde" pitchFamily="2" charset="0"/>
            </a:endParaRPr>
          </a:p>
        </p:txBody>
      </p:sp>
      <p:grpSp>
        <p:nvGrpSpPr>
          <p:cNvPr id="78" name="Groupe 77"/>
          <p:cNvGrpSpPr/>
          <p:nvPr/>
        </p:nvGrpSpPr>
        <p:grpSpPr>
          <a:xfrm>
            <a:off x="116632" y="7193823"/>
            <a:ext cx="360040" cy="461665"/>
            <a:chOff x="116632" y="1352600"/>
            <a:chExt cx="360040" cy="461665"/>
          </a:xfrm>
        </p:grpSpPr>
        <p:sp>
          <p:nvSpPr>
            <p:cNvPr id="79" name="Ellipse 78"/>
            <p:cNvSpPr/>
            <p:nvPr/>
          </p:nvSpPr>
          <p:spPr>
            <a:xfrm>
              <a:off x="116632" y="1424608"/>
              <a:ext cx="360040" cy="360040"/>
            </a:xfrm>
            <a:prstGeom prst="ellipse">
              <a:avLst/>
            </a:prstGeom>
            <a:solidFill>
              <a:schemeClr val="bg1">
                <a:lumMod val="85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0" name="ZoneTexte 79"/>
            <p:cNvSpPr txBox="1"/>
            <p:nvPr/>
          </p:nvSpPr>
          <p:spPr>
            <a:xfrm>
              <a:off x="116632" y="1352600"/>
              <a:ext cx="360040" cy="461665"/>
            </a:xfrm>
            <a:prstGeom prst="rect">
              <a:avLst/>
            </a:prstGeom>
            <a:noFill/>
          </p:spPr>
          <p:txBody>
            <a:bodyPr wrap="square" rtlCol="0">
              <a:spAutoFit/>
            </a:bodyPr>
            <a:lstStyle/>
            <a:p>
              <a:pPr algn="ctr"/>
              <a:r>
                <a:rPr lang="fr-FR" sz="2400" dirty="0" smtClean="0">
                  <a:solidFill>
                    <a:schemeClr val="bg1">
                      <a:lumMod val="50000"/>
                    </a:schemeClr>
                  </a:solidFill>
                  <a:effectLst>
                    <a:outerShdw blurRad="38100" dist="38100" dir="2700000" algn="tl">
                      <a:srgbClr val="000000">
                        <a:alpha val="43137"/>
                      </a:srgbClr>
                    </a:outerShdw>
                  </a:effectLst>
                  <a:latin typeface="Berlin Sans FB Demi" pitchFamily="34" charset="0"/>
                </a:rPr>
                <a:t>3</a:t>
              </a:r>
              <a:endParaRPr lang="fr-FR" dirty="0">
                <a:solidFill>
                  <a:schemeClr val="bg1">
                    <a:lumMod val="50000"/>
                  </a:schemeClr>
                </a:solidFill>
                <a:effectLst>
                  <a:outerShdw blurRad="38100" dist="38100" dir="2700000" algn="tl">
                    <a:srgbClr val="000000">
                      <a:alpha val="43137"/>
                    </a:srgbClr>
                  </a:outerShdw>
                </a:effectLst>
                <a:latin typeface="Berlin Sans FB Demi" pitchFamily="34" charset="0"/>
              </a:endParaRPr>
            </a:p>
          </p:txBody>
        </p:sp>
      </p:grpSp>
      <p:sp>
        <p:nvSpPr>
          <p:cNvPr id="81" name="Rectangle à coins arrondis 80"/>
          <p:cNvSpPr/>
          <p:nvPr/>
        </p:nvSpPr>
        <p:spPr>
          <a:xfrm>
            <a:off x="6568752" y="7345243"/>
            <a:ext cx="201216" cy="201216"/>
          </a:xfrm>
          <a:prstGeom prst="roundRect">
            <a:avLst/>
          </a:prstGeom>
          <a:solidFill>
            <a:schemeClr val="bg1"/>
          </a:solidFill>
          <a:ln>
            <a:solidFill>
              <a:schemeClr val="bg1">
                <a:lumMod val="5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fr-F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fr-FR"/>
          </a:p>
        </p:txBody>
      </p:sp>
      <p:graphicFrame>
        <p:nvGraphicFramePr>
          <p:cNvPr id="87" name="Tableau 86"/>
          <p:cNvGraphicFramePr>
            <a:graphicFrameLocks noGrp="1"/>
          </p:cNvGraphicFramePr>
          <p:nvPr>
            <p:extLst>
              <p:ext uri="{D42A27DB-BD31-4B8C-83A1-F6EECF244321}">
                <p14:modId xmlns:p14="http://schemas.microsoft.com/office/powerpoint/2010/main" val="3787638948"/>
              </p:ext>
            </p:extLst>
          </p:nvPr>
        </p:nvGraphicFramePr>
        <p:xfrm>
          <a:off x="135682" y="8100695"/>
          <a:ext cx="6581328" cy="1483360"/>
        </p:xfrm>
        <a:graphic>
          <a:graphicData uri="http://schemas.openxmlformats.org/drawingml/2006/table">
            <a:tbl>
              <a:tblPr bandRow="1">
                <a:tableStyleId>{5C22544A-7EE6-4342-B048-85BDC9FD1C3A}</a:tableStyleId>
              </a:tblPr>
              <a:tblGrid>
                <a:gridCol w="1493118"/>
                <a:gridCol w="3528392"/>
                <a:gridCol w="1559818"/>
              </a:tblGrid>
              <a:tr h="370840">
                <a:tc>
                  <a:txBody>
                    <a:bodyPr/>
                    <a:lstStyle/>
                    <a:p>
                      <a:pPr algn="ctr"/>
                      <a:endParaRPr lang="fr-FR"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fr-FR" sz="1400" dirty="0" smtClean="0"/>
                        <a:t>clinique, clique, clochard,</a:t>
                      </a:r>
                      <a:r>
                        <a:rPr lang="fr-FR" sz="1400" baseline="0" dirty="0" smtClean="0"/>
                        <a:t> cloche</a:t>
                      </a:r>
                      <a:endParaRPr lang="fr-FR"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fr-FR"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70840">
                <a:tc>
                  <a:txBody>
                    <a:bodyPr/>
                    <a:lstStyle/>
                    <a:p>
                      <a:pPr algn="ctr"/>
                      <a:endParaRPr lang="fr-FR"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fr-FR" sz="1400" dirty="0" smtClean="0"/>
                        <a:t>cobaye, cobra, cocagne, cocarde</a:t>
                      </a:r>
                      <a:endParaRPr lang="fr-FR"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fr-FR"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70840">
                <a:tc>
                  <a:txBody>
                    <a:bodyPr/>
                    <a:lstStyle/>
                    <a:p>
                      <a:pPr algn="ctr"/>
                      <a:endParaRPr lang="fr-FR"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fr-FR" sz="1400" dirty="0" smtClean="0"/>
                        <a:t>clos,</a:t>
                      </a:r>
                      <a:r>
                        <a:rPr lang="fr-FR" sz="1400" baseline="0" dirty="0" smtClean="0"/>
                        <a:t> clôture, clou, clouer</a:t>
                      </a:r>
                      <a:endParaRPr lang="fr-FR"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fr-FR"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70840">
                <a:tc>
                  <a:txBody>
                    <a:bodyPr/>
                    <a:lstStyle/>
                    <a:p>
                      <a:pPr algn="ctr"/>
                      <a:endParaRPr lang="fr-FR"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fr-FR" sz="1400" dirty="0" smtClean="0"/>
                        <a:t>laurier, lavage,</a:t>
                      </a:r>
                      <a:r>
                        <a:rPr lang="fr-FR" sz="1400" baseline="0" dirty="0" smtClean="0"/>
                        <a:t> lavande, laver</a:t>
                      </a:r>
                      <a:endParaRPr lang="fr-FR"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fr-FR"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cxnSp>
        <p:nvCxnSpPr>
          <p:cNvPr id="88" name="Connecteur droit 87"/>
          <p:cNvCxnSpPr/>
          <p:nvPr/>
        </p:nvCxnSpPr>
        <p:spPr>
          <a:xfrm>
            <a:off x="169590" y="8399859"/>
            <a:ext cx="1440160" cy="0"/>
          </a:xfrm>
          <a:prstGeom prst="line">
            <a:avLst/>
          </a:prstGeom>
          <a:ln w="19050">
            <a:solidFill>
              <a:schemeClr val="tx1">
                <a:lumMod val="65000"/>
                <a:lumOff val="3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89" name="Connecteur droit 88"/>
          <p:cNvCxnSpPr/>
          <p:nvPr/>
        </p:nvCxnSpPr>
        <p:spPr>
          <a:xfrm>
            <a:off x="169590" y="8769424"/>
            <a:ext cx="1440160" cy="0"/>
          </a:xfrm>
          <a:prstGeom prst="line">
            <a:avLst/>
          </a:prstGeom>
          <a:ln w="19050">
            <a:solidFill>
              <a:schemeClr val="tx1">
                <a:lumMod val="65000"/>
                <a:lumOff val="3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90" name="Connecteur droit 89"/>
          <p:cNvCxnSpPr/>
          <p:nvPr/>
        </p:nvCxnSpPr>
        <p:spPr>
          <a:xfrm>
            <a:off x="169590" y="9148514"/>
            <a:ext cx="1440160" cy="0"/>
          </a:xfrm>
          <a:prstGeom prst="line">
            <a:avLst/>
          </a:prstGeom>
          <a:ln w="19050">
            <a:solidFill>
              <a:schemeClr val="tx1">
                <a:lumMod val="65000"/>
                <a:lumOff val="3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91" name="Connecteur droit 90"/>
          <p:cNvCxnSpPr/>
          <p:nvPr/>
        </p:nvCxnSpPr>
        <p:spPr>
          <a:xfrm>
            <a:off x="169590" y="9518079"/>
            <a:ext cx="1440160" cy="0"/>
          </a:xfrm>
          <a:prstGeom prst="line">
            <a:avLst/>
          </a:prstGeom>
          <a:ln w="19050">
            <a:solidFill>
              <a:schemeClr val="tx1">
                <a:lumMod val="65000"/>
                <a:lumOff val="3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92" name="Connecteur droit 91"/>
          <p:cNvCxnSpPr/>
          <p:nvPr/>
        </p:nvCxnSpPr>
        <p:spPr>
          <a:xfrm>
            <a:off x="5229200" y="8399859"/>
            <a:ext cx="1440160" cy="0"/>
          </a:xfrm>
          <a:prstGeom prst="line">
            <a:avLst/>
          </a:prstGeom>
          <a:ln w="19050">
            <a:solidFill>
              <a:schemeClr val="tx1">
                <a:lumMod val="65000"/>
                <a:lumOff val="3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93" name="Connecteur droit 92"/>
          <p:cNvCxnSpPr/>
          <p:nvPr/>
        </p:nvCxnSpPr>
        <p:spPr>
          <a:xfrm>
            <a:off x="5229200" y="8769424"/>
            <a:ext cx="1440160" cy="0"/>
          </a:xfrm>
          <a:prstGeom prst="line">
            <a:avLst/>
          </a:prstGeom>
          <a:ln w="19050">
            <a:solidFill>
              <a:schemeClr val="tx1">
                <a:lumMod val="65000"/>
                <a:lumOff val="3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94" name="Connecteur droit 93"/>
          <p:cNvCxnSpPr/>
          <p:nvPr/>
        </p:nvCxnSpPr>
        <p:spPr>
          <a:xfrm>
            <a:off x="5229200" y="9148514"/>
            <a:ext cx="1440160" cy="0"/>
          </a:xfrm>
          <a:prstGeom prst="line">
            <a:avLst/>
          </a:prstGeom>
          <a:ln w="19050">
            <a:solidFill>
              <a:schemeClr val="tx1">
                <a:lumMod val="65000"/>
                <a:lumOff val="3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95" name="Connecteur droit 94"/>
          <p:cNvCxnSpPr/>
          <p:nvPr/>
        </p:nvCxnSpPr>
        <p:spPr>
          <a:xfrm>
            <a:off x="5229200" y="9518079"/>
            <a:ext cx="1440160" cy="0"/>
          </a:xfrm>
          <a:prstGeom prst="line">
            <a:avLst/>
          </a:prstGeom>
          <a:ln w="19050">
            <a:solidFill>
              <a:schemeClr val="tx1">
                <a:lumMod val="65000"/>
                <a:lumOff val="35000"/>
              </a:schemeClr>
            </a:solidFill>
            <a:prstDash val="sysDot"/>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9432856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texte 3"/>
          <p:cNvSpPr>
            <a:spLocks noGrp="1"/>
          </p:cNvSpPr>
          <p:nvPr>
            <p:ph type="body" sz="quarter" idx="10"/>
          </p:nvPr>
        </p:nvSpPr>
        <p:spPr/>
        <p:txBody>
          <a:bodyPr/>
          <a:lstStyle/>
          <a:p>
            <a:r>
              <a:rPr lang="fr-FR" dirty="0" smtClean="0"/>
              <a:t>Les familles de mots</a:t>
            </a:r>
            <a:endParaRPr lang="fr-FR" dirty="0"/>
          </a:p>
        </p:txBody>
      </p:sp>
      <p:sp>
        <p:nvSpPr>
          <p:cNvPr id="7" name="ZoneTexte 6"/>
          <p:cNvSpPr txBox="1"/>
          <p:nvPr/>
        </p:nvSpPr>
        <p:spPr>
          <a:xfrm>
            <a:off x="548680" y="1344025"/>
            <a:ext cx="6020072" cy="388568"/>
          </a:xfrm>
          <a:prstGeom prst="rect">
            <a:avLst/>
          </a:prstGeom>
          <a:noFill/>
        </p:spPr>
        <p:txBody>
          <a:bodyPr wrap="square" rtlCol="0">
            <a:spAutoFit/>
          </a:bodyPr>
          <a:lstStyle/>
          <a:p>
            <a:pPr>
              <a:lnSpc>
                <a:spcPct val="150000"/>
              </a:lnSpc>
            </a:pPr>
            <a:r>
              <a:rPr lang="fr-FR" sz="1400" u="sng" dirty="0" smtClean="0">
                <a:latin typeface="SimpleRonde" pitchFamily="2" charset="0"/>
              </a:rPr>
              <a:t>Barre l’intrus dans chaque famille.</a:t>
            </a:r>
            <a:endParaRPr lang="fr-FR" sz="1400" u="sng" dirty="0">
              <a:latin typeface="SimpleRonde" pitchFamily="2" charset="0"/>
            </a:endParaRPr>
          </a:p>
        </p:txBody>
      </p:sp>
      <p:grpSp>
        <p:nvGrpSpPr>
          <p:cNvPr id="8" name="Groupe 7"/>
          <p:cNvGrpSpPr/>
          <p:nvPr/>
        </p:nvGrpSpPr>
        <p:grpSpPr>
          <a:xfrm>
            <a:off x="116632" y="1280592"/>
            <a:ext cx="360040" cy="461665"/>
            <a:chOff x="116632" y="1352600"/>
            <a:chExt cx="360040" cy="461665"/>
          </a:xfrm>
        </p:grpSpPr>
        <p:sp>
          <p:nvSpPr>
            <p:cNvPr id="9" name="Ellipse 8"/>
            <p:cNvSpPr/>
            <p:nvPr/>
          </p:nvSpPr>
          <p:spPr>
            <a:xfrm>
              <a:off x="116632" y="1424608"/>
              <a:ext cx="360040" cy="360040"/>
            </a:xfrm>
            <a:prstGeom prst="ellipse">
              <a:avLst/>
            </a:prstGeom>
            <a:solidFill>
              <a:schemeClr val="bg1">
                <a:lumMod val="85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0" name="ZoneTexte 9"/>
            <p:cNvSpPr txBox="1"/>
            <p:nvPr/>
          </p:nvSpPr>
          <p:spPr>
            <a:xfrm>
              <a:off x="116632" y="1352600"/>
              <a:ext cx="360040" cy="461665"/>
            </a:xfrm>
            <a:prstGeom prst="rect">
              <a:avLst/>
            </a:prstGeom>
            <a:noFill/>
          </p:spPr>
          <p:txBody>
            <a:bodyPr wrap="square" rtlCol="0">
              <a:spAutoFit/>
            </a:bodyPr>
            <a:lstStyle/>
            <a:p>
              <a:pPr algn="ctr"/>
              <a:r>
                <a:rPr lang="fr-FR" sz="2400" dirty="0" smtClean="0">
                  <a:solidFill>
                    <a:schemeClr val="bg1">
                      <a:lumMod val="50000"/>
                    </a:schemeClr>
                  </a:solidFill>
                  <a:effectLst>
                    <a:outerShdw blurRad="38100" dist="38100" dir="2700000" algn="tl">
                      <a:srgbClr val="000000">
                        <a:alpha val="43137"/>
                      </a:srgbClr>
                    </a:outerShdw>
                  </a:effectLst>
                  <a:latin typeface="Berlin Sans FB Demi" pitchFamily="34" charset="0"/>
                </a:rPr>
                <a:t>1</a:t>
              </a:r>
              <a:endParaRPr lang="fr-FR" dirty="0">
                <a:solidFill>
                  <a:schemeClr val="bg1">
                    <a:lumMod val="50000"/>
                  </a:schemeClr>
                </a:solidFill>
                <a:effectLst>
                  <a:outerShdw blurRad="38100" dist="38100" dir="2700000" algn="tl">
                    <a:srgbClr val="000000">
                      <a:alpha val="43137"/>
                    </a:srgbClr>
                  </a:outerShdw>
                </a:effectLst>
                <a:latin typeface="Berlin Sans FB Demi" pitchFamily="34" charset="0"/>
              </a:endParaRPr>
            </a:p>
          </p:txBody>
        </p:sp>
      </p:grpSp>
      <p:sp>
        <p:nvSpPr>
          <p:cNvPr id="11" name="Rectangle à coins arrondis 10"/>
          <p:cNvSpPr/>
          <p:nvPr/>
        </p:nvSpPr>
        <p:spPr>
          <a:xfrm>
            <a:off x="6568752" y="1432012"/>
            <a:ext cx="201216" cy="201216"/>
          </a:xfrm>
          <a:prstGeom prst="roundRect">
            <a:avLst/>
          </a:prstGeom>
          <a:solidFill>
            <a:schemeClr val="bg1"/>
          </a:solidFill>
          <a:ln>
            <a:solidFill>
              <a:schemeClr val="bg1">
                <a:lumMod val="5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fr-F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fr-FR"/>
          </a:p>
        </p:txBody>
      </p:sp>
      <p:sp>
        <p:nvSpPr>
          <p:cNvPr id="2" name="ZoneTexte 1"/>
          <p:cNvSpPr txBox="1"/>
          <p:nvPr/>
        </p:nvSpPr>
        <p:spPr>
          <a:xfrm>
            <a:off x="1340768" y="1767805"/>
            <a:ext cx="4104456" cy="1384995"/>
          </a:xfrm>
          <a:prstGeom prst="rect">
            <a:avLst/>
          </a:prstGeom>
          <a:noFill/>
        </p:spPr>
        <p:txBody>
          <a:bodyPr wrap="square" rtlCol="0">
            <a:spAutoFit/>
          </a:bodyPr>
          <a:lstStyle/>
          <a:p>
            <a:pPr>
              <a:lnSpc>
                <a:spcPct val="200000"/>
              </a:lnSpc>
            </a:pPr>
            <a:r>
              <a:rPr lang="fr-FR" sz="1400" dirty="0" smtClean="0">
                <a:latin typeface="Throw My Hands Up in the Air"/>
                <a:ea typeface="Throw My Hands Up in the Air"/>
              </a:rPr>
              <a:t>~</a:t>
            </a:r>
            <a:r>
              <a:rPr lang="fr-FR" sz="1400" dirty="0" smtClean="0">
                <a:latin typeface="+mj-lt"/>
                <a:ea typeface="Throw My Hands Up in the Air"/>
              </a:rPr>
              <a:t> chant – chantier – chanteur – chanson </a:t>
            </a:r>
          </a:p>
          <a:p>
            <a:pPr>
              <a:lnSpc>
                <a:spcPct val="200000"/>
              </a:lnSpc>
            </a:pPr>
            <a:r>
              <a:rPr lang="fr-FR" sz="1400" dirty="0">
                <a:latin typeface="Throw My Hands Up in the Air"/>
                <a:ea typeface="Throw My Hands Up in the Air"/>
              </a:rPr>
              <a:t>~</a:t>
            </a:r>
            <a:r>
              <a:rPr lang="fr-FR" sz="1400" dirty="0">
                <a:ea typeface="Throw My Hands Up in the Air"/>
              </a:rPr>
              <a:t> </a:t>
            </a:r>
            <a:r>
              <a:rPr lang="fr-FR" sz="1400" dirty="0" smtClean="0">
                <a:ea typeface="Throw My Hands Up in the Air"/>
              </a:rPr>
              <a:t>roi – royaume – royauté - rayon</a:t>
            </a:r>
            <a:endParaRPr lang="fr-FR" sz="1400" dirty="0" smtClean="0">
              <a:latin typeface="+mj-lt"/>
            </a:endParaRPr>
          </a:p>
          <a:p>
            <a:pPr>
              <a:lnSpc>
                <a:spcPct val="200000"/>
              </a:lnSpc>
            </a:pPr>
            <a:r>
              <a:rPr lang="fr-FR" sz="1400" dirty="0">
                <a:latin typeface="Throw My Hands Up in the Air"/>
                <a:ea typeface="Throw My Hands Up in the Air"/>
              </a:rPr>
              <a:t>~</a:t>
            </a:r>
            <a:r>
              <a:rPr lang="fr-FR" sz="1400" dirty="0">
                <a:ea typeface="Throw My Hands Up in the Air"/>
              </a:rPr>
              <a:t> </a:t>
            </a:r>
            <a:r>
              <a:rPr lang="fr-FR" sz="1400" dirty="0" smtClean="0">
                <a:ea typeface="Throw My Hands Up in the Air"/>
              </a:rPr>
              <a:t>nouveauté – nourriture – nouvelle - nouveau</a:t>
            </a:r>
            <a:endParaRPr lang="fr-FR" sz="1400" dirty="0">
              <a:ea typeface="Throw My Hands Up in the Air"/>
            </a:endParaRPr>
          </a:p>
        </p:txBody>
      </p:sp>
      <p:grpSp>
        <p:nvGrpSpPr>
          <p:cNvPr id="13" name="Groupe 12"/>
          <p:cNvGrpSpPr/>
          <p:nvPr/>
        </p:nvGrpSpPr>
        <p:grpSpPr>
          <a:xfrm>
            <a:off x="116632" y="3656856"/>
            <a:ext cx="360040" cy="461665"/>
            <a:chOff x="116632" y="1352600"/>
            <a:chExt cx="360040" cy="461665"/>
          </a:xfrm>
        </p:grpSpPr>
        <p:sp>
          <p:nvSpPr>
            <p:cNvPr id="14" name="Ellipse 13"/>
            <p:cNvSpPr/>
            <p:nvPr/>
          </p:nvSpPr>
          <p:spPr>
            <a:xfrm>
              <a:off x="116632" y="1424608"/>
              <a:ext cx="360040" cy="360040"/>
            </a:xfrm>
            <a:prstGeom prst="ellipse">
              <a:avLst/>
            </a:prstGeom>
            <a:solidFill>
              <a:schemeClr val="bg1">
                <a:lumMod val="85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5" name="ZoneTexte 14"/>
            <p:cNvSpPr txBox="1"/>
            <p:nvPr/>
          </p:nvSpPr>
          <p:spPr>
            <a:xfrm>
              <a:off x="116632" y="1352600"/>
              <a:ext cx="360040" cy="461665"/>
            </a:xfrm>
            <a:prstGeom prst="rect">
              <a:avLst/>
            </a:prstGeom>
            <a:noFill/>
          </p:spPr>
          <p:txBody>
            <a:bodyPr wrap="square" rtlCol="0">
              <a:spAutoFit/>
            </a:bodyPr>
            <a:lstStyle/>
            <a:p>
              <a:pPr algn="ctr"/>
              <a:r>
                <a:rPr lang="fr-FR" sz="2400" dirty="0" smtClean="0">
                  <a:solidFill>
                    <a:schemeClr val="bg1">
                      <a:lumMod val="50000"/>
                    </a:schemeClr>
                  </a:solidFill>
                  <a:effectLst>
                    <a:outerShdw blurRad="38100" dist="38100" dir="2700000" algn="tl">
                      <a:srgbClr val="000000">
                        <a:alpha val="43137"/>
                      </a:srgbClr>
                    </a:outerShdw>
                  </a:effectLst>
                  <a:latin typeface="Berlin Sans FB Demi" pitchFamily="34" charset="0"/>
                </a:rPr>
                <a:t>2</a:t>
              </a:r>
              <a:endParaRPr lang="fr-FR" dirty="0">
                <a:solidFill>
                  <a:schemeClr val="bg1">
                    <a:lumMod val="50000"/>
                  </a:schemeClr>
                </a:solidFill>
                <a:effectLst>
                  <a:outerShdw blurRad="38100" dist="38100" dir="2700000" algn="tl">
                    <a:srgbClr val="000000">
                      <a:alpha val="43137"/>
                    </a:srgbClr>
                  </a:outerShdw>
                </a:effectLst>
                <a:latin typeface="Berlin Sans FB Demi" pitchFamily="34" charset="0"/>
              </a:endParaRPr>
            </a:p>
          </p:txBody>
        </p:sp>
      </p:grpSp>
      <p:sp>
        <p:nvSpPr>
          <p:cNvPr id="23" name="ZoneTexte 22"/>
          <p:cNvSpPr txBox="1"/>
          <p:nvPr/>
        </p:nvSpPr>
        <p:spPr>
          <a:xfrm>
            <a:off x="548680" y="6753200"/>
            <a:ext cx="6020072" cy="738664"/>
          </a:xfrm>
          <a:prstGeom prst="rect">
            <a:avLst/>
          </a:prstGeom>
          <a:noFill/>
        </p:spPr>
        <p:txBody>
          <a:bodyPr wrap="square" rtlCol="0">
            <a:spAutoFit/>
          </a:bodyPr>
          <a:lstStyle/>
          <a:p>
            <a:pPr>
              <a:lnSpc>
                <a:spcPct val="150000"/>
              </a:lnSpc>
            </a:pPr>
            <a:r>
              <a:rPr lang="fr-FR" sz="1400" u="sng" dirty="0" smtClean="0">
                <a:latin typeface="SimpleRonde" pitchFamily="2" charset="0"/>
              </a:rPr>
              <a:t>Complète les phrases suivantes par des mots de la même famille.</a:t>
            </a:r>
            <a:endParaRPr lang="fr-FR" sz="1400" u="sng" dirty="0">
              <a:latin typeface="SimpleRonde" pitchFamily="2" charset="0"/>
            </a:endParaRPr>
          </a:p>
        </p:txBody>
      </p:sp>
      <p:grpSp>
        <p:nvGrpSpPr>
          <p:cNvPr id="24" name="Groupe 23"/>
          <p:cNvGrpSpPr/>
          <p:nvPr/>
        </p:nvGrpSpPr>
        <p:grpSpPr>
          <a:xfrm>
            <a:off x="116632" y="6689767"/>
            <a:ext cx="360040" cy="461665"/>
            <a:chOff x="116632" y="1352600"/>
            <a:chExt cx="360040" cy="461665"/>
          </a:xfrm>
        </p:grpSpPr>
        <p:sp>
          <p:nvSpPr>
            <p:cNvPr id="25" name="Ellipse 24"/>
            <p:cNvSpPr/>
            <p:nvPr/>
          </p:nvSpPr>
          <p:spPr>
            <a:xfrm>
              <a:off x="116632" y="1424608"/>
              <a:ext cx="360040" cy="360040"/>
            </a:xfrm>
            <a:prstGeom prst="ellipse">
              <a:avLst/>
            </a:prstGeom>
            <a:solidFill>
              <a:schemeClr val="bg1">
                <a:lumMod val="85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6" name="ZoneTexte 25"/>
            <p:cNvSpPr txBox="1"/>
            <p:nvPr/>
          </p:nvSpPr>
          <p:spPr>
            <a:xfrm>
              <a:off x="116632" y="1352600"/>
              <a:ext cx="360040" cy="461665"/>
            </a:xfrm>
            <a:prstGeom prst="rect">
              <a:avLst/>
            </a:prstGeom>
            <a:noFill/>
          </p:spPr>
          <p:txBody>
            <a:bodyPr wrap="square" rtlCol="0">
              <a:spAutoFit/>
            </a:bodyPr>
            <a:lstStyle/>
            <a:p>
              <a:pPr algn="ctr"/>
              <a:r>
                <a:rPr lang="fr-FR" sz="2400" dirty="0" smtClean="0">
                  <a:solidFill>
                    <a:schemeClr val="bg1">
                      <a:lumMod val="50000"/>
                    </a:schemeClr>
                  </a:solidFill>
                  <a:effectLst>
                    <a:outerShdw blurRad="38100" dist="38100" dir="2700000" algn="tl">
                      <a:srgbClr val="000000">
                        <a:alpha val="43137"/>
                      </a:srgbClr>
                    </a:outerShdw>
                  </a:effectLst>
                  <a:latin typeface="Berlin Sans FB Demi" pitchFamily="34" charset="0"/>
                </a:rPr>
                <a:t>3</a:t>
              </a:r>
              <a:endParaRPr lang="fr-FR" dirty="0">
                <a:solidFill>
                  <a:schemeClr val="bg1">
                    <a:lumMod val="50000"/>
                  </a:schemeClr>
                </a:solidFill>
                <a:effectLst>
                  <a:outerShdw blurRad="38100" dist="38100" dir="2700000" algn="tl">
                    <a:srgbClr val="000000">
                      <a:alpha val="43137"/>
                    </a:srgbClr>
                  </a:outerShdw>
                </a:effectLst>
                <a:latin typeface="Berlin Sans FB Demi" pitchFamily="34" charset="0"/>
              </a:endParaRPr>
            </a:p>
          </p:txBody>
        </p:sp>
      </p:grpSp>
      <p:sp>
        <p:nvSpPr>
          <p:cNvPr id="27" name="Rectangle à coins arrondis 26"/>
          <p:cNvSpPr/>
          <p:nvPr/>
        </p:nvSpPr>
        <p:spPr>
          <a:xfrm>
            <a:off x="6568752" y="6841187"/>
            <a:ext cx="201216" cy="201216"/>
          </a:xfrm>
          <a:prstGeom prst="roundRect">
            <a:avLst/>
          </a:prstGeom>
          <a:solidFill>
            <a:schemeClr val="bg1"/>
          </a:solidFill>
          <a:ln>
            <a:solidFill>
              <a:schemeClr val="bg1">
                <a:lumMod val="5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fr-F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fr-FR"/>
          </a:p>
        </p:txBody>
      </p:sp>
      <p:sp>
        <p:nvSpPr>
          <p:cNvPr id="28" name="ZoneTexte 27"/>
          <p:cNvSpPr txBox="1"/>
          <p:nvPr/>
        </p:nvSpPr>
        <p:spPr>
          <a:xfrm>
            <a:off x="115416" y="7833320"/>
            <a:ext cx="6769968" cy="1815882"/>
          </a:xfrm>
          <a:prstGeom prst="rect">
            <a:avLst/>
          </a:prstGeom>
          <a:noFill/>
        </p:spPr>
        <p:txBody>
          <a:bodyPr wrap="square" rtlCol="0">
            <a:spAutoFit/>
          </a:bodyPr>
          <a:lstStyle/>
          <a:p>
            <a:pPr marL="285750" indent="-285750">
              <a:lnSpc>
                <a:spcPct val="200000"/>
              </a:lnSpc>
              <a:buFont typeface="Arial" pitchFamily="34" charset="0"/>
              <a:buChar char="•"/>
            </a:pPr>
            <a:r>
              <a:rPr lang="fr-FR" sz="1400" dirty="0" smtClean="0"/>
              <a:t>Après son procès, le coupable a été ___________________ .</a:t>
            </a:r>
          </a:p>
          <a:p>
            <a:pPr marL="285750" indent="-285750">
              <a:lnSpc>
                <a:spcPct val="200000"/>
              </a:lnSpc>
              <a:buFont typeface="Arial" pitchFamily="34" charset="0"/>
              <a:buChar char="•"/>
            </a:pPr>
            <a:r>
              <a:rPr lang="fr-FR" sz="1400" dirty="0" smtClean="0"/>
              <a:t>Le juge vient de condamner le voleur à 2 ans de ____________________ .</a:t>
            </a:r>
          </a:p>
          <a:p>
            <a:pPr marL="285750" indent="-285750">
              <a:lnSpc>
                <a:spcPct val="200000"/>
              </a:lnSpc>
              <a:buFont typeface="Arial" pitchFamily="34" charset="0"/>
              <a:buChar char="•"/>
            </a:pPr>
            <a:r>
              <a:rPr lang="fr-FR" sz="1400" dirty="0" smtClean="0"/>
              <a:t>Le rôle d’un juge est d’_______________________ les criminels.</a:t>
            </a:r>
          </a:p>
          <a:p>
            <a:pPr marL="285750" indent="-285750">
              <a:lnSpc>
                <a:spcPct val="200000"/>
              </a:lnSpc>
              <a:buFont typeface="Arial" pitchFamily="34" charset="0"/>
              <a:buChar char="•"/>
            </a:pPr>
            <a:r>
              <a:rPr lang="fr-FR" sz="1400" dirty="0" smtClean="0"/>
              <a:t>Une fois le jugement rendu, Le _____________________ est conduit dans une cellule.</a:t>
            </a:r>
            <a:endParaRPr lang="fr-FR" sz="1400" dirty="0"/>
          </a:p>
        </p:txBody>
      </p:sp>
      <p:sp>
        <p:nvSpPr>
          <p:cNvPr id="29" name="ZoneTexte 28"/>
          <p:cNvSpPr txBox="1"/>
          <p:nvPr/>
        </p:nvSpPr>
        <p:spPr>
          <a:xfrm>
            <a:off x="0" y="7473280"/>
            <a:ext cx="6858000" cy="307777"/>
          </a:xfrm>
          <a:prstGeom prst="rect">
            <a:avLst/>
          </a:prstGeom>
          <a:noFill/>
        </p:spPr>
        <p:txBody>
          <a:bodyPr wrap="square" rtlCol="0">
            <a:spAutoFit/>
          </a:bodyPr>
          <a:lstStyle/>
          <a:p>
            <a:pPr algn="ctr"/>
            <a:r>
              <a:rPr lang="fr-FR" sz="1400" b="1" dirty="0" smtClean="0"/>
              <a:t>prison – prisonnier – emprisonné – emprisonner </a:t>
            </a:r>
            <a:endParaRPr lang="fr-FR" sz="1400" b="1" dirty="0"/>
          </a:p>
        </p:txBody>
      </p:sp>
      <p:sp>
        <p:nvSpPr>
          <p:cNvPr id="30" name="ZoneTexte 29"/>
          <p:cNvSpPr txBox="1"/>
          <p:nvPr/>
        </p:nvSpPr>
        <p:spPr>
          <a:xfrm>
            <a:off x="548680" y="3765634"/>
            <a:ext cx="6020072" cy="388568"/>
          </a:xfrm>
          <a:prstGeom prst="rect">
            <a:avLst/>
          </a:prstGeom>
          <a:noFill/>
        </p:spPr>
        <p:txBody>
          <a:bodyPr wrap="square" rtlCol="0">
            <a:spAutoFit/>
          </a:bodyPr>
          <a:lstStyle/>
          <a:p>
            <a:pPr>
              <a:lnSpc>
                <a:spcPct val="150000"/>
              </a:lnSpc>
            </a:pPr>
            <a:r>
              <a:rPr lang="fr-FR" sz="1400" u="sng" dirty="0" smtClean="0">
                <a:latin typeface="SimpleRonde" pitchFamily="2" charset="0"/>
              </a:rPr>
              <a:t>Colorie d’une même couleur les mots de la même famille.</a:t>
            </a:r>
            <a:endParaRPr lang="fr-FR" sz="1400" u="sng" dirty="0">
              <a:latin typeface="SimpleRonde" pitchFamily="2" charset="0"/>
            </a:endParaRPr>
          </a:p>
        </p:txBody>
      </p:sp>
      <p:sp>
        <p:nvSpPr>
          <p:cNvPr id="31" name="Rectangle à coins arrondis 30"/>
          <p:cNvSpPr/>
          <p:nvPr/>
        </p:nvSpPr>
        <p:spPr>
          <a:xfrm>
            <a:off x="6568752" y="3853621"/>
            <a:ext cx="201216" cy="201216"/>
          </a:xfrm>
          <a:prstGeom prst="roundRect">
            <a:avLst/>
          </a:prstGeom>
          <a:solidFill>
            <a:schemeClr val="bg1"/>
          </a:solidFill>
          <a:ln>
            <a:solidFill>
              <a:schemeClr val="bg1">
                <a:lumMod val="5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fr-F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fr-FR"/>
          </a:p>
        </p:txBody>
      </p:sp>
      <p:grpSp>
        <p:nvGrpSpPr>
          <p:cNvPr id="32" name="Groupe 31"/>
          <p:cNvGrpSpPr/>
          <p:nvPr/>
        </p:nvGrpSpPr>
        <p:grpSpPr>
          <a:xfrm>
            <a:off x="296652" y="4453347"/>
            <a:ext cx="1188132" cy="513929"/>
            <a:chOff x="296652" y="2031738"/>
            <a:chExt cx="1188132" cy="513929"/>
          </a:xfrm>
        </p:grpSpPr>
        <p:sp>
          <p:nvSpPr>
            <p:cNvPr id="33" name="Nuage 32"/>
            <p:cNvSpPr/>
            <p:nvPr/>
          </p:nvSpPr>
          <p:spPr>
            <a:xfrm>
              <a:off x="296652" y="2031738"/>
              <a:ext cx="1188132" cy="513929"/>
            </a:xfrm>
            <a:prstGeom prst="cloud">
              <a:avLst/>
            </a:prstGeom>
            <a:solidFill>
              <a:schemeClr val="bg1"/>
            </a:solidFill>
            <a:ln w="19050">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4" name="ZoneTexte 33"/>
            <p:cNvSpPr txBox="1"/>
            <p:nvPr/>
          </p:nvSpPr>
          <p:spPr>
            <a:xfrm>
              <a:off x="386662" y="2134815"/>
              <a:ext cx="1008112" cy="307777"/>
            </a:xfrm>
            <a:prstGeom prst="rect">
              <a:avLst/>
            </a:prstGeom>
            <a:noFill/>
          </p:spPr>
          <p:txBody>
            <a:bodyPr wrap="square" rtlCol="0">
              <a:spAutoFit/>
            </a:bodyPr>
            <a:lstStyle/>
            <a:p>
              <a:pPr algn="ctr"/>
              <a:r>
                <a:rPr lang="fr-FR" sz="1400" dirty="0" smtClean="0"/>
                <a:t>roseau</a:t>
              </a:r>
              <a:endParaRPr lang="fr-FR" sz="1400" dirty="0"/>
            </a:p>
          </p:txBody>
        </p:sp>
      </p:grpSp>
      <p:grpSp>
        <p:nvGrpSpPr>
          <p:cNvPr id="35" name="Groupe 34"/>
          <p:cNvGrpSpPr/>
          <p:nvPr/>
        </p:nvGrpSpPr>
        <p:grpSpPr>
          <a:xfrm>
            <a:off x="1563409" y="5447183"/>
            <a:ext cx="1188132" cy="513929"/>
            <a:chOff x="2356495" y="3062297"/>
            <a:chExt cx="1188132" cy="513929"/>
          </a:xfrm>
        </p:grpSpPr>
        <p:sp>
          <p:nvSpPr>
            <p:cNvPr id="36" name="Nuage 35"/>
            <p:cNvSpPr/>
            <p:nvPr/>
          </p:nvSpPr>
          <p:spPr>
            <a:xfrm>
              <a:off x="2356495" y="3062297"/>
              <a:ext cx="1188132" cy="513929"/>
            </a:xfrm>
            <a:prstGeom prst="cloud">
              <a:avLst/>
            </a:prstGeom>
            <a:solidFill>
              <a:schemeClr val="bg1"/>
            </a:solidFill>
            <a:ln w="19050">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7" name="ZoneTexte 36"/>
            <p:cNvSpPr txBox="1"/>
            <p:nvPr/>
          </p:nvSpPr>
          <p:spPr>
            <a:xfrm>
              <a:off x="2446505" y="3165374"/>
              <a:ext cx="1008112" cy="307777"/>
            </a:xfrm>
            <a:prstGeom prst="rect">
              <a:avLst/>
            </a:prstGeom>
            <a:noFill/>
          </p:spPr>
          <p:txBody>
            <a:bodyPr wrap="square" rtlCol="0">
              <a:spAutoFit/>
            </a:bodyPr>
            <a:lstStyle/>
            <a:p>
              <a:pPr algn="ctr"/>
              <a:r>
                <a:rPr lang="fr-FR" sz="1400" dirty="0" smtClean="0"/>
                <a:t>édition</a:t>
              </a:r>
              <a:endParaRPr lang="fr-FR" sz="1400" dirty="0"/>
            </a:p>
          </p:txBody>
        </p:sp>
      </p:grpSp>
      <p:grpSp>
        <p:nvGrpSpPr>
          <p:cNvPr id="38" name="Groupe 37"/>
          <p:cNvGrpSpPr/>
          <p:nvPr/>
        </p:nvGrpSpPr>
        <p:grpSpPr>
          <a:xfrm>
            <a:off x="5380620" y="5119676"/>
            <a:ext cx="1188132" cy="513929"/>
            <a:chOff x="5380620" y="2698067"/>
            <a:chExt cx="1188132" cy="513929"/>
          </a:xfrm>
        </p:grpSpPr>
        <p:sp>
          <p:nvSpPr>
            <p:cNvPr id="39" name="Nuage 38"/>
            <p:cNvSpPr/>
            <p:nvPr/>
          </p:nvSpPr>
          <p:spPr>
            <a:xfrm>
              <a:off x="5380620" y="2698067"/>
              <a:ext cx="1188132" cy="513929"/>
            </a:xfrm>
            <a:prstGeom prst="cloud">
              <a:avLst/>
            </a:prstGeom>
            <a:solidFill>
              <a:schemeClr val="bg1"/>
            </a:solidFill>
            <a:ln w="19050">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0" name="ZoneTexte 39"/>
            <p:cNvSpPr txBox="1"/>
            <p:nvPr/>
          </p:nvSpPr>
          <p:spPr>
            <a:xfrm>
              <a:off x="5470630" y="2801143"/>
              <a:ext cx="1008112" cy="307777"/>
            </a:xfrm>
            <a:prstGeom prst="rect">
              <a:avLst/>
            </a:prstGeom>
            <a:noFill/>
          </p:spPr>
          <p:txBody>
            <a:bodyPr wrap="square" rtlCol="0">
              <a:spAutoFit/>
            </a:bodyPr>
            <a:lstStyle/>
            <a:p>
              <a:pPr algn="ctr"/>
              <a:r>
                <a:rPr lang="fr-FR" sz="1400" dirty="0" smtClean="0"/>
                <a:t>rosée</a:t>
              </a:r>
              <a:endParaRPr lang="fr-FR" sz="1400" dirty="0"/>
            </a:p>
          </p:txBody>
        </p:sp>
      </p:grpSp>
      <p:grpSp>
        <p:nvGrpSpPr>
          <p:cNvPr id="41" name="Groupe 40"/>
          <p:cNvGrpSpPr/>
          <p:nvPr/>
        </p:nvGrpSpPr>
        <p:grpSpPr>
          <a:xfrm>
            <a:off x="1852439" y="4333924"/>
            <a:ext cx="1188132" cy="513929"/>
            <a:chOff x="296652" y="2031738"/>
            <a:chExt cx="1188132" cy="513929"/>
          </a:xfrm>
        </p:grpSpPr>
        <p:sp>
          <p:nvSpPr>
            <p:cNvPr id="42" name="Nuage 41"/>
            <p:cNvSpPr/>
            <p:nvPr/>
          </p:nvSpPr>
          <p:spPr>
            <a:xfrm>
              <a:off x="296652" y="2031738"/>
              <a:ext cx="1188132" cy="513929"/>
            </a:xfrm>
            <a:prstGeom prst="cloud">
              <a:avLst/>
            </a:prstGeom>
            <a:solidFill>
              <a:schemeClr val="bg1"/>
            </a:solidFill>
            <a:ln w="19050">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3" name="ZoneTexte 42"/>
            <p:cNvSpPr txBox="1"/>
            <p:nvPr/>
          </p:nvSpPr>
          <p:spPr>
            <a:xfrm>
              <a:off x="386662" y="2134815"/>
              <a:ext cx="1008112" cy="307777"/>
            </a:xfrm>
            <a:prstGeom prst="rect">
              <a:avLst/>
            </a:prstGeom>
            <a:noFill/>
          </p:spPr>
          <p:txBody>
            <a:bodyPr wrap="square" rtlCol="0">
              <a:spAutoFit/>
            </a:bodyPr>
            <a:lstStyle/>
            <a:p>
              <a:pPr algn="ctr"/>
              <a:r>
                <a:rPr lang="fr-FR" sz="1400" dirty="0" smtClean="0"/>
                <a:t>sautiller</a:t>
              </a:r>
              <a:endParaRPr lang="fr-FR" sz="1400" dirty="0"/>
            </a:p>
          </p:txBody>
        </p:sp>
      </p:grpSp>
      <p:grpSp>
        <p:nvGrpSpPr>
          <p:cNvPr id="44" name="Groupe 43"/>
          <p:cNvGrpSpPr/>
          <p:nvPr/>
        </p:nvGrpSpPr>
        <p:grpSpPr>
          <a:xfrm>
            <a:off x="116632" y="5344106"/>
            <a:ext cx="1188132" cy="513929"/>
            <a:chOff x="296652" y="2031738"/>
            <a:chExt cx="1188132" cy="513929"/>
          </a:xfrm>
        </p:grpSpPr>
        <p:sp>
          <p:nvSpPr>
            <p:cNvPr id="45" name="Nuage 44"/>
            <p:cNvSpPr/>
            <p:nvPr/>
          </p:nvSpPr>
          <p:spPr>
            <a:xfrm>
              <a:off x="296652" y="2031738"/>
              <a:ext cx="1188132" cy="513929"/>
            </a:xfrm>
            <a:prstGeom prst="cloud">
              <a:avLst/>
            </a:prstGeom>
            <a:solidFill>
              <a:schemeClr val="bg1"/>
            </a:solidFill>
            <a:ln w="19050">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6" name="ZoneTexte 45"/>
            <p:cNvSpPr txBox="1"/>
            <p:nvPr/>
          </p:nvSpPr>
          <p:spPr>
            <a:xfrm>
              <a:off x="386662" y="2134815"/>
              <a:ext cx="1008112" cy="307777"/>
            </a:xfrm>
            <a:prstGeom prst="rect">
              <a:avLst/>
            </a:prstGeom>
            <a:noFill/>
          </p:spPr>
          <p:txBody>
            <a:bodyPr wrap="square" rtlCol="0">
              <a:spAutoFit/>
            </a:bodyPr>
            <a:lstStyle/>
            <a:p>
              <a:pPr algn="ctr"/>
              <a:r>
                <a:rPr lang="fr-FR" sz="1400" dirty="0" smtClean="0"/>
                <a:t>sauterelle</a:t>
              </a:r>
              <a:endParaRPr lang="fr-FR" sz="1400" dirty="0"/>
            </a:p>
          </p:txBody>
        </p:sp>
      </p:grpSp>
      <p:grpSp>
        <p:nvGrpSpPr>
          <p:cNvPr id="47" name="Groupe 46"/>
          <p:cNvGrpSpPr/>
          <p:nvPr/>
        </p:nvGrpSpPr>
        <p:grpSpPr>
          <a:xfrm>
            <a:off x="3821317" y="4352764"/>
            <a:ext cx="1188132" cy="513929"/>
            <a:chOff x="296652" y="2031738"/>
            <a:chExt cx="1188132" cy="513929"/>
          </a:xfrm>
        </p:grpSpPr>
        <p:sp>
          <p:nvSpPr>
            <p:cNvPr id="48" name="Nuage 47"/>
            <p:cNvSpPr/>
            <p:nvPr/>
          </p:nvSpPr>
          <p:spPr>
            <a:xfrm>
              <a:off x="296652" y="2031738"/>
              <a:ext cx="1188132" cy="513929"/>
            </a:xfrm>
            <a:prstGeom prst="cloud">
              <a:avLst/>
            </a:prstGeom>
            <a:solidFill>
              <a:schemeClr val="bg1"/>
            </a:solidFill>
            <a:ln w="19050">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9" name="ZoneTexte 48"/>
            <p:cNvSpPr txBox="1"/>
            <p:nvPr/>
          </p:nvSpPr>
          <p:spPr>
            <a:xfrm>
              <a:off x="339037" y="2134815"/>
              <a:ext cx="1008112" cy="307777"/>
            </a:xfrm>
            <a:prstGeom prst="rect">
              <a:avLst/>
            </a:prstGeom>
            <a:noFill/>
          </p:spPr>
          <p:txBody>
            <a:bodyPr wrap="square" rtlCol="0">
              <a:spAutoFit/>
            </a:bodyPr>
            <a:lstStyle/>
            <a:p>
              <a:pPr algn="ctr"/>
              <a:r>
                <a:rPr lang="fr-FR" sz="1400" dirty="0" smtClean="0"/>
                <a:t>éditeur</a:t>
              </a:r>
              <a:endParaRPr lang="fr-FR" sz="1400" dirty="0"/>
            </a:p>
          </p:txBody>
        </p:sp>
      </p:grpSp>
      <p:grpSp>
        <p:nvGrpSpPr>
          <p:cNvPr id="50" name="Groupe 49"/>
          <p:cNvGrpSpPr/>
          <p:nvPr/>
        </p:nvGrpSpPr>
        <p:grpSpPr>
          <a:xfrm>
            <a:off x="2667608" y="4836650"/>
            <a:ext cx="1188132" cy="513929"/>
            <a:chOff x="296652" y="2031738"/>
            <a:chExt cx="1188132" cy="513929"/>
          </a:xfrm>
        </p:grpSpPr>
        <p:sp>
          <p:nvSpPr>
            <p:cNvPr id="51" name="Nuage 50"/>
            <p:cNvSpPr/>
            <p:nvPr/>
          </p:nvSpPr>
          <p:spPr>
            <a:xfrm>
              <a:off x="296652" y="2031738"/>
              <a:ext cx="1188132" cy="513929"/>
            </a:xfrm>
            <a:prstGeom prst="cloud">
              <a:avLst/>
            </a:prstGeom>
            <a:solidFill>
              <a:schemeClr val="bg1"/>
            </a:solidFill>
            <a:ln w="19050">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2" name="ZoneTexte 51"/>
            <p:cNvSpPr txBox="1"/>
            <p:nvPr/>
          </p:nvSpPr>
          <p:spPr>
            <a:xfrm>
              <a:off x="386662" y="2134815"/>
              <a:ext cx="1008112" cy="307777"/>
            </a:xfrm>
            <a:prstGeom prst="rect">
              <a:avLst/>
            </a:prstGeom>
            <a:noFill/>
          </p:spPr>
          <p:txBody>
            <a:bodyPr wrap="square" rtlCol="0">
              <a:spAutoFit/>
            </a:bodyPr>
            <a:lstStyle/>
            <a:p>
              <a:pPr algn="ctr"/>
              <a:r>
                <a:rPr lang="fr-FR" sz="1400" dirty="0" smtClean="0"/>
                <a:t>rose</a:t>
              </a:r>
              <a:endParaRPr lang="fr-FR" sz="1400" dirty="0"/>
            </a:p>
          </p:txBody>
        </p:sp>
      </p:grpSp>
      <p:grpSp>
        <p:nvGrpSpPr>
          <p:cNvPr id="53" name="Groupe 52"/>
          <p:cNvGrpSpPr/>
          <p:nvPr/>
        </p:nvGrpSpPr>
        <p:grpSpPr>
          <a:xfrm>
            <a:off x="5469514" y="4299459"/>
            <a:ext cx="1188132" cy="513929"/>
            <a:chOff x="296652" y="2031738"/>
            <a:chExt cx="1188132" cy="513929"/>
          </a:xfrm>
        </p:grpSpPr>
        <p:sp>
          <p:nvSpPr>
            <p:cNvPr id="54" name="Nuage 53"/>
            <p:cNvSpPr/>
            <p:nvPr/>
          </p:nvSpPr>
          <p:spPr>
            <a:xfrm>
              <a:off x="296652" y="2031738"/>
              <a:ext cx="1188132" cy="513929"/>
            </a:xfrm>
            <a:prstGeom prst="cloud">
              <a:avLst/>
            </a:prstGeom>
            <a:solidFill>
              <a:schemeClr val="bg1"/>
            </a:solidFill>
            <a:ln w="19050">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5" name="ZoneTexte 54"/>
            <p:cNvSpPr txBox="1"/>
            <p:nvPr/>
          </p:nvSpPr>
          <p:spPr>
            <a:xfrm>
              <a:off x="386662" y="2134815"/>
              <a:ext cx="1008112" cy="307777"/>
            </a:xfrm>
            <a:prstGeom prst="rect">
              <a:avLst/>
            </a:prstGeom>
            <a:noFill/>
          </p:spPr>
          <p:txBody>
            <a:bodyPr wrap="square" rtlCol="0">
              <a:spAutoFit/>
            </a:bodyPr>
            <a:lstStyle/>
            <a:p>
              <a:pPr algn="ctr"/>
              <a:r>
                <a:rPr lang="fr-FR" sz="1400" dirty="0" smtClean="0"/>
                <a:t>sauter</a:t>
              </a:r>
              <a:endParaRPr lang="fr-FR" sz="1400" dirty="0"/>
            </a:p>
          </p:txBody>
        </p:sp>
      </p:grpSp>
      <p:grpSp>
        <p:nvGrpSpPr>
          <p:cNvPr id="56" name="Groupe 55"/>
          <p:cNvGrpSpPr/>
          <p:nvPr/>
        </p:nvGrpSpPr>
        <p:grpSpPr>
          <a:xfrm>
            <a:off x="3855740" y="5293295"/>
            <a:ext cx="1188132" cy="513929"/>
            <a:chOff x="296652" y="2031738"/>
            <a:chExt cx="1188132" cy="513929"/>
          </a:xfrm>
        </p:grpSpPr>
        <p:sp>
          <p:nvSpPr>
            <p:cNvPr id="57" name="Nuage 56"/>
            <p:cNvSpPr/>
            <p:nvPr/>
          </p:nvSpPr>
          <p:spPr>
            <a:xfrm>
              <a:off x="296652" y="2031738"/>
              <a:ext cx="1188132" cy="513929"/>
            </a:xfrm>
            <a:prstGeom prst="cloud">
              <a:avLst/>
            </a:prstGeom>
            <a:solidFill>
              <a:schemeClr val="bg1"/>
            </a:solidFill>
            <a:ln w="19050">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8" name="ZoneTexte 57"/>
            <p:cNvSpPr txBox="1"/>
            <p:nvPr/>
          </p:nvSpPr>
          <p:spPr>
            <a:xfrm>
              <a:off x="386662" y="2134815"/>
              <a:ext cx="1008112" cy="307777"/>
            </a:xfrm>
            <a:prstGeom prst="rect">
              <a:avLst/>
            </a:prstGeom>
            <a:noFill/>
          </p:spPr>
          <p:txBody>
            <a:bodyPr wrap="square" rtlCol="0">
              <a:spAutoFit/>
            </a:bodyPr>
            <a:lstStyle/>
            <a:p>
              <a:pPr algn="ctr"/>
              <a:r>
                <a:rPr lang="fr-FR" sz="1400" dirty="0" smtClean="0"/>
                <a:t>éditer</a:t>
              </a:r>
              <a:endParaRPr lang="fr-FR" sz="1400" dirty="0"/>
            </a:p>
          </p:txBody>
        </p:sp>
      </p:grpSp>
    </p:spTree>
    <p:extLst>
      <p:ext uri="{BB962C8B-B14F-4D97-AF65-F5344CB8AC3E}">
        <p14:creationId xmlns:p14="http://schemas.microsoft.com/office/powerpoint/2010/main" val="291167136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texte 3"/>
          <p:cNvSpPr>
            <a:spLocks noGrp="1"/>
          </p:cNvSpPr>
          <p:nvPr>
            <p:ph type="body" sz="quarter" idx="10"/>
          </p:nvPr>
        </p:nvSpPr>
        <p:spPr/>
        <p:txBody>
          <a:bodyPr/>
          <a:lstStyle/>
          <a:p>
            <a:r>
              <a:rPr lang="fr-FR" dirty="0" smtClean="0"/>
              <a:t>Les familles de mots</a:t>
            </a:r>
            <a:endParaRPr lang="fr-FR" dirty="0"/>
          </a:p>
        </p:txBody>
      </p:sp>
      <p:sp>
        <p:nvSpPr>
          <p:cNvPr id="7" name="ZoneTexte 6"/>
          <p:cNvSpPr txBox="1"/>
          <p:nvPr/>
        </p:nvSpPr>
        <p:spPr>
          <a:xfrm>
            <a:off x="548680" y="1344025"/>
            <a:ext cx="6020072" cy="388568"/>
          </a:xfrm>
          <a:prstGeom prst="rect">
            <a:avLst/>
          </a:prstGeom>
          <a:noFill/>
        </p:spPr>
        <p:txBody>
          <a:bodyPr wrap="square" rtlCol="0">
            <a:spAutoFit/>
          </a:bodyPr>
          <a:lstStyle/>
          <a:p>
            <a:pPr>
              <a:lnSpc>
                <a:spcPct val="150000"/>
              </a:lnSpc>
            </a:pPr>
            <a:r>
              <a:rPr lang="fr-FR" sz="1400" u="sng" dirty="0" smtClean="0">
                <a:latin typeface="SimpleRonde" pitchFamily="2" charset="0"/>
              </a:rPr>
              <a:t>Barre l’intrus dans chaque famille.</a:t>
            </a:r>
            <a:endParaRPr lang="fr-FR" sz="1400" u="sng" dirty="0">
              <a:latin typeface="SimpleRonde" pitchFamily="2" charset="0"/>
            </a:endParaRPr>
          </a:p>
        </p:txBody>
      </p:sp>
      <p:grpSp>
        <p:nvGrpSpPr>
          <p:cNvPr id="8" name="Groupe 7"/>
          <p:cNvGrpSpPr/>
          <p:nvPr/>
        </p:nvGrpSpPr>
        <p:grpSpPr>
          <a:xfrm>
            <a:off x="116632" y="1280592"/>
            <a:ext cx="360040" cy="461665"/>
            <a:chOff x="116632" y="1352600"/>
            <a:chExt cx="360040" cy="461665"/>
          </a:xfrm>
        </p:grpSpPr>
        <p:sp>
          <p:nvSpPr>
            <p:cNvPr id="9" name="Ellipse 8"/>
            <p:cNvSpPr/>
            <p:nvPr/>
          </p:nvSpPr>
          <p:spPr>
            <a:xfrm>
              <a:off x="116632" y="1424608"/>
              <a:ext cx="360040" cy="360040"/>
            </a:xfrm>
            <a:prstGeom prst="ellipse">
              <a:avLst/>
            </a:prstGeom>
            <a:solidFill>
              <a:schemeClr val="bg1">
                <a:lumMod val="85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0" name="ZoneTexte 9"/>
            <p:cNvSpPr txBox="1"/>
            <p:nvPr/>
          </p:nvSpPr>
          <p:spPr>
            <a:xfrm>
              <a:off x="116632" y="1352600"/>
              <a:ext cx="360040" cy="461665"/>
            </a:xfrm>
            <a:prstGeom prst="rect">
              <a:avLst/>
            </a:prstGeom>
            <a:noFill/>
          </p:spPr>
          <p:txBody>
            <a:bodyPr wrap="square" rtlCol="0">
              <a:spAutoFit/>
            </a:bodyPr>
            <a:lstStyle/>
            <a:p>
              <a:pPr algn="ctr"/>
              <a:r>
                <a:rPr lang="fr-FR" sz="2400" dirty="0" smtClean="0">
                  <a:solidFill>
                    <a:schemeClr val="bg1">
                      <a:lumMod val="50000"/>
                    </a:schemeClr>
                  </a:solidFill>
                  <a:effectLst>
                    <a:outerShdw blurRad="38100" dist="38100" dir="2700000" algn="tl">
                      <a:srgbClr val="000000">
                        <a:alpha val="43137"/>
                      </a:srgbClr>
                    </a:outerShdw>
                  </a:effectLst>
                  <a:latin typeface="Berlin Sans FB Demi" pitchFamily="34" charset="0"/>
                </a:rPr>
                <a:t>1</a:t>
              </a:r>
              <a:endParaRPr lang="fr-FR" dirty="0">
                <a:solidFill>
                  <a:schemeClr val="bg1">
                    <a:lumMod val="50000"/>
                  </a:schemeClr>
                </a:solidFill>
                <a:effectLst>
                  <a:outerShdw blurRad="38100" dist="38100" dir="2700000" algn="tl">
                    <a:srgbClr val="000000">
                      <a:alpha val="43137"/>
                    </a:srgbClr>
                  </a:outerShdw>
                </a:effectLst>
                <a:latin typeface="Berlin Sans FB Demi" pitchFamily="34" charset="0"/>
              </a:endParaRPr>
            </a:p>
          </p:txBody>
        </p:sp>
      </p:grpSp>
      <p:sp>
        <p:nvSpPr>
          <p:cNvPr id="11" name="Rectangle à coins arrondis 10"/>
          <p:cNvSpPr/>
          <p:nvPr/>
        </p:nvSpPr>
        <p:spPr>
          <a:xfrm>
            <a:off x="6568752" y="1432012"/>
            <a:ext cx="201216" cy="201216"/>
          </a:xfrm>
          <a:prstGeom prst="roundRect">
            <a:avLst/>
          </a:prstGeom>
          <a:solidFill>
            <a:schemeClr val="bg1"/>
          </a:solidFill>
          <a:ln>
            <a:solidFill>
              <a:schemeClr val="bg1">
                <a:lumMod val="5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fr-F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fr-FR"/>
          </a:p>
        </p:txBody>
      </p:sp>
      <p:sp>
        <p:nvSpPr>
          <p:cNvPr id="2" name="ZoneTexte 1"/>
          <p:cNvSpPr txBox="1"/>
          <p:nvPr/>
        </p:nvSpPr>
        <p:spPr>
          <a:xfrm>
            <a:off x="1340768" y="1767805"/>
            <a:ext cx="4104456" cy="1384995"/>
          </a:xfrm>
          <a:prstGeom prst="rect">
            <a:avLst/>
          </a:prstGeom>
          <a:noFill/>
        </p:spPr>
        <p:txBody>
          <a:bodyPr wrap="square" rtlCol="0">
            <a:spAutoFit/>
          </a:bodyPr>
          <a:lstStyle/>
          <a:p>
            <a:pPr>
              <a:lnSpc>
                <a:spcPct val="200000"/>
              </a:lnSpc>
            </a:pPr>
            <a:r>
              <a:rPr lang="fr-FR" sz="1400" dirty="0" smtClean="0">
                <a:latin typeface="Throw My Hands Up in the Air"/>
                <a:ea typeface="Throw My Hands Up in the Air"/>
              </a:rPr>
              <a:t>~</a:t>
            </a:r>
            <a:r>
              <a:rPr lang="fr-FR" sz="1400" dirty="0" smtClean="0">
                <a:latin typeface="+mj-lt"/>
                <a:ea typeface="Throw My Hands Up in the Air"/>
              </a:rPr>
              <a:t> poule – poulie – poulailler - poulet</a:t>
            </a:r>
          </a:p>
          <a:p>
            <a:pPr>
              <a:lnSpc>
                <a:spcPct val="200000"/>
              </a:lnSpc>
            </a:pPr>
            <a:r>
              <a:rPr lang="fr-FR" sz="1400" dirty="0">
                <a:latin typeface="Throw My Hands Up in the Air"/>
                <a:ea typeface="Throw My Hands Up in the Air"/>
              </a:rPr>
              <a:t>~</a:t>
            </a:r>
            <a:r>
              <a:rPr lang="fr-FR" sz="1400" dirty="0">
                <a:ea typeface="Throw My Hands Up in the Air"/>
              </a:rPr>
              <a:t> </a:t>
            </a:r>
            <a:r>
              <a:rPr lang="fr-FR" sz="1400" dirty="0" smtClean="0">
                <a:ea typeface="Throw My Hands Up in the Air"/>
              </a:rPr>
              <a:t>invention – vent – inventer - inventeur</a:t>
            </a:r>
            <a:endParaRPr lang="fr-FR" sz="1400" dirty="0" smtClean="0">
              <a:latin typeface="+mj-lt"/>
            </a:endParaRPr>
          </a:p>
          <a:p>
            <a:pPr>
              <a:lnSpc>
                <a:spcPct val="200000"/>
              </a:lnSpc>
            </a:pPr>
            <a:r>
              <a:rPr lang="fr-FR" sz="1400" dirty="0">
                <a:latin typeface="Throw My Hands Up in the Air"/>
                <a:ea typeface="Throw My Hands Up in the Air"/>
              </a:rPr>
              <a:t>~</a:t>
            </a:r>
            <a:r>
              <a:rPr lang="fr-FR" sz="1400" dirty="0">
                <a:ea typeface="Throw My Hands Up in the Air"/>
              </a:rPr>
              <a:t> </a:t>
            </a:r>
            <a:r>
              <a:rPr lang="fr-FR" sz="1400" dirty="0" smtClean="0">
                <a:ea typeface="Throw My Hands Up in the Air"/>
              </a:rPr>
              <a:t>oiseau – oisillon – oignon - oiseleur</a:t>
            </a:r>
            <a:endParaRPr lang="fr-FR" sz="1400" dirty="0">
              <a:ea typeface="Throw My Hands Up in the Air"/>
            </a:endParaRPr>
          </a:p>
        </p:txBody>
      </p:sp>
      <p:grpSp>
        <p:nvGrpSpPr>
          <p:cNvPr id="13" name="Groupe 12"/>
          <p:cNvGrpSpPr/>
          <p:nvPr/>
        </p:nvGrpSpPr>
        <p:grpSpPr>
          <a:xfrm>
            <a:off x="116632" y="3656856"/>
            <a:ext cx="360040" cy="461665"/>
            <a:chOff x="116632" y="1352600"/>
            <a:chExt cx="360040" cy="461665"/>
          </a:xfrm>
        </p:grpSpPr>
        <p:sp>
          <p:nvSpPr>
            <p:cNvPr id="14" name="Ellipse 13"/>
            <p:cNvSpPr/>
            <p:nvPr/>
          </p:nvSpPr>
          <p:spPr>
            <a:xfrm>
              <a:off x="116632" y="1424608"/>
              <a:ext cx="360040" cy="360040"/>
            </a:xfrm>
            <a:prstGeom prst="ellipse">
              <a:avLst/>
            </a:prstGeom>
            <a:solidFill>
              <a:schemeClr val="bg1">
                <a:lumMod val="85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5" name="ZoneTexte 14"/>
            <p:cNvSpPr txBox="1"/>
            <p:nvPr/>
          </p:nvSpPr>
          <p:spPr>
            <a:xfrm>
              <a:off x="116632" y="1352600"/>
              <a:ext cx="360040" cy="461665"/>
            </a:xfrm>
            <a:prstGeom prst="rect">
              <a:avLst/>
            </a:prstGeom>
            <a:noFill/>
          </p:spPr>
          <p:txBody>
            <a:bodyPr wrap="square" rtlCol="0">
              <a:spAutoFit/>
            </a:bodyPr>
            <a:lstStyle/>
            <a:p>
              <a:pPr algn="ctr"/>
              <a:r>
                <a:rPr lang="fr-FR" sz="2400" dirty="0" smtClean="0">
                  <a:solidFill>
                    <a:schemeClr val="bg1">
                      <a:lumMod val="50000"/>
                    </a:schemeClr>
                  </a:solidFill>
                  <a:effectLst>
                    <a:outerShdw blurRad="38100" dist="38100" dir="2700000" algn="tl">
                      <a:srgbClr val="000000">
                        <a:alpha val="43137"/>
                      </a:srgbClr>
                    </a:outerShdw>
                  </a:effectLst>
                  <a:latin typeface="Berlin Sans FB Demi" pitchFamily="34" charset="0"/>
                </a:rPr>
                <a:t>2</a:t>
              </a:r>
              <a:endParaRPr lang="fr-FR" dirty="0">
                <a:solidFill>
                  <a:schemeClr val="bg1">
                    <a:lumMod val="50000"/>
                  </a:schemeClr>
                </a:solidFill>
                <a:effectLst>
                  <a:outerShdw blurRad="38100" dist="38100" dir="2700000" algn="tl">
                    <a:srgbClr val="000000">
                      <a:alpha val="43137"/>
                    </a:srgbClr>
                  </a:outerShdw>
                </a:effectLst>
                <a:latin typeface="Berlin Sans FB Demi" pitchFamily="34" charset="0"/>
              </a:endParaRPr>
            </a:p>
          </p:txBody>
        </p:sp>
      </p:grpSp>
      <p:sp>
        <p:nvSpPr>
          <p:cNvPr id="23" name="ZoneTexte 22"/>
          <p:cNvSpPr txBox="1"/>
          <p:nvPr/>
        </p:nvSpPr>
        <p:spPr>
          <a:xfrm>
            <a:off x="548680" y="6753200"/>
            <a:ext cx="6020072" cy="738664"/>
          </a:xfrm>
          <a:prstGeom prst="rect">
            <a:avLst/>
          </a:prstGeom>
          <a:noFill/>
        </p:spPr>
        <p:txBody>
          <a:bodyPr wrap="square" rtlCol="0">
            <a:spAutoFit/>
          </a:bodyPr>
          <a:lstStyle/>
          <a:p>
            <a:pPr>
              <a:lnSpc>
                <a:spcPct val="150000"/>
              </a:lnSpc>
            </a:pPr>
            <a:r>
              <a:rPr lang="fr-FR" sz="1400" u="sng" dirty="0" smtClean="0">
                <a:latin typeface="SimpleRonde" pitchFamily="2" charset="0"/>
              </a:rPr>
              <a:t>Complète les phrases suivantes par des mots de la même famille.</a:t>
            </a:r>
            <a:endParaRPr lang="fr-FR" sz="1400" u="sng" dirty="0">
              <a:latin typeface="SimpleRonde" pitchFamily="2" charset="0"/>
            </a:endParaRPr>
          </a:p>
        </p:txBody>
      </p:sp>
      <p:grpSp>
        <p:nvGrpSpPr>
          <p:cNvPr id="24" name="Groupe 23"/>
          <p:cNvGrpSpPr/>
          <p:nvPr/>
        </p:nvGrpSpPr>
        <p:grpSpPr>
          <a:xfrm>
            <a:off x="116632" y="6689767"/>
            <a:ext cx="360040" cy="461665"/>
            <a:chOff x="116632" y="1352600"/>
            <a:chExt cx="360040" cy="461665"/>
          </a:xfrm>
        </p:grpSpPr>
        <p:sp>
          <p:nvSpPr>
            <p:cNvPr id="25" name="Ellipse 24"/>
            <p:cNvSpPr/>
            <p:nvPr/>
          </p:nvSpPr>
          <p:spPr>
            <a:xfrm>
              <a:off x="116632" y="1424608"/>
              <a:ext cx="360040" cy="360040"/>
            </a:xfrm>
            <a:prstGeom prst="ellipse">
              <a:avLst/>
            </a:prstGeom>
            <a:solidFill>
              <a:schemeClr val="bg1">
                <a:lumMod val="85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6" name="ZoneTexte 25"/>
            <p:cNvSpPr txBox="1"/>
            <p:nvPr/>
          </p:nvSpPr>
          <p:spPr>
            <a:xfrm>
              <a:off x="116632" y="1352600"/>
              <a:ext cx="360040" cy="461665"/>
            </a:xfrm>
            <a:prstGeom prst="rect">
              <a:avLst/>
            </a:prstGeom>
            <a:noFill/>
          </p:spPr>
          <p:txBody>
            <a:bodyPr wrap="square" rtlCol="0">
              <a:spAutoFit/>
            </a:bodyPr>
            <a:lstStyle/>
            <a:p>
              <a:pPr algn="ctr"/>
              <a:r>
                <a:rPr lang="fr-FR" sz="2400" dirty="0" smtClean="0">
                  <a:solidFill>
                    <a:schemeClr val="bg1">
                      <a:lumMod val="50000"/>
                    </a:schemeClr>
                  </a:solidFill>
                  <a:effectLst>
                    <a:outerShdw blurRad="38100" dist="38100" dir="2700000" algn="tl">
                      <a:srgbClr val="000000">
                        <a:alpha val="43137"/>
                      </a:srgbClr>
                    </a:outerShdw>
                  </a:effectLst>
                  <a:latin typeface="Berlin Sans FB Demi" pitchFamily="34" charset="0"/>
                </a:rPr>
                <a:t>3</a:t>
              </a:r>
              <a:endParaRPr lang="fr-FR" dirty="0">
                <a:solidFill>
                  <a:schemeClr val="bg1">
                    <a:lumMod val="50000"/>
                  </a:schemeClr>
                </a:solidFill>
                <a:effectLst>
                  <a:outerShdw blurRad="38100" dist="38100" dir="2700000" algn="tl">
                    <a:srgbClr val="000000">
                      <a:alpha val="43137"/>
                    </a:srgbClr>
                  </a:outerShdw>
                </a:effectLst>
                <a:latin typeface="Berlin Sans FB Demi" pitchFamily="34" charset="0"/>
              </a:endParaRPr>
            </a:p>
          </p:txBody>
        </p:sp>
      </p:grpSp>
      <p:sp>
        <p:nvSpPr>
          <p:cNvPr id="27" name="Rectangle à coins arrondis 26"/>
          <p:cNvSpPr/>
          <p:nvPr/>
        </p:nvSpPr>
        <p:spPr>
          <a:xfrm>
            <a:off x="6568752" y="6841187"/>
            <a:ext cx="201216" cy="201216"/>
          </a:xfrm>
          <a:prstGeom prst="roundRect">
            <a:avLst/>
          </a:prstGeom>
          <a:solidFill>
            <a:schemeClr val="bg1"/>
          </a:solidFill>
          <a:ln>
            <a:solidFill>
              <a:schemeClr val="bg1">
                <a:lumMod val="5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fr-F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fr-FR"/>
          </a:p>
        </p:txBody>
      </p:sp>
      <p:sp>
        <p:nvSpPr>
          <p:cNvPr id="28" name="ZoneTexte 27"/>
          <p:cNvSpPr txBox="1"/>
          <p:nvPr/>
        </p:nvSpPr>
        <p:spPr>
          <a:xfrm>
            <a:off x="115416" y="7833320"/>
            <a:ext cx="6769968" cy="1815882"/>
          </a:xfrm>
          <a:prstGeom prst="rect">
            <a:avLst/>
          </a:prstGeom>
          <a:noFill/>
        </p:spPr>
        <p:txBody>
          <a:bodyPr wrap="square" rtlCol="0">
            <a:spAutoFit/>
          </a:bodyPr>
          <a:lstStyle/>
          <a:p>
            <a:pPr marL="285750" indent="-285750">
              <a:lnSpc>
                <a:spcPct val="200000"/>
              </a:lnSpc>
              <a:buFont typeface="Arial" pitchFamily="34" charset="0"/>
              <a:buChar char="•"/>
            </a:pPr>
            <a:r>
              <a:rPr lang="fr-FR" sz="1400" dirty="0" smtClean="0"/>
              <a:t>Je vais à l’___________________ tous les jours.</a:t>
            </a:r>
          </a:p>
          <a:p>
            <a:pPr marL="285750" indent="-285750">
              <a:lnSpc>
                <a:spcPct val="200000"/>
              </a:lnSpc>
              <a:buFont typeface="Arial" pitchFamily="34" charset="0"/>
              <a:buChar char="•"/>
            </a:pPr>
            <a:r>
              <a:rPr lang="fr-FR" sz="1400" dirty="0" smtClean="0"/>
              <a:t>Après les vacances de printemps, nous partons en voyage ____________________ .</a:t>
            </a:r>
          </a:p>
          <a:p>
            <a:pPr marL="285750" indent="-285750">
              <a:lnSpc>
                <a:spcPct val="200000"/>
              </a:lnSpc>
              <a:buFont typeface="Arial" pitchFamily="34" charset="0"/>
              <a:buChar char="•"/>
            </a:pPr>
            <a:r>
              <a:rPr lang="fr-FR" sz="1400" dirty="0" smtClean="0"/>
              <a:t>Les ______________________ font leur rentrée en septembre.</a:t>
            </a:r>
          </a:p>
          <a:p>
            <a:pPr marL="285750" indent="-285750">
              <a:lnSpc>
                <a:spcPct val="200000"/>
              </a:lnSpc>
              <a:buFont typeface="Arial" pitchFamily="34" charset="0"/>
              <a:buChar char="•"/>
            </a:pPr>
            <a:r>
              <a:rPr lang="fr-FR" sz="1400" dirty="0" smtClean="0"/>
              <a:t>Mon frère est __________________________ depuis qu’il a 2 ans.</a:t>
            </a:r>
            <a:endParaRPr lang="fr-FR" sz="1400" dirty="0"/>
          </a:p>
        </p:txBody>
      </p:sp>
      <p:sp>
        <p:nvSpPr>
          <p:cNvPr id="29" name="ZoneTexte 28"/>
          <p:cNvSpPr txBox="1"/>
          <p:nvPr/>
        </p:nvSpPr>
        <p:spPr>
          <a:xfrm>
            <a:off x="0" y="7473280"/>
            <a:ext cx="6858000" cy="307777"/>
          </a:xfrm>
          <a:prstGeom prst="rect">
            <a:avLst/>
          </a:prstGeom>
          <a:noFill/>
        </p:spPr>
        <p:txBody>
          <a:bodyPr wrap="square" rtlCol="0">
            <a:spAutoFit/>
          </a:bodyPr>
          <a:lstStyle/>
          <a:p>
            <a:pPr algn="ctr"/>
            <a:r>
              <a:rPr lang="fr-FR" sz="1400" b="1" dirty="0" smtClean="0"/>
              <a:t>école – écoliers – scolaire - scolarisé </a:t>
            </a:r>
            <a:endParaRPr lang="fr-FR" sz="1400" b="1" dirty="0"/>
          </a:p>
        </p:txBody>
      </p:sp>
      <p:sp>
        <p:nvSpPr>
          <p:cNvPr id="30" name="ZoneTexte 29"/>
          <p:cNvSpPr txBox="1"/>
          <p:nvPr/>
        </p:nvSpPr>
        <p:spPr>
          <a:xfrm>
            <a:off x="548680" y="3765634"/>
            <a:ext cx="6020072" cy="388568"/>
          </a:xfrm>
          <a:prstGeom prst="rect">
            <a:avLst/>
          </a:prstGeom>
          <a:noFill/>
        </p:spPr>
        <p:txBody>
          <a:bodyPr wrap="square" rtlCol="0">
            <a:spAutoFit/>
          </a:bodyPr>
          <a:lstStyle/>
          <a:p>
            <a:pPr>
              <a:lnSpc>
                <a:spcPct val="150000"/>
              </a:lnSpc>
            </a:pPr>
            <a:r>
              <a:rPr lang="fr-FR" sz="1400" u="sng" dirty="0" smtClean="0">
                <a:latin typeface="SimpleRonde" pitchFamily="2" charset="0"/>
              </a:rPr>
              <a:t>Colorie d’une même couleur les mots de la même famille.</a:t>
            </a:r>
            <a:endParaRPr lang="fr-FR" sz="1400" u="sng" dirty="0">
              <a:latin typeface="SimpleRonde" pitchFamily="2" charset="0"/>
            </a:endParaRPr>
          </a:p>
        </p:txBody>
      </p:sp>
      <p:sp>
        <p:nvSpPr>
          <p:cNvPr id="31" name="Rectangle à coins arrondis 30"/>
          <p:cNvSpPr/>
          <p:nvPr/>
        </p:nvSpPr>
        <p:spPr>
          <a:xfrm>
            <a:off x="6568752" y="3853621"/>
            <a:ext cx="201216" cy="201216"/>
          </a:xfrm>
          <a:prstGeom prst="roundRect">
            <a:avLst/>
          </a:prstGeom>
          <a:solidFill>
            <a:schemeClr val="bg1"/>
          </a:solidFill>
          <a:ln>
            <a:solidFill>
              <a:schemeClr val="bg1">
                <a:lumMod val="5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fr-F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fr-FR"/>
          </a:p>
        </p:txBody>
      </p:sp>
      <p:grpSp>
        <p:nvGrpSpPr>
          <p:cNvPr id="32" name="Groupe 31"/>
          <p:cNvGrpSpPr/>
          <p:nvPr/>
        </p:nvGrpSpPr>
        <p:grpSpPr>
          <a:xfrm>
            <a:off x="296652" y="4453347"/>
            <a:ext cx="1188132" cy="513929"/>
            <a:chOff x="296652" y="2031738"/>
            <a:chExt cx="1188132" cy="513929"/>
          </a:xfrm>
        </p:grpSpPr>
        <p:sp>
          <p:nvSpPr>
            <p:cNvPr id="33" name="Nuage 32"/>
            <p:cNvSpPr/>
            <p:nvPr/>
          </p:nvSpPr>
          <p:spPr>
            <a:xfrm>
              <a:off x="296652" y="2031738"/>
              <a:ext cx="1188132" cy="513929"/>
            </a:xfrm>
            <a:prstGeom prst="cloud">
              <a:avLst/>
            </a:prstGeom>
            <a:solidFill>
              <a:schemeClr val="bg1"/>
            </a:solidFill>
            <a:ln w="19050">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4" name="ZoneTexte 33"/>
            <p:cNvSpPr txBox="1"/>
            <p:nvPr/>
          </p:nvSpPr>
          <p:spPr>
            <a:xfrm>
              <a:off x="386662" y="2134815"/>
              <a:ext cx="1008112" cy="307777"/>
            </a:xfrm>
            <a:prstGeom prst="rect">
              <a:avLst/>
            </a:prstGeom>
            <a:noFill/>
          </p:spPr>
          <p:txBody>
            <a:bodyPr wrap="square" rtlCol="0">
              <a:spAutoFit/>
            </a:bodyPr>
            <a:lstStyle/>
            <a:p>
              <a:pPr algn="ctr"/>
              <a:r>
                <a:rPr lang="fr-FR" sz="1400" dirty="0" smtClean="0"/>
                <a:t>habiter</a:t>
              </a:r>
              <a:endParaRPr lang="fr-FR" sz="1400" dirty="0"/>
            </a:p>
          </p:txBody>
        </p:sp>
      </p:grpSp>
      <p:grpSp>
        <p:nvGrpSpPr>
          <p:cNvPr id="35" name="Groupe 34"/>
          <p:cNvGrpSpPr/>
          <p:nvPr/>
        </p:nvGrpSpPr>
        <p:grpSpPr>
          <a:xfrm>
            <a:off x="1563409" y="5447183"/>
            <a:ext cx="1188132" cy="513929"/>
            <a:chOff x="2356495" y="3062297"/>
            <a:chExt cx="1188132" cy="513929"/>
          </a:xfrm>
        </p:grpSpPr>
        <p:sp>
          <p:nvSpPr>
            <p:cNvPr id="36" name="Nuage 35"/>
            <p:cNvSpPr/>
            <p:nvPr/>
          </p:nvSpPr>
          <p:spPr>
            <a:xfrm>
              <a:off x="2356495" y="3062297"/>
              <a:ext cx="1188132" cy="513929"/>
            </a:xfrm>
            <a:prstGeom prst="cloud">
              <a:avLst/>
            </a:prstGeom>
            <a:solidFill>
              <a:schemeClr val="bg1"/>
            </a:solidFill>
            <a:ln w="19050">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7" name="ZoneTexte 36"/>
            <p:cNvSpPr txBox="1"/>
            <p:nvPr/>
          </p:nvSpPr>
          <p:spPr>
            <a:xfrm>
              <a:off x="2446505" y="3165374"/>
              <a:ext cx="1008112" cy="307777"/>
            </a:xfrm>
            <a:prstGeom prst="rect">
              <a:avLst/>
            </a:prstGeom>
            <a:noFill/>
          </p:spPr>
          <p:txBody>
            <a:bodyPr wrap="square" rtlCol="0">
              <a:spAutoFit/>
            </a:bodyPr>
            <a:lstStyle/>
            <a:p>
              <a:pPr algn="ctr"/>
              <a:r>
                <a:rPr lang="fr-FR" sz="1400" dirty="0" smtClean="0"/>
                <a:t>échange</a:t>
              </a:r>
              <a:endParaRPr lang="fr-FR" sz="1400" dirty="0"/>
            </a:p>
          </p:txBody>
        </p:sp>
      </p:grpSp>
      <p:grpSp>
        <p:nvGrpSpPr>
          <p:cNvPr id="38" name="Groupe 37"/>
          <p:cNvGrpSpPr/>
          <p:nvPr/>
        </p:nvGrpSpPr>
        <p:grpSpPr>
          <a:xfrm>
            <a:off x="5380620" y="5119676"/>
            <a:ext cx="1188132" cy="513929"/>
            <a:chOff x="5380620" y="2698067"/>
            <a:chExt cx="1188132" cy="513929"/>
          </a:xfrm>
        </p:grpSpPr>
        <p:sp>
          <p:nvSpPr>
            <p:cNvPr id="39" name="Nuage 38"/>
            <p:cNvSpPr/>
            <p:nvPr/>
          </p:nvSpPr>
          <p:spPr>
            <a:xfrm>
              <a:off x="5380620" y="2698067"/>
              <a:ext cx="1188132" cy="513929"/>
            </a:xfrm>
            <a:prstGeom prst="cloud">
              <a:avLst/>
            </a:prstGeom>
            <a:solidFill>
              <a:schemeClr val="bg1"/>
            </a:solidFill>
            <a:ln w="19050">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0" name="ZoneTexte 39"/>
            <p:cNvSpPr txBox="1"/>
            <p:nvPr/>
          </p:nvSpPr>
          <p:spPr>
            <a:xfrm>
              <a:off x="5380620" y="2734468"/>
              <a:ext cx="1188132" cy="307777"/>
            </a:xfrm>
            <a:prstGeom prst="rect">
              <a:avLst/>
            </a:prstGeom>
            <a:noFill/>
          </p:spPr>
          <p:txBody>
            <a:bodyPr wrap="square" rtlCol="0">
              <a:spAutoFit/>
            </a:bodyPr>
            <a:lstStyle/>
            <a:p>
              <a:pPr algn="ctr"/>
              <a:r>
                <a:rPr lang="fr-FR" sz="1400" dirty="0" smtClean="0"/>
                <a:t>changement</a:t>
              </a:r>
              <a:endParaRPr lang="fr-FR" sz="1400" dirty="0"/>
            </a:p>
          </p:txBody>
        </p:sp>
      </p:grpSp>
      <p:grpSp>
        <p:nvGrpSpPr>
          <p:cNvPr id="41" name="Groupe 40"/>
          <p:cNvGrpSpPr/>
          <p:nvPr/>
        </p:nvGrpSpPr>
        <p:grpSpPr>
          <a:xfrm>
            <a:off x="1852439" y="4333924"/>
            <a:ext cx="1188132" cy="513929"/>
            <a:chOff x="296652" y="2031738"/>
            <a:chExt cx="1188132" cy="513929"/>
          </a:xfrm>
        </p:grpSpPr>
        <p:sp>
          <p:nvSpPr>
            <p:cNvPr id="42" name="Nuage 41"/>
            <p:cNvSpPr/>
            <p:nvPr/>
          </p:nvSpPr>
          <p:spPr>
            <a:xfrm>
              <a:off x="296652" y="2031738"/>
              <a:ext cx="1188132" cy="513929"/>
            </a:xfrm>
            <a:prstGeom prst="cloud">
              <a:avLst/>
            </a:prstGeom>
            <a:solidFill>
              <a:schemeClr val="bg1"/>
            </a:solidFill>
            <a:ln w="19050">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3" name="ZoneTexte 42"/>
            <p:cNvSpPr txBox="1"/>
            <p:nvPr/>
          </p:nvSpPr>
          <p:spPr>
            <a:xfrm>
              <a:off x="386662" y="2134815"/>
              <a:ext cx="1008112" cy="307777"/>
            </a:xfrm>
            <a:prstGeom prst="rect">
              <a:avLst/>
            </a:prstGeom>
            <a:noFill/>
          </p:spPr>
          <p:txBody>
            <a:bodyPr wrap="square" rtlCol="0">
              <a:spAutoFit/>
            </a:bodyPr>
            <a:lstStyle/>
            <a:p>
              <a:pPr algn="ctr"/>
              <a:r>
                <a:rPr lang="fr-FR" sz="1400" dirty="0" smtClean="0"/>
                <a:t>changer</a:t>
              </a:r>
              <a:endParaRPr lang="fr-FR" sz="1400" dirty="0"/>
            </a:p>
          </p:txBody>
        </p:sp>
      </p:grpSp>
      <p:grpSp>
        <p:nvGrpSpPr>
          <p:cNvPr id="44" name="Groupe 43"/>
          <p:cNvGrpSpPr/>
          <p:nvPr/>
        </p:nvGrpSpPr>
        <p:grpSpPr>
          <a:xfrm>
            <a:off x="116632" y="5344106"/>
            <a:ext cx="1188132" cy="513929"/>
            <a:chOff x="296652" y="2031738"/>
            <a:chExt cx="1188132" cy="513929"/>
          </a:xfrm>
        </p:grpSpPr>
        <p:sp>
          <p:nvSpPr>
            <p:cNvPr id="45" name="Nuage 44"/>
            <p:cNvSpPr/>
            <p:nvPr/>
          </p:nvSpPr>
          <p:spPr>
            <a:xfrm>
              <a:off x="296652" y="2031738"/>
              <a:ext cx="1188132" cy="513929"/>
            </a:xfrm>
            <a:prstGeom prst="cloud">
              <a:avLst/>
            </a:prstGeom>
            <a:solidFill>
              <a:schemeClr val="bg1"/>
            </a:solidFill>
            <a:ln w="19050">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6" name="ZoneTexte 45"/>
            <p:cNvSpPr txBox="1"/>
            <p:nvPr/>
          </p:nvSpPr>
          <p:spPr>
            <a:xfrm>
              <a:off x="386662" y="2134815"/>
              <a:ext cx="1008112" cy="307777"/>
            </a:xfrm>
            <a:prstGeom prst="rect">
              <a:avLst/>
            </a:prstGeom>
            <a:noFill/>
          </p:spPr>
          <p:txBody>
            <a:bodyPr wrap="square" rtlCol="0">
              <a:spAutoFit/>
            </a:bodyPr>
            <a:lstStyle/>
            <a:p>
              <a:pPr algn="ctr"/>
              <a:r>
                <a:rPr lang="fr-FR" sz="1400" dirty="0" smtClean="0"/>
                <a:t>fleur</a:t>
              </a:r>
              <a:endParaRPr lang="fr-FR" sz="1400" dirty="0"/>
            </a:p>
          </p:txBody>
        </p:sp>
      </p:grpSp>
      <p:grpSp>
        <p:nvGrpSpPr>
          <p:cNvPr id="47" name="Groupe 46"/>
          <p:cNvGrpSpPr/>
          <p:nvPr/>
        </p:nvGrpSpPr>
        <p:grpSpPr>
          <a:xfrm>
            <a:off x="3821317" y="4352764"/>
            <a:ext cx="1188132" cy="513929"/>
            <a:chOff x="296652" y="2031738"/>
            <a:chExt cx="1188132" cy="513929"/>
          </a:xfrm>
        </p:grpSpPr>
        <p:sp>
          <p:nvSpPr>
            <p:cNvPr id="48" name="Nuage 47"/>
            <p:cNvSpPr/>
            <p:nvPr/>
          </p:nvSpPr>
          <p:spPr>
            <a:xfrm>
              <a:off x="296652" y="2031738"/>
              <a:ext cx="1188132" cy="513929"/>
            </a:xfrm>
            <a:prstGeom prst="cloud">
              <a:avLst/>
            </a:prstGeom>
            <a:solidFill>
              <a:schemeClr val="bg1"/>
            </a:solidFill>
            <a:ln w="19050">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9" name="ZoneTexte 48"/>
            <p:cNvSpPr txBox="1"/>
            <p:nvPr/>
          </p:nvSpPr>
          <p:spPr>
            <a:xfrm>
              <a:off x="339037" y="2134815"/>
              <a:ext cx="1008112" cy="307777"/>
            </a:xfrm>
            <a:prstGeom prst="rect">
              <a:avLst/>
            </a:prstGeom>
            <a:noFill/>
          </p:spPr>
          <p:txBody>
            <a:bodyPr wrap="square" rtlCol="0">
              <a:spAutoFit/>
            </a:bodyPr>
            <a:lstStyle/>
            <a:p>
              <a:pPr algn="ctr"/>
              <a:r>
                <a:rPr lang="fr-FR" sz="1400" dirty="0" smtClean="0"/>
                <a:t>fleurir</a:t>
              </a:r>
              <a:endParaRPr lang="fr-FR" sz="1400" dirty="0"/>
            </a:p>
          </p:txBody>
        </p:sp>
      </p:grpSp>
      <p:grpSp>
        <p:nvGrpSpPr>
          <p:cNvPr id="50" name="Groupe 49"/>
          <p:cNvGrpSpPr/>
          <p:nvPr/>
        </p:nvGrpSpPr>
        <p:grpSpPr>
          <a:xfrm>
            <a:off x="2667608" y="4836650"/>
            <a:ext cx="1188132" cy="513929"/>
            <a:chOff x="296652" y="2031738"/>
            <a:chExt cx="1188132" cy="513929"/>
          </a:xfrm>
        </p:grpSpPr>
        <p:sp>
          <p:nvSpPr>
            <p:cNvPr id="51" name="Nuage 50"/>
            <p:cNvSpPr/>
            <p:nvPr/>
          </p:nvSpPr>
          <p:spPr>
            <a:xfrm>
              <a:off x="296652" y="2031738"/>
              <a:ext cx="1188132" cy="513929"/>
            </a:xfrm>
            <a:prstGeom prst="cloud">
              <a:avLst/>
            </a:prstGeom>
            <a:solidFill>
              <a:schemeClr val="bg1"/>
            </a:solidFill>
            <a:ln w="19050">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2" name="ZoneTexte 51"/>
            <p:cNvSpPr txBox="1"/>
            <p:nvPr/>
          </p:nvSpPr>
          <p:spPr>
            <a:xfrm>
              <a:off x="386662" y="2134815"/>
              <a:ext cx="1008112" cy="307777"/>
            </a:xfrm>
            <a:prstGeom prst="rect">
              <a:avLst/>
            </a:prstGeom>
            <a:noFill/>
          </p:spPr>
          <p:txBody>
            <a:bodyPr wrap="square" rtlCol="0">
              <a:spAutoFit/>
            </a:bodyPr>
            <a:lstStyle/>
            <a:p>
              <a:pPr algn="ctr"/>
              <a:r>
                <a:rPr lang="fr-FR" sz="1400" dirty="0" smtClean="0"/>
                <a:t>habitation</a:t>
              </a:r>
              <a:endParaRPr lang="fr-FR" sz="1400" dirty="0"/>
            </a:p>
          </p:txBody>
        </p:sp>
      </p:grpSp>
      <p:grpSp>
        <p:nvGrpSpPr>
          <p:cNvPr id="53" name="Groupe 52"/>
          <p:cNvGrpSpPr/>
          <p:nvPr/>
        </p:nvGrpSpPr>
        <p:grpSpPr>
          <a:xfrm>
            <a:off x="5469514" y="4299459"/>
            <a:ext cx="1188132" cy="513929"/>
            <a:chOff x="296652" y="2031738"/>
            <a:chExt cx="1188132" cy="513929"/>
          </a:xfrm>
        </p:grpSpPr>
        <p:sp>
          <p:nvSpPr>
            <p:cNvPr id="54" name="Nuage 53"/>
            <p:cNvSpPr/>
            <p:nvPr/>
          </p:nvSpPr>
          <p:spPr>
            <a:xfrm>
              <a:off x="296652" y="2031738"/>
              <a:ext cx="1188132" cy="513929"/>
            </a:xfrm>
            <a:prstGeom prst="cloud">
              <a:avLst/>
            </a:prstGeom>
            <a:solidFill>
              <a:schemeClr val="bg1"/>
            </a:solidFill>
            <a:ln w="19050">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5" name="ZoneTexte 54"/>
            <p:cNvSpPr txBox="1"/>
            <p:nvPr/>
          </p:nvSpPr>
          <p:spPr>
            <a:xfrm>
              <a:off x="386662" y="2134815"/>
              <a:ext cx="1008112" cy="307777"/>
            </a:xfrm>
            <a:prstGeom prst="rect">
              <a:avLst/>
            </a:prstGeom>
            <a:noFill/>
          </p:spPr>
          <p:txBody>
            <a:bodyPr wrap="square" rtlCol="0">
              <a:spAutoFit/>
            </a:bodyPr>
            <a:lstStyle/>
            <a:p>
              <a:pPr algn="ctr"/>
              <a:r>
                <a:rPr lang="fr-FR" sz="1400" dirty="0" smtClean="0"/>
                <a:t>habitant</a:t>
              </a:r>
              <a:endParaRPr lang="fr-FR" sz="1400" dirty="0"/>
            </a:p>
          </p:txBody>
        </p:sp>
      </p:grpSp>
      <p:grpSp>
        <p:nvGrpSpPr>
          <p:cNvPr id="56" name="Groupe 55"/>
          <p:cNvGrpSpPr/>
          <p:nvPr/>
        </p:nvGrpSpPr>
        <p:grpSpPr>
          <a:xfrm>
            <a:off x="3855740" y="5293295"/>
            <a:ext cx="1188132" cy="513929"/>
            <a:chOff x="296652" y="2031738"/>
            <a:chExt cx="1188132" cy="513929"/>
          </a:xfrm>
        </p:grpSpPr>
        <p:sp>
          <p:nvSpPr>
            <p:cNvPr id="57" name="Nuage 56"/>
            <p:cNvSpPr/>
            <p:nvPr/>
          </p:nvSpPr>
          <p:spPr>
            <a:xfrm>
              <a:off x="296652" y="2031738"/>
              <a:ext cx="1188132" cy="513929"/>
            </a:xfrm>
            <a:prstGeom prst="cloud">
              <a:avLst/>
            </a:prstGeom>
            <a:solidFill>
              <a:schemeClr val="bg1"/>
            </a:solidFill>
            <a:ln w="19050">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8" name="ZoneTexte 57"/>
            <p:cNvSpPr txBox="1"/>
            <p:nvPr/>
          </p:nvSpPr>
          <p:spPr>
            <a:xfrm>
              <a:off x="386662" y="2134815"/>
              <a:ext cx="1008112" cy="307777"/>
            </a:xfrm>
            <a:prstGeom prst="rect">
              <a:avLst/>
            </a:prstGeom>
            <a:noFill/>
          </p:spPr>
          <p:txBody>
            <a:bodyPr wrap="square" rtlCol="0">
              <a:spAutoFit/>
            </a:bodyPr>
            <a:lstStyle/>
            <a:p>
              <a:pPr algn="ctr"/>
              <a:r>
                <a:rPr lang="fr-FR" sz="1400" dirty="0" smtClean="0"/>
                <a:t>fleuriste</a:t>
              </a:r>
              <a:endParaRPr lang="fr-FR" sz="1400" dirty="0"/>
            </a:p>
          </p:txBody>
        </p:sp>
      </p:grpSp>
    </p:spTree>
    <p:extLst>
      <p:ext uri="{BB962C8B-B14F-4D97-AF65-F5344CB8AC3E}">
        <p14:creationId xmlns:p14="http://schemas.microsoft.com/office/powerpoint/2010/main" val="62365162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texte 3"/>
          <p:cNvSpPr>
            <a:spLocks noGrp="1"/>
          </p:cNvSpPr>
          <p:nvPr>
            <p:ph type="body" sz="quarter" idx="10"/>
          </p:nvPr>
        </p:nvSpPr>
        <p:spPr/>
        <p:txBody>
          <a:bodyPr/>
          <a:lstStyle/>
          <a:p>
            <a:r>
              <a:rPr lang="fr-FR" dirty="0" smtClean="0"/>
              <a:t>Les familles de mots</a:t>
            </a:r>
            <a:endParaRPr lang="fr-FR" dirty="0"/>
          </a:p>
        </p:txBody>
      </p:sp>
      <p:sp>
        <p:nvSpPr>
          <p:cNvPr id="7" name="ZoneTexte 6"/>
          <p:cNvSpPr txBox="1"/>
          <p:nvPr/>
        </p:nvSpPr>
        <p:spPr>
          <a:xfrm>
            <a:off x="548680" y="1640339"/>
            <a:ext cx="6020072" cy="388568"/>
          </a:xfrm>
          <a:prstGeom prst="rect">
            <a:avLst/>
          </a:prstGeom>
          <a:noFill/>
        </p:spPr>
        <p:txBody>
          <a:bodyPr wrap="square" rtlCol="0">
            <a:spAutoFit/>
          </a:bodyPr>
          <a:lstStyle/>
          <a:p>
            <a:pPr>
              <a:lnSpc>
                <a:spcPct val="150000"/>
              </a:lnSpc>
            </a:pPr>
            <a:r>
              <a:rPr lang="fr-FR" sz="1400" u="sng" dirty="0">
                <a:latin typeface="SimpleRonde" pitchFamily="2" charset="0"/>
              </a:rPr>
              <a:t>Colorie d’une même couleur les mots de la même famille.</a:t>
            </a:r>
          </a:p>
        </p:txBody>
      </p:sp>
      <p:grpSp>
        <p:nvGrpSpPr>
          <p:cNvPr id="8" name="Groupe 7"/>
          <p:cNvGrpSpPr/>
          <p:nvPr/>
        </p:nvGrpSpPr>
        <p:grpSpPr>
          <a:xfrm>
            <a:off x="116632" y="1576906"/>
            <a:ext cx="360040" cy="461665"/>
            <a:chOff x="116632" y="1352600"/>
            <a:chExt cx="360040" cy="461665"/>
          </a:xfrm>
        </p:grpSpPr>
        <p:sp>
          <p:nvSpPr>
            <p:cNvPr id="9" name="Ellipse 8"/>
            <p:cNvSpPr/>
            <p:nvPr/>
          </p:nvSpPr>
          <p:spPr>
            <a:xfrm>
              <a:off x="116632" y="1424608"/>
              <a:ext cx="360040" cy="360040"/>
            </a:xfrm>
            <a:prstGeom prst="ellipse">
              <a:avLst/>
            </a:prstGeom>
            <a:solidFill>
              <a:schemeClr val="bg1">
                <a:lumMod val="85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0" name="ZoneTexte 9"/>
            <p:cNvSpPr txBox="1"/>
            <p:nvPr/>
          </p:nvSpPr>
          <p:spPr>
            <a:xfrm>
              <a:off x="116632" y="1352600"/>
              <a:ext cx="360040" cy="461665"/>
            </a:xfrm>
            <a:prstGeom prst="rect">
              <a:avLst/>
            </a:prstGeom>
            <a:noFill/>
          </p:spPr>
          <p:txBody>
            <a:bodyPr wrap="square" rtlCol="0">
              <a:spAutoFit/>
            </a:bodyPr>
            <a:lstStyle/>
            <a:p>
              <a:pPr algn="ctr"/>
              <a:r>
                <a:rPr lang="fr-FR" sz="2400" dirty="0" smtClean="0">
                  <a:solidFill>
                    <a:schemeClr val="bg1">
                      <a:lumMod val="50000"/>
                    </a:schemeClr>
                  </a:solidFill>
                  <a:effectLst>
                    <a:outerShdw blurRad="38100" dist="38100" dir="2700000" algn="tl">
                      <a:srgbClr val="000000">
                        <a:alpha val="43137"/>
                      </a:srgbClr>
                    </a:outerShdw>
                  </a:effectLst>
                  <a:latin typeface="Berlin Sans FB Demi" pitchFamily="34" charset="0"/>
                </a:rPr>
                <a:t>1</a:t>
              </a:r>
              <a:endParaRPr lang="fr-FR" dirty="0">
                <a:solidFill>
                  <a:schemeClr val="bg1">
                    <a:lumMod val="50000"/>
                  </a:schemeClr>
                </a:solidFill>
                <a:effectLst>
                  <a:outerShdw blurRad="38100" dist="38100" dir="2700000" algn="tl">
                    <a:srgbClr val="000000">
                      <a:alpha val="43137"/>
                    </a:srgbClr>
                  </a:outerShdw>
                </a:effectLst>
                <a:latin typeface="Berlin Sans FB Demi" pitchFamily="34" charset="0"/>
              </a:endParaRPr>
            </a:p>
          </p:txBody>
        </p:sp>
      </p:grpSp>
      <p:sp>
        <p:nvSpPr>
          <p:cNvPr id="11" name="Rectangle à coins arrondis 10"/>
          <p:cNvSpPr/>
          <p:nvPr/>
        </p:nvSpPr>
        <p:spPr>
          <a:xfrm>
            <a:off x="6568752" y="1728326"/>
            <a:ext cx="201216" cy="201216"/>
          </a:xfrm>
          <a:prstGeom prst="roundRect">
            <a:avLst/>
          </a:prstGeom>
          <a:solidFill>
            <a:schemeClr val="bg1"/>
          </a:solidFill>
          <a:ln>
            <a:solidFill>
              <a:schemeClr val="bg1">
                <a:lumMod val="5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fr-F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fr-FR"/>
          </a:p>
        </p:txBody>
      </p:sp>
      <p:sp>
        <p:nvSpPr>
          <p:cNvPr id="13" name="ZoneTexte 12"/>
          <p:cNvSpPr txBox="1"/>
          <p:nvPr/>
        </p:nvSpPr>
        <p:spPr>
          <a:xfrm>
            <a:off x="548680" y="4953000"/>
            <a:ext cx="6020072" cy="415498"/>
          </a:xfrm>
          <a:prstGeom prst="rect">
            <a:avLst/>
          </a:prstGeom>
          <a:noFill/>
        </p:spPr>
        <p:txBody>
          <a:bodyPr wrap="square" rtlCol="0">
            <a:spAutoFit/>
          </a:bodyPr>
          <a:lstStyle/>
          <a:p>
            <a:pPr>
              <a:lnSpc>
                <a:spcPct val="150000"/>
              </a:lnSpc>
            </a:pPr>
            <a:r>
              <a:rPr lang="fr-FR" sz="1400" u="sng" dirty="0" smtClean="0">
                <a:latin typeface="SimpleRonde" pitchFamily="2" charset="0"/>
              </a:rPr>
              <a:t>Barre l’intrus dans chaque famille.</a:t>
            </a:r>
            <a:endParaRPr lang="fr-FR" sz="1400" u="sng" dirty="0">
              <a:latin typeface="SimpleRonde" pitchFamily="2" charset="0"/>
            </a:endParaRPr>
          </a:p>
        </p:txBody>
      </p:sp>
      <p:grpSp>
        <p:nvGrpSpPr>
          <p:cNvPr id="14" name="Groupe 13"/>
          <p:cNvGrpSpPr/>
          <p:nvPr/>
        </p:nvGrpSpPr>
        <p:grpSpPr>
          <a:xfrm>
            <a:off x="116632" y="4889567"/>
            <a:ext cx="360040" cy="461665"/>
            <a:chOff x="116632" y="1352600"/>
            <a:chExt cx="360040" cy="461665"/>
          </a:xfrm>
        </p:grpSpPr>
        <p:sp>
          <p:nvSpPr>
            <p:cNvPr id="15" name="Ellipse 14"/>
            <p:cNvSpPr/>
            <p:nvPr/>
          </p:nvSpPr>
          <p:spPr>
            <a:xfrm>
              <a:off x="116632" y="1424608"/>
              <a:ext cx="360040" cy="360040"/>
            </a:xfrm>
            <a:prstGeom prst="ellipse">
              <a:avLst/>
            </a:prstGeom>
            <a:solidFill>
              <a:schemeClr val="bg1">
                <a:lumMod val="85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6" name="ZoneTexte 15"/>
            <p:cNvSpPr txBox="1"/>
            <p:nvPr/>
          </p:nvSpPr>
          <p:spPr>
            <a:xfrm>
              <a:off x="116632" y="1352600"/>
              <a:ext cx="360040" cy="461665"/>
            </a:xfrm>
            <a:prstGeom prst="rect">
              <a:avLst/>
            </a:prstGeom>
            <a:noFill/>
          </p:spPr>
          <p:txBody>
            <a:bodyPr wrap="square" rtlCol="0">
              <a:spAutoFit/>
            </a:bodyPr>
            <a:lstStyle/>
            <a:p>
              <a:pPr algn="ctr"/>
              <a:r>
                <a:rPr lang="fr-FR" sz="2400" dirty="0" smtClean="0">
                  <a:solidFill>
                    <a:schemeClr val="bg1">
                      <a:lumMod val="50000"/>
                    </a:schemeClr>
                  </a:solidFill>
                  <a:effectLst>
                    <a:outerShdw blurRad="38100" dist="38100" dir="2700000" algn="tl">
                      <a:srgbClr val="000000">
                        <a:alpha val="43137"/>
                      </a:srgbClr>
                    </a:outerShdw>
                  </a:effectLst>
                  <a:latin typeface="Berlin Sans FB Demi" pitchFamily="34" charset="0"/>
                </a:rPr>
                <a:t>2</a:t>
              </a:r>
              <a:endParaRPr lang="fr-FR" dirty="0">
                <a:solidFill>
                  <a:schemeClr val="bg1">
                    <a:lumMod val="50000"/>
                  </a:schemeClr>
                </a:solidFill>
                <a:effectLst>
                  <a:outerShdw blurRad="38100" dist="38100" dir="2700000" algn="tl">
                    <a:srgbClr val="000000">
                      <a:alpha val="43137"/>
                    </a:srgbClr>
                  </a:outerShdw>
                </a:effectLst>
                <a:latin typeface="Berlin Sans FB Demi" pitchFamily="34" charset="0"/>
              </a:endParaRPr>
            </a:p>
          </p:txBody>
        </p:sp>
      </p:grpSp>
      <p:sp>
        <p:nvSpPr>
          <p:cNvPr id="17" name="Rectangle à coins arrondis 16"/>
          <p:cNvSpPr/>
          <p:nvPr/>
        </p:nvSpPr>
        <p:spPr>
          <a:xfrm>
            <a:off x="6568752" y="5040987"/>
            <a:ext cx="201216" cy="201216"/>
          </a:xfrm>
          <a:prstGeom prst="roundRect">
            <a:avLst/>
          </a:prstGeom>
          <a:solidFill>
            <a:schemeClr val="bg1"/>
          </a:solidFill>
          <a:ln>
            <a:solidFill>
              <a:schemeClr val="bg1">
                <a:lumMod val="5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fr-F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fr-FR"/>
          </a:p>
        </p:txBody>
      </p:sp>
      <p:sp>
        <p:nvSpPr>
          <p:cNvPr id="18" name="ZoneTexte 17"/>
          <p:cNvSpPr txBox="1"/>
          <p:nvPr/>
        </p:nvSpPr>
        <p:spPr>
          <a:xfrm>
            <a:off x="1340768" y="5368205"/>
            <a:ext cx="4104456" cy="1384995"/>
          </a:xfrm>
          <a:prstGeom prst="rect">
            <a:avLst/>
          </a:prstGeom>
          <a:noFill/>
        </p:spPr>
        <p:txBody>
          <a:bodyPr wrap="square" rtlCol="0">
            <a:spAutoFit/>
          </a:bodyPr>
          <a:lstStyle/>
          <a:p>
            <a:pPr>
              <a:lnSpc>
                <a:spcPct val="200000"/>
              </a:lnSpc>
            </a:pPr>
            <a:r>
              <a:rPr lang="fr-FR" sz="1400" dirty="0" smtClean="0">
                <a:latin typeface="Throw My Hands Up in the Air"/>
                <a:ea typeface="Throw My Hands Up in the Air"/>
              </a:rPr>
              <a:t>~</a:t>
            </a:r>
            <a:r>
              <a:rPr lang="fr-FR" sz="1400" dirty="0" smtClean="0">
                <a:latin typeface="+mj-lt"/>
                <a:ea typeface="Throw My Hands Up in the Air"/>
              </a:rPr>
              <a:t> terreur – terrifiant – terrain - terrifier</a:t>
            </a:r>
          </a:p>
          <a:p>
            <a:pPr>
              <a:lnSpc>
                <a:spcPct val="200000"/>
              </a:lnSpc>
            </a:pPr>
            <a:r>
              <a:rPr lang="fr-FR" sz="1400" dirty="0">
                <a:latin typeface="Throw My Hands Up in the Air"/>
                <a:ea typeface="Throw My Hands Up in the Air"/>
              </a:rPr>
              <a:t>~</a:t>
            </a:r>
            <a:r>
              <a:rPr lang="fr-FR" sz="1400" dirty="0">
                <a:ea typeface="Throw My Hands Up in the Air"/>
              </a:rPr>
              <a:t> </a:t>
            </a:r>
            <a:r>
              <a:rPr lang="fr-FR" sz="1400" dirty="0" smtClean="0">
                <a:ea typeface="Throw My Hands Up in the Air"/>
              </a:rPr>
              <a:t>profitable – profiter – profond - profit</a:t>
            </a:r>
            <a:endParaRPr lang="fr-FR" sz="1400" dirty="0" smtClean="0">
              <a:latin typeface="+mj-lt"/>
            </a:endParaRPr>
          </a:p>
          <a:p>
            <a:pPr>
              <a:lnSpc>
                <a:spcPct val="200000"/>
              </a:lnSpc>
            </a:pPr>
            <a:r>
              <a:rPr lang="fr-FR" sz="1400" dirty="0">
                <a:latin typeface="Throw My Hands Up in the Air"/>
                <a:ea typeface="Throw My Hands Up in the Air"/>
              </a:rPr>
              <a:t>~</a:t>
            </a:r>
            <a:r>
              <a:rPr lang="fr-FR" sz="1400" dirty="0">
                <a:ea typeface="Throw My Hands Up in the Air"/>
              </a:rPr>
              <a:t> </a:t>
            </a:r>
            <a:r>
              <a:rPr lang="fr-FR" sz="1400" dirty="0" smtClean="0">
                <a:ea typeface="Throw My Hands Up in the Air"/>
              </a:rPr>
              <a:t>aliter – aliment – alimentation -  alimenter</a:t>
            </a:r>
            <a:endParaRPr lang="fr-FR" sz="1400" dirty="0">
              <a:ea typeface="Throw My Hands Up in the Air"/>
            </a:endParaRPr>
          </a:p>
        </p:txBody>
      </p:sp>
      <p:sp>
        <p:nvSpPr>
          <p:cNvPr id="19" name="ZoneTexte 18"/>
          <p:cNvSpPr txBox="1"/>
          <p:nvPr/>
        </p:nvSpPr>
        <p:spPr>
          <a:xfrm>
            <a:off x="548680" y="7617003"/>
            <a:ext cx="6020072" cy="415498"/>
          </a:xfrm>
          <a:prstGeom prst="rect">
            <a:avLst/>
          </a:prstGeom>
          <a:noFill/>
        </p:spPr>
        <p:txBody>
          <a:bodyPr wrap="square" rtlCol="0">
            <a:spAutoFit/>
          </a:bodyPr>
          <a:lstStyle/>
          <a:p>
            <a:pPr>
              <a:lnSpc>
                <a:spcPct val="150000"/>
              </a:lnSpc>
            </a:pPr>
            <a:r>
              <a:rPr lang="fr-FR" sz="1400" u="sng" dirty="0" smtClean="0">
                <a:latin typeface="SimpleRonde" pitchFamily="2" charset="0"/>
              </a:rPr>
              <a:t>Entoure le radical dans les familles de mots suivantes.</a:t>
            </a:r>
            <a:endParaRPr lang="fr-FR" sz="1400" u="sng" dirty="0">
              <a:latin typeface="SimpleRonde" pitchFamily="2" charset="0"/>
            </a:endParaRPr>
          </a:p>
        </p:txBody>
      </p:sp>
      <p:grpSp>
        <p:nvGrpSpPr>
          <p:cNvPr id="20" name="Groupe 19"/>
          <p:cNvGrpSpPr/>
          <p:nvPr/>
        </p:nvGrpSpPr>
        <p:grpSpPr>
          <a:xfrm>
            <a:off x="116632" y="7481562"/>
            <a:ext cx="360040" cy="461665"/>
            <a:chOff x="116632" y="1352600"/>
            <a:chExt cx="360040" cy="461665"/>
          </a:xfrm>
        </p:grpSpPr>
        <p:sp>
          <p:nvSpPr>
            <p:cNvPr id="21" name="Ellipse 20"/>
            <p:cNvSpPr/>
            <p:nvPr/>
          </p:nvSpPr>
          <p:spPr>
            <a:xfrm>
              <a:off x="116632" y="1424608"/>
              <a:ext cx="360040" cy="360040"/>
            </a:xfrm>
            <a:prstGeom prst="ellipse">
              <a:avLst/>
            </a:prstGeom>
            <a:solidFill>
              <a:schemeClr val="bg1">
                <a:lumMod val="85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2" name="ZoneTexte 21"/>
            <p:cNvSpPr txBox="1"/>
            <p:nvPr/>
          </p:nvSpPr>
          <p:spPr>
            <a:xfrm>
              <a:off x="116632" y="1352600"/>
              <a:ext cx="360040" cy="461665"/>
            </a:xfrm>
            <a:prstGeom prst="rect">
              <a:avLst/>
            </a:prstGeom>
            <a:noFill/>
          </p:spPr>
          <p:txBody>
            <a:bodyPr wrap="square" rtlCol="0">
              <a:spAutoFit/>
            </a:bodyPr>
            <a:lstStyle/>
            <a:p>
              <a:pPr algn="ctr"/>
              <a:r>
                <a:rPr lang="fr-FR" sz="2400" dirty="0" smtClean="0">
                  <a:solidFill>
                    <a:schemeClr val="bg1">
                      <a:lumMod val="50000"/>
                    </a:schemeClr>
                  </a:solidFill>
                  <a:effectLst>
                    <a:outerShdw blurRad="38100" dist="38100" dir="2700000" algn="tl">
                      <a:srgbClr val="000000">
                        <a:alpha val="43137"/>
                      </a:srgbClr>
                    </a:outerShdw>
                  </a:effectLst>
                  <a:latin typeface="Berlin Sans FB Demi" pitchFamily="34" charset="0"/>
                </a:rPr>
                <a:t>3</a:t>
              </a:r>
              <a:endParaRPr lang="fr-FR" dirty="0">
                <a:solidFill>
                  <a:schemeClr val="bg1">
                    <a:lumMod val="50000"/>
                  </a:schemeClr>
                </a:solidFill>
                <a:effectLst>
                  <a:outerShdw blurRad="38100" dist="38100" dir="2700000" algn="tl">
                    <a:srgbClr val="000000">
                      <a:alpha val="43137"/>
                    </a:srgbClr>
                  </a:outerShdw>
                </a:effectLst>
                <a:latin typeface="Berlin Sans FB Demi" pitchFamily="34" charset="0"/>
              </a:endParaRPr>
            </a:p>
          </p:txBody>
        </p:sp>
      </p:grpSp>
      <p:sp>
        <p:nvSpPr>
          <p:cNvPr id="23" name="Rectangle à coins arrondis 22"/>
          <p:cNvSpPr/>
          <p:nvPr/>
        </p:nvSpPr>
        <p:spPr>
          <a:xfrm>
            <a:off x="6568752" y="7632982"/>
            <a:ext cx="201216" cy="201216"/>
          </a:xfrm>
          <a:prstGeom prst="roundRect">
            <a:avLst/>
          </a:prstGeom>
          <a:solidFill>
            <a:schemeClr val="bg1"/>
          </a:solidFill>
          <a:ln>
            <a:solidFill>
              <a:schemeClr val="bg1">
                <a:lumMod val="5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fr-F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fr-FR"/>
          </a:p>
        </p:txBody>
      </p:sp>
      <p:sp>
        <p:nvSpPr>
          <p:cNvPr id="24" name="ZoneTexte 23"/>
          <p:cNvSpPr txBox="1"/>
          <p:nvPr/>
        </p:nvSpPr>
        <p:spPr>
          <a:xfrm>
            <a:off x="548680" y="8176517"/>
            <a:ext cx="5688632" cy="1384995"/>
          </a:xfrm>
          <a:prstGeom prst="rect">
            <a:avLst/>
          </a:prstGeom>
          <a:noFill/>
        </p:spPr>
        <p:txBody>
          <a:bodyPr wrap="square" rtlCol="0">
            <a:spAutoFit/>
          </a:bodyPr>
          <a:lstStyle/>
          <a:p>
            <a:pPr>
              <a:lnSpc>
                <a:spcPct val="200000"/>
              </a:lnSpc>
            </a:pPr>
            <a:r>
              <a:rPr lang="fr-FR" sz="1400" spc="300" dirty="0" smtClean="0">
                <a:latin typeface="Throw My Hands Up in the Air"/>
                <a:ea typeface="Throw My Hands Up in the Air"/>
              </a:rPr>
              <a:t>~</a:t>
            </a:r>
            <a:r>
              <a:rPr lang="fr-FR" sz="1400" spc="300" dirty="0" smtClean="0">
                <a:latin typeface="+mj-lt"/>
                <a:ea typeface="Throw My Hands Up in the Air"/>
              </a:rPr>
              <a:t> lever – élévation – éleveur- élevage</a:t>
            </a:r>
          </a:p>
          <a:p>
            <a:pPr>
              <a:lnSpc>
                <a:spcPct val="200000"/>
              </a:lnSpc>
            </a:pPr>
            <a:r>
              <a:rPr lang="fr-FR" sz="1400" spc="300" dirty="0">
                <a:latin typeface="Throw My Hands Up in the Air"/>
                <a:ea typeface="Throw My Hands Up in the Air"/>
              </a:rPr>
              <a:t>~</a:t>
            </a:r>
            <a:r>
              <a:rPr lang="fr-FR" sz="1400" spc="300" dirty="0">
                <a:ea typeface="Throw My Hands Up in the Air"/>
              </a:rPr>
              <a:t> </a:t>
            </a:r>
            <a:r>
              <a:rPr lang="fr-FR" sz="1400" spc="300" dirty="0" smtClean="0">
                <a:ea typeface="Throw My Hands Up in the Air"/>
              </a:rPr>
              <a:t>culture – cultiver – cultivateur - cultivable</a:t>
            </a:r>
            <a:endParaRPr lang="fr-FR" sz="1400" spc="300" dirty="0" smtClean="0">
              <a:latin typeface="+mj-lt"/>
            </a:endParaRPr>
          </a:p>
          <a:p>
            <a:pPr>
              <a:lnSpc>
                <a:spcPct val="200000"/>
              </a:lnSpc>
            </a:pPr>
            <a:r>
              <a:rPr lang="fr-FR" sz="1400" spc="300" dirty="0">
                <a:latin typeface="Throw My Hands Up in the Air"/>
                <a:ea typeface="Throw My Hands Up in the Air"/>
              </a:rPr>
              <a:t>~</a:t>
            </a:r>
            <a:r>
              <a:rPr lang="fr-FR" sz="1400" spc="300" dirty="0">
                <a:ea typeface="Throw My Hands Up in the Air"/>
              </a:rPr>
              <a:t> </a:t>
            </a:r>
            <a:r>
              <a:rPr lang="fr-FR" sz="1400" spc="300" dirty="0" smtClean="0">
                <a:ea typeface="Throw My Hands Up in the Air"/>
              </a:rPr>
              <a:t>vêtir – vêtement – dévêtir - revêtement</a:t>
            </a:r>
            <a:endParaRPr lang="fr-FR" sz="1400" spc="300" dirty="0">
              <a:ea typeface="Throw My Hands Up in the Air"/>
            </a:endParaRPr>
          </a:p>
        </p:txBody>
      </p:sp>
      <p:grpSp>
        <p:nvGrpSpPr>
          <p:cNvPr id="61" name="Groupe 60"/>
          <p:cNvGrpSpPr/>
          <p:nvPr/>
        </p:nvGrpSpPr>
        <p:grpSpPr>
          <a:xfrm>
            <a:off x="296652" y="2450874"/>
            <a:ext cx="1188132" cy="513929"/>
            <a:chOff x="296652" y="2031738"/>
            <a:chExt cx="1188132" cy="513929"/>
          </a:xfrm>
        </p:grpSpPr>
        <p:sp>
          <p:nvSpPr>
            <p:cNvPr id="62" name="Nuage 61"/>
            <p:cNvSpPr/>
            <p:nvPr/>
          </p:nvSpPr>
          <p:spPr>
            <a:xfrm>
              <a:off x="296652" y="2031738"/>
              <a:ext cx="1188132" cy="513929"/>
            </a:xfrm>
            <a:prstGeom prst="cloud">
              <a:avLst/>
            </a:prstGeom>
            <a:solidFill>
              <a:schemeClr val="bg1"/>
            </a:solidFill>
            <a:ln w="19050">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3" name="ZoneTexte 62"/>
            <p:cNvSpPr txBox="1"/>
            <p:nvPr/>
          </p:nvSpPr>
          <p:spPr>
            <a:xfrm>
              <a:off x="386662" y="2134815"/>
              <a:ext cx="1008112" cy="307777"/>
            </a:xfrm>
            <a:prstGeom prst="rect">
              <a:avLst/>
            </a:prstGeom>
            <a:noFill/>
          </p:spPr>
          <p:txBody>
            <a:bodyPr wrap="square" rtlCol="0">
              <a:spAutoFit/>
            </a:bodyPr>
            <a:lstStyle/>
            <a:p>
              <a:pPr algn="ctr"/>
              <a:r>
                <a:rPr lang="fr-FR" sz="1400" dirty="0" smtClean="0"/>
                <a:t>profond</a:t>
              </a:r>
              <a:endParaRPr lang="fr-FR" sz="1400" dirty="0"/>
            </a:p>
          </p:txBody>
        </p:sp>
      </p:grpSp>
      <p:grpSp>
        <p:nvGrpSpPr>
          <p:cNvPr id="64" name="Groupe 63"/>
          <p:cNvGrpSpPr/>
          <p:nvPr/>
        </p:nvGrpSpPr>
        <p:grpSpPr>
          <a:xfrm>
            <a:off x="1563409" y="3444710"/>
            <a:ext cx="1188132" cy="513929"/>
            <a:chOff x="2356495" y="3062297"/>
            <a:chExt cx="1188132" cy="513929"/>
          </a:xfrm>
        </p:grpSpPr>
        <p:sp>
          <p:nvSpPr>
            <p:cNvPr id="65" name="Nuage 64"/>
            <p:cNvSpPr/>
            <p:nvPr/>
          </p:nvSpPr>
          <p:spPr>
            <a:xfrm>
              <a:off x="2356495" y="3062297"/>
              <a:ext cx="1188132" cy="513929"/>
            </a:xfrm>
            <a:prstGeom prst="cloud">
              <a:avLst/>
            </a:prstGeom>
            <a:solidFill>
              <a:schemeClr val="bg1"/>
            </a:solidFill>
            <a:ln w="19050">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6" name="ZoneTexte 65"/>
            <p:cNvSpPr txBox="1"/>
            <p:nvPr/>
          </p:nvSpPr>
          <p:spPr>
            <a:xfrm>
              <a:off x="2446505" y="3165374"/>
              <a:ext cx="1008112" cy="307777"/>
            </a:xfrm>
            <a:prstGeom prst="rect">
              <a:avLst/>
            </a:prstGeom>
            <a:noFill/>
          </p:spPr>
          <p:txBody>
            <a:bodyPr wrap="square" rtlCol="0">
              <a:spAutoFit/>
            </a:bodyPr>
            <a:lstStyle/>
            <a:p>
              <a:pPr algn="ctr"/>
              <a:r>
                <a:rPr lang="fr-FR" sz="1400" dirty="0" smtClean="0"/>
                <a:t>odeur</a:t>
              </a:r>
              <a:endParaRPr lang="fr-FR" sz="1400" dirty="0"/>
            </a:p>
          </p:txBody>
        </p:sp>
      </p:grpSp>
      <p:grpSp>
        <p:nvGrpSpPr>
          <p:cNvPr id="67" name="Groupe 66"/>
          <p:cNvGrpSpPr/>
          <p:nvPr/>
        </p:nvGrpSpPr>
        <p:grpSpPr>
          <a:xfrm>
            <a:off x="5380620" y="3117203"/>
            <a:ext cx="1188132" cy="513929"/>
            <a:chOff x="5380620" y="2698067"/>
            <a:chExt cx="1188132" cy="513929"/>
          </a:xfrm>
        </p:grpSpPr>
        <p:sp>
          <p:nvSpPr>
            <p:cNvPr id="68" name="Nuage 67"/>
            <p:cNvSpPr/>
            <p:nvPr/>
          </p:nvSpPr>
          <p:spPr>
            <a:xfrm>
              <a:off x="5380620" y="2698067"/>
              <a:ext cx="1188132" cy="513929"/>
            </a:xfrm>
            <a:prstGeom prst="cloud">
              <a:avLst/>
            </a:prstGeom>
            <a:solidFill>
              <a:schemeClr val="bg1"/>
            </a:solidFill>
            <a:ln w="19050">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9" name="ZoneTexte 68"/>
            <p:cNvSpPr txBox="1"/>
            <p:nvPr/>
          </p:nvSpPr>
          <p:spPr>
            <a:xfrm>
              <a:off x="5380620" y="2734468"/>
              <a:ext cx="1188132" cy="307777"/>
            </a:xfrm>
            <a:prstGeom prst="rect">
              <a:avLst/>
            </a:prstGeom>
            <a:noFill/>
          </p:spPr>
          <p:txBody>
            <a:bodyPr wrap="square" rtlCol="0">
              <a:spAutoFit/>
            </a:bodyPr>
            <a:lstStyle/>
            <a:p>
              <a:pPr algn="ctr"/>
              <a:r>
                <a:rPr lang="fr-FR" sz="1400" dirty="0" smtClean="0"/>
                <a:t>profondeur</a:t>
              </a:r>
              <a:endParaRPr lang="fr-FR" sz="1400" dirty="0"/>
            </a:p>
          </p:txBody>
        </p:sp>
      </p:grpSp>
      <p:grpSp>
        <p:nvGrpSpPr>
          <p:cNvPr id="70" name="Groupe 69"/>
          <p:cNvGrpSpPr/>
          <p:nvPr/>
        </p:nvGrpSpPr>
        <p:grpSpPr>
          <a:xfrm>
            <a:off x="1852439" y="2331451"/>
            <a:ext cx="1188132" cy="513929"/>
            <a:chOff x="296652" y="2031738"/>
            <a:chExt cx="1188132" cy="513929"/>
          </a:xfrm>
        </p:grpSpPr>
        <p:sp>
          <p:nvSpPr>
            <p:cNvPr id="71" name="Nuage 70"/>
            <p:cNvSpPr/>
            <p:nvPr/>
          </p:nvSpPr>
          <p:spPr>
            <a:xfrm>
              <a:off x="296652" y="2031738"/>
              <a:ext cx="1188132" cy="513929"/>
            </a:xfrm>
            <a:prstGeom prst="cloud">
              <a:avLst/>
            </a:prstGeom>
            <a:solidFill>
              <a:schemeClr val="bg1"/>
            </a:solidFill>
            <a:ln w="19050">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2" name="ZoneTexte 71"/>
            <p:cNvSpPr txBox="1"/>
            <p:nvPr/>
          </p:nvSpPr>
          <p:spPr>
            <a:xfrm>
              <a:off x="386662" y="2134815"/>
              <a:ext cx="1008112" cy="307777"/>
            </a:xfrm>
            <a:prstGeom prst="rect">
              <a:avLst/>
            </a:prstGeom>
            <a:noFill/>
          </p:spPr>
          <p:txBody>
            <a:bodyPr wrap="square" rtlCol="0">
              <a:spAutoFit/>
            </a:bodyPr>
            <a:lstStyle/>
            <a:p>
              <a:pPr algn="ctr"/>
              <a:r>
                <a:rPr lang="fr-FR" sz="1400" dirty="0" smtClean="0"/>
                <a:t>hivernal</a:t>
              </a:r>
              <a:endParaRPr lang="fr-FR" sz="1400" dirty="0"/>
            </a:p>
          </p:txBody>
        </p:sp>
      </p:grpSp>
      <p:grpSp>
        <p:nvGrpSpPr>
          <p:cNvPr id="73" name="Groupe 72"/>
          <p:cNvGrpSpPr/>
          <p:nvPr/>
        </p:nvGrpSpPr>
        <p:grpSpPr>
          <a:xfrm>
            <a:off x="116632" y="3341633"/>
            <a:ext cx="1188132" cy="513929"/>
            <a:chOff x="296652" y="2031738"/>
            <a:chExt cx="1188132" cy="513929"/>
          </a:xfrm>
        </p:grpSpPr>
        <p:sp>
          <p:nvSpPr>
            <p:cNvPr id="74" name="Nuage 73"/>
            <p:cNvSpPr/>
            <p:nvPr/>
          </p:nvSpPr>
          <p:spPr>
            <a:xfrm>
              <a:off x="296652" y="2031738"/>
              <a:ext cx="1188132" cy="513929"/>
            </a:xfrm>
            <a:prstGeom prst="cloud">
              <a:avLst/>
            </a:prstGeom>
            <a:solidFill>
              <a:schemeClr val="bg1"/>
            </a:solidFill>
            <a:ln w="19050">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5" name="ZoneTexte 74"/>
            <p:cNvSpPr txBox="1"/>
            <p:nvPr/>
          </p:nvSpPr>
          <p:spPr>
            <a:xfrm>
              <a:off x="386662" y="2134815"/>
              <a:ext cx="1008112" cy="307777"/>
            </a:xfrm>
            <a:prstGeom prst="rect">
              <a:avLst/>
            </a:prstGeom>
            <a:noFill/>
          </p:spPr>
          <p:txBody>
            <a:bodyPr wrap="square" rtlCol="0">
              <a:spAutoFit/>
            </a:bodyPr>
            <a:lstStyle/>
            <a:p>
              <a:pPr algn="ctr"/>
              <a:r>
                <a:rPr lang="fr-FR" sz="1400" dirty="0" smtClean="0"/>
                <a:t>hiver</a:t>
              </a:r>
              <a:endParaRPr lang="fr-FR" sz="1400" dirty="0"/>
            </a:p>
          </p:txBody>
        </p:sp>
      </p:grpSp>
      <p:grpSp>
        <p:nvGrpSpPr>
          <p:cNvPr id="76" name="Groupe 75"/>
          <p:cNvGrpSpPr/>
          <p:nvPr/>
        </p:nvGrpSpPr>
        <p:grpSpPr>
          <a:xfrm>
            <a:off x="3821317" y="2350291"/>
            <a:ext cx="1215144" cy="513929"/>
            <a:chOff x="296652" y="2031738"/>
            <a:chExt cx="1215144" cy="513929"/>
          </a:xfrm>
        </p:grpSpPr>
        <p:sp>
          <p:nvSpPr>
            <p:cNvPr id="77" name="Nuage 76"/>
            <p:cNvSpPr/>
            <p:nvPr/>
          </p:nvSpPr>
          <p:spPr>
            <a:xfrm>
              <a:off x="296652" y="2031738"/>
              <a:ext cx="1188132" cy="513929"/>
            </a:xfrm>
            <a:prstGeom prst="cloud">
              <a:avLst/>
            </a:prstGeom>
            <a:solidFill>
              <a:schemeClr val="bg1"/>
            </a:solidFill>
            <a:ln w="19050">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8" name="ZoneTexte 77"/>
            <p:cNvSpPr txBox="1"/>
            <p:nvPr/>
          </p:nvSpPr>
          <p:spPr>
            <a:xfrm>
              <a:off x="307740" y="2077665"/>
              <a:ext cx="1204056" cy="307777"/>
            </a:xfrm>
            <a:prstGeom prst="rect">
              <a:avLst/>
            </a:prstGeom>
            <a:noFill/>
          </p:spPr>
          <p:txBody>
            <a:bodyPr wrap="square" rtlCol="0">
              <a:spAutoFit/>
            </a:bodyPr>
            <a:lstStyle/>
            <a:p>
              <a:pPr algn="ctr"/>
              <a:r>
                <a:rPr lang="fr-FR" sz="1400" dirty="0" smtClean="0"/>
                <a:t>désodoriser</a:t>
              </a:r>
              <a:endParaRPr lang="fr-FR" sz="1400" dirty="0"/>
            </a:p>
          </p:txBody>
        </p:sp>
      </p:grpSp>
      <p:grpSp>
        <p:nvGrpSpPr>
          <p:cNvPr id="79" name="Groupe 78"/>
          <p:cNvGrpSpPr/>
          <p:nvPr/>
        </p:nvGrpSpPr>
        <p:grpSpPr>
          <a:xfrm>
            <a:off x="2667608" y="2834177"/>
            <a:ext cx="1188132" cy="513929"/>
            <a:chOff x="296652" y="2031738"/>
            <a:chExt cx="1188132" cy="513929"/>
          </a:xfrm>
        </p:grpSpPr>
        <p:sp>
          <p:nvSpPr>
            <p:cNvPr id="80" name="Nuage 79"/>
            <p:cNvSpPr/>
            <p:nvPr/>
          </p:nvSpPr>
          <p:spPr>
            <a:xfrm>
              <a:off x="296652" y="2031738"/>
              <a:ext cx="1188132" cy="513929"/>
            </a:xfrm>
            <a:prstGeom prst="cloud">
              <a:avLst/>
            </a:prstGeom>
            <a:solidFill>
              <a:schemeClr val="bg1"/>
            </a:solidFill>
            <a:ln w="19050">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1" name="ZoneTexte 80"/>
            <p:cNvSpPr txBox="1"/>
            <p:nvPr/>
          </p:nvSpPr>
          <p:spPr>
            <a:xfrm>
              <a:off x="386662" y="2134815"/>
              <a:ext cx="1008112" cy="307777"/>
            </a:xfrm>
            <a:prstGeom prst="rect">
              <a:avLst/>
            </a:prstGeom>
            <a:noFill/>
          </p:spPr>
          <p:txBody>
            <a:bodyPr wrap="square" rtlCol="0">
              <a:spAutoFit/>
            </a:bodyPr>
            <a:lstStyle/>
            <a:p>
              <a:pPr algn="ctr"/>
              <a:r>
                <a:rPr lang="fr-FR" sz="1400" dirty="0" smtClean="0"/>
                <a:t>odorant</a:t>
              </a:r>
              <a:endParaRPr lang="fr-FR" sz="1400" dirty="0"/>
            </a:p>
          </p:txBody>
        </p:sp>
      </p:grpSp>
      <p:grpSp>
        <p:nvGrpSpPr>
          <p:cNvPr id="82" name="Groupe 81"/>
          <p:cNvGrpSpPr/>
          <p:nvPr/>
        </p:nvGrpSpPr>
        <p:grpSpPr>
          <a:xfrm>
            <a:off x="5469514" y="2296986"/>
            <a:ext cx="1188132" cy="513929"/>
            <a:chOff x="296652" y="2031738"/>
            <a:chExt cx="1188132" cy="513929"/>
          </a:xfrm>
        </p:grpSpPr>
        <p:sp>
          <p:nvSpPr>
            <p:cNvPr id="83" name="Nuage 82"/>
            <p:cNvSpPr/>
            <p:nvPr/>
          </p:nvSpPr>
          <p:spPr>
            <a:xfrm>
              <a:off x="296652" y="2031738"/>
              <a:ext cx="1188132" cy="513929"/>
            </a:xfrm>
            <a:prstGeom prst="cloud">
              <a:avLst/>
            </a:prstGeom>
            <a:solidFill>
              <a:schemeClr val="bg1"/>
            </a:solidFill>
            <a:ln w="19050">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4" name="ZoneTexte 83"/>
            <p:cNvSpPr txBox="1"/>
            <p:nvPr/>
          </p:nvSpPr>
          <p:spPr>
            <a:xfrm>
              <a:off x="296652" y="2058615"/>
              <a:ext cx="1188132" cy="307777"/>
            </a:xfrm>
            <a:prstGeom prst="rect">
              <a:avLst/>
            </a:prstGeom>
            <a:noFill/>
          </p:spPr>
          <p:txBody>
            <a:bodyPr wrap="square" rtlCol="0">
              <a:spAutoFit/>
            </a:bodyPr>
            <a:lstStyle/>
            <a:p>
              <a:pPr algn="ctr"/>
              <a:r>
                <a:rPr lang="fr-FR" sz="1400" dirty="0" smtClean="0"/>
                <a:t>approfondir </a:t>
              </a:r>
              <a:endParaRPr lang="fr-FR" sz="1400" dirty="0"/>
            </a:p>
          </p:txBody>
        </p:sp>
      </p:grpSp>
      <p:grpSp>
        <p:nvGrpSpPr>
          <p:cNvPr id="85" name="Groupe 84"/>
          <p:cNvGrpSpPr/>
          <p:nvPr/>
        </p:nvGrpSpPr>
        <p:grpSpPr>
          <a:xfrm>
            <a:off x="3855740" y="3290822"/>
            <a:ext cx="1188132" cy="513929"/>
            <a:chOff x="296652" y="2031738"/>
            <a:chExt cx="1188132" cy="513929"/>
          </a:xfrm>
        </p:grpSpPr>
        <p:sp>
          <p:nvSpPr>
            <p:cNvPr id="86" name="Nuage 85"/>
            <p:cNvSpPr/>
            <p:nvPr/>
          </p:nvSpPr>
          <p:spPr>
            <a:xfrm>
              <a:off x="296652" y="2031738"/>
              <a:ext cx="1188132" cy="513929"/>
            </a:xfrm>
            <a:prstGeom prst="cloud">
              <a:avLst/>
            </a:prstGeom>
            <a:solidFill>
              <a:schemeClr val="bg1"/>
            </a:solidFill>
            <a:ln w="19050">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7" name="ZoneTexte 86"/>
            <p:cNvSpPr txBox="1"/>
            <p:nvPr/>
          </p:nvSpPr>
          <p:spPr>
            <a:xfrm>
              <a:off x="339037" y="2118022"/>
              <a:ext cx="1008112" cy="307777"/>
            </a:xfrm>
            <a:prstGeom prst="rect">
              <a:avLst/>
            </a:prstGeom>
            <a:noFill/>
          </p:spPr>
          <p:txBody>
            <a:bodyPr wrap="square" rtlCol="0">
              <a:spAutoFit/>
            </a:bodyPr>
            <a:lstStyle/>
            <a:p>
              <a:pPr algn="ctr"/>
              <a:r>
                <a:rPr lang="fr-FR" sz="1400" dirty="0" smtClean="0"/>
                <a:t>hiberner</a:t>
              </a:r>
              <a:endParaRPr lang="fr-FR" sz="1400" dirty="0"/>
            </a:p>
          </p:txBody>
        </p:sp>
      </p:grpSp>
    </p:spTree>
    <p:extLst>
      <p:ext uri="{BB962C8B-B14F-4D97-AF65-F5344CB8AC3E}">
        <p14:creationId xmlns:p14="http://schemas.microsoft.com/office/powerpoint/2010/main" val="73506534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texte 3"/>
          <p:cNvSpPr>
            <a:spLocks noGrp="1"/>
          </p:cNvSpPr>
          <p:nvPr>
            <p:ph type="body" sz="quarter" idx="10"/>
          </p:nvPr>
        </p:nvSpPr>
        <p:spPr/>
        <p:txBody>
          <a:bodyPr/>
          <a:lstStyle/>
          <a:p>
            <a:r>
              <a:rPr lang="fr-FR" dirty="0" smtClean="0"/>
              <a:t>Les familles de mots</a:t>
            </a:r>
            <a:endParaRPr lang="fr-FR" dirty="0"/>
          </a:p>
        </p:txBody>
      </p:sp>
      <p:sp>
        <p:nvSpPr>
          <p:cNvPr id="7" name="ZoneTexte 6"/>
          <p:cNvSpPr txBox="1"/>
          <p:nvPr/>
        </p:nvSpPr>
        <p:spPr>
          <a:xfrm>
            <a:off x="548680" y="1640339"/>
            <a:ext cx="6020072" cy="388568"/>
          </a:xfrm>
          <a:prstGeom prst="rect">
            <a:avLst/>
          </a:prstGeom>
          <a:noFill/>
        </p:spPr>
        <p:txBody>
          <a:bodyPr wrap="square" rtlCol="0">
            <a:spAutoFit/>
          </a:bodyPr>
          <a:lstStyle/>
          <a:p>
            <a:pPr>
              <a:lnSpc>
                <a:spcPct val="150000"/>
              </a:lnSpc>
            </a:pPr>
            <a:r>
              <a:rPr lang="fr-FR" sz="1400" u="sng" dirty="0">
                <a:latin typeface="SimpleRonde" pitchFamily="2" charset="0"/>
              </a:rPr>
              <a:t>Colorie d’une même couleur les mots de la même famille.</a:t>
            </a:r>
          </a:p>
        </p:txBody>
      </p:sp>
      <p:grpSp>
        <p:nvGrpSpPr>
          <p:cNvPr id="8" name="Groupe 7"/>
          <p:cNvGrpSpPr/>
          <p:nvPr/>
        </p:nvGrpSpPr>
        <p:grpSpPr>
          <a:xfrm>
            <a:off x="116632" y="1576906"/>
            <a:ext cx="360040" cy="461665"/>
            <a:chOff x="116632" y="1352600"/>
            <a:chExt cx="360040" cy="461665"/>
          </a:xfrm>
        </p:grpSpPr>
        <p:sp>
          <p:nvSpPr>
            <p:cNvPr id="9" name="Ellipse 8"/>
            <p:cNvSpPr/>
            <p:nvPr/>
          </p:nvSpPr>
          <p:spPr>
            <a:xfrm>
              <a:off x="116632" y="1424608"/>
              <a:ext cx="360040" cy="360040"/>
            </a:xfrm>
            <a:prstGeom prst="ellipse">
              <a:avLst/>
            </a:prstGeom>
            <a:solidFill>
              <a:schemeClr val="bg1">
                <a:lumMod val="85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0" name="ZoneTexte 9"/>
            <p:cNvSpPr txBox="1"/>
            <p:nvPr/>
          </p:nvSpPr>
          <p:spPr>
            <a:xfrm>
              <a:off x="116632" y="1352600"/>
              <a:ext cx="360040" cy="461665"/>
            </a:xfrm>
            <a:prstGeom prst="rect">
              <a:avLst/>
            </a:prstGeom>
            <a:noFill/>
          </p:spPr>
          <p:txBody>
            <a:bodyPr wrap="square" rtlCol="0">
              <a:spAutoFit/>
            </a:bodyPr>
            <a:lstStyle/>
            <a:p>
              <a:pPr algn="ctr"/>
              <a:r>
                <a:rPr lang="fr-FR" sz="2400" dirty="0" smtClean="0">
                  <a:solidFill>
                    <a:schemeClr val="bg1">
                      <a:lumMod val="50000"/>
                    </a:schemeClr>
                  </a:solidFill>
                  <a:effectLst>
                    <a:outerShdw blurRad="38100" dist="38100" dir="2700000" algn="tl">
                      <a:srgbClr val="000000">
                        <a:alpha val="43137"/>
                      </a:srgbClr>
                    </a:outerShdw>
                  </a:effectLst>
                  <a:latin typeface="Berlin Sans FB Demi" pitchFamily="34" charset="0"/>
                </a:rPr>
                <a:t>1</a:t>
              </a:r>
              <a:endParaRPr lang="fr-FR" dirty="0">
                <a:solidFill>
                  <a:schemeClr val="bg1">
                    <a:lumMod val="50000"/>
                  </a:schemeClr>
                </a:solidFill>
                <a:effectLst>
                  <a:outerShdw blurRad="38100" dist="38100" dir="2700000" algn="tl">
                    <a:srgbClr val="000000">
                      <a:alpha val="43137"/>
                    </a:srgbClr>
                  </a:outerShdw>
                </a:effectLst>
                <a:latin typeface="Berlin Sans FB Demi" pitchFamily="34" charset="0"/>
              </a:endParaRPr>
            </a:p>
          </p:txBody>
        </p:sp>
      </p:grpSp>
      <p:sp>
        <p:nvSpPr>
          <p:cNvPr id="11" name="Rectangle à coins arrondis 10"/>
          <p:cNvSpPr/>
          <p:nvPr/>
        </p:nvSpPr>
        <p:spPr>
          <a:xfrm>
            <a:off x="6568752" y="1728326"/>
            <a:ext cx="201216" cy="201216"/>
          </a:xfrm>
          <a:prstGeom prst="roundRect">
            <a:avLst/>
          </a:prstGeom>
          <a:solidFill>
            <a:schemeClr val="bg1"/>
          </a:solidFill>
          <a:ln>
            <a:solidFill>
              <a:schemeClr val="bg1">
                <a:lumMod val="5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fr-F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fr-FR"/>
          </a:p>
        </p:txBody>
      </p:sp>
      <p:sp>
        <p:nvSpPr>
          <p:cNvPr id="13" name="ZoneTexte 12"/>
          <p:cNvSpPr txBox="1"/>
          <p:nvPr/>
        </p:nvSpPr>
        <p:spPr>
          <a:xfrm>
            <a:off x="548680" y="4953000"/>
            <a:ext cx="6020072" cy="415498"/>
          </a:xfrm>
          <a:prstGeom prst="rect">
            <a:avLst/>
          </a:prstGeom>
          <a:noFill/>
        </p:spPr>
        <p:txBody>
          <a:bodyPr wrap="square" rtlCol="0">
            <a:spAutoFit/>
          </a:bodyPr>
          <a:lstStyle/>
          <a:p>
            <a:pPr>
              <a:lnSpc>
                <a:spcPct val="150000"/>
              </a:lnSpc>
            </a:pPr>
            <a:r>
              <a:rPr lang="fr-FR" sz="1400" u="sng" dirty="0" smtClean="0">
                <a:latin typeface="SimpleRonde" pitchFamily="2" charset="0"/>
              </a:rPr>
              <a:t>Barre l’intrus dans chaque famille.</a:t>
            </a:r>
            <a:endParaRPr lang="fr-FR" sz="1400" u="sng" dirty="0">
              <a:latin typeface="SimpleRonde" pitchFamily="2" charset="0"/>
            </a:endParaRPr>
          </a:p>
        </p:txBody>
      </p:sp>
      <p:grpSp>
        <p:nvGrpSpPr>
          <p:cNvPr id="14" name="Groupe 13"/>
          <p:cNvGrpSpPr/>
          <p:nvPr/>
        </p:nvGrpSpPr>
        <p:grpSpPr>
          <a:xfrm>
            <a:off x="116632" y="4889567"/>
            <a:ext cx="360040" cy="461665"/>
            <a:chOff x="116632" y="1352600"/>
            <a:chExt cx="360040" cy="461665"/>
          </a:xfrm>
        </p:grpSpPr>
        <p:sp>
          <p:nvSpPr>
            <p:cNvPr id="15" name="Ellipse 14"/>
            <p:cNvSpPr/>
            <p:nvPr/>
          </p:nvSpPr>
          <p:spPr>
            <a:xfrm>
              <a:off x="116632" y="1424608"/>
              <a:ext cx="360040" cy="360040"/>
            </a:xfrm>
            <a:prstGeom prst="ellipse">
              <a:avLst/>
            </a:prstGeom>
            <a:solidFill>
              <a:schemeClr val="bg1">
                <a:lumMod val="85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6" name="ZoneTexte 15"/>
            <p:cNvSpPr txBox="1"/>
            <p:nvPr/>
          </p:nvSpPr>
          <p:spPr>
            <a:xfrm>
              <a:off x="116632" y="1352600"/>
              <a:ext cx="360040" cy="461665"/>
            </a:xfrm>
            <a:prstGeom prst="rect">
              <a:avLst/>
            </a:prstGeom>
            <a:noFill/>
          </p:spPr>
          <p:txBody>
            <a:bodyPr wrap="square" rtlCol="0">
              <a:spAutoFit/>
            </a:bodyPr>
            <a:lstStyle/>
            <a:p>
              <a:pPr algn="ctr"/>
              <a:r>
                <a:rPr lang="fr-FR" sz="2400" dirty="0" smtClean="0">
                  <a:solidFill>
                    <a:schemeClr val="bg1">
                      <a:lumMod val="50000"/>
                    </a:schemeClr>
                  </a:solidFill>
                  <a:effectLst>
                    <a:outerShdw blurRad="38100" dist="38100" dir="2700000" algn="tl">
                      <a:srgbClr val="000000">
                        <a:alpha val="43137"/>
                      </a:srgbClr>
                    </a:outerShdw>
                  </a:effectLst>
                  <a:latin typeface="Berlin Sans FB Demi" pitchFamily="34" charset="0"/>
                </a:rPr>
                <a:t>2</a:t>
              </a:r>
              <a:endParaRPr lang="fr-FR" dirty="0">
                <a:solidFill>
                  <a:schemeClr val="bg1">
                    <a:lumMod val="50000"/>
                  </a:schemeClr>
                </a:solidFill>
                <a:effectLst>
                  <a:outerShdw blurRad="38100" dist="38100" dir="2700000" algn="tl">
                    <a:srgbClr val="000000">
                      <a:alpha val="43137"/>
                    </a:srgbClr>
                  </a:outerShdw>
                </a:effectLst>
                <a:latin typeface="Berlin Sans FB Demi" pitchFamily="34" charset="0"/>
              </a:endParaRPr>
            </a:p>
          </p:txBody>
        </p:sp>
      </p:grpSp>
      <p:sp>
        <p:nvSpPr>
          <p:cNvPr id="17" name="Rectangle à coins arrondis 16"/>
          <p:cNvSpPr/>
          <p:nvPr/>
        </p:nvSpPr>
        <p:spPr>
          <a:xfrm>
            <a:off x="6568752" y="5040987"/>
            <a:ext cx="201216" cy="201216"/>
          </a:xfrm>
          <a:prstGeom prst="roundRect">
            <a:avLst/>
          </a:prstGeom>
          <a:solidFill>
            <a:schemeClr val="bg1"/>
          </a:solidFill>
          <a:ln>
            <a:solidFill>
              <a:schemeClr val="bg1">
                <a:lumMod val="5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fr-F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fr-FR"/>
          </a:p>
        </p:txBody>
      </p:sp>
      <p:sp>
        <p:nvSpPr>
          <p:cNvPr id="18" name="ZoneTexte 17"/>
          <p:cNvSpPr txBox="1"/>
          <p:nvPr/>
        </p:nvSpPr>
        <p:spPr>
          <a:xfrm>
            <a:off x="1340768" y="5368205"/>
            <a:ext cx="4104456" cy="1384995"/>
          </a:xfrm>
          <a:prstGeom prst="rect">
            <a:avLst/>
          </a:prstGeom>
          <a:noFill/>
        </p:spPr>
        <p:txBody>
          <a:bodyPr wrap="square" rtlCol="0">
            <a:spAutoFit/>
          </a:bodyPr>
          <a:lstStyle/>
          <a:p>
            <a:pPr>
              <a:lnSpc>
                <a:spcPct val="200000"/>
              </a:lnSpc>
            </a:pPr>
            <a:r>
              <a:rPr lang="fr-FR" sz="1400" dirty="0" smtClean="0">
                <a:latin typeface="Throw My Hands Up in the Air"/>
                <a:ea typeface="Throw My Hands Up in the Air"/>
              </a:rPr>
              <a:t>~</a:t>
            </a:r>
            <a:r>
              <a:rPr lang="fr-FR" sz="1400" dirty="0" smtClean="0">
                <a:latin typeface="+mj-lt"/>
                <a:ea typeface="Throw My Hands Up in the Air"/>
              </a:rPr>
              <a:t> table – tablette – tableau – attabler </a:t>
            </a:r>
          </a:p>
          <a:p>
            <a:pPr>
              <a:lnSpc>
                <a:spcPct val="200000"/>
              </a:lnSpc>
            </a:pPr>
            <a:r>
              <a:rPr lang="fr-FR" sz="1400" dirty="0">
                <a:latin typeface="Throw My Hands Up in the Air"/>
                <a:ea typeface="Throw My Hands Up in the Air"/>
              </a:rPr>
              <a:t>~</a:t>
            </a:r>
            <a:r>
              <a:rPr lang="fr-FR" sz="1400" dirty="0">
                <a:ea typeface="Throw My Hands Up in the Air"/>
              </a:rPr>
              <a:t> </a:t>
            </a:r>
            <a:r>
              <a:rPr lang="fr-FR" sz="1400" dirty="0" smtClean="0">
                <a:ea typeface="Throw My Hands Up in the Air"/>
              </a:rPr>
              <a:t>copain - compagnon – accompagner - compagnie</a:t>
            </a:r>
            <a:endParaRPr lang="fr-FR" sz="1400" dirty="0" smtClean="0">
              <a:latin typeface="+mj-lt"/>
            </a:endParaRPr>
          </a:p>
          <a:p>
            <a:pPr>
              <a:lnSpc>
                <a:spcPct val="200000"/>
              </a:lnSpc>
            </a:pPr>
            <a:r>
              <a:rPr lang="fr-FR" sz="1400" dirty="0">
                <a:latin typeface="Throw My Hands Up in the Air"/>
                <a:ea typeface="Throw My Hands Up in the Air"/>
              </a:rPr>
              <a:t>~</a:t>
            </a:r>
            <a:r>
              <a:rPr lang="fr-FR" sz="1400" dirty="0">
                <a:ea typeface="Throw My Hands Up in the Air"/>
              </a:rPr>
              <a:t> </a:t>
            </a:r>
            <a:r>
              <a:rPr lang="fr-FR" sz="1400" dirty="0" smtClean="0">
                <a:ea typeface="Throw My Hands Up in the Air"/>
              </a:rPr>
              <a:t>lumière – lutter – luminosité - lumineux</a:t>
            </a:r>
            <a:endParaRPr lang="fr-FR" sz="1400" dirty="0">
              <a:ea typeface="Throw My Hands Up in the Air"/>
            </a:endParaRPr>
          </a:p>
        </p:txBody>
      </p:sp>
      <p:sp>
        <p:nvSpPr>
          <p:cNvPr id="19" name="ZoneTexte 18"/>
          <p:cNvSpPr txBox="1"/>
          <p:nvPr/>
        </p:nvSpPr>
        <p:spPr>
          <a:xfrm>
            <a:off x="548680" y="7617003"/>
            <a:ext cx="6020072" cy="415498"/>
          </a:xfrm>
          <a:prstGeom prst="rect">
            <a:avLst/>
          </a:prstGeom>
          <a:noFill/>
        </p:spPr>
        <p:txBody>
          <a:bodyPr wrap="square" rtlCol="0">
            <a:spAutoFit/>
          </a:bodyPr>
          <a:lstStyle/>
          <a:p>
            <a:pPr>
              <a:lnSpc>
                <a:spcPct val="150000"/>
              </a:lnSpc>
            </a:pPr>
            <a:r>
              <a:rPr lang="fr-FR" sz="1400" u="sng" dirty="0" smtClean="0">
                <a:latin typeface="SimpleRonde" pitchFamily="2" charset="0"/>
              </a:rPr>
              <a:t>Entoure le radical dans les familles de mots suivantes.</a:t>
            </a:r>
            <a:endParaRPr lang="fr-FR" sz="1400" u="sng" dirty="0">
              <a:latin typeface="SimpleRonde" pitchFamily="2" charset="0"/>
            </a:endParaRPr>
          </a:p>
        </p:txBody>
      </p:sp>
      <p:grpSp>
        <p:nvGrpSpPr>
          <p:cNvPr id="20" name="Groupe 19"/>
          <p:cNvGrpSpPr/>
          <p:nvPr/>
        </p:nvGrpSpPr>
        <p:grpSpPr>
          <a:xfrm>
            <a:off x="116632" y="7481562"/>
            <a:ext cx="360040" cy="461665"/>
            <a:chOff x="116632" y="1352600"/>
            <a:chExt cx="360040" cy="461665"/>
          </a:xfrm>
        </p:grpSpPr>
        <p:sp>
          <p:nvSpPr>
            <p:cNvPr id="21" name="Ellipse 20"/>
            <p:cNvSpPr/>
            <p:nvPr/>
          </p:nvSpPr>
          <p:spPr>
            <a:xfrm>
              <a:off x="116632" y="1424608"/>
              <a:ext cx="360040" cy="360040"/>
            </a:xfrm>
            <a:prstGeom prst="ellipse">
              <a:avLst/>
            </a:prstGeom>
            <a:solidFill>
              <a:schemeClr val="bg1">
                <a:lumMod val="85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2" name="ZoneTexte 21"/>
            <p:cNvSpPr txBox="1"/>
            <p:nvPr/>
          </p:nvSpPr>
          <p:spPr>
            <a:xfrm>
              <a:off x="116632" y="1352600"/>
              <a:ext cx="360040" cy="461665"/>
            </a:xfrm>
            <a:prstGeom prst="rect">
              <a:avLst/>
            </a:prstGeom>
            <a:noFill/>
          </p:spPr>
          <p:txBody>
            <a:bodyPr wrap="square" rtlCol="0">
              <a:spAutoFit/>
            </a:bodyPr>
            <a:lstStyle/>
            <a:p>
              <a:pPr algn="ctr"/>
              <a:r>
                <a:rPr lang="fr-FR" sz="2400" dirty="0" smtClean="0">
                  <a:solidFill>
                    <a:schemeClr val="bg1">
                      <a:lumMod val="50000"/>
                    </a:schemeClr>
                  </a:solidFill>
                  <a:effectLst>
                    <a:outerShdw blurRad="38100" dist="38100" dir="2700000" algn="tl">
                      <a:srgbClr val="000000">
                        <a:alpha val="43137"/>
                      </a:srgbClr>
                    </a:outerShdw>
                  </a:effectLst>
                  <a:latin typeface="Berlin Sans FB Demi" pitchFamily="34" charset="0"/>
                </a:rPr>
                <a:t>3</a:t>
              </a:r>
              <a:endParaRPr lang="fr-FR" dirty="0">
                <a:solidFill>
                  <a:schemeClr val="bg1">
                    <a:lumMod val="50000"/>
                  </a:schemeClr>
                </a:solidFill>
                <a:effectLst>
                  <a:outerShdw blurRad="38100" dist="38100" dir="2700000" algn="tl">
                    <a:srgbClr val="000000">
                      <a:alpha val="43137"/>
                    </a:srgbClr>
                  </a:outerShdw>
                </a:effectLst>
                <a:latin typeface="Berlin Sans FB Demi" pitchFamily="34" charset="0"/>
              </a:endParaRPr>
            </a:p>
          </p:txBody>
        </p:sp>
      </p:grpSp>
      <p:sp>
        <p:nvSpPr>
          <p:cNvPr id="23" name="Rectangle à coins arrondis 22"/>
          <p:cNvSpPr/>
          <p:nvPr/>
        </p:nvSpPr>
        <p:spPr>
          <a:xfrm>
            <a:off x="6568752" y="7632982"/>
            <a:ext cx="201216" cy="201216"/>
          </a:xfrm>
          <a:prstGeom prst="roundRect">
            <a:avLst/>
          </a:prstGeom>
          <a:solidFill>
            <a:schemeClr val="bg1"/>
          </a:solidFill>
          <a:ln>
            <a:solidFill>
              <a:schemeClr val="bg1">
                <a:lumMod val="5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fr-F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fr-FR"/>
          </a:p>
        </p:txBody>
      </p:sp>
      <p:sp>
        <p:nvSpPr>
          <p:cNvPr id="24" name="ZoneTexte 23"/>
          <p:cNvSpPr txBox="1"/>
          <p:nvPr/>
        </p:nvSpPr>
        <p:spPr>
          <a:xfrm>
            <a:off x="548680" y="8176517"/>
            <a:ext cx="5688632" cy="1384995"/>
          </a:xfrm>
          <a:prstGeom prst="rect">
            <a:avLst/>
          </a:prstGeom>
          <a:noFill/>
        </p:spPr>
        <p:txBody>
          <a:bodyPr wrap="square" rtlCol="0">
            <a:spAutoFit/>
          </a:bodyPr>
          <a:lstStyle/>
          <a:p>
            <a:pPr>
              <a:lnSpc>
                <a:spcPct val="200000"/>
              </a:lnSpc>
            </a:pPr>
            <a:r>
              <a:rPr lang="fr-FR" sz="1400" spc="300" dirty="0" smtClean="0">
                <a:latin typeface="Throw My Hands Up in the Air"/>
                <a:ea typeface="Throw My Hands Up in the Air"/>
              </a:rPr>
              <a:t>~</a:t>
            </a:r>
            <a:r>
              <a:rPr lang="fr-FR" sz="1400" spc="300" dirty="0" smtClean="0">
                <a:latin typeface="+mj-lt"/>
                <a:ea typeface="Throw My Hands Up in the Air"/>
              </a:rPr>
              <a:t> élection – élire – électeur - électoral</a:t>
            </a:r>
          </a:p>
          <a:p>
            <a:pPr>
              <a:lnSpc>
                <a:spcPct val="200000"/>
              </a:lnSpc>
            </a:pPr>
            <a:r>
              <a:rPr lang="fr-FR" sz="1400" spc="300" dirty="0">
                <a:latin typeface="Throw My Hands Up in the Air"/>
                <a:ea typeface="Throw My Hands Up in the Air"/>
              </a:rPr>
              <a:t>~</a:t>
            </a:r>
            <a:r>
              <a:rPr lang="fr-FR" sz="1400" spc="300" dirty="0">
                <a:ea typeface="Throw My Hands Up in the Air"/>
              </a:rPr>
              <a:t> </a:t>
            </a:r>
            <a:r>
              <a:rPr lang="fr-FR" sz="1400" spc="300" dirty="0" smtClean="0">
                <a:ea typeface="Throw My Hands Up in the Air"/>
              </a:rPr>
              <a:t>course – courir – coureur – courez</a:t>
            </a:r>
            <a:endParaRPr lang="fr-FR" sz="1400" spc="300" dirty="0" smtClean="0">
              <a:latin typeface="+mj-lt"/>
            </a:endParaRPr>
          </a:p>
          <a:p>
            <a:pPr>
              <a:lnSpc>
                <a:spcPct val="200000"/>
              </a:lnSpc>
            </a:pPr>
            <a:r>
              <a:rPr lang="fr-FR" sz="1400" spc="300" dirty="0">
                <a:latin typeface="Throw My Hands Up in the Air"/>
                <a:ea typeface="Throw My Hands Up in the Air"/>
              </a:rPr>
              <a:t>~</a:t>
            </a:r>
            <a:r>
              <a:rPr lang="fr-FR" sz="1400" spc="300" dirty="0">
                <a:ea typeface="Throw My Hands Up in the Air"/>
              </a:rPr>
              <a:t> </a:t>
            </a:r>
            <a:r>
              <a:rPr lang="fr-FR" sz="1400" spc="300" dirty="0" smtClean="0">
                <a:ea typeface="Throw My Hands Up in the Air"/>
              </a:rPr>
              <a:t>rivaliser – rival – rivalité - rivaux</a:t>
            </a:r>
            <a:endParaRPr lang="fr-FR" sz="1400" spc="300" dirty="0">
              <a:ea typeface="Throw My Hands Up in the Air"/>
            </a:endParaRPr>
          </a:p>
        </p:txBody>
      </p:sp>
      <p:grpSp>
        <p:nvGrpSpPr>
          <p:cNvPr id="61" name="Groupe 60"/>
          <p:cNvGrpSpPr/>
          <p:nvPr/>
        </p:nvGrpSpPr>
        <p:grpSpPr>
          <a:xfrm>
            <a:off x="296652" y="2450874"/>
            <a:ext cx="1188132" cy="513929"/>
            <a:chOff x="296652" y="2031738"/>
            <a:chExt cx="1188132" cy="513929"/>
          </a:xfrm>
        </p:grpSpPr>
        <p:sp>
          <p:nvSpPr>
            <p:cNvPr id="62" name="Nuage 61"/>
            <p:cNvSpPr/>
            <p:nvPr/>
          </p:nvSpPr>
          <p:spPr>
            <a:xfrm>
              <a:off x="296652" y="2031738"/>
              <a:ext cx="1188132" cy="513929"/>
            </a:xfrm>
            <a:prstGeom prst="cloud">
              <a:avLst/>
            </a:prstGeom>
            <a:solidFill>
              <a:schemeClr val="bg1"/>
            </a:solidFill>
            <a:ln w="19050">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3" name="ZoneTexte 62"/>
            <p:cNvSpPr txBox="1"/>
            <p:nvPr/>
          </p:nvSpPr>
          <p:spPr>
            <a:xfrm>
              <a:off x="386662" y="2134815"/>
              <a:ext cx="1008112" cy="307777"/>
            </a:xfrm>
            <a:prstGeom prst="rect">
              <a:avLst/>
            </a:prstGeom>
            <a:noFill/>
          </p:spPr>
          <p:txBody>
            <a:bodyPr wrap="square" rtlCol="0">
              <a:spAutoFit/>
            </a:bodyPr>
            <a:lstStyle/>
            <a:p>
              <a:pPr algn="ctr"/>
              <a:r>
                <a:rPr lang="fr-FR" sz="1400" dirty="0" smtClean="0"/>
                <a:t>joie</a:t>
              </a:r>
              <a:endParaRPr lang="fr-FR" sz="1400" dirty="0"/>
            </a:p>
          </p:txBody>
        </p:sp>
      </p:grpSp>
      <p:grpSp>
        <p:nvGrpSpPr>
          <p:cNvPr id="64" name="Groupe 63"/>
          <p:cNvGrpSpPr/>
          <p:nvPr/>
        </p:nvGrpSpPr>
        <p:grpSpPr>
          <a:xfrm>
            <a:off x="1563409" y="3444710"/>
            <a:ext cx="1188132" cy="513929"/>
            <a:chOff x="2356495" y="3062297"/>
            <a:chExt cx="1188132" cy="513929"/>
          </a:xfrm>
        </p:grpSpPr>
        <p:sp>
          <p:nvSpPr>
            <p:cNvPr id="65" name="Nuage 64"/>
            <p:cNvSpPr/>
            <p:nvPr/>
          </p:nvSpPr>
          <p:spPr>
            <a:xfrm>
              <a:off x="2356495" y="3062297"/>
              <a:ext cx="1188132" cy="513929"/>
            </a:xfrm>
            <a:prstGeom prst="cloud">
              <a:avLst/>
            </a:prstGeom>
            <a:solidFill>
              <a:schemeClr val="bg1"/>
            </a:solidFill>
            <a:ln w="19050">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6" name="ZoneTexte 65"/>
            <p:cNvSpPr txBox="1"/>
            <p:nvPr/>
          </p:nvSpPr>
          <p:spPr>
            <a:xfrm>
              <a:off x="2446505" y="3165374"/>
              <a:ext cx="1008112" cy="307777"/>
            </a:xfrm>
            <a:prstGeom prst="rect">
              <a:avLst/>
            </a:prstGeom>
            <a:noFill/>
          </p:spPr>
          <p:txBody>
            <a:bodyPr wrap="square" rtlCol="0">
              <a:spAutoFit/>
            </a:bodyPr>
            <a:lstStyle/>
            <a:p>
              <a:pPr algn="ctr"/>
              <a:r>
                <a:rPr lang="fr-FR" sz="1400" dirty="0" smtClean="0"/>
                <a:t>sang</a:t>
              </a:r>
              <a:endParaRPr lang="fr-FR" sz="1400" dirty="0"/>
            </a:p>
          </p:txBody>
        </p:sp>
      </p:grpSp>
      <p:grpSp>
        <p:nvGrpSpPr>
          <p:cNvPr id="67" name="Groupe 66"/>
          <p:cNvGrpSpPr/>
          <p:nvPr/>
        </p:nvGrpSpPr>
        <p:grpSpPr>
          <a:xfrm>
            <a:off x="5380620" y="3117203"/>
            <a:ext cx="1188132" cy="513929"/>
            <a:chOff x="5380620" y="2698067"/>
            <a:chExt cx="1188132" cy="513929"/>
          </a:xfrm>
        </p:grpSpPr>
        <p:sp>
          <p:nvSpPr>
            <p:cNvPr id="68" name="Nuage 67"/>
            <p:cNvSpPr/>
            <p:nvPr/>
          </p:nvSpPr>
          <p:spPr>
            <a:xfrm>
              <a:off x="5380620" y="2698067"/>
              <a:ext cx="1188132" cy="513929"/>
            </a:xfrm>
            <a:prstGeom prst="cloud">
              <a:avLst/>
            </a:prstGeom>
            <a:solidFill>
              <a:schemeClr val="bg1"/>
            </a:solidFill>
            <a:ln w="19050">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9" name="ZoneTexte 68"/>
            <p:cNvSpPr txBox="1"/>
            <p:nvPr/>
          </p:nvSpPr>
          <p:spPr>
            <a:xfrm>
              <a:off x="5380620" y="2805672"/>
              <a:ext cx="1188132" cy="307777"/>
            </a:xfrm>
            <a:prstGeom prst="rect">
              <a:avLst/>
            </a:prstGeom>
            <a:noFill/>
          </p:spPr>
          <p:txBody>
            <a:bodyPr wrap="square" rtlCol="0">
              <a:spAutoFit/>
            </a:bodyPr>
            <a:lstStyle/>
            <a:p>
              <a:pPr algn="ctr"/>
              <a:r>
                <a:rPr lang="fr-FR" sz="1400" dirty="0" smtClean="0"/>
                <a:t>saigner</a:t>
              </a:r>
              <a:endParaRPr lang="fr-FR" sz="1400" dirty="0"/>
            </a:p>
          </p:txBody>
        </p:sp>
      </p:grpSp>
      <p:grpSp>
        <p:nvGrpSpPr>
          <p:cNvPr id="70" name="Groupe 69"/>
          <p:cNvGrpSpPr/>
          <p:nvPr/>
        </p:nvGrpSpPr>
        <p:grpSpPr>
          <a:xfrm>
            <a:off x="1852439" y="2331451"/>
            <a:ext cx="1188132" cy="513929"/>
            <a:chOff x="296652" y="2031738"/>
            <a:chExt cx="1188132" cy="513929"/>
          </a:xfrm>
        </p:grpSpPr>
        <p:sp>
          <p:nvSpPr>
            <p:cNvPr id="71" name="Nuage 70"/>
            <p:cNvSpPr/>
            <p:nvPr/>
          </p:nvSpPr>
          <p:spPr>
            <a:xfrm>
              <a:off x="296652" y="2031738"/>
              <a:ext cx="1188132" cy="513929"/>
            </a:xfrm>
            <a:prstGeom prst="cloud">
              <a:avLst/>
            </a:prstGeom>
            <a:solidFill>
              <a:schemeClr val="bg1"/>
            </a:solidFill>
            <a:ln w="19050">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2" name="ZoneTexte 71"/>
            <p:cNvSpPr txBox="1"/>
            <p:nvPr/>
          </p:nvSpPr>
          <p:spPr>
            <a:xfrm>
              <a:off x="386662" y="2134815"/>
              <a:ext cx="1008112" cy="307777"/>
            </a:xfrm>
            <a:prstGeom prst="rect">
              <a:avLst/>
            </a:prstGeom>
            <a:noFill/>
          </p:spPr>
          <p:txBody>
            <a:bodyPr wrap="square" rtlCol="0">
              <a:spAutoFit/>
            </a:bodyPr>
            <a:lstStyle/>
            <a:p>
              <a:pPr algn="ctr"/>
              <a:r>
                <a:rPr lang="fr-FR" sz="1400" dirty="0" smtClean="0"/>
                <a:t>lettre</a:t>
              </a:r>
              <a:endParaRPr lang="fr-FR" sz="1400" dirty="0"/>
            </a:p>
          </p:txBody>
        </p:sp>
      </p:grpSp>
      <p:grpSp>
        <p:nvGrpSpPr>
          <p:cNvPr id="73" name="Groupe 72"/>
          <p:cNvGrpSpPr/>
          <p:nvPr/>
        </p:nvGrpSpPr>
        <p:grpSpPr>
          <a:xfrm>
            <a:off x="116632" y="3341633"/>
            <a:ext cx="1188132" cy="513929"/>
            <a:chOff x="296652" y="2031738"/>
            <a:chExt cx="1188132" cy="513929"/>
          </a:xfrm>
        </p:grpSpPr>
        <p:sp>
          <p:nvSpPr>
            <p:cNvPr id="74" name="Nuage 73"/>
            <p:cNvSpPr/>
            <p:nvPr/>
          </p:nvSpPr>
          <p:spPr>
            <a:xfrm>
              <a:off x="296652" y="2031738"/>
              <a:ext cx="1188132" cy="513929"/>
            </a:xfrm>
            <a:prstGeom prst="cloud">
              <a:avLst/>
            </a:prstGeom>
            <a:solidFill>
              <a:schemeClr val="bg1"/>
            </a:solidFill>
            <a:ln w="19050">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5" name="ZoneTexte 74"/>
            <p:cNvSpPr txBox="1"/>
            <p:nvPr/>
          </p:nvSpPr>
          <p:spPr>
            <a:xfrm>
              <a:off x="386662" y="2134815"/>
              <a:ext cx="1008112" cy="307777"/>
            </a:xfrm>
            <a:prstGeom prst="rect">
              <a:avLst/>
            </a:prstGeom>
            <a:noFill/>
          </p:spPr>
          <p:txBody>
            <a:bodyPr wrap="square" rtlCol="0">
              <a:spAutoFit/>
            </a:bodyPr>
            <a:lstStyle/>
            <a:p>
              <a:pPr algn="ctr"/>
              <a:r>
                <a:rPr lang="fr-FR" sz="1400" dirty="0" smtClean="0"/>
                <a:t>illettré</a:t>
              </a:r>
              <a:endParaRPr lang="fr-FR" sz="1400" dirty="0"/>
            </a:p>
          </p:txBody>
        </p:sp>
      </p:grpSp>
      <p:grpSp>
        <p:nvGrpSpPr>
          <p:cNvPr id="76" name="Groupe 75"/>
          <p:cNvGrpSpPr/>
          <p:nvPr/>
        </p:nvGrpSpPr>
        <p:grpSpPr>
          <a:xfrm>
            <a:off x="3821317" y="2350291"/>
            <a:ext cx="1215144" cy="513929"/>
            <a:chOff x="296652" y="2031738"/>
            <a:chExt cx="1215144" cy="513929"/>
          </a:xfrm>
        </p:grpSpPr>
        <p:sp>
          <p:nvSpPr>
            <p:cNvPr id="77" name="Nuage 76"/>
            <p:cNvSpPr/>
            <p:nvPr/>
          </p:nvSpPr>
          <p:spPr>
            <a:xfrm>
              <a:off x="296652" y="2031738"/>
              <a:ext cx="1188132" cy="513929"/>
            </a:xfrm>
            <a:prstGeom prst="cloud">
              <a:avLst/>
            </a:prstGeom>
            <a:solidFill>
              <a:schemeClr val="bg1"/>
            </a:solidFill>
            <a:ln w="19050">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8" name="ZoneTexte 77"/>
            <p:cNvSpPr txBox="1"/>
            <p:nvPr/>
          </p:nvSpPr>
          <p:spPr>
            <a:xfrm>
              <a:off x="307740" y="2077665"/>
              <a:ext cx="1204056" cy="307777"/>
            </a:xfrm>
            <a:prstGeom prst="rect">
              <a:avLst/>
            </a:prstGeom>
            <a:noFill/>
          </p:spPr>
          <p:txBody>
            <a:bodyPr wrap="square" rtlCol="0">
              <a:spAutoFit/>
            </a:bodyPr>
            <a:lstStyle/>
            <a:p>
              <a:pPr algn="ctr"/>
              <a:r>
                <a:rPr lang="fr-FR" sz="1400" dirty="0" smtClean="0"/>
                <a:t>sanguin</a:t>
              </a:r>
              <a:endParaRPr lang="fr-FR" sz="1400" dirty="0"/>
            </a:p>
          </p:txBody>
        </p:sp>
      </p:grpSp>
      <p:grpSp>
        <p:nvGrpSpPr>
          <p:cNvPr id="79" name="Groupe 78"/>
          <p:cNvGrpSpPr/>
          <p:nvPr/>
        </p:nvGrpSpPr>
        <p:grpSpPr>
          <a:xfrm>
            <a:off x="2667608" y="2834177"/>
            <a:ext cx="1188132" cy="513929"/>
            <a:chOff x="296652" y="2031738"/>
            <a:chExt cx="1188132" cy="513929"/>
          </a:xfrm>
        </p:grpSpPr>
        <p:sp>
          <p:nvSpPr>
            <p:cNvPr id="80" name="Nuage 79"/>
            <p:cNvSpPr/>
            <p:nvPr/>
          </p:nvSpPr>
          <p:spPr>
            <a:xfrm>
              <a:off x="296652" y="2031738"/>
              <a:ext cx="1188132" cy="513929"/>
            </a:xfrm>
            <a:prstGeom prst="cloud">
              <a:avLst/>
            </a:prstGeom>
            <a:solidFill>
              <a:schemeClr val="bg1"/>
            </a:solidFill>
            <a:ln w="19050">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1" name="ZoneTexte 80"/>
            <p:cNvSpPr txBox="1"/>
            <p:nvPr/>
          </p:nvSpPr>
          <p:spPr>
            <a:xfrm>
              <a:off x="386662" y="2134815"/>
              <a:ext cx="1008112" cy="307777"/>
            </a:xfrm>
            <a:prstGeom prst="rect">
              <a:avLst/>
            </a:prstGeom>
            <a:noFill/>
          </p:spPr>
          <p:txBody>
            <a:bodyPr wrap="square" rtlCol="0">
              <a:spAutoFit/>
            </a:bodyPr>
            <a:lstStyle/>
            <a:p>
              <a:pPr algn="ctr"/>
              <a:r>
                <a:rPr lang="fr-FR" sz="1400" dirty="0" smtClean="0"/>
                <a:t>lettrine</a:t>
              </a:r>
              <a:endParaRPr lang="fr-FR" sz="1400" dirty="0"/>
            </a:p>
          </p:txBody>
        </p:sp>
      </p:grpSp>
      <p:grpSp>
        <p:nvGrpSpPr>
          <p:cNvPr id="82" name="Groupe 81"/>
          <p:cNvGrpSpPr/>
          <p:nvPr/>
        </p:nvGrpSpPr>
        <p:grpSpPr>
          <a:xfrm>
            <a:off x="5469514" y="2296986"/>
            <a:ext cx="1188132" cy="513929"/>
            <a:chOff x="296652" y="2031738"/>
            <a:chExt cx="1188132" cy="513929"/>
          </a:xfrm>
        </p:grpSpPr>
        <p:sp>
          <p:nvSpPr>
            <p:cNvPr id="83" name="Nuage 82"/>
            <p:cNvSpPr/>
            <p:nvPr/>
          </p:nvSpPr>
          <p:spPr>
            <a:xfrm>
              <a:off x="296652" y="2031738"/>
              <a:ext cx="1188132" cy="513929"/>
            </a:xfrm>
            <a:prstGeom prst="cloud">
              <a:avLst/>
            </a:prstGeom>
            <a:solidFill>
              <a:schemeClr val="bg1"/>
            </a:solidFill>
            <a:ln w="19050">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4" name="ZoneTexte 83"/>
            <p:cNvSpPr txBox="1"/>
            <p:nvPr/>
          </p:nvSpPr>
          <p:spPr>
            <a:xfrm>
              <a:off x="296652" y="2058615"/>
              <a:ext cx="1188132" cy="307777"/>
            </a:xfrm>
            <a:prstGeom prst="rect">
              <a:avLst/>
            </a:prstGeom>
            <a:noFill/>
          </p:spPr>
          <p:txBody>
            <a:bodyPr wrap="square" rtlCol="0">
              <a:spAutoFit/>
            </a:bodyPr>
            <a:lstStyle/>
            <a:p>
              <a:pPr algn="ctr"/>
              <a:r>
                <a:rPr lang="fr-FR" sz="1400" dirty="0" smtClean="0"/>
                <a:t>jovial</a:t>
              </a:r>
              <a:endParaRPr lang="fr-FR" sz="1400" dirty="0"/>
            </a:p>
          </p:txBody>
        </p:sp>
      </p:grpSp>
      <p:grpSp>
        <p:nvGrpSpPr>
          <p:cNvPr id="85" name="Groupe 84"/>
          <p:cNvGrpSpPr/>
          <p:nvPr/>
        </p:nvGrpSpPr>
        <p:grpSpPr>
          <a:xfrm>
            <a:off x="3884687" y="3290822"/>
            <a:ext cx="1188132" cy="513929"/>
            <a:chOff x="296652" y="2031738"/>
            <a:chExt cx="1188132" cy="513929"/>
          </a:xfrm>
        </p:grpSpPr>
        <p:sp>
          <p:nvSpPr>
            <p:cNvPr id="86" name="Nuage 85"/>
            <p:cNvSpPr/>
            <p:nvPr/>
          </p:nvSpPr>
          <p:spPr>
            <a:xfrm>
              <a:off x="296652" y="2031738"/>
              <a:ext cx="1188132" cy="513929"/>
            </a:xfrm>
            <a:prstGeom prst="cloud">
              <a:avLst/>
            </a:prstGeom>
            <a:solidFill>
              <a:schemeClr val="bg1"/>
            </a:solidFill>
            <a:ln w="19050">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7" name="ZoneTexte 86"/>
            <p:cNvSpPr txBox="1"/>
            <p:nvPr/>
          </p:nvSpPr>
          <p:spPr>
            <a:xfrm>
              <a:off x="339037" y="2118022"/>
              <a:ext cx="1008112" cy="307777"/>
            </a:xfrm>
            <a:prstGeom prst="rect">
              <a:avLst/>
            </a:prstGeom>
            <a:noFill/>
          </p:spPr>
          <p:txBody>
            <a:bodyPr wrap="square" rtlCol="0">
              <a:spAutoFit/>
            </a:bodyPr>
            <a:lstStyle/>
            <a:p>
              <a:pPr algn="ctr"/>
              <a:r>
                <a:rPr lang="fr-FR" sz="1400" dirty="0" smtClean="0"/>
                <a:t>joyeux</a:t>
              </a:r>
              <a:endParaRPr lang="fr-FR" sz="1400" dirty="0"/>
            </a:p>
          </p:txBody>
        </p:sp>
      </p:grpSp>
    </p:spTree>
    <p:extLst>
      <p:ext uri="{BB962C8B-B14F-4D97-AF65-F5344CB8AC3E}">
        <p14:creationId xmlns:p14="http://schemas.microsoft.com/office/powerpoint/2010/main" val="272999221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
          <p:cNvSpPr>
            <a:spLocks noGrp="1"/>
          </p:cNvSpPr>
          <p:nvPr>
            <p:ph type="body" sz="quarter" idx="10"/>
          </p:nvPr>
        </p:nvSpPr>
        <p:spPr/>
        <p:txBody>
          <a:bodyPr/>
          <a:lstStyle/>
          <a:p>
            <a:r>
              <a:rPr lang="fr-FR" dirty="0" smtClean="0"/>
              <a:t>Les synonymes</a:t>
            </a:r>
            <a:endParaRPr lang="fr-FR" dirty="0"/>
          </a:p>
        </p:txBody>
      </p:sp>
      <p:graphicFrame>
        <p:nvGraphicFramePr>
          <p:cNvPr id="3" name="Tableau 2"/>
          <p:cNvGraphicFramePr>
            <a:graphicFrameLocks noGrp="1"/>
          </p:cNvGraphicFramePr>
          <p:nvPr>
            <p:extLst>
              <p:ext uri="{D42A27DB-BD31-4B8C-83A1-F6EECF244321}">
                <p14:modId xmlns:p14="http://schemas.microsoft.com/office/powerpoint/2010/main" val="328980401"/>
              </p:ext>
            </p:extLst>
          </p:nvPr>
        </p:nvGraphicFramePr>
        <p:xfrm>
          <a:off x="764704" y="2360712"/>
          <a:ext cx="5544616" cy="1483360"/>
        </p:xfrm>
        <a:graphic>
          <a:graphicData uri="http://schemas.openxmlformats.org/drawingml/2006/table">
            <a:tbl>
              <a:tblPr bandRow="1">
                <a:tableStyleId>{5C22544A-7EE6-4342-B048-85BDC9FD1C3A}</a:tableStyleId>
              </a:tblPr>
              <a:tblGrid>
                <a:gridCol w="1368152"/>
                <a:gridCol w="602867"/>
                <a:gridCol w="1917413"/>
                <a:gridCol w="1656184"/>
              </a:tblGrid>
              <a:tr h="370840">
                <a:tc>
                  <a:txBody>
                    <a:bodyPr/>
                    <a:lstStyle/>
                    <a:p>
                      <a:r>
                        <a:rPr lang="fr-FR" sz="1200" dirty="0" smtClean="0">
                          <a:latin typeface="Comic Sans MS" pitchFamily="66" charset="0"/>
                        </a:rPr>
                        <a:t>rond</a:t>
                      </a:r>
                      <a:endParaRPr lang="fr-FR" sz="1200" dirty="0">
                        <a:latin typeface="Comic Sans MS" pitchFamily="66" charset="0"/>
                      </a:endParaRPr>
                    </a:p>
                  </a:txBody>
                  <a:tcPr anchor="ctr">
                    <a:solidFill>
                      <a:schemeClr val="bg1"/>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900" dirty="0" smtClean="0">
                          <a:latin typeface="Comic Sans MS" pitchFamily="66" charset="0"/>
                          <a:sym typeface="Wingdings"/>
                        </a:rPr>
                        <a:t></a:t>
                      </a:r>
                      <a:endParaRPr lang="fr-FR" sz="900" dirty="0" smtClean="0">
                        <a:latin typeface="Comic Sans MS" pitchFamily="66" charset="0"/>
                      </a:endParaRPr>
                    </a:p>
                  </a:txBody>
                  <a:tcPr anchor="ctr">
                    <a:solidFill>
                      <a:schemeClr val="bg1"/>
                    </a:solidFill>
                  </a:tcPr>
                </a:tc>
                <a:tc>
                  <a:txBody>
                    <a:bodyPr/>
                    <a:lstStyle/>
                    <a:p>
                      <a:pPr algn="r"/>
                      <a:r>
                        <a:rPr lang="fr-FR" sz="900" dirty="0" smtClean="0">
                          <a:latin typeface="Comic Sans MS" pitchFamily="66" charset="0"/>
                          <a:sym typeface="Wingdings"/>
                        </a:rPr>
                        <a:t></a:t>
                      </a:r>
                      <a:endParaRPr lang="fr-FR" sz="900" dirty="0">
                        <a:latin typeface="Comic Sans MS" pitchFamily="66" charset="0"/>
                      </a:endParaRPr>
                    </a:p>
                  </a:txBody>
                  <a:tcPr anchor="ctr">
                    <a:solidFill>
                      <a:schemeClr val="bg1"/>
                    </a:solidFill>
                  </a:tcPr>
                </a:tc>
                <a:tc>
                  <a:txBody>
                    <a:bodyPr/>
                    <a:lstStyle/>
                    <a:p>
                      <a:r>
                        <a:rPr lang="fr-FR" sz="1200" dirty="0" smtClean="0">
                          <a:latin typeface="Comic Sans MS" pitchFamily="66" charset="0"/>
                        </a:rPr>
                        <a:t>conducteur</a:t>
                      </a:r>
                      <a:endParaRPr lang="fr-FR" sz="1200" dirty="0">
                        <a:latin typeface="Comic Sans MS" pitchFamily="66" charset="0"/>
                      </a:endParaRPr>
                    </a:p>
                  </a:txBody>
                  <a:tcPr anchor="ctr">
                    <a:solidFill>
                      <a:schemeClr val="bg1"/>
                    </a:solidFill>
                  </a:tcPr>
                </a:tc>
              </a:tr>
              <a:tr h="370840">
                <a:tc>
                  <a:txBody>
                    <a:bodyPr/>
                    <a:lstStyle/>
                    <a:p>
                      <a:r>
                        <a:rPr lang="fr-FR" sz="1200" dirty="0" smtClean="0">
                          <a:latin typeface="Comic Sans MS" pitchFamily="66" charset="0"/>
                        </a:rPr>
                        <a:t>route</a:t>
                      </a:r>
                      <a:endParaRPr lang="fr-FR" sz="1200" dirty="0">
                        <a:latin typeface="Comic Sans MS" pitchFamily="66" charset="0"/>
                      </a:endParaRPr>
                    </a:p>
                  </a:txBody>
                  <a:tcPr anchor="ctr">
                    <a:solidFill>
                      <a:schemeClr val="bg1"/>
                    </a:solidFill>
                  </a:tcPr>
                </a:tc>
                <a:tc>
                  <a:txBody>
                    <a:bodyPr/>
                    <a:lstStyle/>
                    <a:p>
                      <a:r>
                        <a:rPr lang="fr-FR" sz="900" dirty="0" smtClean="0">
                          <a:latin typeface="Comic Sans MS" pitchFamily="66" charset="0"/>
                          <a:sym typeface="Wingdings"/>
                        </a:rPr>
                        <a:t></a:t>
                      </a:r>
                      <a:endParaRPr lang="fr-FR" sz="900" dirty="0">
                        <a:latin typeface="Comic Sans MS" pitchFamily="66" charset="0"/>
                      </a:endParaRPr>
                    </a:p>
                  </a:txBody>
                  <a:tcPr anchor="ctr">
                    <a:solidFill>
                      <a:schemeClr val="bg1"/>
                    </a:solidFill>
                  </a:tcPr>
                </a:tc>
                <a:tc>
                  <a:txBody>
                    <a:bodyPr/>
                    <a:lstStyle/>
                    <a:p>
                      <a:pPr algn="r"/>
                      <a:r>
                        <a:rPr lang="fr-FR" sz="900" dirty="0" smtClean="0">
                          <a:latin typeface="Comic Sans MS" pitchFamily="66" charset="0"/>
                          <a:sym typeface="Wingdings"/>
                        </a:rPr>
                        <a:t></a:t>
                      </a:r>
                      <a:endParaRPr lang="fr-FR" sz="900" dirty="0">
                        <a:latin typeface="Comic Sans MS" pitchFamily="66" charset="0"/>
                      </a:endParaRPr>
                    </a:p>
                  </a:txBody>
                  <a:tcPr anchor="ctr">
                    <a:solidFill>
                      <a:schemeClr val="bg1"/>
                    </a:solidFill>
                  </a:tcPr>
                </a:tc>
                <a:tc>
                  <a:txBody>
                    <a:bodyPr/>
                    <a:lstStyle/>
                    <a:p>
                      <a:r>
                        <a:rPr lang="fr-FR" sz="1200" dirty="0" smtClean="0">
                          <a:latin typeface="Comic Sans MS" pitchFamily="66" charset="0"/>
                        </a:rPr>
                        <a:t>cercle</a:t>
                      </a:r>
                      <a:endParaRPr lang="fr-FR" sz="1200" dirty="0">
                        <a:latin typeface="Comic Sans MS" pitchFamily="66" charset="0"/>
                      </a:endParaRPr>
                    </a:p>
                  </a:txBody>
                  <a:tcPr anchor="ctr">
                    <a:solidFill>
                      <a:schemeClr val="bg1"/>
                    </a:solidFill>
                  </a:tcPr>
                </a:tc>
              </a:tr>
              <a:tr h="370840">
                <a:tc>
                  <a:txBody>
                    <a:bodyPr/>
                    <a:lstStyle/>
                    <a:p>
                      <a:r>
                        <a:rPr lang="fr-FR" sz="1200" dirty="0" smtClean="0">
                          <a:latin typeface="Comic Sans MS" pitchFamily="66" charset="0"/>
                        </a:rPr>
                        <a:t>pilote</a:t>
                      </a:r>
                      <a:endParaRPr lang="fr-FR" sz="1200" dirty="0">
                        <a:latin typeface="Comic Sans MS" pitchFamily="66" charset="0"/>
                      </a:endParaRPr>
                    </a:p>
                  </a:txBody>
                  <a:tcPr anchor="ctr">
                    <a:solidFill>
                      <a:schemeClr val="bg1"/>
                    </a:solidFill>
                  </a:tcPr>
                </a:tc>
                <a:tc>
                  <a:txBody>
                    <a:bodyPr/>
                    <a:lstStyle/>
                    <a:p>
                      <a:r>
                        <a:rPr lang="fr-FR" sz="900" dirty="0" smtClean="0">
                          <a:latin typeface="Comic Sans MS" pitchFamily="66" charset="0"/>
                          <a:sym typeface="Wingdings"/>
                        </a:rPr>
                        <a:t></a:t>
                      </a:r>
                      <a:endParaRPr lang="fr-FR" sz="900" dirty="0">
                        <a:latin typeface="Comic Sans MS" pitchFamily="66" charset="0"/>
                      </a:endParaRPr>
                    </a:p>
                  </a:txBody>
                  <a:tcPr anchor="ctr">
                    <a:solidFill>
                      <a:schemeClr val="bg1"/>
                    </a:solidFill>
                  </a:tcPr>
                </a:tc>
                <a:tc>
                  <a:txBody>
                    <a:bodyPr/>
                    <a:lstStyle/>
                    <a:p>
                      <a:pPr algn="r"/>
                      <a:r>
                        <a:rPr lang="fr-FR" sz="900" dirty="0" smtClean="0">
                          <a:latin typeface="Comic Sans MS" pitchFamily="66" charset="0"/>
                          <a:sym typeface="Wingdings"/>
                        </a:rPr>
                        <a:t></a:t>
                      </a:r>
                      <a:endParaRPr lang="fr-FR" sz="900" dirty="0">
                        <a:latin typeface="Comic Sans MS" pitchFamily="66" charset="0"/>
                      </a:endParaRPr>
                    </a:p>
                  </a:txBody>
                  <a:tcPr anchor="ctr">
                    <a:solidFill>
                      <a:schemeClr val="bg1"/>
                    </a:solidFill>
                  </a:tcPr>
                </a:tc>
                <a:tc>
                  <a:txBody>
                    <a:bodyPr/>
                    <a:lstStyle/>
                    <a:p>
                      <a:r>
                        <a:rPr lang="fr-FR" sz="1200" dirty="0" smtClean="0">
                          <a:latin typeface="Comic Sans MS" pitchFamily="66" charset="0"/>
                        </a:rPr>
                        <a:t>diminuer</a:t>
                      </a:r>
                      <a:endParaRPr lang="fr-FR" sz="1200" dirty="0">
                        <a:latin typeface="Comic Sans MS" pitchFamily="66" charset="0"/>
                      </a:endParaRPr>
                    </a:p>
                  </a:txBody>
                  <a:tcPr anchor="ctr">
                    <a:solidFill>
                      <a:schemeClr val="bg1"/>
                    </a:solidFill>
                  </a:tcPr>
                </a:tc>
              </a:tr>
              <a:tr h="370840">
                <a:tc>
                  <a:txBody>
                    <a:bodyPr/>
                    <a:lstStyle/>
                    <a:p>
                      <a:r>
                        <a:rPr lang="fr-FR" sz="1200" dirty="0" smtClean="0">
                          <a:latin typeface="Comic Sans MS" pitchFamily="66" charset="0"/>
                        </a:rPr>
                        <a:t>baisser</a:t>
                      </a:r>
                      <a:endParaRPr lang="fr-FR" sz="1200" dirty="0">
                        <a:latin typeface="Comic Sans MS" pitchFamily="66" charset="0"/>
                      </a:endParaRPr>
                    </a:p>
                  </a:txBody>
                  <a:tcPr anchor="ctr">
                    <a:solidFill>
                      <a:schemeClr val="bg1"/>
                    </a:solidFill>
                  </a:tcPr>
                </a:tc>
                <a:tc>
                  <a:txBody>
                    <a:bodyPr/>
                    <a:lstStyle/>
                    <a:p>
                      <a:r>
                        <a:rPr lang="fr-FR" sz="900" dirty="0" smtClean="0">
                          <a:latin typeface="Comic Sans MS" pitchFamily="66" charset="0"/>
                          <a:sym typeface="Wingdings"/>
                        </a:rPr>
                        <a:t></a:t>
                      </a:r>
                      <a:endParaRPr lang="fr-FR" sz="900" dirty="0">
                        <a:latin typeface="Comic Sans MS" pitchFamily="66" charset="0"/>
                      </a:endParaRPr>
                    </a:p>
                  </a:txBody>
                  <a:tcPr anchor="ctr">
                    <a:solidFill>
                      <a:schemeClr val="bg1"/>
                    </a:solidFill>
                  </a:tcPr>
                </a:tc>
                <a:tc>
                  <a:txBody>
                    <a:bodyPr/>
                    <a:lstStyle/>
                    <a:p>
                      <a:pPr algn="r"/>
                      <a:r>
                        <a:rPr lang="fr-FR" sz="900" dirty="0" smtClean="0">
                          <a:latin typeface="Comic Sans MS" pitchFamily="66" charset="0"/>
                          <a:sym typeface="Wingdings"/>
                        </a:rPr>
                        <a:t></a:t>
                      </a:r>
                      <a:endParaRPr lang="fr-FR" sz="900" dirty="0">
                        <a:latin typeface="Comic Sans MS" pitchFamily="66" charset="0"/>
                      </a:endParaRPr>
                    </a:p>
                  </a:txBody>
                  <a:tcPr anchor="ctr">
                    <a:solidFill>
                      <a:schemeClr val="bg1"/>
                    </a:solidFill>
                  </a:tcPr>
                </a:tc>
                <a:tc>
                  <a:txBody>
                    <a:bodyPr/>
                    <a:lstStyle/>
                    <a:p>
                      <a:r>
                        <a:rPr lang="fr-FR" sz="1200" dirty="0" smtClean="0">
                          <a:latin typeface="Comic Sans MS" pitchFamily="66" charset="0"/>
                        </a:rPr>
                        <a:t>avenue</a:t>
                      </a:r>
                      <a:endParaRPr lang="fr-FR" sz="1200" dirty="0">
                        <a:latin typeface="Comic Sans MS" pitchFamily="66" charset="0"/>
                      </a:endParaRPr>
                    </a:p>
                  </a:txBody>
                  <a:tcPr anchor="ctr">
                    <a:solidFill>
                      <a:schemeClr val="bg1"/>
                    </a:solidFill>
                  </a:tcPr>
                </a:tc>
              </a:tr>
            </a:tbl>
          </a:graphicData>
        </a:graphic>
      </p:graphicFrame>
      <p:sp>
        <p:nvSpPr>
          <p:cNvPr id="4" name="ZoneTexte 3"/>
          <p:cNvSpPr txBox="1"/>
          <p:nvPr/>
        </p:nvSpPr>
        <p:spPr>
          <a:xfrm>
            <a:off x="548680" y="1640339"/>
            <a:ext cx="6020072" cy="388568"/>
          </a:xfrm>
          <a:prstGeom prst="rect">
            <a:avLst/>
          </a:prstGeom>
          <a:noFill/>
        </p:spPr>
        <p:txBody>
          <a:bodyPr wrap="square" rtlCol="0">
            <a:spAutoFit/>
          </a:bodyPr>
          <a:lstStyle/>
          <a:p>
            <a:pPr>
              <a:lnSpc>
                <a:spcPct val="150000"/>
              </a:lnSpc>
            </a:pPr>
            <a:r>
              <a:rPr lang="fr-FR" sz="1400" u="sng" dirty="0" smtClean="0">
                <a:latin typeface="SimpleRonde" pitchFamily="2" charset="0"/>
              </a:rPr>
              <a:t>Relie les mots synonymes.</a:t>
            </a:r>
            <a:endParaRPr lang="fr-FR" sz="1400" u="sng" dirty="0">
              <a:latin typeface="SimpleRonde" pitchFamily="2" charset="0"/>
            </a:endParaRPr>
          </a:p>
        </p:txBody>
      </p:sp>
      <p:grpSp>
        <p:nvGrpSpPr>
          <p:cNvPr id="5" name="Groupe 4"/>
          <p:cNvGrpSpPr/>
          <p:nvPr/>
        </p:nvGrpSpPr>
        <p:grpSpPr>
          <a:xfrm>
            <a:off x="116632" y="1576906"/>
            <a:ext cx="360040" cy="461665"/>
            <a:chOff x="116632" y="1352600"/>
            <a:chExt cx="360040" cy="461665"/>
          </a:xfrm>
        </p:grpSpPr>
        <p:sp>
          <p:nvSpPr>
            <p:cNvPr id="6" name="Ellipse 5"/>
            <p:cNvSpPr/>
            <p:nvPr/>
          </p:nvSpPr>
          <p:spPr>
            <a:xfrm>
              <a:off x="116632" y="1424608"/>
              <a:ext cx="360040" cy="360040"/>
            </a:xfrm>
            <a:prstGeom prst="ellipse">
              <a:avLst/>
            </a:prstGeom>
            <a:solidFill>
              <a:schemeClr val="bg1">
                <a:lumMod val="85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 name="ZoneTexte 6"/>
            <p:cNvSpPr txBox="1"/>
            <p:nvPr/>
          </p:nvSpPr>
          <p:spPr>
            <a:xfrm>
              <a:off x="116632" y="1352600"/>
              <a:ext cx="360040" cy="461665"/>
            </a:xfrm>
            <a:prstGeom prst="rect">
              <a:avLst/>
            </a:prstGeom>
            <a:noFill/>
          </p:spPr>
          <p:txBody>
            <a:bodyPr wrap="square" rtlCol="0">
              <a:spAutoFit/>
            </a:bodyPr>
            <a:lstStyle/>
            <a:p>
              <a:pPr algn="ctr"/>
              <a:r>
                <a:rPr lang="fr-FR" sz="2400" dirty="0" smtClean="0">
                  <a:solidFill>
                    <a:schemeClr val="bg1">
                      <a:lumMod val="50000"/>
                    </a:schemeClr>
                  </a:solidFill>
                  <a:effectLst>
                    <a:outerShdw blurRad="38100" dist="38100" dir="2700000" algn="tl">
                      <a:srgbClr val="000000">
                        <a:alpha val="43137"/>
                      </a:srgbClr>
                    </a:outerShdw>
                  </a:effectLst>
                  <a:latin typeface="Berlin Sans FB Demi" pitchFamily="34" charset="0"/>
                </a:rPr>
                <a:t>1</a:t>
              </a:r>
              <a:endParaRPr lang="fr-FR" dirty="0">
                <a:solidFill>
                  <a:schemeClr val="bg1">
                    <a:lumMod val="50000"/>
                  </a:schemeClr>
                </a:solidFill>
                <a:effectLst>
                  <a:outerShdw blurRad="38100" dist="38100" dir="2700000" algn="tl">
                    <a:srgbClr val="000000">
                      <a:alpha val="43137"/>
                    </a:srgbClr>
                  </a:outerShdw>
                </a:effectLst>
                <a:latin typeface="Berlin Sans FB Demi" pitchFamily="34" charset="0"/>
              </a:endParaRPr>
            </a:p>
          </p:txBody>
        </p:sp>
      </p:grpSp>
      <p:sp>
        <p:nvSpPr>
          <p:cNvPr id="8" name="Rectangle à coins arrondis 7"/>
          <p:cNvSpPr/>
          <p:nvPr/>
        </p:nvSpPr>
        <p:spPr>
          <a:xfrm>
            <a:off x="6568752" y="1728326"/>
            <a:ext cx="201216" cy="201216"/>
          </a:xfrm>
          <a:prstGeom prst="roundRect">
            <a:avLst/>
          </a:prstGeom>
          <a:solidFill>
            <a:schemeClr val="bg1"/>
          </a:solidFill>
          <a:ln>
            <a:solidFill>
              <a:schemeClr val="bg1">
                <a:lumMod val="5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fr-F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fr-FR"/>
          </a:p>
        </p:txBody>
      </p:sp>
      <p:sp>
        <p:nvSpPr>
          <p:cNvPr id="9" name="ZoneTexte 8"/>
          <p:cNvSpPr txBox="1"/>
          <p:nvPr/>
        </p:nvSpPr>
        <p:spPr>
          <a:xfrm>
            <a:off x="548680" y="4304928"/>
            <a:ext cx="6020072" cy="388568"/>
          </a:xfrm>
          <a:prstGeom prst="rect">
            <a:avLst/>
          </a:prstGeom>
          <a:noFill/>
        </p:spPr>
        <p:txBody>
          <a:bodyPr wrap="square" rtlCol="0">
            <a:spAutoFit/>
          </a:bodyPr>
          <a:lstStyle/>
          <a:p>
            <a:pPr>
              <a:lnSpc>
                <a:spcPct val="150000"/>
              </a:lnSpc>
            </a:pPr>
            <a:r>
              <a:rPr lang="fr-FR" sz="1400" u="sng" dirty="0" smtClean="0">
                <a:latin typeface="SimpleRonde" pitchFamily="2" charset="0"/>
              </a:rPr>
              <a:t>Dans chaque liste, surligne le synonyme du mot étiquette.</a:t>
            </a:r>
            <a:endParaRPr lang="fr-FR" sz="1400" u="sng" dirty="0">
              <a:latin typeface="SimpleRonde" pitchFamily="2" charset="0"/>
            </a:endParaRPr>
          </a:p>
        </p:txBody>
      </p:sp>
      <p:grpSp>
        <p:nvGrpSpPr>
          <p:cNvPr id="10" name="Groupe 9"/>
          <p:cNvGrpSpPr/>
          <p:nvPr/>
        </p:nvGrpSpPr>
        <p:grpSpPr>
          <a:xfrm>
            <a:off x="116632" y="4241495"/>
            <a:ext cx="360040" cy="461665"/>
            <a:chOff x="116632" y="1352600"/>
            <a:chExt cx="360040" cy="461665"/>
          </a:xfrm>
        </p:grpSpPr>
        <p:sp>
          <p:nvSpPr>
            <p:cNvPr id="11" name="Ellipse 10"/>
            <p:cNvSpPr/>
            <p:nvPr/>
          </p:nvSpPr>
          <p:spPr>
            <a:xfrm>
              <a:off x="116632" y="1424608"/>
              <a:ext cx="360040" cy="360040"/>
            </a:xfrm>
            <a:prstGeom prst="ellipse">
              <a:avLst/>
            </a:prstGeom>
            <a:solidFill>
              <a:schemeClr val="bg1">
                <a:lumMod val="85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2" name="ZoneTexte 11"/>
            <p:cNvSpPr txBox="1"/>
            <p:nvPr/>
          </p:nvSpPr>
          <p:spPr>
            <a:xfrm>
              <a:off x="116632" y="1352600"/>
              <a:ext cx="360040" cy="461665"/>
            </a:xfrm>
            <a:prstGeom prst="rect">
              <a:avLst/>
            </a:prstGeom>
            <a:noFill/>
          </p:spPr>
          <p:txBody>
            <a:bodyPr wrap="square" rtlCol="0">
              <a:spAutoFit/>
            </a:bodyPr>
            <a:lstStyle/>
            <a:p>
              <a:pPr algn="ctr"/>
              <a:r>
                <a:rPr lang="fr-FR" sz="2400" dirty="0" smtClean="0">
                  <a:solidFill>
                    <a:schemeClr val="bg1">
                      <a:lumMod val="50000"/>
                    </a:schemeClr>
                  </a:solidFill>
                  <a:effectLst>
                    <a:outerShdw blurRad="38100" dist="38100" dir="2700000" algn="tl">
                      <a:srgbClr val="000000">
                        <a:alpha val="43137"/>
                      </a:srgbClr>
                    </a:outerShdw>
                  </a:effectLst>
                  <a:latin typeface="Berlin Sans FB Demi" pitchFamily="34" charset="0"/>
                </a:rPr>
                <a:t>2</a:t>
              </a:r>
              <a:endParaRPr lang="fr-FR" dirty="0">
                <a:solidFill>
                  <a:schemeClr val="bg1">
                    <a:lumMod val="50000"/>
                  </a:schemeClr>
                </a:solidFill>
                <a:effectLst>
                  <a:outerShdw blurRad="38100" dist="38100" dir="2700000" algn="tl">
                    <a:srgbClr val="000000">
                      <a:alpha val="43137"/>
                    </a:srgbClr>
                  </a:outerShdw>
                </a:effectLst>
                <a:latin typeface="Berlin Sans FB Demi" pitchFamily="34" charset="0"/>
              </a:endParaRPr>
            </a:p>
          </p:txBody>
        </p:sp>
      </p:grpSp>
      <p:sp>
        <p:nvSpPr>
          <p:cNvPr id="13" name="Rectangle à coins arrondis 12"/>
          <p:cNvSpPr/>
          <p:nvPr/>
        </p:nvSpPr>
        <p:spPr>
          <a:xfrm>
            <a:off x="6568752" y="4392915"/>
            <a:ext cx="201216" cy="201216"/>
          </a:xfrm>
          <a:prstGeom prst="roundRect">
            <a:avLst/>
          </a:prstGeom>
          <a:solidFill>
            <a:schemeClr val="bg1"/>
          </a:solidFill>
          <a:ln>
            <a:solidFill>
              <a:schemeClr val="bg1">
                <a:lumMod val="5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fr-F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fr-FR"/>
          </a:p>
        </p:txBody>
      </p:sp>
      <p:sp>
        <p:nvSpPr>
          <p:cNvPr id="14" name="Carré corné 13"/>
          <p:cNvSpPr/>
          <p:nvPr/>
        </p:nvSpPr>
        <p:spPr>
          <a:xfrm rot="509975">
            <a:off x="136912" y="5085857"/>
            <a:ext cx="1152128" cy="360040"/>
          </a:xfrm>
          <a:prstGeom prst="foldedCorner">
            <a:avLst/>
          </a:prstGeom>
          <a:solidFill>
            <a:schemeClr val="bg1">
              <a:lumMod val="8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fr-FR" dirty="0" smtClean="0">
                <a:solidFill>
                  <a:schemeClr val="tx1"/>
                </a:solidFill>
              </a:rPr>
              <a:t>regarder</a:t>
            </a:r>
            <a:endParaRPr lang="fr-FR" dirty="0">
              <a:solidFill>
                <a:schemeClr val="tx1"/>
              </a:solidFill>
            </a:endParaRPr>
          </a:p>
        </p:txBody>
      </p:sp>
      <p:sp>
        <p:nvSpPr>
          <p:cNvPr id="15" name="Carré corné 14"/>
          <p:cNvSpPr/>
          <p:nvPr/>
        </p:nvSpPr>
        <p:spPr>
          <a:xfrm rot="21275712">
            <a:off x="131026" y="5957341"/>
            <a:ext cx="1152128" cy="360040"/>
          </a:xfrm>
          <a:prstGeom prst="foldedCorner">
            <a:avLst/>
          </a:prstGeom>
          <a:solidFill>
            <a:schemeClr val="bg1">
              <a:lumMod val="8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fr-FR" dirty="0" smtClean="0">
                <a:solidFill>
                  <a:schemeClr val="tx1"/>
                </a:solidFill>
              </a:rPr>
              <a:t>choisir</a:t>
            </a:r>
            <a:endParaRPr lang="fr-FR" dirty="0">
              <a:solidFill>
                <a:schemeClr val="tx1"/>
              </a:solidFill>
            </a:endParaRPr>
          </a:p>
        </p:txBody>
      </p:sp>
      <p:sp>
        <p:nvSpPr>
          <p:cNvPr id="16" name="Carré corné 15"/>
          <p:cNvSpPr/>
          <p:nvPr/>
        </p:nvSpPr>
        <p:spPr>
          <a:xfrm rot="509975">
            <a:off x="136912" y="6814049"/>
            <a:ext cx="1152128" cy="360040"/>
          </a:xfrm>
          <a:prstGeom prst="foldedCorner">
            <a:avLst/>
          </a:prstGeom>
          <a:solidFill>
            <a:schemeClr val="bg1">
              <a:lumMod val="8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fr-FR" dirty="0" smtClean="0">
                <a:solidFill>
                  <a:schemeClr val="tx1"/>
                </a:solidFill>
              </a:rPr>
              <a:t>chien</a:t>
            </a:r>
            <a:endParaRPr lang="fr-FR" dirty="0">
              <a:solidFill>
                <a:schemeClr val="tx1"/>
              </a:solidFill>
            </a:endParaRPr>
          </a:p>
        </p:txBody>
      </p:sp>
      <p:sp>
        <p:nvSpPr>
          <p:cNvPr id="17" name="ZoneTexte 16"/>
          <p:cNvSpPr txBox="1"/>
          <p:nvPr/>
        </p:nvSpPr>
        <p:spPr>
          <a:xfrm>
            <a:off x="548680" y="7633846"/>
            <a:ext cx="6020072" cy="415498"/>
          </a:xfrm>
          <a:prstGeom prst="rect">
            <a:avLst/>
          </a:prstGeom>
          <a:noFill/>
        </p:spPr>
        <p:txBody>
          <a:bodyPr wrap="square" rtlCol="0">
            <a:spAutoFit/>
          </a:bodyPr>
          <a:lstStyle/>
          <a:p>
            <a:pPr>
              <a:lnSpc>
                <a:spcPct val="150000"/>
              </a:lnSpc>
            </a:pPr>
            <a:r>
              <a:rPr lang="fr-FR" sz="1400" u="sng" dirty="0" smtClean="0">
                <a:latin typeface="SimpleRonde" pitchFamily="2" charset="0"/>
              </a:rPr>
              <a:t>Trouve un synonyme pour chacun de ces mots.</a:t>
            </a:r>
            <a:endParaRPr lang="fr-FR" sz="1400" u="sng" dirty="0">
              <a:latin typeface="SimpleRonde" pitchFamily="2" charset="0"/>
            </a:endParaRPr>
          </a:p>
        </p:txBody>
      </p:sp>
      <p:grpSp>
        <p:nvGrpSpPr>
          <p:cNvPr id="18" name="Groupe 17"/>
          <p:cNvGrpSpPr/>
          <p:nvPr/>
        </p:nvGrpSpPr>
        <p:grpSpPr>
          <a:xfrm>
            <a:off x="116632" y="7570413"/>
            <a:ext cx="360040" cy="461665"/>
            <a:chOff x="116632" y="1352600"/>
            <a:chExt cx="360040" cy="461665"/>
          </a:xfrm>
        </p:grpSpPr>
        <p:sp>
          <p:nvSpPr>
            <p:cNvPr id="19" name="Ellipse 18"/>
            <p:cNvSpPr/>
            <p:nvPr/>
          </p:nvSpPr>
          <p:spPr>
            <a:xfrm>
              <a:off x="116632" y="1424608"/>
              <a:ext cx="360040" cy="360040"/>
            </a:xfrm>
            <a:prstGeom prst="ellipse">
              <a:avLst/>
            </a:prstGeom>
            <a:solidFill>
              <a:schemeClr val="bg1">
                <a:lumMod val="85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0" name="ZoneTexte 19"/>
            <p:cNvSpPr txBox="1"/>
            <p:nvPr/>
          </p:nvSpPr>
          <p:spPr>
            <a:xfrm>
              <a:off x="116632" y="1352600"/>
              <a:ext cx="360040" cy="461665"/>
            </a:xfrm>
            <a:prstGeom prst="rect">
              <a:avLst/>
            </a:prstGeom>
            <a:noFill/>
          </p:spPr>
          <p:txBody>
            <a:bodyPr wrap="square" rtlCol="0">
              <a:spAutoFit/>
            </a:bodyPr>
            <a:lstStyle/>
            <a:p>
              <a:pPr algn="ctr"/>
              <a:r>
                <a:rPr lang="fr-FR" sz="2400" dirty="0" smtClean="0">
                  <a:solidFill>
                    <a:schemeClr val="bg1">
                      <a:lumMod val="50000"/>
                    </a:schemeClr>
                  </a:solidFill>
                  <a:effectLst>
                    <a:outerShdw blurRad="38100" dist="38100" dir="2700000" algn="tl">
                      <a:srgbClr val="000000">
                        <a:alpha val="43137"/>
                      </a:srgbClr>
                    </a:outerShdw>
                  </a:effectLst>
                  <a:latin typeface="Berlin Sans FB Demi" pitchFamily="34" charset="0"/>
                </a:rPr>
                <a:t>3</a:t>
              </a:r>
              <a:endParaRPr lang="fr-FR" dirty="0">
                <a:solidFill>
                  <a:schemeClr val="bg1">
                    <a:lumMod val="50000"/>
                  </a:schemeClr>
                </a:solidFill>
                <a:effectLst>
                  <a:outerShdw blurRad="38100" dist="38100" dir="2700000" algn="tl">
                    <a:srgbClr val="000000">
                      <a:alpha val="43137"/>
                    </a:srgbClr>
                  </a:outerShdw>
                </a:effectLst>
                <a:latin typeface="Berlin Sans FB Demi" pitchFamily="34" charset="0"/>
              </a:endParaRPr>
            </a:p>
          </p:txBody>
        </p:sp>
      </p:grpSp>
      <p:sp>
        <p:nvSpPr>
          <p:cNvPr id="21" name="Rectangle à coins arrondis 20"/>
          <p:cNvSpPr/>
          <p:nvPr/>
        </p:nvSpPr>
        <p:spPr>
          <a:xfrm>
            <a:off x="6568752" y="7721833"/>
            <a:ext cx="201216" cy="201216"/>
          </a:xfrm>
          <a:prstGeom prst="roundRect">
            <a:avLst/>
          </a:prstGeom>
          <a:solidFill>
            <a:schemeClr val="bg1"/>
          </a:solidFill>
          <a:ln>
            <a:solidFill>
              <a:schemeClr val="bg1">
                <a:lumMod val="5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fr-F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fr-FR"/>
          </a:p>
        </p:txBody>
      </p:sp>
      <p:sp>
        <p:nvSpPr>
          <p:cNvPr id="22" name="ZoneTexte 21"/>
          <p:cNvSpPr txBox="1"/>
          <p:nvPr/>
        </p:nvSpPr>
        <p:spPr>
          <a:xfrm>
            <a:off x="1543472" y="5127377"/>
            <a:ext cx="4608512" cy="276999"/>
          </a:xfrm>
          <a:prstGeom prst="rect">
            <a:avLst/>
          </a:prstGeom>
          <a:noFill/>
        </p:spPr>
        <p:txBody>
          <a:bodyPr wrap="square" rtlCol="0">
            <a:spAutoFit/>
          </a:bodyPr>
          <a:lstStyle/>
          <a:p>
            <a:r>
              <a:rPr lang="fr-FR" sz="1200" dirty="0" smtClean="0">
                <a:latin typeface="Comic Sans MS" pitchFamily="66" charset="0"/>
              </a:rPr>
              <a:t>yeux - observer - comprendre - regard - vue</a:t>
            </a:r>
            <a:endParaRPr lang="fr-FR" sz="1200" dirty="0">
              <a:latin typeface="Comic Sans MS" pitchFamily="66" charset="0"/>
            </a:endParaRPr>
          </a:p>
        </p:txBody>
      </p:sp>
      <p:sp>
        <p:nvSpPr>
          <p:cNvPr id="23" name="ZoneTexte 22"/>
          <p:cNvSpPr txBox="1"/>
          <p:nvPr/>
        </p:nvSpPr>
        <p:spPr>
          <a:xfrm>
            <a:off x="1543472" y="5998860"/>
            <a:ext cx="4608512" cy="276999"/>
          </a:xfrm>
          <a:prstGeom prst="rect">
            <a:avLst/>
          </a:prstGeom>
          <a:noFill/>
        </p:spPr>
        <p:txBody>
          <a:bodyPr wrap="square" rtlCol="0">
            <a:spAutoFit/>
          </a:bodyPr>
          <a:lstStyle/>
          <a:p>
            <a:r>
              <a:rPr lang="fr-FR" sz="1200" dirty="0" smtClean="0">
                <a:latin typeface="Comic Sans MS" pitchFamily="66" charset="0"/>
              </a:rPr>
              <a:t>sélectionner - choix - chercher - demander - sentir</a:t>
            </a:r>
            <a:endParaRPr lang="fr-FR" sz="1200" dirty="0">
              <a:latin typeface="Comic Sans MS" pitchFamily="66" charset="0"/>
            </a:endParaRPr>
          </a:p>
        </p:txBody>
      </p:sp>
      <p:sp>
        <p:nvSpPr>
          <p:cNvPr id="24" name="ZoneTexte 23"/>
          <p:cNvSpPr txBox="1"/>
          <p:nvPr/>
        </p:nvSpPr>
        <p:spPr>
          <a:xfrm>
            <a:off x="1543472" y="6855569"/>
            <a:ext cx="4608512" cy="276999"/>
          </a:xfrm>
          <a:prstGeom prst="rect">
            <a:avLst/>
          </a:prstGeom>
          <a:noFill/>
        </p:spPr>
        <p:txBody>
          <a:bodyPr wrap="square" rtlCol="0">
            <a:spAutoFit/>
          </a:bodyPr>
          <a:lstStyle/>
          <a:p>
            <a:r>
              <a:rPr lang="fr-FR" sz="1200" dirty="0" smtClean="0">
                <a:latin typeface="Comic Sans MS" pitchFamily="66" charset="0"/>
              </a:rPr>
              <a:t>bestiole - animal - cabot - bête - cheval</a:t>
            </a:r>
            <a:endParaRPr lang="fr-FR" sz="1200" dirty="0">
              <a:latin typeface="Comic Sans MS" pitchFamily="66" charset="0"/>
            </a:endParaRPr>
          </a:p>
        </p:txBody>
      </p:sp>
      <p:sp>
        <p:nvSpPr>
          <p:cNvPr id="25" name="Carré corné 24"/>
          <p:cNvSpPr/>
          <p:nvPr/>
        </p:nvSpPr>
        <p:spPr>
          <a:xfrm rot="509975">
            <a:off x="136224" y="8350393"/>
            <a:ext cx="1277266" cy="360040"/>
          </a:xfrm>
          <a:prstGeom prst="foldedCorner">
            <a:avLst/>
          </a:prstGeom>
          <a:solidFill>
            <a:schemeClr val="bg1">
              <a:lumMod val="8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fr-FR" dirty="0" smtClean="0">
                <a:solidFill>
                  <a:schemeClr val="tx1"/>
                </a:solidFill>
              </a:rPr>
              <a:t>mignon</a:t>
            </a:r>
            <a:endParaRPr lang="fr-FR" dirty="0">
              <a:solidFill>
                <a:schemeClr val="tx1"/>
              </a:solidFill>
            </a:endParaRPr>
          </a:p>
        </p:txBody>
      </p:sp>
      <p:sp>
        <p:nvSpPr>
          <p:cNvPr id="26" name="Carré corné 25"/>
          <p:cNvSpPr/>
          <p:nvPr/>
        </p:nvSpPr>
        <p:spPr>
          <a:xfrm rot="21275712">
            <a:off x="131026" y="9212629"/>
            <a:ext cx="1152128" cy="360040"/>
          </a:xfrm>
          <a:prstGeom prst="foldedCorner">
            <a:avLst/>
          </a:prstGeom>
          <a:solidFill>
            <a:schemeClr val="bg1">
              <a:lumMod val="8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fr-FR" dirty="0" smtClean="0">
                <a:solidFill>
                  <a:schemeClr val="tx1"/>
                </a:solidFill>
              </a:rPr>
              <a:t>terreur</a:t>
            </a:r>
            <a:endParaRPr lang="fr-FR" dirty="0">
              <a:solidFill>
                <a:schemeClr val="tx1"/>
              </a:solidFill>
            </a:endParaRPr>
          </a:p>
        </p:txBody>
      </p:sp>
      <p:pic>
        <p:nvPicPr>
          <p:cNvPr id="27" name="Image 26" descr="Capture d’écran"/>
          <p:cNvPicPr>
            <a:picLocks noChangeAspect="1"/>
          </p:cNvPicPr>
          <p:nvPr/>
        </p:nvPicPr>
        <p:blipFill rotWithShape="1">
          <a:blip r:embed="rId2">
            <a:extLst>
              <a:ext uri="{28A0092B-C50C-407E-A947-70E740481C1C}">
                <a14:useLocalDpi xmlns:a14="http://schemas.microsoft.com/office/drawing/2010/main" val="0"/>
              </a:ext>
            </a:extLst>
          </a:blip>
          <a:srcRect l="34322" r="39484" b="79079"/>
          <a:stretch/>
        </p:blipFill>
        <p:spPr>
          <a:xfrm>
            <a:off x="1484785" y="8331266"/>
            <a:ext cx="1796405" cy="502778"/>
          </a:xfrm>
          <a:prstGeom prst="rect">
            <a:avLst/>
          </a:prstGeom>
        </p:spPr>
      </p:pic>
      <p:pic>
        <p:nvPicPr>
          <p:cNvPr id="28" name="Image 27" descr="Capture d’écran"/>
          <p:cNvPicPr>
            <a:picLocks noChangeAspect="1"/>
          </p:cNvPicPr>
          <p:nvPr/>
        </p:nvPicPr>
        <p:blipFill rotWithShape="1">
          <a:blip r:embed="rId2">
            <a:extLst>
              <a:ext uri="{28A0092B-C50C-407E-A947-70E740481C1C}">
                <a14:useLocalDpi xmlns:a14="http://schemas.microsoft.com/office/drawing/2010/main" val="0"/>
              </a:ext>
            </a:extLst>
          </a:blip>
          <a:srcRect l="34322" r="39484" b="79079"/>
          <a:stretch/>
        </p:blipFill>
        <p:spPr>
          <a:xfrm>
            <a:off x="1484785" y="9202750"/>
            <a:ext cx="1796405" cy="502778"/>
          </a:xfrm>
          <a:prstGeom prst="rect">
            <a:avLst/>
          </a:prstGeom>
        </p:spPr>
      </p:pic>
      <p:sp>
        <p:nvSpPr>
          <p:cNvPr id="29" name="Carré corné 28"/>
          <p:cNvSpPr/>
          <p:nvPr/>
        </p:nvSpPr>
        <p:spPr>
          <a:xfrm rot="509975">
            <a:off x="3496930" y="8353704"/>
            <a:ext cx="1152128" cy="360040"/>
          </a:xfrm>
          <a:prstGeom prst="foldedCorner">
            <a:avLst/>
          </a:prstGeom>
          <a:solidFill>
            <a:schemeClr val="bg1">
              <a:lumMod val="8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fr-FR" dirty="0" smtClean="0">
                <a:solidFill>
                  <a:schemeClr val="tx1"/>
                </a:solidFill>
              </a:rPr>
              <a:t>dévorer</a:t>
            </a:r>
            <a:endParaRPr lang="fr-FR" dirty="0">
              <a:solidFill>
                <a:schemeClr val="tx1"/>
              </a:solidFill>
            </a:endParaRPr>
          </a:p>
        </p:txBody>
      </p:sp>
      <p:sp>
        <p:nvSpPr>
          <p:cNvPr id="30" name="Carré corné 29"/>
          <p:cNvSpPr/>
          <p:nvPr/>
        </p:nvSpPr>
        <p:spPr>
          <a:xfrm rot="21275712">
            <a:off x="3491044" y="9225188"/>
            <a:ext cx="1152128" cy="360040"/>
          </a:xfrm>
          <a:prstGeom prst="foldedCorner">
            <a:avLst/>
          </a:prstGeom>
          <a:solidFill>
            <a:schemeClr val="bg1">
              <a:lumMod val="8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fr-FR" dirty="0" smtClean="0">
                <a:solidFill>
                  <a:schemeClr val="tx1"/>
                </a:solidFill>
              </a:rPr>
              <a:t>hurler</a:t>
            </a:r>
            <a:endParaRPr lang="fr-FR" dirty="0">
              <a:solidFill>
                <a:schemeClr val="tx1"/>
              </a:solidFill>
            </a:endParaRPr>
          </a:p>
        </p:txBody>
      </p:sp>
      <p:pic>
        <p:nvPicPr>
          <p:cNvPr id="31" name="Image 30" descr="Capture d’écran"/>
          <p:cNvPicPr>
            <a:picLocks noChangeAspect="1"/>
          </p:cNvPicPr>
          <p:nvPr/>
        </p:nvPicPr>
        <p:blipFill rotWithShape="1">
          <a:blip r:embed="rId2">
            <a:extLst>
              <a:ext uri="{28A0092B-C50C-407E-A947-70E740481C1C}">
                <a14:useLocalDpi xmlns:a14="http://schemas.microsoft.com/office/drawing/2010/main" val="0"/>
              </a:ext>
            </a:extLst>
          </a:blip>
          <a:srcRect l="34322" r="39484" b="79079"/>
          <a:stretch/>
        </p:blipFill>
        <p:spPr>
          <a:xfrm>
            <a:off x="4869161" y="8331266"/>
            <a:ext cx="1796405" cy="502778"/>
          </a:xfrm>
          <a:prstGeom prst="rect">
            <a:avLst/>
          </a:prstGeom>
        </p:spPr>
      </p:pic>
      <p:pic>
        <p:nvPicPr>
          <p:cNvPr id="32" name="Image 31" descr="Capture d’écran"/>
          <p:cNvPicPr>
            <a:picLocks noChangeAspect="1"/>
          </p:cNvPicPr>
          <p:nvPr/>
        </p:nvPicPr>
        <p:blipFill rotWithShape="1">
          <a:blip r:embed="rId2">
            <a:extLst>
              <a:ext uri="{28A0092B-C50C-407E-A947-70E740481C1C}">
                <a14:useLocalDpi xmlns:a14="http://schemas.microsoft.com/office/drawing/2010/main" val="0"/>
              </a:ext>
            </a:extLst>
          </a:blip>
          <a:srcRect l="34322" r="39484" b="79079"/>
          <a:stretch/>
        </p:blipFill>
        <p:spPr>
          <a:xfrm>
            <a:off x="4869161" y="9202750"/>
            <a:ext cx="1796405" cy="502778"/>
          </a:xfrm>
          <a:prstGeom prst="rect">
            <a:avLst/>
          </a:prstGeom>
        </p:spPr>
      </p:pic>
    </p:spTree>
    <p:extLst>
      <p:ext uri="{BB962C8B-B14F-4D97-AF65-F5344CB8AC3E}">
        <p14:creationId xmlns:p14="http://schemas.microsoft.com/office/powerpoint/2010/main" val="351903719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
          <p:cNvSpPr>
            <a:spLocks noGrp="1"/>
          </p:cNvSpPr>
          <p:nvPr>
            <p:ph type="body" sz="quarter" idx="10"/>
          </p:nvPr>
        </p:nvSpPr>
        <p:spPr/>
        <p:txBody>
          <a:bodyPr/>
          <a:lstStyle/>
          <a:p>
            <a:r>
              <a:rPr lang="fr-FR" dirty="0" smtClean="0"/>
              <a:t>Les synonymes</a:t>
            </a:r>
            <a:endParaRPr lang="fr-FR" dirty="0"/>
          </a:p>
        </p:txBody>
      </p:sp>
      <p:graphicFrame>
        <p:nvGraphicFramePr>
          <p:cNvPr id="3" name="Tableau 2"/>
          <p:cNvGraphicFramePr>
            <a:graphicFrameLocks noGrp="1"/>
          </p:cNvGraphicFramePr>
          <p:nvPr>
            <p:extLst>
              <p:ext uri="{D42A27DB-BD31-4B8C-83A1-F6EECF244321}">
                <p14:modId xmlns:p14="http://schemas.microsoft.com/office/powerpoint/2010/main" val="132122957"/>
              </p:ext>
            </p:extLst>
          </p:nvPr>
        </p:nvGraphicFramePr>
        <p:xfrm>
          <a:off x="764704" y="2360712"/>
          <a:ext cx="5544616" cy="1483360"/>
        </p:xfrm>
        <a:graphic>
          <a:graphicData uri="http://schemas.openxmlformats.org/drawingml/2006/table">
            <a:tbl>
              <a:tblPr bandRow="1">
                <a:tableStyleId>{5C22544A-7EE6-4342-B048-85BDC9FD1C3A}</a:tableStyleId>
              </a:tblPr>
              <a:tblGrid>
                <a:gridCol w="1368152"/>
                <a:gridCol w="602867"/>
                <a:gridCol w="1917413"/>
                <a:gridCol w="1656184"/>
              </a:tblGrid>
              <a:tr h="370840">
                <a:tc>
                  <a:txBody>
                    <a:bodyPr/>
                    <a:lstStyle/>
                    <a:p>
                      <a:r>
                        <a:rPr lang="fr-FR" sz="1200" dirty="0" smtClean="0">
                          <a:latin typeface="Comic Sans MS" pitchFamily="66" charset="0"/>
                        </a:rPr>
                        <a:t>automobile</a:t>
                      </a:r>
                      <a:endParaRPr lang="fr-FR" sz="1200" dirty="0">
                        <a:latin typeface="Comic Sans MS" pitchFamily="66" charset="0"/>
                      </a:endParaRPr>
                    </a:p>
                  </a:txBody>
                  <a:tcPr anchor="ctr">
                    <a:solidFill>
                      <a:schemeClr val="bg1"/>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900" dirty="0" smtClean="0">
                          <a:latin typeface="Comic Sans MS" pitchFamily="66" charset="0"/>
                          <a:sym typeface="Wingdings"/>
                        </a:rPr>
                        <a:t></a:t>
                      </a:r>
                      <a:endParaRPr lang="fr-FR" sz="900" dirty="0" smtClean="0">
                        <a:latin typeface="Comic Sans MS" pitchFamily="66" charset="0"/>
                      </a:endParaRPr>
                    </a:p>
                  </a:txBody>
                  <a:tcPr anchor="ctr">
                    <a:solidFill>
                      <a:schemeClr val="bg1"/>
                    </a:solidFill>
                  </a:tcPr>
                </a:tc>
                <a:tc>
                  <a:txBody>
                    <a:bodyPr/>
                    <a:lstStyle/>
                    <a:p>
                      <a:pPr algn="r"/>
                      <a:r>
                        <a:rPr lang="fr-FR" sz="900" dirty="0" smtClean="0">
                          <a:latin typeface="Comic Sans MS" pitchFamily="66" charset="0"/>
                          <a:sym typeface="Wingdings"/>
                        </a:rPr>
                        <a:t></a:t>
                      </a:r>
                      <a:endParaRPr lang="fr-FR" sz="900" dirty="0">
                        <a:latin typeface="Comic Sans MS" pitchFamily="66" charset="0"/>
                      </a:endParaRPr>
                    </a:p>
                  </a:txBody>
                  <a:tcPr anchor="ctr">
                    <a:solidFill>
                      <a:schemeClr val="bg1"/>
                    </a:solidFill>
                  </a:tcPr>
                </a:tc>
                <a:tc>
                  <a:txBody>
                    <a:bodyPr/>
                    <a:lstStyle/>
                    <a:p>
                      <a:r>
                        <a:rPr lang="fr-FR" sz="1200" dirty="0" smtClean="0">
                          <a:latin typeface="Comic Sans MS" pitchFamily="66" charset="0"/>
                        </a:rPr>
                        <a:t>marmite</a:t>
                      </a:r>
                      <a:endParaRPr lang="fr-FR" sz="1200" dirty="0">
                        <a:latin typeface="Comic Sans MS" pitchFamily="66" charset="0"/>
                      </a:endParaRPr>
                    </a:p>
                  </a:txBody>
                  <a:tcPr anchor="ctr">
                    <a:solidFill>
                      <a:schemeClr val="bg1"/>
                    </a:solidFill>
                  </a:tcPr>
                </a:tc>
              </a:tr>
              <a:tr h="370840">
                <a:tc>
                  <a:txBody>
                    <a:bodyPr/>
                    <a:lstStyle/>
                    <a:p>
                      <a:r>
                        <a:rPr lang="fr-FR" sz="1200" dirty="0" smtClean="0">
                          <a:latin typeface="Comic Sans MS" pitchFamily="66" charset="0"/>
                        </a:rPr>
                        <a:t>monter</a:t>
                      </a:r>
                      <a:endParaRPr lang="fr-FR" sz="1200" dirty="0">
                        <a:latin typeface="Comic Sans MS" pitchFamily="66" charset="0"/>
                      </a:endParaRPr>
                    </a:p>
                  </a:txBody>
                  <a:tcPr anchor="ctr">
                    <a:solidFill>
                      <a:schemeClr val="bg1"/>
                    </a:solidFill>
                  </a:tcPr>
                </a:tc>
                <a:tc>
                  <a:txBody>
                    <a:bodyPr/>
                    <a:lstStyle/>
                    <a:p>
                      <a:r>
                        <a:rPr lang="fr-FR" sz="900" dirty="0" smtClean="0">
                          <a:latin typeface="Comic Sans MS" pitchFamily="66" charset="0"/>
                          <a:sym typeface="Wingdings"/>
                        </a:rPr>
                        <a:t></a:t>
                      </a:r>
                      <a:endParaRPr lang="fr-FR" sz="900" dirty="0">
                        <a:latin typeface="Comic Sans MS" pitchFamily="66" charset="0"/>
                      </a:endParaRPr>
                    </a:p>
                  </a:txBody>
                  <a:tcPr anchor="ctr">
                    <a:solidFill>
                      <a:schemeClr val="bg1"/>
                    </a:solidFill>
                  </a:tcPr>
                </a:tc>
                <a:tc>
                  <a:txBody>
                    <a:bodyPr/>
                    <a:lstStyle/>
                    <a:p>
                      <a:pPr algn="r"/>
                      <a:r>
                        <a:rPr lang="fr-FR" sz="900" dirty="0" smtClean="0">
                          <a:latin typeface="Comic Sans MS" pitchFamily="66" charset="0"/>
                          <a:sym typeface="Wingdings"/>
                        </a:rPr>
                        <a:t></a:t>
                      </a:r>
                      <a:endParaRPr lang="fr-FR" sz="900" dirty="0">
                        <a:latin typeface="Comic Sans MS" pitchFamily="66" charset="0"/>
                      </a:endParaRPr>
                    </a:p>
                  </a:txBody>
                  <a:tcPr anchor="ctr">
                    <a:solidFill>
                      <a:schemeClr val="bg1"/>
                    </a:solidFill>
                  </a:tcPr>
                </a:tc>
                <a:tc>
                  <a:txBody>
                    <a:bodyPr/>
                    <a:lstStyle/>
                    <a:p>
                      <a:r>
                        <a:rPr lang="fr-FR" sz="1200" dirty="0" smtClean="0">
                          <a:latin typeface="Comic Sans MS" pitchFamily="66" charset="0"/>
                        </a:rPr>
                        <a:t>voiture</a:t>
                      </a:r>
                      <a:endParaRPr lang="fr-FR" sz="1200" dirty="0">
                        <a:latin typeface="Comic Sans MS" pitchFamily="66" charset="0"/>
                      </a:endParaRPr>
                    </a:p>
                  </a:txBody>
                  <a:tcPr anchor="ctr">
                    <a:solidFill>
                      <a:schemeClr val="bg1"/>
                    </a:solidFill>
                  </a:tcPr>
                </a:tc>
              </a:tr>
              <a:tr h="370840">
                <a:tc>
                  <a:txBody>
                    <a:bodyPr/>
                    <a:lstStyle/>
                    <a:p>
                      <a:r>
                        <a:rPr lang="fr-FR" sz="1200" dirty="0" smtClean="0">
                          <a:latin typeface="Comic Sans MS" pitchFamily="66" charset="0"/>
                        </a:rPr>
                        <a:t>crayon</a:t>
                      </a:r>
                      <a:endParaRPr lang="fr-FR" sz="1200" dirty="0">
                        <a:latin typeface="Comic Sans MS" pitchFamily="66" charset="0"/>
                      </a:endParaRPr>
                    </a:p>
                  </a:txBody>
                  <a:tcPr anchor="ctr">
                    <a:solidFill>
                      <a:schemeClr val="bg1"/>
                    </a:solidFill>
                  </a:tcPr>
                </a:tc>
                <a:tc>
                  <a:txBody>
                    <a:bodyPr/>
                    <a:lstStyle/>
                    <a:p>
                      <a:r>
                        <a:rPr lang="fr-FR" sz="900" dirty="0" smtClean="0">
                          <a:latin typeface="Comic Sans MS" pitchFamily="66" charset="0"/>
                          <a:sym typeface="Wingdings"/>
                        </a:rPr>
                        <a:t></a:t>
                      </a:r>
                      <a:endParaRPr lang="fr-FR" sz="900" dirty="0">
                        <a:latin typeface="Comic Sans MS" pitchFamily="66" charset="0"/>
                      </a:endParaRPr>
                    </a:p>
                  </a:txBody>
                  <a:tcPr anchor="ctr">
                    <a:solidFill>
                      <a:schemeClr val="bg1"/>
                    </a:solidFill>
                  </a:tcPr>
                </a:tc>
                <a:tc>
                  <a:txBody>
                    <a:bodyPr/>
                    <a:lstStyle/>
                    <a:p>
                      <a:pPr algn="r"/>
                      <a:r>
                        <a:rPr lang="fr-FR" sz="900" dirty="0" smtClean="0">
                          <a:latin typeface="Comic Sans MS" pitchFamily="66" charset="0"/>
                          <a:sym typeface="Wingdings"/>
                        </a:rPr>
                        <a:t></a:t>
                      </a:r>
                      <a:endParaRPr lang="fr-FR" sz="900" dirty="0">
                        <a:latin typeface="Comic Sans MS" pitchFamily="66" charset="0"/>
                      </a:endParaRPr>
                    </a:p>
                  </a:txBody>
                  <a:tcPr anchor="ctr">
                    <a:solidFill>
                      <a:schemeClr val="bg1"/>
                    </a:solidFill>
                  </a:tcPr>
                </a:tc>
                <a:tc>
                  <a:txBody>
                    <a:bodyPr/>
                    <a:lstStyle/>
                    <a:p>
                      <a:r>
                        <a:rPr lang="fr-FR" sz="1200" dirty="0" smtClean="0">
                          <a:latin typeface="Comic Sans MS" pitchFamily="66" charset="0"/>
                        </a:rPr>
                        <a:t>grimper</a:t>
                      </a:r>
                      <a:endParaRPr lang="fr-FR" sz="1200" dirty="0">
                        <a:latin typeface="Comic Sans MS" pitchFamily="66" charset="0"/>
                      </a:endParaRPr>
                    </a:p>
                  </a:txBody>
                  <a:tcPr anchor="ctr">
                    <a:solidFill>
                      <a:schemeClr val="bg1"/>
                    </a:solidFill>
                  </a:tcPr>
                </a:tc>
              </a:tr>
              <a:tr h="370840">
                <a:tc>
                  <a:txBody>
                    <a:bodyPr/>
                    <a:lstStyle/>
                    <a:p>
                      <a:r>
                        <a:rPr lang="fr-FR" sz="1200" dirty="0" smtClean="0">
                          <a:latin typeface="Comic Sans MS" pitchFamily="66" charset="0"/>
                        </a:rPr>
                        <a:t>casserole</a:t>
                      </a:r>
                      <a:endParaRPr lang="fr-FR" sz="1200" dirty="0">
                        <a:latin typeface="Comic Sans MS" pitchFamily="66" charset="0"/>
                      </a:endParaRPr>
                    </a:p>
                  </a:txBody>
                  <a:tcPr anchor="ctr">
                    <a:solidFill>
                      <a:schemeClr val="bg1"/>
                    </a:solidFill>
                  </a:tcPr>
                </a:tc>
                <a:tc>
                  <a:txBody>
                    <a:bodyPr/>
                    <a:lstStyle/>
                    <a:p>
                      <a:r>
                        <a:rPr lang="fr-FR" sz="900" dirty="0" smtClean="0">
                          <a:latin typeface="Comic Sans MS" pitchFamily="66" charset="0"/>
                          <a:sym typeface="Wingdings"/>
                        </a:rPr>
                        <a:t></a:t>
                      </a:r>
                      <a:endParaRPr lang="fr-FR" sz="900" dirty="0">
                        <a:latin typeface="Comic Sans MS" pitchFamily="66" charset="0"/>
                      </a:endParaRPr>
                    </a:p>
                  </a:txBody>
                  <a:tcPr anchor="ctr">
                    <a:solidFill>
                      <a:schemeClr val="bg1"/>
                    </a:solidFill>
                  </a:tcPr>
                </a:tc>
                <a:tc>
                  <a:txBody>
                    <a:bodyPr/>
                    <a:lstStyle/>
                    <a:p>
                      <a:pPr algn="r"/>
                      <a:r>
                        <a:rPr lang="fr-FR" sz="900" dirty="0" smtClean="0">
                          <a:latin typeface="Comic Sans MS" pitchFamily="66" charset="0"/>
                          <a:sym typeface="Wingdings"/>
                        </a:rPr>
                        <a:t></a:t>
                      </a:r>
                      <a:endParaRPr lang="fr-FR" sz="900" dirty="0">
                        <a:latin typeface="Comic Sans MS" pitchFamily="66" charset="0"/>
                      </a:endParaRPr>
                    </a:p>
                  </a:txBody>
                  <a:tcPr anchor="ctr">
                    <a:solidFill>
                      <a:schemeClr val="bg1"/>
                    </a:solidFill>
                  </a:tcPr>
                </a:tc>
                <a:tc>
                  <a:txBody>
                    <a:bodyPr/>
                    <a:lstStyle/>
                    <a:p>
                      <a:r>
                        <a:rPr lang="fr-FR" sz="1200" dirty="0" smtClean="0">
                          <a:latin typeface="Comic Sans MS" pitchFamily="66" charset="0"/>
                        </a:rPr>
                        <a:t>stylo</a:t>
                      </a:r>
                      <a:endParaRPr lang="fr-FR" sz="1200" dirty="0">
                        <a:latin typeface="Comic Sans MS" pitchFamily="66" charset="0"/>
                      </a:endParaRPr>
                    </a:p>
                  </a:txBody>
                  <a:tcPr anchor="ctr">
                    <a:solidFill>
                      <a:schemeClr val="bg1"/>
                    </a:solidFill>
                  </a:tcPr>
                </a:tc>
              </a:tr>
            </a:tbl>
          </a:graphicData>
        </a:graphic>
      </p:graphicFrame>
      <p:sp>
        <p:nvSpPr>
          <p:cNvPr id="4" name="ZoneTexte 3"/>
          <p:cNvSpPr txBox="1"/>
          <p:nvPr/>
        </p:nvSpPr>
        <p:spPr>
          <a:xfrm>
            <a:off x="548680" y="1640339"/>
            <a:ext cx="6020072" cy="388568"/>
          </a:xfrm>
          <a:prstGeom prst="rect">
            <a:avLst/>
          </a:prstGeom>
          <a:noFill/>
        </p:spPr>
        <p:txBody>
          <a:bodyPr wrap="square" rtlCol="0">
            <a:spAutoFit/>
          </a:bodyPr>
          <a:lstStyle/>
          <a:p>
            <a:pPr>
              <a:lnSpc>
                <a:spcPct val="150000"/>
              </a:lnSpc>
            </a:pPr>
            <a:r>
              <a:rPr lang="fr-FR" sz="1400" u="sng" dirty="0" smtClean="0">
                <a:latin typeface="SimpleRonde" pitchFamily="2" charset="0"/>
              </a:rPr>
              <a:t>Relie les mots synonymes.</a:t>
            </a:r>
            <a:endParaRPr lang="fr-FR" sz="1400" u="sng" dirty="0">
              <a:latin typeface="SimpleRonde" pitchFamily="2" charset="0"/>
            </a:endParaRPr>
          </a:p>
        </p:txBody>
      </p:sp>
      <p:grpSp>
        <p:nvGrpSpPr>
          <p:cNvPr id="5" name="Groupe 4"/>
          <p:cNvGrpSpPr/>
          <p:nvPr/>
        </p:nvGrpSpPr>
        <p:grpSpPr>
          <a:xfrm>
            <a:off x="116632" y="1576906"/>
            <a:ext cx="360040" cy="461665"/>
            <a:chOff x="116632" y="1352600"/>
            <a:chExt cx="360040" cy="461665"/>
          </a:xfrm>
        </p:grpSpPr>
        <p:sp>
          <p:nvSpPr>
            <p:cNvPr id="6" name="Ellipse 5"/>
            <p:cNvSpPr/>
            <p:nvPr/>
          </p:nvSpPr>
          <p:spPr>
            <a:xfrm>
              <a:off x="116632" y="1424608"/>
              <a:ext cx="360040" cy="360040"/>
            </a:xfrm>
            <a:prstGeom prst="ellipse">
              <a:avLst/>
            </a:prstGeom>
            <a:solidFill>
              <a:schemeClr val="bg1">
                <a:lumMod val="85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 name="ZoneTexte 6"/>
            <p:cNvSpPr txBox="1"/>
            <p:nvPr/>
          </p:nvSpPr>
          <p:spPr>
            <a:xfrm>
              <a:off x="116632" y="1352600"/>
              <a:ext cx="360040" cy="461665"/>
            </a:xfrm>
            <a:prstGeom prst="rect">
              <a:avLst/>
            </a:prstGeom>
            <a:noFill/>
          </p:spPr>
          <p:txBody>
            <a:bodyPr wrap="square" rtlCol="0">
              <a:spAutoFit/>
            </a:bodyPr>
            <a:lstStyle/>
            <a:p>
              <a:pPr algn="ctr"/>
              <a:r>
                <a:rPr lang="fr-FR" sz="2400" dirty="0" smtClean="0">
                  <a:solidFill>
                    <a:schemeClr val="bg1">
                      <a:lumMod val="50000"/>
                    </a:schemeClr>
                  </a:solidFill>
                  <a:effectLst>
                    <a:outerShdw blurRad="38100" dist="38100" dir="2700000" algn="tl">
                      <a:srgbClr val="000000">
                        <a:alpha val="43137"/>
                      </a:srgbClr>
                    </a:outerShdw>
                  </a:effectLst>
                  <a:latin typeface="Berlin Sans FB Demi" pitchFamily="34" charset="0"/>
                </a:rPr>
                <a:t>1</a:t>
              </a:r>
              <a:endParaRPr lang="fr-FR" dirty="0">
                <a:solidFill>
                  <a:schemeClr val="bg1">
                    <a:lumMod val="50000"/>
                  </a:schemeClr>
                </a:solidFill>
                <a:effectLst>
                  <a:outerShdw blurRad="38100" dist="38100" dir="2700000" algn="tl">
                    <a:srgbClr val="000000">
                      <a:alpha val="43137"/>
                    </a:srgbClr>
                  </a:outerShdw>
                </a:effectLst>
                <a:latin typeface="Berlin Sans FB Demi" pitchFamily="34" charset="0"/>
              </a:endParaRPr>
            </a:p>
          </p:txBody>
        </p:sp>
      </p:grpSp>
      <p:sp>
        <p:nvSpPr>
          <p:cNvPr id="8" name="Rectangle à coins arrondis 7"/>
          <p:cNvSpPr/>
          <p:nvPr/>
        </p:nvSpPr>
        <p:spPr>
          <a:xfrm>
            <a:off x="6568752" y="1728326"/>
            <a:ext cx="201216" cy="201216"/>
          </a:xfrm>
          <a:prstGeom prst="roundRect">
            <a:avLst/>
          </a:prstGeom>
          <a:solidFill>
            <a:schemeClr val="bg1"/>
          </a:solidFill>
          <a:ln>
            <a:solidFill>
              <a:schemeClr val="bg1">
                <a:lumMod val="5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fr-F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fr-FR"/>
          </a:p>
        </p:txBody>
      </p:sp>
      <p:sp>
        <p:nvSpPr>
          <p:cNvPr id="9" name="ZoneTexte 8"/>
          <p:cNvSpPr txBox="1"/>
          <p:nvPr/>
        </p:nvSpPr>
        <p:spPr>
          <a:xfrm>
            <a:off x="548680" y="4304928"/>
            <a:ext cx="6020072" cy="388568"/>
          </a:xfrm>
          <a:prstGeom prst="rect">
            <a:avLst/>
          </a:prstGeom>
          <a:noFill/>
        </p:spPr>
        <p:txBody>
          <a:bodyPr wrap="square" rtlCol="0">
            <a:spAutoFit/>
          </a:bodyPr>
          <a:lstStyle/>
          <a:p>
            <a:pPr>
              <a:lnSpc>
                <a:spcPct val="150000"/>
              </a:lnSpc>
            </a:pPr>
            <a:r>
              <a:rPr lang="fr-FR" sz="1400" u="sng" dirty="0" smtClean="0">
                <a:latin typeface="SimpleRonde" pitchFamily="2" charset="0"/>
              </a:rPr>
              <a:t>Dans chaque liste, surligne le synonyme du mot étiquette.</a:t>
            </a:r>
            <a:endParaRPr lang="fr-FR" sz="1400" u="sng" dirty="0">
              <a:latin typeface="SimpleRonde" pitchFamily="2" charset="0"/>
            </a:endParaRPr>
          </a:p>
        </p:txBody>
      </p:sp>
      <p:grpSp>
        <p:nvGrpSpPr>
          <p:cNvPr id="10" name="Groupe 9"/>
          <p:cNvGrpSpPr/>
          <p:nvPr/>
        </p:nvGrpSpPr>
        <p:grpSpPr>
          <a:xfrm>
            <a:off x="116632" y="4241495"/>
            <a:ext cx="360040" cy="461665"/>
            <a:chOff x="116632" y="1352600"/>
            <a:chExt cx="360040" cy="461665"/>
          </a:xfrm>
        </p:grpSpPr>
        <p:sp>
          <p:nvSpPr>
            <p:cNvPr id="11" name="Ellipse 10"/>
            <p:cNvSpPr/>
            <p:nvPr/>
          </p:nvSpPr>
          <p:spPr>
            <a:xfrm>
              <a:off x="116632" y="1424608"/>
              <a:ext cx="360040" cy="360040"/>
            </a:xfrm>
            <a:prstGeom prst="ellipse">
              <a:avLst/>
            </a:prstGeom>
            <a:solidFill>
              <a:schemeClr val="bg1">
                <a:lumMod val="85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2" name="ZoneTexte 11"/>
            <p:cNvSpPr txBox="1"/>
            <p:nvPr/>
          </p:nvSpPr>
          <p:spPr>
            <a:xfrm>
              <a:off x="116632" y="1352600"/>
              <a:ext cx="360040" cy="461665"/>
            </a:xfrm>
            <a:prstGeom prst="rect">
              <a:avLst/>
            </a:prstGeom>
            <a:noFill/>
          </p:spPr>
          <p:txBody>
            <a:bodyPr wrap="square" rtlCol="0">
              <a:spAutoFit/>
            </a:bodyPr>
            <a:lstStyle/>
            <a:p>
              <a:pPr algn="ctr"/>
              <a:r>
                <a:rPr lang="fr-FR" sz="2400" dirty="0" smtClean="0">
                  <a:solidFill>
                    <a:schemeClr val="bg1">
                      <a:lumMod val="50000"/>
                    </a:schemeClr>
                  </a:solidFill>
                  <a:effectLst>
                    <a:outerShdw blurRad="38100" dist="38100" dir="2700000" algn="tl">
                      <a:srgbClr val="000000">
                        <a:alpha val="43137"/>
                      </a:srgbClr>
                    </a:outerShdw>
                  </a:effectLst>
                  <a:latin typeface="Berlin Sans FB Demi" pitchFamily="34" charset="0"/>
                </a:rPr>
                <a:t>2</a:t>
              </a:r>
              <a:endParaRPr lang="fr-FR" dirty="0">
                <a:solidFill>
                  <a:schemeClr val="bg1">
                    <a:lumMod val="50000"/>
                  </a:schemeClr>
                </a:solidFill>
                <a:effectLst>
                  <a:outerShdw blurRad="38100" dist="38100" dir="2700000" algn="tl">
                    <a:srgbClr val="000000">
                      <a:alpha val="43137"/>
                    </a:srgbClr>
                  </a:outerShdw>
                </a:effectLst>
                <a:latin typeface="Berlin Sans FB Demi" pitchFamily="34" charset="0"/>
              </a:endParaRPr>
            </a:p>
          </p:txBody>
        </p:sp>
      </p:grpSp>
      <p:sp>
        <p:nvSpPr>
          <p:cNvPr id="13" name="Rectangle à coins arrondis 12"/>
          <p:cNvSpPr/>
          <p:nvPr/>
        </p:nvSpPr>
        <p:spPr>
          <a:xfrm>
            <a:off x="6568752" y="4392915"/>
            <a:ext cx="201216" cy="201216"/>
          </a:xfrm>
          <a:prstGeom prst="roundRect">
            <a:avLst/>
          </a:prstGeom>
          <a:solidFill>
            <a:schemeClr val="bg1"/>
          </a:solidFill>
          <a:ln>
            <a:solidFill>
              <a:schemeClr val="bg1">
                <a:lumMod val="5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fr-F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fr-FR"/>
          </a:p>
        </p:txBody>
      </p:sp>
      <p:sp>
        <p:nvSpPr>
          <p:cNvPr id="14" name="Carré corné 13"/>
          <p:cNvSpPr/>
          <p:nvPr/>
        </p:nvSpPr>
        <p:spPr>
          <a:xfrm rot="509975">
            <a:off x="136912" y="5085857"/>
            <a:ext cx="1152128" cy="360040"/>
          </a:xfrm>
          <a:prstGeom prst="foldedCorner">
            <a:avLst/>
          </a:prstGeom>
          <a:solidFill>
            <a:schemeClr val="bg1">
              <a:lumMod val="8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fr-FR" dirty="0" smtClean="0">
                <a:solidFill>
                  <a:schemeClr val="tx1"/>
                </a:solidFill>
              </a:rPr>
              <a:t>laver</a:t>
            </a:r>
            <a:endParaRPr lang="fr-FR" dirty="0">
              <a:solidFill>
                <a:schemeClr val="tx1"/>
              </a:solidFill>
            </a:endParaRPr>
          </a:p>
        </p:txBody>
      </p:sp>
      <p:sp>
        <p:nvSpPr>
          <p:cNvPr id="15" name="Carré corné 14"/>
          <p:cNvSpPr/>
          <p:nvPr/>
        </p:nvSpPr>
        <p:spPr>
          <a:xfrm rot="21275712">
            <a:off x="131026" y="5957341"/>
            <a:ext cx="1152128" cy="360040"/>
          </a:xfrm>
          <a:prstGeom prst="foldedCorner">
            <a:avLst/>
          </a:prstGeom>
          <a:solidFill>
            <a:schemeClr val="bg1">
              <a:lumMod val="8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fr-FR" dirty="0" smtClean="0">
                <a:solidFill>
                  <a:schemeClr val="tx1"/>
                </a:solidFill>
              </a:rPr>
              <a:t>content</a:t>
            </a:r>
            <a:endParaRPr lang="fr-FR" dirty="0">
              <a:solidFill>
                <a:schemeClr val="tx1"/>
              </a:solidFill>
            </a:endParaRPr>
          </a:p>
        </p:txBody>
      </p:sp>
      <p:sp>
        <p:nvSpPr>
          <p:cNvPr id="16" name="Carré corné 15"/>
          <p:cNvSpPr/>
          <p:nvPr/>
        </p:nvSpPr>
        <p:spPr>
          <a:xfrm rot="509975">
            <a:off x="136912" y="6814049"/>
            <a:ext cx="1152128" cy="360040"/>
          </a:xfrm>
          <a:prstGeom prst="foldedCorner">
            <a:avLst/>
          </a:prstGeom>
          <a:solidFill>
            <a:schemeClr val="bg1">
              <a:lumMod val="8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fr-FR" dirty="0" smtClean="0">
                <a:solidFill>
                  <a:schemeClr val="tx1"/>
                </a:solidFill>
              </a:rPr>
              <a:t>petit</a:t>
            </a:r>
            <a:endParaRPr lang="fr-FR" dirty="0">
              <a:solidFill>
                <a:schemeClr val="tx1"/>
              </a:solidFill>
            </a:endParaRPr>
          </a:p>
        </p:txBody>
      </p:sp>
      <p:sp>
        <p:nvSpPr>
          <p:cNvPr id="17" name="ZoneTexte 16"/>
          <p:cNvSpPr txBox="1"/>
          <p:nvPr/>
        </p:nvSpPr>
        <p:spPr>
          <a:xfrm>
            <a:off x="548680" y="7633846"/>
            <a:ext cx="6020072" cy="415498"/>
          </a:xfrm>
          <a:prstGeom prst="rect">
            <a:avLst/>
          </a:prstGeom>
          <a:noFill/>
        </p:spPr>
        <p:txBody>
          <a:bodyPr wrap="square" rtlCol="0">
            <a:spAutoFit/>
          </a:bodyPr>
          <a:lstStyle/>
          <a:p>
            <a:pPr>
              <a:lnSpc>
                <a:spcPct val="150000"/>
              </a:lnSpc>
            </a:pPr>
            <a:r>
              <a:rPr lang="fr-FR" sz="1400" u="sng" dirty="0" smtClean="0">
                <a:latin typeface="SimpleRonde" pitchFamily="2" charset="0"/>
              </a:rPr>
              <a:t>Trouve un synonyme pour chacun de ces mots.</a:t>
            </a:r>
            <a:endParaRPr lang="fr-FR" sz="1400" u="sng" dirty="0">
              <a:latin typeface="SimpleRonde" pitchFamily="2" charset="0"/>
            </a:endParaRPr>
          </a:p>
        </p:txBody>
      </p:sp>
      <p:grpSp>
        <p:nvGrpSpPr>
          <p:cNvPr id="18" name="Groupe 17"/>
          <p:cNvGrpSpPr/>
          <p:nvPr/>
        </p:nvGrpSpPr>
        <p:grpSpPr>
          <a:xfrm>
            <a:off x="116632" y="7570413"/>
            <a:ext cx="360040" cy="461665"/>
            <a:chOff x="116632" y="1352600"/>
            <a:chExt cx="360040" cy="461665"/>
          </a:xfrm>
        </p:grpSpPr>
        <p:sp>
          <p:nvSpPr>
            <p:cNvPr id="19" name="Ellipse 18"/>
            <p:cNvSpPr/>
            <p:nvPr/>
          </p:nvSpPr>
          <p:spPr>
            <a:xfrm>
              <a:off x="116632" y="1424608"/>
              <a:ext cx="360040" cy="360040"/>
            </a:xfrm>
            <a:prstGeom prst="ellipse">
              <a:avLst/>
            </a:prstGeom>
            <a:solidFill>
              <a:schemeClr val="bg1">
                <a:lumMod val="85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0" name="ZoneTexte 19"/>
            <p:cNvSpPr txBox="1"/>
            <p:nvPr/>
          </p:nvSpPr>
          <p:spPr>
            <a:xfrm>
              <a:off x="116632" y="1352600"/>
              <a:ext cx="360040" cy="461665"/>
            </a:xfrm>
            <a:prstGeom prst="rect">
              <a:avLst/>
            </a:prstGeom>
            <a:noFill/>
          </p:spPr>
          <p:txBody>
            <a:bodyPr wrap="square" rtlCol="0">
              <a:spAutoFit/>
            </a:bodyPr>
            <a:lstStyle/>
            <a:p>
              <a:pPr algn="ctr"/>
              <a:r>
                <a:rPr lang="fr-FR" sz="2400" dirty="0" smtClean="0">
                  <a:solidFill>
                    <a:schemeClr val="bg1">
                      <a:lumMod val="50000"/>
                    </a:schemeClr>
                  </a:solidFill>
                  <a:effectLst>
                    <a:outerShdw blurRad="38100" dist="38100" dir="2700000" algn="tl">
                      <a:srgbClr val="000000">
                        <a:alpha val="43137"/>
                      </a:srgbClr>
                    </a:outerShdw>
                  </a:effectLst>
                  <a:latin typeface="Berlin Sans FB Demi" pitchFamily="34" charset="0"/>
                </a:rPr>
                <a:t>3</a:t>
              </a:r>
              <a:endParaRPr lang="fr-FR" dirty="0">
                <a:solidFill>
                  <a:schemeClr val="bg1">
                    <a:lumMod val="50000"/>
                  </a:schemeClr>
                </a:solidFill>
                <a:effectLst>
                  <a:outerShdw blurRad="38100" dist="38100" dir="2700000" algn="tl">
                    <a:srgbClr val="000000">
                      <a:alpha val="43137"/>
                    </a:srgbClr>
                  </a:outerShdw>
                </a:effectLst>
                <a:latin typeface="Berlin Sans FB Demi" pitchFamily="34" charset="0"/>
              </a:endParaRPr>
            </a:p>
          </p:txBody>
        </p:sp>
      </p:grpSp>
      <p:sp>
        <p:nvSpPr>
          <p:cNvPr id="21" name="Rectangle à coins arrondis 20"/>
          <p:cNvSpPr/>
          <p:nvPr/>
        </p:nvSpPr>
        <p:spPr>
          <a:xfrm>
            <a:off x="6568752" y="7721833"/>
            <a:ext cx="201216" cy="201216"/>
          </a:xfrm>
          <a:prstGeom prst="roundRect">
            <a:avLst/>
          </a:prstGeom>
          <a:solidFill>
            <a:schemeClr val="bg1"/>
          </a:solidFill>
          <a:ln>
            <a:solidFill>
              <a:schemeClr val="bg1">
                <a:lumMod val="5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fr-F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fr-FR"/>
          </a:p>
        </p:txBody>
      </p:sp>
      <p:sp>
        <p:nvSpPr>
          <p:cNvPr id="22" name="ZoneTexte 21"/>
          <p:cNvSpPr txBox="1"/>
          <p:nvPr/>
        </p:nvSpPr>
        <p:spPr>
          <a:xfrm>
            <a:off x="1543472" y="5127377"/>
            <a:ext cx="4608512" cy="276999"/>
          </a:xfrm>
          <a:prstGeom prst="rect">
            <a:avLst/>
          </a:prstGeom>
          <a:noFill/>
        </p:spPr>
        <p:txBody>
          <a:bodyPr wrap="square" rtlCol="0">
            <a:spAutoFit/>
          </a:bodyPr>
          <a:lstStyle/>
          <a:p>
            <a:r>
              <a:rPr lang="fr-FR" sz="1200" dirty="0" smtClean="0">
                <a:latin typeface="Comic Sans MS" pitchFamily="66" charset="0"/>
              </a:rPr>
              <a:t>gratter - nettoyer - salir - sécher - plier</a:t>
            </a:r>
            <a:endParaRPr lang="fr-FR" sz="1200" dirty="0">
              <a:latin typeface="Comic Sans MS" pitchFamily="66" charset="0"/>
            </a:endParaRPr>
          </a:p>
        </p:txBody>
      </p:sp>
      <p:sp>
        <p:nvSpPr>
          <p:cNvPr id="23" name="ZoneTexte 22"/>
          <p:cNvSpPr txBox="1"/>
          <p:nvPr/>
        </p:nvSpPr>
        <p:spPr>
          <a:xfrm>
            <a:off x="1543472" y="5998860"/>
            <a:ext cx="4608512" cy="276999"/>
          </a:xfrm>
          <a:prstGeom prst="rect">
            <a:avLst/>
          </a:prstGeom>
          <a:noFill/>
        </p:spPr>
        <p:txBody>
          <a:bodyPr wrap="square" rtlCol="0">
            <a:spAutoFit/>
          </a:bodyPr>
          <a:lstStyle/>
          <a:p>
            <a:r>
              <a:rPr lang="fr-FR" sz="1200" dirty="0" smtClean="0">
                <a:latin typeface="Comic Sans MS" pitchFamily="66" charset="0"/>
              </a:rPr>
              <a:t>triste - déçu - coléreux - sourire - joyeux</a:t>
            </a:r>
            <a:endParaRPr lang="fr-FR" sz="1200" dirty="0">
              <a:latin typeface="Comic Sans MS" pitchFamily="66" charset="0"/>
            </a:endParaRPr>
          </a:p>
        </p:txBody>
      </p:sp>
      <p:sp>
        <p:nvSpPr>
          <p:cNvPr id="24" name="ZoneTexte 23"/>
          <p:cNvSpPr txBox="1"/>
          <p:nvPr/>
        </p:nvSpPr>
        <p:spPr>
          <a:xfrm>
            <a:off x="1543472" y="6855569"/>
            <a:ext cx="4608512" cy="276999"/>
          </a:xfrm>
          <a:prstGeom prst="rect">
            <a:avLst/>
          </a:prstGeom>
          <a:noFill/>
        </p:spPr>
        <p:txBody>
          <a:bodyPr wrap="square" rtlCol="0">
            <a:spAutoFit/>
          </a:bodyPr>
          <a:lstStyle/>
          <a:p>
            <a:r>
              <a:rPr lang="fr-FR" sz="1200" dirty="0" smtClean="0">
                <a:latin typeface="Comic Sans MS" pitchFamily="66" charset="0"/>
              </a:rPr>
              <a:t>minuscule - pousser - descendre - gentil - joli</a:t>
            </a:r>
            <a:endParaRPr lang="fr-FR" sz="1200" dirty="0">
              <a:latin typeface="Comic Sans MS" pitchFamily="66" charset="0"/>
            </a:endParaRPr>
          </a:p>
        </p:txBody>
      </p:sp>
      <p:sp>
        <p:nvSpPr>
          <p:cNvPr id="25" name="Carré corné 24"/>
          <p:cNvSpPr/>
          <p:nvPr/>
        </p:nvSpPr>
        <p:spPr>
          <a:xfrm rot="509975">
            <a:off x="136224" y="8350393"/>
            <a:ext cx="1277266" cy="360040"/>
          </a:xfrm>
          <a:prstGeom prst="foldedCorner">
            <a:avLst/>
          </a:prstGeom>
          <a:solidFill>
            <a:schemeClr val="bg1">
              <a:lumMod val="8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fr-FR" dirty="0" smtClean="0">
                <a:solidFill>
                  <a:schemeClr val="tx1"/>
                </a:solidFill>
              </a:rPr>
              <a:t>rire</a:t>
            </a:r>
            <a:endParaRPr lang="fr-FR" dirty="0">
              <a:solidFill>
                <a:schemeClr val="tx1"/>
              </a:solidFill>
            </a:endParaRPr>
          </a:p>
        </p:txBody>
      </p:sp>
      <p:sp>
        <p:nvSpPr>
          <p:cNvPr id="26" name="Carré corné 25"/>
          <p:cNvSpPr/>
          <p:nvPr/>
        </p:nvSpPr>
        <p:spPr>
          <a:xfrm rot="21275712">
            <a:off x="131026" y="9212629"/>
            <a:ext cx="1152128" cy="360040"/>
          </a:xfrm>
          <a:prstGeom prst="foldedCorner">
            <a:avLst/>
          </a:prstGeom>
          <a:solidFill>
            <a:schemeClr val="bg1">
              <a:lumMod val="8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fr-FR" dirty="0" smtClean="0">
                <a:solidFill>
                  <a:schemeClr val="tx1"/>
                </a:solidFill>
              </a:rPr>
              <a:t>bousculer</a:t>
            </a:r>
            <a:endParaRPr lang="fr-FR" dirty="0">
              <a:solidFill>
                <a:schemeClr val="tx1"/>
              </a:solidFill>
            </a:endParaRPr>
          </a:p>
        </p:txBody>
      </p:sp>
      <p:pic>
        <p:nvPicPr>
          <p:cNvPr id="27" name="Image 26" descr="Capture d’écran"/>
          <p:cNvPicPr>
            <a:picLocks noChangeAspect="1"/>
          </p:cNvPicPr>
          <p:nvPr/>
        </p:nvPicPr>
        <p:blipFill rotWithShape="1">
          <a:blip r:embed="rId2">
            <a:extLst>
              <a:ext uri="{28A0092B-C50C-407E-A947-70E740481C1C}">
                <a14:useLocalDpi xmlns:a14="http://schemas.microsoft.com/office/drawing/2010/main" val="0"/>
              </a:ext>
            </a:extLst>
          </a:blip>
          <a:srcRect l="34322" r="39484" b="79079"/>
          <a:stretch/>
        </p:blipFill>
        <p:spPr>
          <a:xfrm>
            <a:off x="1484785" y="8331266"/>
            <a:ext cx="1796405" cy="502778"/>
          </a:xfrm>
          <a:prstGeom prst="rect">
            <a:avLst/>
          </a:prstGeom>
        </p:spPr>
      </p:pic>
      <p:pic>
        <p:nvPicPr>
          <p:cNvPr id="28" name="Image 27" descr="Capture d’écran"/>
          <p:cNvPicPr>
            <a:picLocks noChangeAspect="1"/>
          </p:cNvPicPr>
          <p:nvPr/>
        </p:nvPicPr>
        <p:blipFill rotWithShape="1">
          <a:blip r:embed="rId2">
            <a:extLst>
              <a:ext uri="{28A0092B-C50C-407E-A947-70E740481C1C}">
                <a14:useLocalDpi xmlns:a14="http://schemas.microsoft.com/office/drawing/2010/main" val="0"/>
              </a:ext>
            </a:extLst>
          </a:blip>
          <a:srcRect l="34322" r="39484" b="79079"/>
          <a:stretch/>
        </p:blipFill>
        <p:spPr>
          <a:xfrm>
            <a:off x="1484785" y="9202750"/>
            <a:ext cx="1796405" cy="502778"/>
          </a:xfrm>
          <a:prstGeom prst="rect">
            <a:avLst/>
          </a:prstGeom>
        </p:spPr>
      </p:pic>
      <p:sp>
        <p:nvSpPr>
          <p:cNvPr id="29" name="Carré corné 28"/>
          <p:cNvSpPr/>
          <p:nvPr/>
        </p:nvSpPr>
        <p:spPr>
          <a:xfrm rot="509975">
            <a:off x="3496930" y="8353704"/>
            <a:ext cx="1152128" cy="360040"/>
          </a:xfrm>
          <a:prstGeom prst="foldedCorner">
            <a:avLst/>
          </a:prstGeom>
          <a:solidFill>
            <a:schemeClr val="bg1">
              <a:lumMod val="8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fr-FR" dirty="0" smtClean="0">
                <a:solidFill>
                  <a:schemeClr val="tx1"/>
                </a:solidFill>
              </a:rPr>
              <a:t>éclairer</a:t>
            </a:r>
            <a:endParaRPr lang="fr-FR" dirty="0">
              <a:solidFill>
                <a:schemeClr val="tx1"/>
              </a:solidFill>
            </a:endParaRPr>
          </a:p>
        </p:txBody>
      </p:sp>
      <p:sp>
        <p:nvSpPr>
          <p:cNvPr id="30" name="Carré corné 29"/>
          <p:cNvSpPr/>
          <p:nvPr/>
        </p:nvSpPr>
        <p:spPr>
          <a:xfrm rot="21275712">
            <a:off x="3491044" y="9225188"/>
            <a:ext cx="1152128" cy="360040"/>
          </a:xfrm>
          <a:prstGeom prst="foldedCorner">
            <a:avLst/>
          </a:prstGeom>
          <a:solidFill>
            <a:schemeClr val="bg1">
              <a:lumMod val="8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fr-FR" dirty="0" smtClean="0">
                <a:solidFill>
                  <a:schemeClr val="tx1"/>
                </a:solidFill>
              </a:rPr>
              <a:t>dingue</a:t>
            </a:r>
            <a:endParaRPr lang="fr-FR" dirty="0">
              <a:solidFill>
                <a:schemeClr val="tx1"/>
              </a:solidFill>
            </a:endParaRPr>
          </a:p>
        </p:txBody>
      </p:sp>
      <p:pic>
        <p:nvPicPr>
          <p:cNvPr id="31" name="Image 30" descr="Capture d’écran"/>
          <p:cNvPicPr>
            <a:picLocks noChangeAspect="1"/>
          </p:cNvPicPr>
          <p:nvPr/>
        </p:nvPicPr>
        <p:blipFill rotWithShape="1">
          <a:blip r:embed="rId2">
            <a:extLst>
              <a:ext uri="{28A0092B-C50C-407E-A947-70E740481C1C}">
                <a14:useLocalDpi xmlns:a14="http://schemas.microsoft.com/office/drawing/2010/main" val="0"/>
              </a:ext>
            </a:extLst>
          </a:blip>
          <a:srcRect l="34322" r="39484" b="79079"/>
          <a:stretch/>
        </p:blipFill>
        <p:spPr>
          <a:xfrm>
            <a:off x="4869161" y="8331266"/>
            <a:ext cx="1796405" cy="502778"/>
          </a:xfrm>
          <a:prstGeom prst="rect">
            <a:avLst/>
          </a:prstGeom>
        </p:spPr>
      </p:pic>
      <p:pic>
        <p:nvPicPr>
          <p:cNvPr id="32" name="Image 31" descr="Capture d’écran"/>
          <p:cNvPicPr>
            <a:picLocks noChangeAspect="1"/>
          </p:cNvPicPr>
          <p:nvPr/>
        </p:nvPicPr>
        <p:blipFill rotWithShape="1">
          <a:blip r:embed="rId2">
            <a:extLst>
              <a:ext uri="{28A0092B-C50C-407E-A947-70E740481C1C}">
                <a14:useLocalDpi xmlns:a14="http://schemas.microsoft.com/office/drawing/2010/main" val="0"/>
              </a:ext>
            </a:extLst>
          </a:blip>
          <a:srcRect l="34322" r="39484" b="79079"/>
          <a:stretch/>
        </p:blipFill>
        <p:spPr>
          <a:xfrm>
            <a:off x="4869161" y="9202750"/>
            <a:ext cx="1796405" cy="502778"/>
          </a:xfrm>
          <a:prstGeom prst="rect">
            <a:avLst/>
          </a:prstGeom>
        </p:spPr>
      </p:pic>
    </p:spTree>
    <p:extLst>
      <p:ext uri="{BB962C8B-B14F-4D97-AF65-F5344CB8AC3E}">
        <p14:creationId xmlns:p14="http://schemas.microsoft.com/office/powerpoint/2010/main" val="329427502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
          <p:cNvSpPr>
            <a:spLocks noGrp="1"/>
          </p:cNvSpPr>
          <p:nvPr>
            <p:ph type="body" sz="quarter" idx="10"/>
          </p:nvPr>
        </p:nvSpPr>
        <p:spPr/>
        <p:txBody>
          <a:bodyPr/>
          <a:lstStyle/>
          <a:p>
            <a:r>
              <a:rPr lang="fr-FR" dirty="0" smtClean="0"/>
              <a:t>Les synonymes</a:t>
            </a:r>
            <a:endParaRPr lang="fr-FR" dirty="0"/>
          </a:p>
        </p:txBody>
      </p:sp>
      <p:sp>
        <p:nvSpPr>
          <p:cNvPr id="3" name="ZoneTexte 2"/>
          <p:cNvSpPr txBox="1"/>
          <p:nvPr/>
        </p:nvSpPr>
        <p:spPr>
          <a:xfrm>
            <a:off x="548680" y="1488041"/>
            <a:ext cx="6020072" cy="738664"/>
          </a:xfrm>
          <a:prstGeom prst="rect">
            <a:avLst/>
          </a:prstGeom>
          <a:noFill/>
        </p:spPr>
        <p:txBody>
          <a:bodyPr wrap="square" rtlCol="0">
            <a:spAutoFit/>
          </a:bodyPr>
          <a:lstStyle/>
          <a:p>
            <a:pPr>
              <a:lnSpc>
                <a:spcPct val="150000"/>
              </a:lnSpc>
            </a:pPr>
            <a:r>
              <a:rPr lang="fr-FR" sz="1400" u="sng" dirty="0" smtClean="0">
                <a:latin typeface="SimpleRonde" pitchFamily="2" charset="0"/>
              </a:rPr>
              <a:t>Ecris les mots suivants en face de leur synonyme. Attention, il y a des intrus.</a:t>
            </a:r>
            <a:endParaRPr lang="fr-FR" sz="1400" u="sng" dirty="0">
              <a:latin typeface="SimpleRonde" pitchFamily="2" charset="0"/>
            </a:endParaRPr>
          </a:p>
        </p:txBody>
      </p:sp>
      <p:grpSp>
        <p:nvGrpSpPr>
          <p:cNvPr id="4" name="Groupe 3"/>
          <p:cNvGrpSpPr/>
          <p:nvPr/>
        </p:nvGrpSpPr>
        <p:grpSpPr>
          <a:xfrm>
            <a:off x="116632" y="1424608"/>
            <a:ext cx="360040" cy="461665"/>
            <a:chOff x="116632" y="1352600"/>
            <a:chExt cx="360040" cy="461665"/>
          </a:xfrm>
        </p:grpSpPr>
        <p:sp>
          <p:nvSpPr>
            <p:cNvPr id="5" name="Ellipse 4"/>
            <p:cNvSpPr/>
            <p:nvPr/>
          </p:nvSpPr>
          <p:spPr>
            <a:xfrm>
              <a:off x="116632" y="1424608"/>
              <a:ext cx="360040" cy="360040"/>
            </a:xfrm>
            <a:prstGeom prst="ellipse">
              <a:avLst/>
            </a:prstGeom>
            <a:solidFill>
              <a:schemeClr val="bg1">
                <a:lumMod val="85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 name="ZoneTexte 5"/>
            <p:cNvSpPr txBox="1"/>
            <p:nvPr/>
          </p:nvSpPr>
          <p:spPr>
            <a:xfrm>
              <a:off x="116632" y="1352600"/>
              <a:ext cx="360040" cy="461665"/>
            </a:xfrm>
            <a:prstGeom prst="rect">
              <a:avLst/>
            </a:prstGeom>
            <a:noFill/>
          </p:spPr>
          <p:txBody>
            <a:bodyPr wrap="square" rtlCol="0">
              <a:spAutoFit/>
            </a:bodyPr>
            <a:lstStyle/>
            <a:p>
              <a:pPr algn="ctr"/>
              <a:r>
                <a:rPr lang="fr-FR" sz="2400" dirty="0" smtClean="0">
                  <a:solidFill>
                    <a:schemeClr val="bg1">
                      <a:lumMod val="50000"/>
                    </a:schemeClr>
                  </a:solidFill>
                  <a:effectLst>
                    <a:outerShdw blurRad="38100" dist="38100" dir="2700000" algn="tl">
                      <a:srgbClr val="000000">
                        <a:alpha val="43137"/>
                      </a:srgbClr>
                    </a:outerShdw>
                  </a:effectLst>
                  <a:latin typeface="Berlin Sans FB Demi" pitchFamily="34" charset="0"/>
                </a:rPr>
                <a:t>1</a:t>
              </a:r>
              <a:endParaRPr lang="fr-FR" dirty="0">
                <a:solidFill>
                  <a:schemeClr val="bg1">
                    <a:lumMod val="50000"/>
                  </a:schemeClr>
                </a:solidFill>
                <a:effectLst>
                  <a:outerShdw blurRad="38100" dist="38100" dir="2700000" algn="tl">
                    <a:srgbClr val="000000">
                      <a:alpha val="43137"/>
                    </a:srgbClr>
                  </a:outerShdw>
                </a:effectLst>
                <a:latin typeface="Berlin Sans FB Demi" pitchFamily="34" charset="0"/>
              </a:endParaRPr>
            </a:p>
          </p:txBody>
        </p:sp>
      </p:grpSp>
      <p:sp>
        <p:nvSpPr>
          <p:cNvPr id="7" name="Rectangle à coins arrondis 6"/>
          <p:cNvSpPr/>
          <p:nvPr/>
        </p:nvSpPr>
        <p:spPr>
          <a:xfrm>
            <a:off x="6568752" y="1576028"/>
            <a:ext cx="201216" cy="201216"/>
          </a:xfrm>
          <a:prstGeom prst="roundRect">
            <a:avLst/>
          </a:prstGeom>
          <a:solidFill>
            <a:schemeClr val="bg1"/>
          </a:solidFill>
          <a:ln>
            <a:solidFill>
              <a:schemeClr val="bg1">
                <a:lumMod val="5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fr-F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fr-FR"/>
          </a:p>
        </p:txBody>
      </p:sp>
      <p:graphicFrame>
        <p:nvGraphicFramePr>
          <p:cNvPr id="8" name="Tableau 7"/>
          <p:cNvGraphicFramePr>
            <a:graphicFrameLocks noGrp="1"/>
          </p:cNvGraphicFramePr>
          <p:nvPr>
            <p:extLst>
              <p:ext uri="{D42A27DB-BD31-4B8C-83A1-F6EECF244321}">
                <p14:modId xmlns:p14="http://schemas.microsoft.com/office/powerpoint/2010/main" val="2584746162"/>
              </p:ext>
            </p:extLst>
          </p:nvPr>
        </p:nvGraphicFramePr>
        <p:xfrm>
          <a:off x="169590" y="3080792"/>
          <a:ext cx="6552728" cy="1483360"/>
        </p:xfrm>
        <a:graphic>
          <a:graphicData uri="http://schemas.openxmlformats.org/drawingml/2006/table">
            <a:tbl>
              <a:tblPr bandRow="1">
                <a:tableStyleId>{5C22544A-7EE6-4342-B048-85BDC9FD1C3A}</a:tableStyleId>
              </a:tblPr>
              <a:tblGrid>
                <a:gridCol w="1027162"/>
                <a:gridCol w="2249202"/>
                <a:gridCol w="1135174"/>
                <a:gridCol w="2141190"/>
              </a:tblGrid>
              <a:tr h="370840">
                <a:tc>
                  <a:txBody>
                    <a:bodyPr/>
                    <a:lstStyle/>
                    <a:p>
                      <a:r>
                        <a:rPr lang="fr-FR" sz="1200" dirty="0" smtClean="0">
                          <a:latin typeface="Comic Sans MS" pitchFamily="66" charset="0"/>
                        </a:rPr>
                        <a:t>une pierre</a:t>
                      </a:r>
                      <a:endParaRPr lang="fr-FR" sz="1200" dirty="0">
                        <a:latin typeface="Comic Sans MS" pitchFamily="66"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1200" dirty="0" smtClean="0">
                          <a:latin typeface="Comic Sans MS" pitchFamily="66" charset="0"/>
                        </a:rPr>
                        <a:t>_____________________</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a:r>
                        <a:rPr lang="fr-FR" sz="1200" dirty="0" smtClean="0">
                          <a:latin typeface="Comic Sans MS" pitchFamily="66" charset="0"/>
                        </a:rPr>
                        <a:t>une horloge</a:t>
                      </a:r>
                      <a:endParaRPr lang="fr-FR" sz="1200" dirty="0">
                        <a:latin typeface="Comic Sans MS" pitchFamily="66"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fr-FR" sz="1200" dirty="0" smtClean="0">
                          <a:latin typeface="Comic Sans MS" pitchFamily="66" charset="0"/>
                        </a:rPr>
                        <a:t>____________________</a:t>
                      </a:r>
                      <a:endParaRPr lang="fr-FR" sz="1200" dirty="0">
                        <a:latin typeface="Comic Sans MS" pitchFamily="66"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r>
              <a:tr h="370840">
                <a:tc>
                  <a:txBody>
                    <a:bodyPr/>
                    <a:lstStyle/>
                    <a:p>
                      <a:r>
                        <a:rPr lang="fr-FR" sz="1200" dirty="0" smtClean="0">
                          <a:latin typeface="Comic Sans MS" pitchFamily="66" charset="0"/>
                        </a:rPr>
                        <a:t>la</a:t>
                      </a:r>
                      <a:r>
                        <a:rPr lang="fr-FR" sz="1200" baseline="0" dirty="0" smtClean="0">
                          <a:latin typeface="Comic Sans MS" pitchFamily="66" charset="0"/>
                        </a:rPr>
                        <a:t> glace</a:t>
                      </a:r>
                      <a:endParaRPr lang="fr-FR" sz="1200" dirty="0">
                        <a:latin typeface="Comic Sans MS" pitchFamily="66"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fr-FR" sz="1200" dirty="0" smtClean="0">
                          <a:latin typeface="Comic Sans MS" pitchFamily="66" charset="0"/>
                        </a:rPr>
                        <a:t>_____________________</a:t>
                      </a:r>
                      <a:endParaRPr lang="fr-FR" sz="1200" dirty="0">
                        <a:latin typeface="Comic Sans MS" pitchFamily="66"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a:r>
                        <a:rPr lang="fr-FR" sz="1200" dirty="0" smtClean="0">
                          <a:latin typeface="Comic Sans MS" pitchFamily="66" charset="0"/>
                        </a:rPr>
                        <a:t>magnifique</a:t>
                      </a:r>
                      <a:endParaRPr lang="fr-FR" sz="1200" dirty="0">
                        <a:latin typeface="Comic Sans MS" pitchFamily="66"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fr-FR" sz="1200" dirty="0" smtClean="0">
                          <a:latin typeface="Comic Sans MS" pitchFamily="66" charset="0"/>
                        </a:rPr>
                        <a:t>____________________</a:t>
                      </a:r>
                      <a:endParaRPr lang="fr-FR" sz="1200" dirty="0">
                        <a:latin typeface="Comic Sans MS" pitchFamily="66"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r>
              <a:tr h="370840">
                <a:tc>
                  <a:txBody>
                    <a:bodyPr/>
                    <a:lstStyle/>
                    <a:p>
                      <a:r>
                        <a:rPr lang="fr-FR" sz="1200" dirty="0" smtClean="0">
                          <a:latin typeface="Comic Sans MS" pitchFamily="66" charset="0"/>
                        </a:rPr>
                        <a:t>un bateau</a:t>
                      </a:r>
                      <a:endParaRPr lang="fr-FR" sz="1200" dirty="0">
                        <a:latin typeface="Comic Sans MS" pitchFamily="66"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fr-FR" sz="1200" dirty="0" smtClean="0">
                          <a:latin typeface="Comic Sans MS" pitchFamily="66" charset="0"/>
                        </a:rPr>
                        <a:t>_____________________</a:t>
                      </a:r>
                      <a:endParaRPr lang="fr-FR" sz="1200" dirty="0">
                        <a:latin typeface="Comic Sans MS" pitchFamily="66"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a:r>
                        <a:rPr lang="fr-FR" sz="1200" dirty="0" smtClean="0">
                          <a:latin typeface="Comic Sans MS" pitchFamily="66" charset="0"/>
                        </a:rPr>
                        <a:t>apercevoir</a:t>
                      </a:r>
                      <a:endParaRPr lang="fr-FR" sz="1200" dirty="0">
                        <a:latin typeface="Comic Sans MS" pitchFamily="66"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fr-FR" sz="1200" dirty="0" smtClean="0">
                          <a:latin typeface="Comic Sans MS" pitchFamily="66" charset="0"/>
                        </a:rPr>
                        <a:t>____________________</a:t>
                      </a:r>
                      <a:endParaRPr lang="fr-FR" sz="1200" dirty="0">
                        <a:latin typeface="Comic Sans MS" pitchFamily="66"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r>
              <a:tr h="370840">
                <a:tc>
                  <a:txBody>
                    <a:bodyPr/>
                    <a:lstStyle/>
                    <a:p>
                      <a:r>
                        <a:rPr lang="fr-FR" sz="1200" dirty="0" smtClean="0">
                          <a:latin typeface="Comic Sans MS" pitchFamily="66" charset="0"/>
                        </a:rPr>
                        <a:t>un médecin</a:t>
                      </a:r>
                      <a:endParaRPr lang="fr-FR" sz="1200" dirty="0">
                        <a:latin typeface="Comic Sans MS" pitchFamily="66"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fr-FR" sz="1200" dirty="0" smtClean="0">
                          <a:latin typeface="Comic Sans MS" pitchFamily="66" charset="0"/>
                        </a:rPr>
                        <a:t>_____________________</a:t>
                      </a:r>
                      <a:endParaRPr lang="fr-FR" sz="1200" dirty="0">
                        <a:latin typeface="Comic Sans MS" pitchFamily="66"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a:r>
                        <a:rPr lang="fr-FR" sz="1200" dirty="0" smtClean="0">
                          <a:latin typeface="Comic Sans MS" pitchFamily="66" charset="0"/>
                        </a:rPr>
                        <a:t>couper</a:t>
                      </a:r>
                      <a:endParaRPr lang="fr-FR" sz="1200" dirty="0">
                        <a:latin typeface="Comic Sans MS" pitchFamily="66"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fr-FR" sz="1200" dirty="0" smtClean="0">
                          <a:latin typeface="Comic Sans MS" pitchFamily="66" charset="0"/>
                        </a:rPr>
                        <a:t>____________________</a:t>
                      </a:r>
                      <a:endParaRPr lang="fr-FR" sz="1200" dirty="0">
                        <a:latin typeface="Comic Sans MS" pitchFamily="66"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r>
            </a:tbl>
          </a:graphicData>
        </a:graphic>
      </p:graphicFrame>
      <p:sp>
        <p:nvSpPr>
          <p:cNvPr id="9" name="ZoneTexte 8"/>
          <p:cNvSpPr txBox="1"/>
          <p:nvPr/>
        </p:nvSpPr>
        <p:spPr>
          <a:xfrm>
            <a:off x="0" y="2144688"/>
            <a:ext cx="6858000" cy="888705"/>
          </a:xfrm>
          <a:prstGeom prst="rect">
            <a:avLst/>
          </a:prstGeom>
          <a:noFill/>
        </p:spPr>
        <p:txBody>
          <a:bodyPr wrap="square" rtlCol="0">
            <a:spAutoFit/>
          </a:bodyPr>
          <a:lstStyle/>
          <a:p>
            <a:pPr algn="ctr">
              <a:lnSpc>
                <a:spcPct val="150000"/>
              </a:lnSpc>
            </a:pPr>
            <a:r>
              <a:rPr lang="fr-FR" dirty="0" smtClean="0">
                <a:latin typeface="Cursive standard" pitchFamily="2" charset="0"/>
              </a:rPr>
              <a:t>un navire - une pendule - voir - le givre - </a:t>
            </a:r>
          </a:p>
          <a:p>
            <a:pPr algn="ctr">
              <a:lnSpc>
                <a:spcPct val="150000"/>
              </a:lnSpc>
            </a:pPr>
            <a:r>
              <a:rPr lang="fr-FR" dirty="0" smtClean="0">
                <a:latin typeface="Cursive standard" pitchFamily="2" charset="0"/>
              </a:rPr>
              <a:t>un caillou - un docteur - tailler - splendide</a:t>
            </a:r>
            <a:endParaRPr lang="fr-FR" dirty="0">
              <a:latin typeface="Cursive standard" pitchFamily="2" charset="0"/>
            </a:endParaRPr>
          </a:p>
        </p:txBody>
      </p:sp>
      <p:sp>
        <p:nvSpPr>
          <p:cNvPr id="10" name="ZoneTexte 9"/>
          <p:cNvSpPr txBox="1"/>
          <p:nvPr/>
        </p:nvSpPr>
        <p:spPr>
          <a:xfrm>
            <a:off x="548680" y="5025008"/>
            <a:ext cx="6020072" cy="388568"/>
          </a:xfrm>
          <a:prstGeom prst="rect">
            <a:avLst/>
          </a:prstGeom>
          <a:noFill/>
        </p:spPr>
        <p:txBody>
          <a:bodyPr wrap="square" rtlCol="0">
            <a:spAutoFit/>
          </a:bodyPr>
          <a:lstStyle/>
          <a:p>
            <a:pPr>
              <a:lnSpc>
                <a:spcPct val="150000"/>
              </a:lnSpc>
            </a:pPr>
            <a:r>
              <a:rPr lang="fr-FR" sz="1400" u="sng" dirty="0" smtClean="0">
                <a:latin typeface="SimpleRonde" pitchFamily="2" charset="0"/>
              </a:rPr>
              <a:t>Trouve un synonyme pour chaque mot en gras.</a:t>
            </a:r>
            <a:endParaRPr lang="fr-FR" sz="1400" u="sng" dirty="0">
              <a:latin typeface="SimpleRonde" pitchFamily="2" charset="0"/>
            </a:endParaRPr>
          </a:p>
        </p:txBody>
      </p:sp>
      <p:grpSp>
        <p:nvGrpSpPr>
          <p:cNvPr id="11" name="Groupe 10"/>
          <p:cNvGrpSpPr/>
          <p:nvPr/>
        </p:nvGrpSpPr>
        <p:grpSpPr>
          <a:xfrm>
            <a:off x="116632" y="4961575"/>
            <a:ext cx="360040" cy="461665"/>
            <a:chOff x="116632" y="1352600"/>
            <a:chExt cx="360040" cy="461665"/>
          </a:xfrm>
        </p:grpSpPr>
        <p:sp>
          <p:nvSpPr>
            <p:cNvPr id="12" name="Ellipse 11"/>
            <p:cNvSpPr/>
            <p:nvPr/>
          </p:nvSpPr>
          <p:spPr>
            <a:xfrm>
              <a:off x="116632" y="1424608"/>
              <a:ext cx="360040" cy="360040"/>
            </a:xfrm>
            <a:prstGeom prst="ellipse">
              <a:avLst/>
            </a:prstGeom>
            <a:solidFill>
              <a:schemeClr val="bg1">
                <a:lumMod val="85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3" name="ZoneTexte 12"/>
            <p:cNvSpPr txBox="1"/>
            <p:nvPr/>
          </p:nvSpPr>
          <p:spPr>
            <a:xfrm>
              <a:off x="116632" y="1352600"/>
              <a:ext cx="360040" cy="461665"/>
            </a:xfrm>
            <a:prstGeom prst="rect">
              <a:avLst/>
            </a:prstGeom>
            <a:noFill/>
          </p:spPr>
          <p:txBody>
            <a:bodyPr wrap="square" rtlCol="0">
              <a:spAutoFit/>
            </a:bodyPr>
            <a:lstStyle/>
            <a:p>
              <a:pPr algn="ctr"/>
              <a:r>
                <a:rPr lang="fr-FR" sz="2400" dirty="0" smtClean="0">
                  <a:solidFill>
                    <a:schemeClr val="bg1">
                      <a:lumMod val="50000"/>
                    </a:schemeClr>
                  </a:solidFill>
                  <a:effectLst>
                    <a:outerShdw blurRad="38100" dist="38100" dir="2700000" algn="tl">
                      <a:srgbClr val="000000">
                        <a:alpha val="43137"/>
                      </a:srgbClr>
                    </a:outerShdw>
                  </a:effectLst>
                  <a:latin typeface="Berlin Sans FB Demi" pitchFamily="34" charset="0"/>
                </a:rPr>
                <a:t>2</a:t>
              </a:r>
              <a:endParaRPr lang="fr-FR" dirty="0">
                <a:solidFill>
                  <a:schemeClr val="bg1">
                    <a:lumMod val="50000"/>
                  </a:schemeClr>
                </a:solidFill>
                <a:effectLst>
                  <a:outerShdw blurRad="38100" dist="38100" dir="2700000" algn="tl">
                    <a:srgbClr val="000000">
                      <a:alpha val="43137"/>
                    </a:srgbClr>
                  </a:outerShdw>
                </a:effectLst>
                <a:latin typeface="Berlin Sans FB Demi" pitchFamily="34" charset="0"/>
              </a:endParaRPr>
            </a:p>
          </p:txBody>
        </p:sp>
      </p:grpSp>
      <p:sp>
        <p:nvSpPr>
          <p:cNvPr id="14" name="Rectangle à coins arrondis 13"/>
          <p:cNvSpPr/>
          <p:nvPr/>
        </p:nvSpPr>
        <p:spPr>
          <a:xfrm>
            <a:off x="6568752" y="5112995"/>
            <a:ext cx="201216" cy="201216"/>
          </a:xfrm>
          <a:prstGeom prst="roundRect">
            <a:avLst/>
          </a:prstGeom>
          <a:solidFill>
            <a:schemeClr val="bg1"/>
          </a:solidFill>
          <a:ln>
            <a:solidFill>
              <a:schemeClr val="bg1">
                <a:lumMod val="5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fr-F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fr-FR"/>
          </a:p>
        </p:txBody>
      </p:sp>
      <p:sp>
        <p:nvSpPr>
          <p:cNvPr id="15" name="ZoneTexte 14"/>
          <p:cNvSpPr txBox="1"/>
          <p:nvPr/>
        </p:nvSpPr>
        <p:spPr>
          <a:xfrm>
            <a:off x="116632" y="5673080"/>
            <a:ext cx="6552728" cy="1754326"/>
          </a:xfrm>
          <a:prstGeom prst="rect">
            <a:avLst/>
          </a:prstGeom>
          <a:noFill/>
        </p:spPr>
        <p:txBody>
          <a:bodyPr wrap="square" rtlCol="0">
            <a:spAutoFit/>
          </a:bodyPr>
          <a:lstStyle/>
          <a:p>
            <a:r>
              <a:rPr lang="fr-FR" sz="1200" dirty="0" smtClean="0">
                <a:latin typeface="Comic Sans MS" pitchFamily="66" charset="0"/>
              </a:rPr>
              <a:t>Les enfants </a:t>
            </a:r>
            <a:r>
              <a:rPr lang="fr-FR" sz="1200" b="1" dirty="0" smtClean="0">
                <a:latin typeface="Comic Sans MS" pitchFamily="66" charset="0"/>
              </a:rPr>
              <a:t>s’amusent</a:t>
            </a:r>
            <a:r>
              <a:rPr lang="fr-FR" sz="1200" dirty="0" smtClean="0">
                <a:latin typeface="Comic Sans MS" pitchFamily="66" charset="0"/>
              </a:rPr>
              <a:t> dans le jardin.</a:t>
            </a:r>
          </a:p>
          <a:p>
            <a:endParaRPr lang="fr-FR" sz="1200" dirty="0" smtClean="0">
              <a:latin typeface="Comic Sans MS" pitchFamily="66" charset="0"/>
            </a:endParaRPr>
          </a:p>
          <a:p>
            <a:endParaRPr lang="fr-FR" sz="1200" dirty="0">
              <a:latin typeface="Comic Sans MS" pitchFamily="66" charset="0"/>
            </a:endParaRPr>
          </a:p>
          <a:p>
            <a:endParaRPr lang="fr-FR" sz="1200" dirty="0" smtClean="0">
              <a:latin typeface="Comic Sans MS" pitchFamily="66" charset="0"/>
            </a:endParaRPr>
          </a:p>
          <a:p>
            <a:r>
              <a:rPr lang="fr-FR" sz="1200" dirty="0" smtClean="0">
                <a:latin typeface="Comic Sans MS" pitchFamily="66" charset="0"/>
              </a:rPr>
              <a:t>Notre chien </a:t>
            </a:r>
            <a:r>
              <a:rPr lang="fr-FR" sz="1200" b="1" dirty="0" smtClean="0">
                <a:latin typeface="Comic Sans MS" pitchFamily="66" charset="0"/>
              </a:rPr>
              <a:t>se nomme</a:t>
            </a:r>
            <a:r>
              <a:rPr lang="fr-FR" sz="1200" dirty="0" smtClean="0">
                <a:latin typeface="Comic Sans MS" pitchFamily="66" charset="0"/>
              </a:rPr>
              <a:t> </a:t>
            </a:r>
            <a:r>
              <a:rPr lang="fr-FR" sz="1200" dirty="0" err="1" smtClean="0">
                <a:latin typeface="Comic Sans MS" pitchFamily="66" charset="0"/>
              </a:rPr>
              <a:t>Cahouette</a:t>
            </a:r>
            <a:r>
              <a:rPr lang="fr-FR" sz="1200" dirty="0" smtClean="0">
                <a:latin typeface="Comic Sans MS" pitchFamily="66" charset="0"/>
              </a:rPr>
              <a:t>.</a:t>
            </a:r>
          </a:p>
          <a:p>
            <a:endParaRPr lang="fr-FR" sz="1200" dirty="0" smtClean="0">
              <a:latin typeface="Comic Sans MS" pitchFamily="66" charset="0"/>
            </a:endParaRPr>
          </a:p>
          <a:p>
            <a:endParaRPr lang="fr-FR" sz="1200" dirty="0">
              <a:latin typeface="Comic Sans MS" pitchFamily="66" charset="0"/>
            </a:endParaRPr>
          </a:p>
          <a:p>
            <a:endParaRPr lang="fr-FR" sz="1200" dirty="0" smtClean="0">
              <a:latin typeface="Comic Sans MS" pitchFamily="66" charset="0"/>
            </a:endParaRPr>
          </a:p>
          <a:p>
            <a:r>
              <a:rPr lang="fr-FR" sz="1200" dirty="0" smtClean="0">
                <a:latin typeface="Comic Sans MS" pitchFamily="66" charset="0"/>
              </a:rPr>
              <a:t>Les voyageurs </a:t>
            </a:r>
            <a:r>
              <a:rPr lang="fr-FR" sz="1200" b="1" dirty="0" smtClean="0">
                <a:latin typeface="Comic Sans MS" pitchFamily="66" charset="0"/>
              </a:rPr>
              <a:t>sortent</a:t>
            </a:r>
            <a:r>
              <a:rPr lang="fr-FR" sz="1200" dirty="0" smtClean="0">
                <a:latin typeface="Comic Sans MS" pitchFamily="66" charset="0"/>
              </a:rPr>
              <a:t> du train.</a:t>
            </a:r>
            <a:endParaRPr lang="fr-FR" sz="1200" dirty="0">
              <a:latin typeface="Comic Sans MS" pitchFamily="66" charset="0"/>
            </a:endParaRPr>
          </a:p>
        </p:txBody>
      </p:sp>
      <p:pic>
        <p:nvPicPr>
          <p:cNvPr id="16" name="Image 15" descr="Capture d’écran"/>
          <p:cNvPicPr>
            <a:picLocks noChangeAspect="1"/>
          </p:cNvPicPr>
          <p:nvPr/>
        </p:nvPicPr>
        <p:blipFill rotWithShape="1">
          <a:blip r:embed="rId2">
            <a:extLst>
              <a:ext uri="{28A0092B-C50C-407E-A947-70E740481C1C}">
                <a14:useLocalDpi xmlns:a14="http://schemas.microsoft.com/office/drawing/2010/main" val="0"/>
              </a:ext>
            </a:extLst>
          </a:blip>
          <a:srcRect l="34322" r="39484" b="79079"/>
          <a:stretch/>
        </p:blipFill>
        <p:spPr>
          <a:xfrm>
            <a:off x="2996952" y="5529064"/>
            <a:ext cx="1796405" cy="502778"/>
          </a:xfrm>
          <a:prstGeom prst="rect">
            <a:avLst/>
          </a:prstGeom>
        </p:spPr>
      </p:pic>
      <p:pic>
        <p:nvPicPr>
          <p:cNvPr id="17" name="Image 16" descr="Capture d’écran"/>
          <p:cNvPicPr>
            <a:picLocks noChangeAspect="1"/>
          </p:cNvPicPr>
          <p:nvPr/>
        </p:nvPicPr>
        <p:blipFill rotWithShape="1">
          <a:blip r:embed="rId2">
            <a:extLst>
              <a:ext uri="{28A0092B-C50C-407E-A947-70E740481C1C}">
                <a14:useLocalDpi xmlns:a14="http://schemas.microsoft.com/office/drawing/2010/main" val="0"/>
              </a:ext>
            </a:extLst>
          </a:blip>
          <a:srcRect l="34322" r="39484" b="79079"/>
          <a:stretch/>
        </p:blipFill>
        <p:spPr>
          <a:xfrm>
            <a:off x="2996950" y="6258669"/>
            <a:ext cx="1796405" cy="502778"/>
          </a:xfrm>
          <a:prstGeom prst="rect">
            <a:avLst/>
          </a:prstGeom>
        </p:spPr>
      </p:pic>
      <p:pic>
        <p:nvPicPr>
          <p:cNvPr id="18" name="Image 17" descr="Capture d’écran"/>
          <p:cNvPicPr>
            <a:picLocks noChangeAspect="1"/>
          </p:cNvPicPr>
          <p:nvPr/>
        </p:nvPicPr>
        <p:blipFill rotWithShape="1">
          <a:blip r:embed="rId2">
            <a:extLst>
              <a:ext uri="{28A0092B-C50C-407E-A947-70E740481C1C}">
                <a14:useLocalDpi xmlns:a14="http://schemas.microsoft.com/office/drawing/2010/main" val="0"/>
              </a:ext>
            </a:extLst>
          </a:blip>
          <a:srcRect l="34322" r="39484" b="79079"/>
          <a:stretch/>
        </p:blipFill>
        <p:spPr>
          <a:xfrm>
            <a:off x="2996951" y="6969224"/>
            <a:ext cx="1796405" cy="502778"/>
          </a:xfrm>
          <a:prstGeom prst="rect">
            <a:avLst/>
          </a:prstGeom>
        </p:spPr>
      </p:pic>
      <p:sp>
        <p:nvSpPr>
          <p:cNvPr id="19" name="ZoneTexte 18"/>
          <p:cNvSpPr txBox="1"/>
          <p:nvPr/>
        </p:nvSpPr>
        <p:spPr>
          <a:xfrm>
            <a:off x="548680" y="7761312"/>
            <a:ext cx="6020072" cy="415498"/>
          </a:xfrm>
          <a:prstGeom prst="rect">
            <a:avLst/>
          </a:prstGeom>
          <a:noFill/>
        </p:spPr>
        <p:txBody>
          <a:bodyPr wrap="square" rtlCol="0">
            <a:spAutoFit/>
          </a:bodyPr>
          <a:lstStyle/>
          <a:p>
            <a:pPr>
              <a:lnSpc>
                <a:spcPct val="150000"/>
              </a:lnSpc>
            </a:pPr>
            <a:r>
              <a:rPr lang="fr-FR" sz="1400" u="sng" dirty="0" smtClean="0">
                <a:latin typeface="SimpleRonde" pitchFamily="2" charset="0"/>
              </a:rPr>
              <a:t>Barre l’intrus dans chaque liste de synonymes.</a:t>
            </a:r>
            <a:endParaRPr lang="fr-FR" sz="1400" u="sng" dirty="0">
              <a:latin typeface="SimpleRonde" pitchFamily="2" charset="0"/>
            </a:endParaRPr>
          </a:p>
        </p:txBody>
      </p:sp>
      <p:grpSp>
        <p:nvGrpSpPr>
          <p:cNvPr id="20" name="Groupe 19"/>
          <p:cNvGrpSpPr/>
          <p:nvPr/>
        </p:nvGrpSpPr>
        <p:grpSpPr>
          <a:xfrm>
            <a:off x="116632" y="7697879"/>
            <a:ext cx="360040" cy="461665"/>
            <a:chOff x="116632" y="1352600"/>
            <a:chExt cx="360040" cy="461665"/>
          </a:xfrm>
        </p:grpSpPr>
        <p:sp>
          <p:nvSpPr>
            <p:cNvPr id="21" name="Ellipse 20"/>
            <p:cNvSpPr/>
            <p:nvPr/>
          </p:nvSpPr>
          <p:spPr>
            <a:xfrm>
              <a:off x="116632" y="1424608"/>
              <a:ext cx="360040" cy="360040"/>
            </a:xfrm>
            <a:prstGeom prst="ellipse">
              <a:avLst/>
            </a:prstGeom>
            <a:solidFill>
              <a:schemeClr val="bg1">
                <a:lumMod val="85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2" name="ZoneTexte 21"/>
            <p:cNvSpPr txBox="1"/>
            <p:nvPr/>
          </p:nvSpPr>
          <p:spPr>
            <a:xfrm>
              <a:off x="116632" y="1352600"/>
              <a:ext cx="360040" cy="461665"/>
            </a:xfrm>
            <a:prstGeom prst="rect">
              <a:avLst/>
            </a:prstGeom>
            <a:noFill/>
          </p:spPr>
          <p:txBody>
            <a:bodyPr wrap="square" rtlCol="0">
              <a:spAutoFit/>
            </a:bodyPr>
            <a:lstStyle/>
            <a:p>
              <a:pPr algn="ctr"/>
              <a:r>
                <a:rPr lang="fr-FR" sz="2400" dirty="0" smtClean="0">
                  <a:solidFill>
                    <a:schemeClr val="bg1">
                      <a:lumMod val="50000"/>
                    </a:schemeClr>
                  </a:solidFill>
                  <a:effectLst>
                    <a:outerShdw blurRad="38100" dist="38100" dir="2700000" algn="tl">
                      <a:srgbClr val="000000">
                        <a:alpha val="43137"/>
                      </a:srgbClr>
                    </a:outerShdw>
                  </a:effectLst>
                  <a:latin typeface="Berlin Sans FB Demi" pitchFamily="34" charset="0"/>
                </a:rPr>
                <a:t>3</a:t>
              </a:r>
              <a:endParaRPr lang="fr-FR" dirty="0">
                <a:solidFill>
                  <a:schemeClr val="bg1">
                    <a:lumMod val="50000"/>
                  </a:schemeClr>
                </a:solidFill>
                <a:effectLst>
                  <a:outerShdw blurRad="38100" dist="38100" dir="2700000" algn="tl">
                    <a:srgbClr val="000000">
                      <a:alpha val="43137"/>
                    </a:srgbClr>
                  </a:outerShdw>
                </a:effectLst>
                <a:latin typeface="Berlin Sans FB Demi" pitchFamily="34" charset="0"/>
              </a:endParaRPr>
            </a:p>
          </p:txBody>
        </p:sp>
      </p:grpSp>
      <p:sp>
        <p:nvSpPr>
          <p:cNvPr id="23" name="Rectangle à coins arrondis 22"/>
          <p:cNvSpPr/>
          <p:nvPr/>
        </p:nvSpPr>
        <p:spPr>
          <a:xfrm>
            <a:off x="6568752" y="7849299"/>
            <a:ext cx="201216" cy="201216"/>
          </a:xfrm>
          <a:prstGeom prst="roundRect">
            <a:avLst/>
          </a:prstGeom>
          <a:solidFill>
            <a:schemeClr val="bg1"/>
          </a:solidFill>
          <a:ln>
            <a:solidFill>
              <a:schemeClr val="bg1">
                <a:lumMod val="5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fr-F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fr-FR"/>
          </a:p>
        </p:txBody>
      </p:sp>
      <p:sp>
        <p:nvSpPr>
          <p:cNvPr id="24" name="ZoneTexte 23"/>
          <p:cNvSpPr txBox="1"/>
          <p:nvPr/>
        </p:nvSpPr>
        <p:spPr>
          <a:xfrm>
            <a:off x="203930" y="8481392"/>
            <a:ext cx="6450139" cy="954107"/>
          </a:xfrm>
          <a:prstGeom prst="rect">
            <a:avLst/>
          </a:prstGeom>
          <a:noFill/>
        </p:spPr>
        <p:txBody>
          <a:bodyPr wrap="square" rtlCol="0">
            <a:spAutoFit/>
          </a:bodyPr>
          <a:lstStyle/>
          <a:p>
            <a:pPr algn="ctr"/>
            <a:r>
              <a:rPr lang="fr-FR" sz="1400" dirty="0" smtClean="0">
                <a:latin typeface="Comic Sans MS" pitchFamily="66" charset="0"/>
              </a:rPr>
              <a:t>solide - fort - fragile - costaud - stable - robuste</a:t>
            </a:r>
          </a:p>
          <a:p>
            <a:pPr algn="ctr"/>
            <a:endParaRPr lang="fr-FR" sz="1400" dirty="0">
              <a:latin typeface="Comic Sans MS" pitchFamily="66" charset="0"/>
            </a:endParaRPr>
          </a:p>
          <a:p>
            <a:pPr algn="ctr"/>
            <a:endParaRPr lang="fr-FR" sz="1400" dirty="0" smtClean="0">
              <a:latin typeface="Comic Sans MS" pitchFamily="66" charset="0"/>
            </a:endParaRPr>
          </a:p>
          <a:p>
            <a:pPr algn="ctr"/>
            <a:r>
              <a:rPr lang="fr-FR" sz="1400" dirty="0" smtClean="0">
                <a:latin typeface="Comic Sans MS" pitchFamily="66" charset="0"/>
              </a:rPr>
              <a:t>énerver - agacer - enchanter - irriter - mécontenter</a:t>
            </a:r>
            <a:endParaRPr lang="fr-FR" sz="1400" dirty="0">
              <a:latin typeface="Comic Sans MS" pitchFamily="66" charset="0"/>
            </a:endParaRPr>
          </a:p>
        </p:txBody>
      </p:sp>
      <p:sp>
        <p:nvSpPr>
          <p:cNvPr id="25" name="Rectangle 24"/>
          <p:cNvSpPr/>
          <p:nvPr/>
        </p:nvSpPr>
        <p:spPr>
          <a:xfrm>
            <a:off x="692697" y="8385001"/>
            <a:ext cx="505267" cy="523220"/>
          </a:xfrm>
          <a:prstGeom prst="rect">
            <a:avLst/>
          </a:prstGeom>
        </p:spPr>
        <p:txBody>
          <a:bodyPr wrap="none">
            <a:spAutoFit/>
          </a:bodyPr>
          <a:lstStyle/>
          <a:p>
            <a:r>
              <a:rPr lang="fr-FR" sz="2800" dirty="0">
                <a:latin typeface="Cursive standard" pitchFamily="2" charset="0"/>
                <a:sym typeface="Wingdings"/>
              </a:rPr>
              <a:t></a:t>
            </a:r>
            <a:endParaRPr lang="fr-FR" sz="2800" dirty="0"/>
          </a:p>
        </p:txBody>
      </p:sp>
      <p:sp>
        <p:nvSpPr>
          <p:cNvPr id="26" name="Rectangle 25"/>
          <p:cNvSpPr/>
          <p:nvPr/>
        </p:nvSpPr>
        <p:spPr>
          <a:xfrm>
            <a:off x="692696" y="9025120"/>
            <a:ext cx="505267" cy="523220"/>
          </a:xfrm>
          <a:prstGeom prst="rect">
            <a:avLst/>
          </a:prstGeom>
        </p:spPr>
        <p:txBody>
          <a:bodyPr wrap="none">
            <a:spAutoFit/>
          </a:bodyPr>
          <a:lstStyle/>
          <a:p>
            <a:r>
              <a:rPr lang="fr-FR" sz="2800" dirty="0" smtClean="0">
                <a:latin typeface="Cursive standard" pitchFamily="2" charset="0"/>
                <a:sym typeface="Wingdings"/>
              </a:rPr>
              <a:t></a:t>
            </a:r>
            <a:endParaRPr lang="fr-FR" sz="2800" dirty="0"/>
          </a:p>
        </p:txBody>
      </p:sp>
    </p:spTree>
    <p:extLst>
      <p:ext uri="{BB962C8B-B14F-4D97-AF65-F5344CB8AC3E}">
        <p14:creationId xmlns:p14="http://schemas.microsoft.com/office/powerpoint/2010/main" val="39631804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Espace réservé du texte 7"/>
          <p:cNvSpPr>
            <a:spLocks noGrp="1"/>
          </p:cNvSpPr>
          <p:nvPr>
            <p:ph type="body" sz="quarter" idx="10"/>
          </p:nvPr>
        </p:nvSpPr>
        <p:spPr/>
        <p:txBody>
          <a:bodyPr>
            <a:normAutofit/>
          </a:bodyPr>
          <a:lstStyle/>
          <a:p>
            <a:r>
              <a:rPr lang="fr-FR" dirty="0" smtClean="0"/>
              <a:t>L’ordre alphabétique</a:t>
            </a:r>
            <a:endParaRPr lang="fr-FR" dirty="0"/>
          </a:p>
        </p:txBody>
      </p:sp>
      <p:grpSp>
        <p:nvGrpSpPr>
          <p:cNvPr id="13" name="Groupe 12"/>
          <p:cNvGrpSpPr/>
          <p:nvPr/>
        </p:nvGrpSpPr>
        <p:grpSpPr>
          <a:xfrm>
            <a:off x="116632" y="1352600"/>
            <a:ext cx="360040" cy="461665"/>
            <a:chOff x="116632" y="1352600"/>
            <a:chExt cx="360040" cy="461665"/>
          </a:xfrm>
        </p:grpSpPr>
        <p:sp>
          <p:nvSpPr>
            <p:cNvPr id="11" name="Ellipse 10"/>
            <p:cNvSpPr/>
            <p:nvPr/>
          </p:nvSpPr>
          <p:spPr>
            <a:xfrm>
              <a:off x="116632" y="1424608"/>
              <a:ext cx="360040" cy="360040"/>
            </a:xfrm>
            <a:prstGeom prst="ellipse">
              <a:avLst/>
            </a:prstGeom>
            <a:solidFill>
              <a:schemeClr val="bg1">
                <a:lumMod val="85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2" name="ZoneTexte 11"/>
            <p:cNvSpPr txBox="1"/>
            <p:nvPr/>
          </p:nvSpPr>
          <p:spPr>
            <a:xfrm>
              <a:off x="116632" y="1352600"/>
              <a:ext cx="360040" cy="461665"/>
            </a:xfrm>
            <a:prstGeom prst="rect">
              <a:avLst/>
            </a:prstGeom>
            <a:noFill/>
          </p:spPr>
          <p:txBody>
            <a:bodyPr wrap="square" rtlCol="0">
              <a:spAutoFit/>
            </a:bodyPr>
            <a:lstStyle/>
            <a:p>
              <a:pPr algn="ctr"/>
              <a:r>
                <a:rPr lang="fr-FR" sz="2400" dirty="0" smtClean="0">
                  <a:solidFill>
                    <a:schemeClr val="bg1">
                      <a:lumMod val="50000"/>
                    </a:schemeClr>
                  </a:solidFill>
                  <a:effectLst>
                    <a:outerShdw blurRad="38100" dist="38100" dir="2700000" algn="tl">
                      <a:srgbClr val="000000">
                        <a:alpha val="43137"/>
                      </a:srgbClr>
                    </a:outerShdw>
                  </a:effectLst>
                  <a:latin typeface="Berlin Sans FB Demi" pitchFamily="34" charset="0"/>
                </a:rPr>
                <a:t>1</a:t>
              </a:r>
              <a:endParaRPr lang="fr-FR" dirty="0">
                <a:solidFill>
                  <a:schemeClr val="bg1">
                    <a:lumMod val="50000"/>
                  </a:schemeClr>
                </a:solidFill>
                <a:effectLst>
                  <a:outerShdw blurRad="38100" dist="38100" dir="2700000" algn="tl">
                    <a:srgbClr val="000000">
                      <a:alpha val="43137"/>
                    </a:srgbClr>
                  </a:outerShdw>
                </a:effectLst>
                <a:latin typeface="Berlin Sans FB Demi" pitchFamily="34" charset="0"/>
              </a:endParaRPr>
            </a:p>
          </p:txBody>
        </p:sp>
      </p:grpSp>
      <p:sp>
        <p:nvSpPr>
          <p:cNvPr id="14" name="ZoneTexte 13"/>
          <p:cNvSpPr txBox="1"/>
          <p:nvPr/>
        </p:nvSpPr>
        <p:spPr>
          <a:xfrm>
            <a:off x="476672" y="1518102"/>
            <a:ext cx="6192688" cy="338554"/>
          </a:xfrm>
          <a:prstGeom prst="rect">
            <a:avLst/>
          </a:prstGeom>
          <a:noFill/>
        </p:spPr>
        <p:txBody>
          <a:bodyPr wrap="square" rtlCol="0">
            <a:spAutoFit/>
          </a:bodyPr>
          <a:lstStyle/>
          <a:p>
            <a:r>
              <a:rPr lang="fr-FR" sz="1600" u="sng" dirty="0" smtClean="0">
                <a:latin typeface="SimpleRonde" pitchFamily="2" charset="0"/>
              </a:rPr>
              <a:t>Complète les devinettes suivantes :</a:t>
            </a:r>
            <a:endParaRPr lang="fr-FR" sz="1600" u="sng" dirty="0">
              <a:latin typeface="SimpleRonde" pitchFamily="2" charset="0"/>
            </a:endParaRPr>
          </a:p>
        </p:txBody>
      </p:sp>
      <p:graphicFrame>
        <p:nvGraphicFramePr>
          <p:cNvPr id="3" name="Tableau 2"/>
          <p:cNvGraphicFramePr>
            <a:graphicFrameLocks noGrp="1"/>
          </p:cNvGraphicFramePr>
          <p:nvPr>
            <p:extLst>
              <p:ext uri="{D42A27DB-BD31-4B8C-83A1-F6EECF244321}">
                <p14:modId xmlns:p14="http://schemas.microsoft.com/office/powerpoint/2010/main" val="3329438450"/>
              </p:ext>
            </p:extLst>
          </p:nvPr>
        </p:nvGraphicFramePr>
        <p:xfrm>
          <a:off x="272838" y="2000672"/>
          <a:ext cx="6396522" cy="1404156"/>
        </p:xfrm>
        <a:graphic>
          <a:graphicData uri="http://schemas.openxmlformats.org/drawingml/2006/table">
            <a:tbl>
              <a:tblPr firstRow="1" bandRow="1">
                <a:tableStyleId>{5C22544A-7EE6-4342-B048-85BDC9FD1C3A}</a:tableStyleId>
              </a:tblPr>
              <a:tblGrid>
                <a:gridCol w="2464552"/>
                <a:gridCol w="810332"/>
                <a:gridCol w="2401558"/>
                <a:gridCol w="720080"/>
              </a:tblGrid>
              <a:tr h="468052">
                <a:tc>
                  <a:txBody>
                    <a:bodyPr/>
                    <a:lstStyle/>
                    <a:p>
                      <a:r>
                        <a:rPr lang="fr-FR" sz="1200" b="0" dirty="0" smtClean="0">
                          <a:solidFill>
                            <a:schemeClr val="tx1"/>
                          </a:solidFill>
                          <a:latin typeface="+mj-lt"/>
                        </a:rPr>
                        <a:t>Je suis la 13</a:t>
                      </a:r>
                      <a:r>
                        <a:rPr lang="fr-FR" sz="1200" b="0" baseline="30000" dirty="0" smtClean="0">
                          <a:solidFill>
                            <a:schemeClr val="tx1"/>
                          </a:solidFill>
                          <a:latin typeface="+mj-lt"/>
                        </a:rPr>
                        <a:t>ème</a:t>
                      </a:r>
                      <a:r>
                        <a:rPr lang="fr-FR" sz="1200" b="0" dirty="0" smtClean="0">
                          <a:solidFill>
                            <a:schemeClr val="tx1"/>
                          </a:solidFill>
                          <a:latin typeface="+mj-lt"/>
                        </a:rPr>
                        <a:t> lettre</a:t>
                      </a:r>
                      <a:r>
                        <a:rPr lang="fr-FR" sz="1200" b="0" baseline="0" dirty="0" smtClean="0">
                          <a:solidFill>
                            <a:schemeClr val="tx1"/>
                          </a:solidFill>
                          <a:latin typeface="+mj-lt"/>
                        </a:rPr>
                        <a:t> de l’alphabet :</a:t>
                      </a:r>
                      <a:endParaRPr lang="fr-FR" sz="1200" b="0" dirty="0">
                        <a:solidFill>
                          <a:schemeClr val="tx1"/>
                        </a:solidFill>
                        <a:latin typeface="+mj-lt"/>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fr-FR" sz="1200" b="1" dirty="0" smtClean="0">
                          <a:solidFill>
                            <a:schemeClr val="tx1"/>
                          </a:solidFill>
                          <a:latin typeface="+mj-lt"/>
                        </a:rPr>
                        <a:t>_______</a:t>
                      </a:r>
                      <a:endParaRPr lang="fr-FR" sz="1200" b="1" dirty="0">
                        <a:solidFill>
                          <a:schemeClr val="tx1"/>
                        </a:solidFill>
                        <a:latin typeface="+mj-lt"/>
                      </a:endParaRPr>
                    </a:p>
                  </a:txBody>
                  <a:tcPr anchor="b">
                    <a:lnL w="12700" cap="flat" cmpd="sng" algn="ctr">
                      <a:noFill/>
                      <a:prstDash val="solid"/>
                      <a:round/>
                      <a:headEnd type="none" w="med" len="med"/>
                      <a:tailEnd type="none" w="med" len="med"/>
                    </a:lnL>
                    <a:lnR w="28575" cap="flat" cmpd="sng" algn="ctr">
                      <a:solidFill>
                        <a:schemeClr val="tx1"/>
                      </a:solidFill>
                      <a:prstDash val="sysDot"/>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fr-FR" sz="1200" b="0" kern="1200" dirty="0" smtClean="0">
                          <a:solidFill>
                            <a:schemeClr val="tx1"/>
                          </a:solidFill>
                          <a:latin typeface="+mn-lt"/>
                          <a:ea typeface="+mn-ea"/>
                          <a:cs typeface="+mn-cs"/>
                        </a:rPr>
                        <a:t>Je suis la 9</a:t>
                      </a:r>
                      <a:r>
                        <a:rPr lang="fr-FR" sz="1200" b="0" kern="1200" baseline="30000" dirty="0" smtClean="0">
                          <a:solidFill>
                            <a:schemeClr val="tx1"/>
                          </a:solidFill>
                          <a:latin typeface="+mn-lt"/>
                          <a:ea typeface="+mn-ea"/>
                          <a:cs typeface="+mn-cs"/>
                        </a:rPr>
                        <a:t>ème</a:t>
                      </a:r>
                      <a:r>
                        <a:rPr lang="fr-FR" sz="1200" b="0" kern="1200" dirty="0" smtClean="0">
                          <a:solidFill>
                            <a:schemeClr val="tx1"/>
                          </a:solidFill>
                          <a:latin typeface="+mn-lt"/>
                          <a:ea typeface="+mn-ea"/>
                          <a:cs typeface="+mn-cs"/>
                        </a:rPr>
                        <a:t> lettre</a:t>
                      </a:r>
                      <a:r>
                        <a:rPr lang="fr-FR" sz="1200" b="0" kern="1200" baseline="0" dirty="0" smtClean="0">
                          <a:solidFill>
                            <a:schemeClr val="tx1"/>
                          </a:solidFill>
                          <a:latin typeface="+mn-lt"/>
                          <a:ea typeface="+mn-ea"/>
                          <a:cs typeface="+mn-cs"/>
                        </a:rPr>
                        <a:t> de l’alphabet :</a:t>
                      </a:r>
                      <a:endParaRPr lang="fr-FR" sz="1200" b="0" kern="1200" dirty="0">
                        <a:solidFill>
                          <a:schemeClr val="tx1"/>
                        </a:solidFill>
                        <a:latin typeface="+mn-lt"/>
                        <a:ea typeface="+mn-ea"/>
                        <a:cs typeface="+mn-cs"/>
                      </a:endParaRPr>
                    </a:p>
                  </a:txBody>
                  <a:tcPr anchor="ctr">
                    <a:lnL w="28575" cap="flat" cmpd="sng" algn="ctr">
                      <a:solidFill>
                        <a:schemeClr val="tx1"/>
                      </a:solidFill>
                      <a:prstDash val="sysDot"/>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fr-FR" sz="1200" b="1" dirty="0" smtClean="0">
                          <a:solidFill>
                            <a:schemeClr val="tx1"/>
                          </a:solidFill>
                          <a:latin typeface="+mj-lt"/>
                        </a:rPr>
                        <a:t>_______</a:t>
                      </a:r>
                      <a:endParaRPr lang="fr-FR" sz="1200" b="1" dirty="0">
                        <a:solidFill>
                          <a:schemeClr val="tx1"/>
                        </a:solidFill>
                        <a:latin typeface="+mj-lt"/>
                      </a:endParaRPr>
                    </a:p>
                  </a:txBody>
                  <a:tcPr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468052">
                <a:tc>
                  <a:txBody>
                    <a:bodyPr/>
                    <a:lstStyle/>
                    <a:p>
                      <a:r>
                        <a:rPr lang="fr-FR" sz="1200" b="0" kern="1200" dirty="0" smtClean="0">
                          <a:solidFill>
                            <a:schemeClr val="tx1"/>
                          </a:solidFill>
                          <a:latin typeface="+mn-lt"/>
                          <a:ea typeface="+mn-ea"/>
                          <a:cs typeface="+mn-cs"/>
                        </a:rPr>
                        <a:t>Je suis la 17</a:t>
                      </a:r>
                      <a:r>
                        <a:rPr lang="fr-FR" sz="1200" b="0" kern="1200" baseline="30000" dirty="0" smtClean="0">
                          <a:solidFill>
                            <a:schemeClr val="tx1"/>
                          </a:solidFill>
                          <a:latin typeface="+mn-lt"/>
                          <a:ea typeface="+mn-ea"/>
                          <a:cs typeface="+mn-cs"/>
                        </a:rPr>
                        <a:t>ème</a:t>
                      </a:r>
                      <a:r>
                        <a:rPr lang="fr-FR" sz="1200" b="0" kern="1200" dirty="0" smtClean="0">
                          <a:solidFill>
                            <a:schemeClr val="tx1"/>
                          </a:solidFill>
                          <a:latin typeface="+mn-lt"/>
                          <a:ea typeface="+mn-ea"/>
                          <a:cs typeface="+mn-cs"/>
                        </a:rPr>
                        <a:t> lettre</a:t>
                      </a:r>
                      <a:r>
                        <a:rPr lang="fr-FR" sz="1200" b="0" kern="1200" baseline="0" dirty="0" smtClean="0">
                          <a:solidFill>
                            <a:schemeClr val="tx1"/>
                          </a:solidFill>
                          <a:latin typeface="+mn-lt"/>
                          <a:ea typeface="+mn-ea"/>
                          <a:cs typeface="+mn-cs"/>
                        </a:rPr>
                        <a:t> de l’alphabet :</a:t>
                      </a:r>
                      <a:endParaRPr lang="fr-FR" sz="1200" b="0" kern="1200" dirty="0">
                        <a:solidFill>
                          <a:schemeClr val="tx1"/>
                        </a:solidFill>
                        <a:latin typeface="+mn-lt"/>
                        <a:ea typeface="+mn-ea"/>
                        <a:cs typeface="+mn-cs"/>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fr-FR" sz="1200" b="1" dirty="0" smtClean="0">
                          <a:solidFill>
                            <a:schemeClr val="tx1"/>
                          </a:solidFill>
                          <a:latin typeface="+mj-lt"/>
                        </a:rPr>
                        <a:t>_______</a:t>
                      </a:r>
                      <a:endParaRPr lang="fr-FR" sz="1200" b="1" dirty="0">
                        <a:solidFill>
                          <a:schemeClr val="tx1"/>
                        </a:solidFill>
                        <a:latin typeface="+mj-lt"/>
                      </a:endParaRPr>
                    </a:p>
                  </a:txBody>
                  <a:tcPr anchor="b">
                    <a:lnL w="12700" cap="flat" cmpd="sng" algn="ctr">
                      <a:noFill/>
                      <a:prstDash val="solid"/>
                      <a:round/>
                      <a:headEnd type="none" w="med" len="med"/>
                      <a:tailEnd type="none" w="med" len="med"/>
                    </a:lnL>
                    <a:lnR w="28575" cap="flat" cmpd="sng" algn="ctr">
                      <a:solidFill>
                        <a:schemeClr val="tx1"/>
                      </a:solidFill>
                      <a:prstDash val="sysDot"/>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fr-FR" sz="1200" b="0" dirty="0" smtClean="0">
                          <a:solidFill>
                            <a:schemeClr val="tx1"/>
                          </a:solidFill>
                          <a:latin typeface="+mj-lt"/>
                        </a:rPr>
                        <a:t>Je suis entre le F et le H :</a:t>
                      </a:r>
                      <a:endParaRPr lang="fr-FR" sz="1200" b="0" dirty="0">
                        <a:solidFill>
                          <a:schemeClr val="tx1"/>
                        </a:solidFill>
                        <a:latin typeface="+mj-lt"/>
                      </a:endParaRPr>
                    </a:p>
                  </a:txBody>
                  <a:tcPr anchor="ctr">
                    <a:lnL w="28575" cap="flat" cmpd="sng" algn="ctr">
                      <a:solidFill>
                        <a:schemeClr val="tx1"/>
                      </a:solidFill>
                      <a:prstDash val="sysDot"/>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fr-FR" sz="1200" b="1" dirty="0" smtClean="0">
                          <a:solidFill>
                            <a:schemeClr val="tx1"/>
                          </a:solidFill>
                          <a:latin typeface="+mj-lt"/>
                        </a:rPr>
                        <a:t>_______</a:t>
                      </a:r>
                      <a:endParaRPr lang="fr-FR" sz="1200" b="1" dirty="0">
                        <a:solidFill>
                          <a:schemeClr val="tx1"/>
                        </a:solidFill>
                        <a:latin typeface="+mj-lt"/>
                      </a:endParaRPr>
                    </a:p>
                  </a:txBody>
                  <a:tcPr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468052">
                <a:tc>
                  <a:txBody>
                    <a:bodyPr/>
                    <a:lstStyle/>
                    <a:p>
                      <a:r>
                        <a:rPr lang="fr-FR" sz="1200" b="0" dirty="0" smtClean="0">
                          <a:solidFill>
                            <a:schemeClr val="tx1"/>
                          </a:solidFill>
                          <a:latin typeface="+mj-lt"/>
                        </a:rPr>
                        <a:t>Je suis entre le V et le X :</a:t>
                      </a:r>
                      <a:endParaRPr lang="fr-FR" sz="1200" b="0" dirty="0">
                        <a:solidFill>
                          <a:schemeClr val="tx1"/>
                        </a:solidFill>
                        <a:latin typeface="+mj-lt"/>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fr-FR" sz="1200" b="1" kern="1200" dirty="0" smtClean="0">
                          <a:solidFill>
                            <a:schemeClr val="tx1"/>
                          </a:solidFill>
                          <a:latin typeface="+mn-lt"/>
                          <a:ea typeface="+mn-ea"/>
                          <a:cs typeface="+mn-cs"/>
                        </a:rPr>
                        <a:t>_______</a:t>
                      </a:r>
                      <a:endParaRPr lang="fr-FR" sz="1200" b="1" dirty="0">
                        <a:solidFill>
                          <a:schemeClr val="tx1"/>
                        </a:solidFill>
                        <a:latin typeface="+mj-lt"/>
                      </a:endParaRPr>
                    </a:p>
                  </a:txBody>
                  <a:tcPr anchor="b">
                    <a:lnL w="12700" cap="flat" cmpd="sng" algn="ctr">
                      <a:noFill/>
                      <a:prstDash val="solid"/>
                      <a:round/>
                      <a:headEnd type="none" w="med" len="med"/>
                      <a:tailEnd type="none" w="med" len="med"/>
                    </a:lnL>
                    <a:lnR w="28575" cap="flat" cmpd="sng" algn="ctr">
                      <a:solidFill>
                        <a:schemeClr val="tx1"/>
                      </a:solidFill>
                      <a:prstDash val="sysDot"/>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fr-FR" sz="1200" b="0" dirty="0" smtClean="0">
                          <a:solidFill>
                            <a:schemeClr val="tx1"/>
                          </a:solidFill>
                          <a:latin typeface="+mj-lt"/>
                        </a:rPr>
                        <a:t>Je suis entre le J et le L :</a:t>
                      </a:r>
                      <a:endParaRPr lang="fr-FR" sz="1200" b="0" dirty="0">
                        <a:solidFill>
                          <a:schemeClr val="tx1"/>
                        </a:solidFill>
                        <a:latin typeface="+mj-lt"/>
                      </a:endParaRPr>
                    </a:p>
                  </a:txBody>
                  <a:tcPr anchor="ctr">
                    <a:lnL w="28575" cap="flat" cmpd="sng" algn="ctr">
                      <a:solidFill>
                        <a:schemeClr val="tx1"/>
                      </a:solidFill>
                      <a:prstDash val="sysDot"/>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fr-FR" sz="1200" b="1" kern="1200" dirty="0" smtClean="0">
                          <a:solidFill>
                            <a:schemeClr val="tx1"/>
                          </a:solidFill>
                          <a:latin typeface="+mn-lt"/>
                          <a:ea typeface="+mn-ea"/>
                          <a:cs typeface="+mn-cs"/>
                        </a:rPr>
                        <a:t>_______</a:t>
                      </a:r>
                      <a:endParaRPr lang="fr-FR" sz="1200" b="1" dirty="0">
                        <a:solidFill>
                          <a:schemeClr val="tx1"/>
                        </a:solidFill>
                        <a:latin typeface="+mj-lt"/>
                      </a:endParaRPr>
                    </a:p>
                  </a:txBody>
                  <a:tcPr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bl>
          </a:graphicData>
        </a:graphic>
      </p:graphicFrame>
      <p:grpSp>
        <p:nvGrpSpPr>
          <p:cNvPr id="27" name="Groupe 26"/>
          <p:cNvGrpSpPr/>
          <p:nvPr/>
        </p:nvGrpSpPr>
        <p:grpSpPr>
          <a:xfrm>
            <a:off x="116632" y="3728864"/>
            <a:ext cx="360040" cy="461665"/>
            <a:chOff x="116632" y="1352600"/>
            <a:chExt cx="360040" cy="461665"/>
          </a:xfrm>
        </p:grpSpPr>
        <p:sp>
          <p:nvSpPr>
            <p:cNvPr id="28" name="Ellipse 27"/>
            <p:cNvSpPr/>
            <p:nvPr/>
          </p:nvSpPr>
          <p:spPr>
            <a:xfrm>
              <a:off x="116632" y="1424608"/>
              <a:ext cx="360040" cy="360040"/>
            </a:xfrm>
            <a:prstGeom prst="ellipse">
              <a:avLst/>
            </a:prstGeom>
            <a:solidFill>
              <a:schemeClr val="bg1">
                <a:lumMod val="85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9" name="ZoneTexte 28"/>
            <p:cNvSpPr txBox="1"/>
            <p:nvPr/>
          </p:nvSpPr>
          <p:spPr>
            <a:xfrm>
              <a:off x="116632" y="1352600"/>
              <a:ext cx="360040" cy="461665"/>
            </a:xfrm>
            <a:prstGeom prst="rect">
              <a:avLst/>
            </a:prstGeom>
            <a:noFill/>
          </p:spPr>
          <p:txBody>
            <a:bodyPr wrap="square" rtlCol="0">
              <a:spAutoFit/>
            </a:bodyPr>
            <a:lstStyle/>
            <a:p>
              <a:pPr algn="ctr"/>
              <a:r>
                <a:rPr lang="fr-FR" sz="2400" dirty="0" smtClean="0">
                  <a:solidFill>
                    <a:schemeClr val="bg1">
                      <a:lumMod val="50000"/>
                    </a:schemeClr>
                  </a:solidFill>
                  <a:effectLst>
                    <a:outerShdw blurRad="38100" dist="38100" dir="2700000" algn="tl">
                      <a:srgbClr val="000000">
                        <a:alpha val="43137"/>
                      </a:srgbClr>
                    </a:outerShdw>
                  </a:effectLst>
                  <a:latin typeface="Berlin Sans FB Demi" pitchFamily="34" charset="0"/>
                </a:rPr>
                <a:t>2</a:t>
              </a:r>
              <a:endParaRPr lang="fr-FR" sz="2400" dirty="0">
                <a:solidFill>
                  <a:schemeClr val="bg1">
                    <a:lumMod val="50000"/>
                  </a:schemeClr>
                </a:solidFill>
                <a:effectLst>
                  <a:outerShdw blurRad="38100" dist="38100" dir="2700000" algn="tl">
                    <a:srgbClr val="000000">
                      <a:alpha val="43137"/>
                    </a:srgbClr>
                  </a:outerShdw>
                </a:effectLst>
                <a:latin typeface="Berlin Sans FB Demi" pitchFamily="34" charset="0"/>
              </a:endParaRPr>
            </a:p>
          </p:txBody>
        </p:sp>
      </p:grpSp>
      <p:sp>
        <p:nvSpPr>
          <p:cNvPr id="30" name="ZoneTexte 29"/>
          <p:cNvSpPr txBox="1"/>
          <p:nvPr/>
        </p:nvSpPr>
        <p:spPr>
          <a:xfrm>
            <a:off x="476672" y="3894366"/>
            <a:ext cx="6192688" cy="338554"/>
          </a:xfrm>
          <a:prstGeom prst="rect">
            <a:avLst/>
          </a:prstGeom>
          <a:noFill/>
        </p:spPr>
        <p:txBody>
          <a:bodyPr wrap="square" rtlCol="0">
            <a:spAutoFit/>
          </a:bodyPr>
          <a:lstStyle/>
          <a:p>
            <a:r>
              <a:rPr lang="fr-FR" sz="1600" u="sng" dirty="0" smtClean="0">
                <a:latin typeface="SimpleRonde" pitchFamily="2" charset="0"/>
              </a:rPr>
              <a:t>Récris les mots de ces listes dans l’ordre alphabétique.</a:t>
            </a:r>
            <a:endParaRPr lang="fr-FR" sz="1600" u="sng" dirty="0">
              <a:latin typeface="SimpleRonde" pitchFamily="2" charset="0"/>
            </a:endParaRPr>
          </a:p>
        </p:txBody>
      </p:sp>
      <p:sp>
        <p:nvSpPr>
          <p:cNvPr id="2" name="ZoneTexte 1"/>
          <p:cNvSpPr txBox="1"/>
          <p:nvPr/>
        </p:nvSpPr>
        <p:spPr>
          <a:xfrm>
            <a:off x="116632" y="4304928"/>
            <a:ext cx="6552728" cy="307777"/>
          </a:xfrm>
          <a:prstGeom prst="rect">
            <a:avLst/>
          </a:prstGeom>
          <a:noFill/>
        </p:spPr>
        <p:txBody>
          <a:bodyPr wrap="square" rtlCol="0">
            <a:spAutoFit/>
          </a:bodyPr>
          <a:lstStyle/>
          <a:p>
            <a:pPr algn="ctr"/>
            <a:r>
              <a:rPr lang="fr-FR" sz="1400" b="1" i="1" dirty="0" smtClean="0"/>
              <a:t>sommet – opération – problème – triangle – multiplication – carré </a:t>
            </a:r>
            <a:endParaRPr lang="fr-FR" sz="1400" b="1" i="1" dirty="0"/>
          </a:p>
        </p:txBody>
      </p:sp>
      <p:pic>
        <p:nvPicPr>
          <p:cNvPr id="4" name="Image 3" descr="Capture d’écran"/>
          <p:cNvPicPr>
            <a:picLocks noChangeAspect="1"/>
          </p:cNvPicPr>
          <p:nvPr/>
        </p:nvPicPr>
        <p:blipFill rotWithShape="1">
          <a:blip r:embed="rId2">
            <a:extLst>
              <a:ext uri="{28A0092B-C50C-407E-A947-70E740481C1C}">
                <a14:useLocalDpi xmlns:a14="http://schemas.microsoft.com/office/drawing/2010/main" val="0"/>
              </a:ext>
            </a:extLst>
          </a:blip>
          <a:srcRect l="5267" r="4434" b="79079"/>
          <a:stretch/>
        </p:blipFill>
        <p:spPr>
          <a:xfrm>
            <a:off x="476672" y="4664968"/>
            <a:ext cx="6192688" cy="502778"/>
          </a:xfrm>
          <a:prstGeom prst="rect">
            <a:avLst/>
          </a:prstGeom>
        </p:spPr>
      </p:pic>
      <p:sp>
        <p:nvSpPr>
          <p:cNvPr id="31" name="ZoneTexte 30"/>
          <p:cNvSpPr txBox="1"/>
          <p:nvPr/>
        </p:nvSpPr>
        <p:spPr>
          <a:xfrm>
            <a:off x="116632" y="5325342"/>
            <a:ext cx="6552728" cy="307777"/>
          </a:xfrm>
          <a:prstGeom prst="rect">
            <a:avLst/>
          </a:prstGeom>
          <a:noFill/>
        </p:spPr>
        <p:txBody>
          <a:bodyPr wrap="square" rtlCol="0">
            <a:spAutoFit/>
          </a:bodyPr>
          <a:lstStyle/>
          <a:p>
            <a:pPr algn="ctr"/>
            <a:r>
              <a:rPr lang="fr-FR" sz="1400" b="1" i="1" dirty="0" smtClean="0"/>
              <a:t>vache – lapin – poisson – chat – mouton – brebis </a:t>
            </a:r>
            <a:endParaRPr lang="fr-FR" sz="1400" b="1" i="1" dirty="0"/>
          </a:p>
        </p:txBody>
      </p:sp>
      <p:pic>
        <p:nvPicPr>
          <p:cNvPr id="32" name="Image 31" descr="Capture d’écran"/>
          <p:cNvPicPr>
            <a:picLocks noChangeAspect="1"/>
          </p:cNvPicPr>
          <p:nvPr/>
        </p:nvPicPr>
        <p:blipFill rotWithShape="1">
          <a:blip r:embed="rId2">
            <a:extLst>
              <a:ext uri="{28A0092B-C50C-407E-A947-70E740481C1C}">
                <a14:useLocalDpi xmlns:a14="http://schemas.microsoft.com/office/drawing/2010/main" val="0"/>
              </a:ext>
            </a:extLst>
          </a:blip>
          <a:srcRect l="5267" r="4434" b="79079"/>
          <a:stretch/>
        </p:blipFill>
        <p:spPr>
          <a:xfrm>
            <a:off x="476672" y="5685382"/>
            <a:ext cx="6192688" cy="502778"/>
          </a:xfrm>
          <a:prstGeom prst="rect">
            <a:avLst/>
          </a:prstGeom>
        </p:spPr>
      </p:pic>
      <p:grpSp>
        <p:nvGrpSpPr>
          <p:cNvPr id="33" name="Groupe 32"/>
          <p:cNvGrpSpPr/>
          <p:nvPr/>
        </p:nvGrpSpPr>
        <p:grpSpPr>
          <a:xfrm>
            <a:off x="116632" y="6537176"/>
            <a:ext cx="360040" cy="461665"/>
            <a:chOff x="116632" y="1352600"/>
            <a:chExt cx="360040" cy="461665"/>
          </a:xfrm>
        </p:grpSpPr>
        <p:sp>
          <p:nvSpPr>
            <p:cNvPr id="34" name="Ellipse 33"/>
            <p:cNvSpPr/>
            <p:nvPr/>
          </p:nvSpPr>
          <p:spPr>
            <a:xfrm>
              <a:off x="116632" y="1424608"/>
              <a:ext cx="360040" cy="360040"/>
            </a:xfrm>
            <a:prstGeom prst="ellipse">
              <a:avLst/>
            </a:prstGeom>
            <a:solidFill>
              <a:schemeClr val="bg1">
                <a:lumMod val="85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5" name="ZoneTexte 34"/>
            <p:cNvSpPr txBox="1"/>
            <p:nvPr/>
          </p:nvSpPr>
          <p:spPr>
            <a:xfrm>
              <a:off x="116632" y="1352600"/>
              <a:ext cx="360040" cy="461665"/>
            </a:xfrm>
            <a:prstGeom prst="rect">
              <a:avLst/>
            </a:prstGeom>
            <a:noFill/>
          </p:spPr>
          <p:txBody>
            <a:bodyPr wrap="square" rtlCol="0">
              <a:spAutoFit/>
            </a:bodyPr>
            <a:lstStyle/>
            <a:p>
              <a:pPr algn="ctr"/>
              <a:r>
                <a:rPr lang="fr-FR" sz="2400" dirty="0" smtClean="0">
                  <a:solidFill>
                    <a:schemeClr val="bg1">
                      <a:lumMod val="50000"/>
                    </a:schemeClr>
                  </a:solidFill>
                  <a:effectLst>
                    <a:outerShdw blurRad="38100" dist="38100" dir="2700000" algn="tl">
                      <a:srgbClr val="000000">
                        <a:alpha val="43137"/>
                      </a:srgbClr>
                    </a:outerShdw>
                  </a:effectLst>
                  <a:latin typeface="Berlin Sans FB Demi" pitchFamily="34" charset="0"/>
                </a:rPr>
                <a:t>3</a:t>
              </a:r>
              <a:endParaRPr lang="fr-FR" sz="2400" dirty="0">
                <a:solidFill>
                  <a:schemeClr val="bg1">
                    <a:lumMod val="50000"/>
                  </a:schemeClr>
                </a:solidFill>
                <a:effectLst>
                  <a:outerShdw blurRad="38100" dist="38100" dir="2700000" algn="tl">
                    <a:srgbClr val="000000">
                      <a:alpha val="43137"/>
                    </a:srgbClr>
                  </a:outerShdw>
                </a:effectLst>
                <a:latin typeface="Berlin Sans FB Demi" pitchFamily="34" charset="0"/>
              </a:endParaRPr>
            </a:p>
          </p:txBody>
        </p:sp>
      </p:grpSp>
      <p:sp>
        <p:nvSpPr>
          <p:cNvPr id="36" name="ZoneTexte 35"/>
          <p:cNvSpPr txBox="1"/>
          <p:nvPr/>
        </p:nvSpPr>
        <p:spPr>
          <a:xfrm>
            <a:off x="476672" y="6702678"/>
            <a:ext cx="6192688" cy="338554"/>
          </a:xfrm>
          <a:prstGeom prst="rect">
            <a:avLst/>
          </a:prstGeom>
          <a:noFill/>
        </p:spPr>
        <p:txBody>
          <a:bodyPr wrap="square" rtlCol="0">
            <a:spAutoFit/>
          </a:bodyPr>
          <a:lstStyle/>
          <a:p>
            <a:r>
              <a:rPr lang="fr-FR" sz="1600" u="sng" dirty="0" smtClean="0">
                <a:latin typeface="SimpleRonde" pitchFamily="2" charset="0"/>
              </a:rPr>
              <a:t>Retrouve la place du mot en cochant la bonne case.</a:t>
            </a:r>
            <a:endParaRPr lang="fr-FR" sz="1600" u="sng" dirty="0">
              <a:latin typeface="SimpleRonde" pitchFamily="2" charset="0"/>
            </a:endParaRPr>
          </a:p>
        </p:txBody>
      </p:sp>
      <p:sp>
        <p:nvSpPr>
          <p:cNvPr id="37" name="Carré corné 36"/>
          <p:cNvSpPr/>
          <p:nvPr/>
        </p:nvSpPr>
        <p:spPr>
          <a:xfrm rot="509975">
            <a:off x="136912" y="7412431"/>
            <a:ext cx="1152128" cy="360040"/>
          </a:xfrm>
          <a:prstGeom prst="foldedCorner">
            <a:avLst/>
          </a:prstGeom>
          <a:solidFill>
            <a:schemeClr val="bg1">
              <a:lumMod val="8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fr-FR" dirty="0" smtClean="0">
                <a:solidFill>
                  <a:schemeClr val="tx1"/>
                </a:solidFill>
              </a:rPr>
              <a:t>dinosaure</a:t>
            </a:r>
            <a:endParaRPr lang="fr-FR" dirty="0">
              <a:solidFill>
                <a:schemeClr val="tx1"/>
              </a:solidFill>
            </a:endParaRPr>
          </a:p>
        </p:txBody>
      </p:sp>
      <p:sp>
        <p:nvSpPr>
          <p:cNvPr id="38" name="Carré corné 37"/>
          <p:cNvSpPr/>
          <p:nvPr/>
        </p:nvSpPr>
        <p:spPr>
          <a:xfrm rot="21275712">
            <a:off x="131026" y="8283915"/>
            <a:ext cx="1152128" cy="360040"/>
          </a:xfrm>
          <a:prstGeom prst="foldedCorner">
            <a:avLst/>
          </a:prstGeom>
          <a:solidFill>
            <a:schemeClr val="bg1">
              <a:lumMod val="8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fr-FR" dirty="0" smtClean="0">
                <a:solidFill>
                  <a:schemeClr val="tx1"/>
                </a:solidFill>
              </a:rPr>
              <a:t>lampe</a:t>
            </a:r>
            <a:endParaRPr lang="fr-FR" dirty="0">
              <a:solidFill>
                <a:schemeClr val="tx1"/>
              </a:solidFill>
            </a:endParaRPr>
          </a:p>
        </p:txBody>
      </p:sp>
      <p:sp>
        <p:nvSpPr>
          <p:cNvPr id="39" name="Carré corné 38"/>
          <p:cNvSpPr/>
          <p:nvPr/>
        </p:nvSpPr>
        <p:spPr>
          <a:xfrm rot="509975">
            <a:off x="136912" y="9140623"/>
            <a:ext cx="1152128" cy="360040"/>
          </a:xfrm>
          <a:prstGeom prst="foldedCorner">
            <a:avLst/>
          </a:prstGeom>
          <a:solidFill>
            <a:schemeClr val="bg1">
              <a:lumMod val="8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fr-FR" dirty="0" smtClean="0">
                <a:solidFill>
                  <a:schemeClr val="tx1"/>
                </a:solidFill>
              </a:rPr>
              <a:t>porte</a:t>
            </a:r>
            <a:endParaRPr lang="fr-FR" dirty="0">
              <a:solidFill>
                <a:schemeClr val="tx1"/>
              </a:solidFill>
            </a:endParaRPr>
          </a:p>
        </p:txBody>
      </p:sp>
      <p:graphicFrame>
        <p:nvGraphicFramePr>
          <p:cNvPr id="40" name="Tableau 39"/>
          <p:cNvGraphicFramePr>
            <a:graphicFrameLocks noGrp="1"/>
          </p:cNvGraphicFramePr>
          <p:nvPr>
            <p:extLst>
              <p:ext uri="{D42A27DB-BD31-4B8C-83A1-F6EECF244321}">
                <p14:modId xmlns:p14="http://schemas.microsoft.com/office/powerpoint/2010/main" val="171451584"/>
              </p:ext>
            </p:extLst>
          </p:nvPr>
        </p:nvGraphicFramePr>
        <p:xfrm>
          <a:off x="1772816" y="7484798"/>
          <a:ext cx="4824536" cy="370840"/>
        </p:xfrm>
        <a:graphic>
          <a:graphicData uri="http://schemas.openxmlformats.org/drawingml/2006/table">
            <a:tbl>
              <a:tblPr firstRow="1" bandRow="1">
                <a:tableStyleId>{5C22544A-7EE6-4342-B048-85BDC9FD1C3A}</a:tableStyleId>
              </a:tblPr>
              <a:tblGrid>
                <a:gridCol w="576064"/>
                <a:gridCol w="884670"/>
                <a:gridCol w="555490"/>
                <a:gridCol w="905244"/>
                <a:gridCol w="534916"/>
                <a:gridCol w="925818"/>
                <a:gridCol w="442334"/>
              </a:tblGrid>
              <a:tr h="370840">
                <a:tc>
                  <a:txBody>
                    <a:bodyPr/>
                    <a:lstStyle/>
                    <a:p>
                      <a:pPr algn="ctr"/>
                      <a:r>
                        <a:rPr lang="fr-FR" sz="1400" dirty="0" smtClean="0">
                          <a:solidFill>
                            <a:schemeClr val="tx1"/>
                          </a:solidFill>
                          <a:effectLst>
                            <a:outerShdw blurRad="38100" dist="38100" dir="2700000" algn="tl">
                              <a:srgbClr val="000000">
                                <a:alpha val="43137"/>
                              </a:srgbClr>
                            </a:outerShdw>
                          </a:effectLst>
                          <a:sym typeface="Wingdings"/>
                        </a:rPr>
                        <a:t></a:t>
                      </a:r>
                      <a:endParaRPr lang="fr-FR" sz="1400" dirty="0">
                        <a:solidFill>
                          <a:schemeClr val="tx1"/>
                        </a:solidFill>
                        <a:effectLst>
                          <a:outerShdw blurRad="38100" dist="38100" dir="2700000" algn="tl">
                            <a:srgbClr val="000000">
                              <a:alpha val="43137"/>
                            </a:srgbClr>
                          </a:outerShdw>
                        </a:effectLst>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pPr algn="ctr"/>
                      <a:r>
                        <a:rPr lang="fr-FR" sz="1400" dirty="0" smtClean="0">
                          <a:solidFill>
                            <a:schemeClr val="tx1"/>
                          </a:solidFill>
                        </a:rPr>
                        <a:t>douceur</a:t>
                      </a:r>
                      <a:endParaRPr lang="fr-FR" sz="1400" dirty="0">
                        <a:solidFill>
                          <a:schemeClr val="tx1"/>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fr-FR" sz="1400" dirty="0" smtClean="0">
                          <a:solidFill>
                            <a:schemeClr val="tx1"/>
                          </a:solidFill>
                          <a:effectLst>
                            <a:outerShdw blurRad="38100" dist="38100" dir="2700000" algn="tl">
                              <a:srgbClr val="000000">
                                <a:alpha val="43137"/>
                              </a:srgbClr>
                            </a:outerShdw>
                          </a:effectLst>
                          <a:sym typeface="Wingdings"/>
                        </a:rPr>
                        <a:t></a:t>
                      </a:r>
                      <a:endParaRPr lang="fr-FR" sz="1400" dirty="0" smtClean="0">
                        <a:solidFill>
                          <a:schemeClr val="tx1"/>
                        </a:solidFill>
                        <a:effectLst>
                          <a:outerShdw blurRad="38100" dist="38100" dir="2700000" algn="tl">
                            <a:srgbClr val="000000">
                              <a:alpha val="43137"/>
                            </a:srgbClr>
                          </a:outerShdw>
                        </a:effectLst>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pPr algn="ctr"/>
                      <a:r>
                        <a:rPr lang="fr-FR" sz="1400" dirty="0" smtClean="0">
                          <a:solidFill>
                            <a:schemeClr val="tx1"/>
                          </a:solidFill>
                        </a:rPr>
                        <a:t>mangue</a:t>
                      </a:r>
                      <a:endParaRPr lang="fr-FR" sz="1400" dirty="0">
                        <a:solidFill>
                          <a:schemeClr val="tx1"/>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fr-FR" sz="1400" dirty="0" smtClean="0">
                          <a:solidFill>
                            <a:schemeClr val="tx1"/>
                          </a:solidFill>
                          <a:effectLst>
                            <a:outerShdw blurRad="38100" dist="38100" dir="2700000" algn="tl">
                              <a:srgbClr val="000000">
                                <a:alpha val="43137"/>
                              </a:srgbClr>
                            </a:outerShdw>
                          </a:effectLst>
                          <a:sym typeface="Wingdings"/>
                        </a:rPr>
                        <a:t></a:t>
                      </a:r>
                      <a:endParaRPr lang="fr-FR" sz="1400" dirty="0" smtClean="0">
                        <a:solidFill>
                          <a:schemeClr val="tx1"/>
                        </a:solidFill>
                        <a:effectLst>
                          <a:outerShdw blurRad="38100" dist="38100" dir="2700000" algn="tl">
                            <a:srgbClr val="000000">
                              <a:alpha val="43137"/>
                            </a:srgbClr>
                          </a:outerShdw>
                        </a:effectLst>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pPr algn="ctr"/>
                      <a:r>
                        <a:rPr lang="fr-FR" sz="1400" dirty="0" smtClean="0">
                          <a:solidFill>
                            <a:schemeClr val="tx1"/>
                          </a:solidFill>
                        </a:rPr>
                        <a:t>soleil</a:t>
                      </a:r>
                      <a:endParaRPr lang="fr-FR" sz="1400" dirty="0">
                        <a:solidFill>
                          <a:schemeClr val="tx1"/>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fr-FR" sz="1400" dirty="0" smtClean="0">
                          <a:solidFill>
                            <a:schemeClr val="tx1"/>
                          </a:solidFill>
                          <a:effectLst>
                            <a:outerShdw blurRad="38100" dist="38100" dir="2700000" algn="tl">
                              <a:srgbClr val="000000">
                                <a:alpha val="43137"/>
                              </a:srgbClr>
                            </a:outerShdw>
                          </a:effectLst>
                          <a:sym typeface="Wingdings"/>
                        </a:rPr>
                        <a:t></a:t>
                      </a:r>
                      <a:endParaRPr lang="fr-FR" sz="1400" dirty="0" smtClean="0">
                        <a:solidFill>
                          <a:schemeClr val="tx1"/>
                        </a:solidFill>
                        <a:effectLst>
                          <a:outerShdw blurRad="38100" dist="38100" dir="2700000" algn="tl">
                            <a:srgbClr val="000000">
                              <a:alpha val="43137"/>
                            </a:srgbClr>
                          </a:outerShdw>
                        </a:effectLst>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r>
            </a:tbl>
          </a:graphicData>
        </a:graphic>
      </p:graphicFrame>
      <p:graphicFrame>
        <p:nvGraphicFramePr>
          <p:cNvPr id="41" name="Tableau 40"/>
          <p:cNvGraphicFramePr>
            <a:graphicFrameLocks noGrp="1"/>
          </p:cNvGraphicFramePr>
          <p:nvPr>
            <p:extLst>
              <p:ext uri="{D42A27DB-BD31-4B8C-83A1-F6EECF244321}">
                <p14:modId xmlns:p14="http://schemas.microsoft.com/office/powerpoint/2010/main" val="2649963541"/>
              </p:ext>
            </p:extLst>
          </p:nvPr>
        </p:nvGraphicFramePr>
        <p:xfrm>
          <a:off x="1786533" y="8326576"/>
          <a:ext cx="4824536" cy="370840"/>
        </p:xfrm>
        <a:graphic>
          <a:graphicData uri="http://schemas.openxmlformats.org/drawingml/2006/table">
            <a:tbl>
              <a:tblPr firstRow="1" bandRow="1">
                <a:tableStyleId>{5C22544A-7EE6-4342-B048-85BDC9FD1C3A}</a:tableStyleId>
              </a:tblPr>
              <a:tblGrid>
                <a:gridCol w="576064"/>
                <a:gridCol w="884670"/>
                <a:gridCol w="555490"/>
                <a:gridCol w="905244"/>
                <a:gridCol w="534916"/>
                <a:gridCol w="925818"/>
                <a:gridCol w="442334"/>
              </a:tblGrid>
              <a:tr h="370840">
                <a:tc>
                  <a:txBody>
                    <a:bodyPr/>
                    <a:lstStyle/>
                    <a:p>
                      <a:pPr algn="ctr"/>
                      <a:r>
                        <a:rPr lang="fr-FR" sz="1400" dirty="0" smtClean="0">
                          <a:solidFill>
                            <a:schemeClr val="tx1"/>
                          </a:solidFill>
                          <a:effectLst>
                            <a:outerShdw blurRad="38100" dist="38100" dir="2700000" algn="tl">
                              <a:srgbClr val="000000">
                                <a:alpha val="43137"/>
                              </a:srgbClr>
                            </a:outerShdw>
                          </a:effectLst>
                          <a:sym typeface="Wingdings"/>
                        </a:rPr>
                        <a:t></a:t>
                      </a:r>
                      <a:endParaRPr lang="fr-FR" sz="1400" dirty="0">
                        <a:solidFill>
                          <a:schemeClr val="tx1"/>
                        </a:solidFill>
                        <a:effectLst>
                          <a:outerShdw blurRad="38100" dist="38100" dir="2700000" algn="tl">
                            <a:srgbClr val="000000">
                              <a:alpha val="43137"/>
                            </a:srgbClr>
                          </a:outerShdw>
                        </a:effectLst>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pPr algn="ctr"/>
                      <a:r>
                        <a:rPr lang="fr-FR" sz="1400" dirty="0" smtClean="0">
                          <a:solidFill>
                            <a:schemeClr val="tx1"/>
                          </a:solidFill>
                        </a:rPr>
                        <a:t>koala</a:t>
                      </a:r>
                      <a:endParaRPr lang="fr-FR" sz="1400" dirty="0">
                        <a:solidFill>
                          <a:schemeClr val="tx1"/>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fr-FR" sz="1400" dirty="0" smtClean="0">
                          <a:solidFill>
                            <a:schemeClr val="tx1"/>
                          </a:solidFill>
                          <a:effectLst>
                            <a:outerShdw blurRad="38100" dist="38100" dir="2700000" algn="tl">
                              <a:srgbClr val="000000">
                                <a:alpha val="43137"/>
                              </a:srgbClr>
                            </a:outerShdw>
                          </a:effectLst>
                          <a:sym typeface="Wingdings"/>
                        </a:rPr>
                        <a:t></a:t>
                      </a:r>
                      <a:endParaRPr lang="fr-FR" sz="1400" dirty="0" smtClean="0">
                        <a:solidFill>
                          <a:schemeClr val="tx1"/>
                        </a:solidFill>
                        <a:effectLst>
                          <a:outerShdw blurRad="38100" dist="38100" dir="2700000" algn="tl">
                            <a:srgbClr val="000000">
                              <a:alpha val="43137"/>
                            </a:srgbClr>
                          </a:outerShdw>
                        </a:effectLst>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pPr algn="ctr"/>
                      <a:r>
                        <a:rPr lang="fr-FR" sz="1400" dirty="0" smtClean="0">
                          <a:solidFill>
                            <a:schemeClr val="tx1"/>
                          </a:solidFill>
                        </a:rPr>
                        <a:t>linge</a:t>
                      </a:r>
                      <a:endParaRPr lang="fr-FR" sz="1400" dirty="0">
                        <a:solidFill>
                          <a:schemeClr val="tx1"/>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fr-FR" sz="1400" dirty="0" smtClean="0">
                          <a:solidFill>
                            <a:schemeClr val="tx1"/>
                          </a:solidFill>
                          <a:effectLst>
                            <a:outerShdw blurRad="38100" dist="38100" dir="2700000" algn="tl">
                              <a:srgbClr val="000000">
                                <a:alpha val="43137"/>
                              </a:srgbClr>
                            </a:outerShdw>
                          </a:effectLst>
                          <a:sym typeface="Wingdings"/>
                        </a:rPr>
                        <a:t></a:t>
                      </a:r>
                      <a:endParaRPr lang="fr-FR" sz="1400" dirty="0" smtClean="0">
                        <a:solidFill>
                          <a:schemeClr val="tx1"/>
                        </a:solidFill>
                        <a:effectLst>
                          <a:outerShdw blurRad="38100" dist="38100" dir="2700000" algn="tl">
                            <a:srgbClr val="000000">
                              <a:alpha val="43137"/>
                            </a:srgbClr>
                          </a:outerShdw>
                        </a:effectLst>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pPr algn="ctr"/>
                      <a:r>
                        <a:rPr lang="fr-FR" sz="1400" dirty="0" smtClean="0">
                          <a:solidFill>
                            <a:schemeClr val="tx1"/>
                          </a:solidFill>
                        </a:rPr>
                        <a:t>mémoire</a:t>
                      </a:r>
                      <a:endParaRPr lang="fr-FR" sz="1400" dirty="0">
                        <a:solidFill>
                          <a:schemeClr val="tx1"/>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fr-FR" sz="1400" dirty="0" smtClean="0">
                          <a:solidFill>
                            <a:schemeClr val="tx1"/>
                          </a:solidFill>
                          <a:effectLst>
                            <a:outerShdw blurRad="38100" dist="38100" dir="2700000" algn="tl">
                              <a:srgbClr val="000000">
                                <a:alpha val="43137"/>
                              </a:srgbClr>
                            </a:outerShdw>
                          </a:effectLst>
                          <a:sym typeface="Wingdings"/>
                        </a:rPr>
                        <a:t></a:t>
                      </a:r>
                      <a:endParaRPr lang="fr-FR" sz="1400" dirty="0" smtClean="0">
                        <a:solidFill>
                          <a:schemeClr val="tx1"/>
                        </a:solidFill>
                        <a:effectLst>
                          <a:outerShdw blurRad="38100" dist="38100" dir="2700000" algn="tl">
                            <a:srgbClr val="000000">
                              <a:alpha val="43137"/>
                            </a:srgbClr>
                          </a:outerShdw>
                        </a:effectLst>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r>
            </a:tbl>
          </a:graphicData>
        </a:graphic>
      </p:graphicFrame>
      <p:graphicFrame>
        <p:nvGraphicFramePr>
          <p:cNvPr id="42" name="Tableau 41"/>
          <p:cNvGraphicFramePr>
            <a:graphicFrameLocks noGrp="1"/>
          </p:cNvGraphicFramePr>
          <p:nvPr>
            <p:extLst>
              <p:ext uri="{D42A27DB-BD31-4B8C-83A1-F6EECF244321}">
                <p14:modId xmlns:p14="http://schemas.microsoft.com/office/powerpoint/2010/main" val="1571489815"/>
              </p:ext>
            </p:extLst>
          </p:nvPr>
        </p:nvGraphicFramePr>
        <p:xfrm>
          <a:off x="1782341" y="9201472"/>
          <a:ext cx="4824536" cy="370840"/>
        </p:xfrm>
        <a:graphic>
          <a:graphicData uri="http://schemas.openxmlformats.org/drawingml/2006/table">
            <a:tbl>
              <a:tblPr firstRow="1" bandRow="1">
                <a:tableStyleId>{5C22544A-7EE6-4342-B048-85BDC9FD1C3A}</a:tableStyleId>
              </a:tblPr>
              <a:tblGrid>
                <a:gridCol w="576064"/>
                <a:gridCol w="884670"/>
                <a:gridCol w="555490"/>
                <a:gridCol w="905244"/>
                <a:gridCol w="534916"/>
                <a:gridCol w="925818"/>
                <a:gridCol w="442334"/>
              </a:tblGrid>
              <a:tr h="370840">
                <a:tc>
                  <a:txBody>
                    <a:bodyPr/>
                    <a:lstStyle/>
                    <a:p>
                      <a:pPr algn="ctr"/>
                      <a:r>
                        <a:rPr lang="fr-FR" sz="1400" dirty="0" smtClean="0">
                          <a:solidFill>
                            <a:schemeClr val="tx1"/>
                          </a:solidFill>
                          <a:effectLst>
                            <a:outerShdw blurRad="38100" dist="38100" dir="2700000" algn="tl">
                              <a:srgbClr val="000000">
                                <a:alpha val="43137"/>
                              </a:srgbClr>
                            </a:outerShdw>
                          </a:effectLst>
                          <a:sym typeface="Wingdings"/>
                        </a:rPr>
                        <a:t></a:t>
                      </a:r>
                      <a:endParaRPr lang="fr-FR" sz="1400" dirty="0">
                        <a:solidFill>
                          <a:schemeClr val="tx1"/>
                        </a:solidFill>
                        <a:effectLst>
                          <a:outerShdw blurRad="38100" dist="38100" dir="2700000" algn="tl">
                            <a:srgbClr val="000000">
                              <a:alpha val="43137"/>
                            </a:srgbClr>
                          </a:outerShdw>
                        </a:effectLst>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pPr algn="ctr"/>
                      <a:r>
                        <a:rPr lang="fr-FR" sz="1400" dirty="0" smtClean="0">
                          <a:solidFill>
                            <a:schemeClr val="tx1"/>
                          </a:solidFill>
                        </a:rPr>
                        <a:t>liquide</a:t>
                      </a:r>
                      <a:endParaRPr lang="fr-FR" sz="1400" dirty="0">
                        <a:solidFill>
                          <a:schemeClr val="tx1"/>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fr-FR" sz="1400" dirty="0" smtClean="0">
                          <a:solidFill>
                            <a:schemeClr val="tx1"/>
                          </a:solidFill>
                          <a:effectLst>
                            <a:outerShdw blurRad="38100" dist="38100" dir="2700000" algn="tl">
                              <a:srgbClr val="000000">
                                <a:alpha val="43137"/>
                              </a:srgbClr>
                            </a:outerShdw>
                          </a:effectLst>
                          <a:sym typeface="Wingdings"/>
                        </a:rPr>
                        <a:t></a:t>
                      </a:r>
                      <a:endParaRPr lang="fr-FR" sz="1400" dirty="0" smtClean="0">
                        <a:solidFill>
                          <a:schemeClr val="tx1"/>
                        </a:solidFill>
                        <a:effectLst>
                          <a:outerShdw blurRad="38100" dist="38100" dir="2700000" algn="tl">
                            <a:srgbClr val="000000">
                              <a:alpha val="43137"/>
                            </a:srgbClr>
                          </a:outerShdw>
                        </a:effectLst>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pPr algn="ctr"/>
                      <a:r>
                        <a:rPr lang="fr-FR" sz="1400" dirty="0" smtClean="0">
                          <a:solidFill>
                            <a:schemeClr val="tx1"/>
                          </a:solidFill>
                        </a:rPr>
                        <a:t>nougat</a:t>
                      </a:r>
                      <a:endParaRPr lang="fr-FR" sz="1400" dirty="0">
                        <a:solidFill>
                          <a:schemeClr val="tx1"/>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fr-FR" sz="1400" dirty="0" smtClean="0">
                          <a:solidFill>
                            <a:schemeClr val="tx1"/>
                          </a:solidFill>
                          <a:effectLst>
                            <a:outerShdw blurRad="38100" dist="38100" dir="2700000" algn="tl">
                              <a:srgbClr val="000000">
                                <a:alpha val="43137"/>
                              </a:srgbClr>
                            </a:outerShdw>
                          </a:effectLst>
                          <a:sym typeface="Wingdings"/>
                        </a:rPr>
                        <a:t></a:t>
                      </a:r>
                      <a:endParaRPr lang="fr-FR" sz="1400" dirty="0" smtClean="0">
                        <a:solidFill>
                          <a:schemeClr val="tx1"/>
                        </a:solidFill>
                        <a:effectLst>
                          <a:outerShdw blurRad="38100" dist="38100" dir="2700000" algn="tl">
                            <a:srgbClr val="000000">
                              <a:alpha val="43137"/>
                            </a:srgbClr>
                          </a:outerShdw>
                        </a:effectLst>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pPr algn="ctr"/>
                      <a:r>
                        <a:rPr lang="fr-FR" sz="1400" dirty="0" smtClean="0">
                          <a:solidFill>
                            <a:schemeClr val="tx1"/>
                          </a:solidFill>
                        </a:rPr>
                        <a:t>patate</a:t>
                      </a:r>
                      <a:endParaRPr lang="fr-FR" sz="1400" dirty="0">
                        <a:solidFill>
                          <a:schemeClr val="tx1"/>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fr-FR" sz="1400" dirty="0" smtClean="0">
                          <a:solidFill>
                            <a:schemeClr val="tx1"/>
                          </a:solidFill>
                          <a:effectLst>
                            <a:outerShdw blurRad="38100" dist="38100" dir="2700000" algn="tl">
                              <a:srgbClr val="000000">
                                <a:alpha val="43137"/>
                              </a:srgbClr>
                            </a:outerShdw>
                          </a:effectLst>
                          <a:sym typeface="Wingdings"/>
                        </a:rPr>
                        <a:t></a:t>
                      </a:r>
                      <a:endParaRPr lang="fr-FR" sz="1400" dirty="0" smtClean="0">
                        <a:solidFill>
                          <a:schemeClr val="tx1"/>
                        </a:solidFill>
                        <a:effectLst>
                          <a:outerShdw blurRad="38100" dist="38100" dir="2700000" algn="tl">
                            <a:srgbClr val="000000">
                              <a:alpha val="43137"/>
                            </a:srgbClr>
                          </a:outerShdw>
                        </a:effectLst>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r>
            </a:tbl>
          </a:graphicData>
        </a:graphic>
      </p:graphicFrame>
      <p:sp>
        <p:nvSpPr>
          <p:cNvPr id="43" name="Rectangle à coins arrondis 42"/>
          <p:cNvSpPr/>
          <p:nvPr/>
        </p:nvSpPr>
        <p:spPr>
          <a:xfrm>
            <a:off x="6568752" y="1504020"/>
            <a:ext cx="201216" cy="201216"/>
          </a:xfrm>
          <a:prstGeom prst="roundRect">
            <a:avLst/>
          </a:prstGeom>
          <a:solidFill>
            <a:schemeClr val="bg1"/>
          </a:solidFill>
          <a:ln>
            <a:solidFill>
              <a:schemeClr val="bg1">
                <a:lumMod val="5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fr-F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fr-FR"/>
          </a:p>
        </p:txBody>
      </p:sp>
      <p:sp>
        <p:nvSpPr>
          <p:cNvPr id="44" name="Rectangle à coins arrondis 43"/>
          <p:cNvSpPr/>
          <p:nvPr/>
        </p:nvSpPr>
        <p:spPr>
          <a:xfrm>
            <a:off x="6578277" y="3880284"/>
            <a:ext cx="201216" cy="201216"/>
          </a:xfrm>
          <a:prstGeom prst="roundRect">
            <a:avLst/>
          </a:prstGeom>
          <a:solidFill>
            <a:schemeClr val="bg1"/>
          </a:solidFill>
          <a:ln>
            <a:solidFill>
              <a:schemeClr val="bg1">
                <a:lumMod val="5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fr-F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fr-FR"/>
          </a:p>
        </p:txBody>
      </p:sp>
      <p:sp>
        <p:nvSpPr>
          <p:cNvPr id="45" name="Rectangle à coins arrondis 44"/>
          <p:cNvSpPr/>
          <p:nvPr/>
        </p:nvSpPr>
        <p:spPr>
          <a:xfrm>
            <a:off x="6578277" y="6666842"/>
            <a:ext cx="201216" cy="201216"/>
          </a:xfrm>
          <a:prstGeom prst="roundRect">
            <a:avLst/>
          </a:prstGeom>
          <a:solidFill>
            <a:schemeClr val="bg1"/>
          </a:solidFill>
          <a:ln>
            <a:solidFill>
              <a:schemeClr val="bg1">
                <a:lumMod val="5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fr-F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fr-FR"/>
          </a:p>
        </p:txBody>
      </p:sp>
    </p:spTree>
    <p:extLst>
      <p:ext uri="{BB962C8B-B14F-4D97-AF65-F5344CB8AC3E}">
        <p14:creationId xmlns:p14="http://schemas.microsoft.com/office/powerpoint/2010/main" val="288142262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
          <p:cNvSpPr>
            <a:spLocks noGrp="1"/>
          </p:cNvSpPr>
          <p:nvPr>
            <p:ph type="body" sz="quarter" idx="10"/>
          </p:nvPr>
        </p:nvSpPr>
        <p:spPr/>
        <p:txBody>
          <a:bodyPr/>
          <a:lstStyle/>
          <a:p>
            <a:r>
              <a:rPr lang="fr-FR" dirty="0" smtClean="0"/>
              <a:t>Les synonymes</a:t>
            </a:r>
            <a:endParaRPr lang="fr-FR" dirty="0"/>
          </a:p>
        </p:txBody>
      </p:sp>
      <p:sp>
        <p:nvSpPr>
          <p:cNvPr id="3" name="ZoneTexte 2"/>
          <p:cNvSpPr txBox="1"/>
          <p:nvPr/>
        </p:nvSpPr>
        <p:spPr>
          <a:xfrm>
            <a:off x="548680" y="1488041"/>
            <a:ext cx="6020072" cy="738664"/>
          </a:xfrm>
          <a:prstGeom prst="rect">
            <a:avLst/>
          </a:prstGeom>
          <a:noFill/>
        </p:spPr>
        <p:txBody>
          <a:bodyPr wrap="square" rtlCol="0">
            <a:spAutoFit/>
          </a:bodyPr>
          <a:lstStyle/>
          <a:p>
            <a:pPr>
              <a:lnSpc>
                <a:spcPct val="150000"/>
              </a:lnSpc>
            </a:pPr>
            <a:r>
              <a:rPr lang="fr-FR" sz="1400" u="sng" dirty="0" smtClean="0">
                <a:latin typeface="SimpleRonde" pitchFamily="2" charset="0"/>
              </a:rPr>
              <a:t>Ecris les mots suivants en face de leur synonyme. Attention, il y a des intrus.</a:t>
            </a:r>
            <a:endParaRPr lang="fr-FR" sz="1400" u="sng" dirty="0">
              <a:latin typeface="SimpleRonde" pitchFamily="2" charset="0"/>
            </a:endParaRPr>
          </a:p>
        </p:txBody>
      </p:sp>
      <p:grpSp>
        <p:nvGrpSpPr>
          <p:cNvPr id="4" name="Groupe 3"/>
          <p:cNvGrpSpPr/>
          <p:nvPr/>
        </p:nvGrpSpPr>
        <p:grpSpPr>
          <a:xfrm>
            <a:off x="116632" y="1424608"/>
            <a:ext cx="360040" cy="461665"/>
            <a:chOff x="116632" y="1352600"/>
            <a:chExt cx="360040" cy="461665"/>
          </a:xfrm>
        </p:grpSpPr>
        <p:sp>
          <p:nvSpPr>
            <p:cNvPr id="5" name="Ellipse 4"/>
            <p:cNvSpPr/>
            <p:nvPr/>
          </p:nvSpPr>
          <p:spPr>
            <a:xfrm>
              <a:off x="116632" y="1424608"/>
              <a:ext cx="360040" cy="360040"/>
            </a:xfrm>
            <a:prstGeom prst="ellipse">
              <a:avLst/>
            </a:prstGeom>
            <a:solidFill>
              <a:schemeClr val="bg1">
                <a:lumMod val="85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 name="ZoneTexte 5"/>
            <p:cNvSpPr txBox="1"/>
            <p:nvPr/>
          </p:nvSpPr>
          <p:spPr>
            <a:xfrm>
              <a:off x="116632" y="1352600"/>
              <a:ext cx="360040" cy="461665"/>
            </a:xfrm>
            <a:prstGeom prst="rect">
              <a:avLst/>
            </a:prstGeom>
            <a:noFill/>
          </p:spPr>
          <p:txBody>
            <a:bodyPr wrap="square" rtlCol="0">
              <a:spAutoFit/>
            </a:bodyPr>
            <a:lstStyle/>
            <a:p>
              <a:pPr algn="ctr"/>
              <a:r>
                <a:rPr lang="fr-FR" sz="2400" dirty="0" smtClean="0">
                  <a:solidFill>
                    <a:schemeClr val="bg1">
                      <a:lumMod val="50000"/>
                    </a:schemeClr>
                  </a:solidFill>
                  <a:effectLst>
                    <a:outerShdw blurRad="38100" dist="38100" dir="2700000" algn="tl">
                      <a:srgbClr val="000000">
                        <a:alpha val="43137"/>
                      </a:srgbClr>
                    </a:outerShdw>
                  </a:effectLst>
                  <a:latin typeface="Berlin Sans FB Demi" pitchFamily="34" charset="0"/>
                </a:rPr>
                <a:t>1</a:t>
              </a:r>
              <a:endParaRPr lang="fr-FR" dirty="0">
                <a:solidFill>
                  <a:schemeClr val="bg1">
                    <a:lumMod val="50000"/>
                  </a:schemeClr>
                </a:solidFill>
                <a:effectLst>
                  <a:outerShdw blurRad="38100" dist="38100" dir="2700000" algn="tl">
                    <a:srgbClr val="000000">
                      <a:alpha val="43137"/>
                    </a:srgbClr>
                  </a:outerShdw>
                </a:effectLst>
                <a:latin typeface="Berlin Sans FB Demi" pitchFamily="34" charset="0"/>
              </a:endParaRPr>
            </a:p>
          </p:txBody>
        </p:sp>
      </p:grpSp>
      <p:sp>
        <p:nvSpPr>
          <p:cNvPr id="7" name="Rectangle à coins arrondis 6"/>
          <p:cNvSpPr/>
          <p:nvPr/>
        </p:nvSpPr>
        <p:spPr>
          <a:xfrm>
            <a:off x="6568752" y="1576028"/>
            <a:ext cx="201216" cy="201216"/>
          </a:xfrm>
          <a:prstGeom prst="roundRect">
            <a:avLst/>
          </a:prstGeom>
          <a:solidFill>
            <a:schemeClr val="bg1"/>
          </a:solidFill>
          <a:ln>
            <a:solidFill>
              <a:schemeClr val="bg1">
                <a:lumMod val="5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fr-F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fr-FR"/>
          </a:p>
        </p:txBody>
      </p:sp>
      <p:graphicFrame>
        <p:nvGraphicFramePr>
          <p:cNvPr id="8" name="Tableau 7"/>
          <p:cNvGraphicFramePr>
            <a:graphicFrameLocks noGrp="1"/>
          </p:cNvGraphicFramePr>
          <p:nvPr>
            <p:extLst>
              <p:ext uri="{D42A27DB-BD31-4B8C-83A1-F6EECF244321}">
                <p14:modId xmlns:p14="http://schemas.microsoft.com/office/powerpoint/2010/main" val="848628261"/>
              </p:ext>
            </p:extLst>
          </p:nvPr>
        </p:nvGraphicFramePr>
        <p:xfrm>
          <a:off x="169590" y="3080792"/>
          <a:ext cx="6552728" cy="1483360"/>
        </p:xfrm>
        <a:graphic>
          <a:graphicData uri="http://schemas.openxmlformats.org/drawingml/2006/table">
            <a:tbl>
              <a:tblPr bandRow="1">
                <a:tableStyleId>{5C22544A-7EE6-4342-B048-85BDC9FD1C3A}</a:tableStyleId>
              </a:tblPr>
              <a:tblGrid>
                <a:gridCol w="1171178"/>
                <a:gridCol w="2105186"/>
                <a:gridCol w="1135174"/>
                <a:gridCol w="2141190"/>
              </a:tblGrid>
              <a:tr h="370840">
                <a:tc>
                  <a:txBody>
                    <a:bodyPr/>
                    <a:lstStyle/>
                    <a:p>
                      <a:r>
                        <a:rPr lang="fr-FR" sz="1200" dirty="0" smtClean="0">
                          <a:latin typeface="Comic Sans MS" pitchFamily="66" charset="0"/>
                        </a:rPr>
                        <a:t>une bague</a:t>
                      </a:r>
                      <a:endParaRPr lang="fr-FR" sz="1200" dirty="0">
                        <a:latin typeface="Comic Sans MS" pitchFamily="66"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1200" dirty="0" smtClean="0">
                          <a:latin typeface="Comic Sans MS" pitchFamily="66" charset="0"/>
                        </a:rPr>
                        <a:t>____________________</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a:r>
                        <a:rPr lang="fr-FR" sz="1200" dirty="0" smtClean="0">
                          <a:latin typeface="Comic Sans MS" pitchFamily="66" charset="0"/>
                        </a:rPr>
                        <a:t>une boite</a:t>
                      </a:r>
                      <a:endParaRPr lang="fr-FR" sz="1200" dirty="0">
                        <a:latin typeface="Comic Sans MS" pitchFamily="66"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fr-FR" sz="1200" dirty="0" smtClean="0">
                          <a:latin typeface="Comic Sans MS" pitchFamily="66" charset="0"/>
                        </a:rPr>
                        <a:t>____________________</a:t>
                      </a:r>
                      <a:endParaRPr lang="fr-FR" sz="1200" dirty="0">
                        <a:latin typeface="Comic Sans MS" pitchFamily="66"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r>
              <a:tr h="370840">
                <a:tc>
                  <a:txBody>
                    <a:bodyPr/>
                    <a:lstStyle/>
                    <a:p>
                      <a:r>
                        <a:rPr lang="fr-FR" sz="1200" dirty="0" smtClean="0">
                          <a:latin typeface="Comic Sans MS" pitchFamily="66" charset="0"/>
                        </a:rPr>
                        <a:t>un quotidien</a:t>
                      </a:r>
                      <a:endParaRPr lang="fr-FR" sz="1200" dirty="0">
                        <a:latin typeface="Comic Sans MS" pitchFamily="66"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fr-FR" sz="1200" dirty="0" smtClean="0">
                          <a:latin typeface="Comic Sans MS" pitchFamily="66" charset="0"/>
                        </a:rPr>
                        <a:t>____________________</a:t>
                      </a:r>
                      <a:endParaRPr lang="fr-FR" sz="1200" dirty="0">
                        <a:latin typeface="Comic Sans MS" pitchFamily="66"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a:r>
                        <a:rPr lang="fr-FR" sz="1200" dirty="0" smtClean="0">
                          <a:latin typeface="Comic Sans MS" pitchFamily="66" charset="0"/>
                        </a:rPr>
                        <a:t>une valise</a:t>
                      </a:r>
                      <a:endParaRPr lang="fr-FR" sz="1200" dirty="0">
                        <a:latin typeface="Comic Sans MS" pitchFamily="66"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fr-FR" sz="1200" dirty="0" smtClean="0">
                          <a:latin typeface="Comic Sans MS" pitchFamily="66" charset="0"/>
                        </a:rPr>
                        <a:t>____________________</a:t>
                      </a:r>
                      <a:endParaRPr lang="fr-FR" sz="1200" dirty="0">
                        <a:latin typeface="Comic Sans MS" pitchFamily="66"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r>
              <a:tr h="370840">
                <a:tc>
                  <a:txBody>
                    <a:bodyPr/>
                    <a:lstStyle/>
                    <a:p>
                      <a:r>
                        <a:rPr lang="fr-FR" sz="1200" dirty="0" smtClean="0">
                          <a:latin typeface="Comic Sans MS" pitchFamily="66" charset="0"/>
                        </a:rPr>
                        <a:t>une bougie</a:t>
                      </a:r>
                      <a:endParaRPr lang="fr-FR" sz="1200" dirty="0">
                        <a:latin typeface="Comic Sans MS" pitchFamily="66"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fr-FR" sz="1200" dirty="0" smtClean="0">
                          <a:latin typeface="Comic Sans MS" pitchFamily="66" charset="0"/>
                        </a:rPr>
                        <a:t>____________________</a:t>
                      </a:r>
                      <a:endParaRPr lang="fr-FR" sz="1200" dirty="0">
                        <a:latin typeface="Comic Sans MS" pitchFamily="66"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a:r>
                        <a:rPr lang="fr-FR" sz="1200" dirty="0" smtClean="0">
                          <a:latin typeface="Comic Sans MS" pitchFamily="66" charset="0"/>
                        </a:rPr>
                        <a:t>un gâteau</a:t>
                      </a:r>
                      <a:endParaRPr lang="fr-FR" sz="1200" dirty="0">
                        <a:latin typeface="Comic Sans MS" pitchFamily="66"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fr-FR" sz="1200" dirty="0" smtClean="0">
                          <a:latin typeface="Comic Sans MS" pitchFamily="66" charset="0"/>
                        </a:rPr>
                        <a:t>____________________</a:t>
                      </a:r>
                      <a:endParaRPr lang="fr-FR" sz="1200" dirty="0">
                        <a:latin typeface="Comic Sans MS" pitchFamily="66"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r>
              <a:tr h="370840">
                <a:tc>
                  <a:txBody>
                    <a:bodyPr/>
                    <a:lstStyle/>
                    <a:p>
                      <a:r>
                        <a:rPr lang="fr-FR" sz="1200" dirty="0" smtClean="0">
                          <a:latin typeface="Comic Sans MS" pitchFamily="66" charset="0"/>
                        </a:rPr>
                        <a:t>la force</a:t>
                      </a:r>
                      <a:endParaRPr lang="fr-FR" sz="1200" dirty="0">
                        <a:latin typeface="Comic Sans MS" pitchFamily="66"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fr-FR" sz="1200" dirty="0" smtClean="0">
                          <a:latin typeface="Comic Sans MS" pitchFamily="66" charset="0"/>
                        </a:rPr>
                        <a:t>____________________</a:t>
                      </a:r>
                      <a:endParaRPr lang="fr-FR" sz="1200" dirty="0">
                        <a:latin typeface="Comic Sans MS" pitchFamily="66"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a:r>
                        <a:rPr lang="fr-FR" sz="1200" dirty="0" smtClean="0">
                          <a:latin typeface="Comic Sans MS" pitchFamily="66" charset="0"/>
                        </a:rPr>
                        <a:t>le</a:t>
                      </a:r>
                      <a:r>
                        <a:rPr lang="fr-FR" sz="1200" baseline="0" dirty="0" smtClean="0">
                          <a:latin typeface="Comic Sans MS" pitchFamily="66" charset="0"/>
                        </a:rPr>
                        <a:t> sommeil</a:t>
                      </a:r>
                      <a:endParaRPr lang="fr-FR" sz="1200" dirty="0">
                        <a:latin typeface="Comic Sans MS" pitchFamily="66"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fr-FR" sz="1200" dirty="0" smtClean="0">
                          <a:latin typeface="Comic Sans MS" pitchFamily="66" charset="0"/>
                        </a:rPr>
                        <a:t>____________________</a:t>
                      </a:r>
                      <a:endParaRPr lang="fr-FR" sz="1200" dirty="0">
                        <a:latin typeface="Comic Sans MS" pitchFamily="66"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r>
            </a:tbl>
          </a:graphicData>
        </a:graphic>
      </p:graphicFrame>
      <p:sp>
        <p:nvSpPr>
          <p:cNvPr id="9" name="ZoneTexte 8"/>
          <p:cNvSpPr txBox="1"/>
          <p:nvPr/>
        </p:nvSpPr>
        <p:spPr>
          <a:xfrm>
            <a:off x="0" y="2144688"/>
            <a:ext cx="6858000" cy="923330"/>
          </a:xfrm>
          <a:prstGeom prst="rect">
            <a:avLst/>
          </a:prstGeom>
          <a:noFill/>
        </p:spPr>
        <p:txBody>
          <a:bodyPr wrap="square" rtlCol="0">
            <a:spAutoFit/>
          </a:bodyPr>
          <a:lstStyle/>
          <a:p>
            <a:pPr algn="ctr">
              <a:lnSpc>
                <a:spcPct val="150000"/>
              </a:lnSpc>
            </a:pPr>
            <a:r>
              <a:rPr lang="fr-FR" dirty="0" smtClean="0">
                <a:latin typeface="Cursive standard" pitchFamily="2" charset="0"/>
              </a:rPr>
              <a:t>une pâtisserie - un coffret - une chandelle - un anneau</a:t>
            </a:r>
          </a:p>
          <a:p>
            <a:pPr algn="ctr">
              <a:lnSpc>
                <a:spcPct val="150000"/>
              </a:lnSpc>
            </a:pPr>
            <a:r>
              <a:rPr lang="fr-FR" dirty="0" smtClean="0">
                <a:latin typeface="Cursive standard" pitchFamily="2" charset="0"/>
              </a:rPr>
              <a:t>un journal - la puissance - un bagage - la fatigue</a:t>
            </a:r>
            <a:endParaRPr lang="fr-FR" dirty="0">
              <a:latin typeface="Cursive standard" pitchFamily="2" charset="0"/>
            </a:endParaRPr>
          </a:p>
        </p:txBody>
      </p:sp>
      <p:sp>
        <p:nvSpPr>
          <p:cNvPr id="10" name="ZoneTexte 9"/>
          <p:cNvSpPr txBox="1"/>
          <p:nvPr/>
        </p:nvSpPr>
        <p:spPr>
          <a:xfrm>
            <a:off x="548680" y="5025008"/>
            <a:ext cx="6020072" cy="388568"/>
          </a:xfrm>
          <a:prstGeom prst="rect">
            <a:avLst/>
          </a:prstGeom>
          <a:noFill/>
        </p:spPr>
        <p:txBody>
          <a:bodyPr wrap="square" rtlCol="0">
            <a:spAutoFit/>
          </a:bodyPr>
          <a:lstStyle/>
          <a:p>
            <a:pPr>
              <a:lnSpc>
                <a:spcPct val="150000"/>
              </a:lnSpc>
            </a:pPr>
            <a:r>
              <a:rPr lang="fr-FR" sz="1400" u="sng" dirty="0" smtClean="0">
                <a:latin typeface="SimpleRonde" pitchFamily="2" charset="0"/>
              </a:rPr>
              <a:t>Trouve un synonyme pour chaque mot en gras.</a:t>
            </a:r>
            <a:endParaRPr lang="fr-FR" sz="1400" u="sng" dirty="0">
              <a:latin typeface="SimpleRonde" pitchFamily="2" charset="0"/>
            </a:endParaRPr>
          </a:p>
        </p:txBody>
      </p:sp>
      <p:grpSp>
        <p:nvGrpSpPr>
          <p:cNvPr id="11" name="Groupe 10"/>
          <p:cNvGrpSpPr/>
          <p:nvPr/>
        </p:nvGrpSpPr>
        <p:grpSpPr>
          <a:xfrm>
            <a:off x="116632" y="4961575"/>
            <a:ext cx="360040" cy="461665"/>
            <a:chOff x="116632" y="1352600"/>
            <a:chExt cx="360040" cy="461665"/>
          </a:xfrm>
        </p:grpSpPr>
        <p:sp>
          <p:nvSpPr>
            <p:cNvPr id="12" name="Ellipse 11"/>
            <p:cNvSpPr/>
            <p:nvPr/>
          </p:nvSpPr>
          <p:spPr>
            <a:xfrm>
              <a:off x="116632" y="1424608"/>
              <a:ext cx="360040" cy="360040"/>
            </a:xfrm>
            <a:prstGeom prst="ellipse">
              <a:avLst/>
            </a:prstGeom>
            <a:solidFill>
              <a:schemeClr val="bg1">
                <a:lumMod val="85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3" name="ZoneTexte 12"/>
            <p:cNvSpPr txBox="1"/>
            <p:nvPr/>
          </p:nvSpPr>
          <p:spPr>
            <a:xfrm>
              <a:off x="116632" y="1352600"/>
              <a:ext cx="360040" cy="461665"/>
            </a:xfrm>
            <a:prstGeom prst="rect">
              <a:avLst/>
            </a:prstGeom>
            <a:noFill/>
          </p:spPr>
          <p:txBody>
            <a:bodyPr wrap="square" rtlCol="0">
              <a:spAutoFit/>
            </a:bodyPr>
            <a:lstStyle/>
            <a:p>
              <a:pPr algn="ctr"/>
              <a:r>
                <a:rPr lang="fr-FR" sz="2400" dirty="0" smtClean="0">
                  <a:solidFill>
                    <a:schemeClr val="bg1">
                      <a:lumMod val="50000"/>
                    </a:schemeClr>
                  </a:solidFill>
                  <a:effectLst>
                    <a:outerShdw blurRad="38100" dist="38100" dir="2700000" algn="tl">
                      <a:srgbClr val="000000">
                        <a:alpha val="43137"/>
                      </a:srgbClr>
                    </a:outerShdw>
                  </a:effectLst>
                  <a:latin typeface="Berlin Sans FB Demi" pitchFamily="34" charset="0"/>
                </a:rPr>
                <a:t>2</a:t>
              </a:r>
              <a:endParaRPr lang="fr-FR" dirty="0">
                <a:solidFill>
                  <a:schemeClr val="bg1">
                    <a:lumMod val="50000"/>
                  </a:schemeClr>
                </a:solidFill>
                <a:effectLst>
                  <a:outerShdw blurRad="38100" dist="38100" dir="2700000" algn="tl">
                    <a:srgbClr val="000000">
                      <a:alpha val="43137"/>
                    </a:srgbClr>
                  </a:outerShdw>
                </a:effectLst>
                <a:latin typeface="Berlin Sans FB Demi" pitchFamily="34" charset="0"/>
              </a:endParaRPr>
            </a:p>
          </p:txBody>
        </p:sp>
      </p:grpSp>
      <p:sp>
        <p:nvSpPr>
          <p:cNvPr id="14" name="Rectangle à coins arrondis 13"/>
          <p:cNvSpPr/>
          <p:nvPr/>
        </p:nvSpPr>
        <p:spPr>
          <a:xfrm>
            <a:off x="6568752" y="5112995"/>
            <a:ext cx="201216" cy="201216"/>
          </a:xfrm>
          <a:prstGeom prst="roundRect">
            <a:avLst/>
          </a:prstGeom>
          <a:solidFill>
            <a:schemeClr val="bg1"/>
          </a:solidFill>
          <a:ln>
            <a:solidFill>
              <a:schemeClr val="bg1">
                <a:lumMod val="5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fr-F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fr-FR"/>
          </a:p>
        </p:txBody>
      </p:sp>
      <p:sp>
        <p:nvSpPr>
          <p:cNvPr id="15" name="ZoneTexte 14"/>
          <p:cNvSpPr txBox="1"/>
          <p:nvPr/>
        </p:nvSpPr>
        <p:spPr>
          <a:xfrm>
            <a:off x="116632" y="5673080"/>
            <a:ext cx="6552728" cy="1754326"/>
          </a:xfrm>
          <a:prstGeom prst="rect">
            <a:avLst/>
          </a:prstGeom>
          <a:noFill/>
        </p:spPr>
        <p:txBody>
          <a:bodyPr wrap="square" rtlCol="0">
            <a:spAutoFit/>
          </a:bodyPr>
          <a:lstStyle/>
          <a:p>
            <a:r>
              <a:rPr lang="fr-FR" sz="1200" dirty="0" smtClean="0">
                <a:latin typeface="Comic Sans MS" pitchFamily="66" charset="0"/>
              </a:rPr>
              <a:t>Papa </a:t>
            </a:r>
            <a:r>
              <a:rPr lang="fr-FR" sz="1200" b="1" dirty="0" smtClean="0">
                <a:latin typeface="Comic Sans MS" pitchFamily="66" charset="0"/>
              </a:rPr>
              <a:t>cuisine</a:t>
            </a:r>
            <a:r>
              <a:rPr lang="fr-FR" sz="1200" dirty="0" smtClean="0">
                <a:latin typeface="Comic Sans MS" pitchFamily="66" charset="0"/>
              </a:rPr>
              <a:t> une bonne tarte.</a:t>
            </a:r>
          </a:p>
          <a:p>
            <a:endParaRPr lang="fr-FR" sz="1200" dirty="0">
              <a:latin typeface="Comic Sans MS" pitchFamily="66" charset="0"/>
            </a:endParaRPr>
          </a:p>
          <a:p>
            <a:endParaRPr lang="fr-FR" sz="1200" dirty="0" smtClean="0">
              <a:latin typeface="Comic Sans MS" pitchFamily="66" charset="0"/>
            </a:endParaRPr>
          </a:p>
          <a:p>
            <a:endParaRPr lang="fr-FR" sz="1200" dirty="0">
              <a:latin typeface="Comic Sans MS" pitchFamily="66" charset="0"/>
            </a:endParaRPr>
          </a:p>
          <a:p>
            <a:r>
              <a:rPr lang="fr-FR" sz="1200" dirty="0" smtClean="0">
                <a:latin typeface="Comic Sans MS" pitchFamily="66" charset="0"/>
              </a:rPr>
              <a:t>Il </a:t>
            </a:r>
            <a:r>
              <a:rPr lang="fr-FR" sz="1200" b="1" dirty="0" smtClean="0">
                <a:latin typeface="Comic Sans MS" pitchFamily="66" charset="0"/>
              </a:rPr>
              <a:t>met</a:t>
            </a:r>
            <a:r>
              <a:rPr lang="fr-FR" sz="1200" dirty="0" smtClean="0">
                <a:latin typeface="Comic Sans MS" pitchFamily="66" charset="0"/>
              </a:rPr>
              <a:t> du lait dans le saladier.</a:t>
            </a:r>
          </a:p>
          <a:p>
            <a:endParaRPr lang="fr-FR" sz="1200" dirty="0">
              <a:latin typeface="Comic Sans MS" pitchFamily="66" charset="0"/>
            </a:endParaRPr>
          </a:p>
          <a:p>
            <a:endParaRPr lang="fr-FR" sz="1200" dirty="0" smtClean="0">
              <a:latin typeface="Comic Sans MS" pitchFamily="66" charset="0"/>
            </a:endParaRPr>
          </a:p>
          <a:p>
            <a:endParaRPr lang="fr-FR" sz="1200" dirty="0">
              <a:latin typeface="Comic Sans MS" pitchFamily="66" charset="0"/>
            </a:endParaRPr>
          </a:p>
          <a:p>
            <a:r>
              <a:rPr lang="fr-FR" sz="1200" dirty="0" smtClean="0">
                <a:latin typeface="Comic Sans MS" pitchFamily="66" charset="0"/>
              </a:rPr>
              <a:t>Le menuisier </a:t>
            </a:r>
            <a:r>
              <a:rPr lang="fr-FR" sz="1200" b="1" dirty="0" smtClean="0">
                <a:latin typeface="Comic Sans MS" pitchFamily="66" charset="0"/>
              </a:rPr>
              <a:t>fait</a:t>
            </a:r>
            <a:r>
              <a:rPr lang="fr-FR" sz="1200" dirty="0" smtClean="0">
                <a:latin typeface="Comic Sans MS" pitchFamily="66" charset="0"/>
              </a:rPr>
              <a:t> une armoire en chêne.</a:t>
            </a:r>
          </a:p>
        </p:txBody>
      </p:sp>
      <p:pic>
        <p:nvPicPr>
          <p:cNvPr id="16" name="Image 15" descr="Capture d’écran"/>
          <p:cNvPicPr>
            <a:picLocks noChangeAspect="1"/>
          </p:cNvPicPr>
          <p:nvPr/>
        </p:nvPicPr>
        <p:blipFill rotWithShape="1">
          <a:blip r:embed="rId2">
            <a:extLst>
              <a:ext uri="{28A0092B-C50C-407E-A947-70E740481C1C}">
                <a14:useLocalDpi xmlns:a14="http://schemas.microsoft.com/office/drawing/2010/main" val="0"/>
              </a:ext>
            </a:extLst>
          </a:blip>
          <a:srcRect l="34322" r="39484" b="79079"/>
          <a:stretch/>
        </p:blipFill>
        <p:spPr>
          <a:xfrm>
            <a:off x="3504803" y="5529064"/>
            <a:ext cx="1796405" cy="502778"/>
          </a:xfrm>
          <a:prstGeom prst="rect">
            <a:avLst/>
          </a:prstGeom>
        </p:spPr>
      </p:pic>
      <p:pic>
        <p:nvPicPr>
          <p:cNvPr id="17" name="Image 16" descr="Capture d’écran"/>
          <p:cNvPicPr>
            <a:picLocks noChangeAspect="1"/>
          </p:cNvPicPr>
          <p:nvPr/>
        </p:nvPicPr>
        <p:blipFill rotWithShape="1">
          <a:blip r:embed="rId2">
            <a:extLst>
              <a:ext uri="{28A0092B-C50C-407E-A947-70E740481C1C}">
                <a14:useLocalDpi xmlns:a14="http://schemas.microsoft.com/office/drawing/2010/main" val="0"/>
              </a:ext>
            </a:extLst>
          </a:blip>
          <a:srcRect l="34322" r="39484" b="79079"/>
          <a:stretch/>
        </p:blipFill>
        <p:spPr>
          <a:xfrm>
            <a:off x="3504801" y="6258669"/>
            <a:ext cx="1796405" cy="502778"/>
          </a:xfrm>
          <a:prstGeom prst="rect">
            <a:avLst/>
          </a:prstGeom>
        </p:spPr>
      </p:pic>
      <p:pic>
        <p:nvPicPr>
          <p:cNvPr id="18" name="Image 17" descr="Capture d’écran"/>
          <p:cNvPicPr>
            <a:picLocks noChangeAspect="1"/>
          </p:cNvPicPr>
          <p:nvPr/>
        </p:nvPicPr>
        <p:blipFill rotWithShape="1">
          <a:blip r:embed="rId2">
            <a:extLst>
              <a:ext uri="{28A0092B-C50C-407E-A947-70E740481C1C}">
                <a14:useLocalDpi xmlns:a14="http://schemas.microsoft.com/office/drawing/2010/main" val="0"/>
              </a:ext>
            </a:extLst>
          </a:blip>
          <a:srcRect l="34322" r="39484" b="79079"/>
          <a:stretch/>
        </p:blipFill>
        <p:spPr>
          <a:xfrm>
            <a:off x="3504802" y="6969224"/>
            <a:ext cx="1796405" cy="502778"/>
          </a:xfrm>
          <a:prstGeom prst="rect">
            <a:avLst/>
          </a:prstGeom>
        </p:spPr>
      </p:pic>
      <p:sp>
        <p:nvSpPr>
          <p:cNvPr id="19" name="ZoneTexte 18"/>
          <p:cNvSpPr txBox="1"/>
          <p:nvPr/>
        </p:nvSpPr>
        <p:spPr>
          <a:xfrm>
            <a:off x="548680" y="7761312"/>
            <a:ext cx="6020072" cy="415498"/>
          </a:xfrm>
          <a:prstGeom prst="rect">
            <a:avLst/>
          </a:prstGeom>
          <a:noFill/>
        </p:spPr>
        <p:txBody>
          <a:bodyPr wrap="square" rtlCol="0">
            <a:spAutoFit/>
          </a:bodyPr>
          <a:lstStyle/>
          <a:p>
            <a:pPr>
              <a:lnSpc>
                <a:spcPct val="150000"/>
              </a:lnSpc>
            </a:pPr>
            <a:r>
              <a:rPr lang="fr-FR" sz="1400" u="sng" dirty="0" smtClean="0">
                <a:latin typeface="SimpleRonde" pitchFamily="2" charset="0"/>
              </a:rPr>
              <a:t>Barre l’intrus dans chaque liste de synonymes.</a:t>
            </a:r>
            <a:endParaRPr lang="fr-FR" sz="1400" u="sng" dirty="0">
              <a:latin typeface="SimpleRonde" pitchFamily="2" charset="0"/>
            </a:endParaRPr>
          </a:p>
        </p:txBody>
      </p:sp>
      <p:grpSp>
        <p:nvGrpSpPr>
          <p:cNvPr id="20" name="Groupe 19"/>
          <p:cNvGrpSpPr/>
          <p:nvPr/>
        </p:nvGrpSpPr>
        <p:grpSpPr>
          <a:xfrm>
            <a:off x="116632" y="7697879"/>
            <a:ext cx="360040" cy="461665"/>
            <a:chOff x="116632" y="1352600"/>
            <a:chExt cx="360040" cy="461665"/>
          </a:xfrm>
        </p:grpSpPr>
        <p:sp>
          <p:nvSpPr>
            <p:cNvPr id="21" name="Ellipse 20"/>
            <p:cNvSpPr/>
            <p:nvPr/>
          </p:nvSpPr>
          <p:spPr>
            <a:xfrm>
              <a:off x="116632" y="1424608"/>
              <a:ext cx="360040" cy="360040"/>
            </a:xfrm>
            <a:prstGeom prst="ellipse">
              <a:avLst/>
            </a:prstGeom>
            <a:solidFill>
              <a:schemeClr val="bg1">
                <a:lumMod val="85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2" name="ZoneTexte 21"/>
            <p:cNvSpPr txBox="1"/>
            <p:nvPr/>
          </p:nvSpPr>
          <p:spPr>
            <a:xfrm>
              <a:off x="116632" y="1352600"/>
              <a:ext cx="360040" cy="461665"/>
            </a:xfrm>
            <a:prstGeom prst="rect">
              <a:avLst/>
            </a:prstGeom>
            <a:noFill/>
          </p:spPr>
          <p:txBody>
            <a:bodyPr wrap="square" rtlCol="0">
              <a:spAutoFit/>
            </a:bodyPr>
            <a:lstStyle/>
            <a:p>
              <a:pPr algn="ctr"/>
              <a:r>
                <a:rPr lang="fr-FR" sz="2400" dirty="0" smtClean="0">
                  <a:solidFill>
                    <a:schemeClr val="bg1">
                      <a:lumMod val="50000"/>
                    </a:schemeClr>
                  </a:solidFill>
                  <a:effectLst>
                    <a:outerShdw blurRad="38100" dist="38100" dir="2700000" algn="tl">
                      <a:srgbClr val="000000">
                        <a:alpha val="43137"/>
                      </a:srgbClr>
                    </a:outerShdw>
                  </a:effectLst>
                  <a:latin typeface="Berlin Sans FB Demi" pitchFamily="34" charset="0"/>
                </a:rPr>
                <a:t>3</a:t>
              </a:r>
              <a:endParaRPr lang="fr-FR" dirty="0">
                <a:solidFill>
                  <a:schemeClr val="bg1">
                    <a:lumMod val="50000"/>
                  </a:schemeClr>
                </a:solidFill>
                <a:effectLst>
                  <a:outerShdw blurRad="38100" dist="38100" dir="2700000" algn="tl">
                    <a:srgbClr val="000000">
                      <a:alpha val="43137"/>
                    </a:srgbClr>
                  </a:outerShdw>
                </a:effectLst>
                <a:latin typeface="Berlin Sans FB Demi" pitchFamily="34" charset="0"/>
              </a:endParaRPr>
            </a:p>
          </p:txBody>
        </p:sp>
      </p:grpSp>
      <p:sp>
        <p:nvSpPr>
          <p:cNvPr id="23" name="Rectangle à coins arrondis 22"/>
          <p:cNvSpPr/>
          <p:nvPr/>
        </p:nvSpPr>
        <p:spPr>
          <a:xfrm>
            <a:off x="6568752" y="7849299"/>
            <a:ext cx="201216" cy="201216"/>
          </a:xfrm>
          <a:prstGeom prst="roundRect">
            <a:avLst/>
          </a:prstGeom>
          <a:solidFill>
            <a:schemeClr val="bg1"/>
          </a:solidFill>
          <a:ln>
            <a:solidFill>
              <a:schemeClr val="bg1">
                <a:lumMod val="5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fr-F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fr-FR"/>
          </a:p>
        </p:txBody>
      </p:sp>
      <p:sp>
        <p:nvSpPr>
          <p:cNvPr id="24" name="ZoneTexte 23"/>
          <p:cNvSpPr txBox="1"/>
          <p:nvPr/>
        </p:nvSpPr>
        <p:spPr>
          <a:xfrm>
            <a:off x="1197963" y="8481392"/>
            <a:ext cx="5456106" cy="954107"/>
          </a:xfrm>
          <a:prstGeom prst="rect">
            <a:avLst/>
          </a:prstGeom>
          <a:noFill/>
        </p:spPr>
        <p:txBody>
          <a:bodyPr wrap="square" rtlCol="0">
            <a:spAutoFit/>
          </a:bodyPr>
          <a:lstStyle/>
          <a:p>
            <a:pPr algn="ctr"/>
            <a:r>
              <a:rPr lang="fr-FR" sz="1400" dirty="0" smtClean="0">
                <a:latin typeface="Comic Sans MS" pitchFamily="66" charset="0"/>
              </a:rPr>
              <a:t>un ennemi - un adversaire - un ami - un opposant - un concurrent</a:t>
            </a:r>
          </a:p>
          <a:p>
            <a:pPr algn="ctr"/>
            <a:endParaRPr lang="fr-FR" sz="1400" dirty="0">
              <a:latin typeface="Comic Sans MS" pitchFamily="66" charset="0"/>
            </a:endParaRPr>
          </a:p>
          <a:p>
            <a:pPr algn="ctr"/>
            <a:endParaRPr lang="fr-FR" sz="1400" dirty="0" smtClean="0">
              <a:latin typeface="Comic Sans MS" pitchFamily="66" charset="0"/>
            </a:endParaRPr>
          </a:p>
          <a:p>
            <a:pPr algn="ctr"/>
            <a:r>
              <a:rPr lang="fr-FR" sz="1400" dirty="0" smtClean="0">
                <a:latin typeface="Comic Sans MS" pitchFamily="66" charset="0"/>
              </a:rPr>
              <a:t>augmenter - croitre - grandir - diminuer - développer</a:t>
            </a:r>
          </a:p>
        </p:txBody>
      </p:sp>
      <p:sp>
        <p:nvSpPr>
          <p:cNvPr id="25" name="Rectangle 24"/>
          <p:cNvSpPr/>
          <p:nvPr/>
        </p:nvSpPr>
        <p:spPr>
          <a:xfrm>
            <a:off x="692697" y="8385001"/>
            <a:ext cx="505267" cy="523220"/>
          </a:xfrm>
          <a:prstGeom prst="rect">
            <a:avLst/>
          </a:prstGeom>
        </p:spPr>
        <p:txBody>
          <a:bodyPr wrap="none">
            <a:spAutoFit/>
          </a:bodyPr>
          <a:lstStyle/>
          <a:p>
            <a:r>
              <a:rPr lang="fr-FR" sz="2800" dirty="0">
                <a:latin typeface="Cursive standard" pitchFamily="2" charset="0"/>
                <a:sym typeface="Wingdings"/>
              </a:rPr>
              <a:t></a:t>
            </a:r>
            <a:endParaRPr lang="fr-FR" sz="2800" dirty="0"/>
          </a:p>
        </p:txBody>
      </p:sp>
      <p:sp>
        <p:nvSpPr>
          <p:cNvPr id="26" name="Rectangle 25"/>
          <p:cNvSpPr/>
          <p:nvPr/>
        </p:nvSpPr>
        <p:spPr>
          <a:xfrm>
            <a:off x="692696" y="9025120"/>
            <a:ext cx="505267" cy="523220"/>
          </a:xfrm>
          <a:prstGeom prst="rect">
            <a:avLst/>
          </a:prstGeom>
        </p:spPr>
        <p:txBody>
          <a:bodyPr wrap="none">
            <a:spAutoFit/>
          </a:bodyPr>
          <a:lstStyle/>
          <a:p>
            <a:r>
              <a:rPr lang="fr-FR" sz="2800" dirty="0" smtClean="0">
                <a:latin typeface="Cursive standard" pitchFamily="2" charset="0"/>
                <a:sym typeface="Wingdings"/>
              </a:rPr>
              <a:t></a:t>
            </a:r>
            <a:endParaRPr lang="fr-FR" sz="2800" dirty="0"/>
          </a:p>
        </p:txBody>
      </p:sp>
    </p:spTree>
    <p:extLst>
      <p:ext uri="{BB962C8B-B14F-4D97-AF65-F5344CB8AC3E}">
        <p14:creationId xmlns:p14="http://schemas.microsoft.com/office/powerpoint/2010/main" val="103425514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
          <p:cNvSpPr>
            <a:spLocks noGrp="1"/>
          </p:cNvSpPr>
          <p:nvPr>
            <p:ph type="body" sz="quarter" idx="10"/>
          </p:nvPr>
        </p:nvSpPr>
        <p:spPr/>
        <p:txBody>
          <a:bodyPr/>
          <a:lstStyle/>
          <a:p>
            <a:r>
              <a:rPr lang="fr-FR" dirty="0" smtClean="0"/>
              <a:t>Les contraires</a:t>
            </a:r>
            <a:endParaRPr lang="fr-FR" dirty="0"/>
          </a:p>
        </p:txBody>
      </p:sp>
      <p:graphicFrame>
        <p:nvGraphicFramePr>
          <p:cNvPr id="3" name="Tableau 2"/>
          <p:cNvGraphicFramePr>
            <a:graphicFrameLocks noGrp="1"/>
          </p:cNvGraphicFramePr>
          <p:nvPr>
            <p:extLst>
              <p:ext uri="{D42A27DB-BD31-4B8C-83A1-F6EECF244321}">
                <p14:modId xmlns:p14="http://schemas.microsoft.com/office/powerpoint/2010/main" val="1595483029"/>
              </p:ext>
            </p:extLst>
          </p:nvPr>
        </p:nvGraphicFramePr>
        <p:xfrm>
          <a:off x="764704" y="2360712"/>
          <a:ext cx="5544616" cy="1483360"/>
        </p:xfrm>
        <a:graphic>
          <a:graphicData uri="http://schemas.openxmlformats.org/drawingml/2006/table">
            <a:tbl>
              <a:tblPr bandRow="1">
                <a:tableStyleId>{5C22544A-7EE6-4342-B048-85BDC9FD1C3A}</a:tableStyleId>
              </a:tblPr>
              <a:tblGrid>
                <a:gridCol w="1368152"/>
                <a:gridCol w="602867"/>
                <a:gridCol w="1917413"/>
                <a:gridCol w="1656184"/>
              </a:tblGrid>
              <a:tr h="370840">
                <a:tc>
                  <a:txBody>
                    <a:bodyPr/>
                    <a:lstStyle/>
                    <a:p>
                      <a:r>
                        <a:rPr lang="fr-FR" sz="1200" dirty="0" smtClean="0">
                          <a:latin typeface="Comic Sans MS" pitchFamily="66" charset="0"/>
                        </a:rPr>
                        <a:t>pousser</a:t>
                      </a:r>
                      <a:endParaRPr lang="fr-FR" sz="1200" dirty="0">
                        <a:latin typeface="Comic Sans MS" pitchFamily="66" charset="0"/>
                      </a:endParaRPr>
                    </a:p>
                  </a:txBody>
                  <a:tcPr anchor="ctr">
                    <a:solidFill>
                      <a:schemeClr val="bg1"/>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900" dirty="0" smtClean="0">
                          <a:latin typeface="Comic Sans MS" pitchFamily="66" charset="0"/>
                          <a:sym typeface="Wingdings"/>
                        </a:rPr>
                        <a:t></a:t>
                      </a:r>
                      <a:endParaRPr lang="fr-FR" sz="900" dirty="0" smtClean="0">
                        <a:latin typeface="Comic Sans MS" pitchFamily="66" charset="0"/>
                      </a:endParaRPr>
                    </a:p>
                  </a:txBody>
                  <a:tcPr anchor="ctr">
                    <a:solidFill>
                      <a:schemeClr val="bg1"/>
                    </a:solidFill>
                  </a:tcPr>
                </a:tc>
                <a:tc>
                  <a:txBody>
                    <a:bodyPr/>
                    <a:lstStyle/>
                    <a:p>
                      <a:pPr algn="r"/>
                      <a:r>
                        <a:rPr lang="fr-FR" sz="900" dirty="0" smtClean="0">
                          <a:latin typeface="Comic Sans MS" pitchFamily="66" charset="0"/>
                          <a:sym typeface="Wingdings"/>
                        </a:rPr>
                        <a:t></a:t>
                      </a:r>
                      <a:endParaRPr lang="fr-FR" sz="900" dirty="0">
                        <a:latin typeface="Comic Sans MS" pitchFamily="66" charset="0"/>
                      </a:endParaRPr>
                    </a:p>
                  </a:txBody>
                  <a:tcPr anchor="ctr">
                    <a:solidFill>
                      <a:schemeClr val="bg1"/>
                    </a:solidFill>
                  </a:tcPr>
                </a:tc>
                <a:tc>
                  <a:txBody>
                    <a:bodyPr/>
                    <a:lstStyle/>
                    <a:p>
                      <a:r>
                        <a:rPr lang="fr-FR" sz="1200" dirty="0" smtClean="0">
                          <a:latin typeface="Comic Sans MS" pitchFamily="66" charset="0"/>
                        </a:rPr>
                        <a:t>égoïste</a:t>
                      </a:r>
                      <a:endParaRPr lang="fr-FR" sz="1200" dirty="0">
                        <a:latin typeface="Comic Sans MS" pitchFamily="66" charset="0"/>
                      </a:endParaRPr>
                    </a:p>
                  </a:txBody>
                  <a:tcPr anchor="ctr">
                    <a:solidFill>
                      <a:schemeClr val="bg1"/>
                    </a:solidFill>
                  </a:tcPr>
                </a:tc>
              </a:tr>
              <a:tr h="370840">
                <a:tc>
                  <a:txBody>
                    <a:bodyPr/>
                    <a:lstStyle/>
                    <a:p>
                      <a:r>
                        <a:rPr lang="fr-FR" sz="1200" dirty="0" smtClean="0">
                          <a:latin typeface="Comic Sans MS" pitchFamily="66" charset="0"/>
                        </a:rPr>
                        <a:t>généreux</a:t>
                      </a:r>
                      <a:endParaRPr lang="fr-FR" sz="1200" dirty="0">
                        <a:latin typeface="Comic Sans MS" pitchFamily="66" charset="0"/>
                      </a:endParaRPr>
                    </a:p>
                  </a:txBody>
                  <a:tcPr anchor="ctr">
                    <a:solidFill>
                      <a:schemeClr val="bg1"/>
                    </a:solidFill>
                  </a:tcPr>
                </a:tc>
                <a:tc>
                  <a:txBody>
                    <a:bodyPr/>
                    <a:lstStyle/>
                    <a:p>
                      <a:r>
                        <a:rPr lang="fr-FR" sz="900" dirty="0" smtClean="0">
                          <a:latin typeface="Comic Sans MS" pitchFamily="66" charset="0"/>
                          <a:sym typeface="Wingdings"/>
                        </a:rPr>
                        <a:t></a:t>
                      </a:r>
                      <a:endParaRPr lang="fr-FR" sz="900" dirty="0">
                        <a:latin typeface="Comic Sans MS" pitchFamily="66" charset="0"/>
                      </a:endParaRPr>
                    </a:p>
                  </a:txBody>
                  <a:tcPr anchor="ctr">
                    <a:solidFill>
                      <a:schemeClr val="bg1"/>
                    </a:solidFill>
                  </a:tcPr>
                </a:tc>
                <a:tc>
                  <a:txBody>
                    <a:bodyPr/>
                    <a:lstStyle/>
                    <a:p>
                      <a:pPr algn="r"/>
                      <a:r>
                        <a:rPr lang="fr-FR" sz="900" dirty="0" smtClean="0">
                          <a:latin typeface="Comic Sans MS" pitchFamily="66" charset="0"/>
                          <a:sym typeface="Wingdings"/>
                        </a:rPr>
                        <a:t></a:t>
                      </a:r>
                      <a:endParaRPr lang="fr-FR" sz="900" dirty="0">
                        <a:latin typeface="Comic Sans MS" pitchFamily="66" charset="0"/>
                      </a:endParaRPr>
                    </a:p>
                  </a:txBody>
                  <a:tcPr anchor="ctr">
                    <a:solidFill>
                      <a:schemeClr val="bg1"/>
                    </a:solidFill>
                  </a:tcPr>
                </a:tc>
                <a:tc>
                  <a:txBody>
                    <a:bodyPr/>
                    <a:lstStyle/>
                    <a:p>
                      <a:r>
                        <a:rPr lang="fr-FR" sz="1200" dirty="0" smtClean="0">
                          <a:latin typeface="Comic Sans MS" pitchFamily="66" charset="0"/>
                        </a:rPr>
                        <a:t>tirer</a:t>
                      </a:r>
                      <a:endParaRPr lang="fr-FR" sz="1200" dirty="0">
                        <a:latin typeface="Comic Sans MS" pitchFamily="66" charset="0"/>
                      </a:endParaRPr>
                    </a:p>
                  </a:txBody>
                  <a:tcPr anchor="ctr">
                    <a:solidFill>
                      <a:schemeClr val="bg1"/>
                    </a:solidFill>
                  </a:tcPr>
                </a:tc>
              </a:tr>
              <a:tr h="370840">
                <a:tc>
                  <a:txBody>
                    <a:bodyPr/>
                    <a:lstStyle/>
                    <a:p>
                      <a:r>
                        <a:rPr lang="fr-FR" sz="1200" dirty="0" smtClean="0">
                          <a:latin typeface="Comic Sans MS" pitchFamily="66" charset="0"/>
                        </a:rPr>
                        <a:t>vilain</a:t>
                      </a:r>
                      <a:endParaRPr lang="fr-FR" sz="1200" dirty="0">
                        <a:latin typeface="Comic Sans MS" pitchFamily="66" charset="0"/>
                      </a:endParaRPr>
                    </a:p>
                  </a:txBody>
                  <a:tcPr anchor="ctr">
                    <a:solidFill>
                      <a:schemeClr val="bg1"/>
                    </a:solidFill>
                  </a:tcPr>
                </a:tc>
                <a:tc>
                  <a:txBody>
                    <a:bodyPr/>
                    <a:lstStyle/>
                    <a:p>
                      <a:r>
                        <a:rPr lang="fr-FR" sz="900" dirty="0" smtClean="0">
                          <a:latin typeface="Comic Sans MS" pitchFamily="66" charset="0"/>
                          <a:sym typeface="Wingdings"/>
                        </a:rPr>
                        <a:t></a:t>
                      </a:r>
                      <a:endParaRPr lang="fr-FR" sz="900" dirty="0">
                        <a:latin typeface="Comic Sans MS" pitchFamily="66" charset="0"/>
                      </a:endParaRPr>
                    </a:p>
                  </a:txBody>
                  <a:tcPr anchor="ctr">
                    <a:solidFill>
                      <a:schemeClr val="bg1"/>
                    </a:solidFill>
                  </a:tcPr>
                </a:tc>
                <a:tc>
                  <a:txBody>
                    <a:bodyPr/>
                    <a:lstStyle/>
                    <a:p>
                      <a:pPr algn="r"/>
                      <a:r>
                        <a:rPr lang="fr-FR" sz="900" dirty="0" smtClean="0">
                          <a:latin typeface="Comic Sans MS" pitchFamily="66" charset="0"/>
                          <a:sym typeface="Wingdings"/>
                        </a:rPr>
                        <a:t></a:t>
                      </a:r>
                      <a:endParaRPr lang="fr-FR" sz="900" dirty="0">
                        <a:latin typeface="Comic Sans MS" pitchFamily="66" charset="0"/>
                      </a:endParaRPr>
                    </a:p>
                  </a:txBody>
                  <a:tcPr anchor="ctr">
                    <a:solidFill>
                      <a:schemeClr val="bg1"/>
                    </a:solidFill>
                  </a:tcPr>
                </a:tc>
                <a:tc>
                  <a:txBody>
                    <a:bodyPr/>
                    <a:lstStyle/>
                    <a:p>
                      <a:r>
                        <a:rPr lang="fr-FR" sz="1200" dirty="0" smtClean="0">
                          <a:latin typeface="Comic Sans MS" pitchFamily="66" charset="0"/>
                        </a:rPr>
                        <a:t>gentil</a:t>
                      </a:r>
                      <a:endParaRPr lang="fr-FR" sz="1200" dirty="0">
                        <a:latin typeface="Comic Sans MS" pitchFamily="66" charset="0"/>
                      </a:endParaRPr>
                    </a:p>
                  </a:txBody>
                  <a:tcPr anchor="ctr">
                    <a:solidFill>
                      <a:schemeClr val="bg1"/>
                    </a:solidFill>
                  </a:tcPr>
                </a:tc>
              </a:tr>
              <a:tr h="370840">
                <a:tc>
                  <a:txBody>
                    <a:bodyPr/>
                    <a:lstStyle/>
                    <a:p>
                      <a:r>
                        <a:rPr lang="fr-FR" sz="1200" dirty="0" smtClean="0">
                          <a:latin typeface="Comic Sans MS" pitchFamily="66" charset="0"/>
                        </a:rPr>
                        <a:t>gaucher</a:t>
                      </a:r>
                      <a:endParaRPr lang="fr-FR" sz="1200" dirty="0">
                        <a:latin typeface="Comic Sans MS" pitchFamily="66" charset="0"/>
                      </a:endParaRPr>
                    </a:p>
                  </a:txBody>
                  <a:tcPr anchor="ctr">
                    <a:solidFill>
                      <a:schemeClr val="bg1"/>
                    </a:solidFill>
                  </a:tcPr>
                </a:tc>
                <a:tc>
                  <a:txBody>
                    <a:bodyPr/>
                    <a:lstStyle/>
                    <a:p>
                      <a:r>
                        <a:rPr lang="fr-FR" sz="900" dirty="0" smtClean="0">
                          <a:latin typeface="Comic Sans MS" pitchFamily="66" charset="0"/>
                          <a:sym typeface="Wingdings"/>
                        </a:rPr>
                        <a:t></a:t>
                      </a:r>
                      <a:endParaRPr lang="fr-FR" sz="900" dirty="0">
                        <a:latin typeface="Comic Sans MS" pitchFamily="66" charset="0"/>
                      </a:endParaRPr>
                    </a:p>
                  </a:txBody>
                  <a:tcPr anchor="ctr">
                    <a:solidFill>
                      <a:schemeClr val="bg1"/>
                    </a:solidFill>
                  </a:tcPr>
                </a:tc>
                <a:tc>
                  <a:txBody>
                    <a:bodyPr/>
                    <a:lstStyle/>
                    <a:p>
                      <a:pPr algn="r"/>
                      <a:r>
                        <a:rPr lang="fr-FR" sz="900" dirty="0" smtClean="0">
                          <a:latin typeface="Comic Sans MS" pitchFamily="66" charset="0"/>
                          <a:sym typeface="Wingdings"/>
                        </a:rPr>
                        <a:t></a:t>
                      </a:r>
                      <a:endParaRPr lang="fr-FR" sz="900" dirty="0">
                        <a:latin typeface="Comic Sans MS" pitchFamily="66" charset="0"/>
                      </a:endParaRPr>
                    </a:p>
                  </a:txBody>
                  <a:tcPr anchor="ctr">
                    <a:solidFill>
                      <a:schemeClr val="bg1"/>
                    </a:solidFill>
                  </a:tcPr>
                </a:tc>
                <a:tc>
                  <a:txBody>
                    <a:bodyPr/>
                    <a:lstStyle/>
                    <a:p>
                      <a:r>
                        <a:rPr lang="fr-FR" sz="1200" dirty="0" smtClean="0">
                          <a:latin typeface="Comic Sans MS" pitchFamily="66" charset="0"/>
                        </a:rPr>
                        <a:t>droitier</a:t>
                      </a:r>
                      <a:endParaRPr lang="fr-FR" sz="1200" dirty="0">
                        <a:latin typeface="Comic Sans MS" pitchFamily="66" charset="0"/>
                      </a:endParaRPr>
                    </a:p>
                  </a:txBody>
                  <a:tcPr anchor="ctr">
                    <a:solidFill>
                      <a:schemeClr val="bg1"/>
                    </a:solidFill>
                  </a:tcPr>
                </a:tc>
              </a:tr>
            </a:tbl>
          </a:graphicData>
        </a:graphic>
      </p:graphicFrame>
      <p:sp>
        <p:nvSpPr>
          <p:cNvPr id="4" name="ZoneTexte 3"/>
          <p:cNvSpPr txBox="1"/>
          <p:nvPr/>
        </p:nvSpPr>
        <p:spPr>
          <a:xfrm>
            <a:off x="548680" y="1640339"/>
            <a:ext cx="6020072" cy="415498"/>
          </a:xfrm>
          <a:prstGeom prst="rect">
            <a:avLst/>
          </a:prstGeom>
          <a:noFill/>
        </p:spPr>
        <p:txBody>
          <a:bodyPr wrap="square" rtlCol="0">
            <a:spAutoFit/>
          </a:bodyPr>
          <a:lstStyle/>
          <a:p>
            <a:pPr>
              <a:lnSpc>
                <a:spcPct val="150000"/>
              </a:lnSpc>
            </a:pPr>
            <a:r>
              <a:rPr lang="fr-FR" sz="1400" u="sng" dirty="0" smtClean="0">
                <a:latin typeface="SimpleRonde" pitchFamily="2" charset="0"/>
              </a:rPr>
              <a:t>Relie les mots contraires.</a:t>
            </a:r>
            <a:endParaRPr lang="fr-FR" sz="1400" u="sng" dirty="0">
              <a:latin typeface="SimpleRonde" pitchFamily="2" charset="0"/>
            </a:endParaRPr>
          </a:p>
        </p:txBody>
      </p:sp>
      <p:grpSp>
        <p:nvGrpSpPr>
          <p:cNvPr id="5" name="Groupe 4"/>
          <p:cNvGrpSpPr/>
          <p:nvPr/>
        </p:nvGrpSpPr>
        <p:grpSpPr>
          <a:xfrm>
            <a:off x="116632" y="1576906"/>
            <a:ext cx="360040" cy="461665"/>
            <a:chOff x="116632" y="1352600"/>
            <a:chExt cx="360040" cy="461665"/>
          </a:xfrm>
        </p:grpSpPr>
        <p:sp>
          <p:nvSpPr>
            <p:cNvPr id="6" name="Ellipse 5"/>
            <p:cNvSpPr/>
            <p:nvPr/>
          </p:nvSpPr>
          <p:spPr>
            <a:xfrm>
              <a:off x="116632" y="1424608"/>
              <a:ext cx="360040" cy="360040"/>
            </a:xfrm>
            <a:prstGeom prst="ellipse">
              <a:avLst/>
            </a:prstGeom>
            <a:solidFill>
              <a:schemeClr val="bg1">
                <a:lumMod val="85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 name="ZoneTexte 6"/>
            <p:cNvSpPr txBox="1"/>
            <p:nvPr/>
          </p:nvSpPr>
          <p:spPr>
            <a:xfrm>
              <a:off x="116632" y="1352600"/>
              <a:ext cx="360040" cy="461665"/>
            </a:xfrm>
            <a:prstGeom prst="rect">
              <a:avLst/>
            </a:prstGeom>
            <a:noFill/>
          </p:spPr>
          <p:txBody>
            <a:bodyPr wrap="square" rtlCol="0">
              <a:spAutoFit/>
            </a:bodyPr>
            <a:lstStyle/>
            <a:p>
              <a:pPr algn="ctr"/>
              <a:r>
                <a:rPr lang="fr-FR" sz="2400" dirty="0" smtClean="0">
                  <a:solidFill>
                    <a:schemeClr val="bg1">
                      <a:lumMod val="50000"/>
                    </a:schemeClr>
                  </a:solidFill>
                  <a:effectLst>
                    <a:outerShdw blurRad="38100" dist="38100" dir="2700000" algn="tl">
                      <a:srgbClr val="000000">
                        <a:alpha val="43137"/>
                      </a:srgbClr>
                    </a:outerShdw>
                  </a:effectLst>
                  <a:latin typeface="Berlin Sans FB Demi" pitchFamily="34" charset="0"/>
                </a:rPr>
                <a:t>1</a:t>
              </a:r>
              <a:endParaRPr lang="fr-FR" dirty="0">
                <a:solidFill>
                  <a:schemeClr val="bg1">
                    <a:lumMod val="50000"/>
                  </a:schemeClr>
                </a:solidFill>
                <a:effectLst>
                  <a:outerShdw blurRad="38100" dist="38100" dir="2700000" algn="tl">
                    <a:srgbClr val="000000">
                      <a:alpha val="43137"/>
                    </a:srgbClr>
                  </a:outerShdw>
                </a:effectLst>
                <a:latin typeface="Berlin Sans FB Demi" pitchFamily="34" charset="0"/>
              </a:endParaRPr>
            </a:p>
          </p:txBody>
        </p:sp>
      </p:grpSp>
      <p:sp>
        <p:nvSpPr>
          <p:cNvPr id="8" name="Rectangle à coins arrondis 7"/>
          <p:cNvSpPr/>
          <p:nvPr/>
        </p:nvSpPr>
        <p:spPr>
          <a:xfrm>
            <a:off x="6568752" y="1728326"/>
            <a:ext cx="201216" cy="201216"/>
          </a:xfrm>
          <a:prstGeom prst="roundRect">
            <a:avLst/>
          </a:prstGeom>
          <a:solidFill>
            <a:schemeClr val="bg1"/>
          </a:solidFill>
          <a:ln>
            <a:solidFill>
              <a:schemeClr val="bg1">
                <a:lumMod val="5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fr-F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fr-FR"/>
          </a:p>
        </p:txBody>
      </p:sp>
      <p:sp>
        <p:nvSpPr>
          <p:cNvPr id="9" name="ZoneTexte 8"/>
          <p:cNvSpPr txBox="1"/>
          <p:nvPr/>
        </p:nvSpPr>
        <p:spPr>
          <a:xfrm>
            <a:off x="548680" y="4304928"/>
            <a:ext cx="6020072" cy="415498"/>
          </a:xfrm>
          <a:prstGeom prst="rect">
            <a:avLst/>
          </a:prstGeom>
          <a:noFill/>
        </p:spPr>
        <p:txBody>
          <a:bodyPr wrap="square" rtlCol="0">
            <a:spAutoFit/>
          </a:bodyPr>
          <a:lstStyle/>
          <a:p>
            <a:pPr>
              <a:lnSpc>
                <a:spcPct val="150000"/>
              </a:lnSpc>
            </a:pPr>
            <a:r>
              <a:rPr lang="fr-FR" sz="1400" u="sng" dirty="0" smtClean="0">
                <a:latin typeface="SimpleRonde" pitchFamily="2" charset="0"/>
              </a:rPr>
              <a:t>Dans chaque liste, surligne le contraire du mot étiquette.</a:t>
            </a:r>
            <a:endParaRPr lang="fr-FR" sz="1400" u="sng" dirty="0">
              <a:latin typeface="SimpleRonde" pitchFamily="2" charset="0"/>
            </a:endParaRPr>
          </a:p>
        </p:txBody>
      </p:sp>
      <p:grpSp>
        <p:nvGrpSpPr>
          <p:cNvPr id="10" name="Groupe 9"/>
          <p:cNvGrpSpPr/>
          <p:nvPr/>
        </p:nvGrpSpPr>
        <p:grpSpPr>
          <a:xfrm>
            <a:off x="116632" y="4241495"/>
            <a:ext cx="360040" cy="461665"/>
            <a:chOff x="116632" y="1352600"/>
            <a:chExt cx="360040" cy="461665"/>
          </a:xfrm>
        </p:grpSpPr>
        <p:sp>
          <p:nvSpPr>
            <p:cNvPr id="11" name="Ellipse 10"/>
            <p:cNvSpPr/>
            <p:nvPr/>
          </p:nvSpPr>
          <p:spPr>
            <a:xfrm>
              <a:off x="116632" y="1424608"/>
              <a:ext cx="360040" cy="360040"/>
            </a:xfrm>
            <a:prstGeom prst="ellipse">
              <a:avLst/>
            </a:prstGeom>
            <a:solidFill>
              <a:schemeClr val="bg1">
                <a:lumMod val="85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2" name="ZoneTexte 11"/>
            <p:cNvSpPr txBox="1"/>
            <p:nvPr/>
          </p:nvSpPr>
          <p:spPr>
            <a:xfrm>
              <a:off x="116632" y="1352600"/>
              <a:ext cx="360040" cy="461665"/>
            </a:xfrm>
            <a:prstGeom prst="rect">
              <a:avLst/>
            </a:prstGeom>
            <a:noFill/>
          </p:spPr>
          <p:txBody>
            <a:bodyPr wrap="square" rtlCol="0">
              <a:spAutoFit/>
            </a:bodyPr>
            <a:lstStyle/>
            <a:p>
              <a:pPr algn="ctr"/>
              <a:r>
                <a:rPr lang="fr-FR" sz="2400" dirty="0" smtClean="0">
                  <a:solidFill>
                    <a:schemeClr val="bg1">
                      <a:lumMod val="50000"/>
                    </a:schemeClr>
                  </a:solidFill>
                  <a:effectLst>
                    <a:outerShdw blurRad="38100" dist="38100" dir="2700000" algn="tl">
                      <a:srgbClr val="000000">
                        <a:alpha val="43137"/>
                      </a:srgbClr>
                    </a:outerShdw>
                  </a:effectLst>
                  <a:latin typeface="Berlin Sans FB Demi" pitchFamily="34" charset="0"/>
                </a:rPr>
                <a:t>2</a:t>
              </a:r>
              <a:endParaRPr lang="fr-FR" dirty="0">
                <a:solidFill>
                  <a:schemeClr val="bg1">
                    <a:lumMod val="50000"/>
                  </a:schemeClr>
                </a:solidFill>
                <a:effectLst>
                  <a:outerShdw blurRad="38100" dist="38100" dir="2700000" algn="tl">
                    <a:srgbClr val="000000">
                      <a:alpha val="43137"/>
                    </a:srgbClr>
                  </a:outerShdw>
                </a:effectLst>
                <a:latin typeface="Berlin Sans FB Demi" pitchFamily="34" charset="0"/>
              </a:endParaRPr>
            </a:p>
          </p:txBody>
        </p:sp>
      </p:grpSp>
      <p:sp>
        <p:nvSpPr>
          <p:cNvPr id="13" name="Rectangle à coins arrondis 12"/>
          <p:cNvSpPr/>
          <p:nvPr/>
        </p:nvSpPr>
        <p:spPr>
          <a:xfrm>
            <a:off x="6568752" y="4392915"/>
            <a:ext cx="201216" cy="201216"/>
          </a:xfrm>
          <a:prstGeom prst="roundRect">
            <a:avLst/>
          </a:prstGeom>
          <a:solidFill>
            <a:schemeClr val="bg1"/>
          </a:solidFill>
          <a:ln>
            <a:solidFill>
              <a:schemeClr val="bg1">
                <a:lumMod val="5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fr-F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fr-FR"/>
          </a:p>
        </p:txBody>
      </p:sp>
      <p:sp>
        <p:nvSpPr>
          <p:cNvPr id="14" name="Carré corné 13"/>
          <p:cNvSpPr/>
          <p:nvPr/>
        </p:nvSpPr>
        <p:spPr>
          <a:xfrm rot="509975">
            <a:off x="136912" y="5085857"/>
            <a:ext cx="1152128" cy="360040"/>
          </a:xfrm>
          <a:prstGeom prst="foldedCorner">
            <a:avLst/>
          </a:prstGeom>
          <a:solidFill>
            <a:schemeClr val="bg1">
              <a:lumMod val="8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fr-FR" dirty="0" smtClean="0">
                <a:solidFill>
                  <a:schemeClr val="tx1"/>
                </a:solidFill>
              </a:rPr>
              <a:t>beauté</a:t>
            </a:r>
            <a:endParaRPr lang="fr-FR" dirty="0">
              <a:solidFill>
                <a:schemeClr val="tx1"/>
              </a:solidFill>
            </a:endParaRPr>
          </a:p>
        </p:txBody>
      </p:sp>
      <p:sp>
        <p:nvSpPr>
          <p:cNvPr id="15" name="Carré corné 14"/>
          <p:cNvSpPr/>
          <p:nvPr/>
        </p:nvSpPr>
        <p:spPr>
          <a:xfrm rot="21275712">
            <a:off x="130671" y="5949818"/>
            <a:ext cx="1311876" cy="360040"/>
          </a:xfrm>
          <a:prstGeom prst="foldedCorner">
            <a:avLst/>
          </a:prstGeom>
          <a:solidFill>
            <a:schemeClr val="bg1">
              <a:lumMod val="8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fr-FR" dirty="0" smtClean="0">
                <a:solidFill>
                  <a:schemeClr val="tx1"/>
                </a:solidFill>
              </a:rPr>
              <a:t>gentillesse</a:t>
            </a:r>
            <a:endParaRPr lang="fr-FR" dirty="0">
              <a:solidFill>
                <a:schemeClr val="tx1"/>
              </a:solidFill>
            </a:endParaRPr>
          </a:p>
        </p:txBody>
      </p:sp>
      <p:sp>
        <p:nvSpPr>
          <p:cNvPr id="16" name="Carré corné 15"/>
          <p:cNvSpPr/>
          <p:nvPr/>
        </p:nvSpPr>
        <p:spPr>
          <a:xfrm rot="509975">
            <a:off x="136912" y="6814049"/>
            <a:ext cx="1152128" cy="360040"/>
          </a:xfrm>
          <a:prstGeom prst="foldedCorner">
            <a:avLst/>
          </a:prstGeom>
          <a:solidFill>
            <a:schemeClr val="bg1">
              <a:lumMod val="8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fr-FR" dirty="0" smtClean="0">
                <a:solidFill>
                  <a:schemeClr val="tx1"/>
                </a:solidFill>
              </a:rPr>
              <a:t>aimer</a:t>
            </a:r>
            <a:endParaRPr lang="fr-FR" dirty="0">
              <a:solidFill>
                <a:schemeClr val="tx1"/>
              </a:solidFill>
            </a:endParaRPr>
          </a:p>
        </p:txBody>
      </p:sp>
      <p:sp>
        <p:nvSpPr>
          <p:cNvPr id="17" name="ZoneTexte 16"/>
          <p:cNvSpPr txBox="1"/>
          <p:nvPr/>
        </p:nvSpPr>
        <p:spPr>
          <a:xfrm>
            <a:off x="548680" y="7633846"/>
            <a:ext cx="6020072" cy="415498"/>
          </a:xfrm>
          <a:prstGeom prst="rect">
            <a:avLst/>
          </a:prstGeom>
          <a:noFill/>
        </p:spPr>
        <p:txBody>
          <a:bodyPr wrap="square" rtlCol="0">
            <a:spAutoFit/>
          </a:bodyPr>
          <a:lstStyle/>
          <a:p>
            <a:pPr>
              <a:lnSpc>
                <a:spcPct val="150000"/>
              </a:lnSpc>
            </a:pPr>
            <a:r>
              <a:rPr lang="fr-FR" sz="1400" u="sng" dirty="0" smtClean="0">
                <a:latin typeface="SimpleRonde" pitchFamily="2" charset="0"/>
              </a:rPr>
              <a:t>Trouve un synonyme pour chacun de ces mots.</a:t>
            </a:r>
            <a:endParaRPr lang="fr-FR" sz="1400" u="sng" dirty="0">
              <a:latin typeface="SimpleRonde" pitchFamily="2" charset="0"/>
            </a:endParaRPr>
          </a:p>
        </p:txBody>
      </p:sp>
      <p:grpSp>
        <p:nvGrpSpPr>
          <p:cNvPr id="18" name="Groupe 17"/>
          <p:cNvGrpSpPr/>
          <p:nvPr/>
        </p:nvGrpSpPr>
        <p:grpSpPr>
          <a:xfrm>
            <a:off x="116632" y="7570413"/>
            <a:ext cx="360040" cy="461665"/>
            <a:chOff x="116632" y="1352600"/>
            <a:chExt cx="360040" cy="461665"/>
          </a:xfrm>
        </p:grpSpPr>
        <p:sp>
          <p:nvSpPr>
            <p:cNvPr id="19" name="Ellipse 18"/>
            <p:cNvSpPr/>
            <p:nvPr/>
          </p:nvSpPr>
          <p:spPr>
            <a:xfrm>
              <a:off x="116632" y="1424608"/>
              <a:ext cx="360040" cy="360040"/>
            </a:xfrm>
            <a:prstGeom prst="ellipse">
              <a:avLst/>
            </a:prstGeom>
            <a:solidFill>
              <a:schemeClr val="bg1">
                <a:lumMod val="85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0" name="ZoneTexte 19"/>
            <p:cNvSpPr txBox="1"/>
            <p:nvPr/>
          </p:nvSpPr>
          <p:spPr>
            <a:xfrm>
              <a:off x="116632" y="1352600"/>
              <a:ext cx="360040" cy="461665"/>
            </a:xfrm>
            <a:prstGeom prst="rect">
              <a:avLst/>
            </a:prstGeom>
            <a:noFill/>
          </p:spPr>
          <p:txBody>
            <a:bodyPr wrap="square" rtlCol="0">
              <a:spAutoFit/>
            </a:bodyPr>
            <a:lstStyle/>
            <a:p>
              <a:pPr algn="ctr"/>
              <a:r>
                <a:rPr lang="fr-FR" sz="2400" dirty="0" smtClean="0">
                  <a:solidFill>
                    <a:schemeClr val="bg1">
                      <a:lumMod val="50000"/>
                    </a:schemeClr>
                  </a:solidFill>
                  <a:effectLst>
                    <a:outerShdw blurRad="38100" dist="38100" dir="2700000" algn="tl">
                      <a:srgbClr val="000000">
                        <a:alpha val="43137"/>
                      </a:srgbClr>
                    </a:outerShdw>
                  </a:effectLst>
                  <a:latin typeface="Berlin Sans FB Demi" pitchFamily="34" charset="0"/>
                </a:rPr>
                <a:t>3</a:t>
              </a:r>
              <a:endParaRPr lang="fr-FR" dirty="0">
                <a:solidFill>
                  <a:schemeClr val="bg1">
                    <a:lumMod val="50000"/>
                  </a:schemeClr>
                </a:solidFill>
                <a:effectLst>
                  <a:outerShdw blurRad="38100" dist="38100" dir="2700000" algn="tl">
                    <a:srgbClr val="000000">
                      <a:alpha val="43137"/>
                    </a:srgbClr>
                  </a:outerShdw>
                </a:effectLst>
                <a:latin typeface="Berlin Sans FB Demi" pitchFamily="34" charset="0"/>
              </a:endParaRPr>
            </a:p>
          </p:txBody>
        </p:sp>
      </p:grpSp>
      <p:sp>
        <p:nvSpPr>
          <p:cNvPr id="21" name="Rectangle à coins arrondis 20"/>
          <p:cNvSpPr/>
          <p:nvPr/>
        </p:nvSpPr>
        <p:spPr>
          <a:xfrm>
            <a:off x="6568752" y="7721833"/>
            <a:ext cx="201216" cy="201216"/>
          </a:xfrm>
          <a:prstGeom prst="roundRect">
            <a:avLst/>
          </a:prstGeom>
          <a:solidFill>
            <a:schemeClr val="bg1"/>
          </a:solidFill>
          <a:ln>
            <a:solidFill>
              <a:schemeClr val="bg1">
                <a:lumMod val="5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fr-F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fr-FR"/>
          </a:p>
        </p:txBody>
      </p:sp>
      <p:sp>
        <p:nvSpPr>
          <p:cNvPr id="22" name="ZoneTexte 21"/>
          <p:cNvSpPr txBox="1"/>
          <p:nvPr/>
        </p:nvSpPr>
        <p:spPr>
          <a:xfrm>
            <a:off x="1543472" y="5127377"/>
            <a:ext cx="4608512" cy="276999"/>
          </a:xfrm>
          <a:prstGeom prst="rect">
            <a:avLst/>
          </a:prstGeom>
          <a:noFill/>
        </p:spPr>
        <p:txBody>
          <a:bodyPr wrap="square" rtlCol="0">
            <a:spAutoFit/>
          </a:bodyPr>
          <a:lstStyle/>
          <a:p>
            <a:r>
              <a:rPr lang="fr-FR" sz="1200" dirty="0" smtClean="0">
                <a:latin typeface="Comic Sans MS" pitchFamily="66" charset="0"/>
              </a:rPr>
              <a:t>charme - élégance - splendeur - laideur - charme</a:t>
            </a:r>
            <a:endParaRPr lang="fr-FR" sz="1200" dirty="0">
              <a:latin typeface="Comic Sans MS" pitchFamily="66" charset="0"/>
            </a:endParaRPr>
          </a:p>
        </p:txBody>
      </p:sp>
      <p:sp>
        <p:nvSpPr>
          <p:cNvPr id="23" name="ZoneTexte 22"/>
          <p:cNvSpPr txBox="1"/>
          <p:nvPr/>
        </p:nvSpPr>
        <p:spPr>
          <a:xfrm>
            <a:off x="1543472" y="5998860"/>
            <a:ext cx="4608512" cy="276999"/>
          </a:xfrm>
          <a:prstGeom prst="rect">
            <a:avLst/>
          </a:prstGeom>
          <a:noFill/>
        </p:spPr>
        <p:txBody>
          <a:bodyPr wrap="square" rtlCol="0">
            <a:spAutoFit/>
          </a:bodyPr>
          <a:lstStyle/>
          <a:p>
            <a:r>
              <a:rPr lang="fr-FR" sz="1200" dirty="0" smtClean="0">
                <a:latin typeface="Comic Sans MS" pitchFamily="66" charset="0"/>
              </a:rPr>
              <a:t>amabilité - bienveillance - bonté - douceur - méchanceté</a:t>
            </a:r>
            <a:endParaRPr lang="fr-FR" sz="1200" dirty="0">
              <a:latin typeface="Comic Sans MS" pitchFamily="66" charset="0"/>
            </a:endParaRPr>
          </a:p>
        </p:txBody>
      </p:sp>
      <p:sp>
        <p:nvSpPr>
          <p:cNvPr id="24" name="ZoneTexte 23"/>
          <p:cNvSpPr txBox="1"/>
          <p:nvPr/>
        </p:nvSpPr>
        <p:spPr>
          <a:xfrm>
            <a:off x="1543472" y="6855569"/>
            <a:ext cx="4608512" cy="276999"/>
          </a:xfrm>
          <a:prstGeom prst="rect">
            <a:avLst/>
          </a:prstGeom>
          <a:noFill/>
        </p:spPr>
        <p:txBody>
          <a:bodyPr wrap="square" rtlCol="0">
            <a:spAutoFit/>
          </a:bodyPr>
          <a:lstStyle/>
          <a:p>
            <a:r>
              <a:rPr lang="fr-FR" sz="1200" dirty="0" smtClean="0">
                <a:latin typeface="Comic Sans MS" pitchFamily="66" charset="0"/>
              </a:rPr>
              <a:t>adorer - détester - estimer - affectionner - chérir</a:t>
            </a:r>
            <a:endParaRPr lang="fr-FR" sz="1200" dirty="0">
              <a:latin typeface="Comic Sans MS" pitchFamily="66" charset="0"/>
            </a:endParaRPr>
          </a:p>
        </p:txBody>
      </p:sp>
      <p:sp>
        <p:nvSpPr>
          <p:cNvPr id="25" name="Carré corné 24"/>
          <p:cNvSpPr/>
          <p:nvPr/>
        </p:nvSpPr>
        <p:spPr>
          <a:xfrm rot="509975">
            <a:off x="136224" y="8350393"/>
            <a:ext cx="1277266" cy="360040"/>
          </a:xfrm>
          <a:prstGeom prst="foldedCorner">
            <a:avLst/>
          </a:prstGeom>
          <a:solidFill>
            <a:schemeClr val="bg1">
              <a:lumMod val="8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fr-FR" dirty="0" smtClean="0">
                <a:solidFill>
                  <a:schemeClr val="tx1"/>
                </a:solidFill>
              </a:rPr>
              <a:t>maigre</a:t>
            </a:r>
            <a:endParaRPr lang="fr-FR" dirty="0">
              <a:solidFill>
                <a:schemeClr val="tx1"/>
              </a:solidFill>
            </a:endParaRPr>
          </a:p>
        </p:txBody>
      </p:sp>
      <p:sp>
        <p:nvSpPr>
          <p:cNvPr id="26" name="Carré corné 25"/>
          <p:cNvSpPr/>
          <p:nvPr/>
        </p:nvSpPr>
        <p:spPr>
          <a:xfrm rot="21275712">
            <a:off x="131026" y="9212629"/>
            <a:ext cx="1152128" cy="360040"/>
          </a:xfrm>
          <a:prstGeom prst="foldedCorner">
            <a:avLst/>
          </a:prstGeom>
          <a:solidFill>
            <a:schemeClr val="bg1">
              <a:lumMod val="8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fr-FR" dirty="0" smtClean="0">
                <a:solidFill>
                  <a:schemeClr val="tx1"/>
                </a:solidFill>
              </a:rPr>
              <a:t>immense</a:t>
            </a:r>
            <a:endParaRPr lang="fr-FR" dirty="0">
              <a:solidFill>
                <a:schemeClr val="tx1"/>
              </a:solidFill>
            </a:endParaRPr>
          </a:p>
        </p:txBody>
      </p:sp>
      <p:pic>
        <p:nvPicPr>
          <p:cNvPr id="27" name="Image 26" descr="Capture d’écran"/>
          <p:cNvPicPr>
            <a:picLocks noChangeAspect="1"/>
          </p:cNvPicPr>
          <p:nvPr/>
        </p:nvPicPr>
        <p:blipFill rotWithShape="1">
          <a:blip r:embed="rId2">
            <a:extLst>
              <a:ext uri="{28A0092B-C50C-407E-A947-70E740481C1C}">
                <a14:useLocalDpi xmlns:a14="http://schemas.microsoft.com/office/drawing/2010/main" val="0"/>
              </a:ext>
            </a:extLst>
          </a:blip>
          <a:srcRect l="34322" r="39484" b="79079"/>
          <a:stretch/>
        </p:blipFill>
        <p:spPr>
          <a:xfrm>
            <a:off x="1484785" y="8331266"/>
            <a:ext cx="1796405" cy="502778"/>
          </a:xfrm>
          <a:prstGeom prst="rect">
            <a:avLst/>
          </a:prstGeom>
        </p:spPr>
      </p:pic>
      <p:pic>
        <p:nvPicPr>
          <p:cNvPr id="28" name="Image 27" descr="Capture d’écran"/>
          <p:cNvPicPr>
            <a:picLocks noChangeAspect="1"/>
          </p:cNvPicPr>
          <p:nvPr/>
        </p:nvPicPr>
        <p:blipFill rotWithShape="1">
          <a:blip r:embed="rId2">
            <a:extLst>
              <a:ext uri="{28A0092B-C50C-407E-A947-70E740481C1C}">
                <a14:useLocalDpi xmlns:a14="http://schemas.microsoft.com/office/drawing/2010/main" val="0"/>
              </a:ext>
            </a:extLst>
          </a:blip>
          <a:srcRect l="34322" r="39484" b="79079"/>
          <a:stretch/>
        </p:blipFill>
        <p:spPr>
          <a:xfrm>
            <a:off x="1484785" y="9202750"/>
            <a:ext cx="1796405" cy="502778"/>
          </a:xfrm>
          <a:prstGeom prst="rect">
            <a:avLst/>
          </a:prstGeom>
        </p:spPr>
      </p:pic>
      <p:sp>
        <p:nvSpPr>
          <p:cNvPr id="29" name="Carré corné 28"/>
          <p:cNvSpPr/>
          <p:nvPr/>
        </p:nvSpPr>
        <p:spPr>
          <a:xfrm rot="509975">
            <a:off x="3496930" y="8353704"/>
            <a:ext cx="1152128" cy="360040"/>
          </a:xfrm>
          <a:prstGeom prst="foldedCorner">
            <a:avLst/>
          </a:prstGeom>
          <a:solidFill>
            <a:schemeClr val="bg1">
              <a:lumMod val="8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fr-FR" dirty="0" smtClean="0">
                <a:solidFill>
                  <a:schemeClr val="tx1"/>
                </a:solidFill>
              </a:rPr>
              <a:t>murmurer</a:t>
            </a:r>
            <a:endParaRPr lang="fr-FR" dirty="0">
              <a:solidFill>
                <a:schemeClr val="tx1"/>
              </a:solidFill>
            </a:endParaRPr>
          </a:p>
        </p:txBody>
      </p:sp>
      <p:sp>
        <p:nvSpPr>
          <p:cNvPr id="30" name="Carré corné 29"/>
          <p:cNvSpPr/>
          <p:nvPr/>
        </p:nvSpPr>
        <p:spPr>
          <a:xfrm rot="21275712">
            <a:off x="3491044" y="9225188"/>
            <a:ext cx="1152128" cy="360040"/>
          </a:xfrm>
          <a:prstGeom prst="foldedCorner">
            <a:avLst/>
          </a:prstGeom>
          <a:solidFill>
            <a:schemeClr val="bg1">
              <a:lumMod val="8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fr-FR" dirty="0" smtClean="0">
                <a:solidFill>
                  <a:schemeClr val="tx1"/>
                </a:solidFill>
              </a:rPr>
              <a:t>pleurer</a:t>
            </a:r>
            <a:endParaRPr lang="fr-FR" dirty="0">
              <a:solidFill>
                <a:schemeClr val="tx1"/>
              </a:solidFill>
            </a:endParaRPr>
          </a:p>
        </p:txBody>
      </p:sp>
      <p:pic>
        <p:nvPicPr>
          <p:cNvPr id="31" name="Image 30" descr="Capture d’écran"/>
          <p:cNvPicPr>
            <a:picLocks noChangeAspect="1"/>
          </p:cNvPicPr>
          <p:nvPr/>
        </p:nvPicPr>
        <p:blipFill rotWithShape="1">
          <a:blip r:embed="rId2">
            <a:extLst>
              <a:ext uri="{28A0092B-C50C-407E-A947-70E740481C1C}">
                <a14:useLocalDpi xmlns:a14="http://schemas.microsoft.com/office/drawing/2010/main" val="0"/>
              </a:ext>
            </a:extLst>
          </a:blip>
          <a:srcRect l="34322" r="39484" b="79079"/>
          <a:stretch/>
        </p:blipFill>
        <p:spPr>
          <a:xfrm>
            <a:off x="4869161" y="8331266"/>
            <a:ext cx="1796405" cy="502778"/>
          </a:xfrm>
          <a:prstGeom prst="rect">
            <a:avLst/>
          </a:prstGeom>
        </p:spPr>
      </p:pic>
      <p:pic>
        <p:nvPicPr>
          <p:cNvPr id="32" name="Image 31" descr="Capture d’écran"/>
          <p:cNvPicPr>
            <a:picLocks noChangeAspect="1"/>
          </p:cNvPicPr>
          <p:nvPr/>
        </p:nvPicPr>
        <p:blipFill rotWithShape="1">
          <a:blip r:embed="rId2">
            <a:extLst>
              <a:ext uri="{28A0092B-C50C-407E-A947-70E740481C1C}">
                <a14:useLocalDpi xmlns:a14="http://schemas.microsoft.com/office/drawing/2010/main" val="0"/>
              </a:ext>
            </a:extLst>
          </a:blip>
          <a:srcRect l="34322" r="39484" b="79079"/>
          <a:stretch/>
        </p:blipFill>
        <p:spPr>
          <a:xfrm>
            <a:off x="4869161" y="9202750"/>
            <a:ext cx="1796405" cy="502778"/>
          </a:xfrm>
          <a:prstGeom prst="rect">
            <a:avLst/>
          </a:prstGeom>
        </p:spPr>
      </p:pic>
    </p:spTree>
    <p:extLst>
      <p:ext uri="{BB962C8B-B14F-4D97-AF65-F5344CB8AC3E}">
        <p14:creationId xmlns:p14="http://schemas.microsoft.com/office/powerpoint/2010/main" val="168439948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
          <p:cNvSpPr>
            <a:spLocks noGrp="1"/>
          </p:cNvSpPr>
          <p:nvPr>
            <p:ph type="body" sz="quarter" idx="10"/>
          </p:nvPr>
        </p:nvSpPr>
        <p:spPr/>
        <p:txBody>
          <a:bodyPr/>
          <a:lstStyle/>
          <a:p>
            <a:r>
              <a:rPr lang="fr-FR" dirty="0" smtClean="0"/>
              <a:t>Les contraires</a:t>
            </a:r>
            <a:endParaRPr lang="fr-FR" dirty="0"/>
          </a:p>
        </p:txBody>
      </p:sp>
      <p:graphicFrame>
        <p:nvGraphicFramePr>
          <p:cNvPr id="3" name="Tableau 2"/>
          <p:cNvGraphicFramePr>
            <a:graphicFrameLocks noGrp="1"/>
          </p:cNvGraphicFramePr>
          <p:nvPr>
            <p:extLst>
              <p:ext uri="{D42A27DB-BD31-4B8C-83A1-F6EECF244321}">
                <p14:modId xmlns:p14="http://schemas.microsoft.com/office/powerpoint/2010/main" val="2397182384"/>
              </p:ext>
            </p:extLst>
          </p:nvPr>
        </p:nvGraphicFramePr>
        <p:xfrm>
          <a:off x="764704" y="2360712"/>
          <a:ext cx="5544616" cy="1483360"/>
        </p:xfrm>
        <a:graphic>
          <a:graphicData uri="http://schemas.openxmlformats.org/drawingml/2006/table">
            <a:tbl>
              <a:tblPr bandRow="1">
                <a:tableStyleId>{5C22544A-7EE6-4342-B048-85BDC9FD1C3A}</a:tableStyleId>
              </a:tblPr>
              <a:tblGrid>
                <a:gridCol w="1368152"/>
                <a:gridCol w="602867"/>
                <a:gridCol w="1917413"/>
                <a:gridCol w="1656184"/>
              </a:tblGrid>
              <a:tr h="370840">
                <a:tc>
                  <a:txBody>
                    <a:bodyPr/>
                    <a:lstStyle/>
                    <a:p>
                      <a:r>
                        <a:rPr lang="fr-FR" sz="1200" dirty="0" smtClean="0">
                          <a:latin typeface="Comic Sans MS" pitchFamily="66" charset="0"/>
                        </a:rPr>
                        <a:t>éclairer</a:t>
                      </a:r>
                      <a:endParaRPr lang="fr-FR" sz="1200" dirty="0">
                        <a:latin typeface="Comic Sans MS" pitchFamily="66" charset="0"/>
                      </a:endParaRPr>
                    </a:p>
                  </a:txBody>
                  <a:tcPr anchor="ctr">
                    <a:solidFill>
                      <a:schemeClr val="bg1"/>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900" dirty="0" smtClean="0">
                          <a:latin typeface="Comic Sans MS" pitchFamily="66" charset="0"/>
                          <a:sym typeface="Wingdings"/>
                        </a:rPr>
                        <a:t></a:t>
                      </a:r>
                      <a:endParaRPr lang="fr-FR" sz="900" dirty="0" smtClean="0">
                        <a:latin typeface="Comic Sans MS" pitchFamily="66" charset="0"/>
                      </a:endParaRPr>
                    </a:p>
                  </a:txBody>
                  <a:tcPr anchor="ctr">
                    <a:solidFill>
                      <a:schemeClr val="bg1"/>
                    </a:solidFill>
                  </a:tcPr>
                </a:tc>
                <a:tc>
                  <a:txBody>
                    <a:bodyPr/>
                    <a:lstStyle/>
                    <a:p>
                      <a:pPr algn="r"/>
                      <a:r>
                        <a:rPr lang="fr-FR" sz="900" dirty="0" smtClean="0">
                          <a:latin typeface="Comic Sans MS" pitchFamily="66" charset="0"/>
                          <a:sym typeface="Wingdings"/>
                        </a:rPr>
                        <a:t></a:t>
                      </a:r>
                      <a:endParaRPr lang="fr-FR" sz="900" dirty="0">
                        <a:latin typeface="Comic Sans MS" pitchFamily="66" charset="0"/>
                      </a:endParaRPr>
                    </a:p>
                  </a:txBody>
                  <a:tcPr anchor="ctr">
                    <a:solidFill>
                      <a:schemeClr val="bg1"/>
                    </a:solidFill>
                  </a:tcPr>
                </a:tc>
                <a:tc>
                  <a:txBody>
                    <a:bodyPr/>
                    <a:lstStyle/>
                    <a:p>
                      <a:r>
                        <a:rPr lang="fr-FR" sz="1200" dirty="0" smtClean="0">
                          <a:latin typeface="Comic Sans MS" pitchFamily="66" charset="0"/>
                        </a:rPr>
                        <a:t>libérer</a:t>
                      </a:r>
                      <a:endParaRPr lang="fr-FR" sz="1200" dirty="0">
                        <a:latin typeface="Comic Sans MS" pitchFamily="66" charset="0"/>
                      </a:endParaRPr>
                    </a:p>
                  </a:txBody>
                  <a:tcPr anchor="ctr">
                    <a:solidFill>
                      <a:schemeClr val="bg1"/>
                    </a:solidFill>
                  </a:tcPr>
                </a:tc>
              </a:tr>
              <a:tr h="370840">
                <a:tc>
                  <a:txBody>
                    <a:bodyPr/>
                    <a:lstStyle/>
                    <a:p>
                      <a:r>
                        <a:rPr lang="fr-FR" sz="1200" dirty="0" smtClean="0">
                          <a:latin typeface="Comic Sans MS" pitchFamily="66" charset="0"/>
                        </a:rPr>
                        <a:t>emprisonner</a:t>
                      </a:r>
                      <a:endParaRPr lang="fr-FR" sz="1200" dirty="0">
                        <a:latin typeface="Comic Sans MS" pitchFamily="66" charset="0"/>
                      </a:endParaRPr>
                    </a:p>
                  </a:txBody>
                  <a:tcPr anchor="ctr">
                    <a:solidFill>
                      <a:schemeClr val="bg1"/>
                    </a:solidFill>
                  </a:tcPr>
                </a:tc>
                <a:tc>
                  <a:txBody>
                    <a:bodyPr/>
                    <a:lstStyle/>
                    <a:p>
                      <a:r>
                        <a:rPr lang="fr-FR" sz="900" dirty="0" smtClean="0">
                          <a:latin typeface="Comic Sans MS" pitchFamily="66" charset="0"/>
                          <a:sym typeface="Wingdings"/>
                        </a:rPr>
                        <a:t></a:t>
                      </a:r>
                      <a:endParaRPr lang="fr-FR" sz="900" dirty="0">
                        <a:latin typeface="Comic Sans MS" pitchFamily="66" charset="0"/>
                      </a:endParaRPr>
                    </a:p>
                  </a:txBody>
                  <a:tcPr anchor="ctr">
                    <a:solidFill>
                      <a:schemeClr val="bg1"/>
                    </a:solidFill>
                  </a:tcPr>
                </a:tc>
                <a:tc>
                  <a:txBody>
                    <a:bodyPr/>
                    <a:lstStyle/>
                    <a:p>
                      <a:pPr algn="r"/>
                      <a:r>
                        <a:rPr lang="fr-FR" sz="900" dirty="0" smtClean="0">
                          <a:latin typeface="Comic Sans MS" pitchFamily="66" charset="0"/>
                          <a:sym typeface="Wingdings"/>
                        </a:rPr>
                        <a:t></a:t>
                      </a:r>
                      <a:endParaRPr lang="fr-FR" sz="900" dirty="0">
                        <a:latin typeface="Comic Sans MS" pitchFamily="66" charset="0"/>
                      </a:endParaRPr>
                    </a:p>
                  </a:txBody>
                  <a:tcPr anchor="ctr">
                    <a:solidFill>
                      <a:schemeClr val="bg1"/>
                    </a:solidFill>
                  </a:tcPr>
                </a:tc>
                <a:tc>
                  <a:txBody>
                    <a:bodyPr/>
                    <a:lstStyle/>
                    <a:p>
                      <a:r>
                        <a:rPr lang="fr-FR" sz="1200" dirty="0" smtClean="0">
                          <a:latin typeface="Comic Sans MS" pitchFamily="66" charset="0"/>
                        </a:rPr>
                        <a:t>triste</a:t>
                      </a:r>
                      <a:endParaRPr lang="fr-FR" sz="1200" dirty="0">
                        <a:latin typeface="Comic Sans MS" pitchFamily="66" charset="0"/>
                      </a:endParaRPr>
                    </a:p>
                  </a:txBody>
                  <a:tcPr anchor="ctr">
                    <a:solidFill>
                      <a:schemeClr val="bg1"/>
                    </a:solidFill>
                  </a:tcPr>
                </a:tc>
              </a:tr>
              <a:tr h="370840">
                <a:tc>
                  <a:txBody>
                    <a:bodyPr/>
                    <a:lstStyle/>
                    <a:p>
                      <a:r>
                        <a:rPr lang="fr-FR" sz="1200" dirty="0" smtClean="0">
                          <a:latin typeface="Comic Sans MS" pitchFamily="66" charset="0"/>
                        </a:rPr>
                        <a:t>faible</a:t>
                      </a:r>
                      <a:endParaRPr lang="fr-FR" sz="1200" dirty="0">
                        <a:latin typeface="Comic Sans MS" pitchFamily="66" charset="0"/>
                      </a:endParaRPr>
                    </a:p>
                  </a:txBody>
                  <a:tcPr anchor="ctr">
                    <a:solidFill>
                      <a:schemeClr val="bg1"/>
                    </a:solidFill>
                  </a:tcPr>
                </a:tc>
                <a:tc>
                  <a:txBody>
                    <a:bodyPr/>
                    <a:lstStyle/>
                    <a:p>
                      <a:r>
                        <a:rPr lang="fr-FR" sz="900" dirty="0" smtClean="0">
                          <a:latin typeface="Comic Sans MS" pitchFamily="66" charset="0"/>
                          <a:sym typeface="Wingdings"/>
                        </a:rPr>
                        <a:t></a:t>
                      </a:r>
                      <a:endParaRPr lang="fr-FR" sz="900" dirty="0">
                        <a:latin typeface="Comic Sans MS" pitchFamily="66" charset="0"/>
                      </a:endParaRPr>
                    </a:p>
                  </a:txBody>
                  <a:tcPr anchor="ctr">
                    <a:solidFill>
                      <a:schemeClr val="bg1"/>
                    </a:solidFill>
                  </a:tcPr>
                </a:tc>
                <a:tc>
                  <a:txBody>
                    <a:bodyPr/>
                    <a:lstStyle/>
                    <a:p>
                      <a:pPr algn="r"/>
                      <a:r>
                        <a:rPr lang="fr-FR" sz="900" dirty="0" smtClean="0">
                          <a:latin typeface="Comic Sans MS" pitchFamily="66" charset="0"/>
                          <a:sym typeface="Wingdings"/>
                        </a:rPr>
                        <a:t></a:t>
                      </a:r>
                      <a:endParaRPr lang="fr-FR" sz="900" dirty="0">
                        <a:latin typeface="Comic Sans MS" pitchFamily="66" charset="0"/>
                      </a:endParaRPr>
                    </a:p>
                  </a:txBody>
                  <a:tcPr anchor="ctr">
                    <a:solidFill>
                      <a:schemeClr val="bg1"/>
                    </a:solidFill>
                  </a:tcPr>
                </a:tc>
                <a:tc>
                  <a:txBody>
                    <a:bodyPr/>
                    <a:lstStyle/>
                    <a:p>
                      <a:r>
                        <a:rPr lang="fr-FR" sz="1200" dirty="0" smtClean="0">
                          <a:latin typeface="Comic Sans MS" pitchFamily="66" charset="0"/>
                        </a:rPr>
                        <a:t>fort</a:t>
                      </a:r>
                      <a:endParaRPr lang="fr-FR" sz="1200" dirty="0">
                        <a:latin typeface="Comic Sans MS" pitchFamily="66" charset="0"/>
                      </a:endParaRPr>
                    </a:p>
                  </a:txBody>
                  <a:tcPr anchor="ctr">
                    <a:solidFill>
                      <a:schemeClr val="bg1"/>
                    </a:solidFill>
                  </a:tcPr>
                </a:tc>
              </a:tr>
              <a:tr h="370840">
                <a:tc>
                  <a:txBody>
                    <a:bodyPr/>
                    <a:lstStyle/>
                    <a:p>
                      <a:r>
                        <a:rPr lang="fr-FR" sz="1200" dirty="0" smtClean="0">
                          <a:latin typeface="Comic Sans MS" pitchFamily="66" charset="0"/>
                        </a:rPr>
                        <a:t>drôle</a:t>
                      </a:r>
                      <a:endParaRPr lang="fr-FR" sz="1200" dirty="0">
                        <a:latin typeface="Comic Sans MS" pitchFamily="66" charset="0"/>
                      </a:endParaRPr>
                    </a:p>
                  </a:txBody>
                  <a:tcPr anchor="ctr">
                    <a:solidFill>
                      <a:schemeClr val="bg1"/>
                    </a:solidFill>
                  </a:tcPr>
                </a:tc>
                <a:tc>
                  <a:txBody>
                    <a:bodyPr/>
                    <a:lstStyle/>
                    <a:p>
                      <a:r>
                        <a:rPr lang="fr-FR" sz="900" dirty="0" smtClean="0">
                          <a:latin typeface="Comic Sans MS" pitchFamily="66" charset="0"/>
                          <a:sym typeface="Wingdings"/>
                        </a:rPr>
                        <a:t></a:t>
                      </a:r>
                      <a:endParaRPr lang="fr-FR" sz="900" dirty="0">
                        <a:latin typeface="Comic Sans MS" pitchFamily="66" charset="0"/>
                      </a:endParaRPr>
                    </a:p>
                  </a:txBody>
                  <a:tcPr anchor="ctr">
                    <a:solidFill>
                      <a:schemeClr val="bg1"/>
                    </a:solidFill>
                  </a:tcPr>
                </a:tc>
                <a:tc>
                  <a:txBody>
                    <a:bodyPr/>
                    <a:lstStyle/>
                    <a:p>
                      <a:pPr algn="r"/>
                      <a:r>
                        <a:rPr lang="fr-FR" sz="900" dirty="0" smtClean="0">
                          <a:latin typeface="Comic Sans MS" pitchFamily="66" charset="0"/>
                          <a:sym typeface="Wingdings"/>
                        </a:rPr>
                        <a:t></a:t>
                      </a:r>
                      <a:endParaRPr lang="fr-FR" sz="900" dirty="0">
                        <a:latin typeface="Comic Sans MS" pitchFamily="66" charset="0"/>
                      </a:endParaRPr>
                    </a:p>
                  </a:txBody>
                  <a:tcPr anchor="ctr">
                    <a:solidFill>
                      <a:schemeClr val="bg1"/>
                    </a:solidFill>
                  </a:tcPr>
                </a:tc>
                <a:tc>
                  <a:txBody>
                    <a:bodyPr/>
                    <a:lstStyle/>
                    <a:p>
                      <a:r>
                        <a:rPr lang="fr-FR" sz="1200" dirty="0" smtClean="0">
                          <a:latin typeface="Comic Sans MS" pitchFamily="66" charset="0"/>
                        </a:rPr>
                        <a:t>obscurcir</a:t>
                      </a:r>
                      <a:endParaRPr lang="fr-FR" sz="1200" dirty="0">
                        <a:latin typeface="Comic Sans MS" pitchFamily="66" charset="0"/>
                      </a:endParaRPr>
                    </a:p>
                  </a:txBody>
                  <a:tcPr anchor="ctr">
                    <a:solidFill>
                      <a:schemeClr val="bg1"/>
                    </a:solidFill>
                  </a:tcPr>
                </a:tc>
              </a:tr>
            </a:tbl>
          </a:graphicData>
        </a:graphic>
      </p:graphicFrame>
      <p:sp>
        <p:nvSpPr>
          <p:cNvPr id="4" name="ZoneTexte 3"/>
          <p:cNvSpPr txBox="1"/>
          <p:nvPr/>
        </p:nvSpPr>
        <p:spPr>
          <a:xfrm>
            <a:off x="548680" y="1640339"/>
            <a:ext cx="6020072" cy="415498"/>
          </a:xfrm>
          <a:prstGeom prst="rect">
            <a:avLst/>
          </a:prstGeom>
          <a:noFill/>
        </p:spPr>
        <p:txBody>
          <a:bodyPr wrap="square" rtlCol="0">
            <a:spAutoFit/>
          </a:bodyPr>
          <a:lstStyle/>
          <a:p>
            <a:pPr>
              <a:lnSpc>
                <a:spcPct val="150000"/>
              </a:lnSpc>
            </a:pPr>
            <a:r>
              <a:rPr lang="fr-FR" sz="1400" u="sng" dirty="0" smtClean="0">
                <a:latin typeface="SimpleRonde" pitchFamily="2" charset="0"/>
              </a:rPr>
              <a:t>Relie les mots contraires.</a:t>
            </a:r>
            <a:endParaRPr lang="fr-FR" sz="1400" u="sng" dirty="0">
              <a:latin typeface="SimpleRonde" pitchFamily="2" charset="0"/>
            </a:endParaRPr>
          </a:p>
        </p:txBody>
      </p:sp>
      <p:grpSp>
        <p:nvGrpSpPr>
          <p:cNvPr id="5" name="Groupe 4"/>
          <p:cNvGrpSpPr/>
          <p:nvPr/>
        </p:nvGrpSpPr>
        <p:grpSpPr>
          <a:xfrm>
            <a:off x="116632" y="1576906"/>
            <a:ext cx="360040" cy="461665"/>
            <a:chOff x="116632" y="1352600"/>
            <a:chExt cx="360040" cy="461665"/>
          </a:xfrm>
        </p:grpSpPr>
        <p:sp>
          <p:nvSpPr>
            <p:cNvPr id="6" name="Ellipse 5"/>
            <p:cNvSpPr/>
            <p:nvPr/>
          </p:nvSpPr>
          <p:spPr>
            <a:xfrm>
              <a:off x="116632" y="1424608"/>
              <a:ext cx="360040" cy="360040"/>
            </a:xfrm>
            <a:prstGeom prst="ellipse">
              <a:avLst/>
            </a:prstGeom>
            <a:solidFill>
              <a:schemeClr val="bg1">
                <a:lumMod val="85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 name="ZoneTexte 6"/>
            <p:cNvSpPr txBox="1"/>
            <p:nvPr/>
          </p:nvSpPr>
          <p:spPr>
            <a:xfrm>
              <a:off x="116632" y="1352600"/>
              <a:ext cx="360040" cy="461665"/>
            </a:xfrm>
            <a:prstGeom prst="rect">
              <a:avLst/>
            </a:prstGeom>
            <a:noFill/>
          </p:spPr>
          <p:txBody>
            <a:bodyPr wrap="square" rtlCol="0">
              <a:spAutoFit/>
            </a:bodyPr>
            <a:lstStyle/>
            <a:p>
              <a:pPr algn="ctr"/>
              <a:r>
                <a:rPr lang="fr-FR" sz="2400" dirty="0" smtClean="0">
                  <a:solidFill>
                    <a:schemeClr val="bg1">
                      <a:lumMod val="50000"/>
                    </a:schemeClr>
                  </a:solidFill>
                  <a:effectLst>
                    <a:outerShdw blurRad="38100" dist="38100" dir="2700000" algn="tl">
                      <a:srgbClr val="000000">
                        <a:alpha val="43137"/>
                      </a:srgbClr>
                    </a:outerShdw>
                  </a:effectLst>
                  <a:latin typeface="Berlin Sans FB Demi" pitchFamily="34" charset="0"/>
                </a:rPr>
                <a:t>1</a:t>
              </a:r>
              <a:endParaRPr lang="fr-FR" dirty="0">
                <a:solidFill>
                  <a:schemeClr val="bg1">
                    <a:lumMod val="50000"/>
                  </a:schemeClr>
                </a:solidFill>
                <a:effectLst>
                  <a:outerShdw blurRad="38100" dist="38100" dir="2700000" algn="tl">
                    <a:srgbClr val="000000">
                      <a:alpha val="43137"/>
                    </a:srgbClr>
                  </a:outerShdw>
                </a:effectLst>
                <a:latin typeface="Berlin Sans FB Demi" pitchFamily="34" charset="0"/>
              </a:endParaRPr>
            </a:p>
          </p:txBody>
        </p:sp>
      </p:grpSp>
      <p:sp>
        <p:nvSpPr>
          <p:cNvPr id="8" name="Rectangle à coins arrondis 7"/>
          <p:cNvSpPr/>
          <p:nvPr/>
        </p:nvSpPr>
        <p:spPr>
          <a:xfrm>
            <a:off x="6568752" y="1728326"/>
            <a:ext cx="201216" cy="201216"/>
          </a:xfrm>
          <a:prstGeom prst="roundRect">
            <a:avLst/>
          </a:prstGeom>
          <a:solidFill>
            <a:schemeClr val="bg1"/>
          </a:solidFill>
          <a:ln>
            <a:solidFill>
              <a:schemeClr val="bg1">
                <a:lumMod val="5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fr-F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fr-FR"/>
          </a:p>
        </p:txBody>
      </p:sp>
      <p:sp>
        <p:nvSpPr>
          <p:cNvPr id="9" name="ZoneTexte 8"/>
          <p:cNvSpPr txBox="1"/>
          <p:nvPr/>
        </p:nvSpPr>
        <p:spPr>
          <a:xfrm>
            <a:off x="548680" y="4304928"/>
            <a:ext cx="6020072" cy="415498"/>
          </a:xfrm>
          <a:prstGeom prst="rect">
            <a:avLst/>
          </a:prstGeom>
          <a:noFill/>
        </p:spPr>
        <p:txBody>
          <a:bodyPr wrap="square" rtlCol="0">
            <a:spAutoFit/>
          </a:bodyPr>
          <a:lstStyle/>
          <a:p>
            <a:pPr>
              <a:lnSpc>
                <a:spcPct val="150000"/>
              </a:lnSpc>
            </a:pPr>
            <a:r>
              <a:rPr lang="fr-FR" sz="1400" u="sng" dirty="0" smtClean="0">
                <a:latin typeface="SimpleRonde" pitchFamily="2" charset="0"/>
              </a:rPr>
              <a:t>Dans chaque liste, surligne le contraire du mot étiquette.</a:t>
            </a:r>
            <a:endParaRPr lang="fr-FR" sz="1400" u="sng" dirty="0">
              <a:latin typeface="SimpleRonde" pitchFamily="2" charset="0"/>
            </a:endParaRPr>
          </a:p>
        </p:txBody>
      </p:sp>
      <p:grpSp>
        <p:nvGrpSpPr>
          <p:cNvPr id="10" name="Groupe 9"/>
          <p:cNvGrpSpPr/>
          <p:nvPr/>
        </p:nvGrpSpPr>
        <p:grpSpPr>
          <a:xfrm>
            <a:off x="116632" y="4241495"/>
            <a:ext cx="360040" cy="461665"/>
            <a:chOff x="116632" y="1352600"/>
            <a:chExt cx="360040" cy="461665"/>
          </a:xfrm>
        </p:grpSpPr>
        <p:sp>
          <p:nvSpPr>
            <p:cNvPr id="11" name="Ellipse 10"/>
            <p:cNvSpPr/>
            <p:nvPr/>
          </p:nvSpPr>
          <p:spPr>
            <a:xfrm>
              <a:off x="116632" y="1424608"/>
              <a:ext cx="360040" cy="360040"/>
            </a:xfrm>
            <a:prstGeom prst="ellipse">
              <a:avLst/>
            </a:prstGeom>
            <a:solidFill>
              <a:schemeClr val="bg1">
                <a:lumMod val="85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2" name="ZoneTexte 11"/>
            <p:cNvSpPr txBox="1"/>
            <p:nvPr/>
          </p:nvSpPr>
          <p:spPr>
            <a:xfrm>
              <a:off x="116632" y="1352600"/>
              <a:ext cx="360040" cy="461665"/>
            </a:xfrm>
            <a:prstGeom prst="rect">
              <a:avLst/>
            </a:prstGeom>
            <a:noFill/>
          </p:spPr>
          <p:txBody>
            <a:bodyPr wrap="square" rtlCol="0">
              <a:spAutoFit/>
            </a:bodyPr>
            <a:lstStyle/>
            <a:p>
              <a:pPr algn="ctr"/>
              <a:r>
                <a:rPr lang="fr-FR" sz="2400" dirty="0" smtClean="0">
                  <a:solidFill>
                    <a:schemeClr val="bg1">
                      <a:lumMod val="50000"/>
                    </a:schemeClr>
                  </a:solidFill>
                  <a:effectLst>
                    <a:outerShdw blurRad="38100" dist="38100" dir="2700000" algn="tl">
                      <a:srgbClr val="000000">
                        <a:alpha val="43137"/>
                      </a:srgbClr>
                    </a:outerShdw>
                  </a:effectLst>
                  <a:latin typeface="Berlin Sans FB Demi" pitchFamily="34" charset="0"/>
                </a:rPr>
                <a:t>2</a:t>
              </a:r>
              <a:endParaRPr lang="fr-FR" dirty="0">
                <a:solidFill>
                  <a:schemeClr val="bg1">
                    <a:lumMod val="50000"/>
                  </a:schemeClr>
                </a:solidFill>
                <a:effectLst>
                  <a:outerShdw blurRad="38100" dist="38100" dir="2700000" algn="tl">
                    <a:srgbClr val="000000">
                      <a:alpha val="43137"/>
                    </a:srgbClr>
                  </a:outerShdw>
                </a:effectLst>
                <a:latin typeface="Berlin Sans FB Demi" pitchFamily="34" charset="0"/>
              </a:endParaRPr>
            </a:p>
          </p:txBody>
        </p:sp>
      </p:grpSp>
      <p:sp>
        <p:nvSpPr>
          <p:cNvPr id="13" name="Rectangle à coins arrondis 12"/>
          <p:cNvSpPr/>
          <p:nvPr/>
        </p:nvSpPr>
        <p:spPr>
          <a:xfrm>
            <a:off x="6568752" y="4392915"/>
            <a:ext cx="201216" cy="201216"/>
          </a:xfrm>
          <a:prstGeom prst="roundRect">
            <a:avLst/>
          </a:prstGeom>
          <a:solidFill>
            <a:schemeClr val="bg1"/>
          </a:solidFill>
          <a:ln>
            <a:solidFill>
              <a:schemeClr val="bg1">
                <a:lumMod val="5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fr-F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fr-FR"/>
          </a:p>
        </p:txBody>
      </p:sp>
      <p:sp>
        <p:nvSpPr>
          <p:cNvPr id="14" name="Carré corné 13"/>
          <p:cNvSpPr/>
          <p:nvPr/>
        </p:nvSpPr>
        <p:spPr>
          <a:xfrm rot="509975">
            <a:off x="136912" y="5085857"/>
            <a:ext cx="1152128" cy="360040"/>
          </a:xfrm>
          <a:prstGeom prst="foldedCorner">
            <a:avLst/>
          </a:prstGeom>
          <a:solidFill>
            <a:schemeClr val="bg1">
              <a:lumMod val="8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fr-FR" dirty="0" smtClean="0">
                <a:solidFill>
                  <a:schemeClr val="tx1"/>
                </a:solidFill>
              </a:rPr>
              <a:t>clair</a:t>
            </a:r>
            <a:endParaRPr lang="fr-FR" dirty="0">
              <a:solidFill>
                <a:schemeClr val="tx1"/>
              </a:solidFill>
            </a:endParaRPr>
          </a:p>
        </p:txBody>
      </p:sp>
      <p:sp>
        <p:nvSpPr>
          <p:cNvPr id="15" name="Carré corné 14"/>
          <p:cNvSpPr/>
          <p:nvPr/>
        </p:nvSpPr>
        <p:spPr>
          <a:xfrm rot="21275712">
            <a:off x="130671" y="5949818"/>
            <a:ext cx="1311876" cy="360040"/>
          </a:xfrm>
          <a:prstGeom prst="foldedCorner">
            <a:avLst/>
          </a:prstGeom>
          <a:solidFill>
            <a:schemeClr val="bg1">
              <a:lumMod val="8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fr-FR" dirty="0" smtClean="0">
                <a:solidFill>
                  <a:schemeClr val="tx1"/>
                </a:solidFill>
              </a:rPr>
              <a:t>mener</a:t>
            </a:r>
            <a:endParaRPr lang="fr-FR" dirty="0">
              <a:solidFill>
                <a:schemeClr val="tx1"/>
              </a:solidFill>
            </a:endParaRPr>
          </a:p>
        </p:txBody>
      </p:sp>
      <p:sp>
        <p:nvSpPr>
          <p:cNvPr id="16" name="Carré corné 15"/>
          <p:cNvSpPr/>
          <p:nvPr/>
        </p:nvSpPr>
        <p:spPr>
          <a:xfrm rot="509975">
            <a:off x="136912" y="6814049"/>
            <a:ext cx="1152128" cy="360040"/>
          </a:xfrm>
          <a:prstGeom prst="foldedCorner">
            <a:avLst/>
          </a:prstGeom>
          <a:solidFill>
            <a:schemeClr val="bg1">
              <a:lumMod val="8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fr-FR" dirty="0" smtClean="0">
                <a:solidFill>
                  <a:schemeClr val="tx1"/>
                </a:solidFill>
              </a:rPr>
              <a:t>triste</a:t>
            </a:r>
            <a:endParaRPr lang="fr-FR" dirty="0">
              <a:solidFill>
                <a:schemeClr val="tx1"/>
              </a:solidFill>
            </a:endParaRPr>
          </a:p>
        </p:txBody>
      </p:sp>
      <p:sp>
        <p:nvSpPr>
          <p:cNvPr id="17" name="ZoneTexte 16"/>
          <p:cNvSpPr txBox="1"/>
          <p:nvPr/>
        </p:nvSpPr>
        <p:spPr>
          <a:xfrm>
            <a:off x="548680" y="7633846"/>
            <a:ext cx="6020072" cy="415498"/>
          </a:xfrm>
          <a:prstGeom prst="rect">
            <a:avLst/>
          </a:prstGeom>
          <a:noFill/>
        </p:spPr>
        <p:txBody>
          <a:bodyPr wrap="square" rtlCol="0">
            <a:spAutoFit/>
          </a:bodyPr>
          <a:lstStyle/>
          <a:p>
            <a:pPr>
              <a:lnSpc>
                <a:spcPct val="150000"/>
              </a:lnSpc>
            </a:pPr>
            <a:r>
              <a:rPr lang="fr-FR" sz="1400" u="sng" dirty="0" smtClean="0">
                <a:latin typeface="SimpleRonde" pitchFamily="2" charset="0"/>
              </a:rPr>
              <a:t>Trouve un synonyme pour chacun de ces mots.</a:t>
            </a:r>
            <a:endParaRPr lang="fr-FR" sz="1400" u="sng" dirty="0">
              <a:latin typeface="SimpleRonde" pitchFamily="2" charset="0"/>
            </a:endParaRPr>
          </a:p>
        </p:txBody>
      </p:sp>
      <p:grpSp>
        <p:nvGrpSpPr>
          <p:cNvPr id="18" name="Groupe 17"/>
          <p:cNvGrpSpPr/>
          <p:nvPr/>
        </p:nvGrpSpPr>
        <p:grpSpPr>
          <a:xfrm>
            <a:off x="116632" y="7570413"/>
            <a:ext cx="360040" cy="461665"/>
            <a:chOff x="116632" y="1352600"/>
            <a:chExt cx="360040" cy="461665"/>
          </a:xfrm>
        </p:grpSpPr>
        <p:sp>
          <p:nvSpPr>
            <p:cNvPr id="19" name="Ellipse 18"/>
            <p:cNvSpPr/>
            <p:nvPr/>
          </p:nvSpPr>
          <p:spPr>
            <a:xfrm>
              <a:off x="116632" y="1424608"/>
              <a:ext cx="360040" cy="360040"/>
            </a:xfrm>
            <a:prstGeom prst="ellipse">
              <a:avLst/>
            </a:prstGeom>
            <a:solidFill>
              <a:schemeClr val="bg1">
                <a:lumMod val="85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0" name="ZoneTexte 19"/>
            <p:cNvSpPr txBox="1"/>
            <p:nvPr/>
          </p:nvSpPr>
          <p:spPr>
            <a:xfrm>
              <a:off x="116632" y="1352600"/>
              <a:ext cx="360040" cy="461665"/>
            </a:xfrm>
            <a:prstGeom prst="rect">
              <a:avLst/>
            </a:prstGeom>
            <a:noFill/>
          </p:spPr>
          <p:txBody>
            <a:bodyPr wrap="square" rtlCol="0">
              <a:spAutoFit/>
            </a:bodyPr>
            <a:lstStyle/>
            <a:p>
              <a:pPr algn="ctr"/>
              <a:r>
                <a:rPr lang="fr-FR" sz="2400" dirty="0" smtClean="0">
                  <a:solidFill>
                    <a:schemeClr val="bg1">
                      <a:lumMod val="50000"/>
                    </a:schemeClr>
                  </a:solidFill>
                  <a:effectLst>
                    <a:outerShdw blurRad="38100" dist="38100" dir="2700000" algn="tl">
                      <a:srgbClr val="000000">
                        <a:alpha val="43137"/>
                      </a:srgbClr>
                    </a:outerShdw>
                  </a:effectLst>
                  <a:latin typeface="Berlin Sans FB Demi" pitchFamily="34" charset="0"/>
                </a:rPr>
                <a:t>3</a:t>
              </a:r>
              <a:endParaRPr lang="fr-FR" dirty="0">
                <a:solidFill>
                  <a:schemeClr val="bg1">
                    <a:lumMod val="50000"/>
                  </a:schemeClr>
                </a:solidFill>
                <a:effectLst>
                  <a:outerShdw blurRad="38100" dist="38100" dir="2700000" algn="tl">
                    <a:srgbClr val="000000">
                      <a:alpha val="43137"/>
                    </a:srgbClr>
                  </a:outerShdw>
                </a:effectLst>
                <a:latin typeface="Berlin Sans FB Demi" pitchFamily="34" charset="0"/>
              </a:endParaRPr>
            </a:p>
          </p:txBody>
        </p:sp>
      </p:grpSp>
      <p:sp>
        <p:nvSpPr>
          <p:cNvPr id="21" name="Rectangle à coins arrondis 20"/>
          <p:cNvSpPr/>
          <p:nvPr/>
        </p:nvSpPr>
        <p:spPr>
          <a:xfrm>
            <a:off x="6568752" y="7721833"/>
            <a:ext cx="201216" cy="201216"/>
          </a:xfrm>
          <a:prstGeom prst="roundRect">
            <a:avLst/>
          </a:prstGeom>
          <a:solidFill>
            <a:schemeClr val="bg1"/>
          </a:solidFill>
          <a:ln>
            <a:solidFill>
              <a:schemeClr val="bg1">
                <a:lumMod val="5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fr-F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fr-FR"/>
          </a:p>
        </p:txBody>
      </p:sp>
      <p:sp>
        <p:nvSpPr>
          <p:cNvPr id="22" name="ZoneTexte 21"/>
          <p:cNvSpPr txBox="1"/>
          <p:nvPr/>
        </p:nvSpPr>
        <p:spPr>
          <a:xfrm>
            <a:off x="1543472" y="5127377"/>
            <a:ext cx="4608512" cy="276999"/>
          </a:xfrm>
          <a:prstGeom prst="rect">
            <a:avLst/>
          </a:prstGeom>
          <a:noFill/>
        </p:spPr>
        <p:txBody>
          <a:bodyPr wrap="square" rtlCol="0">
            <a:spAutoFit/>
          </a:bodyPr>
          <a:lstStyle/>
          <a:p>
            <a:r>
              <a:rPr lang="fr-FR" sz="1200" dirty="0" smtClean="0">
                <a:latin typeface="Comic Sans MS" pitchFamily="66" charset="0"/>
              </a:rPr>
              <a:t>sombre - brillant - éclatant - lumineux - étincelant</a:t>
            </a:r>
            <a:endParaRPr lang="fr-FR" sz="1200" dirty="0">
              <a:latin typeface="Comic Sans MS" pitchFamily="66" charset="0"/>
            </a:endParaRPr>
          </a:p>
        </p:txBody>
      </p:sp>
      <p:sp>
        <p:nvSpPr>
          <p:cNvPr id="23" name="ZoneTexte 22"/>
          <p:cNvSpPr txBox="1"/>
          <p:nvPr/>
        </p:nvSpPr>
        <p:spPr>
          <a:xfrm>
            <a:off x="1543472" y="5998860"/>
            <a:ext cx="4608512" cy="276999"/>
          </a:xfrm>
          <a:prstGeom prst="rect">
            <a:avLst/>
          </a:prstGeom>
          <a:noFill/>
        </p:spPr>
        <p:txBody>
          <a:bodyPr wrap="square" rtlCol="0">
            <a:spAutoFit/>
          </a:bodyPr>
          <a:lstStyle/>
          <a:p>
            <a:r>
              <a:rPr lang="fr-FR" sz="1200" dirty="0" smtClean="0">
                <a:latin typeface="Comic Sans MS" pitchFamily="66" charset="0"/>
              </a:rPr>
              <a:t>diriger - commander - obéir - dominer - conduire</a:t>
            </a:r>
            <a:endParaRPr lang="fr-FR" sz="1200" dirty="0">
              <a:latin typeface="Comic Sans MS" pitchFamily="66" charset="0"/>
            </a:endParaRPr>
          </a:p>
        </p:txBody>
      </p:sp>
      <p:sp>
        <p:nvSpPr>
          <p:cNvPr id="24" name="ZoneTexte 23"/>
          <p:cNvSpPr txBox="1"/>
          <p:nvPr/>
        </p:nvSpPr>
        <p:spPr>
          <a:xfrm>
            <a:off x="1543472" y="6855569"/>
            <a:ext cx="4608512" cy="276999"/>
          </a:xfrm>
          <a:prstGeom prst="rect">
            <a:avLst/>
          </a:prstGeom>
          <a:noFill/>
        </p:spPr>
        <p:txBody>
          <a:bodyPr wrap="square" rtlCol="0">
            <a:spAutoFit/>
          </a:bodyPr>
          <a:lstStyle/>
          <a:p>
            <a:r>
              <a:rPr lang="fr-FR" sz="1200" dirty="0" smtClean="0">
                <a:latin typeface="Comic Sans MS" pitchFamily="66" charset="0"/>
              </a:rPr>
              <a:t>patient - gentil - heureux - méchant - occupé</a:t>
            </a:r>
            <a:endParaRPr lang="fr-FR" sz="1200" dirty="0">
              <a:latin typeface="Comic Sans MS" pitchFamily="66" charset="0"/>
            </a:endParaRPr>
          </a:p>
        </p:txBody>
      </p:sp>
      <p:sp>
        <p:nvSpPr>
          <p:cNvPr id="25" name="Carré corné 24"/>
          <p:cNvSpPr/>
          <p:nvPr/>
        </p:nvSpPr>
        <p:spPr>
          <a:xfrm rot="509975">
            <a:off x="136224" y="8350393"/>
            <a:ext cx="1277266" cy="360040"/>
          </a:xfrm>
          <a:prstGeom prst="foldedCorner">
            <a:avLst/>
          </a:prstGeom>
          <a:solidFill>
            <a:schemeClr val="bg1">
              <a:lumMod val="8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fr-FR" dirty="0" smtClean="0">
                <a:solidFill>
                  <a:schemeClr val="tx1"/>
                </a:solidFill>
              </a:rPr>
              <a:t>monter</a:t>
            </a:r>
            <a:endParaRPr lang="fr-FR" dirty="0">
              <a:solidFill>
                <a:schemeClr val="tx1"/>
              </a:solidFill>
            </a:endParaRPr>
          </a:p>
        </p:txBody>
      </p:sp>
      <p:sp>
        <p:nvSpPr>
          <p:cNvPr id="26" name="Carré corné 25"/>
          <p:cNvSpPr/>
          <p:nvPr/>
        </p:nvSpPr>
        <p:spPr>
          <a:xfrm rot="21275712">
            <a:off x="131026" y="9212629"/>
            <a:ext cx="1152128" cy="360040"/>
          </a:xfrm>
          <a:prstGeom prst="foldedCorner">
            <a:avLst/>
          </a:prstGeom>
          <a:solidFill>
            <a:schemeClr val="bg1">
              <a:lumMod val="8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fr-FR" dirty="0" smtClean="0">
                <a:solidFill>
                  <a:schemeClr val="tx1"/>
                </a:solidFill>
              </a:rPr>
              <a:t>fermer</a:t>
            </a:r>
            <a:endParaRPr lang="fr-FR" dirty="0">
              <a:solidFill>
                <a:schemeClr val="tx1"/>
              </a:solidFill>
            </a:endParaRPr>
          </a:p>
        </p:txBody>
      </p:sp>
      <p:pic>
        <p:nvPicPr>
          <p:cNvPr id="27" name="Image 26" descr="Capture d’écran"/>
          <p:cNvPicPr>
            <a:picLocks noChangeAspect="1"/>
          </p:cNvPicPr>
          <p:nvPr/>
        </p:nvPicPr>
        <p:blipFill rotWithShape="1">
          <a:blip r:embed="rId2">
            <a:extLst>
              <a:ext uri="{28A0092B-C50C-407E-A947-70E740481C1C}">
                <a14:useLocalDpi xmlns:a14="http://schemas.microsoft.com/office/drawing/2010/main" val="0"/>
              </a:ext>
            </a:extLst>
          </a:blip>
          <a:srcRect l="34322" r="39484" b="79079"/>
          <a:stretch/>
        </p:blipFill>
        <p:spPr>
          <a:xfrm>
            <a:off x="1484785" y="8331266"/>
            <a:ext cx="1796405" cy="502778"/>
          </a:xfrm>
          <a:prstGeom prst="rect">
            <a:avLst/>
          </a:prstGeom>
        </p:spPr>
      </p:pic>
      <p:pic>
        <p:nvPicPr>
          <p:cNvPr id="28" name="Image 27" descr="Capture d’écran"/>
          <p:cNvPicPr>
            <a:picLocks noChangeAspect="1"/>
          </p:cNvPicPr>
          <p:nvPr/>
        </p:nvPicPr>
        <p:blipFill rotWithShape="1">
          <a:blip r:embed="rId2">
            <a:extLst>
              <a:ext uri="{28A0092B-C50C-407E-A947-70E740481C1C}">
                <a14:useLocalDpi xmlns:a14="http://schemas.microsoft.com/office/drawing/2010/main" val="0"/>
              </a:ext>
            </a:extLst>
          </a:blip>
          <a:srcRect l="34322" r="39484" b="79079"/>
          <a:stretch/>
        </p:blipFill>
        <p:spPr>
          <a:xfrm>
            <a:off x="1484785" y="9202750"/>
            <a:ext cx="1796405" cy="502778"/>
          </a:xfrm>
          <a:prstGeom prst="rect">
            <a:avLst/>
          </a:prstGeom>
        </p:spPr>
      </p:pic>
      <p:sp>
        <p:nvSpPr>
          <p:cNvPr id="29" name="Carré corné 28"/>
          <p:cNvSpPr/>
          <p:nvPr/>
        </p:nvSpPr>
        <p:spPr>
          <a:xfrm rot="509975">
            <a:off x="3496930" y="8353704"/>
            <a:ext cx="1152128" cy="360040"/>
          </a:xfrm>
          <a:prstGeom prst="foldedCorner">
            <a:avLst/>
          </a:prstGeom>
          <a:solidFill>
            <a:schemeClr val="bg1">
              <a:lumMod val="8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fr-FR" dirty="0" smtClean="0">
                <a:solidFill>
                  <a:schemeClr val="tx1"/>
                </a:solidFill>
              </a:rPr>
              <a:t>lentement</a:t>
            </a:r>
            <a:endParaRPr lang="fr-FR" dirty="0">
              <a:solidFill>
                <a:schemeClr val="tx1"/>
              </a:solidFill>
            </a:endParaRPr>
          </a:p>
        </p:txBody>
      </p:sp>
      <p:sp>
        <p:nvSpPr>
          <p:cNvPr id="30" name="Carré corné 29"/>
          <p:cNvSpPr/>
          <p:nvPr/>
        </p:nvSpPr>
        <p:spPr>
          <a:xfrm rot="21275712">
            <a:off x="3491044" y="9225188"/>
            <a:ext cx="1152128" cy="360040"/>
          </a:xfrm>
          <a:prstGeom prst="foldedCorner">
            <a:avLst/>
          </a:prstGeom>
          <a:solidFill>
            <a:schemeClr val="bg1">
              <a:lumMod val="8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fr-FR" dirty="0" smtClean="0">
                <a:solidFill>
                  <a:schemeClr val="tx1"/>
                </a:solidFill>
              </a:rPr>
              <a:t>lourd</a:t>
            </a:r>
            <a:endParaRPr lang="fr-FR" dirty="0">
              <a:solidFill>
                <a:schemeClr val="tx1"/>
              </a:solidFill>
            </a:endParaRPr>
          </a:p>
        </p:txBody>
      </p:sp>
      <p:pic>
        <p:nvPicPr>
          <p:cNvPr id="31" name="Image 30" descr="Capture d’écran"/>
          <p:cNvPicPr>
            <a:picLocks noChangeAspect="1"/>
          </p:cNvPicPr>
          <p:nvPr/>
        </p:nvPicPr>
        <p:blipFill rotWithShape="1">
          <a:blip r:embed="rId2">
            <a:extLst>
              <a:ext uri="{28A0092B-C50C-407E-A947-70E740481C1C}">
                <a14:useLocalDpi xmlns:a14="http://schemas.microsoft.com/office/drawing/2010/main" val="0"/>
              </a:ext>
            </a:extLst>
          </a:blip>
          <a:srcRect l="34322" r="39484" b="79079"/>
          <a:stretch/>
        </p:blipFill>
        <p:spPr>
          <a:xfrm>
            <a:off x="4869161" y="8331266"/>
            <a:ext cx="1796405" cy="502778"/>
          </a:xfrm>
          <a:prstGeom prst="rect">
            <a:avLst/>
          </a:prstGeom>
        </p:spPr>
      </p:pic>
      <p:pic>
        <p:nvPicPr>
          <p:cNvPr id="32" name="Image 31" descr="Capture d’écran"/>
          <p:cNvPicPr>
            <a:picLocks noChangeAspect="1"/>
          </p:cNvPicPr>
          <p:nvPr/>
        </p:nvPicPr>
        <p:blipFill rotWithShape="1">
          <a:blip r:embed="rId2">
            <a:extLst>
              <a:ext uri="{28A0092B-C50C-407E-A947-70E740481C1C}">
                <a14:useLocalDpi xmlns:a14="http://schemas.microsoft.com/office/drawing/2010/main" val="0"/>
              </a:ext>
            </a:extLst>
          </a:blip>
          <a:srcRect l="34322" r="39484" b="79079"/>
          <a:stretch/>
        </p:blipFill>
        <p:spPr>
          <a:xfrm>
            <a:off x="4869161" y="9202750"/>
            <a:ext cx="1796405" cy="502778"/>
          </a:xfrm>
          <a:prstGeom prst="rect">
            <a:avLst/>
          </a:prstGeom>
        </p:spPr>
      </p:pic>
    </p:spTree>
    <p:extLst>
      <p:ext uri="{BB962C8B-B14F-4D97-AF65-F5344CB8AC3E}">
        <p14:creationId xmlns:p14="http://schemas.microsoft.com/office/powerpoint/2010/main" val="165850528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
          <p:cNvSpPr>
            <a:spLocks noGrp="1"/>
          </p:cNvSpPr>
          <p:nvPr>
            <p:ph type="body" sz="quarter" idx="10"/>
          </p:nvPr>
        </p:nvSpPr>
        <p:spPr/>
        <p:txBody>
          <a:bodyPr/>
          <a:lstStyle/>
          <a:p>
            <a:r>
              <a:rPr lang="fr-FR" dirty="0" smtClean="0"/>
              <a:t>Les contraires</a:t>
            </a:r>
            <a:endParaRPr lang="fr-FR" dirty="0"/>
          </a:p>
        </p:txBody>
      </p:sp>
      <p:sp>
        <p:nvSpPr>
          <p:cNvPr id="3" name="ZoneTexte 2"/>
          <p:cNvSpPr txBox="1"/>
          <p:nvPr/>
        </p:nvSpPr>
        <p:spPr>
          <a:xfrm>
            <a:off x="548680" y="1488041"/>
            <a:ext cx="6020072" cy="738664"/>
          </a:xfrm>
          <a:prstGeom prst="rect">
            <a:avLst/>
          </a:prstGeom>
          <a:noFill/>
        </p:spPr>
        <p:txBody>
          <a:bodyPr wrap="square" rtlCol="0">
            <a:spAutoFit/>
          </a:bodyPr>
          <a:lstStyle/>
          <a:p>
            <a:pPr>
              <a:lnSpc>
                <a:spcPct val="150000"/>
              </a:lnSpc>
            </a:pPr>
            <a:r>
              <a:rPr lang="fr-FR" sz="1400" u="sng" dirty="0" smtClean="0">
                <a:latin typeface="SimpleRonde" pitchFamily="2" charset="0"/>
              </a:rPr>
              <a:t>Ecris les mots suivants en face de leur synonyme. Attention, il y a des intrus.</a:t>
            </a:r>
            <a:endParaRPr lang="fr-FR" sz="1400" u="sng" dirty="0">
              <a:latin typeface="SimpleRonde" pitchFamily="2" charset="0"/>
            </a:endParaRPr>
          </a:p>
        </p:txBody>
      </p:sp>
      <p:grpSp>
        <p:nvGrpSpPr>
          <p:cNvPr id="4" name="Groupe 3"/>
          <p:cNvGrpSpPr/>
          <p:nvPr/>
        </p:nvGrpSpPr>
        <p:grpSpPr>
          <a:xfrm>
            <a:off x="116632" y="1424608"/>
            <a:ext cx="360040" cy="461665"/>
            <a:chOff x="116632" y="1352600"/>
            <a:chExt cx="360040" cy="461665"/>
          </a:xfrm>
        </p:grpSpPr>
        <p:sp>
          <p:nvSpPr>
            <p:cNvPr id="5" name="Ellipse 4"/>
            <p:cNvSpPr/>
            <p:nvPr/>
          </p:nvSpPr>
          <p:spPr>
            <a:xfrm>
              <a:off x="116632" y="1424608"/>
              <a:ext cx="360040" cy="360040"/>
            </a:xfrm>
            <a:prstGeom prst="ellipse">
              <a:avLst/>
            </a:prstGeom>
            <a:solidFill>
              <a:schemeClr val="bg1">
                <a:lumMod val="85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 name="ZoneTexte 5"/>
            <p:cNvSpPr txBox="1"/>
            <p:nvPr/>
          </p:nvSpPr>
          <p:spPr>
            <a:xfrm>
              <a:off x="116632" y="1352600"/>
              <a:ext cx="360040" cy="461665"/>
            </a:xfrm>
            <a:prstGeom prst="rect">
              <a:avLst/>
            </a:prstGeom>
            <a:noFill/>
          </p:spPr>
          <p:txBody>
            <a:bodyPr wrap="square" rtlCol="0">
              <a:spAutoFit/>
            </a:bodyPr>
            <a:lstStyle/>
            <a:p>
              <a:pPr algn="ctr"/>
              <a:r>
                <a:rPr lang="fr-FR" sz="2400" dirty="0" smtClean="0">
                  <a:solidFill>
                    <a:schemeClr val="bg1">
                      <a:lumMod val="50000"/>
                    </a:schemeClr>
                  </a:solidFill>
                  <a:effectLst>
                    <a:outerShdw blurRad="38100" dist="38100" dir="2700000" algn="tl">
                      <a:srgbClr val="000000">
                        <a:alpha val="43137"/>
                      </a:srgbClr>
                    </a:outerShdw>
                  </a:effectLst>
                  <a:latin typeface="Berlin Sans FB Demi" pitchFamily="34" charset="0"/>
                </a:rPr>
                <a:t>1</a:t>
              </a:r>
              <a:endParaRPr lang="fr-FR" dirty="0">
                <a:solidFill>
                  <a:schemeClr val="bg1">
                    <a:lumMod val="50000"/>
                  </a:schemeClr>
                </a:solidFill>
                <a:effectLst>
                  <a:outerShdw blurRad="38100" dist="38100" dir="2700000" algn="tl">
                    <a:srgbClr val="000000">
                      <a:alpha val="43137"/>
                    </a:srgbClr>
                  </a:outerShdw>
                </a:effectLst>
                <a:latin typeface="Berlin Sans FB Demi" pitchFamily="34" charset="0"/>
              </a:endParaRPr>
            </a:p>
          </p:txBody>
        </p:sp>
      </p:grpSp>
      <p:sp>
        <p:nvSpPr>
          <p:cNvPr id="7" name="Rectangle à coins arrondis 6"/>
          <p:cNvSpPr/>
          <p:nvPr/>
        </p:nvSpPr>
        <p:spPr>
          <a:xfrm>
            <a:off x="6568752" y="1576028"/>
            <a:ext cx="201216" cy="201216"/>
          </a:xfrm>
          <a:prstGeom prst="roundRect">
            <a:avLst/>
          </a:prstGeom>
          <a:solidFill>
            <a:schemeClr val="bg1"/>
          </a:solidFill>
          <a:ln>
            <a:solidFill>
              <a:schemeClr val="bg1">
                <a:lumMod val="5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fr-F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fr-FR"/>
          </a:p>
        </p:txBody>
      </p:sp>
      <p:graphicFrame>
        <p:nvGraphicFramePr>
          <p:cNvPr id="8" name="Tableau 7"/>
          <p:cNvGraphicFramePr>
            <a:graphicFrameLocks noGrp="1"/>
          </p:cNvGraphicFramePr>
          <p:nvPr>
            <p:extLst>
              <p:ext uri="{D42A27DB-BD31-4B8C-83A1-F6EECF244321}">
                <p14:modId xmlns:p14="http://schemas.microsoft.com/office/powerpoint/2010/main" val="497292511"/>
              </p:ext>
            </p:extLst>
          </p:nvPr>
        </p:nvGraphicFramePr>
        <p:xfrm>
          <a:off x="169590" y="3080792"/>
          <a:ext cx="6552728" cy="1483360"/>
        </p:xfrm>
        <a:graphic>
          <a:graphicData uri="http://schemas.openxmlformats.org/drawingml/2006/table">
            <a:tbl>
              <a:tblPr bandRow="1">
                <a:tableStyleId>{5C22544A-7EE6-4342-B048-85BDC9FD1C3A}</a:tableStyleId>
              </a:tblPr>
              <a:tblGrid>
                <a:gridCol w="1027162"/>
                <a:gridCol w="2249202"/>
                <a:gridCol w="1135174"/>
                <a:gridCol w="2141190"/>
              </a:tblGrid>
              <a:tr h="370840">
                <a:tc>
                  <a:txBody>
                    <a:bodyPr/>
                    <a:lstStyle/>
                    <a:p>
                      <a:r>
                        <a:rPr lang="fr-FR" sz="1200" dirty="0" smtClean="0">
                          <a:latin typeface="Comic Sans MS" pitchFamily="66" charset="0"/>
                        </a:rPr>
                        <a:t>sortir</a:t>
                      </a:r>
                      <a:endParaRPr lang="fr-FR" sz="1200" dirty="0">
                        <a:latin typeface="Comic Sans MS" pitchFamily="66"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1200" dirty="0" smtClean="0">
                          <a:latin typeface="Comic Sans MS" pitchFamily="66" charset="0"/>
                        </a:rPr>
                        <a:t>_____________________</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a:r>
                        <a:rPr lang="fr-FR" sz="1200" dirty="0" smtClean="0">
                          <a:latin typeface="Comic Sans MS" pitchFamily="66" charset="0"/>
                        </a:rPr>
                        <a:t>dur</a:t>
                      </a:r>
                      <a:endParaRPr lang="fr-FR" sz="1200" dirty="0">
                        <a:latin typeface="Comic Sans MS" pitchFamily="66"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fr-FR" sz="1200" dirty="0" smtClean="0">
                          <a:latin typeface="Comic Sans MS" pitchFamily="66" charset="0"/>
                        </a:rPr>
                        <a:t>____________________</a:t>
                      </a:r>
                      <a:endParaRPr lang="fr-FR" sz="1200" dirty="0">
                        <a:latin typeface="Comic Sans MS" pitchFamily="66"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r>
              <a:tr h="370840">
                <a:tc>
                  <a:txBody>
                    <a:bodyPr/>
                    <a:lstStyle/>
                    <a:p>
                      <a:r>
                        <a:rPr lang="fr-FR" sz="1200" dirty="0" smtClean="0">
                          <a:latin typeface="Comic Sans MS" pitchFamily="66" charset="0"/>
                        </a:rPr>
                        <a:t>solide</a:t>
                      </a:r>
                      <a:endParaRPr lang="fr-FR" sz="1200" dirty="0">
                        <a:latin typeface="Comic Sans MS" pitchFamily="66"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fr-FR" sz="1200" dirty="0" smtClean="0">
                          <a:latin typeface="Comic Sans MS" pitchFamily="66" charset="0"/>
                        </a:rPr>
                        <a:t>_____________________</a:t>
                      </a:r>
                      <a:endParaRPr lang="fr-FR" sz="1200" dirty="0">
                        <a:latin typeface="Comic Sans MS" pitchFamily="66"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a:r>
                        <a:rPr lang="fr-FR" sz="1200" dirty="0" smtClean="0">
                          <a:latin typeface="Comic Sans MS" pitchFamily="66" charset="0"/>
                        </a:rPr>
                        <a:t>idiot</a:t>
                      </a:r>
                      <a:endParaRPr lang="fr-FR" sz="1200" dirty="0">
                        <a:latin typeface="Comic Sans MS" pitchFamily="66"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fr-FR" sz="1200" dirty="0" smtClean="0">
                          <a:latin typeface="Comic Sans MS" pitchFamily="66" charset="0"/>
                        </a:rPr>
                        <a:t>____________________</a:t>
                      </a:r>
                      <a:endParaRPr lang="fr-FR" sz="1200" dirty="0">
                        <a:latin typeface="Comic Sans MS" pitchFamily="66"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r>
              <a:tr h="370840">
                <a:tc>
                  <a:txBody>
                    <a:bodyPr/>
                    <a:lstStyle/>
                    <a:p>
                      <a:r>
                        <a:rPr lang="fr-FR" sz="1200" dirty="0" smtClean="0">
                          <a:latin typeface="Comic Sans MS" pitchFamily="66" charset="0"/>
                        </a:rPr>
                        <a:t>tôt</a:t>
                      </a:r>
                      <a:endParaRPr lang="fr-FR" sz="1200" dirty="0">
                        <a:latin typeface="Comic Sans MS" pitchFamily="66"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fr-FR" sz="1200" dirty="0" smtClean="0">
                          <a:latin typeface="Comic Sans MS" pitchFamily="66" charset="0"/>
                        </a:rPr>
                        <a:t>_____________________</a:t>
                      </a:r>
                      <a:endParaRPr lang="fr-FR" sz="1200" dirty="0">
                        <a:latin typeface="Comic Sans MS" pitchFamily="66"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a:r>
                        <a:rPr lang="fr-FR" sz="1200" dirty="0" smtClean="0">
                          <a:latin typeface="Comic Sans MS" pitchFamily="66" charset="0"/>
                        </a:rPr>
                        <a:t>amer</a:t>
                      </a:r>
                      <a:endParaRPr lang="fr-FR" sz="1200" dirty="0">
                        <a:latin typeface="Comic Sans MS" pitchFamily="66"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fr-FR" sz="1200" dirty="0" smtClean="0">
                          <a:latin typeface="Comic Sans MS" pitchFamily="66" charset="0"/>
                        </a:rPr>
                        <a:t>____________________</a:t>
                      </a:r>
                      <a:endParaRPr lang="fr-FR" sz="1200" dirty="0">
                        <a:latin typeface="Comic Sans MS" pitchFamily="66"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r>
              <a:tr h="370840">
                <a:tc>
                  <a:txBody>
                    <a:bodyPr/>
                    <a:lstStyle/>
                    <a:p>
                      <a:r>
                        <a:rPr lang="fr-FR" sz="1200" dirty="0" smtClean="0">
                          <a:latin typeface="Comic Sans MS" pitchFamily="66" charset="0"/>
                        </a:rPr>
                        <a:t>remplir</a:t>
                      </a:r>
                      <a:endParaRPr lang="fr-FR" sz="1200" dirty="0">
                        <a:latin typeface="Comic Sans MS" pitchFamily="66"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fr-FR" sz="1200" dirty="0" smtClean="0">
                          <a:latin typeface="Comic Sans MS" pitchFamily="66" charset="0"/>
                        </a:rPr>
                        <a:t>_____________________</a:t>
                      </a:r>
                      <a:endParaRPr lang="fr-FR" sz="1200" dirty="0">
                        <a:latin typeface="Comic Sans MS" pitchFamily="66"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a:r>
                        <a:rPr lang="fr-FR" sz="1200" dirty="0" smtClean="0">
                          <a:latin typeface="Comic Sans MS" pitchFamily="66" charset="0"/>
                        </a:rPr>
                        <a:t>salé</a:t>
                      </a:r>
                      <a:endParaRPr lang="fr-FR" sz="1200" dirty="0">
                        <a:latin typeface="Comic Sans MS" pitchFamily="66"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fr-FR" sz="1200" dirty="0" smtClean="0">
                          <a:latin typeface="Comic Sans MS" pitchFamily="66" charset="0"/>
                        </a:rPr>
                        <a:t>____________________</a:t>
                      </a:r>
                      <a:endParaRPr lang="fr-FR" sz="1200" dirty="0">
                        <a:latin typeface="Comic Sans MS" pitchFamily="66"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r>
            </a:tbl>
          </a:graphicData>
        </a:graphic>
      </p:graphicFrame>
      <p:sp>
        <p:nvSpPr>
          <p:cNvPr id="9" name="ZoneTexte 8"/>
          <p:cNvSpPr txBox="1"/>
          <p:nvPr/>
        </p:nvSpPr>
        <p:spPr>
          <a:xfrm>
            <a:off x="0" y="2144688"/>
            <a:ext cx="6858000" cy="923330"/>
          </a:xfrm>
          <a:prstGeom prst="rect">
            <a:avLst/>
          </a:prstGeom>
          <a:noFill/>
        </p:spPr>
        <p:txBody>
          <a:bodyPr wrap="square" rtlCol="0">
            <a:spAutoFit/>
          </a:bodyPr>
          <a:lstStyle/>
          <a:p>
            <a:pPr algn="ctr">
              <a:lnSpc>
                <a:spcPct val="150000"/>
              </a:lnSpc>
            </a:pPr>
            <a:r>
              <a:rPr lang="fr-FR" dirty="0" smtClean="0">
                <a:latin typeface="Cursive standard" pitchFamily="2" charset="0"/>
              </a:rPr>
              <a:t>vider - fragile - malin - sucré -</a:t>
            </a:r>
          </a:p>
          <a:p>
            <a:pPr algn="ctr">
              <a:lnSpc>
                <a:spcPct val="150000"/>
              </a:lnSpc>
            </a:pPr>
            <a:r>
              <a:rPr lang="fr-FR" dirty="0" smtClean="0">
                <a:latin typeface="Cursive standard" pitchFamily="2" charset="0"/>
              </a:rPr>
              <a:t>entrer - mou - acide - tard</a:t>
            </a:r>
          </a:p>
        </p:txBody>
      </p:sp>
      <p:sp>
        <p:nvSpPr>
          <p:cNvPr id="10" name="ZoneTexte 9"/>
          <p:cNvSpPr txBox="1"/>
          <p:nvPr/>
        </p:nvSpPr>
        <p:spPr>
          <a:xfrm>
            <a:off x="548680" y="5025008"/>
            <a:ext cx="6020072" cy="388568"/>
          </a:xfrm>
          <a:prstGeom prst="rect">
            <a:avLst/>
          </a:prstGeom>
          <a:noFill/>
        </p:spPr>
        <p:txBody>
          <a:bodyPr wrap="square" rtlCol="0">
            <a:spAutoFit/>
          </a:bodyPr>
          <a:lstStyle/>
          <a:p>
            <a:pPr>
              <a:lnSpc>
                <a:spcPct val="150000"/>
              </a:lnSpc>
            </a:pPr>
            <a:r>
              <a:rPr lang="fr-FR" sz="1400" u="sng" dirty="0" smtClean="0">
                <a:latin typeface="SimpleRonde" pitchFamily="2" charset="0"/>
              </a:rPr>
              <a:t>Trouve un antonyme pour chaque mot en gras.</a:t>
            </a:r>
            <a:endParaRPr lang="fr-FR" sz="1400" u="sng" dirty="0">
              <a:latin typeface="SimpleRonde" pitchFamily="2" charset="0"/>
            </a:endParaRPr>
          </a:p>
        </p:txBody>
      </p:sp>
      <p:grpSp>
        <p:nvGrpSpPr>
          <p:cNvPr id="11" name="Groupe 10"/>
          <p:cNvGrpSpPr/>
          <p:nvPr/>
        </p:nvGrpSpPr>
        <p:grpSpPr>
          <a:xfrm>
            <a:off x="116632" y="4961575"/>
            <a:ext cx="360040" cy="461665"/>
            <a:chOff x="116632" y="1352600"/>
            <a:chExt cx="360040" cy="461665"/>
          </a:xfrm>
        </p:grpSpPr>
        <p:sp>
          <p:nvSpPr>
            <p:cNvPr id="12" name="Ellipse 11"/>
            <p:cNvSpPr/>
            <p:nvPr/>
          </p:nvSpPr>
          <p:spPr>
            <a:xfrm>
              <a:off x="116632" y="1424608"/>
              <a:ext cx="360040" cy="360040"/>
            </a:xfrm>
            <a:prstGeom prst="ellipse">
              <a:avLst/>
            </a:prstGeom>
            <a:solidFill>
              <a:schemeClr val="bg1">
                <a:lumMod val="85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3" name="ZoneTexte 12"/>
            <p:cNvSpPr txBox="1"/>
            <p:nvPr/>
          </p:nvSpPr>
          <p:spPr>
            <a:xfrm>
              <a:off x="116632" y="1352600"/>
              <a:ext cx="360040" cy="461665"/>
            </a:xfrm>
            <a:prstGeom prst="rect">
              <a:avLst/>
            </a:prstGeom>
            <a:noFill/>
          </p:spPr>
          <p:txBody>
            <a:bodyPr wrap="square" rtlCol="0">
              <a:spAutoFit/>
            </a:bodyPr>
            <a:lstStyle/>
            <a:p>
              <a:pPr algn="ctr"/>
              <a:r>
                <a:rPr lang="fr-FR" sz="2400" dirty="0" smtClean="0">
                  <a:solidFill>
                    <a:schemeClr val="bg1">
                      <a:lumMod val="50000"/>
                    </a:schemeClr>
                  </a:solidFill>
                  <a:effectLst>
                    <a:outerShdw blurRad="38100" dist="38100" dir="2700000" algn="tl">
                      <a:srgbClr val="000000">
                        <a:alpha val="43137"/>
                      </a:srgbClr>
                    </a:outerShdw>
                  </a:effectLst>
                  <a:latin typeface="Berlin Sans FB Demi" pitchFamily="34" charset="0"/>
                </a:rPr>
                <a:t>2</a:t>
              </a:r>
              <a:endParaRPr lang="fr-FR" dirty="0">
                <a:solidFill>
                  <a:schemeClr val="bg1">
                    <a:lumMod val="50000"/>
                  </a:schemeClr>
                </a:solidFill>
                <a:effectLst>
                  <a:outerShdw blurRad="38100" dist="38100" dir="2700000" algn="tl">
                    <a:srgbClr val="000000">
                      <a:alpha val="43137"/>
                    </a:srgbClr>
                  </a:outerShdw>
                </a:effectLst>
                <a:latin typeface="Berlin Sans FB Demi" pitchFamily="34" charset="0"/>
              </a:endParaRPr>
            </a:p>
          </p:txBody>
        </p:sp>
      </p:grpSp>
      <p:sp>
        <p:nvSpPr>
          <p:cNvPr id="14" name="Rectangle à coins arrondis 13"/>
          <p:cNvSpPr/>
          <p:nvPr/>
        </p:nvSpPr>
        <p:spPr>
          <a:xfrm>
            <a:off x="6568752" y="5112995"/>
            <a:ext cx="201216" cy="201216"/>
          </a:xfrm>
          <a:prstGeom prst="roundRect">
            <a:avLst/>
          </a:prstGeom>
          <a:solidFill>
            <a:schemeClr val="bg1"/>
          </a:solidFill>
          <a:ln>
            <a:solidFill>
              <a:schemeClr val="bg1">
                <a:lumMod val="5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fr-F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fr-FR"/>
          </a:p>
        </p:txBody>
      </p:sp>
      <p:sp>
        <p:nvSpPr>
          <p:cNvPr id="15" name="ZoneTexte 14"/>
          <p:cNvSpPr txBox="1"/>
          <p:nvPr/>
        </p:nvSpPr>
        <p:spPr>
          <a:xfrm>
            <a:off x="116632" y="5673080"/>
            <a:ext cx="6552728" cy="1754326"/>
          </a:xfrm>
          <a:prstGeom prst="rect">
            <a:avLst/>
          </a:prstGeom>
          <a:noFill/>
        </p:spPr>
        <p:txBody>
          <a:bodyPr wrap="square" rtlCol="0">
            <a:spAutoFit/>
          </a:bodyPr>
          <a:lstStyle/>
          <a:p>
            <a:r>
              <a:rPr lang="fr-FR" sz="1200" dirty="0" smtClean="0">
                <a:latin typeface="Comic Sans MS" pitchFamily="66" charset="0"/>
              </a:rPr>
              <a:t>Le train sort </a:t>
            </a:r>
            <a:r>
              <a:rPr lang="fr-FR" sz="1200" b="1" dirty="0" smtClean="0">
                <a:latin typeface="Comic Sans MS" pitchFamily="66" charset="0"/>
              </a:rPr>
              <a:t>rapidement</a:t>
            </a:r>
            <a:r>
              <a:rPr lang="fr-FR" sz="1200" dirty="0" smtClean="0">
                <a:latin typeface="Comic Sans MS" pitchFamily="66" charset="0"/>
              </a:rPr>
              <a:t> de la gare.</a:t>
            </a:r>
          </a:p>
          <a:p>
            <a:endParaRPr lang="fr-FR" sz="1200" dirty="0">
              <a:latin typeface="Comic Sans MS" pitchFamily="66" charset="0"/>
            </a:endParaRPr>
          </a:p>
          <a:p>
            <a:endParaRPr lang="fr-FR" sz="1200" dirty="0" smtClean="0">
              <a:latin typeface="Comic Sans MS" pitchFamily="66" charset="0"/>
            </a:endParaRPr>
          </a:p>
          <a:p>
            <a:endParaRPr lang="fr-FR" sz="1200" dirty="0">
              <a:latin typeface="Comic Sans MS" pitchFamily="66" charset="0"/>
            </a:endParaRPr>
          </a:p>
          <a:p>
            <a:r>
              <a:rPr lang="fr-FR" sz="1200" dirty="0" smtClean="0">
                <a:latin typeface="Comic Sans MS" pitchFamily="66" charset="0"/>
              </a:rPr>
              <a:t>Je préfère manger </a:t>
            </a:r>
            <a:r>
              <a:rPr lang="fr-FR" sz="1200" b="1" dirty="0" smtClean="0">
                <a:latin typeface="Comic Sans MS" pitchFamily="66" charset="0"/>
              </a:rPr>
              <a:t>avec</a:t>
            </a:r>
            <a:r>
              <a:rPr lang="fr-FR" sz="1200" dirty="0" smtClean="0">
                <a:latin typeface="Comic Sans MS" pitchFamily="66" charset="0"/>
              </a:rPr>
              <a:t> toi.</a:t>
            </a:r>
          </a:p>
          <a:p>
            <a:endParaRPr lang="fr-FR" sz="1200" dirty="0">
              <a:latin typeface="Comic Sans MS" pitchFamily="66" charset="0"/>
            </a:endParaRPr>
          </a:p>
          <a:p>
            <a:endParaRPr lang="fr-FR" sz="1200" dirty="0" smtClean="0">
              <a:latin typeface="Comic Sans MS" pitchFamily="66" charset="0"/>
            </a:endParaRPr>
          </a:p>
          <a:p>
            <a:endParaRPr lang="fr-FR" sz="1200" dirty="0">
              <a:latin typeface="Comic Sans MS" pitchFamily="66" charset="0"/>
            </a:endParaRPr>
          </a:p>
          <a:p>
            <a:r>
              <a:rPr lang="fr-FR" sz="1200" dirty="0" smtClean="0">
                <a:latin typeface="Comic Sans MS" pitchFamily="66" charset="0"/>
              </a:rPr>
              <a:t>Les enfants jouent </a:t>
            </a:r>
            <a:r>
              <a:rPr lang="fr-FR" sz="1200" b="1" dirty="0" smtClean="0">
                <a:latin typeface="Comic Sans MS" pitchFamily="66" charset="0"/>
              </a:rPr>
              <a:t>bruyamment</a:t>
            </a:r>
            <a:r>
              <a:rPr lang="fr-FR" sz="1200" dirty="0" smtClean="0">
                <a:latin typeface="Comic Sans MS" pitchFamily="66" charset="0"/>
              </a:rPr>
              <a:t>.</a:t>
            </a:r>
            <a:endParaRPr lang="fr-FR" sz="1200" dirty="0">
              <a:latin typeface="Comic Sans MS" pitchFamily="66" charset="0"/>
            </a:endParaRPr>
          </a:p>
        </p:txBody>
      </p:sp>
      <p:pic>
        <p:nvPicPr>
          <p:cNvPr id="16" name="Image 15" descr="Capture d’écran"/>
          <p:cNvPicPr>
            <a:picLocks noChangeAspect="1"/>
          </p:cNvPicPr>
          <p:nvPr/>
        </p:nvPicPr>
        <p:blipFill rotWithShape="1">
          <a:blip r:embed="rId2">
            <a:extLst>
              <a:ext uri="{28A0092B-C50C-407E-A947-70E740481C1C}">
                <a14:useLocalDpi xmlns:a14="http://schemas.microsoft.com/office/drawing/2010/main" val="0"/>
              </a:ext>
            </a:extLst>
          </a:blip>
          <a:srcRect l="34322" r="39484" b="79079"/>
          <a:stretch/>
        </p:blipFill>
        <p:spPr>
          <a:xfrm>
            <a:off x="2996952" y="5529064"/>
            <a:ext cx="1796405" cy="502778"/>
          </a:xfrm>
          <a:prstGeom prst="rect">
            <a:avLst/>
          </a:prstGeom>
        </p:spPr>
      </p:pic>
      <p:pic>
        <p:nvPicPr>
          <p:cNvPr id="17" name="Image 16" descr="Capture d’écran"/>
          <p:cNvPicPr>
            <a:picLocks noChangeAspect="1"/>
          </p:cNvPicPr>
          <p:nvPr/>
        </p:nvPicPr>
        <p:blipFill rotWithShape="1">
          <a:blip r:embed="rId2">
            <a:extLst>
              <a:ext uri="{28A0092B-C50C-407E-A947-70E740481C1C}">
                <a14:useLocalDpi xmlns:a14="http://schemas.microsoft.com/office/drawing/2010/main" val="0"/>
              </a:ext>
            </a:extLst>
          </a:blip>
          <a:srcRect l="34322" r="39484" b="79079"/>
          <a:stretch/>
        </p:blipFill>
        <p:spPr>
          <a:xfrm>
            <a:off x="2996950" y="6258669"/>
            <a:ext cx="1796405" cy="502778"/>
          </a:xfrm>
          <a:prstGeom prst="rect">
            <a:avLst/>
          </a:prstGeom>
        </p:spPr>
      </p:pic>
      <p:pic>
        <p:nvPicPr>
          <p:cNvPr id="18" name="Image 17" descr="Capture d’écran"/>
          <p:cNvPicPr>
            <a:picLocks noChangeAspect="1"/>
          </p:cNvPicPr>
          <p:nvPr/>
        </p:nvPicPr>
        <p:blipFill rotWithShape="1">
          <a:blip r:embed="rId2">
            <a:extLst>
              <a:ext uri="{28A0092B-C50C-407E-A947-70E740481C1C}">
                <a14:useLocalDpi xmlns:a14="http://schemas.microsoft.com/office/drawing/2010/main" val="0"/>
              </a:ext>
            </a:extLst>
          </a:blip>
          <a:srcRect l="34322" r="39484" b="79079"/>
          <a:stretch/>
        </p:blipFill>
        <p:spPr>
          <a:xfrm>
            <a:off x="2996951" y="6969224"/>
            <a:ext cx="1796405" cy="502778"/>
          </a:xfrm>
          <a:prstGeom prst="rect">
            <a:avLst/>
          </a:prstGeom>
        </p:spPr>
      </p:pic>
      <p:sp>
        <p:nvSpPr>
          <p:cNvPr id="19" name="ZoneTexte 18"/>
          <p:cNvSpPr txBox="1"/>
          <p:nvPr/>
        </p:nvSpPr>
        <p:spPr>
          <a:xfrm>
            <a:off x="548680" y="7761312"/>
            <a:ext cx="6020072" cy="415498"/>
          </a:xfrm>
          <a:prstGeom prst="rect">
            <a:avLst/>
          </a:prstGeom>
          <a:noFill/>
        </p:spPr>
        <p:txBody>
          <a:bodyPr wrap="square" rtlCol="0">
            <a:spAutoFit/>
          </a:bodyPr>
          <a:lstStyle/>
          <a:p>
            <a:pPr>
              <a:lnSpc>
                <a:spcPct val="150000"/>
              </a:lnSpc>
            </a:pPr>
            <a:r>
              <a:rPr lang="fr-FR" sz="1400" u="sng" dirty="0" smtClean="0">
                <a:latin typeface="SimpleRonde" pitchFamily="2" charset="0"/>
              </a:rPr>
              <a:t>Ecris le contraire de ces mots en ajoutant un préfixe.</a:t>
            </a:r>
            <a:endParaRPr lang="fr-FR" sz="1400" u="sng" dirty="0">
              <a:latin typeface="SimpleRonde" pitchFamily="2" charset="0"/>
            </a:endParaRPr>
          </a:p>
        </p:txBody>
      </p:sp>
      <p:grpSp>
        <p:nvGrpSpPr>
          <p:cNvPr id="20" name="Groupe 19"/>
          <p:cNvGrpSpPr/>
          <p:nvPr/>
        </p:nvGrpSpPr>
        <p:grpSpPr>
          <a:xfrm>
            <a:off x="116632" y="7697879"/>
            <a:ext cx="360040" cy="461665"/>
            <a:chOff x="116632" y="1352600"/>
            <a:chExt cx="360040" cy="461665"/>
          </a:xfrm>
        </p:grpSpPr>
        <p:sp>
          <p:nvSpPr>
            <p:cNvPr id="21" name="Ellipse 20"/>
            <p:cNvSpPr/>
            <p:nvPr/>
          </p:nvSpPr>
          <p:spPr>
            <a:xfrm>
              <a:off x="116632" y="1424608"/>
              <a:ext cx="360040" cy="360040"/>
            </a:xfrm>
            <a:prstGeom prst="ellipse">
              <a:avLst/>
            </a:prstGeom>
            <a:solidFill>
              <a:schemeClr val="bg1">
                <a:lumMod val="85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2" name="ZoneTexte 21"/>
            <p:cNvSpPr txBox="1"/>
            <p:nvPr/>
          </p:nvSpPr>
          <p:spPr>
            <a:xfrm>
              <a:off x="116632" y="1352600"/>
              <a:ext cx="360040" cy="461665"/>
            </a:xfrm>
            <a:prstGeom prst="rect">
              <a:avLst/>
            </a:prstGeom>
            <a:noFill/>
          </p:spPr>
          <p:txBody>
            <a:bodyPr wrap="square" rtlCol="0">
              <a:spAutoFit/>
            </a:bodyPr>
            <a:lstStyle/>
            <a:p>
              <a:pPr algn="ctr"/>
              <a:r>
                <a:rPr lang="fr-FR" sz="2400" dirty="0" smtClean="0">
                  <a:solidFill>
                    <a:schemeClr val="bg1">
                      <a:lumMod val="50000"/>
                    </a:schemeClr>
                  </a:solidFill>
                  <a:effectLst>
                    <a:outerShdw blurRad="38100" dist="38100" dir="2700000" algn="tl">
                      <a:srgbClr val="000000">
                        <a:alpha val="43137"/>
                      </a:srgbClr>
                    </a:outerShdw>
                  </a:effectLst>
                  <a:latin typeface="Berlin Sans FB Demi" pitchFamily="34" charset="0"/>
                </a:rPr>
                <a:t>3</a:t>
              </a:r>
              <a:endParaRPr lang="fr-FR" dirty="0">
                <a:solidFill>
                  <a:schemeClr val="bg1">
                    <a:lumMod val="50000"/>
                  </a:schemeClr>
                </a:solidFill>
                <a:effectLst>
                  <a:outerShdw blurRad="38100" dist="38100" dir="2700000" algn="tl">
                    <a:srgbClr val="000000">
                      <a:alpha val="43137"/>
                    </a:srgbClr>
                  </a:outerShdw>
                </a:effectLst>
                <a:latin typeface="Berlin Sans FB Demi" pitchFamily="34" charset="0"/>
              </a:endParaRPr>
            </a:p>
          </p:txBody>
        </p:sp>
      </p:grpSp>
      <p:sp>
        <p:nvSpPr>
          <p:cNvPr id="23" name="Rectangle à coins arrondis 22"/>
          <p:cNvSpPr/>
          <p:nvPr/>
        </p:nvSpPr>
        <p:spPr>
          <a:xfrm>
            <a:off x="6568752" y="7849299"/>
            <a:ext cx="201216" cy="201216"/>
          </a:xfrm>
          <a:prstGeom prst="roundRect">
            <a:avLst/>
          </a:prstGeom>
          <a:solidFill>
            <a:schemeClr val="bg1"/>
          </a:solidFill>
          <a:ln>
            <a:solidFill>
              <a:schemeClr val="bg1">
                <a:lumMod val="5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fr-F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fr-FR"/>
          </a:p>
        </p:txBody>
      </p:sp>
      <p:sp>
        <p:nvSpPr>
          <p:cNvPr id="27" name="Carré corné 26"/>
          <p:cNvSpPr/>
          <p:nvPr/>
        </p:nvSpPr>
        <p:spPr>
          <a:xfrm rot="509975">
            <a:off x="136224" y="8350393"/>
            <a:ext cx="1277266" cy="360040"/>
          </a:xfrm>
          <a:prstGeom prst="foldedCorner">
            <a:avLst/>
          </a:prstGeom>
          <a:solidFill>
            <a:schemeClr val="bg1">
              <a:lumMod val="8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fr-FR" dirty="0" smtClean="0">
                <a:solidFill>
                  <a:schemeClr val="tx1"/>
                </a:solidFill>
              </a:rPr>
              <a:t>patient</a:t>
            </a:r>
            <a:endParaRPr lang="fr-FR" dirty="0">
              <a:solidFill>
                <a:schemeClr val="tx1"/>
              </a:solidFill>
            </a:endParaRPr>
          </a:p>
        </p:txBody>
      </p:sp>
      <p:sp>
        <p:nvSpPr>
          <p:cNvPr id="28" name="Carré corné 27"/>
          <p:cNvSpPr/>
          <p:nvPr/>
        </p:nvSpPr>
        <p:spPr>
          <a:xfrm rot="21275712">
            <a:off x="131026" y="9212629"/>
            <a:ext cx="1152128" cy="360040"/>
          </a:xfrm>
          <a:prstGeom prst="foldedCorner">
            <a:avLst/>
          </a:prstGeom>
          <a:solidFill>
            <a:schemeClr val="bg1">
              <a:lumMod val="8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fr-FR" dirty="0" smtClean="0">
                <a:solidFill>
                  <a:schemeClr val="tx1"/>
                </a:solidFill>
              </a:rPr>
              <a:t>possible</a:t>
            </a:r>
            <a:endParaRPr lang="fr-FR" dirty="0">
              <a:solidFill>
                <a:schemeClr val="tx1"/>
              </a:solidFill>
            </a:endParaRPr>
          </a:p>
        </p:txBody>
      </p:sp>
      <p:pic>
        <p:nvPicPr>
          <p:cNvPr id="29" name="Image 28" descr="Capture d’écran"/>
          <p:cNvPicPr>
            <a:picLocks noChangeAspect="1"/>
          </p:cNvPicPr>
          <p:nvPr/>
        </p:nvPicPr>
        <p:blipFill rotWithShape="1">
          <a:blip r:embed="rId2">
            <a:extLst>
              <a:ext uri="{28A0092B-C50C-407E-A947-70E740481C1C}">
                <a14:useLocalDpi xmlns:a14="http://schemas.microsoft.com/office/drawing/2010/main" val="0"/>
              </a:ext>
            </a:extLst>
          </a:blip>
          <a:srcRect l="34322" r="39484" b="79079"/>
          <a:stretch/>
        </p:blipFill>
        <p:spPr>
          <a:xfrm>
            <a:off x="1484785" y="8331266"/>
            <a:ext cx="1796405" cy="502778"/>
          </a:xfrm>
          <a:prstGeom prst="rect">
            <a:avLst/>
          </a:prstGeom>
        </p:spPr>
      </p:pic>
      <p:pic>
        <p:nvPicPr>
          <p:cNvPr id="30" name="Image 29" descr="Capture d’écran"/>
          <p:cNvPicPr>
            <a:picLocks noChangeAspect="1"/>
          </p:cNvPicPr>
          <p:nvPr/>
        </p:nvPicPr>
        <p:blipFill rotWithShape="1">
          <a:blip r:embed="rId2">
            <a:extLst>
              <a:ext uri="{28A0092B-C50C-407E-A947-70E740481C1C}">
                <a14:useLocalDpi xmlns:a14="http://schemas.microsoft.com/office/drawing/2010/main" val="0"/>
              </a:ext>
            </a:extLst>
          </a:blip>
          <a:srcRect l="34322" r="39484" b="79079"/>
          <a:stretch/>
        </p:blipFill>
        <p:spPr>
          <a:xfrm>
            <a:off x="1484785" y="9202750"/>
            <a:ext cx="1796405" cy="502778"/>
          </a:xfrm>
          <a:prstGeom prst="rect">
            <a:avLst/>
          </a:prstGeom>
        </p:spPr>
      </p:pic>
      <p:sp>
        <p:nvSpPr>
          <p:cNvPr id="31" name="Carré corné 30"/>
          <p:cNvSpPr/>
          <p:nvPr/>
        </p:nvSpPr>
        <p:spPr>
          <a:xfrm rot="509975">
            <a:off x="3496930" y="8353704"/>
            <a:ext cx="1152128" cy="360040"/>
          </a:xfrm>
          <a:prstGeom prst="foldedCorner">
            <a:avLst/>
          </a:prstGeom>
          <a:solidFill>
            <a:schemeClr val="bg1">
              <a:lumMod val="8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fr-FR" dirty="0" smtClean="0">
                <a:solidFill>
                  <a:schemeClr val="tx1"/>
                </a:solidFill>
              </a:rPr>
              <a:t>faire</a:t>
            </a:r>
            <a:endParaRPr lang="fr-FR" dirty="0">
              <a:solidFill>
                <a:schemeClr val="tx1"/>
              </a:solidFill>
            </a:endParaRPr>
          </a:p>
        </p:txBody>
      </p:sp>
      <p:sp>
        <p:nvSpPr>
          <p:cNvPr id="32" name="Carré corné 31"/>
          <p:cNvSpPr/>
          <p:nvPr/>
        </p:nvSpPr>
        <p:spPr>
          <a:xfrm rot="21275712">
            <a:off x="3491044" y="9225188"/>
            <a:ext cx="1152128" cy="360040"/>
          </a:xfrm>
          <a:prstGeom prst="foldedCorner">
            <a:avLst/>
          </a:prstGeom>
          <a:solidFill>
            <a:schemeClr val="bg1">
              <a:lumMod val="8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fr-FR" dirty="0" smtClean="0">
                <a:solidFill>
                  <a:schemeClr val="tx1"/>
                </a:solidFill>
              </a:rPr>
              <a:t>maquiller</a:t>
            </a:r>
            <a:endParaRPr lang="fr-FR" dirty="0">
              <a:solidFill>
                <a:schemeClr val="tx1"/>
              </a:solidFill>
            </a:endParaRPr>
          </a:p>
        </p:txBody>
      </p:sp>
      <p:pic>
        <p:nvPicPr>
          <p:cNvPr id="33" name="Image 32" descr="Capture d’écran"/>
          <p:cNvPicPr>
            <a:picLocks noChangeAspect="1"/>
          </p:cNvPicPr>
          <p:nvPr/>
        </p:nvPicPr>
        <p:blipFill rotWithShape="1">
          <a:blip r:embed="rId2">
            <a:extLst>
              <a:ext uri="{28A0092B-C50C-407E-A947-70E740481C1C}">
                <a14:useLocalDpi xmlns:a14="http://schemas.microsoft.com/office/drawing/2010/main" val="0"/>
              </a:ext>
            </a:extLst>
          </a:blip>
          <a:srcRect l="34322" r="39484" b="79079"/>
          <a:stretch/>
        </p:blipFill>
        <p:spPr>
          <a:xfrm>
            <a:off x="4869161" y="8331266"/>
            <a:ext cx="1796405" cy="502778"/>
          </a:xfrm>
          <a:prstGeom prst="rect">
            <a:avLst/>
          </a:prstGeom>
        </p:spPr>
      </p:pic>
      <p:pic>
        <p:nvPicPr>
          <p:cNvPr id="34" name="Image 33" descr="Capture d’écran"/>
          <p:cNvPicPr>
            <a:picLocks noChangeAspect="1"/>
          </p:cNvPicPr>
          <p:nvPr/>
        </p:nvPicPr>
        <p:blipFill rotWithShape="1">
          <a:blip r:embed="rId2">
            <a:extLst>
              <a:ext uri="{28A0092B-C50C-407E-A947-70E740481C1C}">
                <a14:useLocalDpi xmlns:a14="http://schemas.microsoft.com/office/drawing/2010/main" val="0"/>
              </a:ext>
            </a:extLst>
          </a:blip>
          <a:srcRect l="34322" r="39484" b="79079"/>
          <a:stretch/>
        </p:blipFill>
        <p:spPr>
          <a:xfrm>
            <a:off x="4869161" y="9202750"/>
            <a:ext cx="1796405" cy="502778"/>
          </a:xfrm>
          <a:prstGeom prst="rect">
            <a:avLst/>
          </a:prstGeom>
        </p:spPr>
      </p:pic>
    </p:spTree>
    <p:extLst>
      <p:ext uri="{BB962C8B-B14F-4D97-AF65-F5344CB8AC3E}">
        <p14:creationId xmlns:p14="http://schemas.microsoft.com/office/powerpoint/2010/main" val="375464404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
          <p:cNvSpPr>
            <a:spLocks noGrp="1"/>
          </p:cNvSpPr>
          <p:nvPr>
            <p:ph type="body" sz="quarter" idx="10"/>
          </p:nvPr>
        </p:nvSpPr>
        <p:spPr/>
        <p:txBody>
          <a:bodyPr/>
          <a:lstStyle/>
          <a:p>
            <a:r>
              <a:rPr lang="fr-FR" dirty="0" smtClean="0"/>
              <a:t>Les contraires</a:t>
            </a:r>
            <a:endParaRPr lang="fr-FR" dirty="0"/>
          </a:p>
        </p:txBody>
      </p:sp>
      <p:sp>
        <p:nvSpPr>
          <p:cNvPr id="3" name="ZoneTexte 2"/>
          <p:cNvSpPr txBox="1"/>
          <p:nvPr/>
        </p:nvSpPr>
        <p:spPr>
          <a:xfrm>
            <a:off x="548680" y="1488041"/>
            <a:ext cx="6020072" cy="738664"/>
          </a:xfrm>
          <a:prstGeom prst="rect">
            <a:avLst/>
          </a:prstGeom>
          <a:noFill/>
        </p:spPr>
        <p:txBody>
          <a:bodyPr wrap="square" rtlCol="0">
            <a:spAutoFit/>
          </a:bodyPr>
          <a:lstStyle/>
          <a:p>
            <a:pPr>
              <a:lnSpc>
                <a:spcPct val="150000"/>
              </a:lnSpc>
            </a:pPr>
            <a:r>
              <a:rPr lang="fr-FR" sz="1400" u="sng" dirty="0" smtClean="0">
                <a:latin typeface="SimpleRonde" pitchFamily="2" charset="0"/>
              </a:rPr>
              <a:t>Ecris les mots suivants en face de leur synonyme. Attention, il y a des intrus.</a:t>
            </a:r>
            <a:endParaRPr lang="fr-FR" sz="1400" u="sng" dirty="0">
              <a:latin typeface="SimpleRonde" pitchFamily="2" charset="0"/>
            </a:endParaRPr>
          </a:p>
        </p:txBody>
      </p:sp>
      <p:grpSp>
        <p:nvGrpSpPr>
          <p:cNvPr id="4" name="Groupe 3"/>
          <p:cNvGrpSpPr/>
          <p:nvPr/>
        </p:nvGrpSpPr>
        <p:grpSpPr>
          <a:xfrm>
            <a:off x="116632" y="1424608"/>
            <a:ext cx="360040" cy="461665"/>
            <a:chOff x="116632" y="1352600"/>
            <a:chExt cx="360040" cy="461665"/>
          </a:xfrm>
        </p:grpSpPr>
        <p:sp>
          <p:nvSpPr>
            <p:cNvPr id="5" name="Ellipse 4"/>
            <p:cNvSpPr/>
            <p:nvPr/>
          </p:nvSpPr>
          <p:spPr>
            <a:xfrm>
              <a:off x="116632" y="1424608"/>
              <a:ext cx="360040" cy="360040"/>
            </a:xfrm>
            <a:prstGeom prst="ellipse">
              <a:avLst/>
            </a:prstGeom>
            <a:solidFill>
              <a:schemeClr val="bg1">
                <a:lumMod val="85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 name="ZoneTexte 5"/>
            <p:cNvSpPr txBox="1"/>
            <p:nvPr/>
          </p:nvSpPr>
          <p:spPr>
            <a:xfrm>
              <a:off x="116632" y="1352600"/>
              <a:ext cx="360040" cy="461665"/>
            </a:xfrm>
            <a:prstGeom prst="rect">
              <a:avLst/>
            </a:prstGeom>
            <a:noFill/>
          </p:spPr>
          <p:txBody>
            <a:bodyPr wrap="square" rtlCol="0">
              <a:spAutoFit/>
            </a:bodyPr>
            <a:lstStyle/>
            <a:p>
              <a:pPr algn="ctr"/>
              <a:r>
                <a:rPr lang="fr-FR" sz="2400" dirty="0" smtClean="0">
                  <a:solidFill>
                    <a:schemeClr val="bg1">
                      <a:lumMod val="50000"/>
                    </a:schemeClr>
                  </a:solidFill>
                  <a:effectLst>
                    <a:outerShdw blurRad="38100" dist="38100" dir="2700000" algn="tl">
                      <a:srgbClr val="000000">
                        <a:alpha val="43137"/>
                      </a:srgbClr>
                    </a:outerShdw>
                  </a:effectLst>
                  <a:latin typeface="Berlin Sans FB Demi" pitchFamily="34" charset="0"/>
                </a:rPr>
                <a:t>1</a:t>
              </a:r>
              <a:endParaRPr lang="fr-FR" dirty="0">
                <a:solidFill>
                  <a:schemeClr val="bg1">
                    <a:lumMod val="50000"/>
                  </a:schemeClr>
                </a:solidFill>
                <a:effectLst>
                  <a:outerShdw blurRad="38100" dist="38100" dir="2700000" algn="tl">
                    <a:srgbClr val="000000">
                      <a:alpha val="43137"/>
                    </a:srgbClr>
                  </a:outerShdw>
                </a:effectLst>
                <a:latin typeface="Berlin Sans FB Demi" pitchFamily="34" charset="0"/>
              </a:endParaRPr>
            </a:p>
          </p:txBody>
        </p:sp>
      </p:grpSp>
      <p:sp>
        <p:nvSpPr>
          <p:cNvPr id="7" name="Rectangle à coins arrondis 6"/>
          <p:cNvSpPr/>
          <p:nvPr/>
        </p:nvSpPr>
        <p:spPr>
          <a:xfrm>
            <a:off x="6568752" y="1576028"/>
            <a:ext cx="201216" cy="201216"/>
          </a:xfrm>
          <a:prstGeom prst="roundRect">
            <a:avLst/>
          </a:prstGeom>
          <a:solidFill>
            <a:schemeClr val="bg1"/>
          </a:solidFill>
          <a:ln>
            <a:solidFill>
              <a:schemeClr val="bg1">
                <a:lumMod val="5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fr-F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fr-FR"/>
          </a:p>
        </p:txBody>
      </p:sp>
      <p:graphicFrame>
        <p:nvGraphicFramePr>
          <p:cNvPr id="8" name="Tableau 7"/>
          <p:cNvGraphicFramePr>
            <a:graphicFrameLocks noGrp="1"/>
          </p:cNvGraphicFramePr>
          <p:nvPr>
            <p:extLst>
              <p:ext uri="{D42A27DB-BD31-4B8C-83A1-F6EECF244321}">
                <p14:modId xmlns:p14="http://schemas.microsoft.com/office/powerpoint/2010/main" val="4034953514"/>
              </p:ext>
            </p:extLst>
          </p:nvPr>
        </p:nvGraphicFramePr>
        <p:xfrm>
          <a:off x="169590" y="3080792"/>
          <a:ext cx="6552728" cy="1483360"/>
        </p:xfrm>
        <a:graphic>
          <a:graphicData uri="http://schemas.openxmlformats.org/drawingml/2006/table">
            <a:tbl>
              <a:tblPr bandRow="1">
                <a:tableStyleId>{5C22544A-7EE6-4342-B048-85BDC9FD1C3A}</a:tableStyleId>
              </a:tblPr>
              <a:tblGrid>
                <a:gridCol w="1027162"/>
                <a:gridCol w="2249202"/>
                <a:gridCol w="1135174"/>
                <a:gridCol w="2141190"/>
              </a:tblGrid>
              <a:tr h="370840">
                <a:tc>
                  <a:txBody>
                    <a:bodyPr/>
                    <a:lstStyle/>
                    <a:p>
                      <a:r>
                        <a:rPr lang="fr-FR" sz="1200" dirty="0" smtClean="0">
                          <a:latin typeface="Comic Sans MS" pitchFamily="66" charset="0"/>
                        </a:rPr>
                        <a:t>allumer</a:t>
                      </a:r>
                      <a:endParaRPr lang="fr-FR" sz="1200" dirty="0">
                        <a:latin typeface="Comic Sans MS" pitchFamily="66"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1200" dirty="0" smtClean="0">
                          <a:latin typeface="Comic Sans MS" pitchFamily="66" charset="0"/>
                        </a:rPr>
                        <a:t>_____________________</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a:r>
                        <a:rPr lang="fr-FR" sz="1200" dirty="0" smtClean="0">
                          <a:latin typeface="Comic Sans MS" pitchFamily="66" charset="0"/>
                        </a:rPr>
                        <a:t>gentiment</a:t>
                      </a:r>
                      <a:endParaRPr lang="fr-FR" sz="1200" dirty="0">
                        <a:latin typeface="Comic Sans MS" pitchFamily="66"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fr-FR" sz="1200" dirty="0" smtClean="0">
                          <a:latin typeface="Comic Sans MS" pitchFamily="66" charset="0"/>
                        </a:rPr>
                        <a:t>____________________</a:t>
                      </a:r>
                      <a:endParaRPr lang="fr-FR" sz="1200" dirty="0">
                        <a:latin typeface="Comic Sans MS" pitchFamily="66"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r>
              <a:tr h="370840">
                <a:tc>
                  <a:txBody>
                    <a:bodyPr/>
                    <a:lstStyle/>
                    <a:p>
                      <a:r>
                        <a:rPr lang="fr-FR" sz="1200" dirty="0" smtClean="0">
                          <a:latin typeface="Comic Sans MS" pitchFamily="66" charset="0"/>
                        </a:rPr>
                        <a:t>agité</a:t>
                      </a:r>
                      <a:endParaRPr lang="fr-FR" sz="1200" dirty="0">
                        <a:latin typeface="Comic Sans MS" pitchFamily="66"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fr-FR" sz="1200" dirty="0" smtClean="0">
                          <a:latin typeface="Comic Sans MS" pitchFamily="66" charset="0"/>
                        </a:rPr>
                        <a:t>_____________________</a:t>
                      </a:r>
                      <a:endParaRPr lang="fr-FR" sz="1200" dirty="0">
                        <a:latin typeface="Comic Sans MS" pitchFamily="66"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a:r>
                        <a:rPr lang="fr-FR" sz="1200" dirty="0" smtClean="0">
                          <a:latin typeface="Comic Sans MS" pitchFamily="66" charset="0"/>
                        </a:rPr>
                        <a:t>un rêve</a:t>
                      </a:r>
                      <a:endParaRPr lang="fr-FR" sz="1200" dirty="0">
                        <a:latin typeface="Comic Sans MS" pitchFamily="66"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fr-FR" sz="1200" dirty="0" smtClean="0">
                          <a:latin typeface="Comic Sans MS" pitchFamily="66" charset="0"/>
                        </a:rPr>
                        <a:t>____________________</a:t>
                      </a:r>
                      <a:endParaRPr lang="fr-FR" sz="1200" dirty="0">
                        <a:latin typeface="Comic Sans MS" pitchFamily="66"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r>
              <a:tr h="370840">
                <a:tc>
                  <a:txBody>
                    <a:bodyPr/>
                    <a:lstStyle/>
                    <a:p>
                      <a:r>
                        <a:rPr lang="fr-FR" sz="1200" dirty="0" smtClean="0">
                          <a:latin typeface="Comic Sans MS" pitchFamily="66" charset="0"/>
                        </a:rPr>
                        <a:t>un homme</a:t>
                      </a:r>
                      <a:endParaRPr lang="fr-FR" sz="1200" dirty="0">
                        <a:latin typeface="Comic Sans MS" pitchFamily="66"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fr-FR" sz="1200" dirty="0" smtClean="0">
                          <a:latin typeface="Comic Sans MS" pitchFamily="66" charset="0"/>
                        </a:rPr>
                        <a:t>_____________________</a:t>
                      </a:r>
                      <a:endParaRPr lang="fr-FR" sz="1200" dirty="0">
                        <a:latin typeface="Comic Sans MS" pitchFamily="66"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a:r>
                        <a:rPr lang="fr-FR" sz="1200" dirty="0" smtClean="0">
                          <a:latin typeface="Comic Sans MS" pitchFamily="66" charset="0"/>
                        </a:rPr>
                        <a:t>sec</a:t>
                      </a:r>
                      <a:endParaRPr lang="fr-FR" sz="1200" dirty="0">
                        <a:latin typeface="Comic Sans MS" pitchFamily="66"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fr-FR" sz="1200" dirty="0" smtClean="0">
                          <a:latin typeface="Comic Sans MS" pitchFamily="66" charset="0"/>
                        </a:rPr>
                        <a:t>____________________</a:t>
                      </a:r>
                      <a:endParaRPr lang="fr-FR" sz="1200" dirty="0">
                        <a:latin typeface="Comic Sans MS" pitchFamily="66"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r>
              <a:tr h="370840">
                <a:tc>
                  <a:txBody>
                    <a:bodyPr/>
                    <a:lstStyle/>
                    <a:p>
                      <a:r>
                        <a:rPr lang="fr-FR" sz="1200" dirty="0" smtClean="0">
                          <a:latin typeface="Comic Sans MS" pitchFamily="66" charset="0"/>
                        </a:rPr>
                        <a:t>souffler</a:t>
                      </a:r>
                      <a:endParaRPr lang="fr-FR" sz="1200" dirty="0">
                        <a:latin typeface="Comic Sans MS" pitchFamily="66"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fr-FR" sz="1200" dirty="0" smtClean="0">
                          <a:latin typeface="Comic Sans MS" pitchFamily="66" charset="0"/>
                        </a:rPr>
                        <a:t>_____________________</a:t>
                      </a:r>
                      <a:endParaRPr lang="fr-FR" sz="1200" dirty="0">
                        <a:latin typeface="Comic Sans MS" pitchFamily="66"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a:r>
                        <a:rPr lang="fr-FR" sz="1200" dirty="0" smtClean="0">
                          <a:latin typeface="Comic Sans MS" pitchFamily="66" charset="0"/>
                        </a:rPr>
                        <a:t>chargé</a:t>
                      </a:r>
                      <a:endParaRPr lang="fr-FR" sz="1200" dirty="0">
                        <a:latin typeface="Comic Sans MS" pitchFamily="66"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fr-FR" sz="1200" dirty="0" smtClean="0">
                          <a:latin typeface="Comic Sans MS" pitchFamily="66" charset="0"/>
                        </a:rPr>
                        <a:t>____________________</a:t>
                      </a:r>
                      <a:endParaRPr lang="fr-FR" sz="1200" dirty="0">
                        <a:latin typeface="Comic Sans MS" pitchFamily="66"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r>
            </a:tbl>
          </a:graphicData>
        </a:graphic>
      </p:graphicFrame>
      <p:sp>
        <p:nvSpPr>
          <p:cNvPr id="9" name="ZoneTexte 8"/>
          <p:cNvSpPr txBox="1"/>
          <p:nvPr/>
        </p:nvSpPr>
        <p:spPr>
          <a:xfrm>
            <a:off x="0" y="2144688"/>
            <a:ext cx="6858000" cy="923330"/>
          </a:xfrm>
          <a:prstGeom prst="rect">
            <a:avLst/>
          </a:prstGeom>
          <a:noFill/>
        </p:spPr>
        <p:txBody>
          <a:bodyPr wrap="square" rtlCol="0">
            <a:spAutoFit/>
          </a:bodyPr>
          <a:lstStyle/>
          <a:p>
            <a:pPr algn="ctr">
              <a:lnSpc>
                <a:spcPct val="150000"/>
              </a:lnSpc>
            </a:pPr>
            <a:r>
              <a:rPr lang="fr-FR" dirty="0" smtClean="0">
                <a:latin typeface="Cursive standard" pitchFamily="2" charset="0"/>
              </a:rPr>
              <a:t>un cauchemar - méchamment - humide - calme </a:t>
            </a:r>
            <a:r>
              <a:rPr lang="fr-FR" smtClean="0">
                <a:latin typeface="Cursive standard" pitchFamily="2" charset="0"/>
              </a:rPr>
              <a:t>- </a:t>
            </a:r>
          </a:p>
          <a:p>
            <a:pPr algn="ctr">
              <a:lnSpc>
                <a:spcPct val="150000"/>
              </a:lnSpc>
            </a:pPr>
            <a:r>
              <a:rPr lang="fr-FR" smtClean="0">
                <a:latin typeface="Cursive standard" pitchFamily="2" charset="0"/>
              </a:rPr>
              <a:t>aspirer </a:t>
            </a:r>
            <a:r>
              <a:rPr lang="fr-FR" dirty="0" smtClean="0">
                <a:latin typeface="Cursive standard" pitchFamily="2" charset="0"/>
              </a:rPr>
              <a:t>- une femme - déchargé </a:t>
            </a:r>
            <a:r>
              <a:rPr lang="fr-FR" smtClean="0">
                <a:latin typeface="Cursive standard" pitchFamily="2" charset="0"/>
              </a:rPr>
              <a:t>- éteindre</a:t>
            </a:r>
            <a:endParaRPr lang="fr-FR" dirty="0" smtClean="0">
              <a:latin typeface="Cursive standard" pitchFamily="2" charset="0"/>
            </a:endParaRPr>
          </a:p>
        </p:txBody>
      </p:sp>
      <p:sp>
        <p:nvSpPr>
          <p:cNvPr id="10" name="ZoneTexte 9"/>
          <p:cNvSpPr txBox="1"/>
          <p:nvPr/>
        </p:nvSpPr>
        <p:spPr>
          <a:xfrm>
            <a:off x="548680" y="5025008"/>
            <a:ext cx="6020072" cy="388568"/>
          </a:xfrm>
          <a:prstGeom prst="rect">
            <a:avLst/>
          </a:prstGeom>
          <a:noFill/>
        </p:spPr>
        <p:txBody>
          <a:bodyPr wrap="square" rtlCol="0">
            <a:spAutoFit/>
          </a:bodyPr>
          <a:lstStyle/>
          <a:p>
            <a:pPr>
              <a:lnSpc>
                <a:spcPct val="150000"/>
              </a:lnSpc>
            </a:pPr>
            <a:r>
              <a:rPr lang="fr-FR" sz="1400" u="sng" dirty="0" smtClean="0">
                <a:latin typeface="SimpleRonde" pitchFamily="2" charset="0"/>
              </a:rPr>
              <a:t>Trouve un antonyme pour chaque mot en gras.</a:t>
            </a:r>
            <a:endParaRPr lang="fr-FR" sz="1400" u="sng" dirty="0">
              <a:latin typeface="SimpleRonde" pitchFamily="2" charset="0"/>
            </a:endParaRPr>
          </a:p>
        </p:txBody>
      </p:sp>
      <p:grpSp>
        <p:nvGrpSpPr>
          <p:cNvPr id="11" name="Groupe 10"/>
          <p:cNvGrpSpPr/>
          <p:nvPr/>
        </p:nvGrpSpPr>
        <p:grpSpPr>
          <a:xfrm>
            <a:off x="116632" y="4961575"/>
            <a:ext cx="360040" cy="461665"/>
            <a:chOff x="116632" y="1352600"/>
            <a:chExt cx="360040" cy="461665"/>
          </a:xfrm>
        </p:grpSpPr>
        <p:sp>
          <p:nvSpPr>
            <p:cNvPr id="12" name="Ellipse 11"/>
            <p:cNvSpPr/>
            <p:nvPr/>
          </p:nvSpPr>
          <p:spPr>
            <a:xfrm>
              <a:off x="116632" y="1424608"/>
              <a:ext cx="360040" cy="360040"/>
            </a:xfrm>
            <a:prstGeom prst="ellipse">
              <a:avLst/>
            </a:prstGeom>
            <a:solidFill>
              <a:schemeClr val="bg1">
                <a:lumMod val="85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3" name="ZoneTexte 12"/>
            <p:cNvSpPr txBox="1"/>
            <p:nvPr/>
          </p:nvSpPr>
          <p:spPr>
            <a:xfrm>
              <a:off x="116632" y="1352600"/>
              <a:ext cx="360040" cy="461665"/>
            </a:xfrm>
            <a:prstGeom prst="rect">
              <a:avLst/>
            </a:prstGeom>
            <a:noFill/>
          </p:spPr>
          <p:txBody>
            <a:bodyPr wrap="square" rtlCol="0">
              <a:spAutoFit/>
            </a:bodyPr>
            <a:lstStyle/>
            <a:p>
              <a:pPr algn="ctr"/>
              <a:r>
                <a:rPr lang="fr-FR" sz="2400" dirty="0" smtClean="0">
                  <a:solidFill>
                    <a:schemeClr val="bg1">
                      <a:lumMod val="50000"/>
                    </a:schemeClr>
                  </a:solidFill>
                  <a:effectLst>
                    <a:outerShdw blurRad="38100" dist="38100" dir="2700000" algn="tl">
                      <a:srgbClr val="000000">
                        <a:alpha val="43137"/>
                      </a:srgbClr>
                    </a:outerShdw>
                  </a:effectLst>
                  <a:latin typeface="Berlin Sans FB Demi" pitchFamily="34" charset="0"/>
                </a:rPr>
                <a:t>2</a:t>
              </a:r>
              <a:endParaRPr lang="fr-FR" dirty="0">
                <a:solidFill>
                  <a:schemeClr val="bg1">
                    <a:lumMod val="50000"/>
                  </a:schemeClr>
                </a:solidFill>
                <a:effectLst>
                  <a:outerShdw blurRad="38100" dist="38100" dir="2700000" algn="tl">
                    <a:srgbClr val="000000">
                      <a:alpha val="43137"/>
                    </a:srgbClr>
                  </a:outerShdw>
                </a:effectLst>
                <a:latin typeface="Berlin Sans FB Demi" pitchFamily="34" charset="0"/>
              </a:endParaRPr>
            </a:p>
          </p:txBody>
        </p:sp>
      </p:grpSp>
      <p:sp>
        <p:nvSpPr>
          <p:cNvPr id="14" name="Rectangle à coins arrondis 13"/>
          <p:cNvSpPr/>
          <p:nvPr/>
        </p:nvSpPr>
        <p:spPr>
          <a:xfrm>
            <a:off x="6568752" y="5112995"/>
            <a:ext cx="201216" cy="201216"/>
          </a:xfrm>
          <a:prstGeom prst="roundRect">
            <a:avLst/>
          </a:prstGeom>
          <a:solidFill>
            <a:schemeClr val="bg1"/>
          </a:solidFill>
          <a:ln>
            <a:solidFill>
              <a:schemeClr val="bg1">
                <a:lumMod val="5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fr-F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fr-FR"/>
          </a:p>
        </p:txBody>
      </p:sp>
      <p:sp>
        <p:nvSpPr>
          <p:cNvPr id="15" name="ZoneTexte 14"/>
          <p:cNvSpPr txBox="1"/>
          <p:nvPr/>
        </p:nvSpPr>
        <p:spPr>
          <a:xfrm>
            <a:off x="116632" y="5673080"/>
            <a:ext cx="6552728" cy="1754326"/>
          </a:xfrm>
          <a:prstGeom prst="rect">
            <a:avLst/>
          </a:prstGeom>
          <a:noFill/>
        </p:spPr>
        <p:txBody>
          <a:bodyPr wrap="square" rtlCol="0">
            <a:spAutoFit/>
          </a:bodyPr>
          <a:lstStyle/>
          <a:p>
            <a:r>
              <a:rPr lang="fr-FR" sz="1200" dirty="0" smtClean="0">
                <a:latin typeface="Comic Sans MS" pitchFamily="66" charset="0"/>
              </a:rPr>
              <a:t>L’avion vient juste de </a:t>
            </a:r>
            <a:r>
              <a:rPr lang="fr-FR" sz="1200" b="1" dirty="0" smtClean="0">
                <a:latin typeface="Comic Sans MS" pitchFamily="66" charset="0"/>
              </a:rPr>
              <a:t>décoller</a:t>
            </a:r>
            <a:r>
              <a:rPr lang="fr-FR" sz="1200" dirty="0" smtClean="0">
                <a:latin typeface="Comic Sans MS" pitchFamily="66" charset="0"/>
              </a:rPr>
              <a:t>.</a:t>
            </a:r>
          </a:p>
          <a:p>
            <a:endParaRPr lang="fr-FR" sz="1200" dirty="0">
              <a:latin typeface="Comic Sans MS" pitchFamily="66" charset="0"/>
            </a:endParaRPr>
          </a:p>
          <a:p>
            <a:endParaRPr lang="fr-FR" sz="1200" dirty="0" smtClean="0">
              <a:latin typeface="Comic Sans MS" pitchFamily="66" charset="0"/>
            </a:endParaRPr>
          </a:p>
          <a:p>
            <a:endParaRPr lang="fr-FR" sz="1200" dirty="0">
              <a:latin typeface="Comic Sans MS" pitchFamily="66" charset="0"/>
            </a:endParaRPr>
          </a:p>
          <a:p>
            <a:r>
              <a:rPr lang="fr-FR" sz="1200" dirty="0" smtClean="0">
                <a:latin typeface="Comic Sans MS" pitchFamily="66" charset="0"/>
              </a:rPr>
              <a:t>Les lumières </a:t>
            </a:r>
            <a:r>
              <a:rPr lang="fr-FR" sz="1200" b="1" dirty="0" smtClean="0">
                <a:latin typeface="Comic Sans MS" pitchFamily="66" charset="0"/>
              </a:rPr>
              <a:t>s’éteignent</a:t>
            </a:r>
            <a:r>
              <a:rPr lang="fr-FR" sz="1200" dirty="0" smtClean="0">
                <a:latin typeface="Comic Sans MS" pitchFamily="66" charset="0"/>
              </a:rPr>
              <a:t> une à une.</a:t>
            </a:r>
          </a:p>
          <a:p>
            <a:endParaRPr lang="fr-FR" sz="1200" dirty="0">
              <a:latin typeface="Comic Sans MS" pitchFamily="66" charset="0"/>
            </a:endParaRPr>
          </a:p>
          <a:p>
            <a:endParaRPr lang="fr-FR" sz="1200" dirty="0" smtClean="0">
              <a:latin typeface="Comic Sans MS" pitchFamily="66" charset="0"/>
            </a:endParaRPr>
          </a:p>
          <a:p>
            <a:endParaRPr lang="fr-FR" sz="1200" dirty="0">
              <a:latin typeface="Comic Sans MS" pitchFamily="66" charset="0"/>
            </a:endParaRPr>
          </a:p>
          <a:p>
            <a:r>
              <a:rPr lang="fr-FR" sz="1200" dirty="0" smtClean="0">
                <a:latin typeface="Comic Sans MS" pitchFamily="66" charset="0"/>
              </a:rPr>
              <a:t>Les voyageurs </a:t>
            </a:r>
            <a:r>
              <a:rPr lang="fr-FR" sz="1200" b="1" dirty="0" smtClean="0">
                <a:latin typeface="Comic Sans MS" pitchFamily="66" charset="0"/>
              </a:rPr>
              <a:t>montent</a:t>
            </a:r>
            <a:r>
              <a:rPr lang="fr-FR" sz="1200" dirty="0" smtClean="0">
                <a:latin typeface="Comic Sans MS" pitchFamily="66" charset="0"/>
              </a:rPr>
              <a:t> dans le train</a:t>
            </a:r>
          </a:p>
        </p:txBody>
      </p:sp>
      <p:pic>
        <p:nvPicPr>
          <p:cNvPr id="16" name="Image 15" descr="Capture d’écran"/>
          <p:cNvPicPr>
            <a:picLocks noChangeAspect="1"/>
          </p:cNvPicPr>
          <p:nvPr/>
        </p:nvPicPr>
        <p:blipFill rotWithShape="1">
          <a:blip r:embed="rId2">
            <a:extLst>
              <a:ext uri="{28A0092B-C50C-407E-A947-70E740481C1C}">
                <a14:useLocalDpi xmlns:a14="http://schemas.microsoft.com/office/drawing/2010/main" val="0"/>
              </a:ext>
            </a:extLst>
          </a:blip>
          <a:srcRect l="34322" r="39484" b="79079"/>
          <a:stretch/>
        </p:blipFill>
        <p:spPr>
          <a:xfrm>
            <a:off x="2996952" y="5529064"/>
            <a:ext cx="1796405" cy="502778"/>
          </a:xfrm>
          <a:prstGeom prst="rect">
            <a:avLst/>
          </a:prstGeom>
        </p:spPr>
      </p:pic>
      <p:pic>
        <p:nvPicPr>
          <p:cNvPr id="17" name="Image 16" descr="Capture d’écran"/>
          <p:cNvPicPr>
            <a:picLocks noChangeAspect="1"/>
          </p:cNvPicPr>
          <p:nvPr/>
        </p:nvPicPr>
        <p:blipFill rotWithShape="1">
          <a:blip r:embed="rId2">
            <a:extLst>
              <a:ext uri="{28A0092B-C50C-407E-A947-70E740481C1C}">
                <a14:useLocalDpi xmlns:a14="http://schemas.microsoft.com/office/drawing/2010/main" val="0"/>
              </a:ext>
            </a:extLst>
          </a:blip>
          <a:srcRect l="34322" r="39484" b="79079"/>
          <a:stretch/>
        </p:blipFill>
        <p:spPr>
          <a:xfrm>
            <a:off x="2996950" y="6258669"/>
            <a:ext cx="1796405" cy="502778"/>
          </a:xfrm>
          <a:prstGeom prst="rect">
            <a:avLst/>
          </a:prstGeom>
        </p:spPr>
      </p:pic>
      <p:pic>
        <p:nvPicPr>
          <p:cNvPr id="18" name="Image 17" descr="Capture d’écran"/>
          <p:cNvPicPr>
            <a:picLocks noChangeAspect="1"/>
          </p:cNvPicPr>
          <p:nvPr/>
        </p:nvPicPr>
        <p:blipFill rotWithShape="1">
          <a:blip r:embed="rId2">
            <a:extLst>
              <a:ext uri="{28A0092B-C50C-407E-A947-70E740481C1C}">
                <a14:useLocalDpi xmlns:a14="http://schemas.microsoft.com/office/drawing/2010/main" val="0"/>
              </a:ext>
            </a:extLst>
          </a:blip>
          <a:srcRect l="34322" r="39484" b="79079"/>
          <a:stretch/>
        </p:blipFill>
        <p:spPr>
          <a:xfrm>
            <a:off x="2996951" y="6969224"/>
            <a:ext cx="1796405" cy="502778"/>
          </a:xfrm>
          <a:prstGeom prst="rect">
            <a:avLst/>
          </a:prstGeom>
        </p:spPr>
      </p:pic>
      <p:sp>
        <p:nvSpPr>
          <p:cNvPr id="19" name="ZoneTexte 18"/>
          <p:cNvSpPr txBox="1"/>
          <p:nvPr/>
        </p:nvSpPr>
        <p:spPr>
          <a:xfrm>
            <a:off x="548680" y="7761312"/>
            <a:ext cx="6020072" cy="415498"/>
          </a:xfrm>
          <a:prstGeom prst="rect">
            <a:avLst/>
          </a:prstGeom>
          <a:noFill/>
        </p:spPr>
        <p:txBody>
          <a:bodyPr wrap="square" rtlCol="0">
            <a:spAutoFit/>
          </a:bodyPr>
          <a:lstStyle/>
          <a:p>
            <a:pPr>
              <a:lnSpc>
                <a:spcPct val="150000"/>
              </a:lnSpc>
            </a:pPr>
            <a:r>
              <a:rPr lang="fr-FR" sz="1400" u="sng" dirty="0" smtClean="0">
                <a:latin typeface="SimpleRonde" pitchFamily="2" charset="0"/>
              </a:rPr>
              <a:t>Ecris le contraire de ces mots en ajoutant un préfixe.</a:t>
            </a:r>
            <a:endParaRPr lang="fr-FR" sz="1400" u="sng" dirty="0">
              <a:latin typeface="SimpleRonde" pitchFamily="2" charset="0"/>
            </a:endParaRPr>
          </a:p>
        </p:txBody>
      </p:sp>
      <p:grpSp>
        <p:nvGrpSpPr>
          <p:cNvPr id="20" name="Groupe 19"/>
          <p:cNvGrpSpPr/>
          <p:nvPr/>
        </p:nvGrpSpPr>
        <p:grpSpPr>
          <a:xfrm>
            <a:off x="116632" y="7697879"/>
            <a:ext cx="360040" cy="461665"/>
            <a:chOff x="116632" y="1352600"/>
            <a:chExt cx="360040" cy="461665"/>
          </a:xfrm>
        </p:grpSpPr>
        <p:sp>
          <p:nvSpPr>
            <p:cNvPr id="21" name="Ellipse 20"/>
            <p:cNvSpPr/>
            <p:nvPr/>
          </p:nvSpPr>
          <p:spPr>
            <a:xfrm>
              <a:off x="116632" y="1424608"/>
              <a:ext cx="360040" cy="360040"/>
            </a:xfrm>
            <a:prstGeom prst="ellipse">
              <a:avLst/>
            </a:prstGeom>
            <a:solidFill>
              <a:schemeClr val="bg1">
                <a:lumMod val="85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2" name="ZoneTexte 21"/>
            <p:cNvSpPr txBox="1"/>
            <p:nvPr/>
          </p:nvSpPr>
          <p:spPr>
            <a:xfrm>
              <a:off x="116632" y="1352600"/>
              <a:ext cx="360040" cy="461665"/>
            </a:xfrm>
            <a:prstGeom prst="rect">
              <a:avLst/>
            </a:prstGeom>
            <a:noFill/>
          </p:spPr>
          <p:txBody>
            <a:bodyPr wrap="square" rtlCol="0">
              <a:spAutoFit/>
            </a:bodyPr>
            <a:lstStyle/>
            <a:p>
              <a:pPr algn="ctr"/>
              <a:r>
                <a:rPr lang="fr-FR" sz="2400" dirty="0" smtClean="0">
                  <a:solidFill>
                    <a:schemeClr val="bg1">
                      <a:lumMod val="50000"/>
                    </a:schemeClr>
                  </a:solidFill>
                  <a:effectLst>
                    <a:outerShdw blurRad="38100" dist="38100" dir="2700000" algn="tl">
                      <a:srgbClr val="000000">
                        <a:alpha val="43137"/>
                      </a:srgbClr>
                    </a:outerShdw>
                  </a:effectLst>
                  <a:latin typeface="Berlin Sans FB Demi" pitchFamily="34" charset="0"/>
                </a:rPr>
                <a:t>3</a:t>
              </a:r>
              <a:endParaRPr lang="fr-FR" dirty="0">
                <a:solidFill>
                  <a:schemeClr val="bg1">
                    <a:lumMod val="50000"/>
                  </a:schemeClr>
                </a:solidFill>
                <a:effectLst>
                  <a:outerShdw blurRad="38100" dist="38100" dir="2700000" algn="tl">
                    <a:srgbClr val="000000">
                      <a:alpha val="43137"/>
                    </a:srgbClr>
                  </a:outerShdw>
                </a:effectLst>
                <a:latin typeface="Berlin Sans FB Demi" pitchFamily="34" charset="0"/>
              </a:endParaRPr>
            </a:p>
          </p:txBody>
        </p:sp>
      </p:grpSp>
      <p:sp>
        <p:nvSpPr>
          <p:cNvPr id="23" name="Rectangle à coins arrondis 22"/>
          <p:cNvSpPr/>
          <p:nvPr/>
        </p:nvSpPr>
        <p:spPr>
          <a:xfrm>
            <a:off x="6568752" y="7849299"/>
            <a:ext cx="201216" cy="201216"/>
          </a:xfrm>
          <a:prstGeom prst="roundRect">
            <a:avLst/>
          </a:prstGeom>
          <a:solidFill>
            <a:schemeClr val="bg1"/>
          </a:solidFill>
          <a:ln>
            <a:solidFill>
              <a:schemeClr val="bg1">
                <a:lumMod val="5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fr-F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fr-FR"/>
          </a:p>
        </p:txBody>
      </p:sp>
      <p:sp>
        <p:nvSpPr>
          <p:cNvPr id="27" name="Carré corné 26"/>
          <p:cNvSpPr/>
          <p:nvPr/>
        </p:nvSpPr>
        <p:spPr>
          <a:xfrm rot="509975">
            <a:off x="136224" y="8350393"/>
            <a:ext cx="1277266" cy="360040"/>
          </a:xfrm>
          <a:prstGeom prst="foldedCorner">
            <a:avLst/>
          </a:prstGeom>
          <a:solidFill>
            <a:schemeClr val="bg1">
              <a:lumMod val="8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fr-FR" dirty="0" smtClean="0">
                <a:solidFill>
                  <a:schemeClr val="tx1"/>
                </a:solidFill>
              </a:rPr>
              <a:t>chaud</a:t>
            </a:r>
            <a:endParaRPr lang="fr-FR" dirty="0">
              <a:solidFill>
                <a:schemeClr val="tx1"/>
              </a:solidFill>
            </a:endParaRPr>
          </a:p>
        </p:txBody>
      </p:sp>
      <p:sp>
        <p:nvSpPr>
          <p:cNvPr id="28" name="Carré corné 27"/>
          <p:cNvSpPr/>
          <p:nvPr/>
        </p:nvSpPr>
        <p:spPr>
          <a:xfrm rot="21275712">
            <a:off x="131026" y="9212629"/>
            <a:ext cx="1152128" cy="360040"/>
          </a:xfrm>
          <a:prstGeom prst="foldedCorner">
            <a:avLst/>
          </a:prstGeom>
          <a:solidFill>
            <a:schemeClr val="bg1">
              <a:lumMod val="8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fr-FR" dirty="0" smtClean="0">
                <a:solidFill>
                  <a:schemeClr val="tx1"/>
                </a:solidFill>
              </a:rPr>
              <a:t>rapide</a:t>
            </a:r>
            <a:endParaRPr lang="fr-FR" dirty="0">
              <a:solidFill>
                <a:schemeClr val="tx1"/>
              </a:solidFill>
            </a:endParaRPr>
          </a:p>
        </p:txBody>
      </p:sp>
      <p:pic>
        <p:nvPicPr>
          <p:cNvPr id="29" name="Image 28" descr="Capture d’écran"/>
          <p:cNvPicPr>
            <a:picLocks noChangeAspect="1"/>
          </p:cNvPicPr>
          <p:nvPr/>
        </p:nvPicPr>
        <p:blipFill rotWithShape="1">
          <a:blip r:embed="rId2">
            <a:extLst>
              <a:ext uri="{28A0092B-C50C-407E-A947-70E740481C1C}">
                <a14:useLocalDpi xmlns:a14="http://schemas.microsoft.com/office/drawing/2010/main" val="0"/>
              </a:ext>
            </a:extLst>
          </a:blip>
          <a:srcRect l="34322" r="39484" b="79079"/>
          <a:stretch/>
        </p:blipFill>
        <p:spPr>
          <a:xfrm>
            <a:off x="1484785" y="8331266"/>
            <a:ext cx="1796405" cy="502778"/>
          </a:xfrm>
          <a:prstGeom prst="rect">
            <a:avLst/>
          </a:prstGeom>
        </p:spPr>
      </p:pic>
      <p:pic>
        <p:nvPicPr>
          <p:cNvPr id="30" name="Image 29" descr="Capture d’écran"/>
          <p:cNvPicPr>
            <a:picLocks noChangeAspect="1"/>
          </p:cNvPicPr>
          <p:nvPr/>
        </p:nvPicPr>
        <p:blipFill rotWithShape="1">
          <a:blip r:embed="rId2">
            <a:extLst>
              <a:ext uri="{28A0092B-C50C-407E-A947-70E740481C1C}">
                <a14:useLocalDpi xmlns:a14="http://schemas.microsoft.com/office/drawing/2010/main" val="0"/>
              </a:ext>
            </a:extLst>
          </a:blip>
          <a:srcRect l="34322" r="39484" b="79079"/>
          <a:stretch/>
        </p:blipFill>
        <p:spPr>
          <a:xfrm>
            <a:off x="1484785" y="9202750"/>
            <a:ext cx="1796405" cy="502778"/>
          </a:xfrm>
          <a:prstGeom prst="rect">
            <a:avLst/>
          </a:prstGeom>
        </p:spPr>
      </p:pic>
      <p:sp>
        <p:nvSpPr>
          <p:cNvPr id="31" name="Carré corné 30"/>
          <p:cNvSpPr/>
          <p:nvPr/>
        </p:nvSpPr>
        <p:spPr>
          <a:xfrm rot="509975">
            <a:off x="3496930" y="8353704"/>
            <a:ext cx="1152128" cy="360040"/>
          </a:xfrm>
          <a:prstGeom prst="foldedCorner">
            <a:avLst/>
          </a:prstGeom>
          <a:solidFill>
            <a:schemeClr val="bg1">
              <a:lumMod val="8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fr-FR" dirty="0" smtClean="0">
                <a:solidFill>
                  <a:schemeClr val="tx1"/>
                </a:solidFill>
              </a:rPr>
              <a:t>endormi</a:t>
            </a:r>
            <a:endParaRPr lang="fr-FR" dirty="0">
              <a:solidFill>
                <a:schemeClr val="tx1"/>
              </a:solidFill>
            </a:endParaRPr>
          </a:p>
        </p:txBody>
      </p:sp>
      <p:sp>
        <p:nvSpPr>
          <p:cNvPr id="32" name="Carré corné 31"/>
          <p:cNvSpPr/>
          <p:nvPr/>
        </p:nvSpPr>
        <p:spPr>
          <a:xfrm rot="21275712">
            <a:off x="3491044" y="9225188"/>
            <a:ext cx="1152128" cy="360040"/>
          </a:xfrm>
          <a:prstGeom prst="foldedCorner">
            <a:avLst/>
          </a:prstGeom>
          <a:solidFill>
            <a:schemeClr val="bg1">
              <a:lumMod val="8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fr-FR" dirty="0" smtClean="0">
                <a:solidFill>
                  <a:schemeClr val="tx1"/>
                </a:solidFill>
              </a:rPr>
              <a:t>habiller</a:t>
            </a:r>
            <a:endParaRPr lang="fr-FR" dirty="0">
              <a:solidFill>
                <a:schemeClr val="tx1"/>
              </a:solidFill>
            </a:endParaRPr>
          </a:p>
        </p:txBody>
      </p:sp>
      <p:pic>
        <p:nvPicPr>
          <p:cNvPr id="33" name="Image 32" descr="Capture d’écran"/>
          <p:cNvPicPr>
            <a:picLocks noChangeAspect="1"/>
          </p:cNvPicPr>
          <p:nvPr/>
        </p:nvPicPr>
        <p:blipFill rotWithShape="1">
          <a:blip r:embed="rId2">
            <a:extLst>
              <a:ext uri="{28A0092B-C50C-407E-A947-70E740481C1C}">
                <a14:useLocalDpi xmlns:a14="http://schemas.microsoft.com/office/drawing/2010/main" val="0"/>
              </a:ext>
            </a:extLst>
          </a:blip>
          <a:srcRect l="34322" r="39484" b="79079"/>
          <a:stretch/>
        </p:blipFill>
        <p:spPr>
          <a:xfrm>
            <a:off x="4869161" y="8331266"/>
            <a:ext cx="1796405" cy="502778"/>
          </a:xfrm>
          <a:prstGeom prst="rect">
            <a:avLst/>
          </a:prstGeom>
        </p:spPr>
      </p:pic>
      <p:pic>
        <p:nvPicPr>
          <p:cNvPr id="34" name="Image 33" descr="Capture d’écran"/>
          <p:cNvPicPr>
            <a:picLocks noChangeAspect="1"/>
          </p:cNvPicPr>
          <p:nvPr/>
        </p:nvPicPr>
        <p:blipFill rotWithShape="1">
          <a:blip r:embed="rId2">
            <a:extLst>
              <a:ext uri="{28A0092B-C50C-407E-A947-70E740481C1C}">
                <a14:useLocalDpi xmlns:a14="http://schemas.microsoft.com/office/drawing/2010/main" val="0"/>
              </a:ext>
            </a:extLst>
          </a:blip>
          <a:srcRect l="34322" r="39484" b="79079"/>
          <a:stretch/>
        </p:blipFill>
        <p:spPr>
          <a:xfrm>
            <a:off x="4869161" y="9202750"/>
            <a:ext cx="1796405" cy="502778"/>
          </a:xfrm>
          <a:prstGeom prst="rect">
            <a:avLst/>
          </a:prstGeom>
        </p:spPr>
      </p:pic>
    </p:spTree>
    <p:extLst>
      <p:ext uri="{BB962C8B-B14F-4D97-AF65-F5344CB8AC3E}">
        <p14:creationId xmlns:p14="http://schemas.microsoft.com/office/powerpoint/2010/main" val="352996358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
          <p:cNvSpPr>
            <a:spLocks noGrp="1"/>
          </p:cNvSpPr>
          <p:nvPr>
            <p:ph type="body" sz="quarter" idx="10"/>
          </p:nvPr>
        </p:nvSpPr>
        <p:spPr/>
        <p:txBody>
          <a:bodyPr/>
          <a:lstStyle/>
          <a:p>
            <a:r>
              <a:rPr lang="fr-FR" dirty="0" smtClean="0"/>
              <a:t>Les préfixes</a:t>
            </a:r>
            <a:endParaRPr lang="fr-FR" dirty="0"/>
          </a:p>
        </p:txBody>
      </p:sp>
      <p:sp>
        <p:nvSpPr>
          <p:cNvPr id="3" name="ZoneTexte 2"/>
          <p:cNvSpPr txBox="1"/>
          <p:nvPr/>
        </p:nvSpPr>
        <p:spPr>
          <a:xfrm>
            <a:off x="548680" y="1488041"/>
            <a:ext cx="6020072" cy="388568"/>
          </a:xfrm>
          <a:prstGeom prst="rect">
            <a:avLst/>
          </a:prstGeom>
          <a:noFill/>
        </p:spPr>
        <p:txBody>
          <a:bodyPr wrap="square" rtlCol="0">
            <a:spAutoFit/>
          </a:bodyPr>
          <a:lstStyle/>
          <a:p>
            <a:pPr>
              <a:lnSpc>
                <a:spcPct val="150000"/>
              </a:lnSpc>
            </a:pPr>
            <a:r>
              <a:rPr lang="fr-FR" sz="1400" u="sng" dirty="0" smtClean="0">
                <a:latin typeface="SimpleRonde" pitchFamily="2" charset="0"/>
              </a:rPr>
              <a:t>Entoure les préfixes dans les mots suivants.</a:t>
            </a:r>
            <a:endParaRPr lang="fr-FR" sz="1400" u="sng" dirty="0">
              <a:latin typeface="SimpleRonde" pitchFamily="2" charset="0"/>
            </a:endParaRPr>
          </a:p>
        </p:txBody>
      </p:sp>
      <p:grpSp>
        <p:nvGrpSpPr>
          <p:cNvPr id="4" name="Groupe 3"/>
          <p:cNvGrpSpPr/>
          <p:nvPr/>
        </p:nvGrpSpPr>
        <p:grpSpPr>
          <a:xfrm>
            <a:off x="116632" y="1424608"/>
            <a:ext cx="360040" cy="461665"/>
            <a:chOff x="116632" y="1352600"/>
            <a:chExt cx="360040" cy="461665"/>
          </a:xfrm>
        </p:grpSpPr>
        <p:sp>
          <p:nvSpPr>
            <p:cNvPr id="5" name="Ellipse 4"/>
            <p:cNvSpPr/>
            <p:nvPr/>
          </p:nvSpPr>
          <p:spPr>
            <a:xfrm>
              <a:off x="116632" y="1424608"/>
              <a:ext cx="360040" cy="360040"/>
            </a:xfrm>
            <a:prstGeom prst="ellipse">
              <a:avLst/>
            </a:prstGeom>
            <a:solidFill>
              <a:schemeClr val="bg1">
                <a:lumMod val="85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 name="ZoneTexte 5"/>
            <p:cNvSpPr txBox="1"/>
            <p:nvPr/>
          </p:nvSpPr>
          <p:spPr>
            <a:xfrm>
              <a:off x="116632" y="1352600"/>
              <a:ext cx="360040" cy="461665"/>
            </a:xfrm>
            <a:prstGeom prst="rect">
              <a:avLst/>
            </a:prstGeom>
            <a:noFill/>
          </p:spPr>
          <p:txBody>
            <a:bodyPr wrap="square" rtlCol="0">
              <a:spAutoFit/>
            </a:bodyPr>
            <a:lstStyle/>
            <a:p>
              <a:pPr algn="ctr"/>
              <a:r>
                <a:rPr lang="fr-FR" sz="2400" dirty="0" smtClean="0">
                  <a:solidFill>
                    <a:schemeClr val="bg1">
                      <a:lumMod val="50000"/>
                    </a:schemeClr>
                  </a:solidFill>
                  <a:effectLst>
                    <a:outerShdw blurRad="38100" dist="38100" dir="2700000" algn="tl">
                      <a:srgbClr val="000000">
                        <a:alpha val="43137"/>
                      </a:srgbClr>
                    </a:outerShdw>
                  </a:effectLst>
                  <a:latin typeface="Berlin Sans FB Demi" pitchFamily="34" charset="0"/>
                </a:rPr>
                <a:t>1</a:t>
              </a:r>
              <a:endParaRPr lang="fr-FR" dirty="0">
                <a:solidFill>
                  <a:schemeClr val="bg1">
                    <a:lumMod val="50000"/>
                  </a:schemeClr>
                </a:solidFill>
                <a:effectLst>
                  <a:outerShdw blurRad="38100" dist="38100" dir="2700000" algn="tl">
                    <a:srgbClr val="000000">
                      <a:alpha val="43137"/>
                    </a:srgbClr>
                  </a:outerShdw>
                </a:effectLst>
                <a:latin typeface="Berlin Sans FB Demi" pitchFamily="34" charset="0"/>
              </a:endParaRPr>
            </a:p>
          </p:txBody>
        </p:sp>
      </p:grpSp>
      <p:sp>
        <p:nvSpPr>
          <p:cNvPr id="7" name="Rectangle à coins arrondis 6"/>
          <p:cNvSpPr/>
          <p:nvPr/>
        </p:nvSpPr>
        <p:spPr>
          <a:xfrm>
            <a:off x="6568752" y="1576028"/>
            <a:ext cx="201216" cy="201216"/>
          </a:xfrm>
          <a:prstGeom prst="roundRect">
            <a:avLst/>
          </a:prstGeom>
          <a:solidFill>
            <a:schemeClr val="bg1"/>
          </a:solidFill>
          <a:ln>
            <a:solidFill>
              <a:schemeClr val="bg1">
                <a:lumMod val="5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fr-F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fr-FR"/>
          </a:p>
        </p:txBody>
      </p:sp>
      <p:grpSp>
        <p:nvGrpSpPr>
          <p:cNvPr id="8" name="Groupe 7"/>
          <p:cNvGrpSpPr/>
          <p:nvPr/>
        </p:nvGrpSpPr>
        <p:grpSpPr>
          <a:xfrm>
            <a:off x="217240" y="2146785"/>
            <a:ext cx="1267544" cy="341685"/>
            <a:chOff x="4941168" y="2391917"/>
            <a:chExt cx="1008112" cy="341685"/>
          </a:xfrm>
          <a:effectLst>
            <a:outerShdw blurRad="50800" dist="38100" dir="5400000" algn="t" rotWithShape="0">
              <a:prstClr val="black">
                <a:alpha val="40000"/>
              </a:prstClr>
            </a:outerShdw>
          </a:effectLst>
        </p:grpSpPr>
        <p:sp>
          <p:nvSpPr>
            <p:cNvPr id="9" name="Rectangle 8"/>
            <p:cNvSpPr/>
            <p:nvPr/>
          </p:nvSpPr>
          <p:spPr>
            <a:xfrm>
              <a:off x="4941168" y="2391917"/>
              <a:ext cx="1008112" cy="341685"/>
            </a:xfrm>
            <a:prstGeom prst="rect">
              <a:avLst/>
            </a:prstGeom>
            <a:solidFill>
              <a:schemeClr val="bg1"/>
            </a:solidFill>
            <a:ln w="19050">
              <a:solidFill>
                <a:schemeClr val="tx1">
                  <a:lumMod val="50000"/>
                  <a:lumOff val="50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0" name="ZoneTexte 9"/>
            <p:cNvSpPr txBox="1"/>
            <p:nvPr/>
          </p:nvSpPr>
          <p:spPr>
            <a:xfrm>
              <a:off x="4941168" y="2425825"/>
              <a:ext cx="1008112" cy="307777"/>
            </a:xfrm>
            <a:prstGeom prst="rect">
              <a:avLst/>
            </a:prstGeom>
            <a:noFill/>
          </p:spPr>
          <p:txBody>
            <a:bodyPr wrap="square" rtlCol="0">
              <a:spAutoFit/>
            </a:bodyPr>
            <a:lstStyle/>
            <a:p>
              <a:pPr algn="ctr"/>
              <a:r>
                <a:rPr lang="fr-FR" sz="1400" dirty="0" smtClean="0"/>
                <a:t>déboucher</a:t>
              </a:r>
              <a:endParaRPr lang="fr-FR" dirty="0"/>
            </a:p>
          </p:txBody>
        </p:sp>
      </p:grpSp>
      <p:grpSp>
        <p:nvGrpSpPr>
          <p:cNvPr id="11" name="Groupe 10"/>
          <p:cNvGrpSpPr/>
          <p:nvPr/>
        </p:nvGrpSpPr>
        <p:grpSpPr>
          <a:xfrm>
            <a:off x="1988840" y="2144688"/>
            <a:ext cx="1440160" cy="341685"/>
            <a:chOff x="4941168" y="2391917"/>
            <a:chExt cx="1008112" cy="341685"/>
          </a:xfrm>
          <a:effectLst>
            <a:outerShdw blurRad="50800" dist="38100" dir="5400000" algn="t" rotWithShape="0">
              <a:prstClr val="black">
                <a:alpha val="40000"/>
              </a:prstClr>
            </a:outerShdw>
          </a:effectLst>
        </p:grpSpPr>
        <p:sp>
          <p:nvSpPr>
            <p:cNvPr id="12" name="Rectangle 11"/>
            <p:cNvSpPr/>
            <p:nvPr/>
          </p:nvSpPr>
          <p:spPr>
            <a:xfrm>
              <a:off x="4941168" y="2391917"/>
              <a:ext cx="1008112" cy="341685"/>
            </a:xfrm>
            <a:prstGeom prst="rect">
              <a:avLst/>
            </a:prstGeom>
            <a:solidFill>
              <a:schemeClr val="bg1"/>
            </a:solidFill>
            <a:ln w="19050">
              <a:solidFill>
                <a:schemeClr val="tx1">
                  <a:lumMod val="50000"/>
                  <a:lumOff val="50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3" name="ZoneTexte 12"/>
            <p:cNvSpPr txBox="1"/>
            <p:nvPr/>
          </p:nvSpPr>
          <p:spPr>
            <a:xfrm>
              <a:off x="4941168" y="2425825"/>
              <a:ext cx="1008112" cy="307777"/>
            </a:xfrm>
            <a:prstGeom prst="rect">
              <a:avLst/>
            </a:prstGeom>
            <a:noFill/>
          </p:spPr>
          <p:txBody>
            <a:bodyPr wrap="square" rtlCol="0">
              <a:spAutoFit/>
            </a:bodyPr>
            <a:lstStyle/>
            <a:p>
              <a:pPr algn="ctr"/>
              <a:r>
                <a:rPr lang="fr-FR" sz="1400" dirty="0" smtClean="0"/>
                <a:t>recommencer</a:t>
              </a:r>
              <a:endParaRPr lang="fr-FR" dirty="0"/>
            </a:p>
          </p:txBody>
        </p:sp>
      </p:grpSp>
      <p:grpSp>
        <p:nvGrpSpPr>
          <p:cNvPr id="14" name="Groupe 13"/>
          <p:cNvGrpSpPr/>
          <p:nvPr/>
        </p:nvGrpSpPr>
        <p:grpSpPr>
          <a:xfrm>
            <a:off x="3896172" y="2158056"/>
            <a:ext cx="1189012" cy="341685"/>
            <a:chOff x="4941168" y="2391917"/>
            <a:chExt cx="1008112" cy="341685"/>
          </a:xfrm>
          <a:effectLst>
            <a:outerShdw blurRad="50800" dist="38100" dir="5400000" algn="t" rotWithShape="0">
              <a:prstClr val="black">
                <a:alpha val="40000"/>
              </a:prstClr>
            </a:outerShdw>
          </a:effectLst>
        </p:grpSpPr>
        <p:sp>
          <p:nvSpPr>
            <p:cNvPr id="15" name="Rectangle 14"/>
            <p:cNvSpPr/>
            <p:nvPr/>
          </p:nvSpPr>
          <p:spPr>
            <a:xfrm>
              <a:off x="4941168" y="2391917"/>
              <a:ext cx="1008112" cy="341685"/>
            </a:xfrm>
            <a:prstGeom prst="rect">
              <a:avLst/>
            </a:prstGeom>
            <a:solidFill>
              <a:schemeClr val="bg1"/>
            </a:solidFill>
            <a:ln w="19050">
              <a:solidFill>
                <a:schemeClr val="tx1">
                  <a:lumMod val="50000"/>
                  <a:lumOff val="50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6" name="ZoneTexte 15"/>
            <p:cNvSpPr txBox="1"/>
            <p:nvPr/>
          </p:nvSpPr>
          <p:spPr>
            <a:xfrm>
              <a:off x="4941168" y="2425825"/>
              <a:ext cx="1008112" cy="307777"/>
            </a:xfrm>
            <a:prstGeom prst="rect">
              <a:avLst/>
            </a:prstGeom>
            <a:noFill/>
          </p:spPr>
          <p:txBody>
            <a:bodyPr wrap="square" rtlCol="0">
              <a:spAutoFit/>
            </a:bodyPr>
            <a:lstStyle/>
            <a:p>
              <a:pPr algn="ctr"/>
              <a:r>
                <a:rPr lang="fr-FR" sz="1400" dirty="0" smtClean="0"/>
                <a:t>intenable</a:t>
              </a:r>
              <a:endParaRPr lang="fr-FR" dirty="0"/>
            </a:p>
          </p:txBody>
        </p:sp>
      </p:grpSp>
      <p:grpSp>
        <p:nvGrpSpPr>
          <p:cNvPr id="17" name="Groupe 16"/>
          <p:cNvGrpSpPr/>
          <p:nvPr/>
        </p:nvGrpSpPr>
        <p:grpSpPr>
          <a:xfrm>
            <a:off x="5508948" y="2147737"/>
            <a:ext cx="1016396" cy="341685"/>
            <a:chOff x="4941168" y="2391917"/>
            <a:chExt cx="1008112" cy="341685"/>
          </a:xfrm>
          <a:effectLst>
            <a:outerShdw blurRad="50800" dist="38100" dir="5400000" algn="t" rotWithShape="0">
              <a:prstClr val="black">
                <a:alpha val="40000"/>
              </a:prstClr>
            </a:outerShdw>
          </a:effectLst>
        </p:grpSpPr>
        <p:sp>
          <p:nvSpPr>
            <p:cNvPr id="18" name="Rectangle 17"/>
            <p:cNvSpPr/>
            <p:nvPr/>
          </p:nvSpPr>
          <p:spPr>
            <a:xfrm>
              <a:off x="4941168" y="2391917"/>
              <a:ext cx="1008112" cy="341685"/>
            </a:xfrm>
            <a:prstGeom prst="rect">
              <a:avLst/>
            </a:prstGeom>
            <a:solidFill>
              <a:schemeClr val="bg1"/>
            </a:solidFill>
            <a:ln w="19050">
              <a:solidFill>
                <a:schemeClr val="tx1">
                  <a:lumMod val="50000"/>
                  <a:lumOff val="50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9" name="ZoneTexte 18"/>
            <p:cNvSpPr txBox="1"/>
            <p:nvPr/>
          </p:nvSpPr>
          <p:spPr>
            <a:xfrm>
              <a:off x="4941168" y="2425825"/>
              <a:ext cx="1008112" cy="307777"/>
            </a:xfrm>
            <a:prstGeom prst="rect">
              <a:avLst/>
            </a:prstGeom>
            <a:noFill/>
          </p:spPr>
          <p:txBody>
            <a:bodyPr wrap="square" rtlCol="0">
              <a:spAutoFit/>
            </a:bodyPr>
            <a:lstStyle/>
            <a:p>
              <a:pPr algn="ctr"/>
              <a:r>
                <a:rPr lang="fr-FR" sz="1400" dirty="0" smtClean="0"/>
                <a:t>surélever</a:t>
              </a:r>
              <a:endParaRPr lang="fr-FR" dirty="0"/>
            </a:p>
          </p:txBody>
        </p:sp>
      </p:grpSp>
      <p:grpSp>
        <p:nvGrpSpPr>
          <p:cNvPr id="20" name="Groupe 19"/>
          <p:cNvGrpSpPr/>
          <p:nvPr/>
        </p:nvGrpSpPr>
        <p:grpSpPr>
          <a:xfrm>
            <a:off x="217240" y="2853497"/>
            <a:ext cx="1267544" cy="341685"/>
            <a:chOff x="4941168" y="2391917"/>
            <a:chExt cx="1008112" cy="341685"/>
          </a:xfrm>
          <a:effectLst>
            <a:outerShdw blurRad="50800" dist="38100" dir="5400000" algn="t" rotWithShape="0">
              <a:prstClr val="black">
                <a:alpha val="40000"/>
              </a:prstClr>
            </a:outerShdw>
          </a:effectLst>
        </p:grpSpPr>
        <p:sp>
          <p:nvSpPr>
            <p:cNvPr id="21" name="Rectangle 20"/>
            <p:cNvSpPr/>
            <p:nvPr/>
          </p:nvSpPr>
          <p:spPr>
            <a:xfrm>
              <a:off x="4941168" y="2391917"/>
              <a:ext cx="1008112" cy="341685"/>
            </a:xfrm>
            <a:prstGeom prst="rect">
              <a:avLst/>
            </a:prstGeom>
            <a:solidFill>
              <a:schemeClr val="bg1"/>
            </a:solidFill>
            <a:ln w="19050">
              <a:solidFill>
                <a:schemeClr val="tx1">
                  <a:lumMod val="50000"/>
                  <a:lumOff val="50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2" name="ZoneTexte 21"/>
            <p:cNvSpPr txBox="1"/>
            <p:nvPr/>
          </p:nvSpPr>
          <p:spPr>
            <a:xfrm>
              <a:off x="4941168" y="2425825"/>
              <a:ext cx="1008112" cy="307777"/>
            </a:xfrm>
            <a:prstGeom prst="rect">
              <a:avLst/>
            </a:prstGeom>
            <a:noFill/>
          </p:spPr>
          <p:txBody>
            <a:bodyPr wrap="square" rtlCol="0">
              <a:spAutoFit/>
            </a:bodyPr>
            <a:lstStyle/>
            <a:p>
              <a:pPr algn="ctr"/>
              <a:r>
                <a:rPr lang="fr-FR" sz="1400" dirty="0" smtClean="0"/>
                <a:t>prévenir</a:t>
              </a:r>
              <a:endParaRPr lang="fr-FR" dirty="0"/>
            </a:p>
          </p:txBody>
        </p:sp>
      </p:grpSp>
      <p:grpSp>
        <p:nvGrpSpPr>
          <p:cNvPr id="23" name="Groupe 22"/>
          <p:cNvGrpSpPr/>
          <p:nvPr/>
        </p:nvGrpSpPr>
        <p:grpSpPr>
          <a:xfrm>
            <a:off x="1988840" y="2851400"/>
            <a:ext cx="1440160" cy="341685"/>
            <a:chOff x="4941168" y="2391917"/>
            <a:chExt cx="1008112" cy="341685"/>
          </a:xfrm>
          <a:effectLst>
            <a:outerShdw blurRad="50800" dist="38100" dir="5400000" algn="t" rotWithShape="0">
              <a:prstClr val="black">
                <a:alpha val="40000"/>
              </a:prstClr>
            </a:outerShdw>
          </a:effectLst>
        </p:grpSpPr>
        <p:sp>
          <p:nvSpPr>
            <p:cNvPr id="24" name="Rectangle 23"/>
            <p:cNvSpPr/>
            <p:nvPr/>
          </p:nvSpPr>
          <p:spPr>
            <a:xfrm>
              <a:off x="4941168" y="2391917"/>
              <a:ext cx="1008112" cy="341685"/>
            </a:xfrm>
            <a:prstGeom prst="rect">
              <a:avLst/>
            </a:prstGeom>
            <a:solidFill>
              <a:schemeClr val="bg1"/>
            </a:solidFill>
            <a:ln w="19050">
              <a:solidFill>
                <a:schemeClr val="tx1">
                  <a:lumMod val="50000"/>
                  <a:lumOff val="50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5" name="ZoneTexte 24"/>
            <p:cNvSpPr txBox="1"/>
            <p:nvPr/>
          </p:nvSpPr>
          <p:spPr>
            <a:xfrm>
              <a:off x="4941168" y="2425825"/>
              <a:ext cx="1008112" cy="307777"/>
            </a:xfrm>
            <a:prstGeom prst="rect">
              <a:avLst/>
            </a:prstGeom>
            <a:noFill/>
          </p:spPr>
          <p:txBody>
            <a:bodyPr wrap="square" rtlCol="0">
              <a:spAutoFit/>
            </a:bodyPr>
            <a:lstStyle/>
            <a:p>
              <a:pPr algn="ctr"/>
              <a:r>
                <a:rPr lang="fr-FR" sz="1400" dirty="0" smtClean="0"/>
                <a:t>redouter</a:t>
              </a:r>
              <a:endParaRPr lang="fr-FR" dirty="0"/>
            </a:p>
          </p:txBody>
        </p:sp>
      </p:grpSp>
      <p:grpSp>
        <p:nvGrpSpPr>
          <p:cNvPr id="26" name="Groupe 25"/>
          <p:cNvGrpSpPr/>
          <p:nvPr/>
        </p:nvGrpSpPr>
        <p:grpSpPr>
          <a:xfrm>
            <a:off x="3896172" y="2864768"/>
            <a:ext cx="1189012" cy="341685"/>
            <a:chOff x="4941168" y="2391917"/>
            <a:chExt cx="1008112" cy="341685"/>
          </a:xfrm>
          <a:effectLst>
            <a:outerShdw blurRad="50800" dist="38100" dir="5400000" algn="t" rotWithShape="0">
              <a:prstClr val="black">
                <a:alpha val="40000"/>
              </a:prstClr>
            </a:outerShdw>
          </a:effectLst>
        </p:grpSpPr>
        <p:sp>
          <p:nvSpPr>
            <p:cNvPr id="27" name="Rectangle 26"/>
            <p:cNvSpPr/>
            <p:nvPr/>
          </p:nvSpPr>
          <p:spPr>
            <a:xfrm>
              <a:off x="4941168" y="2391917"/>
              <a:ext cx="1008112" cy="341685"/>
            </a:xfrm>
            <a:prstGeom prst="rect">
              <a:avLst/>
            </a:prstGeom>
            <a:solidFill>
              <a:schemeClr val="bg1"/>
            </a:solidFill>
            <a:ln w="19050">
              <a:solidFill>
                <a:schemeClr val="tx1">
                  <a:lumMod val="50000"/>
                  <a:lumOff val="50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8" name="ZoneTexte 27"/>
            <p:cNvSpPr txBox="1"/>
            <p:nvPr/>
          </p:nvSpPr>
          <p:spPr>
            <a:xfrm>
              <a:off x="4941168" y="2425825"/>
              <a:ext cx="1008112" cy="307777"/>
            </a:xfrm>
            <a:prstGeom prst="rect">
              <a:avLst/>
            </a:prstGeom>
            <a:noFill/>
          </p:spPr>
          <p:txBody>
            <a:bodyPr wrap="square" rtlCol="0">
              <a:spAutoFit/>
            </a:bodyPr>
            <a:lstStyle/>
            <a:p>
              <a:pPr algn="ctr"/>
              <a:r>
                <a:rPr lang="fr-FR" sz="1400" dirty="0" smtClean="0"/>
                <a:t>enterrer</a:t>
              </a:r>
              <a:endParaRPr lang="fr-FR" dirty="0"/>
            </a:p>
          </p:txBody>
        </p:sp>
      </p:grpSp>
      <p:grpSp>
        <p:nvGrpSpPr>
          <p:cNvPr id="29" name="Groupe 28"/>
          <p:cNvGrpSpPr/>
          <p:nvPr/>
        </p:nvGrpSpPr>
        <p:grpSpPr>
          <a:xfrm>
            <a:off x="5508948" y="2854449"/>
            <a:ext cx="1016396" cy="341685"/>
            <a:chOff x="4941168" y="2391917"/>
            <a:chExt cx="1008112" cy="341685"/>
          </a:xfrm>
          <a:effectLst>
            <a:outerShdw blurRad="50800" dist="38100" dir="5400000" algn="t" rotWithShape="0">
              <a:prstClr val="black">
                <a:alpha val="40000"/>
              </a:prstClr>
            </a:outerShdw>
          </a:effectLst>
        </p:grpSpPr>
        <p:sp>
          <p:nvSpPr>
            <p:cNvPr id="30" name="Rectangle 29"/>
            <p:cNvSpPr/>
            <p:nvPr/>
          </p:nvSpPr>
          <p:spPr>
            <a:xfrm>
              <a:off x="4941168" y="2391917"/>
              <a:ext cx="1008112" cy="341685"/>
            </a:xfrm>
            <a:prstGeom prst="rect">
              <a:avLst/>
            </a:prstGeom>
            <a:solidFill>
              <a:schemeClr val="bg1"/>
            </a:solidFill>
            <a:ln w="19050">
              <a:solidFill>
                <a:schemeClr val="tx1">
                  <a:lumMod val="50000"/>
                  <a:lumOff val="50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1" name="ZoneTexte 30"/>
            <p:cNvSpPr txBox="1"/>
            <p:nvPr/>
          </p:nvSpPr>
          <p:spPr>
            <a:xfrm>
              <a:off x="4941168" y="2425825"/>
              <a:ext cx="1008112" cy="307777"/>
            </a:xfrm>
            <a:prstGeom prst="rect">
              <a:avLst/>
            </a:prstGeom>
            <a:noFill/>
          </p:spPr>
          <p:txBody>
            <a:bodyPr wrap="square" rtlCol="0">
              <a:spAutoFit/>
            </a:bodyPr>
            <a:lstStyle/>
            <a:p>
              <a:pPr algn="ctr"/>
              <a:r>
                <a:rPr lang="fr-FR" sz="1400" dirty="0" smtClean="0"/>
                <a:t>détenir</a:t>
              </a:r>
              <a:endParaRPr lang="fr-FR" dirty="0"/>
            </a:p>
          </p:txBody>
        </p:sp>
      </p:grpSp>
      <p:sp>
        <p:nvSpPr>
          <p:cNvPr id="32" name="ZoneTexte 31"/>
          <p:cNvSpPr txBox="1"/>
          <p:nvPr/>
        </p:nvSpPr>
        <p:spPr>
          <a:xfrm>
            <a:off x="548680" y="3800872"/>
            <a:ext cx="6020072" cy="738664"/>
          </a:xfrm>
          <a:prstGeom prst="rect">
            <a:avLst/>
          </a:prstGeom>
          <a:noFill/>
        </p:spPr>
        <p:txBody>
          <a:bodyPr wrap="square" rtlCol="0">
            <a:spAutoFit/>
          </a:bodyPr>
          <a:lstStyle/>
          <a:p>
            <a:pPr>
              <a:lnSpc>
                <a:spcPct val="150000"/>
              </a:lnSpc>
            </a:pPr>
            <a:r>
              <a:rPr lang="fr-FR" sz="1400" u="sng" dirty="0" smtClean="0">
                <a:latin typeface="SimpleRonde" pitchFamily="2" charset="0"/>
              </a:rPr>
              <a:t>Dans cette famille de mots, souligne le mot radical et entoure les préfixes.</a:t>
            </a:r>
            <a:endParaRPr lang="fr-FR" sz="1400" u="sng" dirty="0">
              <a:latin typeface="SimpleRonde" pitchFamily="2" charset="0"/>
            </a:endParaRPr>
          </a:p>
        </p:txBody>
      </p:sp>
      <p:grpSp>
        <p:nvGrpSpPr>
          <p:cNvPr id="33" name="Groupe 32"/>
          <p:cNvGrpSpPr/>
          <p:nvPr/>
        </p:nvGrpSpPr>
        <p:grpSpPr>
          <a:xfrm>
            <a:off x="116632" y="3737439"/>
            <a:ext cx="360040" cy="461665"/>
            <a:chOff x="116632" y="1352600"/>
            <a:chExt cx="360040" cy="461665"/>
          </a:xfrm>
        </p:grpSpPr>
        <p:sp>
          <p:nvSpPr>
            <p:cNvPr id="34" name="Ellipse 33"/>
            <p:cNvSpPr/>
            <p:nvPr/>
          </p:nvSpPr>
          <p:spPr>
            <a:xfrm>
              <a:off x="116632" y="1424608"/>
              <a:ext cx="360040" cy="360040"/>
            </a:xfrm>
            <a:prstGeom prst="ellipse">
              <a:avLst/>
            </a:prstGeom>
            <a:solidFill>
              <a:schemeClr val="bg1">
                <a:lumMod val="85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5" name="ZoneTexte 34"/>
            <p:cNvSpPr txBox="1"/>
            <p:nvPr/>
          </p:nvSpPr>
          <p:spPr>
            <a:xfrm>
              <a:off x="116632" y="1352600"/>
              <a:ext cx="360040" cy="461665"/>
            </a:xfrm>
            <a:prstGeom prst="rect">
              <a:avLst/>
            </a:prstGeom>
            <a:noFill/>
          </p:spPr>
          <p:txBody>
            <a:bodyPr wrap="square" rtlCol="0">
              <a:spAutoFit/>
            </a:bodyPr>
            <a:lstStyle/>
            <a:p>
              <a:pPr algn="ctr"/>
              <a:r>
                <a:rPr lang="fr-FR" sz="2400" dirty="0" smtClean="0">
                  <a:solidFill>
                    <a:schemeClr val="bg1">
                      <a:lumMod val="50000"/>
                    </a:schemeClr>
                  </a:solidFill>
                  <a:effectLst>
                    <a:outerShdw blurRad="38100" dist="38100" dir="2700000" algn="tl">
                      <a:srgbClr val="000000">
                        <a:alpha val="43137"/>
                      </a:srgbClr>
                    </a:outerShdw>
                  </a:effectLst>
                  <a:latin typeface="Berlin Sans FB Demi" pitchFamily="34" charset="0"/>
                </a:rPr>
                <a:t>2</a:t>
              </a:r>
              <a:endParaRPr lang="fr-FR" dirty="0">
                <a:solidFill>
                  <a:schemeClr val="bg1">
                    <a:lumMod val="50000"/>
                  </a:schemeClr>
                </a:solidFill>
                <a:effectLst>
                  <a:outerShdw blurRad="38100" dist="38100" dir="2700000" algn="tl">
                    <a:srgbClr val="000000">
                      <a:alpha val="43137"/>
                    </a:srgbClr>
                  </a:outerShdw>
                </a:effectLst>
                <a:latin typeface="Berlin Sans FB Demi" pitchFamily="34" charset="0"/>
              </a:endParaRPr>
            </a:p>
          </p:txBody>
        </p:sp>
      </p:grpSp>
      <p:sp>
        <p:nvSpPr>
          <p:cNvPr id="36" name="Rectangle à coins arrondis 35"/>
          <p:cNvSpPr/>
          <p:nvPr/>
        </p:nvSpPr>
        <p:spPr>
          <a:xfrm>
            <a:off x="6568752" y="3888859"/>
            <a:ext cx="201216" cy="201216"/>
          </a:xfrm>
          <a:prstGeom prst="roundRect">
            <a:avLst/>
          </a:prstGeom>
          <a:solidFill>
            <a:schemeClr val="bg1"/>
          </a:solidFill>
          <a:ln>
            <a:solidFill>
              <a:schemeClr val="bg1">
                <a:lumMod val="5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fr-F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fr-FR"/>
          </a:p>
        </p:txBody>
      </p:sp>
      <p:pic>
        <p:nvPicPr>
          <p:cNvPr id="37" name="Image 3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56650" y="4575584"/>
            <a:ext cx="4820622" cy="2249624"/>
          </a:xfrm>
          <a:prstGeom prst="rect">
            <a:avLst/>
          </a:prstGeom>
        </p:spPr>
      </p:pic>
      <p:sp>
        <p:nvSpPr>
          <p:cNvPr id="38" name="ZoneTexte 37"/>
          <p:cNvSpPr txBox="1"/>
          <p:nvPr/>
        </p:nvSpPr>
        <p:spPr>
          <a:xfrm rot="20838303">
            <a:off x="1221492" y="5264674"/>
            <a:ext cx="1296144" cy="369332"/>
          </a:xfrm>
          <a:prstGeom prst="rect">
            <a:avLst/>
          </a:prstGeom>
          <a:noFill/>
        </p:spPr>
        <p:txBody>
          <a:bodyPr wrap="square" rtlCol="0">
            <a:spAutoFit/>
          </a:bodyPr>
          <a:lstStyle/>
          <a:p>
            <a:r>
              <a:rPr lang="fr-FR" dirty="0" smtClean="0">
                <a:latin typeface="Arial Rounded MT Bold" pitchFamily="34" charset="0"/>
              </a:rPr>
              <a:t>enterrer</a:t>
            </a:r>
            <a:endParaRPr lang="fr-FR" dirty="0">
              <a:latin typeface="Arial Rounded MT Bold" pitchFamily="34" charset="0"/>
            </a:endParaRPr>
          </a:p>
        </p:txBody>
      </p:sp>
      <p:sp>
        <p:nvSpPr>
          <p:cNvPr id="39" name="ZoneTexte 38"/>
          <p:cNvSpPr txBox="1"/>
          <p:nvPr/>
        </p:nvSpPr>
        <p:spPr>
          <a:xfrm rot="2293894">
            <a:off x="2517618" y="5386454"/>
            <a:ext cx="1296144" cy="369332"/>
          </a:xfrm>
          <a:prstGeom prst="rect">
            <a:avLst/>
          </a:prstGeom>
          <a:noFill/>
        </p:spPr>
        <p:txBody>
          <a:bodyPr wrap="square" rtlCol="0">
            <a:spAutoFit/>
          </a:bodyPr>
          <a:lstStyle/>
          <a:p>
            <a:r>
              <a:rPr lang="fr-FR" dirty="0" smtClean="0">
                <a:latin typeface="Arial Rounded MT Bold" pitchFamily="34" charset="0"/>
              </a:rPr>
              <a:t>déterrer</a:t>
            </a:r>
            <a:endParaRPr lang="fr-FR" dirty="0">
              <a:latin typeface="Arial Rounded MT Bold" pitchFamily="34" charset="0"/>
            </a:endParaRPr>
          </a:p>
        </p:txBody>
      </p:sp>
      <p:sp>
        <p:nvSpPr>
          <p:cNvPr id="40" name="ZoneTexte 39"/>
          <p:cNvSpPr txBox="1"/>
          <p:nvPr/>
        </p:nvSpPr>
        <p:spPr>
          <a:xfrm rot="206475">
            <a:off x="1402410" y="5913252"/>
            <a:ext cx="1296144" cy="369332"/>
          </a:xfrm>
          <a:prstGeom prst="rect">
            <a:avLst/>
          </a:prstGeom>
          <a:noFill/>
        </p:spPr>
        <p:txBody>
          <a:bodyPr wrap="square" rtlCol="0">
            <a:spAutoFit/>
          </a:bodyPr>
          <a:lstStyle/>
          <a:p>
            <a:r>
              <a:rPr lang="fr-FR" dirty="0" smtClean="0">
                <a:latin typeface="Arial Rounded MT Bold" pitchFamily="34" charset="0"/>
              </a:rPr>
              <a:t>terre</a:t>
            </a:r>
            <a:endParaRPr lang="fr-FR" dirty="0">
              <a:latin typeface="Arial Rounded MT Bold" pitchFamily="34" charset="0"/>
            </a:endParaRPr>
          </a:p>
        </p:txBody>
      </p:sp>
      <p:sp>
        <p:nvSpPr>
          <p:cNvPr id="41" name="ZoneTexte 40"/>
          <p:cNvSpPr txBox="1"/>
          <p:nvPr/>
        </p:nvSpPr>
        <p:spPr>
          <a:xfrm rot="20838303">
            <a:off x="1874425" y="6221053"/>
            <a:ext cx="1751424" cy="369332"/>
          </a:xfrm>
          <a:prstGeom prst="rect">
            <a:avLst/>
          </a:prstGeom>
          <a:noFill/>
        </p:spPr>
        <p:txBody>
          <a:bodyPr wrap="square" rtlCol="0">
            <a:spAutoFit/>
          </a:bodyPr>
          <a:lstStyle/>
          <a:p>
            <a:r>
              <a:rPr lang="fr-FR" dirty="0" smtClean="0">
                <a:latin typeface="Arial Rounded MT Bold" pitchFamily="34" charset="0"/>
              </a:rPr>
              <a:t>enterrement</a:t>
            </a:r>
            <a:endParaRPr lang="fr-FR" dirty="0">
              <a:latin typeface="Arial Rounded MT Bold" pitchFamily="34" charset="0"/>
            </a:endParaRPr>
          </a:p>
        </p:txBody>
      </p:sp>
      <p:sp>
        <p:nvSpPr>
          <p:cNvPr id="42" name="ZoneTexte 41"/>
          <p:cNvSpPr txBox="1"/>
          <p:nvPr/>
        </p:nvSpPr>
        <p:spPr>
          <a:xfrm>
            <a:off x="548680" y="7185248"/>
            <a:ext cx="6020072" cy="415498"/>
          </a:xfrm>
          <a:prstGeom prst="rect">
            <a:avLst/>
          </a:prstGeom>
          <a:noFill/>
        </p:spPr>
        <p:txBody>
          <a:bodyPr wrap="square" rtlCol="0">
            <a:spAutoFit/>
          </a:bodyPr>
          <a:lstStyle/>
          <a:p>
            <a:pPr>
              <a:lnSpc>
                <a:spcPct val="150000"/>
              </a:lnSpc>
            </a:pPr>
            <a:r>
              <a:rPr lang="fr-FR" sz="1400" u="sng" dirty="0" smtClean="0">
                <a:latin typeface="SimpleRonde" pitchFamily="2" charset="0"/>
              </a:rPr>
              <a:t>Ecris un mot nouveau en ajoutant un préfixe.</a:t>
            </a:r>
            <a:endParaRPr lang="fr-FR" sz="1400" u="sng" dirty="0">
              <a:latin typeface="SimpleRonde" pitchFamily="2" charset="0"/>
            </a:endParaRPr>
          </a:p>
        </p:txBody>
      </p:sp>
      <p:grpSp>
        <p:nvGrpSpPr>
          <p:cNvPr id="43" name="Groupe 42"/>
          <p:cNvGrpSpPr/>
          <p:nvPr/>
        </p:nvGrpSpPr>
        <p:grpSpPr>
          <a:xfrm>
            <a:off x="116632" y="7121815"/>
            <a:ext cx="360040" cy="461665"/>
            <a:chOff x="116632" y="1352600"/>
            <a:chExt cx="360040" cy="461665"/>
          </a:xfrm>
        </p:grpSpPr>
        <p:sp>
          <p:nvSpPr>
            <p:cNvPr id="44" name="Ellipse 43"/>
            <p:cNvSpPr/>
            <p:nvPr/>
          </p:nvSpPr>
          <p:spPr>
            <a:xfrm>
              <a:off x="116632" y="1424608"/>
              <a:ext cx="360040" cy="360040"/>
            </a:xfrm>
            <a:prstGeom prst="ellipse">
              <a:avLst/>
            </a:prstGeom>
            <a:solidFill>
              <a:schemeClr val="bg1">
                <a:lumMod val="85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5" name="ZoneTexte 44"/>
            <p:cNvSpPr txBox="1"/>
            <p:nvPr/>
          </p:nvSpPr>
          <p:spPr>
            <a:xfrm>
              <a:off x="116632" y="1352600"/>
              <a:ext cx="360040" cy="461665"/>
            </a:xfrm>
            <a:prstGeom prst="rect">
              <a:avLst/>
            </a:prstGeom>
            <a:noFill/>
          </p:spPr>
          <p:txBody>
            <a:bodyPr wrap="square" rtlCol="0">
              <a:spAutoFit/>
            </a:bodyPr>
            <a:lstStyle/>
            <a:p>
              <a:pPr algn="ctr"/>
              <a:r>
                <a:rPr lang="fr-FR" sz="2400" dirty="0" smtClean="0">
                  <a:solidFill>
                    <a:schemeClr val="bg1">
                      <a:lumMod val="50000"/>
                    </a:schemeClr>
                  </a:solidFill>
                  <a:effectLst>
                    <a:outerShdw blurRad="38100" dist="38100" dir="2700000" algn="tl">
                      <a:srgbClr val="000000">
                        <a:alpha val="43137"/>
                      </a:srgbClr>
                    </a:outerShdw>
                  </a:effectLst>
                  <a:latin typeface="Berlin Sans FB Demi" pitchFamily="34" charset="0"/>
                </a:rPr>
                <a:t>3</a:t>
              </a:r>
              <a:endParaRPr lang="fr-FR" dirty="0">
                <a:solidFill>
                  <a:schemeClr val="bg1">
                    <a:lumMod val="50000"/>
                  </a:schemeClr>
                </a:solidFill>
                <a:effectLst>
                  <a:outerShdw blurRad="38100" dist="38100" dir="2700000" algn="tl">
                    <a:srgbClr val="000000">
                      <a:alpha val="43137"/>
                    </a:srgbClr>
                  </a:outerShdw>
                </a:effectLst>
                <a:latin typeface="Berlin Sans FB Demi" pitchFamily="34" charset="0"/>
              </a:endParaRPr>
            </a:p>
          </p:txBody>
        </p:sp>
      </p:grpSp>
      <p:sp>
        <p:nvSpPr>
          <p:cNvPr id="46" name="Rectangle à coins arrondis 45"/>
          <p:cNvSpPr/>
          <p:nvPr/>
        </p:nvSpPr>
        <p:spPr>
          <a:xfrm>
            <a:off x="6568752" y="7273235"/>
            <a:ext cx="201216" cy="201216"/>
          </a:xfrm>
          <a:prstGeom prst="roundRect">
            <a:avLst/>
          </a:prstGeom>
          <a:solidFill>
            <a:schemeClr val="bg1"/>
          </a:solidFill>
          <a:ln>
            <a:solidFill>
              <a:schemeClr val="bg1">
                <a:lumMod val="5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fr-F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fr-FR"/>
          </a:p>
        </p:txBody>
      </p:sp>
      <p:sp>
        <p:nvSpPr>
          <p:cNvPr id="47" name="Carré corné 46"/>
          <p:cNvSpPr/>
          <p:nvPr/>
        </p:nvSpPr>
        <p:spPr>
          <a:xfrm rot="509975">
            <a:off x="136224" y="8069751"/>
            <a:ext cx="1277266" cy="360040"/>
          </a:xfrm>
          <a:prstGeom prst="foldedCorner">
            <a:avLst/>
          </a:prstGeom>
          <a:solidFill>
            <a:schemeClr val="bg1">
              <a:lumMod val="8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fr-FR" dirty="0" smtClean="0">
                <a:solidFill>
                  <a:schemeClr val="tx1"/>
                </a:solidFill>
              </a:rPr>
              <a:t>honnête</a:t>
            </a:r>
            <a:endParaRPr lang="fr-FR" dirty="0">
              <a:solidFill>
                <a:schemeClr val="tx1"/>
              </a:solidFill>
            </a:endParaRPr>
          </a:p>
        </p:txBody>
      </p:sp>
      <p:sp>
        <p:nvSpPr>
          <p:cNvPr id="48" name="Carré corné 47"/>
          <p:cNvSpPr/>
          <p:nvPr/>
        </p:nvSpPr>
        <p:spPr>
          <a:xfrm rot="21275712">
            <a:off x="131026" y="8931987"/>
            <a:ext cx="1152128" cy="360040"/>
          </a:xfrm>
          <a:prstGeom prst="foldedCorner">
            <a:avLst/>
          </a:prstGeom>
          <a:solidFill>
            <a:schemeClr val="bg1">
              <a:lumMod val="8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fr-FR" dirty="0" smtClean="0">
                <a:solidFill>
                  <a:schemeClr val="tx1"/>
                </a:solidFill>
              </a:rPr>
              <a:t>faisable</a:t>
            </a:r>
            <a:endParaRPr lang="fr-FR" dirty="0">
              <a:solidFill>
                <a:schemeClr val="tx1"/>
              </a:solidFill>
            </a:endParaRPr>
          </a:p>
        </p:txBody>
      </p:sp>
      <p:pic>
        <p:nvPicPr>
          <p:cNvPr id="49" name="Image 48" descr="Capture d’écran"/>
          <p:cNvPicPr>
            <a:picLocks noChangeAspect="1"/>
          </p:cNvPicPr>
          <p:nvPr/>
        </p:nvPicPr>
        <p:blipFill rotWithShape="1">
          <a:blip r:embed="rId3">
            <a:extLst>
              <a:ext uri="{28A0092B-C50C-407E-A947-70E740481C1C}">
                <a14:useLocalDpi xmlns:a14="http://schemas.microsoft.com/office/drawing/2010/main" val="0"/>
              </a:ext>
            </a:extLst>
          </a:blip>
          <a:srcRect l="34322" r="39484" b="79079"/>
          <a:stretch/>
        </p:blipFill>
        <p:spPr>
          <a:xfrm>
            <a:off x="1484785" y="8050624"/>
            <a:ext cx="1796405" cy="502778"/>
          </a:xfrm>
          <a:prstGeom prst="rect">
            <a:avLst/>
          </a:prstGeom>
        </p:spPr>
      </p:pic>
      <p:pic>
        <p:nvPicPr>
          <p:cNvPr id="50" name="Image 49" descr="Capture d’écran"/>
          <p:cNvPicPr>
            <a:picLocks noChangeAspect="1"/>
          </p:cNvPicPr>
          <p:nvPr/>
        </p:nvPicPr>
        <p:blipFill rotWithShape="1">
          <a:blip r:embed="rId3">
            <a:extLst>
              <a:ext uri="{28A0092B-C50C-407E-A947-70E740481C1C}">
                <a14:useLocalDpi xmlns:a14="http://schemas.microsoft.com/office/drawing/2010/main" val="0"/>
              </a:ext>
            </a:extLst>
          </a:blip>
          <a:srcRect l="34322" r="39484" b="79079"/>
          <a:stretch/>
        </p:blipFill>
        <p:spPr>
          <a:xfrm>
            <a:off x="1484785" y="8922108"/>
            <a:ext cx="1796405" cy="502778"/>
          </a:xfrm>
          <a:prstGeom prst="rect">
            <a:avLst/>
          </a:prstGeom>
        </p:spPr>
      </p:pic>
      <p:sp>
        <p:nvSpPr>
          <p:cNvPr id="51" name="Carré corné 50"/>
          <p:cNvSpPr/>
          <p:nvPr/>
        </p:nvSpPr>
        <p:spPr>
          <a:xfrm rot="509975">
            <a:off x="3496930" y="8073062"/>
            <a:ext cx="1152128" cy="360040"/>
          </a:xfrm>
          <a:prstGeom prst="foldedCorner">
            <a:avLst/>
          </a:prstGeom>
          <a:solidFill>
            <a:schemeClr val="bg1">
              <a:lumMod val="8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fr-FR" dirty="0" smtClean="0">
                <a:solidFill>
                  <a:schemeClr val="tx1"/>
                </a:solidFill>
              </a:rPr>
              <a:t>coudre</a:t>
            </a:r>
            <a:endParaRPr lang="fr-FR" dirty="0">
              <a:solidFill>
                <a:schemeClr val="tx1"/>
              </a:solidFill>
            </a:endParaRPr>
          </a:p>
        </p:txBody>
      </p:sp>
      <p:sp>
        <p:nvSpPr>
          <p:cNvPr id="52" name="Carré corné 51"/>
          <p:cNvSpPr/>
          <p:nvPr/>
        </p:nvSpPr>
        <p:spPr>
          <a:xfrm rot="21275712">
            <a:off x="3491044" y="8944546"/>
            <a:ext cx="1152128" cy="360040"/>
          </a:xfrm>
          <a:prstGeom prst="foldedCorner">
            <a:avLst/>
          </a:prstGeom>
          <a:solidFill>
            <a:schemeClr val="bg1">
              <a:lumMod val="8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fr-FR" dirty="0" smtClean="0">
                <a:solidFill>
                  <a:schemeClr val="tx1"/>
                </a:solidFill>
              </a:rPr>
              <a:t>prendre</a:t>
            </a:r>
            <a:endParaRPr lang="fr-FR" dirty="0">
              <a:solidFill>
                <a:schemeClr val="tx1"/>
              </a:solidFill>
            </a:endParaRPr>
          </a:p>
        </p:txBody>
      </p:sp>
      <p:pic>
        <p:nvPicPr>
          <p:cNvPr id="53" name="Image 52" descr="Capture d’écran"/>
          <p:cNvPicPr>
            <a:picLocks noChangeAspect="1"/>
          </p:cNvPicPr>
          <p:nvPr/>
        </p:nvPicPr>
        <p:blipFill rotWithShape="1">
          <a:blip r:embed="rId3">
            <a:extLst>
              <a:ext uri="{28A0092B-C50C-407E-A947-70E740481C1C}">
                <a14:useLocalDpi xmlns:a14="http://schemas.microsoft.com/office/drawing/2010/main" val="0"/>
              </a:ext>
            </a:extLst>
          </a:blip>
          <a:srcRect l="34322" r="39484" b="79079"/>
          <a:stretch/>
        </p:blipFill>
        <p:spPr>
          <a:xfrm>
            <a:off x="4869161" y="8050624"/>
            <a:ext cx="1796405" cy="502778"/>
          </a:xfrm>
          <a:prstGeom prst="rect">
            <a:avLst/>
          </a:prstGeom>
        </p:spPr>
      </p:pic>
      <p:pic>
        <p:nvPicPr>
          <p:cNvPr id="54" name="Image 53" descr="Capture d’écran"/>
          <p:cNvPicPr>
            <a:picLocks noChangeAspect="1"/>
          </p:cNvPicPr>
          <p:nvPr/>
        </p:nvPicPr>
        <p:blipFill rotWithShape="1">
          <a:blip r:embed="rId3">
            <a:extLst>
              <a:ext uri="{28A0092B-C50C-407E-A947-70E740481C1C}">
                <a14:useLocalDpi xmlns:a14="http://schemas.microsoft.com/office/drawing/2010/main" val="0"/>
              </a:ext>
            </a:extLst>
          </a:blip>
          <a:srcRect l="34322" r="39484" b="79079"/>
          <a:stretch/>
        </p:blipFill>
        <p:spPr>
          <a:xfrm>
            <a:off x="4869161" y="8922108"/>
            <a:ext cx="1796405" cy="502778"/>
          </a:xfrm>
          <a:prstGeom prst="rect">
            <a:avLst/>
          </a:prstGeom>
        </p:spPr>
      </p:pic>
    </p:spTree>
    <p:extLst>
      <p:ext uri="{BB962C8B-B14F-4D97-AF65-F5344CB8AC3E}">
        <p14:creationId xmlns:p14="http://schemas.microsoft.com/office/powerpoint/2010/main" val="94919292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
          <p:cNvSpPr>
            <a:spLocks noGrp="1"/>
          </p:cNvSpPr>
          <p:nvPr>
            <p:ph type="body" sz="quarter" idx="10"/>
          </p:nvPr>
        </p:nvSpPr>
        <p:spPr/>
        <p:txBody>
          <a:bodyPr/>
          <a:lstStyle/>
          <a:p>
            <a:r>
              <a:rPr lang="fr-FR" dirty="0" smtClean="0"/>
              <a:t>Les préfixes</a:t>
            </a:r>
            <a:endParaRPr lang="fr-FR" dirty="0"/>
          </a:p>
        </p:txBody>
      </p:sp>
      <p:sp>
        <p:nvSpPr>
          <p:cNvPr id="3" name="ZoneTexte 2"/>
          <p:cNvSpPr txBox="1"/>
          <p:nvPr/>
        </p:nvSpPr>
        <p:spPr>
          <a:xfrm>
            <a:off x="548680" y="1488041"/>
            <a:ext cx="6020072" cy="388568"/>
          </a:xfrm>
          <a:prstGeom prst="rect">
            <a:avLst/>
          </a:prstGeom>
          <a:noFill/>
        </p:spPr>
        <p:txBody>
          <a:bodyPr wrap="square" rtlCol="0">
            <a:spAutoFit/>
          </a:bodyPr>
          <a:lstStyle/>
          <a:p>
            <a:pPr>
              <a:lnSpc>
                <a:spcPct val="150000"/>
              </a:lnSpc>
            </a:pPr>
            <a:r>
              <a:rPr lang="fr-FR" sz="1400" u="sng" dirty="0" smtClean="0">
                <a:latin typeface="SimpleRonde" pitchFamily="2" charset="0"/>
              </a:rPr>
              <a:t>Entoure les préfixes dans les mots suivants.</a:t>
            </a:r>
            <a:endParaRPr lang="fr-FR" sz="1400" u="sng" dirty="0">
              <a:latin typeface="SimpleRonde" pitchFamily="2" charset="0"/>
            </a:endParaRPr>
          </a:p>
        </p:txBody>
      </p:sp>
      <p:grpSp>
        <p:nvGrpSpPr>
          <p:cNvPr id="4" name="Groupe 3"/>
          <p:cNvGrpSpPr/>
          <p:nvPr/>
        </p:nvGrpSpPr>
        <p:grpSpPr>
          <a:xfrm>
            <a:off x="116632" y="1424608"/>
            <a:ext cx="360040" cy="461665"/>
            <a:chOff x="116632" y="1352600"/>
            <a:chExt cx="360040" cy="461665"/>
          </a:xfrm>
        </p:grpSpPr>
        <p:sp>
          <p:nvSpPr>
            <p:cNvPr id="5" name="Ellipse 4"/>
            <p:cNvSpPr/>
            <p:nvPr/>
          </p:nvSpPr>
          <p:spPr>
            <a:xfrm>
              <a:off x="116632" y="1424608"/>
              <a:ext cx="360040" cy="360040"/>
            </a:xfrm>
            <a:prstGeom prst="ellipse">
              <a:avLst/>
            </a:prstGeom>
            <a:solidFill>
              <a:schemeClr val="bg1">
                <a:lumMod val="85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 name="ZoneTexte 5"/>
            <p:cNvSpPr txBox="1"/>
            <p:nvPr/>
          </p:nvSpPr>
          <p:spPr>
            <a:xfrm>
              <a:off x="116632" y="1352600"/>
              <a:ext cx="360040" cy="461665"/>
            </a:xfrm>
            <a:prstGeom prst="rect">
              <a:avLst/>
            </a:prstGeom>
            <a:noFill/>
          </p:spPr>
          <p:txBody>
            <a:bodyPr wrap="square" rtlCol="0">
              <a:spAutoFit/>
            </a:bodyPr>
            <a:lstStyle/>
            <a:p>
              <a:pPr algn="ctr"/>
              <a:r>
                <a:rPr lang="fr-FR" sz="2400" dirty="0" smtClean="0">
                  <a:solidFill>
                    <a:schemeClr val="bg1">
                      <a:lumMod val="50000"/>
                    </a:schemeClr>
                  </a:solidFill>
                  <a:effectLst>
                    <a:outerShdw blurRad="38100" dist="38100" dir="2700000" algn="tl">
                      <a:srgbClr val="000000">
                        <a:alpha val="43137"/>
                      </a:srgbClr>
                    </a:outerShdw>
                  </a:effectLst>
                  <a:latin typeface="Berlin Sans FB Demi" pitchFamily="34" charset="0"/>
                </a:rPr>
                <a:t>1</a:t>
              </a:r>
              <a:endParaRPr lang="fr-FR" dirty="0">
                <a:solidFill>
                  <a:schemeClr val="bg1">
                    <a:lumMod val="50000"/>
                  </a:schemeClr>
                </a:solidFill>
                <a:effectLst>
                  <a:outerShdw blurRad="38100" dist="38100" dir="2700000" algn="tl">
                    <a:srgbClr val="000000">
                      <a:alpha val="43137"/>
                    </a:srgbClr>
                  </a:outerShdw>
                </a:effectLst>
                <a:latin typeface="Berlin Sans FB Demi" pitchFamily="34" charset="0"/>
              </a:endParaRPr>
            </a:p>
          </p:txBody>
        </p:sp>
      </p:grpSp>
      <p:sp>
        <p:nvSpPr>
          <p:cNvPr id="7" name="Rectangle à coins arrondis 6"/>
          <p:cNvSpPr/>
          <p:nvPr/>
        </p:nvSpPr>
        <p:spPr>
          <a:xfrm>
            <a:off x="6568752" y="1576028"/>
            <a:ext cx="201216" cy="201216"/>
          </a:xfrm>
          <a:prstGeom prst="roundRect">
            <a:avLst/>
          </a:prstGeom>
          <a:solidFill>
            <a:schemeClr val="bg1"/>
          </a:solidFill>
          <a:ln>
            <a:solidFill>
              <a:schemeClr val="bg1">
                <a:lumMod val="5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fr-F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fr-FR"/>
          </a:p>
        </p:txBody>
      </p:sp>
      <p:grpSp>
        <p:nvGrpSpPr>
          <p:cNvPr id="8" name="Groupe 7"/>
          <p:cNvGrpSpPr/>
          <p:nvPr/>
        </p:nvGrpSpPr>
        <p:grpSpPr>
          <a:xfrm>
            <a:off x="217240" y="2146785"/>
            <a:ext cx="1267544" cy="341685"/>
            <a:chOff x="4941168" y="2391917"/>
            <a:chExt cx="1008112" cy="341685"/>
          </a:xfrm>
          <a:effectLst>
            <a:outerShdw blurRad="50800" dist="38100" dir="5400000" algn="t" rotWithShape="0">
              <a:prstClr val="black">
                <a:alpha val="40000"/>
              </a:prstClr>
            </a:outerShdw>
          </a:effectLst>
        </p:grpSpPr>
        <p:sp>
          <p:nvSpPr>
            <p:cNvPr id="9" name="Rectangle 8"/>
            <p:cNvSpPr/>
            <p:nvPr/>
          </p:nvSpPr>
          <p:spPr>
            <a:xfrm>
              <a:off x="4941168" y="2391917"/>
              <a:ext cx="1008112" cy="341685"/>
            </a:xfrm>
            <a:prstGeom prst="rect">
              <a:avLst/>
            </a:prstGeom>
            <a:solidFill>
              <a:schemeClr val="bg1"/>
            </a:solidFill>
            <a:ln w="19050">
              <a:solidFill>
                <a:schemeClr val="tx1">
                  <a:lumMod val="50000"/>
                  <a:lumOff val="50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0" name="ZoneTexte 9"/>
            <p:cNvSpPr txBox="1"/>
            <p:nvPr/>
          </p:nvSpPr>
          <p:spPr>
            <a:xfrm>
              <a:off x="4941168" y="2425825"/>
              <a:ext cx="1008112" cy="307777"/>
            </a:xfrm>
            <a:prstGeom prst="rect">
              <a:avLst/>
            </a:prstGeom>
            <a:noFill/>
          </p:spPr>
          <p:txBody>
            <a:bodyPr wrap="square" rtlCol="0">
              <a:spAutoFit/>
            </a:bodyPr>
            <a:lstStyle/>
            <a:p>
              <a:pPr algn="ctr"/>
              <a:r>
                <a:rPr lang="fr-FR" sz="1400" dirty="0" smtClean="0"/>
                <a:t>désherber</a:t>
              </a:r>
              <a:endParaRPr lang="fr-FR" dirty="0"/>
            </a:p>
          </p:txBody>
        </p:sp>
      </p:grpSp>
      <p:grpSp>
        <p:nvGrpSpPr>
          <p:cNvPr id="11" name="Groupe 10"/>
          <p:cNvGrpSpPr/>
          <p:nvPr/>
        </p:nvGrpSpPr>
        <p:grpSpPr>
          <a:xfrm>
            <a:off x="1988840" y="2144688"/>
            <a:ext cx="1440160" cy="341685"/>
            <a:chOff x="4941168" y="2391917"/>
            <a:chExt cx="1008112" cy="341685"/>
          </a:xfrm>
          <a:effectLst>
            <a:outerShdw blurRad="50800" dist="38100" dir="5400000" algn="t" rotWithShape="0">
              <a:prstClr val="black">
                <a:alpha val="40000"/>
              </a:prstClr>
            </a:outerShdw>
          </a:effectLst>
        </p:grpSpPr>
        <p:sp>
          <p:nvSpPr>
            <p:cNvPr id="12" name="Rectangle 11"/>
            <p:cNvSpPr/>
            <p:nvPr/>
          </p:nvSpPr>
          <p:spPr>
            <a:xfrm>
              <a:off x="4941168" y="2391917"/>
              <a:ext cx="1008112" cy="341685"/>
            </a:xfrm>
            <a:prstGeom prst="rect">
              <a:avLst/>
            </a:prstGeom>
            <a:solidFill>
              <a:schemeClr val="bg1"/>
            </a:solidFill>
            <a:ln w="19050">
              <a:solidFill>
                <a:schemeClr val="tx1">
                  <a:lumMod val="50000"/>
                  <a:lumOff val="50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3" name="ZoneTexte 12"/>
            <p:cNvSpPr txBox="1"/>
            <p:nvPr/>
          </p:nvSpPr>
          <p:spPr>
            <a:xfrm>
              <a:off x="4941168" y="2425825"/>
              <a:ext cx="1008112" cy="307777"/>
            </a:xfrm>
            <a:prstGeom prst="rect">
              <a:avLst/>
            </a:prstGeom>
            <a:noFill/>
          </p:spPr>
          <p:txBody>
            <a:bodyPr wrap="square" rtlCol="0">
              <a:spAutoFit/>
            </a:bodyPr>
            <a:lstStyle/>
            <a:p>
              <a:pPr algn="ctr"/>
              <a:r>
                <a:rPr lang="fr-FR" sz="1400" dirty="0" smtClean="0"/>
                <a:t>malhabile</a:t>
              </a:r>
              <a:endParaRPr lang="fr-FR" dirty="0"/>
            </a:p>
          </p:txBody>
        </p:sp>
      </p:grpSp>
      <p:grpSp>
        <p:nvGrpSpPr>
          <p:cNvPr id="14" name="Groupe 13"/>
          <p:cNvGrpSpPr/>
          <p:nvPr/>
        </p:nvGrpSpPr>
        <p:grpSpPr>
          <a:xfrm>
            <a:off x="3896172" y="2158056"/>
            <a:ext cx="1189012" cy="341685"/>
            <a:chOff x="4941168" y="2391917"/>
            <a:chExt cx="1008112" cy="341685"/>
          </a:xfrm>
          <a:effectLst>
            <a:outerShdw blurRad="50800" dist="38100" dir="5400000" algn="t" rotWithShape="0">
              <a:prstClr val="black">
                <a:alpha val="40000"/>
              </a:prstClr>
            </a:outerShdw>
          </a:effectLst>
        </p:grpSpPr>
        <p:sp>
          <p:nvSpPr>
            <p:cNvPr id="15" name="Rectangle 14"/>
            <p:cNvSpPr/>
            <p:nvPr/>
          </p:nvSpPr>
          <p:spPr>
            <a:xfrm>
              <a:off x="4941168" y="2391917"/>
              <a:ext cx="1008112" cy="341685"/>
            </a:xfrm>
            <a:prstGeom prst="rect">
              <a:avLst/>
            </a:prstGeom>
            <a:solidFill>
              <a:schemeClr val="bg1"/>
            </a:solidFill>
            <a:ln w="19050">
              <a:solidFill>
                <a:schemeClr val="tx1">
                  <a:lumMod val="50000"/>
                  <a:lumOff val="50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6" name="ZoneTexte 15"/>
            <p:cNvSpPr txBox="1"/>
            <p:nvPr/>
          </p:nvSpPr>
          <p:spPr>
            <a:xfrm>
              <a:off x="4941168" y="2425825"/>
              <a:ext cx="1008112" cy="307777"/>
            </a:xfrm>
            <a:prstGeom prst="rect">
              <a:avLst/>
            </a:prstGeom>
            <a:noFill/>
          </p:spPr>
          <p:txBody>
            <a:bodyPr wrap="square" rtlCol="0">
              <a:spAutoFit/>
            </a:bodyPr>
            <a:lstStyle/>
            <a:p>
              <a:pPr algn="ctr"/>
              <a:r>
                <a:rPr lang="fr-FR" sz="1400" dirty="0" smtClean="0"/>
                <a:t>imprenable</a:t>
              </a:r>
              <a:endParaRPr lang="fr-FR" dirty="0"/>
            </a:p>
          </p:txBody>
        </p:sp>
      </p:grpSp>
      <p:grpSp>
        <p:nvGrpSpPr>
          <p:cNvPr id="17" name="Groupe 16"/>
          <p:cNvGrpSpPr/>
          <p:nvPr/>
        </p:nvGrpSpPr>
        <p:grpSpPr>
          <a:xfrm>
            <a:off x="5508948" y="2147737"/>
            <a:ext cx="1016396" cy="341685"/>
            <a:chOff x="4941168" y="2391917"/>
            <a:chExt cx="1008112" cy="341685"/>
          </a:xfrm>
          <a:effectLst>
            <a:outerShdw blurRad="50800" dist="38100" dir="5400000" algn="t" rotWithShape="0">
              <a:prstClr val="black">
                <a:alpha val="40000"/>
              </a:prstClr>
            </a:outerShdw>
          </a:effectLst>
        </p:grpSpPr>
        <p:sp>
          <p:nvSpPr>
            <p:cNvPr id="18" name="Rectangle 17"/>
            <p:cNvSpPr/>
            <p:nvPr/>
          </p:nvSpPr>
          <p:spPr>
            <a:xfrm>
              <a:off x="4941168" y="2391917"/>
              <a:ext cx="1008112" cy="341685"/>
            </a:xfrm>
            <a:prstGeom prst="rect">
              <a:avLst/>
            </a:prstGeom>
            <a:solidFill>
              <a:schemeClr val="bg1"/>
            </a:solidFill>
            <a:ln w="19050">
              <a:solidFill>
                <a:schemeClr val="tx1">
                  <a:lumMod val="50000"/>
                  <a:lumOff val="50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9" name="ZoneTexte 18"/>
            <p:cNvSpPr txBox="1"/>
            <p:nvPr/>
          </p:nvSpPr>
          <p:spPr>
            <a:xfrm>
              <a:off x="4941168" y="2425825"/>
              <a:ext cx="1008112" cy="307777"/>
            </a:xfrm>
            <a:prstGeom prst="rect">
              <a:avLst/>
            </a:prstGeom>
            <a:noFill/>
          </p:spPr>
          <p:txBody>
            <a:bodyPr wrap="square" rtlCol="0">
              <a:spAutoFit/>
            </a:bodyPr>
            <a:lstStyle/>
            <a:p>
              <a:pPr algn="ctr"/>
              <a:r>
                <a:rPr lang="fr-FR" sz="1400" dirty="0" smtClean="0"/>
                <a:t>soulever</a:t>
              </a:r>
              <a:endParaRPr lang="fr-FR" dirty="0"/>
            </a:p>
          </p:txBody>
        </p:sp>
      </p:grpSp>
      <p:grpSp>
        <p:nvGrpSpPr>
          <p:cNvPr id="20" name="Groupe 19"/>
          <p:cNvGrpSpPr/>
          <p:nvPr/>
        </p:nvGrpSpPr>
        <p:grpSpPr>
          <a:xfrm>
            <a:off x="217240" y="2853497"/>
            <a:ext cx="1267544" cy="341685"/>
            <a:chOff x="4941168" y="2391917"/>
            <a:chExt cx="1008112" cy="341685"/>
          </a:xfrm>
          <a:effectLst>
            <a:outerShdw blurRad="50800" dist="38100" dir="5400000" algn="t" rotWithShape="0">
              <a:prstClr val="black">
                <a:alpha val="40000"/>
              </a:prstClr>
            </a:outerShdw>
          </a:effectLst>
        </p:grpSpPr>
        <p:sp>
          <p:nvSpPr>
            <p:cNvPr id="21" name="Rectangle 20"/>
            <p:cNvSpPr/>
            <p:nvPr/>
          </p:nvSpPr>
          <p:spPr>
            <a:xfrm>
              <a:off x="4941168" y="2391917"/>
              <a:ext cx="1008112" cy="341685"/>
            </a:xfrm>
            <a:prstGeom prst="rect">
              <a:avLst/>
            </a:prstGeom>
            <a:solidFill>
              <a:schemeClr val="bg1"/>
            </a:solidFill>
            <a:ln w="19050">
              <a:solidFill>
                <a:schemeClr val="tx1">
                  <a:lumMod val="50000"/>
                  <a:lumOff val="50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2" name="ZoneTexte 21"/>
            <p:cNvSpPr txBox="1"/>
            <p:nvPr/>
          </p:nvSpPr>
          <p:spPr>
            <a:xfrm>
              <a:off x="4941168" y="2425825"/>
              <a:ext cx="1008112" cy="307777"/>
            </a:xfrm>
            <a:prstGeom prst="rect">
              <a:avLst/>
            </a:prstGeom>
            <a:noFill/>
          </p:spPr>
          <p:txBody>
            <a:bodyPr wrap="square" rtlCol="0">
              <a:spAutoFit/>
            </a:bodyPr>
            <a:lstStyle/>
            <a:p>
              <a:pPr algn="ctr"/>
              <a:r>
                <a:rPr lang="fr-FR" sz="1400" dirty="0" smtClean="0"/>
                <a:t>surprendre</a:t>
              </a:r>
              <a:endParaRPr lang="fr-FR" dirty="0"/>
            </a:p>
          </p:txBody>
        </p:sp>
      </p:grpSp>
      <p:grpSp>
        <p:nvGrpSpPr>
          <p:cNvPr id="23" name="Groupe 22"/>
          <p:cNvGrpSpPr/>
          <p:nvPr/>
        </p:nvGrpSpPr>
        <p:grpSpPr>
          <a:xfrm>
            <a:off x="1988840" y="2851400"/>
            <a:ext cx="1440160" cy="341685"/>
            <a:chOff x="4941168" y="2391917"/>
            <a:chExt cx="1008112" cy="341685"/>
          </a:xfrm>
          <a:effectLst>
            <a:outerShdw blurRad="50800" dist="38100" dir="5400000" algn="t" rotWithShape="0">
              <a:prstClr val="black">
                <a:alpha val="40000"/>
              </a:prstClr>
            </a:outerShdw>
          </a:effectLst>
        </p:grpSpPr>
        <p:sp>
          <p:nvSpPr>
            <p:cNvPr id="24" name="Rectangle 23"/>
            <p:cNvSpPr/>
            <p:nvPr/>
          </p:nvSpPr>
          <p:spPr>
            <a:xfrm>
              <a:off x="4941168" y="2391917"/>
              <a:ext cx="1008112" cy="341685"/>
            </a:xfrm>
            <a:prstGeom prst="rect">
              <a:avLst/>
            </a:prstGeom>
            <a:solidFill>
              <a:schemeClr val="bg1"/>
            </a:solidFill>
            <a:ln w="19050">
              <a:solidFill>
                <a:schemeClr val="tx1">
                  <a:lumMod val="50000"/>
                  <a:lumOff val="50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5" name="ZoneTexte 24"/>
            <p:cNvSpPr txBox="1"/>
            <p:nvPr/>
          </p:nvSpPr>
          <p:spPr>
            <a:xfrm>
              <a:off x="4941168" y="2425825"/>
              <a:ext cx="1008112" cy="307777"/>
            </a:xfrm>
            <a:prstGeom prst="rect">
              <a:avLst/>
            </a:prstGeom>
            <a:noFill/>
          </p:spPr>
          <p:txBody>
            <a:bodyPr wrap="square" rtlCol="0">
              <a:spAutoFit/>
            </a:bodyPr>
            <a:lstStyle/>
            <a:p>
              <a:pPr algn="ctr"/>
              <a:r>
                <a:rPr lang="fr-FR" sz="1400" dirty="0" smtClean="0"/>
                <a:t>mésentente</a:t>
              </a:r>
              <a:endParaRPr lang="fr-FR" dirty="0"/>
            </a:p>
          </p:txBody>
        </p:sp>
      </p:grpSp>
      <p:grpSp>
        <p:nvGrpSpPr>
          <p:cNvPr id="26" name="Groupe 25"/>
          <p:cNvGrpSpPr/>
          <p:nvPr/>
        </p:nvGrpSpPr>
        <p:grpSpPr>
          <a:xfrm>
            <a:off x="3896172" y="2864768"/>
            <a:ext cx="1189012" cy="341685"/>
            <a:chOff x="4941168" y="2391917"/>
            <a:chExt cx="1008112" cy="341685"/>
          </a:xfrm>
          <a:effectLst>
            <a:outerShdw blurRad="50800" dist="38100" dir="5400000" algn="t" rotWithShape="0">
              <a:prstClr val="black">
                <a:alpha val="40000"/>
              </a:prstClr>
            </a:outerShdw>
          </a:effectLst>
        </p:grpSpPr>
        <p:sp>
          <p:nvSpPr>
            <p:cNvPr id="27" name="Rectangle 26"/>
            <p:cNvSpPr/>
            <p:nvPr/>
          </p:nvSpPr>
          <p:spPr>
            <a:xfrm>
              <a:off x="4941168" y="2391917"/>
              <a:ext cx="1008112" cy="341685"/>
            </a:xfrm>
            <a:prstGeom prst="rect">
              <a:avLst/>
            </a:prstGeom>
            <a:solidFill>
              <a:schemeClr val="bg1"/>
            </a:solidFill>
            <a:ln w="19050">
              <a:solidFill>
                <a:schemeClr val="tx1">
                  <a:lumMod val="50000"/>
                  <a:lumOff val="50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8" name="ZoneTexte 27"/>
            <p:cNvSpPr txBox="1"/>
            <p:nvPr/>
          </p:nvSpPr>
          <p:spPr>
            <a:xfrm>
              <a:off x="4941168" y="2425825"/>
              <a:ext cx="1008112" cy="307777"/>
            </a:xfrm>
            <a:prstGeom prst="rect">
              <a:avLst/>
            </a:prstGeom>
            <a:noFill/>
          </p:spPr>
          <p:txBody>
            <a:bodyPr wrap="square" rtlCol="0">
              <a:spAutoFit/>
            </a:bodyPr>
            <a:lstStyle/>
            <a:p>
              <a:pPr algn="ctr"/>
              <a:r>
                <a:rPr lang="fr-FR" sz="1400" dirty="0" smtClean="0"/>
                <a:t>engraisser</a:t>
              </a:r>
              <a:endParaRPr lang="fr-FR" dirty="0"/>
            </a:p>
          </p:txBody>
        </p:sp>
      </p:grpSp>
      <p:grpSp>
        <p:nvGrpSpPr>
          <p:cNvPr id="29" name="Groupe 28"/>
          <p:cNvGrpSpPr/>
          <p:nvPr/>
        </p:nvGrpSpPr>
        <p:grpSpPr>
          <a:xfrm>
            <a:off x="5508948" y="2854449"/>
            <a:ext cx="1016396" cy="341685"/>
            <a:chOff x="4941168" y="2391917"/>
            <a:chExt cx="1008112" cy="341685"/>
          </a:xfrm>
          <a:effectLst>
            <a:outerShdw blurRad="50800" dist="38100" dir="5400000" algn="t" rotWithShape="0">
              <a:prstClr val="black">
                <a:alpha val="40000"/>
              </a:prstClr>
            </a:outerShdw>
          </a:effectLst>
        </p:grpSpPr>
        <p:sp>
          <p:nvSpPr>
            <p:cNvPr id="30" name="Rectangle 29"/>
            <p:cNvSpPr/>
            <p:nvPr/>
          </p:nvSpPr>
          <p:spPr>
            <a:xfrm>
              <a:off x="4941168" y="2391917"/>
              <a:ext cx="1008112" cy="341685"/>
            </a:xfrm>
            <a:prstGeom prst="rect">
              <a:avLst/>
            </a:prstGeom>
            <a:solidFill>
              <a:schemeClr val="bg1"/>
            </a:solidFill>
            <a:ln w="19050">
              <a:solidFill>
                <a:schemeClr val="tx1">
                  <a:lumMod val="50000"/>
                  <a:lumOff val="50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1" name="ZoneTexte 30"/>
            <p:cNvSpPr txBox="1"/>
            <p:nvPr/>
          </p:nvSpPr>
          <p:spPr>
            <a:xfrm>
              <a:off x="4941168" y="2425825"/>
              <a:ext cx="1008112" cy="307777"/>
            </a:xfrm>
            <a:prstGeom prst="rect">
              <a:avLst/>
            </a:prstGeom>
            <a:noFill/>
          </p:spPr>
          <p:txBody>
            <a:bodyPr wrap="square" rtlCol="0">
              <a:spAutoFit/>
            </a:bodyPr>
            <a:lstStyle/>
            <a:p>
              <a:pPr algn="ctr"/>
              <a:r>
                <a:rPr lang="fr-FR" sz="1400" dirty="0" smtClean="0"/>
                <a:t>délimiter</a:t>
              </a:r>
              <a:endParaRPr lang="fr-FR" dirty="0"/>
            </a:p>
          </p:txBody>
        </p:sp>
      </p:grpSp>
      <p:sp>
        <p:nvSpPr>
          <p:cNvPr id="32" name="ZoneTexte 31"/>
          <p:cNvSpPr txBox="1"/>
          <p:nvPr/>
        </p:nvSpPr>
        <p:spPr>
          <a:xfrm>
            <a:off x="548680" y="3800872"/>
            <a:ext cx="6020072" cy="738664"/>
          </a:xfrm>
          <a:prstGeom prst="rect">
            <a:avLst/>
          </a:prstGeom>
          <a:noFill/>
        </p:spPr>
        <p:txBody>
          <a:bodyPr wrap="square" rtlCol="0">
            <a:spAutoFit/>
          </a:bodyPr>
          <a:lstStyle/>
          <a:p>
            <a:pPr>
              <a:lnSpc>
                <a:spcPct val="150000"/>
              </a:lnSpc>
            </a:pPr>
            <a:r>
              <a:rPr lang="fr-FR" sz="1400" u="sng" dirty="0" smtClean="0">
                <a:latin typeface="SimpleRonde" pitchFamily="2" charset="0"/>
              </a:rPr>
              <a:t>Dans cette famille de mots, souligne le mot radical et entoure les préfixes.</a:t>
            </a:r>
            <a:endParaRPr lang="fr-FR" sz="1400" u="sng" dirty="0">
              <a:latin typeface="SimpleRonde" pitchFamily="2" charset="0"/>
            </a:endParaRPr>
          </a:p>
        </p:txBody>
      </p:sp>
      <p:grpSp>
        <p:nvGrpSpPr>
          <p:cNvPr id="33" name="Groupe 32"/>
          <p:cNvGrpSpPr/>
          <p:nvPr/>
        </p:nvGrpSpPr>
        <p:grpSpPr>
          <a:xfrm>
            <a:off x="116632" y="3737439"/>
            <a:ext cx="360040" cy="461665"/>
            <a:chOff x="116632" y="1352600"/>
            <a:chExt cx="360040" cy="461665"/>
          </a:xfrm>
        </p:grpSpPr>
        <p:sp>
          <p:nvSpPr>
            <p:cNvPr id="34" name="Ellipse 33"/>
            <p:cNvSpPr/>
            <p:nvPr/>
          </p:nvSpPr>
          <p:spPr>
            <a:xfrm>
              <a:off x="116632" y="1424608"/>
              <a:ext cx="360040" cy="360040"/>
            </a:xfrm>
            <a:prstGeom prst="ellipse">
              <a:avLst/>
            </a:prstGeom>
            <a:solidFill>
              <a:schemeClr val="bg1">
                <a:lumMod val="85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5" name="ZoneTexte 34"/>
            <p:cNvSpPr txBox="1"/>
            <p:nvPr/>
          </p:nvSpPr>
          <p:spPr>
            <a:xfrm>
              <a:off x="116632" y="1352600"/>
              <a:ext cx="360040" cy="461665"/>
            </a:xfrm>
            <a:prstGeom prst="rect">
              <a:avLst/>
            </a:prstGeom>
            <a:noFill/>
          </p:spPr>
          <p:txBody>
            <a:bodyPr wrap="square" rtlCol="0">
              <a:spAutoFit/>
            </a:bodyPr>
            <a:lstStyle/>
            <a:p>
              <a:pPr algn="ctr"/>
              <a:r>
                <a:rPr lang="fr-FR" sz="2400" dirty="0" smtClean="0">
                  <a:solidFill>
                    <a:schemeClr val="bg1">
                      <a:lumMod val="50000"/>
                    </a:schemeClr>
                  </a:solidFill>
                  <a:effectLst>
                    <a:outerShdw blurRad="38100" dist="38100" dir="2700000" algn="tl">
                      <a:srgbClr val="000000">
                        <a:alpha val="43137"/>
                      </a:srgbClr>
                    </a:outerShdw>
                  </a:effectLst>
                  <a:latin typeface="Berlin Sans FB Demi" pitchFamily="34" charset="0"/>
                </a:rPr>
                <a:t>2</a:t>
              </a:r>
              <a:endParaRPr lang="fr-FR" dirty="0">
                <a:solidFill>
                  <a:schemeClr val="bg1">
                    <a:lumMod val="50000"/>
                  </a:schemeClr>
                </a:solidFill>
                <a:effectLst>
                  <a:outerShdw blurRad="38100" dist="38100" dir="2700000" algn="tl">
                    <a:srgbClr val="000000">
                      <a:alpha val="43137"/>
                    </a:srgbClr>
                  </a:outerShdw>
                </a:effectLst>
                <a:latin typeface="Berlin Sans FB Demi" pitchFamily="34" charset="0"/>
              </a:endParaRPr>
            </a:p>
          </p:txBody>
        </p:sp>
      </p:grpSp>
      <p:sp>
        <p:nvSpPr>
          <p:cNvPr id="36" name="Rectangle à coins arrondis 35"/>
          <p:cNvSpPr/>
          <p:nvPr/>
        </p:nvSpPr>
        <p:spPr>
          <a:xfrm>
            <a:off x="6568752" y="3888859"/>
            <a:ext cx="201216" cy="201216"/>
          </a:xfrm>
          <a:prstGeom prst="roundRect">
            <a:avLst/>
          </a:prstGeom>
          <a:solidFill>
            <a:schemeClr val="bg1"/>
          </a:solidFill>
          <a:ln>
            <a:solidFill>
              <a:schemeClr val="bg1">
                <a:lumMod val="5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fr-F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fr-FR"/>
          </a:p>
        </p:txBody>
      </p:sp>
      <p:pic>
        <p:nvPicPr>
          <p:cNvPr id="37" name="Image 3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56650" y="4575584"/>
            <a:ext cx="4820622" cy="2249624"/>
          </a:xfrm>
          <a:prstGeom prst="rect">
            <a:avLst/>
          </a:prstGeom>
        </p:spPr>
      </p:pic>
      <p:sp>
        <p:nvSpPr>
          <p:cNvPr id="38" name="ZoneTexte 37"/>
          <p:cNvSpPr txBox="1"/>
          <p:nvPr/>
        </p:nvSpPr>
        <p:spPr>
          <a:xfrm rot="20838303">
            <a:off x="1221492" y="5264674"/>
            <a:ext cx="1296144" cy="369332"/>
          </a:xfrm>
          <a:prstGeom prst="rect">
            <a:avLst/>
          </a:prstGeom>
          <a:noFill/>
        </p:spPr>
        <p:txBody>
          <a:bodyPr wrap="square" rtlCol="0">
            <a:spAutoFit/>
          </a:bodyPr>
          <a:lstStyle/>
          <a:p>
            <a:r>
              <a:rPr lang="fr-FR" dirty="0" smtClean="0">
                <a:latin typeface="Arial Rounded MT Bold" pitchFamily="34" charset="0"/>
              </a:rPr>
              <a:t>survenir</a:t>
            </a:r>
            <a:endParaRPr lang="fr-FR" dirty="0">
              <a:latin typeface="Arial Rounded MT Bold" pitchFamily="34" charset="0"/>
            </a:endParaRPr>
          </a:p>
        </p:txBody>
      </p:sp>
      <p:sp>
        <p:nvSpPr>
          <p:cNvPr id="39" name="ZoneTexte 38"/>
          <p:cNvSpPr txBox="1"/>
          <p:nvPr/>
        </p:nvSpPr>
        <p:spPr>
          <a:xfrm rot="2293894">
            <a:off x="2517618" y="5386454"/>
            <a:ext cx="1296144" cy="369332"/>
          </a:xfrm>
          <a:prstGeom prst="rect">
            <a:avLst/>
          </a:prstGeom>
          <a:noFill/>
        </p:spPr>
        <p:txBody>
          <a:bodyPr wrap="square" rtlCol="0">
            <a:spAutoFit/>
          </a:bodyPr>
          <a:lstStyle/>
          <a:p>
            <a:r>
              <a:rPr lang="fr-FR" dirty="0" smtClean="0">
                <a:latin typeface="Arial Rounded MT Bold" pitchFamily="34" charset="0"/>
              </a:rPr>
              <a:t>devenir</a:t>
            </a:r>
            <a:endParaRPr lang="fr-FR" dirty="0">
              <a:latin typeface="Arial Rounded MT Bold" pitchFamily="34" charset="0"/>
            </a:endParaRPr>
          </a:p>
        </p:txBody>
      </p:sp>
      <p:sp>
        <p:nvSpPr>
          <p:cNvPr id="40" name="ZoneTexte 39"/>
          <p:cNvSpPr txBox="1"/>
          <p:nvPr/>
        </p:nvSpPr>
        <p:spPr>
          <a:xfrm rot="206475">
            <a:off x="1402410" y="5913252"/>
            <a:ext cx="1296144" cy="369332"/>
          </a:xfrm>
          <a:prstGeom prst="rect">
            <a:avLst/>
          </a:prstGeom>
          <a:noFill/>
        </p:spPr>
        <p:txBody>
          <a:bodyPr wrap="square" rtlCol="0">
            <a:spAutoFit/>
          </a:bodyPr>
          <a:lstStyle/>
          <a:p>
            <a:r>
              <a:rPr lang="fr-FR" dirty="0" smtClean="0">
                <a:latin typeface="Arial Rounded MT Bold" pitchFamily="34" charset="0"/>
              </a:rPr>
              <a:t>venir</a:t>
            </a:r>
            <a:endParaRPr lang="fr-FR" dirty="0">
              <a:latin typeface="Arial Rounded MT Bold" pitchFamily="34" charset="0"/>
            </a:endParaRPr>
          </a:p>
        </p:txBody>
      </p:sp>
      <p:sp>
        <p:nvSpPr>
          <p:cNvPr id="41" name="ZoneTexte 40"/>
          <p:cNvSpPr txBox="1"/>
          <p:nvPr/>
        </p:nvSpPr>
        <p:spPr>
          <a:xfrm rot="20838303">
            <a:off x="1874425" y="6221053"/>
            <a:ext cx="1751424" cy="369332"/>
          </a:xfrm>
          <a:prstGeom prst="rect">
            <a:avLst/>
          </a:prstGeom>
          <a:noFill/>
        </p:spPr>
        <p:txBody>
          <a:bodyPr wrap="square" rtlCol="0">
            <a:spAutoFit/>
          </a:bodyPr>
          <a:lstStyle/>
          <a:p>
            <a:r>
              <a:rPr lang="fr-FR" dirty="0" smtClean="0">
                <a:latin typeface="Arial Rounded MT Bold" pitchFamily="34" charset="0"/>
              </a:rPr>
              <a:t>intervenir</a:t>
            </a:r>
            <a:endParaRPr lang="fr-FR" dirty="0">
              <a:latin typeface="Arial Rounded MT Bold" pitchFamily="34" charset="0"/>
            </a:endParaRPr>
          </a:p>
        </p:txBody>
      </p:sp>
      <p:sp>
        <p:nvSpPr>
          <p:cNvPr id="42" name="ZoneTexte 41"/>
          <p:cNvSpPr txBox="1"/>
          <p:nvPr/>
        </p:nvSpPr>
        <p:spPr>
          <a:xfrm>
            <a:off x="548680" y="7185248"/>
            <a:ext cx="6020072" cy="415498"/>
          </a:xfrm>
          <a:prstGeom prst="rect">
            <a:avLst/>
          </a:prstGeom>
          <a:noFill/>
        </p:spPr>
        <p:txBody>
          <a:bodyPr wrap="square" rtlCol="0">
            <a:spAutoFit/>
          </a:bodyPr>
          <a:lstStyle/>
          <a:p>
            <a:pPr>
              <a:lnSpc>
                <a:spcPct val="150000"/>
              </a:lnSpc>
            </a:pPr>
            <a:r>
              <a:rPr lang="fr-FR" sz="1400" u="sng" dirty="0" smtClean="0">
                <a:latin typeface="SimpleRonde" pitchFamily="2" charset="0"/>
              </a:rPr>
              <a:t>Ecris un mot nouveau en ajoutant un préfixe.</a:t>
            </a:r>
            <a:endParaRPr lang="fr-FR" sz="1400" u="sng" dirty="0">
              <a:latin typeface="SimpleRonde" pitchFamily="2" charset="0"/>
            </a:endParaRPr>
          </a:p>
        </p:txBody>
      </p:sp>
      <p:grpSp>
        <p:nvGrpSpPr>
          <p:cNvPr id="43" name="Groupe 42"/>
          <p:cNvGrpSpPr/>
          <p:nvPr/>
        </p:nvGrpSpPr>
        <p:grpSpPr>
          <a:xfrm>
            <a:off x="116632" y="7121815"/>
            <a:ext cx="360040" cy="461665"/>
            <a:chOff x="116632" y="1352600"/>
            <a:chExt cx="360040" cy="461665"/>
          </a:xfrm>
        </p:grpSpPr>
        <p:sp>
          <p:nvSpPr>
            <p:cNvPr id="44" name="Ellipse 43"/>
            <p:cNvSpPr/>
            <p:nvPr/>
          </p:nvSpPr>
          <p:spPr>
            <a:xfrm>
              <a:off x="116632" y="1424608"/>
              <a:ext cx="360040" cy="360040"/>
            </a:xfrm>
            <a:prstGeom prst="ellipse">
              <a:avLst/>
            </a:prstGeom>
            <a:solidFill>
              <a:schemeClr val="bg1">
                <a:lumMod val="85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5" name="ZoneTexte 44"/>
            <p:cNvSpPr txBox="1"/>
            <p:nvPr/>
          </p:nvSpPr>
          <p:spPr>
            <a:xfrm>
              <a:off x="116632" y="1352600"/>
              <a:ext cx="360040" cy="461665"/>
            </a:xfrm>
            <a:prstGeom prst="rect">
              <a:avLst/>
            </a:prstGeom>
            <a:noFill/>
          </p:spPr>
          <p:txBody>
            <a:bodyPr wrap="square" rtlCol="0">
              <a:spAutoFit/>
            </a:bodyPr>
            <a:lstStyle/>
            <a:p>
              <a:pPr algn="ctr"/>
              <a:r>
                <a:rPr lang="fr-FR" sz="2400" dirty="0" smtClean="0">
                  <a:solidFill>
                    <a:schemeClr val="bg1">
                      <a:lumMod val="50000"/>
                    </a:schemeClr>
                  </a:solidFill>
                  <a:effectLst>
                    <a:outerShdw blurRad="38100" dist="38100" dir="2700000" algn="tl">
                      <a:srgbClr val="000000">
                        <a:alpha val="43137"/>
                      </a:srgbClr>
                    </a:outerShdw>
                  </a:effectLst>
                  <a:latin typeface="Berlin Sans FB Demi" pitchFamily="34" charset="0"/>
                </a:rPr>
                <a:t>3</a:t>
              </a:r>
              <a:endParaRPr lang="fr-FR" dirty="0">
                <a:solidFill>
                  <a:schemeClr val="bg1">
                    <a:lumMod val="50000"/>
                  </a:schemeClr>
                </a:solidFill>
                <a:effectLst>
                  <a:outerShdw blurRad="38100" dist="38100" dir="2700000" algn="tl">
                    <a:srgbClr val="000000">
                      <a:alpha val="43137"/>
                    </a:srgbClr>
                  </a:outerShdw>
                </a:effectLst>
                <a:latin typeface="Berlin Sans FB Demi" pitchFamily="34" charset="0"/>
              </a:endParaRPr>
            </a:p>
          </p:txBody>
        </p:sp>
      </p:grpSp>
      <p:sp>
        <p:nvSpPr>
          <p:cNvPr id="46" name="Rectangle à coins arrondis 45"/>
          <p:cNvSpPr/>
          <p:nvPr/>
        </p:nvSpPr>
        <p:spPr>
          <a:xfrm>
            <a:off x="6568752" y="7273235"/>
            <a:ext cx="201216" cy="201216"/>
          </a:xfrm>
          <a:prstGeom prst="roundRect">
            <a:avLst/>
          </a:prstGeom>
          <a:solidFill>
            <a:schemeClr val="bg1"/>
          </a:solidFill>
          <a:ln>
            <a:solidFill>
              <a:schemeClr val="bg1">
                <a:lumMod val="5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fr-F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fr-FR"/>
          </a:p>
        </p:txBody>
      </p:sp>
      <p:sp>
        <p:nvSpPr>
          <p:cNvPr id="47" name="Carré corné 46"/>
          <p:cNvSpPr/>
          <p:nvPr/>
        </p:nvSpPr>
        <p:spPr>
          <a:xfrm rot="509975">
            <a:off x="136224" y="8069751"/>
            <a:ext cx="1277266" cy="360040"/>
          </a:xfrm>
          <a:prstGeom prst="foldedCorner">
            <a:avLst/>
          </a:prstGeom>
          <a:solidFill>
            <a:schemeClr val="bg1">
              <a:lumMod val="8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fr-FR" dirty="0" smtClean="0">
                <a:solidFill>
                  <a:schemeClr val="tx1"/>
                </a:solidFill>
              </a:rPr>
              <a:t>ordinaire</a:t>
            </a:r>
            <a:endParaRPr lang="fr-FR" dirty="0">
              <a:solidFill>
                <a:schemeClr val="tx1"/>
              </a:solidFill>
            </a:endParaRPr>
          </a:p>
        </p:txBody>
      </p:sp>
      <p:sp>
        <p:nvSpPr>
          <p:cNvPr id="48" name="Carré corné 47"/>
          <p:cNvSpPr/>
          <p:nvPr/>
        </p:nvSpPr>
        <p:spPr>
          <a:xfrm rot="21275712">
            <a:off x="131026" y="8931987"/>
            <a:ext cx="1152128" cy="360040"/>
          </a:xfrm>
          <a:prstGeom prst="foldedCorner">
            <a:avLst/>
          </a:prstGeom>
          <a:solidFill>
            <a:schemeClr val="bg1">
              <a:lumMod val="8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fr-FR" dirty="0" smtClean="0">
                <a:solidFill>
                  <a:schemeClr val="tx1"/>
                </a:solidFill>
              </a:rPr>
              <a:t>porter</a:t>
            </a:r>
            <a:endParaRPr lang="fr-FR" dirty="0">
              <a:solidFill>
                <a:schemeClr val="tx1"/>
              </a:solidFill>
            </a:endParaRPr>
          </a:p>
        </p:txBody>
      </p:sp>
      <p:pic>
        <p:nvPicPr>
          <p:cNvPr id="49" name="Image 48" descr="Capture d’écran"/>
          <p:cNvPicPr>
            <a:picLocks noChangeAspect="1"/>
          </p:cNvPicPr>
          <p:nvPr/>
        </p:nvPicPr>
        <p:blipFill rotWithShape="1">
          <a:blip r:embed="rId3">
            <a:extLst>
              <a:ext uri="{28A0092B-C50C-407E-A947-70E740481C1C}">
                <a14:useLocalDpi xmlns:a14="http://schemas.microsoft.com/office/drawing/2010/main" val="0"/>
              </a:ext>
            </a:extLst>
          </a:blip>
          <a:srcRect l="34322" r="39484" b="79079"/>
          <a:stretch/>
        </p:blipFill>
        <p:spPr>
          <a:xfrm>
            <a:off x="1484785" y="8050624"/>
            <a:ext cx="1796405" cy="502778"/>
          </a:xfrm>
          <a:prstGeom prst="rect">
            <a:avLst/>
          </a:prstGeom>
        </p:spPr>
      </p:pic>
      <p:pic>
        <p:nvPicPr>
          <p:cNvPr id="50" name="Image 49" descr="Capture d’écran"/>
          <p:cNvPicPr>
            <a:picLocks noChangeAspect="1"/>
          </p:cNvPicPr>
          <p:nvPr/>
        </p:nvPicPr>
        <p:blipFill rotWithShape="1">
          <a:blip r:embed="rId3">
            <a:extLst>
              <a:ext uri="{28A0092B-C50C-407E-A947-70E740481C1C}">
                <a14:useLocalDpi xmlns:a14="http://schemas.microsoft.com/office/drawing/2010/main" val="0"/>
              </a:ext>
            </a:extLst>
          </a:blip>
          <a:srcRect l="34322" r="39484" b="79079"/>
          <a:stretch/>
        </p:blipFill>
        <p:spPr>
          <a:xfrm>
            <a:off x="1484785" y="8922108"/>
            <a:ext cx="1796405" cy="502778"/>
          </a:xfrm>
          <a:prstGeom prst="rect">
            <a:avLst/>
          </a:prstGeom>
        </p:spPr>
      </p:pic>
      <p:sp>
        <p:nvSpPr>
          <p:cNvPr id="51" name="Carré corné 50"/>
          <p:cNvSpPr/>
          <p:nvPr/>
        </p:nvSpPr>
        <p:spPr>
          <a:xfrm rot="509975">
            <a:off x="3496930" y="8073062"/>
            <a:ext cx="1152128" cy="360040"/>
          </a:xfrm>
          <a:prstGeom prst="foldedCorner">
            <a:avLst/>
          </a:prstGeom>
          <a:solidFill>
            <a:schemeClr val="bg1">
              <a:lumMod val="8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fr-FR" dirty="0" smtClean="0">
                <a:solidFill>
                  <a:schemeClr val="tx1"/>
                </a:solidFill>
              </a:rPr>
              <a:t>poli</a:t>
            </a:r>
            <a:endParaRPr lang="fr-FR" dirty="0">
              <a:solidFill>
                <a:schemeClr val="tx1"/>
              </a:solidFill>
            </a:endParaRPr>
          </a:p>
        </p:txBody>
      </p:sp>
      <p:sp>
        <p:nvSpPr>
          <p:cNvPr id="52" name="Carré corné 51"/>
          <p:cNvSpPr/>
          <p:nvPr/>
        </p:nvSpPr>
        <p:spPr>
          <a:xfrm rot="21275712">
            <a:off x="3491044" y="8944546"/>
            <a:ext cx="1152128" cy="360040"/>
          </a:xfrm>
          <a:prstGeom prst="foldedCorner">
            <a:avLst/>
          </a:prstGeom>
          <a:solidFill>
            <a:schemeClr val="bg1">
              <a:lumMod val="8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fr-FR" dirty="0" smtClean="0">
                <a:solidFill>
                  <a:schemeClr val="tx1"/>
                </a:solidFill>
              </a:rPr>
              <a:t>pluie</a:t>
            </a:r>
            <a:endParaRPr lang="fr-FR" dirty="0">
              <a:solidFill>
                <a:schemeClr val="tx1"/>
              </a:solidFill>
            </a:endParaRPr>
          </a:p>
        </p:txBody>
      </p:sp>
      <p:pic>
        <p:nvPicPr>
          <p:cNvPr id="53" name="Image 52" descr="Capture d’écran"/>
          <p:cNvPicPr>
            <a:picLocks noChangeAspect="1"/>
          </p:cNvPicPr>
          <p:nvPr/>
        </p:nvPicPr>
        <p:blipFill rotWithShape="1">
          <a:blip r:embed="rId3">
            <a:extLst>
              <a:ext uri="{28A0092B-C50C-407E-A947-70E740481C1C}">
                <a14:useLocalDpi xmlns:a14="http://schemas.microsoft.com/office/drawing/2010/main" val="0"/>
              </a:ext>
            </a:extLst>
          </a:blip>
          <a:srcRect l="34322" r="39484" b="79079"/>
          <a:stretch/>
        </p:blipFill>
        <p:spPr>
          <a:xfrm>
            <a:off x="4869161" y="8050624"/>
            <a:ext cx="1796405" cy="502778"/>
          </a:xfrm>
          <a:prstGeom prst="rect">
            <a:avLst/>
          </a:prstGeom>
        </p:spPr>
      </p:pic>
      <p:pic>
        <p:nvPicPr>
          <p:cNvPr id="54" name="Image 53" descr="Capture d’écran"/>
          <p:cNvPicPr>
            <a:picLocks noChangeAspect="1"/>
          </p:cNvPicPr>
          <p:nvPr/>
        </p:nvPicPr>
        <p:blipFill rotWithShape="1">
          <a:blip r:embed="rId3">
            <a:extLst>
              <a:ext uri="{28A0092B-C50C-407E-A947-70E740481C1C}">
                <a14:useLocalDpi xmlns:a14="http://schemas.microsoft.com/office/drawing/2010/main" val="0"/>
              </a:ext>
            </a:extLst>
          </a:blip>
          <a:srcRect l="34322" r="39484" b="79079"/>
          <a:stretch/>
        </p:blipFill>
        <p:spPr>
          <a:xfrm>
            <a:off x="4869161" y="8922108"/>
            <a:ext cx="1796405" cy="502778"/>
          </a:xfrm>
          <a:prstGeom prst="rect">
            <a:avLst/>
          </a:prstGeom>
        </p:spPr>
      </p:pic>
    </p:spTree>
    <p:extLst>
      <p:ext uri="{BB962C8B-B14F-4D97-AF65-F5344CB8AC3E}">
        <p14:creationId xmlns:p14="http://schemas.microsoft.com/office/powerpoint/2010/main" val="232452959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
          <p:cNvSpPr>
            <a:spLocks noGrp="1"/>
          </p:cNvSpPr>
          <p:nvPr>
            <p:ph type="body" sz="quarter" idx="10"/>
          </p:nvPr>
        </p:nvSpPr>
        <p:spPr/>
        <p:txBody>
          <a:bodyPr/>
          <a:lstStyle/>
          <a:p>
            <a:r>
              <a:rPr lang="fr-FR" dirty="0" smtClean="0"/>
              <a:t>Les suffixes</a:t>
            </a:r>
            <a:endParaRPr lang="fr-FR" dirty="0"/>
          </a:p>
        </p:txBody>
      </p:sp>
      <p:sp>
        <p:nvSpPr>
          <p:cNvPr id="3" name="ZoneTexte 2"/>
          <p:cNvSpPr txBox="1"/>
          <p:nvPr/>
        </p:nvSpPr>
        <p:spPr>
          <a:xfrm>
            <a:off x="548680" y="1488041"/>
            <a:ext cx="6020072" cy="738664"/>
          </a:xfrm>
          <a:prstGeom prst="rect">
            <a:avLst/>
          </a:prstGeom>
          <a:noFill/>
        </p:spPr>
        <p:txBody>
          <a:bodyPr wrap="square" rtlCol="0">
            <a:spAutoFit/>
          </a:bodyPr>
          <a:lstStyle/>
          <a:p>
            <a:pPr>
              <a:lnSpc>
                <a:spcPct val="150000"/>
              </a:lnSpc>
            </a:pPr>
            <a:r>
              <a:rPr lang="fr-FR" sz="1400" u="sng" dirty="0" smtClean="0">
                <a:latin typeface="SimpleRonde" pitchFamily="2" charset="0"/>
              </a:rPr>
              <a:t>Ecris des mots nouveaux en ajoutant les suffixes -</a:t>
            </a:r>
            <a:r>
              <a:rPr lang="fr-FR" sz="1400" u="sng" dirty="0" err="1" smtClean="0">
                <a:latin typeface="SimpleRonde" pitchFamily="2" charset="0"/>
              </a:rPr>
              <a:t>ade</a:t>
            </a:r>
            <a:r>
              <a:rPr lang="fr-FR" sz="1400" u="sng" dirty="0" smtClean="0">
                <a:latin typeface="SimpleRonde" pitchFamily="2" charset="0"/>
              </a:rPr>
              <a:t> ou </a:t>
            </a:r>
          </a:p>
          <a:p>
            <a:pPr>
              <a:lnSpc>
                <a:spcPct val="150000"/>
              </a:lnSpc>
            </a:pPr>
            <a:r>
              <a:rPr lang="fr-FR" sz="1400" u="sng" dirty="0" smtClean="0">
                <a:latin typeface="SimpleRonde" pitchFamily="2" charset="0"/>
              </a:rPr>
              <a:t>-</a:t>
            </a:r>
            <a:r>
              <a:rPr lang="fr-FR" sz="1400" u="sng" dirty="0" err="1" smtClean="0">
                <a:latin typeface="SimpleRonde" pitchFamily="2" charset="0"/>
              </a:rPr>
              <a:t>eur</a:t>
            </a:r>
            <a:r>
              <a:rPr lang="fr-FR" sz="1400" u="sng" dirty="0" smtClean="0">
                <a:latin typeface="SimpleRonde" pitchFamily="2" charset="0"/>
              </a:rPr>
              <a:t>.</a:t>
            </a:r>
            <a:endParaRPr lang="fr-FR" sz="1400" u="sng" dirty="0">
              <a:latin typeface="SimpleRonde" pitchFamily="2" charset="0"/>
            </a:endParaRPr>
          </a:p>
        </p:txBody>
      </p:sp>
      <p:grpSp>
        <p:nvGrpSpPr>
          <p:cNvPr id="4" name="Groupe 3"/>
          <p:cNvGrpSpPr/>
          <p:nvPr/>
        </p:nvGrpSpPr>
        <p:grpSpPr>
          <a:xfrm>
            <a:off x="116632" y="1424608"/>
            <a:ext cx="360040" cy="461665"/>
            <a:chOff x="116632" y="1352600"/>
            <a:chExt cx="360040" cy="461665"/>
          </a:xfrm>
        </p:grpSpPr>
        <p:sp>
          <p:nvSpPr>
            <p:cNvPr id="5" name="Ellipse 4"/>
            <p:cNvSpPr/>
            <p:nvPr/>
          </p:nvSpPr>
          <p:spPr>
            <a:xfrm>
              <a:off x="116632" y="1424608"/>
              <a:ext cx="360040" cy="360040"/>
            </a:xfrm>
            <a:prstGeom prst="ellipse">
              <a:avLst/>
            </a:prstGeom>
            <a:solidFill>
              <a:schemeClr val="bg1">
                <a:lumMod val="85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 name="ZoneTexte 5"/>
            <p:cNvSpPr txBox="1"/>
            <p:nvPr/>
          </p:nvSpPr>
          <p:spPr>
            <a:xfrm>
              <a:off x="116632" y="1352600"/>
              <a:ext cx="360040" cy="461665"/>
            </a:xfrm>
            <a:prstGeom prst="rect">
              <a:avLst/>
            </a:prstGeom>
            <a:noFill/>
          </p:spPr>
          <p:txBody>
            <a:bodyPr wrap="square" rtlCol="0">
              <a:spAutoFit/>
            </a:bodyPr>
            <a:lstStyle/>
            <a:p>
              <a:pPr algn="ctr"/>
              <a:r>
                <a:rPr lang="fr-FR" sz="2400" dirty="0" smtClean="0">
                  <a:solidFill>
                    <a:schemeClr val="bg1">
                      <a:lumMod val="50000"/>
                    </a:schemeClr>
                  </a:solidFill>
                  <a:effectLst>
                    <a:outerShdw blurRad="38100" dist="38100" dir="2700000" algn="tl">
                      <a:srgbClr val="000000">
                        <a:alpha val="43137"/>
                      </a:srgbClr>
                    </a:outerShdw>
                  </a:effectLst>
                  <a:latin typeface="Berlin Sans FB Demi" pitchFamily="34" charset="0"/>
                </a:rPr>
                <a:t>1</a:t>
              </a:r>
              <a:endParaRPr lang="fr-FR" dirty="0">
                <a:solidFill>
                  <a:schemeClr val="bg1">
                    <a:lumMod val="50000"/>
                  </a:schemeClr>
                </a:solidFill>
                <a:effectLst>
                  <a:outerShdw blurRad="38100" dist="38100" dir="2700000" algn="tl">
                    <a:srgbClr val="000000">
                      <a:alpha val="43137"/>
                    </a:srgbClr>
                  </a:outerShdw>
                </a:effectLst>
                <a:latin typeface="Berlin Sans FB Demi" pitchFamily="34" charset="0"/>
              </a:endParaRPr>
            </a:p>
          </p:txBody>
        </p:sp>
      </p:grpSp>
      <p:sp>
        <p:nvSpPr>
          <p:cNvPr id="7" name="Rectangle à coins arrondis 6"/>
          <p:cNvSpPr/>
          <p:nvPr/>
        </p:nvSpPr>
        <p:spPr>
          <a:xfrm>
            <a:off x="6568752" y="1576028"/>
            <a:ext cx="201216" cy="201216"/>
          </a:xfrm>
          <a:prstGeom prst="roundRect">
            <a:avLst/>
          </a:prstGeom>
          <a:solidFill>
            <a:schemeClr val="bg1"/>
          </a:solidFill>
          <a:ln>
            <a:solidFill>
              <a:schemeClr val="bg1">
                <a:lumMod val="5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fr-F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fr-FR"/>
          </a:p>
        </p:txBody>
      </p:sp>
      <p:sp>
        <p:nvSpPr>
          <p:cNvPr id="8" name="Carré corné 7"/>
          <p:cNvSpPr/>
          <p:nvPr/>
        </p:nvSpPr>
        <p:spPr>
          <a:xfrm rot="509975">
            <a:off x="136224" y="2517745"/>
            <a:ext cx="1277266" cy="360040"/>
          </a:xfrm>
          <a:prstGeom prst="foldedCorner">
            <a:avLst/>
          </a:prstGeom>
          <a:solidFill>
            <a:schemeClr val="bg1">
              <a:lumMod val="8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fr-FR" dirty="0" smtClean="0">
                <a:solidFill>
                  <a:schemeClr val="tx1"/>
                </a:solidFill>
              </a:rPr>
              <a:t>chanter</a:t>
            </a:r>
            <a:endParaRPr lang="fr-FR" dirty="0">
              <a:solidFill>
                <a:schemeClr val="tx1"/>
              </a:solidFill>
            </a:endParaRPr>
          </a:p>
        </p:txBody>
      </p:sp>
      <p:sp>
        <p:nvSpPr>
          <p:cNvPr id="9" name="Carré corné 8"/>
          <p:cNvSpPr/>
          <p:nvPr/>
        </p:nvSpPr>
        <p:spPr>
          <a:xfrm rot="21275712">
            <a:off x="131026" y="3379981"/>
            <a:ext cx="1152128" cy="360040"/>
          </a:xfrm>
          <a:prstGeom prst="foldedCorner">
            <a:avLst/>
          </a:prstGeom>
          <a:solidFill>
            <a:schemeClr val="bg1">
              <a:lumMod val="8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fr-FR" dirty="0" smtClean="0">
                <a:solidFill>
                  <a:schemeClr val="tx1"/>
                </a:solidFill>
              </a:rPr>
              <a:t>bousculer</a:t>
            </a:r>
            <a:endParaRPr lang="fr-FR" dirty="0">
              <a:solidFill>
                <a:schemeClr val="tx1"/>
              </a:solidFill>
            </a:endParaRPr>
          </a:p>
        </p:txBody>
      </p:sp>
      <p:pic>
        <p:nvPicPr>
          <p:cNvPr id="10" name="Image 9" descr="Capture d’écran"/>
          <p:cNvPicPr>
            <a:picLocks noChangeAspect="1"/>
          </p:cNvPicPr>
          <p:nvPr/>
        </p:nvPicPr>
        <p:blipFill rotWithShape="1">
          <a:blip r:embed="rId3">
            <a:extLst>
              <a:ext uri="{28A0092B-C50C-407E-A947-70E740481C1C}">
                <a14:useLocalDpi xmlns:a14="http://schemas.microsoft.com/office/drawing/2010/main" val="0"/>
              </a:ext>
            </a:extLst>
          </a:blip>
          <a:srcRect l="34322" r="39484" b="79079"/>
          <a:stretch/>
        </p:blipFill>
        <p:spPr>
          <a:xfrm>
            <a:off x="1484785" y="2498618"/>
            <a:ext cx="1796405" cy="502778"/>
          </a:xfrm>
          <a:prstGeom prst="rect">
            <a:avLst/>
          </a:prstGeom>
        </p:spPr>
      </p:pic>
      <p:pic>
        <p:nvPicPr>
          <p:cNvPr id="11" name="Image 10" descr="Capture d’écran"/>
          <p:cNvPicPr>
            <a:picLocks noChangeAspect="1"/>
          </p:cNvPicPr>
          <p:nvPr/>
        </p:nvPicPr>
        <p:blipFill rotWithShape="1">
          <a:blip r:embed="rId3">
            <a:extLst>
              <a:ext uri="{28A0092B-C50C-407E-A947-70E740481C1C}">
                <a14:useLocalDpi xmlns:a14="http://schemas.microsoft.com/office/drawing/2010/main" val="0"/>
              </a:ext>
            </a:extLst>
          </a:blip>
          <a:srcRect l="34322" r="39484" b="79079"/>
          <a:stretch/>
        </p:blipFill>
        <p:spPr>
          <a:xfrm>
            <a:off x="1484785" y="3370102"/>
            <a:ext cx="1796405" cy="502778"/>
          </a:xfrm>
          <a:prstGeom prst="rect">
            <a:avLst/>
          </a:prstGeom>
        </p:spPr>
      </p:pic>
      <p:sp>
        <p:nvSpPr>
          <p:cNvPr id="12" name="Carré corné 11"/>
          <p:cNvSpPr/>
          <p:nvPr/>
        </p:nvSpPr>
        <p:spPr>
          <a:xfrm rot="509975">
            <a:off x="3496930" y="2521056"/>
            <a:ext cx="1152128" cy="360040"/>
          </a:xfrm>
          <a:prstGeom prst="foldedCorner">
            <a:avLst/>
          </a:prstGeom>
          <a:solidFill>
            <a:schemeClr val="bg1">
              <a:lumMod val="8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fr-FR" dirty="0" smtClean="0">
                <a:solidFill>
                  <a:schemeClr val="tx1"/>
                </a:solidFill>
              </a:rPr>
              <a:t>rigoler</a:t>
            </a:r>
            <a:endParaRPr lang="fr-FR" dirty="0">
              <a:solidFill>
                <a:schemeClr val="tx1"/>
              </a:solidFill>
            </a:endParaRPr>
          </a:p>
        </p:txBody>
      </p:sp>
      <p:sp>
        <p:nvSpPr>
          <p:cNvPr id="13" name="Carré corné 12"/>
          <p:cNvSpPr/>
          <p:nvPr/>
        </p:nvSpPr>
        <p:spPr>
          <a:xfrm rot="21275712">
            <a:off x="3491044" y="3392540"/>
            <a:ext cx="1152128" cy="360040"/>
          </a:xfrm>
          <a:prstGeom prst="foldedCorner">
            <a:avLst/>
          </a:prstGeom>
          <a:solidFill>
            <a:schemeClr val="bg1">
              <a:lumMod val="8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fr-FR" dirty="0" smtClean="0">
                <a:solidFill>
                  <a:schemeClr val="tx1"/>
                </a:solidFill>
              </a:rPr>
              <a:t>livrer</a:t>
            </a:r>
            <a:endParaRPr lang="fr-FR" dirty="0">
              <a:solidFill>
                <a:schemeClr val="tx1"/>
              </a:solidFill>
            </a:endParaRPr>
          </a:p>
        </p:txBody>
      </p:sp>
      <p:pic>
        <p:nvPicPr>
          <p:cNvPr id="14" name="Image 13" descr="Capture d’écran"/>
          <p:cNvPicPr>
            <a:picLocks noChangeAspect="1"/>
          </p:cNvPicPr>
          <p:nvPr/>
        </p:nvPicPr>
        <p:blipFill rotWithShape="1">
          <a:blip r:embed="rId3">
            <a:extLst>
              <a:ext uri="{28A0092B-C50C-407E-A947-70E740481C1C}">
                <a14:useLocalDpi xmlns:a14="http://schemas.microsoft.com/office/drawing/2010/main" val="0"/>
              </a:ext>
            </a:extLst>
          </a:blip>
          <a:srcRect l="34322" r="39484" b="79079"/>
          <a:stretch/>
        </p:blipFill>
        <p:spPr>
          <a:xfrm>
            <a:off x="4869161" y="2498618"/>
            <a:ext cx="1796405" cy="502778"/>
          </a:xfrm>
          <a:prstGeom prst="rect">
            <a:avLst/>
          </a:prstGeom>
        </p:spPr>
      </p:pic>
      <p:pic>
        <p:nvPicPr>
          <p:cNvPr id="15" name="Image 14" descr="Capture d’écran"/>
          <p:cNvPicPr>
            <a:picLocks noChangeAspect="1"/>
          </p:cNvPicPr>
          <p:nvPr/>
        </p:nvPicPr>
        <p:blipFill rotWithShape="1">
          <a:blip r:embed="rId3">
            <a:extLst>
              <a:ext uri="{28A0092B-C50C-407E-A947-70E740481C1C}">
                <a14:useLocalDpi xmlns:a14="http://schemas.microsoft.com/office/drawing/2010/main" val="0"/>
              </a:ext>
            </a:extLst>
          </a:blip>
          <a:srcRect l="34322" r="39484" b="79079"/>
          <a:stretch/>
        </p:blipFill>
        <p:spPr>
          <a:xfrm>
            <a:off x="4869161" y="3370102"/>
            <a:ext cx="1796405" cy="502778"/>
          </a:xfrm>
          <a:prstGeom prst="rect">
            <a:avLst/>
          </a:prstGeom>
        </p:spPr>
      </p:pic>
      <p:sp>
        <p:nvSpPr>
          <p:cNvPr id="16" name="ZoneTexte 15"/>
          <p:cNvSpPr txBox="1"/>
          <p:nvPr/>
        </p:nvSpPr>
        <p:spPr>
          <a:xfrm>
            <a:off x="548680" y="4609510"/>
            <a:ext cx="6020072" cy="415498"/>
          </a:xfrm>
          <a:prstGeom prst="rect">
            <a:avLst/>
          </a:prstGeom>
          <a:noFill/>
        </p:spPr>
        <p:txBody>
          <a:bodyPr wrap="square" rtlCol="0">
            <a:spAutoFit/>
          </a:bodyPr>
          <a:lstStyle/>
          <a:p>
            <a:pPr>
              <a:lnSpc>
                <a:spcPct val="150000"/>
              </a:lnSpc>
            </a:pPr>
            <a:r>
              <a:rPr lang="fr-FR" sz="1400" u="sng" dirty="0" smtClean="0">
                <a:latin typeface="SimpleRonde" pitchFamily="2" charset="0"/>
              </a:rPr>
              <a:t>Dans chaque liste, entoure le mot qui n’a pas de suffixe.</a:t>
            </a:r>
            <a:endParaRPr lang="fr-FR" sz="1400" u="sng" dirty="0">
              <a:latin typeface="SimpleRonde" pitchFamily="2" charset="0"/>
            </a:endParaRPr>
          </a:p>
        </p:txBody>
      </p:sp>
      <p:grpSp>
        <p:nvGrpSpPr>
          <p:cNvPr id="17" name="Groupe 16"/>
          <p:cNvGrpSpPr/>
          <p:nvPr/>
        </p:nvGrpSpPr>
        <p:grpSpPr>
          <a:xfrm>
            <a:off x="116632" y="4546077"/>
            <a:ext cx="360040" cy="461665"/>
            <a:chOff x="116632" y="1352600"/>
            <a:chExt cx="360040" cy="461665"/>
          </a:xfrm>
        </p:grpSpPr>
        <p:sp>
          <p:nvSpPr>
            <p:cNvPr id="18" name="Ellipse 17"/>
            <p:cNvSpPr/>
            <p:nvPr/>
          </p:nvSpPr>
          <p:spPr>
            <a:xfrm>
              <a:off x="116632" y="1424608"/>
              <a:ext cx="360040" cy="360040"/>
            </a:xfrm>
            <a:prstGeom prst="ellipse">
              <a:avLst/>
            </a:prstGeom>
            <a:solidFill>
              <a:schemeClr val="bg1">
                <a:lumMod val="85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9" name="ZoneTexte 18"/>
            <p:cNvSpPr txBox="1"/>
            <p:nvPr/>
          </p:nvSpPr>
          <p:spPr>
            <a:xfrm>
              <a:off x="116632" y="1352600"/>
              <a:ext cx="360040" cy="461665"/>
            </a:xfrm>
            <a:prstGeom prst="rect">
              <a:avLst/>
            </a:prstGeom>
            <a:noFill/>
          </p:spPr>
          <p:txBody>
            <a:bodyPr wrap="square" rtlCol="0">
              <a:spAutoFit/>
            </a:bodyPr>
            <a:lstStyle/>
            <a:p>
              <a:pPr algn="ctr"/>
              <a:r>
                <a:rPr lang="fr-FR" sz="2400" dirty="0" smtClean="0">
                  <a:solidFill>
                    <a:schemeClr val="bg1">
                      <a:lumMod val="50000"/>
                    </a:schemeClr>
                  </a:solidFill>
                  <a:effectLst>
                    <a:outerShdw blurRad="38100" dist="38100" dir="2700000" algn="tl">
                      <a:srgbClr val="000000">
                        <a:alpha val="43137"/>
                      </a:srgbClr>
                    </a:outerShdw>
                  </a:effectLst>
                  <a:latin typeface="Berlin Sans FB Demi" pitchFamily="34" charset="0"/>
                </a:rPr>
                <a:t>2</a:t>
              </a:r>
              <a:endParaRPr lang="fr-FR" dirty="0">
                <a:solidFill>
                  <a:schemeClr val="bg1">
                    <a:lumMod val="50000"/>
                  </a:schemeClr>
                </a:solidFill>
                <a:effectLst>
                  <a:outerShdw blurRad="38100" dist="38100" dir="2700000" algn="tl">
                    <a:srgbClr val="000000">
                      <a:alpha val="43137"/>
                    </a:srgbClr>
                  </a:outerShdw>
                </a:effectLst>
                <a:latin typeface="Berlin Sans FB Demi" pitchFamily="34" charset="0"/>
              </a:endParaRPr>
            </a:p>
          </p:txBody>
        </p:sp>
      </p:grpSp>
      <p:sp>
        <p:nvSpPr>
          <p:cNvPr id="20" name="Rectangle à coins arrondis 19"/>
          <p:cNvSpPr/>
          <p:nvPr/>
        </p:nvSpPr>
        <p:spPr>
          <a:xfrm>
            <a:off x="6568752" y="4697497"/>
            <a:ext cx="201216" cy="201216"/>
          </a:xfrm>
          <a:prstGeom prst="roundRect">
            <a:avLst/>
          </a:prstGeom>
          <a:solidFill>
            <a:schemeClr val="bg1"/>
          </a:solidFill>
          <a:ln>
            <a:solidFill>
              <a:schemeClr val="bg1">
                <a:lumMod val="5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fr-F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fr-FR"/>
          </a:p>
        </p:txBody>
      </p:sp>
      <p:sp>
        <p:nvSpPr>
          <p:cNvPr id="22" name="ZoneTexte 21"/>
          <p:cNvSpPr txBox="1"/>
          <p:nvPr/>
        </p:nvSpPr>
        <p:spPr>
          <a:xfrm>
            <a:off x="1053947" y="5398220"/>
            <a:ext cx="5456106" cy="954107"/>
          </a:xfrm>
          <a:prstGeom prst="rect">
            <a:avLst/>
          </a:prstGeom>
          <a:noFill/>
        </p:spPr>
        <p:txBody>
          <a:bodyPr wrap="square" rtlCol="0">
            <a:spAutoFit/>
          </a:bodyPr>
          <a:lstStyle/>
          <a:p>
            <a:pPr algn="ctr"/>
            <a:r>
              <a:rPr lang="fr-FR" sz="1400" dirty="0" smtClean="0">
                <a:latin typeface="Comic Sans MS" pitchFamily="66" charset="0"/>
              </a:rPr>
              <a:t>aération - récréation - région - création - animation</a:t>
            </a:r>
          </a:p>
          <a:p>
            <a:pPr algn="ctr"/>
            <a:endParaRPr lang="fr-FR" sz="1400" dirty="0">
              <a:latin typeface="Comic Sans MS" pitchFamily="66" charset="0"/>
            </a:endParaRPr>
          </a:p>
          <a:p>
            <a:pPr algn="ctr"/>
            <a:endParaRPr lang="fr-FR" sz="1400" dirty="0" smtClean="0">
              <a:latin typeface="Comic Sans MS" pitchFamily="66" charset="0"/>
            </a:endParaRPr>
          </a:p>
          <a:p>
            <a:pPr algn="ctr"/>
            <a:r>
              <a:rPr lang="fr-FR" sz="1400" dirty="0" smtClean="0">
                <a:latin typeface="Comic Sans MS" pitchFamily="66" charset="0"/>
              </a:rPr>
              <a:t>merveilleux - généreux - heureux - peureux - jeux</a:t>
            </a:r>
          </a:p>
        </p:txBody>
      </p:sp>
      <p:sp>
        <p:nvSpPr>
          <p:cNvPr id="23" name="Rectangle 22"/>
          <p:cNvSpPr/>
          <p:nvPr/>
        </p:nvSpPr>
        <p:spPr>
          <a:xfrm>
            <a:off x="548681" y="5301829"/>
            <a:ext cx="505267" cy="523220"/>
          </a:xfrm>
          <a:prstGeom prst="rect">
            <a:avLst/>
          </a:prstGeom>
        </p:spPr>
        <p:txBody>
          <a:bodyPr wrap="none">
            <a:spAutoFit/>
          </a:bodyPr>
          <a:lstStyle/>
          <a:p>
            <a:r>
              <a:rPr lang="fr-FR" sz="2800" dirty="0">
                <a:latin typeface="Cursive standard" pitchFamily="2" charset="0"/>
                <a:sym typeface="Wingdings"/>
              </a:rPr>
              <a:t></a:t>
            </a:r>
            <a:endParaRPr lang="fr-FR" sz="2800" dirty="0"/>
          </a:p>
        </p:txBody>
      </p:sp>
      <p:sp>
        <p:nvSpPr>
          <p:cNvPr id="24" name="Rectangle 23"/>
          <p:cNvSpPr/>
          <p:nvPr/>
        </p:nvSpPr>
        <p:spPr>
          <a:xfrm>
            <a:off x="548680" y="5941948"/>
            <a:ext cx="505267" cy="523220"/>
          </a:xfrm>
          <a:prstGeom prst="rect">
            <a:avLst/>
          </a:prstGeom>
        </p:spPr>
        <p:txBody>
          <a:bodyPr wrap="none">
            <a:spAutoFit/>
          </a:bodyPr>
          <a:lstStyle/>
          <a:p>
            <a:r>
              <a:rPr lang="fr-FR" sz="2800" dirty="0" smtClean="0">
                <a:latin typeface="Cursive standard" pitchFamily="2" charset="0"/>
                <a:sym typeface="Wingdings"/>
              </a:rPr>
              <a:t></a:t>
            </a:r>
            <a:endParaRPr lang="fr-FR" sz="2800" dirty="0"/>
          </a:p>
        </p:txBody>
      </p:sp>
      <p:sp>
        <p:nvSpPr>
          <p:cNvPr id="25" name="ZoneTexte 24"/>
          <p:cNvSpPr txBox="1"/>
          <p:nvPr/>
        </p:nvSpPr>
        <p:spPr>
          <a:xfrm>
            <a:off x="548680" y="7041232"/>
            <a:ext cx="6020072" cy="738664"/>
          </a:xfrm>
          <a:prstGeom prst="rect">
            <a:avLst/>
          </a:prstGeom>
          <a:noFill/>
        </p:spPr>
        <p:txBody>
          <a:bodyPr wrap="square" rtlCol="0">
            <a:spAutoFit/>
          </a:bodyPr>
          <a:lstStyle/>
          <a:p>
            <a:pPr>
              <a:lnSpc>
                <a:spcPct val="150000"/>
              </a:lnSpc>
            </a:pPr>
            <a:r>
              <a:rPr lang="fr-FR" sz="1400" u="sng" dirty="0" smtClean="0">
                <a:latin typeface="SimpleRonde" pitchFamily="2" charset="0"/>
              </a:rPr>
              <a:t>Forme des noms à partir de ces adjectifs en ajoutant un suffixe.</a:t>
            </a:r>
            <a:endParaRPr lang="fr-FR" sz="1400" u="sng" dirty="0">
              <a:latin typeface="SimpleRonde" pitchFamily="2" charset="0"/>
            </a:endParaRPr>
          </a:p>
        </p:txBody>
      </p:sp>
      <p:grpSp>
        <p:nvGrpSpPr>
          <p:cNvPr id="26" name="Groupe 25"/>
          <p:cNvGrpSpPr/>
          <p:nvPr/>
        </p:nvGrpSpPr>
        <p:grpSpPr>
          <a:xfrm>
            <a:off x="116632" y="6977799"/>
            <a:ext cx="360040" cy="461665"/>
            <a:chOff x="116632" y="1352600"/>
            <a:chExt cx="360040" cy="461665"/>
          </a:xfrm>
        </p:grpSpPr>
        <p:sp>
          <p:nvSpPr>
            <p:cNvPr id="27" name="Ellipse 26"/>
            <p:cNvSpPr/>
            <p:nvPr/>
          </p:nvSpPr>
          <p:spPr>
            <a:xfrm>
              <a:off x="116632" y="1424608"/>
              <a:ext cx="360040" cy="360040"/>
            </a:xfrm>
            <a:prstGeom prst="ellipse">
              <a:avLst/>
            </a:prstGeom>
            <a:solidFill>
              <a:schemeClr val="bg1">
                <a:lumMod val="85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8" name="ZoneTexte 27"/>
            <p:cNvSpPr txBox="1"/>
            <p:nvPr/>
          </p:nvSpPr>
          <p:spPr>
            <a:xfrm>
              <a:off x="116632" y="1352600"/>
              <a:ext cx="360040" cy="461665"/>
            </a:xfrm>
            <a:prstGeom prst="rect">
              <a:avLst/>
            </a:prstGeom>
            <a:noFill/>
          </p:spPr>
          <p:txBody>
            <a:bodyPr wrap="square" rtlCol="0">
              <a:spAutoFit/>
            </a:bodyPr>
            <a:lstStyle/>
            <a:p>
              <a:pPr algn="ctr"/>
              <a:r>
                <a:rPr lang="fr-FR" sz="2400" dirty="0" smtClean="0">
                  <a:solidFill>
                    <a:schemeClr val="bg1">
                      <a:lumMod val="50000"/>
                    </a:schemeClr>
                  </a:solidFill>
                  <a:effectLst>
                    <a:outerShdw blurRad="38100" dist="38100" dir="2700000" algn="tl">
                      <a:srgbClr val="000000">
                        <a:alpha val="43137"/>
                      </a:srgbClr>
                    </a:outerShdw>
                  </a:effectLst>
                  <a:latin typeface="Berlin Sans FB Demi" pitchFamily="34" charset="0"/>
                </a:rPr>
                <a:t>3</a:t>
              </a:r>
              <a:endParaRPr lang="fr-FR" dirty="0">
                <a:solidFill>
                  <a:schemeClr val="bg1">
                    <a:lumMod val="50000"/>
                  </a:schemeClr>
                </a:solidFill>
                <a:effectLst>
                  <a:outerShdw blurRad="38100" dist="38100" dir="2700000" algn="tl">
                    <a:srgbClr val="000000">
                      <a:alpha val="43137"/>
                    </a:srgbClr>
                  </a:outerShdw>
                </a:effectLst>
                <a:latin typeface="Berlin Sans FB Demi" pitchFamily="34" charset="0"/>
              </a:endParaRPr>
            </a:p>
          </p:txBody>
        </p:sp>
      </p:grpSp>
      <p:sp>
        <p:nvSpPr>
          <p:cNvPr id="29" name="Rectangle à coins arrondis 28"/>
          <p:cNvSpPr/>
          <p:nvPr/>
        </p:nvSpPr>
        <p:spPr>
          <a:xfrm>
            <a:off x="6568752" y="7129219"/>
            <a:ext cx="201216" cy="201216"/>
          </a:xfrm>
          <a:prstGeom prst="roundRect">
            <a:avLst/>
          </a:prstGeom>
          <a:solidFill>
            <a:schemeClr val="bg1"/>
          </a:solidFill>
          <a:ln>
            <a:solidFill>
              <a:schemeClr val="bg1">
                <a:lumMod val="5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fr-F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fr-FR"/>
          </a:p>
        </p:txBody>
      </p:sp>
      <p:sp>
        <p:nvSpPr>
          <p:cNvPr id="30" name="Carré corné 29"/>
          <p:cNvSpPr/>
          <p:nvPr/>
        </p:nvSpPr>
        <p:spPr>
          <a:xfrm rot="509975">
            <a:off x="136223" y="8133091"/>
            <a:ext cx="1277266" cy="360040"/>
          </a:xfrm>
          <a:prstGeom prst="foldedCorner">
            <a:avLst/>
          </a:prstGeom>
          <a:solidFill>
            <a:schemeClr val="bg1">
              <a:lumMod val="8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fr-FR" dirty="0" smtClean="0">
                <a:solidFill>
                  <a:schemeClr val="tx1"/>
                </a:solidFill>
              </a:rPr>
              <a:t>gentil</a:t>
            </a:r>
            <a:endParaRPr lang="fr-FR" dirty="0">
              <a:solidFill>
                <a:schemeClr val="tx1"/>
              </a:solidFill>
            </a:endParaRPr>
          </a:p>
        </p:txBody>
      </p:sp>
      <p:sp>
        <p:nvSpPr>
          <p:cNvPr id="31" name="Carré corné 30"/>
          <p:cNvSpPr/>
          <p:nvPr/>
        </p:nvSpPr>
        <p:spPr>
          <a:xfrm rot="21275712">
            <a:off x="131025" y="8995327"/>
            <a:ext cx="1152128" cy="360040"/>
          </a:xfrm>
          <a:prstGeom prst="foldedCorner">
            <a:avLst/>
          </a:prstGeom>
          <a:solidFill>
            <a:schemeClr val="bg1">
              <a:lumMod val="8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fr-FR" dirty="0" smtClean="0">
                <a:solidFill>
                  <a:schemeClr val="tx1"/>
                </a:solidFill>
              </a:rPr>
              <a:t>fier</a:t>
            </a:r>
            <a:endParaRPr lang="fr-FR" dirty="0">
              <a:solidFill>
                <a:schemeClr val="tx1"/>
              </a:solidFill>
            </a:endParaRPr>
          </a:p>
        </p:txBody>
      </p:sp>
      <p:pic>
        <p:nvPicPr>
          <p:cNvPr id="32" name="Image 31" descr="Capture d’écran"/>
          <p:cNvPicPr>
            <a:picLocks noChangeAspect="1"/>
          </p:cNvPicPr>
          <p:nvPr/>
        </p:nvPicPr>
        <p:blipFill rotWithShape="1">
          <a:blip r:embed="rId3">
            <a:extLst>
              <a:ext uri="{28A0092B-C50C-407E-A947-70E740481C1C}">
                <a14:useLocalDpi xmlns:a14="http://schemas.microsoft.com/office/drawing/2010/main" val="0"/>
              </a:ext>
            </a:extLst>
          </a:blip>
          <a:srcRect l="34322" r="39484" b="79079"/>
          <a:stretch/>
        </p:blipFill>
        <p:spPr>
          <a:xfrm>
            <a:off x="1484784" y="8113964"/>
            <a:ext cx="1796405" cy="502778"/>
          </a:xfrm>
          <a:prstGeom prst="rect">
            <a:avLst/>
          </a:prstGeom>
        </p:spPr>
      </p:pic>
      <p:pic>
        <p:nvPicPr>
          <p:cNvPr id="33" name="Image 32" descr="Capture d’écran"/>
          <p:cNvPicPr>
            <a:picLocks noChangeAspect="1"/>
          </p:cNvPicPr>
          <p:nvPr/>
        </p:nvPicPr>
        <p:blipFill rotWithShape="1">
          <a:blip r:embed="rId3">
            <a:extLst>
              <a:ext uri="{28A0092B-C50C-407E-A947-70E740481C1C}">
                <a14:useLocalDpi xmlns:a14="http://schemas.microsoft.com/office/drawing/2010/main" val="0"/>
              </a:ext>
            </a:extLst>
          </a:blip>
          <a:srcRect l="34322" r="39484" b="79079"/>
          <a:stretch/>
        </p:blipFill>
        <p:spPr>
          <a:xfrm>
            <a:off x="1484784" y="8985448"/>
            <a:ext cx="1796405" cy="502778"/>
          </a:xfrm>
          <a:prstGeom prst="rect">
            <a:avLst/>
          </a:prstGeom>
        </p:spPr>
      </p:pic>
      <p:sp>
        <p:nvSpPr>
          <p:cNvPr id="34" name="Carré corné 33"/>
          <p:cNvSpPr/>
          <p:nvPr/>
        </p:nvSpPr>
        <p:spPr>
          <a:xfrm rot="509975">
            <a:off x="3496929" y="8136402"/>
            <a:ext cx="1152128" cy="360040"/>
          </a:xfrm>
          <a:prstGeom prst="foldedCorner">
            <a:avLst/>
          </a:prstGeom>
          <a:solidFill>
            <a:schemeClr val="bg1">
              <a:lumMod val="8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fr-FR" dirty="0" smtClean="0">
                <a:solidFill>
                  <a:schemeClr val="tx1"/>
                </a:solidFill>
              </a:rPr>
              <a:t>douleur</a:t>
            </a:r>
            <a:endParaRPr lang="fr-FR" dirty="0">
              <a:solidFill>
                <a:schemeClr val="tx1"/>
              </a:solidFill>
            </a:endParaRPr>
          </a:p>
        </p:txBody>
      </p:sp>
      <p:sp>
        <p:nvSpPr>
          <p:cNvPr id="35" name="Carré corné 34"/>
          <p:cNvSpPr/>
          <p:nvPr/>
        </p:nvSpPr>
        <p:spPr>
          <a:xfrm rot="21275712">
            <a:off x="3491043" y="9007886"/>
            <a:ext cx="1152128" cy="360040"/>
          </a:xfrm>
          <a:prstGeom prst="foldedCorner">
            <a:avLst/>
          </a:prstGeom>
          <a:solidFill>
            <a:schemeClr val="bg1">
              <a:lumMod val="8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fr-FR" dirty="0" smtClean="0">
                <a:solidFill>
                  <a:schemeClr val="tx1"/>
                </a:solidFill>
              </a:rPr>
              <a:t>pauvre</a:t>
            </a:r>
            <a:endParaRPr lang="fr-FR" dirty="0">
              <a:solidFill>
                <a:schemeClr val="tx1"/>
              </a:solidFill>
            </a:endParaRPr>
          </a:p>
        </p:txBody>
      </p:sp>
      <p:pic>
        <p:nvPicPr>
          <p:cNvPr id="36" name="Image 35" descr="Capture d’écran"/>
          <p:cNvPicPr>
            <a:picLocks noChangeAspect="1"/>
          </p:cNvPicPr>
          <p:nvPr/>
        </p:nvPicPr>
        <p:blipFill rotWithShape="1">
          <a:blip r:embed="rId3">
            <a:extLst>
              <a:ext uri="{28A0092B-C50C-407E-A947-70E740481C1C}">
                <a14:useLocalDpi xmlns:a14="http://schemas.microsoft.com/office/drawing/2010/main" val="0"/>
              </a:ext>
            </a:extLst>
          </a:blip>
          <a:srcRect l="34322" r="39484" b="79079"/>
          <a:stretch/>
        </p:blipFill>
        <p:spPr>
          <a:xfrm>
            <a:off x="4869160" y="8113964"/>
            <a:ext cx="1796405" cy="502778"/>
          </a:xfrm>
          <a:prstGeom prst="rect">
            <a:avLst/>
          </a:prstGeom>
        </p:spPr>
      </p:pic>
      <p:pic>
        <p:nvPicPr>
          <p:cNvPr id="37" name="Image 36" descr="Capture d’écran"/>
          <p:cNvPicPr>
            <a:picLocks noChangeAspect="1"/>
          </p:cNvPicPr>
          <p:nvPr/>
        </p:nvPicPr>
        <p:blipFill rotWithShape="1">
          <a:blip r:embed="rId3">
            <a:extLst>
              <a:ext uri="{28A0092B-C50C-407E-A947-70E740481C1C}">
                <a14:useLocalDpi xmlns:a14="http://schemas.microsoft.com/office/drawing/2010/main" val="0"/>
              </a:ext>
            </a:extLst>
          </a:blip>
          <a:srcRect l="34322" r="39484" b="79079"/>
          <a:stretch/>
        </p:blipFill>
        <p:spPr>
          <a:xfrm>
            <a:off x="4869160" y="8985448"/>
            <a:ext cx="1796405" cy="502778"/>
          </a:xfrm>
          <a:prstGeom prst="rect">
            <a:avLst/>
          </a:prstGeom>
        </p:spPr>
      </p:pic>
    </p:spTree>
    <p:extLst>
      <p:ext uri="{BB962C8B-B14F-4D97-AF65-F5344CB8AC3E}">
        <p14:creationId xmlns:p14="http://schemas.microsoft.com/office/powerpoint/2010/main" val="51273769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
          <p:cNvSpPr>
            <a:spLocks noGrp="1"/>
          </p:cNvSpPr>
          <p:nvPr>
            <p:ph type="body" sz="quarter" idx="10"/>
          </p:nvPr>
        </p:nvSpPr>
        <p:spPr/>
        <p:txBody>
          <a:bodyPr/>
          <a:lstStyle/>
          <a:p>
            <a:r>
              <a:rPr lang="fr-FR" dirty="0" smtClean="0"/>
              <a:t>Les suffixes</a:t>
            </a:r>
            <a:endParaRPr lang="fr-FR" dirty="0"/>
          </a:p>
        </p:txBody>
      </p:sp>
      <p:sp>
        <p:nvSpPr>
          <p:cNvPr id="3" name="ZoneTexte 2"/>
          <p:cNvSpPr txBox="1"/>
          <p:nvPr/>
        </p:nvSpPr>
        <p:spPr>
          <a:xfrm>
            <a:off x="548680" y="1488041"/>
            <a:ext cx="6020072" cy="738664"/>
          </a:xfrm>
          <a:prstGeom prst="rect">
            <a:avLst/>
          </a:prstGeom>
          <a:noFill/>
        </p:spPr>
        <p:txBody>
          <a:bodyPr wrap="square" rtlCol="0">
            <a:spAutoFit/>
          </a:bodyPr>
          <a:lstStyle/>
          <a:p>
            <a:pPr>
              <a:lnSpc>
                <a:spcPct val="150000"/>
              </a:lnSpc>
            </a:pPr>
            <a:r>
              <a:rPr lang="fr-FR" sz="1400" u="sng" dirty="0" smtClean="0">
                <a:latin typeface="SimpleRonde" pitchFamily="2" charset="0"/>
              </a:rPr>
              <a:t>Ecris des mots nouveaux en ajoutant les suffixes -</a:t>
            </a:r>
            <a:r>
              <a:rPr lang="fr-FR" sz="1400" u="sng" dirty="0" err="1" smtClean="0">
                <a:latin typeface="SimpleRonde" pitchFamily="2" charset="0"/>
              </a:rPr>
              <a:t>age</a:t>
            </a:r>
            <a:r>
              <a:rPr lang="fr-FR" sz="1400" u="sng" dirty="0" smtClean="0">
                <a:latin typeface="SimpleRonde" pitchFamily="2" charset="0"/>
              </a:rPr>
              <a:t> ou </a:t>
            </a:r>
          </a:p>
          <a:p>
            <a:pPr>
              <a:lnSpc>
                <a:spcPct val="150000"/>
              </a:lnSpc>
            </a:pPr>
            <a:r>
              <a:rPr lang="fr-FR" sz="1400" u="sng" dirty="0" smtClean="0">
                <a:latin typeface="SimpleRonde" pitchFamily="2" charset="0"/>
              </a:rPr>
              <a:t>-ment.</a:t>
            </a:r>
            <a:endParaRPr lang="fr-FR" sz="1400" u="sng" dirty="0">
              <a:latin typeface="SimpleRonde" pitchFamily="2" charset="0"/>
            </a:endParaRPr>
          </a:p>
        </p:txBody>
      </p:sp>
      <p:grpSp>
        <p:nvGrpSpPr>
          <p:cNvPr id="4" name="Groupe 3"/>
          <p:cNvGrpSpPr/>
          <p:nvPr/>
        </p:nvGrpSpPr>
        <p:grpSpPr>
          <a:xfrm>
            <a:off x="116632" y="1424608"/>
            <a:ext cx="360040" cy="461665"/>
            <a:chOff x="116632" y="1352600"/>
            <a:chExt cx="360040" cy="461665"/>
          </a:xfrm>
        </p:grpSpPr>
        <p:sp>
          <p:nvSpPr>
            <p:cNvPr id="5" name="Ellipse 4"/>
            <p:cNvSpPr/>
            <p:nvPr/>
          </p:nvSpPr>
          <p:spPr>
            <a:xfrm>
              <a:off x="116632" y="1424608"/>
              <a:ext cx="360040" cy="360040"/>
            </a:xfrm>
            <a:prstGeom prst="ellipse">
              <a:avLst/>
            </a:prstGeom>
            <a:solidFill>
              <a:schemeClr val="bg1">
                <a:lumMod val="85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 name="ZoneTexte 5"/>
            <p:cNvSpPr txBox="1"/>
            <p:nvPr/>
          </p:nvSpPr>
          <p:spPr>
            <a:xfrm>
              <a:off x="116632" y="1352600"/>
              <a:ext cx="360040" cy="461665"/>
            </a:xfrm>
            <a:prstGeom prst="rect">
              <a:avLst/>
            </a:prstGeom>
            <a:noFill/>
          </p:spPr>
          <p:txBody>
            <a:bodyPr wrap="square" rtlCol="0">
              <a:spAutoFit/>
            </a:bodyPr>
            <a:lstStyle/>
            <a:p>
              <a:pPr algn="ctr"/>
              <a:r>
                <a:rPr lang="fr-FR" sz="2400" dirty="0" smtClean="0">
                  <a:solidFill>
                    <a:schemeClr val="bg1">
                      <a:lumMod val="50000"/>
                    </a:schemeClr>
                  </a:solidFill>
                  <a:effectLst>
                    <a:outerShdw blurRad="38100" dist="38100" dir="2700000" algn="tl">
                      <a:srgbClr val="000000">
                        <a:alpha val="43137"/>
                      </a:srgbClr>
                    </a:outerShdw>
                  </a:effectLst>
                  <a:latin typeface="Berlin Sans FB Demi" pitchFamily="34" charset="0"/>
                </a:rPr>
                <a:t>1</a:t>
              </a:r>
              <a:endParaRPr lang="fr-FR" dirty="0">
                <a:solidFill>
                  <a:schemeClr val="bg1">
                    <a:lumMod val="50000"/>
                  </a:schemeClr>
                </a:solidFill>
                <a:effectLst>
                  <a:outerShdw blurRad="38100" dist="38100" dir="2700000" algn="tl">
                    <a:srgbClr val="000000">
                      <a:alpha val="43137"/>
                    </a:srgbClr>
                  </a:outerShdw>
                </a:effectLst>
                <a:latin typeface="Berlin Sans FB Demi" pitchFamily="34" charset="0"/>
              </a:endParaRPr>
            </a:p>
          </p:txBody>
        </p:sp>
      </p:grpSp>
      <p:sp>
        <p:nvSpPr>
          <p:cNvPr id="7" name="Rectangle à coins arrondis 6"/>
          <p:cNvSpPr/>
          <p:nvPr/>
        </p:nvSpPr>
        <p:spPr>
          <a:xfrm>
            <a:off x="6568752" y="1576028"/>
            <a:ext cx="201216" cy="201216"/>
          </a:xfrm>
          <a:prstGeom prst="roundRect">
            <a:avLst/>
          </a:prstGeom>
          <a:solidFill>
            <a:schemeClr val="bg1"/>
          </a:solidFill>
          <a:ln>
            <a:solidFill>
              <a:schemeClr val="bg1">
                <a:lumMod val="5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fr-F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fr-FR"/>
          </a:p>
        </p:txBody>
      </p:sp>
      <p:sp>
        <p:nvSpPr>
          <p:cNvPr id="8" name="Carré corné 7"/>
          <p:cNvSpPr/>
          <p:nvPr/>
        </p:nvSpPr>
        <p:spPr>
          <a:xfrm rot="509975">
            <a:off x="136224" y="2517745"/>
            <a:ext cx="1277266" cy="360040"/>
          </a:xfrm>
          <a:prstGeom prst="foldedCorner">
            <a:avLst/>
          </a:prstGeom>
          <a:solidFill>
            <a:schemeClr val="bg1">
              <a:lumMod val="8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fr-FR" dirty="0" smtClean="0">
                <a:solidFill>
                  <a:schemeClr val="tx1"/>
                </a:solidFill>
              </a:rPr>
              <a:t>siffler</a:t>
            </a:r>
            <a:endParaRPr lang="fr-FR" dirty="0">
              <a:solidFill>
                <a:schemeClr val="tx1"/>
              </a:solidFill>
            </a:endParaRPr>
          </a:p>
        </p:txBody>
      </p:sp>
      <p:sp>
        <p:nvSpPr>
          <p:cNvPr id="9" name="Carré corné 8"/>
          <p:cNvSpPr/>
          <p:nvPr/>
        </p:nvSpPr>
        <p:spPr>
          <a:xfrm rot="21275712">
            <a:off x="131026" y="3379981"/>
            <a:ext cx="1152128" cy="360040"/>
          </a:xfrm>
          <a:prstGeom prst="foldedCorner">
            <a:avLst/>
          </a:prstGeom>
          <a:solidFill>
            <a:schemeClr val="bg1">
              <a:lumMod val="8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fr-FR" dirty="0" smtClean="0">
                <a:solidFill>
                  <a:schemeClr val="tx1"/>
                </a:solidFill>
              </a:rPr>
              <a:t>garer</a:t>
            </a:r>
            <a:endParaRPr lang="fr-FR" dirty="0">
              <a:solidFill>
                <a:schemeClr val="tx1"/>
              </a:solidFill>
            </a:endParaRPr>
          </a:p>
        </p:txBody>
      </p:sp>
      <p:pic>
        <p:nvPicPr>
          <p:cNvPr id="10" name="Image 9" descr="Capture d’écran"/>
          <p:cNvPicPr>
            <a:picLocks noChangeAspect="1"/>
          </p:cNvPicPr>
          <p:nvPr/>
        </p:nvPicPr>
        <p:blipFill rotWithShape="1">
          <a:blip r:embed="rId3">
            <a:extLst>
              <a:ext uri="{28A0092B-C50C-407E-A947-70E740481C1C}">
                <a14:useLocalDpi xmlns:a14="http://schemas.microsoft.com/office/drawing/2010/main" val="0"/>
              </a:ext>
            </a:extLst>
          </a:blip>
          <a:srcRect l="34322" r="39484" b="79079"/>
          <a:stretch/>
        </p:blipFill>
        <p:spPr>
          <a:xfrm>
            <a:off x="1484785" y="2498618"/>
            <a:ext cx="1796405" cy="502778"/>
          </a:xfrm>
          <a:prstGeom prst="rect">
            <a:avLst/>
          </a:prstGeom>
        </p:spPr>
      </p:pic>
      <p:pic>
        <p:nvPicPr>
          <p:cNvPr id="11" name="Image 10" descr="Capture d’écran"/>
          <p:cNvPicPr>
            <a:picLocks noChangeAspect="1"/>
          </p:cNvPicPr>
          <p:nvPr/>
        </p:nvPicPr>
        <p:blipFill rotWithShape="1">
          <a:blip r:embed="rId3">
            <a:extLst>
              <a:ext uri="{28A0092B-C50C-407E-A947-70E740481C1C}">
                <a14:useLocalDpi xmlns:a14="http://schemas.microsoft.com/office/drawing/2010/main" val="0"/>
              </a:ext>
            </a:extLst>
          </a:blip>
          <a:srcRect l="34322" r="39484" b="79079"/>
          <a:stretch/>
        </p:blipFill>
        <p:spPr>
          <a:xfrm>
            <a:off x="1484785" y="3370102"/>
            <a:ext cx="1796405" cy="502778"/>
          </a:xfrm>
          <a:prstGeom prst="rect">
            <a:avLst/>
          </a:prstGeom>
        </p:spPr>
      </p:pic>
      <p:sp>
        <p:nvSpPr>
          <p:cNvPr id="12" name="Carré corné 11"/>
          <p:cNvSpPr/>
          <p:nvPr/>
        </p:nvSpPr>
        <p:spPr>
          <a:xfrm rot="509975">
            <a:off x="3496930" y="2521056"/>
            <a:ext cx="1152128" cy="360040"/>
          </a:xfrm>
          <a:prstGeom prst="foldedCorner">
            <a:avLst/>
          </a:prstGeom>
          <a:solidFill>
            <a:schemeClr val="bg1">
              <a:lumMod val="8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fr-FR" dirty="0" smtClean="0">
                <a:solidFill>
                  <a:schemeClr val="tx1"/>
                </a:solidFill>
              </a:rPr>
              <a:t>balayer</a:t>
            </a:r>
            <a:endParaRPr lang="fr-FR" dirty="0">
              <a:solidFill>
                <a:schemeClr val="tx1"/>
              </a:solidFill>
            </a:endParaRPr>
          </a:p>
        </p:txBody>
      </p:sp>
      <p:sp>
        <p:nvSpPr>
          <p:cNvPr id="13" name="Carré corné 12"/>
          <p:cNvSpPr/>
          <p:nvPr/>
        </p:nvSpPr>
        <p:spPr>
          <a:xfrm rot="21275712">
            <a:off x="3491044" y="3392540"/>
            <a:ext cx="1152128" cy="360040"/>
          </a:xfrm>
          <a:prstGeom prst="foldedCorner">
            <a:avLst/>
          </a:prstGeom>
          <a:solidFill>
            <a:schemeClr val="bg1">
              <a:lumMod val="8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fr-FR" dirty="0" smtClean="0">
                <a:solidFill>
                  <a:schemeClr val="tx1"/>
                </a:solidFill>
              </a:rPr>
              <a:t>classer</a:t>
            </a:r>
            <a:endParaRPr lang="fr-FR" dirty="0">
              <a:solidFill>
                <a:schemeClr val="tx1"/>
              </a:solidFill>
            </a:endParaRPr>
          </a:p>
        </p:txBody>
      </p:sp>
      <p:pic>
        <p:nvPicPr>
          <p:cNvPr id="14" name="Image 13" descr="Capture d’écran"/>
          <p:cNvPicPr>
            <a:picLocks noChangeAspect="1"/>
          </p:cNvPicPr>
          <p:nvPr/>
        </p:nvPicPr>
        <p:blipFill rotWithShape="1">
          <a:blip r:embed="rId3">
            <a:extLst>
              <a:ext uri="{28A0092B-C50C-407E-A947-70E740481C1C}">
                <a14:useLocalDpi xmlns:a14="http://schemas.microsoft.com/office/drawing/2010/main" val="0"/>
              </a:ext>
            </a:extLst>
          </a:blip>
          <a:srcRect l="34322" r="39484" b="79079"/>
          <a:stretch/>
        </p:blipFill>
        <p:spPr>
          <a:xfrm>
            <a:off x="4869161" y="2498618"/>
            <a:ext cx="1796405" cy="502778"/>
          </a:xfrm>
          <a:prstGeom prst="rect">
            <a:avLst/>
          </a:prstGeom>
        </p:spPr>
      </p:pic>
      <p:pic>
        <p:nvPicPr>
          <p:cNvPr id="15" name="Image 14" descr="Capture d’écran"/>
          <p:cNvPicPr>
            <a:picLocks noChangeAspect="1"/>
          </p:cNvPicPr>
          <p:nvPr/>
        </p:nvPicPr>
        <p:blipFill rotWithShape="1">
          <a:blip r:embed="rId3">
            <a:extLst>
              <a:ext uri="{28A0092B-C50C-407E-A947-70E740481C1C}">
                <a14:useLocalDpi xmlns:a14="http://schemas.microsoft.com/office/drawing/2010/main" val="0"/>
              </a:ext>
            </a:extLst>
          </a:blip>
          <a:srcRect l="34322" r="39484" b="79079"/>
          <a:stretch/>
        </p:blipFill>
        <p:spPr>
          <a:xfrm>
            <a:off x="4869161" y="3370102"/>
            <a:ext cx="1796405" cy="502778"/>
          </a:xfrm>
          <a:prstGeom prst="rect">
            <a:avLst/>
          </a:prstGeom>
        </p:spPr>
      </p:pic>
      <p:sp>
        <p:nvSpPr>
          <p:cNvPr id="16" name="ZoneTexte 15"/>
          <p:cNvSpPr txBox="1"/>
          <p:nvPr/>
        </p:nvSpPr>
        <p:spPr>
          <a:xfrm>
            <a:off x="548680" y="4609510"/>
            <a:ext cx="6020072" cy="415498"/>
          </a:xfrm>
          <a:prstGeom prst="rect">
            <a:avLst/>
          </a:prstGeom>
          <a:noFill/>
        </p:spPr>
        <p:txBody>
          <a:bodyPr wrap="square" rtlCol="0">
            <a:spAutoFit/>
          </a:bodyPr>
          <a:lstStyle/>
          <a:p>
            <a:pPr>
              <a:lnSpc>
                <a:spcPct val="150000"/>
              </a:lnSpc>
            </a:pPr>
            <a:r>
              <a:rPr lang="fr-FR" sz="1400" u="sng" dirty="0" smtClean="0">
                <a:latin typeface="SimpleRonde" pitchFamily="2" charset="0"/>
              </a:rPr>
              <a:t>Dans chaque liste, entoure le mot qui n’a pas de suffixe.</a:t>
            </a:r>
            <a:endParaRPr lang="fr-FR" sz="1400" u="sng" dirty="0">
              <a:latin typeface="SimpleRonde" pitchFamily="2" charset="0"/>
            </a:endParaRPr>
          </a:p>
        </p:txBody>
      </p:sp>
      <p:grpSp>
        <p:nvGrpSpPr>
          <p:cNvPr id="17" name="Groupe 16"/>
          <p:cNvGrpSpPr/>
          <p:nvPr/>
        </p:nvGrpSpPr>
        <p:grpSpPr>
          <a:xfrm>
            <a:off x="116632" y="4546077"/>
            <a:ext cx="360040" cy="461665"/>
            <a:chOff x="116632" y="1352600"/>
            <a:chExt cx="360040" cy="461665"/>
          </a:xfrm>
        </p:grpSpPr>
        <p:sp>
          <p:nvSpPr>
            <p:cNvPr id="18" name="Ellipse 17"/>
            <p:cNvSpPr/>
            <p:nvPr/>
          </p:nvSpPr>
          <p:spPr>
            <a:xfrm>
              <a:off x="116632" y="1424608"/>
              <a:ext cx="360040" cy="360040"/>
            </a:xfrm>
            <a:prstGeom prst="ellipse">
              <a:avLst/>
            </a:prstGeom>
            <a:solidFill>
              <a:schemeClr val="bg1">
                <a:lumMod val="85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9" name="ZoneTexte 18"/>
            <p:cNvSpPr txBox="1"/>
            <p:nvPr/>
          </p:nvSpPr>
          <p:spPr>
            <a:xfrm>
              <a:off x="116632" y="1352600"/>
              <a:ext cx="360040" cy="461665"/>
            </a:xfrm>
            <a:prstGeom prst="rect">
              <a:avLst/>
            </a:prstGeom>
            <a:noFill/>
          </p:spPr>
          <p:txBody>
            <a:bodyPr wrap="square" rtlCol="0">
              <a:spAutoFit/>
            </a:bodyPr>
            <a:lstStyle/>
            <a:p>
              <a:pPr algn="ctr"/>
              <a:r>
                <a:rPr lang="fr-FR" sz="2400" dirty="0" smtClean="0">
                  <a:solidFill>
                    <a:schemeClr val="bg1">
                      <a:lumMod val="50000"/>
                    </a:schemeClr>
                  </a:solidFill>
                  <a:effectLst>
                    <a:outerShdw blurRad="38100" dist="38100" dir="2700000" algn="tl">
                      <a:srgbClr val="000000">
                        <a:alpha val="43137"/>
                      </a:srgbClr>
                    </a:outerShdw>
                  </a:effectLst>
                  <a:latin typeface="Berlin Sans FB Demi" pitchFamily="34" charset="0"/>
                </a:rPr>
                <a:t>2</a:t>
              </a:r>
              <a:endParaRPr lang="fr-FR" dirty="0">
                <a:solidFill>
                  <a:schemeClr val="bg1">
                    <a:lumMod val="50000"/>
                  </a:schemeClr>
                </a:solidFill>
                <a:effectLst>
                  <a:outerShdw blurRad="38100" dist="38100" dir="2700000" algn="tl">
                    <a:srgbClr val="000000">
                      <a:alpha val="43137"/>
                    </a:srgbClr>
                  </a:outerShdw>
                </a:effectLst>
                <a:latin typeface="Berlin Sans FB Demi" pitchFamily="34" charset="0"/>
              </a:endParaRPr>
            </a:p>
          </p:txBody>
        </p:sp>
      </p:grpSp>
      <p:sp>
        <p:nvSpPr>
          <p:cNvPr id="20" name="Rectangle à coins arrondis 19"/>
          <p:cNvSpPr/>
          <p:nvPr/>
        </p:nvSpPr>
        <p:spPr>
          <a:xfrm>
            <a:off x="6568752" y="4697497"/>
            <a:ext cx="201216" cy="201216"/>
          </a:xfrm>
          <a:prstGeom prst="roundRect">
            <a:avLst/>
          </a:prstGeom>
          <a:solidFill>
            <a:schemeClr val="bg1"/>
          </a:solidFill>
          <a:ln>
            <a:solidFill>
              <a:schemeClr val="bg1">
                <a:lumMod val="5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fr-F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fr-FR"/>
          </a:p>
        </p:txBody>
      </p:sp>
      <p:sp>
        <p:nvSpPr>
          <p:cNvPr id="22" name="ZoneTexte 21"/>
          <p:cNvSpPr txBox="1"/>
          <p:nvPr/>
        </p:nvSpPr>
        <p:spPr>
          <a:xfrm>
            <a:off x="1053947" y="5398220"/>
            <a:ext cx="5456106" cy="954107"/>
          </a:xfrm>
          <a:prstGeom prst="rect">
            <a:avLst/>
          </a:prstGeom>
          <a:noFill/>
        </p:spPr>
        <p:txBody>
          <a:bodyPr wrap="square" rtlCol="0">
            <a:spAutoFit/>
          </a:bodyPr>
          <a:lstStyle/>
          <a:p>
            <a:pPr algn="ctr"/>
            <a:r>
              <a:rPr lang="fr-FR" sz="1400" dirty="0" smtClean="0">
                <a:latin typeface="Comic Sans MS" pitchFamily="66" charset="0"/>
              </a:rPr>
              <a:t>caresse - tresse - paresse - vitesse - sagesse</a:t>
            </a:r>
          </a:p>
          <a:p>
            <a:pPr algn="ctr"/>
            <a:endParaRPr lang="fr-FR" sz="1400" dirty="0">
              <a:latin typeface="Comic Sans MS" pitchFamily="66" charset="0"/>
            </a:endParaRPr>
          </a:p>
          <a:p>
            <a:pPr algn="ctr"/>
            <a:endParaRPr lang="fr-FR" sz="1400" dirty="0" smtClean="0">
              <a:latin typeface="Comic Sans MS" pitchFamily="66" charset="0"/>
            </a:endParaRPr>
          </a:p>
          <a:p>
            <a:pPr algn="ctr"/>
            <a:r>
              <a:rPr lang="fr-FR" sz="1400" dirty="0" smtClean="0">
                <a:latin typeface="Comic Sans MS" pitchFamily="66" charset="0"/>
              </a:rPr>
              <a:t>cycliste - paysagiste - piste - artiste - pianiste</a:t>
            </a:r>
          </a:p>
        </p:txBody>
      </p:sp>
      <p:sp>
        <p:nvSpPr>
          <p:cNvPr id="23" name="Rectangle 22"/>
          <p:cNvSpPr/>
          <p:nvPr/>
        </p:nvSpPr>
        <p:spPr>
          <a:xfrm>
            <a:off x="548681" y="5301829"/>
            <a:ext cx="505267" cy="523220"/>
          </a:xfrm>
          <a:prstGeom prst="rect">
            <a:avLst/>
          </a:prstGeom>
        </p:spPr>
        <p:txBody>
          <a:bodyPr wrap="none">
            <a:spAutoFit/>
          </a:bodyPr>
          <a:lstStyle/>
          <a:p>
            <a:r>
              <a:rPr lang="fr-FR" sz="2800" dirty="0">
                <a:latin typeface="Cursive standard" pitchFamily="2" charset="0"/>
                <a:sym typeface="Wingdings"/>
              </a:rPr>
              <a:t></a:t>
            </a:r>
            <a:endParaRPr lang="fr-FR" sz="2800" dirty="0"/>
          </a:p>
        </p:txBody>
      </p:sp>
      <p:sp>
        <p:nvSpPr>
          <p:cNvPr id="24" name="Rectangle 23"/>
          <p:cNvSpPr/>
          <p:nvPr/>
        </p:nvSpPr>
        <p:spPr>
          <a:xfrm>
            <a:off x="548680" y="5941948"/>
            <a:ext cx="505267" cy="523220"/>
          </a:xfrm>
          <a:prstGeom prst="rect">
            <a:avLst/>
          </a:prstGeom>
        </p:spPr>
        <p:txBody>
          <a:bodyPr wrap="none">
            <a:spAutoFit/>
          </a:bodyPr>
          <a:lstStyle/>
          <a:p>
            <a:r>
              <a:rPr lang="fr-FR" sz="2800" dirty="0" smtClean="0">
                <a:latin typeface="Cursive standard" pitchFamily="2" charset="0"/>
                <a:sym typeface="Wingdings"/>
              </a:rPr>
              <a:t></a:t>
            </a:r>
            <a:endParaRPr lang="fr-FR" sz="2800" dirty="0"/>
          </a:p>
        </p:txBody>
      </p:sp>
      <p:sp>
        <p:nvSpPr>
          <p:cNvPr id="25" name="ZoneTexte 24"/>
          <p:cNvSpPr txBox="1"/>
          <p:nvPr/>
        </p:nvSpPr>
        <p:spPr>
          <a:xfrm>
            <a:off x="548680" y="7041232"/>
            <a:ext cx="6020072" cy="738664"/>
          </a:xfrm>
          <a:prstGeom prst="rect">
            <a:avLst/>
          </a:prstGeom>
          <a:noFill/>
        </p:spPr>
        <p:txBody>
          <a:bodyPr wrap="square" rtlCol="0">
            <a:spAutoFit/>
          </a:bodyPr>
          <a:lstStyle/>
          <a:p>
            <a:pPr>
              <a:lnSpc>
                <a:spcPct val="150000"/>
              </a:lnSpc>
            </a:pPr>
            <a:r>
              <a:rPr lang="fr-FR" sz="1400" u="sng" dirty="0" smtClean="0">
                <a:latin typeface="SimpleRonde" pitchFamily="2" charset="0"/>
              </a:rPr>
              <a:t>Forme des noms à partir de ces adjectifs en ajoutant un suffixe.</a:t>
            </a:r>
            <a:endParaRPr lang="fr-FR" sz="1400" u="sng" dirty="0">
              <a:latin typeface="SimpleRonde" pitchFamily="2" charset="0"/>
            </a:endParaRPr>
          </a:p>
        </p:txBody>
      </p:sp>
      <p:grpSp>
        <p:nvGrpSpPr>
          <p:cNvPr id="26" name="Groupe 25"/>
          <p:cNvGrpSpPr/>
          <p:nvPr/>
        </p:nvGrpSpPr>
        <p:grpSpPr>
          <a:xfrm>
            <a:off x="116632" y="6977799"/>
            <a:ext cx="360040" cy="461665"/>
            <a:chOff x="116632" y="1352600"/>
            <a:chExt cx="360040" cy="461665"/>
          </a:xfrm>
        </p:grpSpPr>
        <p:sp>
          <p:nvSpPr>
            <p:cNvPr id="27" name="Ellipse 26"/>
            <p:cNvSpPr/>
            <p:nvPr/>
          </p:nvSpPr>
          <p:spPr>
            <a:xfrm>
              <a:off x="116632" y="1424608"/>
              <a:ext cx="360040" cy="360040"/>
            </a:xfrm>
            <a:prstGeom prst="ellipse">
              <a:avLst/>
            </a:prstGeom>
            <a:solidFill>
              <a:schemeClr val="bg1">
                <a:lumMod val="85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8" name="ZoneTexte 27"/>
            <p:cNvSpPr txBox="1"/>
            <p:nvPr/>
          </p:nvSpPr>
          <p:spPr>
            <a:xfrm>
              <a:off x="116632" y="1352600"/>
              <a:ext cx="360040" cy="461665"/>
            </a:xfrm>
            <a:prstGeom prst="rect">
              <a:avLst/>
            </a:prstGeom>
            <a:noFill/>
          </p:spPr>
          <p:txBody>
            <a:bodyPr wrap="square" rtlCol="0">
              <a:spAutoFit/>
            </a:bodyPr>
            <a:lstStyle/>
            <a:p>
              <a:pPr algn="ctr"/>
              <a:r>
                <a:rPr lang="fr-FR" sz="2400" dirty="0" smtClean="0">
                  <a:solidFill>
                    <a:schemeClr val="bg1">
                      <a:lumMod val="50000"/>
                    </a:schemeClr>
                  </a:solidFill>
                  <a:effectLst>
                    <a:outerShdw blurRad="38100" dist="38100" dir="2700000" algn="tl">
                      <a:srgbClr val="000000">
                        <a:alpha val="43137"/>
                      </a:srgbClr>
                    </a:outerShdw>
                  </a:effectLst>
                  <a:latin typeface="Berlin Sans FB Demi" pitchFamily="34" charset="0"/>
                </a:rPr>
                <a:t>3</a:t>
              </a:r>
              <a:endParaRPr lang="fr-FR" dirty="0">
                <a:solidFill>
                  <a:schemeClr val="bg1">
                    <a:lumMod val="50000"/>
                  </a:schemeClr>
                </a:solidFill>
                <a:effectLst>
                  <a:outerShdw blurRad="38100" dist="38100" dir="2700000" algn="tl">
                    <a:srgbClr val="000000">
                      <a:alpha val="43137"/>
                    </a:srgbClr>
                  </a:outerShdw>
                </a:effectLst>
                <a:latin typeface="Berlin Sans FB Demi" pitchFamily="34" charset="0"/>
              </a:endParaRPr>
            </a:p>
          </p:txBody>
        </p:sp>
      </p:grpSp>
      <p:sp>
        <p:nvSpPr>
          <p:cNvPr id="29" name="Rectangle à coins arrondis 28"/>
          <p:cNvSpPr/>
          <p:nvPr/>
        </p:nvSpPr>
        <p:spPr>
          <a:xfrm>
            <a:off x="6568752" y="7129219"/>
            <a:ext cx="201216" cy="201216"/>
          </a:xfrm>
          <a:prstGeom prst="roundRect">
            <a:avLst/>
          </a:prstGeom>
          <a:solidFill>
            <a:schemeClr val="bg1"/>
          </a:solidFill>
          <a:ln>
            <a:solidFill>
              <a:schemeClr val="bg1">
                <a:lumMod val="5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fr-F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fr-FR"/>
          </a:p>
        </p:txBody>
      </p:sp>
      <p:sp>
        <p:nvSpPr>
          <p:cNvPr id="30" name="Carré corné 29"/>
          <p:cNvSpPr/>
          <p:nvPr/>
        </p:nvSpPr>
        <p:spPr>
          <a:xfrm rot="509975">
            <a:off x="136223" y="8133091"/>
            <a:ext cx="1277266" cy="360040"/>
          </a:xfrm>
          <a:prstGeom prst="foldedCorner">
            <a:avLst/>
          </a:prstGeom>
          <a:solidFill>
            <a:schemeClr val="bg1">
              <a:lumMod val="8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fr-FR" dirty="0" smtClean="0">
                <a:solidFill>
                  <a:schemeClr val="tx1"/>
                </a:solidFill>
              </a:rPr>
              <a:t>doux</a:t>
            </a:r>
            <a:endParaRPr lang="fr-FR" dirty="0">
              <a:solidFill>
                <a:schemeClr val="tx1"/>
              </a:solidFill>
            </a:endParaRPr>
          </a:p>
        </p:txBody>
      </p:sp>
      <p:sp>
        <p:nvSpPr>
          <p:cNvPr id="31" name="Carré corné 30"/>
          <p:cNvSpPr/>
          <p:nvPr/>
        </p:nvSpPr>
        <p:spPr>
          <a:xfrm rot="21275712">
            <a:off x="131025" y="8995327"/>
            <a:ext cx="1152128" cy="360040"/>
          </a:xfrm>
          <a:prstGeom prst="foldedCorner">
            <a:avLst/>
          </a:prstGeom>
          <a:solidFill>
            <a:schemeClr val="bg1">
              <a:lumMod val="8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fr-FR" dirty="0" smtClean="0">
                <a:solidFill>
                  <a:schemeClr val="tx1"/>
                </a:solidFill>
              </a:rPr>
              <a:t>dur</a:t>
            </a:r>
            <a:endParaRPr lang="fr-FR" dirty="0">
              <a:solidFill>
                <a:schemeClr val="tx1"/>
              </a:solidFill>
            </a:endParaRPr>
          </a:p>
        </p:txBody>
      </p:sp>
      <p:pic>
        <p:nvPicPr>
          <p:cNvPr id="32" name="Image 31" descr="Capture d’écran"/>
          <p:cNvPicPr>
            <a:picLocks noChangeAspect="1"/>
          </p:cNvPicPr>
          <p:nvPr/>
        </p:nvPicPr>
        <p:blipFill rotWithShape="1">
          <a:blip r:embed="rId3">
            <a:extLst>
              <a:ext uri="{28A0092B-C50C-407E-A947-70E740481C1C}">
                <a14:useLocalDpi xmlns:a14="http://schemas.microsoft.com/office/drawing/2010/main" val="0"/>
              </a:ext>
            </a:extLst>
          </a:blip>
          <a:srcRect l="34322" r="39484" b="79079"/>
          <a:stretch/>
        </p:blipFill>
        <p:spPr>
          <a:xfrm>
            <a:off x="1484784" y="8113964"/>
            <a:ext cx="1796405" cy="502778"/>
          </a:xfrm>
          <a:prstGeom prst="rect">
            <a:avLst/>
          </a:prstGeom>
        </p:spPr>
      </p:pic>
      <p:pic>
        <p:nvPicPr>
          <p:cNvPr id="33" name="Image 32" descr="Capture d’écran"/>
          <p:cNvPicPr>
            <a:picLocks noChangeAspect="1"/>
          </p:cNvPicPr>
          <p:nvPr/>
        </p:nvPicPr>
        <p:blipFill rotWithShape="1">
          <a:blip r:embed="rId3">
            <a:extLst>
              <a:ext uri="{28A0092B-C50C-407E-A947-70E740481C1C}">
                <a14:useLocalDpi xmlns:a14="http://schemas.microsoft.com/office/drawing/2010/main" val="0"/>
              </a:ext>
            </a:extLst>
          </a:blip>
          <a:srcRect l="34322" r="39484" b="79079"/>
          <a:stretch/>
        </p:blipFill>
        <p:spPr>
          <a:xfrm>
            <a:off x="1484784" y="8985448"/>
            <a:ext cx="1796405" cy="502778"/>
          </a:xfrm>
          <a:prstGeom prst="rect">
            <a:avLst/>
          </a:prstGeom>
        </p:spPr>
      </p:pic>
      <p:sp>
        <p:nvSpPr>
          <p:cNvPr id="34" name="Carré corné 33"/>
          <p:cNvSpPr/>
          <p:nvPr/>
        </p:nvSpPr>
        <p:spPr>
          <a:xfrm rot="509975">
            <a:off x="3496929" y="8136402"/>
            <a:ext cx="1152128" cy="360040"/>
          </a:xfrm>
          <a:prstGeom prst="foldedCorner">
            <a:avLst/>
          </a:prstGeom>
          <a:solidFill>
            <a:schemeClr val="bg1">
              <a:lumMod val="8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fr-FR" dirty="0" smtClean="0">
                <a:solidFill>
                  <a:schemeClr val="tx1"/>
                </a:solidFill>
              </a:rPr>
              <a:t>chaud</a:t>
            </a:r>
            <a:endParaRPr lang="fr-FR" dirty="0">
              <a:solidFill>
                <a:schemeClr val="tx1"/>
              </a:solidFill>
            </a:endParaRPr>
          </a:p>
        </p:txBody>
      </p:sp>
      <p:sp>
        <p:nvSpPr>
          <p:cNvPr id="35" name="Carré corné 34"/>
          <p:cNvSpPr/>
          <p:nvPr/>
        </p:nvSpPr>
        <p:spPr>
          <a:xfrm rot="21275712">
            <a:off x="3491043" y="9007886"/>
            <a:ext cx="1152128" cy="360040"/>
          </a:xfrm>
          <a:prstGeom prst="foldedCorner">
            <a:avLst/>
          </a:prstGeom>
          <a:solidFill>
            <a:schemeClr val="bg1">
              <a:lumMod val="8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fr-FR" dirty="0" smtClean="0">
                <a:solidFill>
                  <a:schemeClr val="tx1"/>
                </a:solidFill>
              </a:rPr>
              <a:t>riche</a:t>
            </a:r>
            <a:endParaRPr lang="fr-FR" dirty="0">
              <a:solidFill>
                <a:schemeClr val="tx1"/>
              </a:solidFill>
            </a:endParaRPr>
          </a:p>
        </p:txBody>
      </p:sp>
      <p:pic>
        <p:nvPicPr>
          <p:cNvPr id="36" name="Image 35" descr="Capture d’écran"/>
          <p:cNvPicPr>
            <a:picLocks noChangeAspect="1"/>
          </p:cNvPicPr>
          <p:nvPr/>
        </p:nvPicPr>
        <p:blipFill rotWithShape="1">
          <a:blip r:embed="rId3">
            <a:extLst>
              <a:ext uri="{28A0092B-C50C-407E-A947-70E740481C1C}">
                <a14:useLocalDpi xmlns:a14="http://schemas.microsoft.com/office/drawing/2010/main" val="0"/>
              </a:ext>
            </a:extLst>
          </a:blip>
          <a:srcRect l="34322" r="39484" b="79079"/>
          <a:stretch/>
        </p:blipFill>
        <p:spPr>
          <a:xfrm>
            <a:off x="4869160" y="8113964"/>
            <a:ext cx="1796405" cy="502778"/>
          </a:xfrm>
          <a:prstGeom prst="rect">
            <a:avLst/>
          </a:prstGeom>
        </p:spPr>
      </p:pic>
      <p:pic>
        <p:nvPicPr>
          <p:cNvPr id="37" name="Image 36" descr="Capture d’écran"/>
          <p:cNvPicPr>
            <a:picLocks noChangeAspect="1"/>
          </p:cNvPicPr>
          <p:nvPr/>
        </p:nvPicPr>
        <p:blipFill rotWithShape="1">
          <a:blip r:embed="rId3">
            <a:extLst>
              <a:ext uri="{28A0092B-C50C-407E-A947-70E740481C1C}">
                <a14:useLocalDpi xmlns:a14="http://schemas.microsoft.com/office/drawing/2010/main" val="0"/>
              </a:ext>
            </a:extLst>
          </a:blip>
          <a:srcRect l="34322" r="39484" b="79079"/>
          <a:stretch/>
        </p:blipFill>
        <p:spPr>
          <a:xfrm>
            <a:off x="4869160" y="8985448"/>
            <a:ext cx="1796405" cy="502778"/>
          </a:xfrm>
          <a:prstGeom prst="rect">
            <a:avLst/>
          </a:prstGeom>
        </p:spPr>
      </p:pic>
    </p:spTree>
    <p:extLst>
      <p:ext uri="{BB962C8B-B14F-4D97-AF65-F5344CB8AC3E}">
        <p14:creationId xmlns:p14="http://schemas.microsoft.com/office/powerpoint/2010/main" val="241678492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
          <p:cNvSpPr>
            <a:spLocks noGrp="1"/>
          </p:cNvSpPr>
          <p:nvPr>
            <p:ph type="body" sz="quarter" idx="10"/>
          </p:nvPr>
        </p:nvSpPr>
        <p:spPr>
          <a:xfrm>
            <a:off x="1038225" y="56456"/>
            <a:ext cx="4262438" cy="936104"/>
          </a:xfrm>
        </p:spPr>
        <p:txBody>
          <a:bodyPr>
            <a:normAutofit fontScale="92500" lnSpcReduction="10000"/>
          </a:bodyPr>
          <a:lstStyle/>
          <a:p>
            <a:r>
              <a:rPr lang="fr-FR" dirty="0" smtClean="0"/>
              <a:t>Noms concrets et noms abstraits</a:t>
            </a:r>
            <a:endParaRPr lang="fr-FR" dirty="0"/>
          </a:p>
        </p:txBody>
      </p:sp>
      <p:sp>
        <p:nvSpPr>
          <p:cNvPr id="3" name="ZoneTexte 2"/>
          <p:cNvSpPr txBox="1"/>
          <p:nvPr/>
        </p:nvSpPr>
        <p:spPr>
          <a:xfrm>
            <a:off x="548680" y="1344025"/>
            <a:ext cx="6020072" cy="388568"/>
          </a:xfrm>
          <a:prstGeom prst="rect">
            <a:avLst/>
          </a:prstGeom>
          <a:noFill/>
        </p:spPr>
        <p:txBody>
          <a:bodyPr wrap="square" rtlCol="0">
            <a:spAutoFit/>
          </a:bodyPr>
          <a:lstStyle/>
          <a:p>
            <a:pPr>
              <a:lnSpc>
                <a:spcPct val="150000"/>
              </a:lnSpc>
            </a:pPr>
            <a:r>
              <a:rPr lang="fr-FR" sz="1400" u="sng" dirty="0" smtClean="0">
                <a:latin typeface="SimpleRonde" pitchFamily="2" charset="0"/>
              </a:rPr>
              <a:t>Classe ces noms dans le tableau suivant.</a:t>
            </a:r>
            <a:endParaRPr lang="fr-FR" sz="1400" u="sng" dirty="0">
              <a:latin typeface="SimpleRonde" pitchFamily="2" charset="0"/>
            </a:endParaRPr>
          </a:p>
        </p:txBody>
      </p:sp>
      <p:grpSp>
        <p:nvGrpSpPr>
          <p:cNvPr id="4" name="Groupe 3"/>
          <p:cNvGrpSpPr/>
          <p:nvPr/>
        </p:nvGrpSpPr>
        <p:grpSpPr>
          <a:xfrm>
            <a:off x="116632" y="1280592"/>
            <a:ext cx="360040" cy="461665"/>
            <a:chOff x="116632" y="1352600"/>
            <a:chExt cx="360040" cy="461665"/>
          </a:xfrm>
        </p:grpSpPr>
        <p:sp>
          <p:nvSpPr>
            <p:cNvPr id="5" name="Ellipse 4"/>
            <p:cNvSpPr/>
            <p:nvPr/>
          </p:nvSpPr>
          <p:spPr>
            <a:xfrm>
              <a:off x="116632" y="1424608"/>
              <a:ext cx="360040" cy="360040"/>
            </a:xfrm>
            <a:prstGeom prst="ellipse">
              <a:avLst/>
            </a:prstGeom>
            <a:solidFill>
              <a:schemeClr val="bg1">
                <a:lumMod val="85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 name="ZoneTexte 5"/>
            <p:cNvSpPr txBox="1"/>
            <p:nvPr/>
          </p:nvSpPr>
          <p:spPr>
            <a:xfrm>
              <a:off x="116632" y="1352600"/>
              <a:ext cx="360040" cy="461665"/>
            </a:xfrm>
            <a:prstGeom prst="rect">
              <a:avLst/>
            </a:prstGeom>
            <a:noFill/>
          </p:spPr>
          <p:txBody>
            <a:bodyPr wrap="square" rtlCol="0">
              <a:spAutoFit/>
            </a:bodyPr>
            <a:lstStyle/>
            <a:p>
              <a:pPr algn="ctr"/>
              <a:r>
                <a:rPr lang="fr-FR" sz="2400" dirty="0" smtClean="0">
                  <a:solidFill>
                    <a:schemeClr val="bg1">
                      <a:lumMod val="50000"/>
                    </a:schemeClr>
                  </a:solidFill>
                  <a:effectLst>
                    <a:outerShdw blurRad="38100" dist="38100" dir="2700000" algn="tl">
                      <a:srgbClr val="000000">
                        <a:alpha val="43137"/>
                      </a:srgbClr>
                    </a:outerShdw>
                  </a:effectLst>
                  <a:latin typeface="Berlin Sans FB Demi" pitchFamily="34" charset="0"/>
                </a:rPr>
                <a:t>1</a:t>
              </a:r>
              <a:endParaRPr lang="fr-FR" dirty="0">
                <a:solidFill>
                  <a:schemeClr val="bg1">
                    <a:lumMod val="50000"/>
                  </a:schemeClr>
                </a:solidFill>
                <a:effectLst>
                  <a:outerShdw blurRad="38100" dist="38100" dir="2700000" algn="tl">
                    <a:srgbClr val="000000">
                      <a:alpha val="43137"/>
                    </a:srgbClr>
                  </a:outerShdw>
                </a:effectLst>
                <a:latin typeface="Berlin Sans FB Demi" pitchFamily="34" charset="0"/>
              </a:endParaRPr>
            </a:p>
          </p:txBody>
        </p:sp>
      </p:grpSp>
      <p:sp>
        <p:nvSpPr>
          <p:cNvPr id="7" name="Rectangle à coins arrondis 6"/>
          <p:cNvSpPr/>
          <p:nvPr/>
        </p:nvSpPr>
        <p:spPr>
          <a:xfrm>
            <a:off x="6568752" y="1432012"/>
            <a:ext cx="201216" cy="201216"/>
          </a:xfrm>
          <a:prstGeom prst="roundRect">
            <a:avLst/>
          </a:prstGeom>
          <a:solidFill>
            <a:schemeClr val="bg1"/>
          </a:solidFill>
          <a:ln>
            <a:solidFill>
              <a:schemeClr val="bg1">
                <a:lumMod val="5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fr-F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fr-FR"/>
          </a:p>
        </p:txBody>
      </p:sp>
      <p:graphicFrame>
        <p:nvGraphicFramePr>
          <p:cNvPr id="8" name="Tableau 7"/>
          <p:cNvGraphicFramePr>
            <a:graphicFrameLocks noGrp="1"/>
          </p:cNvGraphicFramePr>
          <p:nvPr>
            <p:extLst>
              <p:ext uri="{D42A27DB-BD31-4B8C-83A1-F6EECF244321}">
                <p14:modId xmlns:p14="http://schemas.microsoft.com/office/powerpoint/2010/main" val="1023135536"/>
              </p:ext>
            </p:extLst>
          </p:nvPr>
        </p:nvGraphicFramePr>
        <p:xfrm>
          <a:off x="836712" y="2701611"/>
          <a:ext cx="5184576" cy="1963357"/>
        </p:xfrm>
        <a:graphic>
          <a:graphicData uri="http://schemas.openxmlformats.org/drawingml/2006/table">
            <a:tbl>
              <a:tblPr firstRow="1" bandRow="1">
                <a:effectLst>
                  <a:outerShdw blurRad="50800" dist="38100" dir="5400000" algn="t" rotWithShape="0">
                    <a:prstClr val="black">
                      <a:alpha val="40000"/>
                    </a:prstClr>
                  </a:outerShdw>
                </a:effectLst>
                <a:tableStyleId>{5C22544A-7EE6-4342-B048-85BDC9FD1C3A}</a:tableStyleId>
              </a:tblPr>
              <a:tblGrid>
                <a:gridCol w="2592288"/>
                <a:gridCol w="2592288"/>
              </a:tblGrid>
              <a:tr h="144016">
                <a:tc>
                  <a:txBody>
                    <a:bodyPr/>
                    <a:lstStyle/>
                    <a:p>
                      <a:pPr algn="ctr"/>
                      <a:r>
                        <a:rPr lang="fr-FR" sz="1400" dirty="0" smtClean="0">
                          <a:solidFill>
                            <a:schemeClr val="tx1"/>
                          </a:solidFill>
                        </a:rPr>
                        <a:t>Noms concrets</a:t>
                      </a:r>
                      <a:endParaRPr lang="fr-FR" sz="1400" dirty="0">
                        <a:solidFill>
                          <a:schemeClr val="tx1"/>
                        </a:solidFill>
                      </a:endParaRP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a:r>
                        <a:rPr lang="fr-FR" sz="1400" dirty="0" smtClean="0">
                          <a:solidFill>
                            <a:schemeClr val="tx1"/>
                          </a:solidFill>
                        </a:rPr>
                        <a:t>Noms abstraits</a:t>
                      </a:r>
                      <a:endParaRPr lang="fr-FR" sz="1400" dirty="0">
                        <a:solidFill>
                          <a:schemeClr val="tx1"/>
                        </a:solidFill>
                      </a:endParaRP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lumMod val="95000"/>
                      </a:schemeClr>
                    </a:solidFill>
                  </a:tcPr>
                </a:tc>
              </a:tr>
              <a:tr h="1299592">
                <a:tc>
                  <a:txBody>
                    <a:bodyPr/>
                    <a:lstStyle/>
                    <a:p>
                      <a:pPr>
                        <a:lnSpc>
                          <a:spcPct val="150000"/>
                        </a:lnSpc>
                      </a:pPr>
                      <a:r>
                        <a:rPr lang="fr-FR" sz="1400" dirty="0" smtClean="0">
                          <a:solidFill>
                            <a:schemeClr val="tx1"/>
                          </a:solidFill>
                        </a:rPr>
                        <a:t>_______________________________________________________________________________________________________________________________________</a:t>
                      </a:r>
                      <a:endParaRPr lang="fr-FR" sz="1400" dirty="0">
                        <a:solidFill>
                          <a:schemeClr val="tx1"/>
                        </a:solidFill>
                      </a:endParaRPr>
                    </a:p>
                  </a:txBody>
                  <a:tcPr>
                    <a:lnL w="19050" cap="flat" cmpd="sng" algn="ctr">
                      <a:solidFill>
                        <a:schemeClr val="tx1"/>
                      </a:solidFill>
                      <a:prstDash val="sysDot"/>
                      <a:round/>
                      <a:headEnd type="none" w="med" len="med"/>
                      <a:tailEnd type="none" w="med" len="med"/>
                    </a:lnL>
                    <a:lnR w="19050" cap="flat" cmpd="sng" algn="ctr">
                      <a:solidFill>
                        <a:schemeClr val="tx1"/>
                      </a:solidFill>
                      <a:prstDash val="sysDot"/>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ysDot"/>
                      <a:round/>
                      <a:headEnd type="none" w="med" len="med"/>
                      <a:tailEnd type="none" w="med" len="med"/>
                    </a:lnB>
                    <a:solidFill>
                      <a:schemeClr val="bg1"/>
                    </a:solidFill>
                  </a:tcPr>
                </a:tc>
                <a:tc>
                  <a:txBody>
                    <a:bodyPr/>
                    <a:lstStyle/>
                    <a:p>
                      <a:pPr>
                        <a:lnSpc>
                          <a:spcPct val="150000"/>
                        </a:lnSpc>
                      </a:pPr>
                      <a:r>
                        <a:rPr lang="fr-FR" sz="1400" dirty="0" smtClean="0">
                          <a:solidFill>
                            <a:schemeClr val="tx1"/>
                          </a:solidFill>
                        </a:rPr>
                        <a:t>_______________________________________________________________________________________________________________________________________</a:t>
                      </a:r>
                      <a:endParaRPr lang="fr-FR" sz="1400" dirty="0">
                        <a:solidFill>
                          <a:schemeClr val="tx1"/>
                        </a:solidFill>
                      </a:endParaRPr>
                    </a:p>
                  </a:txBody>
                  <a:tcPr>
                    <a:lnL w="19050" cap="flat" cmpd="sng" algn="ctr">
                      <a:solidFill>
                        <a:schemeClr val="tx1"/>
                      </a:solidFill>
                      <a:prstDash val="sysDot"/>
                      <a:round/>
                      <a:headEnd type="none" w="med" len="med"/>
                      <a:tailEnd type="none" w="med" len="med"/>
                    </a:lnL>
                    <a:lnR w="19050" cap="flat" cmpd="sng" algn="ctr">
                      <a:solidFill>
                        <a:schemeClr val="tx1"/>
                      </a:solidFill>
                      <a:prstDash val="sysDot"/>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ysDot"/>
                      <a:round/>
                      <a:headEnd type="none" w="med" len="med"/>
                      <a:tailEnd type="none" w="med" len="med"/>
                    </a:lnB>
                    <a:solidFill>
                      <a:schemeClr val="bg1"/>
                    </a:solidFill>
                  </a:tcPr>
                </a:tc>
              </a:tr>
            </a:tbl>
          </a:graphicData>
        </a:graphic>
      </p:graphicFrame>
      <p:sp>
        <p:nvSpPr>
          <p:cNvPr id="9" name="ZoneTexte 8"/>
          <p:cNvSpPr txBox="1"/>
          <p:nvPr/>
        </p:nvSpPr>
        <p:spPr>
          <a:xfrm>
            <a:off x="0" y="1712640"/>
            <a:ext cx="6858000" cy="923330"/>
          </a:xfrm>
          <a:prstGeom prst="rect">
            <a:avLst/>
          </a:prstGeom>
          <a:noFill/>
        </p:spPr>
        <p:txBody>
          <a:bodyPr wrap="square" rtlCol="0">
            <a:spAutoFit/>
          </a:bodyPr>
          <a:lstStyle/>
          <a:p>
            <a:pPr algn="ctr">
              <a:lnSpc>
                <a:spcPct val="150000"/>
              </a:lnSpc>
            </a:pPr>
            <a:r>
              <a:rPr lang="fr-FR" dirty="0" smtClean="0">
                <a:latin typeface="Cursive standard" pitchFamily="2" charset="0"/>
              </a:rPr>
              <a:t>la bonté - l’autobus - la santé - le courage - </a:t>
            </a:r>
          </a:p>
          <a:p>
            <a:pPr algn="ctr">
              <a:lnSpc>
                <a:spcPct val="150000"/>
              </a:lnSpc>
            </a:pPr>
            <a:r>
              <a:rPr lang="fr-FR" dirty="0" smtClean="0">
                <a:latin typeface="Cursive standard" pitchFamily="2" charset="0"/>
              </a:rPr>
              <a:t>le chameau - le destin - la brouette - le silence </a:t>
            </a:r>
            <a:endParaRPr lang="fr-FR" dirty="0">
              <a:latin typeface="Cursive standard" pitchFamily="2" charset="0"/>
            </a:endParaRPr>
          </a:p>
        </p:txBody>
      </p:sp>
      <p:sp>
        <p:nvSpPr>
          <p:cNvPr id="10" name="ZoneTexte 9"/>
          <p:cNvSpPr txBox="1"/>
          <p:nvPr/>
        </p:nvSpPr>
        <p:spPr>
          <a:xfrm>
            <a:off x="548680" y="5097016"/>
            <a:ext cx="6020072" cy="711733"/>
          </a:xfrm>
          <a:prstGeom prst="rect">
            <a:avLst/>
          </a:prstGeom>
          <a:noFill/>
        </p:spPr>
        <p:txBody>
          <a:bodyPr wrap="square" rtlCol="0">
            <a:spAutoFit/>
          </a:bodyPr>
          <a:lstStyle/>
          <a:p>
            <a:pPr>
              <a:lnSpc>
                <a:spcPct val="150000"/>
              </a:lnSpc>
            </a:pPr>
            <a:r>
              <a:rPr lang="fr-FR" sz="1400" u="sng" dirty="0" smtClean="0">
                <a:latin typeface="SimpleRonde" pitchFamily="2" charset="0"/>
              </a:rPr>
              <a:t>Retrouve les mots abstraits construits à partir de ces verbes.</a:t>
            </a:r>
            <a:endParaRPr lang="fr-FR" sz="1400" u="sng" dirty="0">
              <a:latin typeface="SimpleRonde" pitchFamily="2" charset="0"/>
            </a:endParaRPr>
          </a:p>
        </p:txBody>
      </p:sp>
      <p:grpSp>
        <p:nvGrpSpPr>
          <p:cNvPr id="11" name="Groupe 10"/>
          <p:cNvGrpSpPr/>
          <p:nvPr/>
        </p:nvGrpSpPr>
        <p:grpSpPr>
          <a:xfrm>
            <a:off x="116632" y="5033583"/>
            <a:ext cx="360040" cy="461665"/>
            <a:chOff x="116632" y="1352600"/>
            <a:chExt cx="360040" cy="461665"/>
          </a:xfrm>
        </p:grpSpPr>
        <p:sp>
          <p:nvSpPr>
            <p:cNvPr id="12" name="Ellipse 11"/>
            <p:cNvSpPr/>
            <p:nvPr/>
          </p:nvSpPr>
          <p:spPr>
            <a:xfrm>
              <a:off x="116632" y="1424608"/>
              <a:ext cx="360040" cy="360040"/>
            </a:xfrm>
            <a:prstGeom prst="ellipse">
              <a:avLst/>
            </a:prstGeom>
            <a:solidFill>
              <a:schemeClr val="bg1">
                <a:lumMod val="85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3" name="ZoneTexte 12"/>
            <p:cNvSpPr txBox="1"/>
            <p:nvPr/>
          </p:nvSpPr>
          <p:spPr>
            <a:xfrm>
              <a:off x="116632" y="1352600"/>
              <a:ext cx="360040" cy="461665"/>
            </a:xfrm>
            <a:prstGeom prst="rect">
              <a:avLst/>
            </a:prstGeom>
            <a:noFill/>
          </p:spPr>
          <p:txBody>
            <a:bodyPr wrap="square" rtlCol="0">
              <a:spAutoFit/>
            </a:bodyPr>
            <a:lstStyle/>
            <a:p>
              <a:pPr algn="ctr"/>
              <a:r>
                <a:rPr lang="fr-FR" sz="2400" dirty="0" smtClean="0">
                  <a:solidFill>
                    <a:schemeClr val="bg1">
                      <a:lumMod val="50000"/>
                    </a:schemeClr>
                  </a:solidFill>
                  <a:effectLst>
                    <a:outerShdw blurRad="38100" dist="38100" dir="2700000" algn="tl">
                      <a:srgbClr val="000000">
                        <a:alpha val="43137"/>
                      </a:srgbClr>
                    </a:outerShdw>
                  </a:effectLst>
                  <a:latin typeface="Berlin Sans FB Demi" pitchFamily="34" charset="0"/>
                </a:rPr>
                <a:t>2</a:t>
              </a:r>
              <a:endParaRPr lang="fr-FR" dirty="0">
                <a:solidFill>
                  <a:schemeClr val="bg1">
                    <a:lumMod val="50000"/>
                  </a:schemeClr>
                </a:solidFill>
                <a:effectLst>
                  <a:outerShdw blurRad="38100" dist="38100" dir="2700000" algn="tl">
                    <a:srgbClr val="000000">
                      <a:alpha val="43137"/>
                    </a:srgbClr>
                  </a:outerShdw>
                </a:effectLst>
                <a:latin typeface="Berlin Sans FB Demi" pitchFamily="34" charset="0"/>
              </a:endParaRPr>
            </a:p>
          </p:txBody>
        </p:sp>
      </p:grpSp>
      <p:sp>
        <p:nvSpPr>
          <p:cNvPr id="14" name="Rectangle à coins arrondis 13"/>
          <p:cNvSpPr/>
          <p:nvPr/>
        </p:nvSpPr>
        <p:spPr>
          <a:xfrm>
            <a:off x="6568752" y="5185003"/>
            <a:ext cx="201216" cy="201216"/>
          </a:xfrm>
          <a:prstGeom prst="roundRect">
            <a:avLst/>
          </a:prstGeom>
          <a:solidFill>
            <a:schemeClr val="bg1"/>
          </a:solidFill>
          <a:ln>
            <a:solidFill>
              <a:schemeClr val="bg1">
                <a:lumMod val="5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fr-F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fr-FR"/>
          </a:p>
        </p:txBody>
      </p:sp>
      <p:sp>
        <p:nvSpPr>
          <p:cNvPr id="15" name="Carré corné 14"/>
          <p:cNvSpPr/>
          <p:nvPr/>
        </p:nvSpPr>
        <p:spPr>
          <a:xfrm rot="509975">
            <a:off x="136223" y="6053527"/>
            <a:ext cx="1277266" cy="360040"/>
          </a:xfrm>
          <a:prstGeom prst="foldedCorner">
            <a:avLst/>
          </a:prstGeom>
          <a:solidFill>
            <a:schemeClr val="bg1">
              <a:lumMod val="8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fr-FR" dirty="0" smtClean="0">
                <a:solidFill>
                  <a:schemeClr val="tx1"/>
                </a:solidFill>
              </a:rPr>
              <a:t>naitre</a:t>
            </a:r>
            <a:endParaRPr lang="fr-FR" dirty="0">
              <a:solidFill>
                <a:schemeClr val="tx1"/>
              </a:solidFill>
            </a:endParaRPr>
          </a:p>
        </p:txBody>
      </p:sp>
      <p:sp>
        <p:nvSpPr>
          <p:cNvPr id="16" name="Carré corné 15"/>
          <p:cNvSpPr/>
          <p:nvPr/>
        </p:nvSpPr>
        <p:spPr>
          <a:xfrm rot="21275712">
            <a:off x="131025" y="6915763"/>
            <a:ext cx="1152128" cy="360040"/>
          </a:xfrm>
          <a:prstGeom prst="foldedCorner">
            <a:avLst/>
          </a:prstGeom>
          <a:solidFill>
            <a:schemeClr val="bg1">
              <a:lumMod val="8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fr-FR" dirty="0" smtClean="0">
                <a:solidFill>
                  <a:schemeClr val="tx1"/>
                </a:solidFill>
              </a:rPr>
              <a:t>venger</a:t>
            </a:r>
            <a:endParaRPr lang="fr-FR" dirty="0">
              <a:solidFill>
                <a:schemeClr val="tx1"/>
              </a:solidFill>
            </a:endParaRPr>
          </a:p>
        </p:txBody>
      </p:sp>
      <p:pic>
        <p:nvPicPr>
          <p:cNvPr id="17" name="Image 16" descr="Capture d’écran"/>
          <p:cNvPicPr>
            <a:picLocks noChangeAspect="1"/>
          </p:cNvPicPr>
          <p:nvPr/>
        </p:nvPicPr>
        <p:blipFill rotWithShape="1">
          <a:blip r:embed="rId2">
            <a:extLst>
              <a:ext uri="{28A0092B-C50C-407E-A947-70E740481C1C}">
                <a14:useLocalDpi xmlns:a14="http://schemas.microsoft.com/office/drawing/2010/main" val="0"/>
              </a:ext>
            </a:extLst>
          </a:blip>
          <a:srcRect l="34322" r="39484" b="79079"/>
          <a:stretch/>
        </p:blipFill>
        <p:spPr>
          <a:xfrm>
            <a:off x="1484784" y="6034400"/>
            <a:ext cx="1796405" cy="502778"/>
          </a:xfrm>
          <a:prstGeom prst="rect">
            <a:avLst/>
          </a:prstGeom>
        </p:spPr>
      </p:pic>
      <p:pic>
        <p:nvPicPr>
          <p:cNvPr id="18" name="Image 17" descr="Capture d’écran"/>
          <p:cNvPicPr>
            <a:picLocks noChangeAspect="1"/>
          </p:cNvPicPr>
          <p:nvPr/>
        </p:nvPicPr>
        <p:blipFill rotWithShape="1">
          <a:blip r:embed="rId2">
            <a:extLst>
              <a:ext uri="{28A0092B-C50C-407E-A947-70E740481C1C}">
                <a14:useLocalDpi xmlns:a14="http://schemas.microsoft.com/office/drawing/2010/main" val="0"/>
              </a:ext>
            </a:extLst>
          </a:blip>
          <a:srcRect l="34322" r="39484" b="79079"/>
          <a:stretch/>
        </p:blipFill>
        <p:spPr>
          <a:xfrm>
            <a:off x="1484784" y="6905884"/>
            <a:ext cx="1796405" cy="502778"/>
          </a:xfrm>
          <a:prstGeom prst="rect">
            <a:avLst/>
          </a:prstGeom>
        </p:spPr>
      </p:pic>
      <p:sp>
        <p:nvSpPr>
          <p:cNvPr id="19" name="Carré corné 18"/>
          <p:cNvSpPr/>
          <p:nvPr/>
        </p:nvSpPr>
        <p:spPr>
          <a:xfrm rot="509975">
            <a:off x="3496929" y="6056838"/>
            <a:ext cx="1152128" cy="360040"/>
          </a:xfrm>
          <a:prstGeom prst="foldedCorner">
            <a:avLst/>
          </a:prstGeom>
          <a:solidFill>
            <a:schemeClr val="bg1">
              <a:lumMod val="8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fr-FR" dirty="0" smtClean="0">
                <a:solidFill>
                  <a:schemeClr val="tx1"/>
                </a:solidFill>
              </a:rPr>
              <a:t>ignorer</a:t>
            </a:r>
            <a:endParaRPr lang="fr-FR" dirty="0">
              <a:solidFill>
                <a:schemeClr val="tx1"/>
              </a:solidFill>
            </a:endParaRPr>
          </a:p>
        </p:txBody>
      </p:sp>
      <p:sp>
        <p:nvSpPr>
          <p:cNvPr id="20" name="Carré corné 19"/>
          <p:cNvSpPr/>
          <p:nvPr/>
        </p:nvSpPr>
        <p:spPr>
          <a:xfrm rot="21275712">
            <a:off x="3491043" y="6928322"/>
            <a:ext cx="1152128" cy="360040"/>
          </a:xfrm>
          <a:prstGeom prst="foldedCorner">
            <a:avLst/>
          </a:prstGeom>
          <a:solidFill>
            <a:schemeClr val="bg1">
              <a:lumMod val="8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fr-FR" dirty="0" smtClean="0">
                <a:solidFill>
                  <a:schemeClr val="tx1"/>
                </a:solidFill>
              </a:rPr>
              <a:t>attirer</a:t>
            </a:r>
            <a:endParaRPr lang="fr-FR" dirty="0">
              <a:solidFill>
                <a:schemeClr val="tx1"/>
              </a:solidFill>
            </a:endParaRPr>
          </a:p>
        </p:txBody>
      </p:sp>
      <p:pic>
        <p:nvPicPr>
          <p:cNvPr id="21" name="Image 20" descr="Capture d’écran"/>
          <p:cNvPicPr>
            <a:picLocks noChangeAspect="1"/>
          </p:cNvPicPr>
          <p:nvPr/>
        </p:nvPicPr>
        <p:blipFill rotWithShape="1">
          <a:blip r:embed="rId2">
            <a:extLst>
              <a:ext uri="{28A0092B-C50C-407E-A947-70E740481C1C}">
                <a14:useLocalDpi xmlns:a14="http://schemas.microsoft.com/office/drawing/2010/main" val="0"/>
              </a:ext>
            </a:extLst>
          </a:blip>
          <a:srcRect l="34322" r="39484" b="79079"/>
          <a:stretch/>
        </p:blipFill>
        <p:spPr>
          <a:xfrm>
            <a:off x="4869160" y="6034400"/>
            <a:ext cx="1796405" cy="502778"/>
          </a:xfrm>
          <a:prstGeom prst="rect">
            <a:avLst/>
          </a:prstGeom>
        </p:spPr>
      </p:pic>
      <p:pic>
        <p:nvPicPr>
          <p:cNvPr id="22" name="Image 21" descr="Capture d’écran"/>
          <p:cNvPicPr>
            <a:picLocks noChangeAspect="1"/>
          </p:cNvPicPr>
          <p:nvPr/>
        </p:nvPicPr>
        <p:blipFill rotWithShape="1">
          <a:blip r:embed="rId2">
            <a:extLst>
              <a:ext uri="{28A0092B-C50C-407E-A947-70E740481C1C}">
                <a14:useLocalDpi xmlns:a14="http://schemas.microsoft.com/office/drawing/2010/main" val="0"/>
              </a:ext>
            </a:extLst>
          </a:blip>
          <a:srcRect l="34322" r="39484" b="79079"/>
          <a:stretch/>
        </p:blipFill>
        <p:spPr>
          <a:xfrm>
            <a:off x="4869160" y="6905884"/>
            <a:ext cx="1796405" cy="502778"/>
          </a:xfrm>
          <a:prstGeom prst="rect">
            <a:avLst/>
          </a:prstGeom>
        </p:spPr>
      </p:pic>
      <p:sp>
        <p:nvSpPr>
          <p:cNvPr id="23" name="Rectangle 22"/>
          <p:cNvSpPr/>
          <p:nvPr/>
        </p:nvSpPr>
        <p:spPr>
          <a:xfrm>
            <a:off x="116633" y="8494166"/>
            <a:ext cx="6548932" cy="1154162"/>
          </a:xfrm>
          <a:prstGeom prst="rect">
            <a:avLst/>
          </a:prstGeom>
        </p:spPr>
        <p:txBody>
          <a:bodyPr wrap="square">
            <a:spAutoFit/>
          </a:bodyPr>
          <a:lstStyle/>
          <a:p>
            <a:pPr algn="just">
              <a:lnSpc>
                <a:spcPct val="150000"/>
              </a:lnSpc>
            </a:pPr>
            <a:r>
              <a:rPr lang="fr-FR" sz="1200" dirty="0" smtClean="0">
                <a:latin typeface="Comic Sans MS" pitchFamily="66" charset="0"/>
              </a:rPr>
              <a:t>L'immobilité </a:t>
            </a:r>
            <a:r>
              <a:rPr lang="fr-FR" sz="1200" dirty="0">
                <a:latin typeface="Comic Sans MS" pitchFamily="66" charset="0"/>
              </a:rPr>
              <a:t>ne tarda guère à leur sembler insupportable. Le singe avait des </a:t>
            </a:r>
            <a:r>
              <a:rPr lang="fr-FR" sz="1200" dirty="0" smtClean="0">
                <a:latin typeface="Comic Sans MS" pitchFamily="66" charset="0"/>
              </a:rPr>
              <a:t>démangeaisons </a:t>
            </a:r>
            <a:r>
              <a:rPr lang="fr-FR" sz="1200" dirty="0">
                <a:latin typeface="Comic Sans MS" pitchFamily="66" charset="0"/>
              </a:rPr>
              <a:t>comme jamais auparavant. Quant au lièvre, il éprouvait de vives angoisses concernant sa </a:t>
            </a:r>
            <a:r>
              <a:rPr lang="fr-FR" sz="1200" dirty="0" smtClean="0">
                <a:latin typeface="Comic Sans MS" pitchFamily="66" charset="0"/>
              </a:rPr>
              <a:t>sécurité.</a:t>
            </a:r>
          </a:p>
          <a:p>
            <a:pPr algn="r">
              <a:lnSpc>
                <a:spcPct val="150000"/>
              </a:lnSpc>
            </a:pPr>
            <a:r>
              <a:rPr lang="fr-FR" sz="1000" i="1" dirty="0" smtClean="0">
                <a:latin typeface="Comic Sans MS" pitchFamily="66" charset="0"/>
              </a:rPr>
              <a:t>Chassez le naturel, Contes d’Afrique, collectif.</a:t>
            </a:r>
            <a:endParaRPr lang="fr-FR" sz="1000" i="1" dirty="0">
              <a:latin typeface="Comic Sans MS" pitchFamily="66" charset="0"/>
            </a:endParaRPr>
          </a:p>
        </p:txBody>
      </p:sp>
      <p:sp>
        <p:nvSpPr>
          <p:cNvPr id="24" name="ZoneTexte 23"/>
          <p:cNvSpPr txBox="1"/>
          <p:nvPr/>
        </p:nvSpPr>
        <p:spPr>
          <a:xfrm>
            <a:off x="548680" y="8065894"/>
            <a:ext cx="6020072" cy="415498"/>
          </a:xfrm>
          <a:prstGeom prst="rect">
            <a:avLst/>
          </a:prstGeom>
          <a:noFill/>
        </p:spPr>
        <p:txBody>
          <a:bodyPr wrap="square" rtlCol="0">
            <a:spAutoFit/>
          </a:bodyPr>
          <a:lstStyle/>
          <a:p>
            <a:pPr>
              <a:lnSpc>
                <a:spcPct val="150000"/>
              </a:lnSpc>
            </a:pPr>
            <a:r>
              <a:rPr lang="fr-FR" sz="1400" u="sng" dirty="0" smtClean="0">
                <a:latin typeface="SimpleRonde" pitchFamily="2" charset="0"/>
              </a:rPr>
              <a:t>Souligne les noms abstraits de ce texte.</a:t>
            </a:r>
            <a:endParaRPr lang="fr-FR" sz="1400" u="sng" dirty="0">
              <a:latin typeface="SimpleRonde" pitchFamily="2" charset="0"/>
            </a:endParaRPr>
          </a:p>
        </p:txBody>
      </p:sp>
      <p:grpSp>
        <p:nvGrpSpPr>
          <p:cNvPr id="25" name="Groupe 24"/>
          <p:cNvGrpSpPr/>
          <p:nvPr/>
        </p:nvGrpSpPr>
        <p:grpSpPr>
          <a:xfrm>
            <a:off x="116632" y="8002461"/>
            <a:ext cx="360040" cy="461665"/>
            <a:chOff x="116632" y="1352600"/>
            <a:chExt cx="360040" cy="461665"/>
          </a:xfrm>
        </p:grpSpPr>
        <p:sp>
          <p:nvSpPr>
            <p:cNvPr id="26" name="Ellipse 25"/>
            <p:cNvSpPr/>
            <p:nvPr/>
          </p:nvSpPr>
          <p:spPr>
            <a:xfrm>
              <a:off x="116632" y="1424608"/>
              <a:ext cx="360040" cy="360040"/>
            </a:xfrm>
            <a:prstGeom prst="ellipse">
              <a:avLst/>
            </a:prstGeom>
            <a:solidFill>
              <a:schemeClr val="bg1">
                <a:lumMod val="85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7" name="ZoneTexte 26"/>
            <p:cNvSpPr txBox="1"/>
            <p:nvPr/>
          </p:nvSpPr>
          <p:spPr>
            <a:xfrm>
              <a:off x="116632" y="1352600"/>
              <a:ext cx="360040" cy="461665"/>
            </a:xfrm>
            <a:prstGeom prst="rect">
              <a:avLst/>
            </a:prstGeom>
            <a:noFill/>
          </p:spPr>
          <p:txBody>
            <a:bodyPr wrap="square" rtlCol="0">
              <a:spAutoFit/>
            </a:bodyPr>
            <a:lstStyle/>
            <a:p>
              <a:pPr algn="ctr"/>
              <a:r>
                <a:rPr lang="fr-FR" sz="2400" dirty="0" smtClean="0">
                  <a:solidFill>
                    <a:schemeClr val="bg1">
                      <a:lumMod val="50000"/>
                    </a:schemeClr>
                  </a:solidFill>
                  <a:effectLst>
                    <a:outerShdw blurRad="38100" dist="38100" dir="2700000" algn="tl">
                      <a:srgbClr val="000000">
                        <a:alpha val="43137"/>
                      </a:srgbClr>
                    </a:outerShdw>
                  </a:effectLst>
                  <a:latin typeface="Berlin Sans FB Demi" pitchFamily="34" charset="0"/>
                </a:rPr>
                <a:t>3</a:t>
              </a:r>
              <a:endParaRPr lang="fr-FR" dirty="0">
                <a:solidFill>
                  <a:schemeClr val="bg1">
                    <a:lumMod val="50000"/>
                  </a:schemeClr>
                </a:solidFill>
                <a:effectLst>
                  <a:outerShdw blurRad="38100" dist="38100" dir="2700000" algn="tl">
                    <a:srgbClr val="000000">
                      <a:alpha val="43137"/>
                    </a:srgbClr>
                  </a:outerShdw>
                </a:effectLst>
                <a:latin typeface="Berlin Sans FB Demi" pitchFamily="34" charset="0"/>
              </a:endParaRPr>
            </a:p>
          </p:txBody>
        </p:sp>
      </p:grpSp>
      <p:sp>
        <p:nvSpPr>
          <p:cNvPr id="28" name="Rectangle à coins arrondis 27"/>
          <p:cNvSpPr/>
          <p:nvPr/>
        </p:nvSpPr>
        <p:spPr>
          <a:xfrm>
            <a:off x="6568752" y="8153881"/>
            <a:ext cx="201216" cy="201216"/>
          </a:xfrm>
          <a:prstGeom prst="roundRect">
            <a:avLst/>
          </a:prstGeom>
          <a:solidFill>
            <a:schemeClr val="bg1"/>
          </a:solidFill>
          <a:ln>
            <a:solidFill>
              <a:schemeClr val="bg1">
                <a:lumMod val="5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fr-F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fr-FR"/>
          </a:p>
        </p:txBody>
      </p:sp>
    </p:spTree>
    <p:extLst>
      <p:ext uri="{BB962C8B-B14F-4D97-AF65-F5344CB8AC3E}">
        <p14:creationId xmlns:p14="http://schemas.microsoft.com/office/powerpoint/2010/main" val="5078931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Espace réservé du texte 7"/>
          <p:cNvSpPr>
            <a:spLocks noGrp="1"/>
          </p:cNvSpPr>
          <p:nvPr>
            <p:ph type="body" sz="quarter" idx="10"/>
          </p:nvPr>
        </p:nvSpPr>
        <p:spPr/>
        <p:txBody>
          <a:bodyPr>
            <a:normAutofit/>
          </a:bodyPr>
          <a:lstStyle/>
          <a:p>
            <a:r>
              <a:rPr lang="fr-FR" dirty="0" smtClean="0"/>
              <a:t>L’ordre alphabétique</a:t>
            </a:r>
            <a:endParaRPr lang="fr-FR" dirty="0"/>
          </a:p>
        </p:txBody>
      </p:sp>
      <p:grpSp>
        <p:nvGrpSpPr>
          <p:cNvPr id="13" name="Groupe 12"/>
          <p:cNvGrpSpPr/>
          <p:nvPr/>
        </p:nvGrpSpPr>
        <p:grpSpPr>
          <a:xfrm>
            <a:off x="116632" y="1352600"/>
            <a:ext cx="360040" cy="461665"/>
            <a:chOff x="116632" y="1352600"/>
            <a:chExt cx="360040" cy="461665"/>
          </a:xfrm>
        </p:grpSpPr>
        <p:sp>
          <p:nvSpPr>
            <p:cNvPr id="11" name="Ellipse 10"/>
            <p:cNvSpPr/>
            <p:nvPr/>
          </p:nvSpPr>
          <p:spPr>
            <a:xfrm>
              <a:off x="116632" y="1424608"/>
              <a:ext cx="360040" cy="360040"/>
            </a:xfrm>
            <a:prstGeom prst="ellipse">
              <a:avLst/>
            </a:prstGeom>
            <a:solidFill>
              <a:schemeClr val="bg1">
                <a:lumMod val="85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2" name="ZoneTexte 11"/>
            <p:cNvSpPr txBox="1"/>
            <p:nvPr/>
          </p:nvSpPr>
          <p:spPr>
            <a:xfrm>
              <a:off x="116632" y="1352600"/>
              <a:ext cx="360040" cy="461665"/>
            </a:xfrm>
            <a:prstGeom prst="rect">
              <a:avLst/>
            </a:prstGeom>
            <a:noFill/>
          </p:spPr>
          <p:txBody>
            <a:bodyPr wrap="square" rtlCol="0">
              <a:spAutoFit/>
            </a:bodyPr>
            <a:lstStyle/>
            <a:p>
              <a:pPr algn="ctr"/>
              <a:r>
                <a:rPr lang="fr-FR" sz="2400" dirty="0" smtClean="0">
                  <a:solidFill>
                    <a:schemeClr val="bg1">
                      <a:lumMod val="50000"/>
                    </a:schemeClr>
                  </a:solidFill>
                  <a:effectLst>
                    <a:outerShdw blurRad="38100" dist="38100" dir="2700000" algn="tl">
                      <a:srgbClr val="000000">
                        <a:alpha val="43137"/>
                      </a:srgbClr>
                    </a:outerShdw>
                  </a:effectLst>
                  <a:latin typeface="Berlin Sans FB Demi" pitchFamily="34" charset="0"/>
                </a:rPr>
                <a:t>1</a:t>
              </a:r>
              <a:endParaRPr lang="fr-FR" dirty="0">
                <a:solidFill>
                  <a:schemeClr val="bg1">
                    <a:lumMod val="50000"/>
                  </a:schemeClr>
                </a:solidFill>
                <a:effectLst>
                  <a:outerShdw blurRad="38100" dist="38100" dir="2700000" algn="tl">
                    <a:srgbClr val="000000">
                      <a:alpha val="43137"/>
                    </a:srgbClr>
                  </a:outerShdw>
                </a:effectLst>
                <a:latin typeface="Berlin Sans FB Demi" pitchFamily="34" charset="0"/>
              </a:endParaRPr>
            </a:p>
          </p:txBody>
        </p:sp>
      </p:grpSp>
      <p:sp>
        <p:nvSpPr>
          <p:cNvPr id="14" name="ZoneTexte 13"/>
          <p:cNvSpPr txBox="1"/>
          <p:nvPr/>
        </p:nvSpPr>
        <p:spPr>
          <a:xfrm>
            <a:off x="476672" y="1518102"/>
            <a:ext cx="6192688" cy="338554"/>
          </a:xfrm>
          <a:prstGeom prst="rect">
            <a:avLst/>
          </a:prstGeom>
          <a:noFill/>
        </p:spPr>
        <p:txBody>
          <a:bodyPr wrap="square" rtlCol="0">
            <a:spAutoFit/>
          </a:bodyPr>
          <a:lstStyle/>
          <a:p>
            <a:r>
              <a:rPr lang="fr-FR" sz="1600" u="sng" dirty="0" smtClean="0">
                <a:latin typeface="SimpleRonde" pitchFamily="2" charset="0"/>
              </a:rPr>
              <a:t>Complète les phrases suivantes :</a:t>
            </a:r>
            <a:endParaRPr lang="fr-FR" sz="1600" u="sng" dirty="0">
              <a:latin typeface="SimpleRonde" pitchFamily="2" charset="0"/>
            </a:endParaRPr>
          </a:p>
        </p:txBody>
      </p:sp>
      <p:graphicFrame>
        <p:nvGraphicFramePr>
          <p:cNvPr id="3" name="Tableau 2"/>
          <p:cNvGraphicFramePr>
            <a:graphicFrameLocks noGrp="1"/>
          </p:cNvGraphicFramePr>
          <p:nvPr>
            <p:extLst>
              <p:ext uri="{D42A27DB-BD31-4B8C-83A1-F6EECF244321}">
                <p14:modId xmlns:p14="http://schemas.microsoft.com/office/powerpoint/2010/main" val="3025034610"/>
              </p:ext>
            </p:extLst>
          </p:nvPr>
        </p:nvGraphicFramePr>
        <p:xfrm>
          <a:off x="116633" y="2000672"/>
          <a:ext cx="6564917" cy="1404156"/>
        </p:xfrm>
        <a:graphic>
          <a:graphicData uri="http://schemas.openxmlformats.org/drawingml/2006/table">
            <a:tbl>
              <a:tblPr firstRow="1" bandRow="1">
                <a:tableStyleId>{5C22544A-7EE6-4342-B048-85BDC9FD1C3A}</a:tableStyleId>
              </a:tblPr>
              <a:tblGrid>
                <a:gridCol w="3361099"/>
                <a:gridCol w="3203818"/>
              </a:tblGrid>
              <a:tr h="468052">
                <a:tc>
                  <a:txBody>
                    <a:bodyPr/>
                    <a:lstStyle/>
                    <a:p>
                      <a:r>
                        <a:rPr lang="fr-FR" sz="1200" b="0" dirty="0" smtClean="0">
                          <a:solidFill>
                            <a:schemeClr val="tx1"/>
                          </a:solidFill>
                          <a:latin typeface="+mj-lt"/>
                        </a:rPr>
                        <a:t>La lettre D  est la …………. </a:t>
                      </a:r>
                      <a:r>
                        <a:rPr lang="fr-FR" sz="1200" b="0" kern="1200" baseline="30000" dirty="0" smtClean="0">
                          <a:solidFill>
                            <a:schemeClr val="tx1"/>
                          </a:solidFill>
                          <a:latin typeface="+mn-lt"/>
                          <a:ea typeface="+mn-ea"/>
                          <a:cs typeface="+mn-cs"/>
                        </a:rPr>
                        <a:t>ème </a:t>
                      </a:r>
                      <a:r>
                        <a:rPr lang="fr-FR" sz="1200" b="0" dirty="0" smtClean="0">
                          <a:solidFill>
                            <a:schemeClr val="tx1"/>
                          </a:solidFill>
                          <a:latin typeface="+mj-lt"/>
                        </a:rPr>
                        <a:t>lettre de l’alphabet.</a:t>
                      </a:r>
                      <a:endParaRPr lang="fr-FR" sz="1200" b="0" dirty="0">
                        <a:solidFill>
                          <a:schemeClr val="tx1"/>
                        </a:solidFill>
                        <a:latin typeface="+mj-lt"/>
                      </a:endParaRPr>
                    </a:p>
                  </a:txBody>
                  <a:tcPr anchor="ctr">
                    <a:lnL w="12700" cap="flat" cmpd="sng" algn="ctr">
                      <a:noFill/>
                      <a:prstDash val="solid"/>
                      <a:round/>
                      <a:headEnd type="none" w="med" len="med"/>
                      <a:tailEnd type="none" w="med" len="med"/>
                    </a:lnL>
                    <a:lnR w="28575" cap="flat" cmpd="sng" algn="ctr">
                      <a:solidFill>
                        <a:schemeClr val="tx1"/>
                      </a:solidFill>
                      <a:prstDash val="sysDot"/>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fr-FR" sz="1200" b="0" kern="1200" dirty="0" smtClean="0">
                          <a:solidFill>
                            <a:schemeClr val="tx1"/>
                          </a:solidFill>
                          <a:latin typeface="+mn-lt"/>
                          <a:ea typeface="+mn-ea"/>
                          <a:cs typeface="+mn-cs"/>
                        </a:rPr>
                        <a:t>La lettre Z  est la …………. </a:t>
                      </a:r>
                      <a:r>
                        <a:rPr lang="fr-FR" sz="1200" b="0" kern="1200" baseline="30000" dirty="0" smtClean="0">
                          <a:solidFill>
                            <a:schemeClr val="tx1"/>
                          </a:solidFill>
                          <a:latin typeface="+mn-lt"/>
                          <a:ea typeface="+mn-ea"/>
                          <a:cs typeface="+mn-cs"/>
                        </a:rPr>
                        <a:t>ème </a:t>
                      </a:r>
                      <a:r>
                        <a:rPr lang="fr-FR" sz="1200" b="0" kern="1200" dirty="0" smtClean="0">
                          <a:solidFill>
                            <a:schemeClr val="tx1"/>
                          </a:solidFill>
                          <a:latin typeface="+mn-lt"/>
                          <a:ea typeface="+mn-ea"/>
                          <a:cs typeface="+mn-cs"/>
                        </a:rPr>
                        <a:t>lettre de l’alphabet.</a:t>
                      </a:r>
                      <a:endParaRPr lang="fr-FR" sz="1200" b="0" kern="1200" dirty="0">
                        <a:solidFill>
                          <a:schemeClr val="tx1"/>
                        </a:solidFill>
                        <a:latin typeface="+mn-lt"/>
                        <a:ea typeface="+mn-ea"/>
                        <a:cs typeface="+mn-cs"/>
                      </a:endParaRPr>
                    </a:p>
                  </a:txBody>
                  <a:tcPr anchor="ctr">
                    <a:lnL w="28575" cap="flat" cmpd="sng" algn="ctr">
                      <a:solidFill>
                        <a:schemeClr val="tx1"/>
                      </a:solidFill>
                      <a:prstDash val="sysDot"/>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468052">
                <a:tc>
                  <a:txBody>
                    <a:bodyPr/>
                    <a:lstStyle/>
                    <a:p>
                      <a:r>
                        <a:rPr lang="fr-FR" sz="1200" b="0" kern="1200" dirty="0" smtClean="0">
                          <a:solidFill>
                            <a:schemeClr val="tx1"/>
                          </a:solidFill>
                          <a:latin typeface="+mn-lt"/>
                          <a:ea typeface="+mn-ea"/>
                          <a:cs typeface="+mn-cs"/>
                        </a:rPr>
                        <a:t>La lettre L  est la …………. </a:t>
                      </a:r>
                      <a:r>
                        <a:rPr lang="fr-FR" sz="1200" b="0" kern="1200" baseline="30000" dirty="0" smtClean="0">
                          <a:solidFill>
                            <a:schemeClr val="tx1"/>
                          </a:solidFill>
                          <a:latin typeface="+mn-lt"/>
                          <a:ea typeface="+mn-ea"/>
                          <a:cs typeface="+mn-cs"/>
                        </a:rPr>
                        <a:t>ème </a:t>
                      </a:r>
                      <a:r>
                        <a:rPr lang="fr-FR" sz="1200" b="0" kern="1200" dirty="0" smtClean="0">
                          <a:solidFill>
                            <a:schemeClr val="tx1"/>
                          </a:solidFill>
                          <a:latin typeface="+mn-lt"/>
                          <a:ea typeface="+mn-ea"/>
                          <a:cs typeface="+mn-cs"/>
                        </a:rPr>
                        <a:t>lettre de l’alphabet.</a:t>
                      </a:r>
                      <a:endParaRPr lang="fr-FR" sz="1200" b="0" kern="1200" dirty="0">
                        <a:solidFill>
                          <a:schemeClr val="tx1"/>
                        </a:solidFill>
                        <a:latin typeface="+mn-lt"/>
                        <a:ea typeface="+mn-ea"/>
                        <a:cs typeface="+mn-cs"/>
                      </a:endParaRPr>
                    </a:p>
                  </a:txBody>
                  <a:tcPr anchor="ctr">
                    <a:lnL w="12700" cap="flat" cmpd="sng" algn="ctr">
                      <a:noFill/>
                      <a:prstDash val="solid"/>
                      <a:round/>
                      <a:headEnd type="none" w="med" len="med"/>
                      <a:tailEnd type="none" w="med" len="med"/>
                    </a:lnL>
                    <a:lnR w="28575" cap="flat" cmpd="sng" algn="ctr">
                      <a:solidFill>
                        <a:schemeClr val="tx1"/>
                      </a:solidFill>
                      <a:prstDash val="sysDot"/>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fr-FR" sz="1200" b="0" kern="1200" dirty="0" smtClean="0">
                          <a:solidFill>
                            <a:schemeClr val="tx1"/>
                          </a:solidFill>
                          <a:latin typeface="+mn-lt"/>
                          <a:ea typeface="+mn-ea"/>
                          <a:cs typeface="+mn-cs"/>
                        </a:rPr>
                        <a:t>La lettre K  est la …………. </a:t>
                      </a:r>
                      <a:r>
                        <a:rPr lang="fr-FR" sz="1200" b="0" kern="1200" baseline="30000" dirty="0" smtClean="0">
                          <a:solidFill>
                            <a:schemeClr val="tx1"/>
                          </a:solidFill>
                          <a:latin typeface="+mn-lt"/>
                          <a:ea typeface="+mn-ea"/>
                          <a:cs typeface="+mn-cs"/>
                        </a:rPr>
                        <a:t>ème </a:t>
                      </a:r>
                      <a:r>
                        <a:rPr lang="fr-FR" sz="1200" b="0" kern="1200" dirty="0" smtClean="0">
                          <a:solidFill>
                            <a:schemeClr val="tx1"/>
                          </a:solidFill>
                          <a:latin typeface="+mn-lt"/>
                          <a:ea typeface="+mn-ea"/>
                          <a:cs typeface="+mn-cs"/>
                        </a:rPr>
                        <a:t>lettre de l’alphabet.</a:t>
                      </a:r>
                      <a:endParaRPr lang="fr-FR" sz="1200" b="0" kern="1200" dirty="0">
                        <a:solidFill>
                          <a:schemeClr val="tx1"/>
                        </a:solidFill>
                        <a:latin typeface="+mn-lt"/>
                        <a:ea typeface="+mn-ea"/>
                        <a:cs typeface="+mn-cs"/>
                      </a:endParaRPr>
                    </a:p>
                  </a:txBody>
                  <a:tcPr anchor="ctr">
                    <a:lnL w="28575" cap="flat" cmpd="sng" algn="ctr">
                      <a:solidFill>
                        <a:schemeClr val="tx1"/>
                      </a:solidFill>
                      <a:prstDash val="sysDot"/>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468052">
                <a:tc>
                  <a:txBody>
                    <a:bodyPr/>
                    <a:lstStyle/>
                    <a:p>
                      <a:r>
                        <a:rPr lang="fr-FR" sz="1200" b="0" kern="1200" dirty="0" smtClean="0">
                          <a:solidFill>
                            <a:schemeClr val="tx1"/>
                          </a:solidFill>
                          <a:latin typeface="+mn-lt"/>
                          <a:ea typeface="+mn-ea"/>
                          <a:cs typeface="+mn-cs"/>
                        </a:rPr>
                        <a:t>La lettre S  est la …………. </a:t>
                      </a:r>
                      <a:r>
                        <a:rPr lang="fr-FR" sz="1200" b="0" kern="1200" baseline="30000" dirty="0" smtClean="0">
                          <a:solidFill>
                            <a:schemeClr val="tx1"/>
                          </a:solidFill>
                          <a:latin typeface="+mn-lt"/>
                          <a:ea typeface="+mn-ea"/>
                          <a:cs typeface="+mn-cs"/>
                        </a:rPr>
                        <a:t>ème </a:t>
                      </a:r>
                      <a:r>
                        <a:rPr lang="fr-FR" sz="1200" b="0" kern="1200" dirty="0" smtClean="0">
                          <a:solidFill>
                            <a:schemeClr val="tx1"/>
                          </a:solidFill>
                          <a:latin typeface="+mn-lt"/>
                          <a:ea typeface="+mn-ea"/>
                          <a:cs typeface="+mn-cs"/>
                        </a:rPr>
                        <a:t>lettre de l’alphabet.</a:t>
                      </a:r>
                      <a:endParaRPr lang="fr-FR" sz="1200" b="0" kern="1200" dirty="0">
                        <a:solidFill>
                          <a:schemeClr val="tx1"/>
                        </a:solidFill>
                        <a:latin typeface="+mn-lt"/>
                        <a:ea typeface="+mn-ea"/>
                        <a:cs typeface="+mn-cs"/>
                      </a:endParaRPr>
                    </a:p>
                  </a:txBody>
                  <a:tcPr anchor="ctr">
                    <a:lnL w="12700" cap="flat" cmpd="sng" algn="ctr">
                      <a:noFill/>
                      <a:prstDash val="solid"/>
                      <a:round/>
                      <a:headEnd type="none" w="med" len="med"/>
                      <a:tailEnd type="none" w="med" len="med"/>
                    </a:lnL>
                    <a:lnR w="28575" cap="flat" cmpd="sng" algn="ctr">
                      <a:solidFill>
                        <a:schemeClr val="tx1"/>
                      </a:solidFill>
                      <a:prstDash val="sysDot"/>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fr-FR" sz="1200" b="0" kern="1200" dirty="0" smtClean="0">
                          <a:solidFill>
                            <a:schemeClr val="tx1"/>
                          </a:solidFill>
                          <a:latin typeface="+mn-lt"/>
                          <a:ea typeface="+mn-ea"/>
                          <a:cs typeface="+mn-cs"/>
                        </a:rPr>
                        <a:t>La lettre U  est la …………. </a:t>
                      </a:r>
                      <a:r>
                        <a:rPr lang="fr-FR" sz="1200" b="0" kern="1200" baseline="30000" dirty="0" smtClean="0">
                          <a:solidFill>
                            <a:schemeClr val="tx1"/>
                          </a:solidFill>
                          <a:latin typeface="+mn-lt"/>
                          <a:ea typeface="+mn-ea"/>
                          <a:cs typeface="+mn-cs"/>
                        </a:rPr>
                        <a:t>ème </a:t>
                      </a:r>
                      <a:r>
                        <a:rPr lang="fr-FR" sz="1200" b="0" kern="1200" dirty="0" smtClean="0">
                          <a:solidFill>
                            <a:schemeClr val="tx1"/>
                          </a:solidFill>
                          <a:latin typeface="+mn-lt"/>
                          <a:ea typeface="+mn-ea"/>
                          <a:cs typeface="+mn-cs"/>
                        </a:rPr>
                        <a:t>lettre de l’alphabet.</a:t>
                      </a:r>
                      <a:endParaRPr lang="fr-FR" sz="1200" b="0" kern="1200" dirty="0">
                        <a:solidFill>
                          <a:schemeClr val="tx1"/>
                        </a:solidFill>
                        <a:latin typeface="+mn-lt"/>
                        <a:ea typeface="+mn-ea"/>
                        <a:cs typeface="+mn-cs"/>
                      </a:endParaRPr>
                    </a:p>
                  </a:txBody>
                  <a:tcPr anchor="ctr">
                    <a:lnL w="28575" cap="flat" cmpd="sng" algn="ctr">
                      <a:solidFill>
                        <a:schemeClr val="tx1"/>
                      </a:solidFill>
                      <a:prstDash val="sysDot"/>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bl>
          </a:graphicData>
        </a:graphic>
      </p:graphicFrame>
      <p:grpSp>
        <p:nvGrpSpPr>
          <p:cNvPr id="27" name="Groupe 26"/>
          <p:cNvGrpSpPr/>
          <p:nvPr/>
        </p:nvGrpSpPr>
        <p:grpSpPr>
          <a:xfrm>
            <a:off x="116632" y="3728864"/>
            <a:ext cx="360040" cy="461665"/>
            <a:chOff x="116632" y="1352600"/>
            <a:chExt cx="360040" cy="461665"/>
          </a:xfrm>
        </p:grpSpPr>
        <p:sp>
          <p:nvSpPr>
            <p:cNvPr id="28" name="Ellipse 27"/>
            <p:cNvSpPr/>
            <p:nvPr/>
          </p:nvSpPr>
          <p:spPr>
            <a:xfrm>
              <a:off x="116632" y="1424608"/>
              <a:ext cx="360040" cy="360040"/>
            </a:xfrm>
            <a:prstGeom prst="ellipse">
              <a:avLst/>
            </a:prstGeom>
            <a:solidFill>
              <a:schemeClr val="bg1">
                <a:lumMod val="85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9" name="ZoneTexte 28"/>
            <p:cNvSpPr txBox="1"/>
            <p:nvPr/>
          </p:nvSpPr>
          <p:spPr>
            <a:xfrm>
              <a:off x="116632" y="1352600"/>
              <a:ext cx="360040" cy="461665"/>
            </a:xfrm>
            <a:prstGeom prst="rect">
              <a:avLst/>
            </a:prstGeom>
            <a:noFill/>
          </p:spPr>
          <p:txBody>
            <a:bodyPr wrap="square" rtlCol="0">
              <a:spAutoFit/>
            </a:bodyPr>
            <a:lstStyle/>
            <a:p>
              <a:pPr algn="ctr"/>
              <a:r>
                <a:rPr lang="fr-FR" sz="2400" dirty="0" smtClean="0">
                  <a:solidFill>
                    <a:schemeClr val="bg1">
                      <a:lumMod val="50000"/>
                    </a:schemeClr>
                  </a:solidFill>
                  <a:effectLst>
                    <a:outerShdw blurRad="38100" dist="38100" dir="2700000" algn="tl">
                      <a:srgbClr val="000000">
                        <a:alpha val="43137"/>
                      </a:srgbClr>
                    </a:outerShdw>
                  </a:effectLst>
                  <a:latin typeface="Berlin Sans FB Demi" pitchFamily="34" charset="0"/>
                </a:rPr>
                <a:t>2</a:t>
              </a:r>
              <a:endParaRPr lang="fr-FR" sz="2400" dirty="0">
                <a:solidFill>
                  <a:schemeClr val="bg1">
                    <a:lumMod val="50000"/>
                  </a:schemeClr>
                </a:solidFill>
                <a:effectLst>
                  <a:outerShdw blurRad="38100" dist="38100" dir="2700000" algn="tl">
                    <a:srgbClr val="000000">
                      <a:alpha val="43137"/>
                    </a:srgbClr>
                  </a:outerShdw>
                </a:effectLst>
                <a:latin typeface="Berlin Sans FB Demi" pitchFamily="34" charset="0"/>
              </a:endParaRPr>
            </a:p>
          </p:txBody>
        </p:sp>
      </p:grpSp>
      <p:sp>
        <p:nvSpPr>
          <p:cNvPr id="30" name="ZoneTexte 29"/>
          <p:cNvSpPr txBox="1"/>
          <p:nvPr/>
        </p:nvSpPr>
        <p:spPr>
          <a:xfrm>
            <a:off x="476672" y="3894366"/>
            <a:ext cx="6192688" cy="338554"/>
          </a:xfrm>
          <a:prstGeom prst="rect">
            <a:avLst/>
          </a:prstGeom>
          <a:noFill/>
        </p:spPr>
        <p:txBody>
          <a:bodyPr wrap="square" rtlCol="0">
            <a:spAutoFit/>
          </a:bodyPr>
          <a:lstStyle/>
          <a:p>
            <a:r>
              <a:rPr lang="fr-FR" sz="1600" u="sng" dirty="0" smtClean="0">
                <a:latin typeface="SimpleRonde" pitchFamily="2" charset="0"/>
              </a:rPr>
              <a:t>Récris les mots de ces listes dans l’ordre alphabétique.</a:t>
            </a:r>
            <a:endParaRPr lang="fr-FR" sz="1600" u="sng" dirty="0">
              <a:latin typeface="SimpleRonde" pitchFamily="2" charset="0"/>
            </a:endParaRPr>
          </a:p>
        </p:txBody>
      </p:sp>
      <p:sp>
        <p:nvSpPr>
          <p:cNvPr id="2" name="ZoneTexte 1"/>
          <p:cNvSpPr txBox="1"/>
          <p:nvPr/>
        </p:nvSpPr>
        <p:spPr>
          <a:xfrm>
            <a:off x="116632" y="4304928"/>
            <a:ext cx="6552728" cy="307777"/>
          </a:xfrm>
          <a:prstGeom prst="rect">
            <a:avLst/>
          </a:prstGeom>
          <a:noFill/>
        </p:spPr>
        <p:txBody>
          <a:bodyPr wrap="square" rtlCol="0">
            <a:spAutoFit/>
          </a:bodyPr>
          <a:lstStyle/>
          <a:p>
            <a:pPr algn="ctr"/>
            <a:r>
              <a:rPr lang="fr-FR" sz="1400" b="1" i="1" dirty="0" smtClean="0"/>
              <a:t>opération – carré – addition – multiplication - compter</a:t>
            </a:r>
            <a:endParaRPr lang="fr-FR" sz="1400" b="1" i="1" dirty="0"/>
          </a:p>
        </p:txBody>
      </p:sp>
      <p:pic>
        <p:nvPicPr>
          <p:cNvPr id="4" name="Image 3" descr="Capture d’écran"/>
          <p:cNvPicPr>
            <a:picLocks noChangeAspect="1"/>
          </p:cNvPicPr>
          <p:nvPr/>
        </p:nvPicPr>
        <p:blipFill rotWithShape="1">
          <a:blip r:embed="rId2">
            <a:extLst>
              <a:ext uri="{28A0092B-C50C-407E-A947-70E740481C1C}">
                <a14:useLocalDpi xmlns:a14="http://schemas.microsoft.com/office/drawing/2010/main" val="0"/>
              </a:ext>
            </a:extLst>
          </a:blip>
          <a:srcRect l="5267" r="4434" b="79079"/>
          <a:stretch/>
        </p:blipFill>
        <p:spPr>
          <a:xfrm>
            <a:off x="476672" y="4664968"/>
            <a:ext cx="6192688" cy="502778"/>
          </a:xfrm>
          <a:prstGeom prst="rect">
            <a:avLst/>
          </a:prstGeom>
        </p:spPr>
      </p:pic>
      <p:sp>
        <p:nvSpPr>
          <p:cNvPr id="31" name="ZoneTexte 30"/>
          <p:cNvSpPr txBox="1"/>
          <p:nvPr/>
        </p:nvSpPr>
        <p:spPr>
          <a:xfrm>
            <a:off x="116632" y="5325342"/>
            <a:ext cx="6552728" cy="307777"/>
          </a:xfrm>
          <a:prstGeom prst="rect">
            <a:avLst/>
          </a:prstGeom>
          <a:noFill/>
        </p:spPr>
        <p:txBody>
          <a:bodyPr wrap="square" rtlCol="0">
            <a:spAutoFit/>
          </a:bodyPr>
          <a:lstStyle/>
          <a:p>
            <a:pPr algn="ctr"/>
            <a:r>
              <a:rPr lang="fr-FR" sz="1400" b="1" i="1" dirty="0" smtClean="0"/>
              <a:t>orthographe – grammaire – vocabulaire – conjugaison - français</a:t>
            </a:r>
            <a:endParaRPr lang="fr-FR" sz="1400" b="1" i="1" dirty="0"/>
          </a:p>
        </p:txBody>
      </p:sp>
      <p:pic>
        <p:nvPicPr>
          <p:cNvPr id="32" name="Image 31" descr="Capture d’écran"/>
          <p:cNvPicPr>
            <a:picLocks noChangeAspect="1"/>
          </p:cNvPicPr>
          <p:nvPr/>
        </p:nvPicPr>
        <p:blipFill rotWithShape="1">
          <a:blip r:embed="rId2">
            <a:extLst>
              <a:ext uri="{28A0092B-C50C-407E-A947-70E740481C1C}">
                <a14:useLocalDpi xmlns:a14="http://schemas.microsoft.com/office/drawing/2010/main" val="0"/>
              </a:ext>
            </a:extLst>
          </a:blip>
          <a:srcRect l="5267" r="4434" b="79079"/>
          <a:stretch/>
        </p:blipFill>
        <p:spPr>
          <a:xfrm>
            <a:off x="476672" y="5685382"/>
            <a:ext cx="6192688" cy="502778"/>
          </a:xfrm>
          <a:prstGeom prst="rect">
            <a:avLst/>
          </a:prstGeom>
        </p:spPr>
      </p:pic>
      <p:grpSp>
        <p:nvGrpSpPr>
          <p:cNvPr id="33" name="Groupe 32"/>
          <p:cNvGrpSpPr/>
          <p:nvPr/>
        </p:nvGrpSpPr>
        <p:grpSpPr>
          <a:xfrm>
            <a:off x="116632" y="6537176"/>
            <a:ext cx="360040" cy="461665"/>
            <a:chOff x="116632" y="1352600"/>
            <a:chExt cx="360040" cy="461665"/>
          </a:xfrm>
        </p:grpSpPr>
        <p:sp>
          <p:nvSpPr>
            <p:cNvPr id="34" name="Ellipse 33"/>
            <p:cNvSpPr/>
            <p:nvPr/>
          </p:nvSpPr>
          <p:spPr>
            <a:xfrm>
              <a:off x="116632" y="1424608"/>
              <a:ext cx="360040" cy="360040"/>
            </a:xfrm>
            <a:prstGeom prst="ellipse">
              <a:avLst/>
            </a:prstGeom>
            <a:solidFill>
              <a:schemeClr val="bg1">
                <a:lumMod val="85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5" name="ZoneTexte 34"/>
            <p:cNvSpPr txBox="1"/>
            <p:nvPr/>
          </p:nvSpPr>
          <p:spPr>
            <a:xfrm>
              <a:off x="116632" y="1352600"/>
              <a:ext cx="360040" cy="461665"/>
            </a:xfrm>
            <a:prstGeom prst="rect">
              <a:avLst/>
            </a:prstGeom>
            <a:noFill/>
          </p:spPr>
          <p:txBody>
            <a:bodyPr wrap="square" rtlCol="0">
              <a:spAutoFit/>
            </a:bodyPr>
            <a:lstStyle/>
            <a:p>
              <a:pPr algn="ctr"/>
              <a:r>
                <a:rPr lang="fr-FR" sz="2400" dirty="0" smtClean="0">
                  <a:solidFill>
                    <a:schemeClr val="bg1">
                      <a:lumMod val="50000"/>
                    </a:schemeClr>
                  </a:solidFill>
                  <a:effectLst>
                    <a:outerShdw blurRad="38100" dist="38100" dir="2700000" algn="tl">
                      <a:srgbClr val="000000">
                        <a:alpha val="43137"/>
                      </a:srgbClr>
                    </a:outerShdw>
                  </a:effectLst>
                  <a:latin typeface="Berlin Sans FB Demi" pitchFamily="34" charset="0"/>
                </a:rPr>
                <a:t>3</a:t>
              </a:r>
              <a:endParaRPr lang="fr-FR" sz="2400" dirty="0">
                <a:solidFill>
                  <a:schemeClr val="bg1">
                    <a:lumMod val="50000"/>
                  </a:schemeClr>
                </a:solidFill>
                <a:effectLst>
                  <a:outerShdw blurRad="38100" dist="38100" dir="2700000" algn="tl">
                    <a:srgbClr val="000000">
                      <a:alpha val="43137"/>
                    </a:srgbClr>
                  </a:outerShdw>
                </a:effectLst>
                <a:latin typeface="Berlin Sans FB Demi" pitchFamily="34" charset="0"/>
              </a:endParaRPr>
            </a:p>
          </p:txBody>
        </p:sp>
      </p:grpSp>
      <p:sp>
        <p:nvSpPr>
          <p:cNvPr id="36" name="ZoneTexte 35"/>
          <p:cNvSpPr txBox="1"/>
          <p:nvPr/>
        </p:nvSpPr>
        <p:spPr>
          <a:xfrm>
            <a:off x="476672" y="6702678"/>
            <a:ext cx="6192688" cy="338554"/>
          </a:xfrm>
          <a:prstGeom prst="rect">
            <a:avLst/>
          </a:prstGeom>
          <a:noFill/>
        </p:spPr>
        <p:txBody>
          <a:bodyPr wrap="square" rtlCol="0">
            <a:spAutoFit/>
          </a:bodyPr>
          <a:lstStyle/>
          <a:p>
            <a:r>
              <a:rPr lang="fr-FR" sz="1600" u="sng" dirty="0" smtClean="0">
                <a:latin typeface="SimpleRonde" pitchFamily="2" charset="0"/>
              </a:rPr>
              <a:t>Retrouve la place du mot en cochant la bonne case.</a:t>
            </a:r>
            <a:endParaRPr lang="fr-FR" sz="1600" u="sng" dirty="0">
              <a:latin typeface="SimpleRonde" pitchFamily="2" charset="0"/>
            </a:endParaRPr>
          </a:p>
        </p:txBody>
      </p:sp>
      <p:sp>
        <p:nvSpPr>
          <p:cNvPr id="37" name="Carré corné 36"/>
          <p:cNvSpPr/>
          <p:nvPr/>
        </p:nvSpPr>
        <p:spPr>
          <a:xfrm rot="509975">
            <a:off x="136912" y="7412431"/>
            <a:ext cx="1152128" cy="360040"/>
          </a:xfrm>
          <a:prstGeom prst="foldedCorner">
            <a:avLst/>
          </a:prstGeom>
          <a:solidFill>
            <a:schemeClr val="bg1">
              <a:lumMod val="8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fr-FR" dirty="0" smtClean="0">
                <a:solidFill>
                  <a:schemeClr val="tx1"/>
                </a:solidFill>
              </a:rPr>
              <a:t>bureau</a:t>
            </a:r>
            <a:endParaRPr lang="fr-FR" dirty="0">
              <a:solidFill>
                <a:schemeClr val="tx1"/>
              </a:solidFill>
            </a:endParaRPr>
          </a:p>
        </p:txBody>
      </p:sp>
      <p:sp>
        <p:nvSpPr>
          <p:cNvPr id="38" name="Carré corné 37"/>
          <p:cNvSpPr/>
          <p:nvPr/>
        </p:nvSpPr>
        <p:spPr>
          <a:xfrm rot="21275712">
            <a:off x="131026" y="8283915"/>
            <a:ext cx="1152128" cy="360040"/>
          </a:xfrm>
          <a:prstGeom prst="foldedCorner">
            <a:avLst/>
          </a:prstGeom>
          <a:solidFill>
            <a:schemeClr val="bg1">
              <a:lumMod val="8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fr-FR" dirty="0" smtClean="0">
                <a:solidFill>
                  <a:schemeClr val="tx1"/>
                </a:solidFill>
              </a:rPr>
              <a:t>tracteur</a:t>
            </a:r>
            <a:endParaRPr lang="fr-FR" dirty="0">
              <a:solidFill>
                <a:schemeClr val="tx1"/>
              </a:solidFill>
            </a:endParaRPr>
          </a:p>
        </p:txBody>
      </p:sp>
      <p:sp>
        <p:nvSpPr>
          <p:cNvPr id="39" name="Carré corné 38"/>
          <p:cNvSpPr/>
          <p:nvPr/>
        </p:nvSpPr>
        <p:spPr>
          <a:xfrm rot="509975">
            <a:off x="136912" y="9140623"/>
            <a:ext cx="1152128" cy="360040"/>
          </a:xfrm>
          <a:prstGeom prst="foldedCorner">
            <a:avLst/>
          </a:prstGeom>
          <a:solidFill>
            <a:schemeClr val="bg1">
              <a:lumMod val="8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fr-FR" smtClean="0">
                <a:solidFill>
                  <a:schemeClr val="tx1"/>
                </a:solidFill>
              </a:rPr>
              <a:t>personne</a:t>
            </a:r>
            <a:endParaRPr lang="fr-FR" dirty="0">
              <a:solidFill>
                <a:schemeClr val="tx1"/>
              </a:solidFill>
            </a:endParaRPr>
          </a:p>
        </p:txBody>
      </p:sp>
      <p:graphicFrame>
        <p:nvGraphicFramePr>
          <p:cNvPr id="40" name="Tableau 39"/>
          <p:cNvGraphicFramePr>
            <a:graphicFrameLocks noGrp="1"/>
          </p:cNvGraphicFramePr>
          <p:nvPr>
            <p:extLst>
              <p:ext uri="{D42A27DB-BD31-4B8C-83A1-F6EECF244321}">
                <p14:modId xmlns:p14="http://schemas.microsoft.com/office/powerpoint/2010/main" val="3977831127"/>
              </p:ext>
            </p:extLst>
          </p:nvPr>
        </p:nvGraphicFramePr>
        <p:xfrm>
          <a:off x="1772816" y="7484798"/>
          <a:ext cx="4824536" cy="370840"/>
        </p:xfrm>
        <a:graphic>
          <a:graphicData uri="http://schemas.openxmlformats.org/drawingml/2006/table">
            <a:tbl>
              <a:tblPr firstRow="1" bandRow="1">
                <a:tableStyleId>{5C22544A-7EE6-4342-B048-85BDC9FD1C3A}</a:tableStyleId>
              </a:tblPr>
              <a:tblGrid>
                <a:gridCol w="576064"/>
                <a:gridCol w="884670"/>
                <a:gridCol w="555490"/>
                <a:gridCol w="905244"/>
                <a:gridCol w="534916"/>
                <a:gridCol w="925818"/>
                <a:gridCol w="442334"/>
              </a:tblGrid>
              <a:tr h="370840">
                <a:tc>
                  <a:txBody>
                    <a:bodyPr/>
                    <a:lstStyle/>
                    <a:p>
                      <a:pPr algn="ctr"/>
                      <a:r>
                        <a:rPr lang="fr-FR" sz="1400" dirty="0" smtClean="0">
                          <a:solidFill>
                            <a:schemeClr val="tx1"/>
                          </a:solidFill>
                          <a:effectLst>
                            <a:outerShdw blurRad="38100" dist="38100" dir="2700000" algn="tl">
                              <a:srgbClr val="000000">
                                <a:alpha val="43137"/>
                              </a:srgbClr>
                            </a:outerShdw>
                          </a:effectLst>
                          <a:sym typeface="Wingdings"/>
                        </a:rPr>
                        <a:t></a:t>
                      </a:r>
                      <a:endParaRPr lang="fr-FR" sz="1400" dirty="0">
                        <a:solidFill>
                          <a:schemeClr val="tx1"/>
                        </a:solidFill>
                        <a:effectLst>
                          <a:outerShdw blurRad="38100" dist="38100" dir="2700000" algn="tl">
                            <a:srgbClr val="000000">
                              <a:alpha val="43137"/>
                            </a:srgbClr>
                          </a:outerShdw>
                        </a:effectLst>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pPr algn="ctr"/>
                      <a:r>
                        <a:rPr lang="fr-FR" sz="1400" dirty="0" smtClean="0">
                          <a:solidFill>
                            <a:schemeClr val="tx1"/>
                          </a:solidFill>
                        </a:rPr>
                        <a:t>bol</a:t>
                      </a:r>
                      <a:endParaRPr lang="fr-FR" sz="1400" dirty="0">
                        <a:solidFill>
                          <a:schemeClr val="tx1"/>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fr-FR" sz="1400" dirty="0" smtClean="0">
                          <a:solidFill>
                            <a:schemeClr val="tx1"/>
                          </a:solidFill>
                          <a:effectLst>
                            <a:outerShdw blurRad="38100" dist="38100" dir="2700000" algn="tl">
                              <a:srgbClr val="000000">
                                <a:alpha val="43137"/>
                              </a:srgbClr>
                            </a:outerShdw>
                          </a:effectLst>
                          <a:sym typeface="Wingdings"/>
                        </a:rPr>
                        <a:t></a:t>
                      </a:r>
                      <a:endParaRPr lang="fr-FR" sz="1400" dirty="0" smtClean="0">
                        <a:solidFill>
                          <a:schemeClr val="tx1"/>
                        </a:solidFill>
                        <a:effectLst>
                          <a:outerShdw blurRad="38100" dist="38100" dir="2700000" algn="tl">
                            <a:srgbClr val="000000">
                              <a:alpha val="43137"/>
                            </a:srgbClr>
                          </a:outerShdw>
                        </a:effectLst>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pPr algn="ctr"/>
                      <a:r>
                        <a:rPr lang="fr-FR" sz="1400" dirty="0" smtClean="0">
                          <a:solidFill>
                            <a:schemeClr val="tx1"/>
                          </a:solidFill>
                        </a:rPr>
                        <a:t>boule</a:t>
                      </a:r>
                      <a:endParaRPr lang="fr-FR" sz="1400" dirty="0">
                        <a:solidFill>
                          <a:schemeClr val="tx1"/>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fr-FR" sz="1400" dirty="0" smtClean="0">
                          <a:solidFill>
                            <a:schemeClr val="tx1"/>
                          </a:solidFill>
                          <a:effectLst>
                            <a:outerShdw blurRad="38100" dist="38100" dir="2700000" algn="tl">
                              <a:srgbClr val="000000">
                                <a:alpha val="43137"/>
                              </a:srgbClr>
                            </a:outerShdw>
                          </a:effectLst>
                          <a:sym typeface="Wingdings"/>
                        </a:rPr>
                        <a:t></a:t>
                      </a:r>
                      <a:endParaRPr lang="fr-FR" sz="1400" dirty="0" smtClean="0">
                        <a:solidFill>
                          <a:schemeClr val="tx1"/>
                        </a:solidFill>
                        <a:effectLst>
                          <a:outerShdw blurRad="38100" dist="38100" dir="2700000" algn="tl">
                            <a:srgbClr val="000000">
                              <a:alpha val="43137"/>
                            </a:srgbClr>
                          </a:outerShdw>
                        </a:effectLst>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pPr algn="ctr"/>
                      <a:r>
                        <a:rPr lang="fr-FR" sz="1400" dirty="0" smtClean="0">
                          <a:solidFill>
                            <a:schemeClr val="tx1"/>
                          </a:solidFill>
                        </a:rPr>
                        <a:t>buste</a:t>
                      </a:r>
                      <a:endParaRPr lang="fr-FR" sz="1400" dirty="0">
                        <a:solidFill>
                          <a:schemeClr val="tx1"/>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fr-FR" sz="1400" dirty="0" smtClean="0">
                          <a:solidFill>
                            <a:schemeClr val="tx1"/>
                          </a:solidFill>
                          <a:effectLst>
                            <a:outerShdw blurRad="38100" dist="38100" dir="2700000" algn="tl">
                              <a:srgbClr val="000000">
                                <a:alpha val="43137"/>
                              </a:srgbClr>
                            </a:outerShdw>
                          </a:effectLst>
                          <a:sym typeface="Wingdings"/>
                        </a:rPr>
                        <a:t></a:t>
                      </a:r>
                      <a:endParaRPr lang="fr-FR" sz="1400" dirty="0" smtClean="0">
                        <a:solidFill>
                          <a:schemeClr val="tx1"/>
                        </a:solidFill>
                        <a:effectLst>
                          <a:outerShdw blurRad="38100" dist="38100" dir="2700000" algn="tl">
                            <a:srgbClr val="000000">
                              <a:alpha val="43137"/>
                            </a:srgbClr>
                          </a:outerShdw>
                        </a:effectLst>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r>
            </a:tbl>
          </a:graphicData>
        </a:graphic>
      </p:graphicFrame>
      <p:graphicFrame>
        <p:nvGraphicFramePr>
          <p:cNvPr id="41" name="Tableau 40"/>
          <p:cNvGraphicFramePr>
            <a:graphicFrameLocks noGrp="1"/>
          </p:cNvGraphicFramePr>
          <p:nvPr>
            <p:extLst>
              <p:ext uri="{D42A27DB-BD31-4B8C-83A1-F6EECF244321}">
                <p14:modId xmlns:p14="http://schemas.microsoft.com/office/powerpoint/2010/main" val="438132310"/>
              </p:ext>
            </p:extLst>
          </p:nvPr>
        </p:nvGraphicFramePr>
        <p:xfrm>
          <a:off x="1786533" y="8326576"/>
          <a:ext cx="4824536" cy="370840"/>
        </p:xfrm>
        <a:graphic>
          <a:graphicData uri="http://schemas.openxmlformats.org/drawingml/2006/table">
            <a:tbl>
              <a:tblPr firstRow="1" bandRow="1">
                <a:tableStyleId>{5C22544A-7EE6-4342-B048-85BDC9FD1C3A}</a:tableStyleId>
              </a:tblPr>
              <a:tblGrid>
                <a:gridCol w="576064"/>
                <a:gridCol w="884670"/>
                <a:gridCol w="555490"/>
                <a:gridCol w="905244"/>
                <a:gridCol w="534916"/>
                <a:gridCol w="925818"/>
                <a:gridCol w="442334"/>
              </a:tblGrid>
              <a:tr h="370840">
                <a:tc>
                  <a:txBody>
                    <a:bodyPr/>
                    <a:lstStyle/>
                    <a:p>
                      <a:pPr algn="ctr"/>
                      <a:r>
                        <a:rPr lang="fr-FR" sz="1400" dirty="0" smtClean="0">
                          <a:solidFill>
                            <a:schemeClr val="tx1"/>
                          </a:solidFill>
                          <a:effectLst>
                            <a:outerShdw blurRad="38100" dist="38100" dir="2700000" algn="tl">
                              <a:srgbClr val="000000">
                                <a:alpha val="43137"/>
                              </a:srgbClr>
                            </a:outerShdw>
                          </a:effectLst>
                          <a:sym typeface="Wingdings"/>
                        </a:rPr>
                        <a:t></a:t>
                      </a:r>
                      <a:endParaRPr lang="fr-FR" sz="1400" dirty="0">
                        <a:solidFill>
                          <a:schemeClr val="tx1"/>
                        </a:solidFill>
                        <a:effectLst>
                          <a:outerShdw blurRad="38100" dist="38100" dir="2700000" algn="tl">
                            <a:srgbClr val="000000">
                              <a:alpha val="43137"/>
                            </a:srgbClr>
                          </a:outerShdw>
                        </a:effectLst>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pPr algn="ctr"/>
                      <a:r>
                        <a:rPr lang="fr-FR" sz="1400" dirty="0" smtClean="0">
                          <a:solidFill>
                            <a:schemeClr val="tx1"/>
                          </a:solidFill>
                        </a:rPr>
                        <a:t>tableau</a:t>
                      </a:r>
                      <a:endParaRPr lang="fr-FR" sz="1400" dirty="0">
                        <a:solidFill>
                          <a:schemeClr val="tx1"/>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fr-FR" sz="1400" dirty="0" smtClean="0">
                          <a:solidFill>
                            <a:schemeClr val="tx1"/>
                          </a:solidFill>
                          <a:effectLst>
                            <a:outerShdw blurRad="38100" dist="38100" dir="2700000" algn="tl">
                              <a:srgbClr val="000000">
                                <a:alpha val="43137"/>
                              </a:srgbClr>
                            </a:outerShdw>
                          </a:effectLst>
                          <a:sym typeface="Wingdings"/>
                        </a:rPr>
                        <a:t></a:t>
                      </a:r>
                      <a:endParaRPr lang="fr-FR" sz="1400" dirty="0" smtClean="0">
                        <a:solidFill>
                          <a:schemeClr val="tx1"/>
                        </a:solidFill>
                        <a:effectLst>
                          <a:outerShdw blurRad="38100" dist="38100" dir="2700000" algn="tl">
                            <a:srgbClr val="000000">
                              <a:alpha val="43137"/>
                            </a:srgbClr>
                          </a:outerShdw>
                        </a:effectLst>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pPr algn="ctr"/>
                      <a:r>
                        <a:rPr lang="fr-FR" sz="1400" dirty="0" smtClean="0">
                          <a:solidFill>
                            <a:schemeClr val="tx1"/>
                          </a:solidFill>
                        </a:rPr>
                        <a:t>tâche</a:t>
                      </a:r>
                      <a:endParaRPr lang="fr-FR" sz="1400" dirty="0">
                        <a:solidFill>
                          <a:schemeClr val="tx1"/>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fr-FR" sz="1400" dirty="0" smtClean="0">
                          <a:solidFill>
                            <a:schemeClr val="tx1"/>
                          </a:solidFill>
                          <a:effectLst>
                            <a:outerShdw blurRad="38100" dist="38100" dir="2700000" algn="tl">
                              <a:srgbClr val="000000">
                                <a:alpha val="43137"/>
                              </a:srgbClr>
                            </a:outerShdw>
                          </a:effectLst>
                          <a:sym typeface="Wingdings"/>
                        </a:rPr>
                        <a:t></a:t>
                      </a:r>
                      <a:endParaRPr lang="fr-FR" sz="1400" dirty="0" smtClean="0">
                        <a:solidFill>
                          <a:schemeClr val="tx1"/>
                        </a:solidFill>
                        <a:effectLst>
                          <a:outerShdw blurRad="38100" dist="38100" dir="2700000" algn="tl">
                            <a:srgbClr val="000000">
                              <a:alpha val="43137"/>
                            </a:srgbClr>
                          </a:outerShdw>
                        </a:effectLst>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pPr algn="ctr"/>
                      <a:r>
                        <a:rPr lang="fr-FR" sz="1400" dirty="0" smtClean="0">
                          <a:solidFill>
                            <a:schemeClr val="tx1"/>
                          </a:solidFill>
                        </a:rPr>
                        <a:t>trait</a:t>
                      </a:r>
                      <a:endParaRPr lang="fr-FR" sz="1400" dirty="0">
                        <a:solidFill>
                          <a:schemeClr val="tx1"/>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fr-FR" sz="1400" dirty="0" smtClean="0">
                          <a:solidFill>
                            <a:schemeClr val="tx1"/>
                          </a:solidFill>
                          <a:effectLst>
                            <a:outerShdw blurRad="38100" dist="38100" dir="2700000" algn="tl">
                              <a:srgbClr val="000000">
                                <a:alpha val="43137"/>
                              </a:srgbClr>
                            </a:outerShdw>
                          </a:effectLst>
                          <a:sym typeface="Wingdings"/>
                        </a:rPr>
                        <a:t></a:t>
                      </a:r>
                      <a:endParaRPr lang="fr-FR" sz="1400" dirty="0" smtClean="0">
                        <a:solidFill>
                          <a:schemeClr val="tx1"/>
                        </a:solidFill>
                        <a:effectLst>
                          <a:outerShdw blurRad="38100" dist="38100" dir="2700000" algn="tl">
                            <a:srgbClr val="000000">
                              <a:alpha val="43137"/>
                            </a:srgbClr>
                          </a:outerShdw>
                        </a:effectLst>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r>
            </a:tbl>
          </a:graphicData>
        </a:graphic>
      </p:graphicFrame>
      <p:graphicFrame>
        <p:nvGraphicFramePr>
          <p:cNvPr id="42" name="Tableau 41"/>
          <p:cNvGraphicFramePr>
            <a:graphicFrameLocks noGrp="1"/>
          </p:cNvGraphicFramePr>
          <p:nvPr>
            <p:extLst>
              <p:ext uri="{D42A27DB-BD31-4B8C-83A1-F6EECF244321}">
                <p14:modId xmlns:p14="http://schemas.microsoft.com/office/powerpoint/2010/main" val="89858852"/>
              </p:ext>
            </p:extLst>
          </p:nvPr>
        </p:nvGraphicFramePr>
        <p:xfrm>
          <a:off x="1782341" y="9201472"/>
          <a:ext cx="4824536" cy="370840"/>
        </p:xfrm>
        <a:graphic>
          <a:graphicData uri="http://schemas.openxmlformats.org/drawingml/2006/table">
            <a:tbl>
              <a:tblPr firstRow="1" bandRow="1">
                <a:tableStyleId>{5C22544A-7EE6-4342-B048-85BDC9FD1C3A}</a:tableStyleId>
              </a:tblPr>
              <a:tblGrid>
                <a:gridCol w="576064"/>
                <a:gridCol w="884670"/>
                <a:gridCol w="555490"/>
                <a:gridCol w="905244"/>
                <a:gridCol w="534916"/>
                <a:gridCol w="925818"/>
                <a:gridCol w="442334"/>
              </a:tblGrid>
              <a:tr h="370840">
                <a:tc>
                  <a:txBody>
                    <a:bodyPr/>
                    <a:lstStyle/>
                    <a:p>
                      <a:pPr algn="ctr"/>
                      <a:r>
                        <a:rPr lang="fr-FR" sz="1400" dirty="0" smtClean="0">
                          <a:solidFill>
                            <a:schemeClr val="tx1"/>
                          </a:solidFill>
                          <a:effectLst>
                            <a:outerShdw blurRad="38100" dist="38100" dir="2700000" algn="tl">
                              <a:srgbClr val="000000">
                                <a:alpha val="43137"/>
                              </a:srgbClr>
                            </a:outerShdw>
                          </a:effectLst>
                          <a:sym typeface="Wingdings"/>
                        </a:rPr>
                        <a:t></a:t>
                      </a:r>
                      <a:endParaRPr lang="fr-FR" sz="1400" dirty="0">
                        <a:solidFill>
                          <a:schemeClr val="tx1"/>
                        </a:solidFill>
                        <a:effectLst>
                          <a:outerShdw blurRad="38100" dist="38100" dir="2700000" algn="tl">
                            <a:srgbClr val="000000">
                              <a:alpha val="43137"/>
                            </a:srgbClr>
                          </a:outerShdw>
                        </a:effectLst>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pPr algn="ctr"/>
                      <a:r>
                        <a:rPr lang="fr-FR" sz="1400" dirty="0" smtClean="0">
                          <a:solidFill>
                            <a:schemeClr val="tx1"/>
                          </a:solidFill>
                        </a:rPr>
                        <a:t>pivoine</a:t>
                      </a:r>
                      <a:endParaRPr lang="fr-FR" sz="1400" dirty="0">
                        <a:solidFill>
                          <a:schemeClr val="tx1"/>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fr-FR" sz="1400" dirty="0" smtClean="0">
                          <a:solidFill>
                            <a:schemeClr val="tx1"/>
                          </a:solidFill>
                          <a:effectLst>
                            <a:outerShdw blurRad="38100" dist="38100" dir="2700000" algn="tl">
                              <a:srgbClr val="000000">
                                <a:alpha val="43137"/>
                              </a:srgbClr>
                            </a:outerShdw>
                          </a:effectLst>
                          <a:sym typeface="Wingdings"/>
                        </a:rPr>
                        <a:t></a:t>
                      </a:r>
                      <a:endParaRPr lang="fr-FR" sz="1400" dirty="0" smtClean="0">
                        <a:solidFill>
                          <a:schemeClr val="tx1"/>
                        </a:solidFill>
                        <a:effectLst>
                          <a:outerShdw blurRad="38100" dist="38100" dir="2700000" algn="tl">
                            <a:srgbClr val="000000">
                              <a:alpha val="43137"/>
                            </a:srgbClr>
                          </a:outerShdw>
                        </a:effectLst>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pPr algn="ctr"/>
                      <a:r>
                        <a:rPr lang="fr-FR" sz="1400" dirty="0" smtClean="0">
                          <a:solidFill>
                            <a:schemeClr val="tx1"/>
                          </a:solidFill>
                        </a:rPr>
                        <a:t>pont</a:t>
                      </a:r>
                      <a:endParaRPr lang="fr-FR" sz="1400" dirty="0">
                        <a:solidFill>
                          <a:schemeClr val="tx1"/>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fr-FR" sz="1400" dirty="0" smtClean="0">
                          <a:solidFill>
                            <a:schemeClr val="tx1"/>
                          </a:solidFill>
                          <a:effectLst>
                            <a:outerShdw blurRad="38100" dist="38100" dir="2700000" algn="tl">
                              <a:srgbClr val="000000">
                                <a:alpha val="43137"/>
                              </a:srgbClr>
                            </a:outerShdw>
                          </a:effectLst>
                          <a:sym typeface="Wingdings"/>
                        </a:rPr>
                        <a:t></a:t>
                      </a:r>
                      <a:endParaRPr lang="fr-FR" sz="1400" dirty="0" smtClean="0">
                        <a:solidFill>
                          <a:schemeClr val="tx1"/>
                        </a:solidFill>
                        <a:effectLst>
                          <a:outerShdw blurRad="38100" dist="38100" dir="2700000" algn="tl">
                            <a:srgbClr val="000000">
                              <a:alpha val="43137"/>
                            </a:srgbClr>
                          </a:outerShdw>
                        </a:effectLst>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pPr algn="ctr"/>
                      <a:r>
                        <a:rPr lang="fr-FR" sz="1400" dirty="0" smtClean="0">
                          <a:solidFill>
                            <a:schemeClr val="tx1"/>
                          </a:solidFill>
                        </a:rPr>
                        <a:t>rouleau</a:t>
                      </a:r>
                      <a:endParaRPr lang="fr-FR" sz="1400" dirty="0">
                        <a:solidFill>
                          <a:schemeClr val="tx1"/>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fr-FR" sz="1400" dirty="0" smtClean="0">
                          <a:solidFill>
                            <a:schemeClr val="tx1"/>
                          </a:solidFill>
                          <a:effectLst>
                            <a:outerShdw blurRad="38100" dist="38100" dir="2700000" algn="tl">
                              <a:srgbClr val="000000">
                                <a:alpha val="43137"/>
                              </a:srgbClr>
                            </a:outerShdw>
                          </a:effectLst>
                          <a:sym typeface="Wingdings"/>
                        </a:rPr>
                        <a:t></a:t>
                      </a:r>
                      <a:endParaRPr lang="fr-FR" sz="1400" dirty="0" smtClean="0">
                        <a:solidFill>
                          <a:schemeClr val="tx1"/>
                        </a:solidFill>
                        <a:effectLst>
                          <a:outerShdw blurRad="38100" dist="38100" dir="2700000" algn="tl">
                            <a:srgbClr val="000000">
                              <a:alpha val="43137"/>
                            </a:srgbClr>
                          </a:outerShdw>
                        </a:effectLst>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r>
            </a:tbl>
          </a:graphicData>
        </a:graphic>
      </p:graphicFrame>
      <p:sp>
        <p:nvSpPr>
          <p:cNvPr id="43" name="Rectangle à coins arrondis 42"/>
          <p:cNvSpPr/>
          <p:nvPr/>
        </p:nvSpPr>
        <p:spPr>
          <a:xfrm>
            <a:off x="6568752" y="1504020"/>
            <a:ext cx="201216" cy="201216"/>
          </a:xfrm>
          <a:prstGeom prst="roundRect">
            <a:avLst/>
          </a:prstGeom>
          <a:solidFill>
            <a:schemeClr val="bg1"/>
          </a:solidFill>
          <a:ln>
            <a:solidFill>
              <a:schemeClr val="bg1">
                <a:lumMod val="5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fr-F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fr-FR"/>
          </a:p>
        </p:txBody>
      </p:sp>
      <p:sp>
        <p:nvSpPr>
          <p:cNvPr id="44" name="Rectangle à coins arrondis 43"/>
          <p:cNvSpPr/>
          <p:nvPr/>
        </p:nvSpPr>
        <p:spPr>
          <a:xfrm>
            <a:off x="6578277" y="3880284"/>
            <a:ext cx="201216" cy="201216"/>
          </a:xfrm>
          <a:prstGeom prst="roundRect">
            <a:avLst/>
          </a:prstGeom>
          <a:solidFill>
            <a:schemeClr val="bg1"/>
          </a:solidFill>
          <a:ln>
            <a:solidFill>
              <a:schemeClr val="bg1">
                <a:lumMod val="5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fr-F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fr-FR"/>
          </a:p>
        </p:txBody>
      </p:sp>
      <p:sp>
        <p:nvSpPr>
          <p:cNvPr id="45" name="Rectangle à coins arrondis 44"/>
          <p:cNvSpPr/>
          <p:nvPr/>
        </p:nvSpPr>
        <p:spPr>
          <a:xfrm>
            <a:off x="6578277" y="6666842"/>
            <a:ext cx="201216" cy="201216"/>
          </a:xfrm>
          <a:prstGeom prst="roundRect">
            <a:avLst/>
          </a:prstGeom>
          <a:solidFill>
            <a:schemeClr val="bg1"/>
          </a:solidFill>
          <a:ln>
            <a:solidFill>
              <a:schemeClr val="bg1">
                <a:lumMod val="5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fr-F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fr-FR"/>
          </a:p>
        </p:txBody>
      </p:sp>
    </p:spTree>
    <p:extLst>
      <p:ext uri="{BB962C8B-B14F-4D97-AF65-F5344CB8AC3E}">
        <p14:creationId xmlns:p14="http://schemas.microsoft.com/office/powerpoint/2010/main" val="275317089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
          <p:cNvSpPr>
            <a:spLocks noGrp="1"/>
          </p:cNvSpPr>
          <p:nvPr>
            <p:ph type="body" sz="quarter" idx="10"/>
          </p:nvPr>
        </p:nvSpPr>
        <p:spPr/>
        <p:txBody>
          <a:bodyPr>
            <a:normAutofit fontScale="70000" lnSpcReduction="20000"/>
          </a:bodyPr>
          <a:lstStyle/>
          <a:p>
            <a:r>
              <a:rPr lang="fr-FR" dirty="0" smtClean="0"/>
              <a:t>Noms concrets et noms abstraits</a:t>
            </a:r>
            <a:endParaRPr lang="fr-FR" dirty="0"/>
          </a:p>
        </p:txBody>
      </p:sp>
      <p:sp>
        <p:nvSpPr>
          <p:cNvPr id="3" name="ZoneTexte 2"/>
          <p:cNvSpPr txBox="1"/>
          <p:nvPr/>
        </p:nvSpPr>
        <p:spPr>
          <a:xfrm>
            <a:off x="548680" y="1344025"/>
            <a:ext cx="6020072" cy="388568"/>
          </a:xfrm>
          <a:prstGeom prst="rect">
            <a:avLst/>
          </a:prstGeom>
          <a:noFill/>
        </p:spPr>
        <p:txBody>
          <a:bodyPr wrap="square" rtlCol="0">
            <a:spAutoFit/>
          </a:bodyPr>
          <a:lstStyle/>
          <a:p>
            <a:pPr>
              <a:lnSpc>
                <a:spcPct val="150000"/>
              </a:lnSpc>
            </a:pPr>
            <a:r>
              <a:rPr lang="fr-FR" sz="1400" u="sng" dirty="0" smtClean="0">
                <a:latin typeface="SimpleRonde" pitchFamily="2" charset="0"/>
              </a:rPr>
              <a:t>Classe ces noms dans le tableau suivant.</a:t>
            </a:r>
            <a:endParaRPr lang="fr-FR" sz="1400" u="sng" dirty="0">
              <a:latin typeface="SimpleRonde" pitchFamily="2" charset="0"/>
            </a:endParaRPr>
          </a:p>
        </p:txBody>
      </p:sp>
      <p:grpSp>
        <p:nvGrpSpPr>
          <p:cNvPr id="4" name="Groupe 3"/>
          <p:cNvGrpSpPr/>
          <p:nvPr/>
        </p:nvGrpSpPr>
        <p:grpSpPr>
          <a:xfrm>
            <a:off x="116632" y="1280592"/>
            <a:ext cx="360040" cy="461665"/>
            <a:chOff x="116632" y="1352600"/>
            <a:chExt cx="360040" cy="461665"/>
          </a:xfrm>
        </p:grpSpPr>
        <p:sp>
          <p:nvSpPr>
            <p:cNvPr id="5" name="Ellipse 4"/>
            <p:cNvSpPr/>
            <p:nvPr/>
          </p:nvSpPr>
          <p:spPr>
            <a:xfrm>
              <a:off x="116632" y="1424608"/>
              <a:ext cx="360040" cy="360040"/>
            </a:xfrm>
            <a:prstGeom prst="ellipse">
              <a:avLst/>
            </a:prstGeom>
            <a:solidFill>
              <a:schemeClr val="bg1">
                <a:lumMod val="85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 name="ZoneTexte 5"/>
            <p:cNvSpPr txBox="1"/>
            <p:nvPr/>
          </p:nvSpPr>
          <p:spPr>
            <a:xfrm>
              <a:off x="116632" y="1352600"/>
              <a:ext cx="360040" cy="461665"/>
            </a:xfrm>
            <a:prstGeom prst="rect">
              <a:avLst/>
            </a:prstGeom>
            <a:noFill/>
          </p:spPr>
          <p:txBody>
            <a:bodyPr wrap="square" rtlCol="0">
              <a:spAutoFit/>
            </a:bodyPr>
            <a:lstStyle/>
            <a:p>
              <a:pPr algn="ctr"/>
              <a:r>
                <a:rPr lang="fr-FR" sz="2400" dirty="0" smtClean="0">
                  <a:solidFill>
                    <a:schemeClr val="bg1">
                      <a:lumMod val="50000"/>
                    </a:schemeClr>
                  </a:solidFill>
                  <a:effectLst>
                    <a:outerShdw blurRad="38100" dist="38100" dir="2700000" algn="tl">
                      <a:srgbClr val="000000">
                        <a:alpha val="43137"/>
                      </a:srgbClr>
                    </a:outerShdw>
                  </a:effectLst>
                  <a:latin typeface="Berlin Sans FB Demi" pitchFamily="34" charset="0"/>
                </a:rPr>
                <a:t>1</a:t>
              </a:r>
              <a:endParaRPr lang="fr-FR" dirty="0">
                <a:solidFill>
                  <a:schemeClr val="bg1">
                    <a:lumMod val="50000"/>
                  </a:schemeClr>
                </a:solidFill>
                <a:effectLst>
                  <a:outerShdw blurRad="38100" dist="38100" dir="2700000" algn="tl">
                    <a:srgbClr val="000000">
                      <a:alpha val="43137"/>
                    </a:srgbClr>
                  </a:outerShdw>
                </a:effectLst>
                <a:latin typeface="Berlin Sans FB Demi" pitchFamily="34" charset="0"/>
              </a:endParaRPr>
            </a:p>
          </p:txBody>
        </p:sp>
      </p:grpSp>
      <p:sp>
        <p:nvSpPr>
          <p:cNvPr id="7" name="Rectangle à coins arrondis 6"/>
          <p:cNvSpPr/>
          <p:nvPr/>
        </p:nvSpPr>
        <p:spPr>
          <a:xfrm>
            <a:off x="6568752" y="1432012"/>
            <a:ext cx="201216" cy="201216"/>
          </a:xfrm>
          <a:prstGeom prst="roundRect">
            <a:avLst/>
          </a:prstGeom>
          <a:solidFill>
            <a:schemeClr val="bg1"/>
          </a:solidFill>
          <a:ln>
            <a:solidFill>
              <a:schemeClr val="bg1">
                <a:lumMod val="5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fr-F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fr-FR"/>
          </a:p>
        </p:txBody>
      </p:sp>
      <p:graphicFrame>
        <p:nvGraphicFramePr>
          <p:cNvPr id="8" name="Tableau 7"/>
          <p:cNvGraphicFramePr>
            <a:graphicFrameLocks noGrp="1"/>
          </p:cNvGraphicFramePr>
          <p:nvPr>
            <p:extLst>
              <p:ext uri="{D42A27DB-BD31-4B8C-83A1-F6EECF244321}">
                <p14:modId xmlns:p14="http://schemas.microsoft.com/office/powerpoint/2010/main" val="1810400500"/>
              </p:ext>
            </p:extLst>
          </p:nvPr>
        </p:nvGraphicFramePr>
        <p:xfrm>
          <a:off x="836712" y="2701611"/>
          <a:ext cx="5184576" cy="1963357"/>
        </p:xfrm>
        <a:graphic>
          <a:graphicData uri="http://schemas.openxmlformats.org/drawingml/2006/table">
            <a:tbl>
              <a:tblPr firstRow="1" bandRow="1">
                <a:effectLst>
                  <a:outerShdw blurRad="50800" dist="38100" dir="5400000" algn="t" rotWithShape="0">
                    <a:prstClr val="black">
                      <a:alpha val="40000"/>
                    </a:prstClr>
                  </a:outerShdw>
                </a:effectLst>
                <a:tableStyleId>{5C22544A-7EE6-4342-B048-85BDC9FD1C3A}</a:tableStyleId>
              </a:tblPr>
              <a:tblGrid>
                <a:gridCol w="2592288"/>
                <a:gridCol w="2592288"/>
              </a:tblGrid>
              <a:tr h="144016">
                <a:tc>
                  <a:txBody>
                    <a:bodyPr/>
                    <a:lstStyle/>
                    <a:p>
                      <a:pPr algn="ctr"/>
                      <a:r>
                        <a:rPr lang="fr-FR" sz="1400" dirty="0" smtClean="0">
                          <a:solidFill>
                            <a:schemeClr val="tx1"/>
                          </a:solidFill>
                        </a:rPr>
                        <a:t>Noms concrets</a:t>
                      </a:r>
                      <a:endParaRPr lang="fr-FR" sz="1400" dirty="0">
                        <a:solidFill>
                          <a:schemeClr val="tx1"/>
                        </a:solidFill>
                      </a:endParaRP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a:r>
                        <a:rPr lang="fr-FR" sz="1400" dirty="0" smtClean="0">
                          <a:solidFill>
                            <a:schemeClr val="tx1"/>
                          </a:solidFill>
                        </a:rPr>
                        <a:t>Noms abstraits</a:t>
                      </a:r>
                      <a:endParaRPr lang="fr-FR" sz="1400" dirty="0">
                        <a:solidFill>
                          <a:schemeClr val="tx1"/>
                        </a:solidFill>
                      </a:endParaRP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lumMod val="95000"/>
                      </a:schemeClr>
                    </a:solidFill>
                  </a:tcPr>
                </a:tc>
              </a:tr>
              <a:tr h="1299592">
                <a:tc>
                  <a:txBody>
                    <a:bodyPr/>
                    <a:lstStyle/>
                    <a:p>
                      <a:pPr>
                        <a:lnSpc>
                          <a:spcPct val="150000"/>
                        </a:lnSpc>
                      </a:pPr>
                      <a:r>
                        <a:rPr lang="fr-FR" sz="1400" dirty="0" smtClean="0">
                          <a:solidFill>
                            <a:schemeClr val="tx1"/>
                          </a:solidFill>
                        </a:rPr>
                        <a:t>_______________________________________________________________________________________________________________________________________</a:t>
                      </a:r>
                      <a:endParaRPr lang="fr-FR" sz="1400" dirty="0">
                        <a:solidFill>
                          <a:schemeClr val="tx1"/>
                        </a:solidFill>
                      </a:endParaRPr>
                    </a:p>
                  </a:txBody>
                  <a:tcPr>
                    <a:lnL w="19050" cap="flat" cmpd="sng" algn="ctr">
                      <a:solidFill>
                        <a:schemeClr val="tx1"/>
                      </a:solidFill>
                      <a:prstDash val="sysDot"/>
                      <a:round/>
                      <a:headEnd type="none" w="med" len="med"/>
                      <a:tailEnd type="none" w="med" len="med"/>
                    </a:lnL>
                    <a:lnR w="19050" cap="flat" cmpd="sng" algn="ctr">
                      <a:solidFill>
                        <a:schemeClr val="tx1"/>
                      </a:solidFill>
                      <a:prstDash val="sysDot"/>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ysDot"/>
                      <a:round/>
                      <a:headEnd type="none" w="med" len="med"/>
                      <a:tailEnd type="none" w="med" len="med"/>
                    </a:lnB>
                    <a:solidFill>
                      <a:schemeClr val="bg1"/>
                    </a:solidFill>
                  </a:tcPr>
                </a:tc>
                <a:tc>
                  <a:txBody>
                    <a:bodyPr/>
                    <a:lstStyle/>
                    <a:p>
                      <a:pPr>
                        <a:lnSpc>
                          <a:spcPct val="150000"/>
                        </a:lnSpc>
                      </a:pPr>
                      <a:r>
                        <a:rPr lang="fr-FR" sz="1400" dirty="0" smtClean="0">
                          <a:solidFill>
                            <a:schemeClr val="tx1"/>
                          </a:solidFill>
                        </a:rPr>
                        <a:t>_______________________________________________________________________________________________________________________________________</a:t>
                      </a:r>
                      <a:endParaRPr lang="fr-FR" sz="1400" dirty="0">
                        <a:solidFill>
                          <a:schemeClr val="tx1"/>
                        </a:solidFill>
                      </a:endParaRPr>
                    </a:p>
                  </a:txBody>
                  <a:tcPr>
                    <a:lnL w="19050" cap="flat" cmpd="sng" algn="ctr">
                      <a:solidFill>
                        <a:schemeClr val="tx1"/>
                      </a:solidFill>
                      <a:prstDash val="sysDot"/>
                      <a:round/>
                      <a:headEnd type="none" w="med" len="med"/>
                      <a:tailEnd type="none" w="med" len="med"/>
                    </a:lnL>
                    <a:lnR w="19050" cap="flat" cmpd="sng" algn="ctr">
                      <a:solidFill>
                        <a:schemeClr val="tx1"/>
                      </a:solidFill>
                      <a:prstDash val="sysDot"/>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ysDot"/>
                      <a:round/>
                      <a:headEnd type="none" w="med" len="med"/>
                      <a:tailEnd type="none" w="med" len="med"/>
                    </a:lnB>
                    <a:solidFill>
                      <a:schemeClr val="bg1"/>
                    </a:solidFill>
                  </a:tcPr>
                </a:tc>
              </a:tr>
            </a:tbl>
          </a:graphicData>
        </a:graphic>
      </p:graphicFrame>
      <p:sp>
        <p:nvSpPr>
          <p:cNvPr id="9" name="ZoneTexte 8"/>
          <p:cNvSpPr txBox="1"/>
          <p:nvPr/>
        </p:nvSpPr>
        <p:spPr>
          <a:xfrm>
            <a:off x="0" y="1712640"/>
            <a:ext cx="6858000" cy="923330"/>
          </a:xfrm>
          <a:prstGeom prst="rect">
            <a:avLst/>
          </a:prstGeom>
          <a:noFill/>
        </p:spPr>
        <p:txBody>
          <a:bodyPr wrap="square" rtlCol="0">
            <a:spAutoFit/>
          </a:bodyPr>
          <a:lstStyle/>
          <a:p>
            <a:pPr algn="ctr">
              <a:lnSpc>
                <a:spcPct val="150000"/>
              </a:lnSpc>
            </a:pPr>
            <a:r>
              <a:rPr lang="fr-FR" dirty="0" smtClean="0">
                <a:latin typeface="Cursive standard" pitchFamily="2" charset="0"/>
              </a:rPr>
              <a:t>la liberté - le soleil - un avion - l’imagination -</a:t>
            </a:r>
          </a:p>
          <a:p>
            <a:pPr algn="ctr">
              <a:lnSpc>
                <a:spcPct val="150000"/>
              </a:lnSpc>
            </a:pPr>
            <a:r>
              <a:rPr lang="fr-FR" dirty="0" smtClean="0">
                <a:latin typeface="Cursive standard" pitchFamily="2" charset="0"/>
              </a:rPr>
              <a:t>la fraicheur - le crayon - la corde - la faim</a:t>
            </a:r>
          </a:p>
        </p:txBody>
      </p:sp>
      <p:sp>
        <p:nvSpPr>
          <p:cNvPr id="10" name="ZoneTexte 9"/>
          <p:cNvSpPr txBox="1"/>
          <p:nvPr/>
        </p:nvSpPr>
        <p:spPr>
          <a:xfrm>
            <a:off x="548680" y="5097016"/>
            <a:ext cx="6020072" cy="711733"/>
          </a:xfrm>
          <a:prstGeom prst="rect">
            <a:avLst/>
          </a:prstGeom>
          <a:noFill/>
        </p:spPr>
        <p:txBody>
          <a:bodyPr wrap="square" rtlCol="0">
            <a:spAutoFit/>
          </a:bodyPr>
          <a:lstStyle/>
          <a:p>
            <a:pPr>
              <a:lnSpc>
                <a:spcPct val="150000"/>
              </a:lnSpc>
            </a:pPr>
            <a:r>
              <a:rPr lang="fr-FR" sz="1400" u="sng" dirty="0" smtClean="0">
                <a:latin typeface="SimpleRonde" pitchFamily="2" charset="0"/>
              </a:rPr>
              <a:t>Retrouve les mots abstraits construits à partir de ces verbes.</a:t>
            </a:r>
            <a:endParaRPr lang="fr-FR" sz="1400" u="sng" dirty="0">
              <a:latin typeface="SimpleRonde" pitchFamily="2" charset="0"/>
            </a:endParaRPr>
          </a:p>
        </p:txBody>
      </p:sp>
      <p:grpSp>
        <p:nvGrpSpPr>
          <p:cNvPr id="11" name="Groupe 10"/>
          <p:cNvGrpSpPr/>
          <p:nvPr/>
        </p:nvGrpSpPr>
        <p:grpSpPr>
          <a:xfrm>
            <a:off x="116632" y="5033583"/>
            <a:ext cx="360040" cy="461665"/>
            <a:chOff x="116632" y="1352600"/>
            <a:chExt cx="360040" cy="461665"/>
          </a:xfrm>
        </p:grpSpPr>
        <p:sp>
          <p:nvSpPr>
            <p:cNvPr id="12" name="Ellipse 11"/>
            <p:cNvSpPr/>
            <p:nvPr/>
          </p:nvSpPr>
          <p:spPr>
            <a:xfrm>
              <a:off x="116632" y="1424608"/>
              <a:ext cx="360040" cy="360040"/>
            </a:xfrm>
            <a:prstGeom prst="ellipse">
              <a:avLst/>
            </a:prstGeom>
            <a:solidFill>
              <a:schemeClr val="bg1">
                <a:lumMod val="85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3" name="ZoneTexte 12"/>
            <p:cNvSpPr txBox="1"/>
            <p:nvPr/>
          </p:nvSpPr>
          <p:spPr>
            <a:xfrm>
              <a:off x="116632" y="1352600"/>
              <a:ext cx="360040" cy="461665"/>
            </a:xfrm>
            <a:prstGeom prst="rect">
              <a:avLst/>
            </a:prstGeom>
            <a:noFill/>
          </p:spPr>
          <p:txBody>
            <a:bodyPr wrap="square" rtlCol="0">
              <a:spAutoFit/>
            </a:bodyPr>
            <a:lstStyle/>
            <a:p>
              <a:pPr algn="ctr"/>
              <a:r>
                <a:rPr lang="fr-FR" sz="2400" dirty="0" smtClean="0">
                  <a:solidFill>
                    <a:schemeClr val="bg1">
                      <a:lumMod val="50000"/>
                    </a:schemeClr>
                  </a:solidFill>
                  <a:effectLst>
                    <a:outerShdw blurRad="38100" dist="38100" dir="2700000" algn="tl">
                      <a:srgbClr val="000000">
                        <a:alpha val="43137"/>
                      </a:srgbClr>
                    </a:outerShdw>
                  </a:effectLst>
                  <a:latin typeface="Berlin Sans FB Demi" pitchFamily="34" charset="0"/>
                </a:rPr>
                <a:t>2</a:t>
              </a:r>
              <a:endParaRPr lang="fr-FR" dirty="0">
                <a:solidFill>
                  <a:schemeClr val="bg1">
                    <a:lumMod val="50000"/>
                  </a:schemeClr>
                </a:solidFill>
                <a:effectLst>
                  <a:outerShdw blurRad="38100" dist="38100" dir="2700000" algn="tl">
                    <a:srgbClr val="000000">
                      <a:alpha val="43137"/>
                    </a:srgbClr>
                  </a:outerShdw>
                </a:effectLst>
                <a:latin typeface="Berlin Sans FB Demi" pitchFamily="34" charset="0"/>
              </a:endParaRPr>
            </a:p>
          </p:txBody>
        </p:sp>
      </p:grpSp>
      <p:sp>
        <p:nvSpPr>
          <p:cNvPr id="14" name="Rectangle à coins arrondis 13"/>
          <p:cNvSpPr/>
          <p:nvPr/>
        </p:nvSpPr>
        <p:spPr>
          <a:xfrm>
            <a:off x="6568752" y="5185003"/>
            <a:ext cx="201216" cy="201216"/>
          </a:xfrm>
          <a:prstGeom prst="roundRect">
            <a:avLst/>
          </a:prstGeom>
          <a:solidFill>
            <a:schemeClr val="bg1"/>
          </a:solidFill>
          <a:ln>
            <a:solidFill>
              <a:schemeClr val="bg1">
                <a:lumMod val="5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fr-F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fr-FR"/>
          </a:p>
        </p:txBody>
      </p:sp>
      <p:sp>
        <p:nvSpPr>
          <p:cNvPr id="15" name="Carré corné 14"/>
          <p:cNvSpPr/>
          <p:nvPr/>
        </p:nvSpPr>
        <p:spPr>
          <a:xfrm rot="509975">
            <a:off x="136223" y="6053527"/>
            <a:ext cx="1277266" cy="360040"/>
          </a:xfrm>
          <a:prstGeom prst="foldedCorner">
            <a:avLst/>
          </a:prstGeom>
          <a:solidFill>
            <a:schemeClr val="bg1">
              <a:lumMod val="8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fr-FR" dirty="0" smtClean="0">
                <a:solidFill>
                  <a:schemeClr val="tx1"/>
                </a:solidFill>
              </a:rPr>
              <a:t>respirer</a:t>
            </a:r>
            <a:endParaRPr lang="fr-FR" dirty="0">
              <a:solidFill>
                <a:schemeClr val="tx1"/>
              </a:solidFill>
            </a:endParaRPr>
          </a:p>
        </p:txBody>
      </p:sp>
      <p:sp>
        <p:nvSpPr>
          <p:cNvPr id="16" name="Carré corné 15"/>
          <p:cNvSpPr/>
          <p:nvPr/>
        </p:nvSpPr>
        <p:spPr>
          <a:xfrm rot="21275712">
            <a:off x="131025" y="6915763"/>
            <a:ext cx="1152128" cy="360040"/>
          </a:xfrm>
          <a:prstGeom prst="foldedCorner">
            <a:avLst/>
          </a:prstGeom>
          <a:solidFill>
            <a:schemeClr val="bg1">
              <a:lumMod val="8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fr-FR" dirty="0" smtClean="0">
                <a:solidFill>
                  <a:schemeClr val="tx1"/>
                </a:solidFill>
              </a:rPr>
              <a:t>digérer</a:t>
            </a:r>
            <a:endParaRPr lang="fr-FR" dirty="0">
              <a:solidFill>
                <a:schemeClr val="tx1"/>
              </a:solidFill>
            </a:endParaRPr>
          </a:p>
        </p:txBody>
      </p:sp>
      <p:pic>
        <p:nvPicPr>
          <p:cNvPr id="17" name="Image 16" descr="Capture d’écran"/>
          <p:cNvPicPr>
            <a:picLocks noChangeAspect="1"/>
          </p:cNvPicPr>
          <p:nvPr/>
        </p:nvPicPr>
        <p:blipFill rotWithShape="1">
          <a:blip r:embed="rId2">
            <a:extLst>
              <a:ext uri="{28A0092B-C50C-407E-A947-70E740481C1C}">
                <a14:useLocalDpi xmlns:a14="http://schemas.microsoft.com/office/drawing/2010/main" val="0"/>
              </a:ext>
            </a:extLst>
          </a:blip>
          <a:srcRect l="34322" r="39484" b="79079"/>
          <a:stretch/>
        </p:blipFill>
        <p:spPr>
          <a:xfrm>
            <a:off x="1484784" y="6034400"/>
            <a:ext cx="1796405" cy="502778"/>
          </a:xfrm>
          <a:prstGeom prst="rect">
            <a:avLst/>
          </a:prstGeom>
        </p:spPr>
      </p:pic>
      <p:pic>
        <p:nvPicPr>
          <p:cNvPr id="18" name="Image 17" descr="Capture d’écran"/>
          <p:cNvPicPr>
            <a:picLocks noChangeAspect="1"/>
          </p:cNvPicPr>
          <p:nvPr/>
        </p:nvPicPr>
        <p:blipFill rotWithShape="1">
          <a:blip r:embed="rId2">
            <a:extLst>
              <a:ext uri="{28A0092B-C50C-407E-A947-70E740481C1C}">
                <a14:useLocalDpi xmlns:a14="http://schemas.microsoft.com/office/drawing/2010/main" val="0"/>
              </a:ext>
            </a:extLst>
          </a:blip>
          <a:srcRect l="34322" r="39484" b="79079"/>
          <a:stretch/>
        </p:blipFill>
        <p:spPr>
          <a:xfrm>
            <a:off x="1484784" y="6905884"/>
            <a:ext cx="1796405" cy="502778"/>
          </a:xfrm>
          <a:prstGeom prst="rect">
            <a:avLst/>
          </a:prstGeom>
        </p:spPr>
      </p:pic>
      <p:sp>
        <p:nvSpPr>
          <p:cNvPr id="19" name="Carré corné 18"/>
          <p:cNvSpPr/>
          <p:nvPr/>
        </p:nvSpPr>
        <p:spPr>
          <a:xfrm rot="509975">
            <a:off x="3496929" y="6056838"/>
            <a:ext cx="1152128" cy="360040"/>
          </a:xfrm>
          <a:prstGeom prst="foldedCorner">
            <a:avLst/>
          </a:prstGeom>
          <a:solidFill>
            <a:schemeClr val="bg1">
              <a:lumMod val="8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fr-FR" dirty="0" smtClean="0">
                <a:solidFill>
                  <a:schemeClr val="tx1"/>
                </a:solidFill>
              </a:rPr>
              <a:t>imaginer</a:t>
            </a:r>
            <a:endParaRPr lang="fr-FR" dirty="0">
              <a:solidFill>
                <a:schemeClr val="tx1"/>
              </a:solidFill>
            </a:endParaRPr>
          </a:p>
        </p:txBody>
      </p:sp>
      <p:sp>
        <p:nvSpPr>
          <p:cNvPr id="20" name="Carré corné 19"/>
          <p:cNvSpPr/>
          <p:nvPr/>
        </p:nvSpPr>
        <p:spPr>
          <a:xfrm rot="21275712">
            <a:off x="3491043" y="6928322"/>
            <a:ext cx="1152128" cy="360040"/>
          </a:xfrm>
          <a:prstGeom prst="foldedCorner">
            <a:avLst/>
          </a:prstGeom>
          <a:solidFill>
            <a:schemeClr val="bg1">
              <a:lumMod val="8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fr-FR" dirty="0" smtClean="0">
                <a:solidFill>
                  <a:schemeClr val="tx1"/>
                </a:solidFill>
              </a:rPr>
              <a:t>réfléchir</a:t>
            </a:r>
            <a:endParaRPr lang="fr-FR" dirty="0">
              <a:solidFill>
                <a:schemeClr val="tx1"/>
              </a:solidFill>
            </a:endParaRPr>
          </a:p>
        </p:txBody>
      </p:sp>
      <p:pic>
        <p:nvPicPr>
          <p:cNvPr id="21" name="Image 20" descr="Capture d’écran"/>
          <p:cNvPicPr>
            <a:picLocks noChangeAspect="1"/>
          </p:cNvPicPr>
          <p:nvPr/>
        </p:nvPicPr>
        <p:blipFill rotWithShape="1">
          <a:blip r:embed="rId2">
            <a:extLst>
              <a:ext uri="{28A0092B-C50C-407E-A947-70E740481C1C}">
                <a14:useLocalDpi xmlns:a14="http://schemas.microsoft.com/office/drawing/2010/main" val="0"/>
              </a:ext>
            </a:extLst>
          </a:blip>
          <a:srcRect l="34322" r="39484" b="79079"/>
          <a:stretch/>
        </p:blipFill>
        <p:spPr>
          <a:xfrm>
            <a:off x="4869160" y="6034400"/>
            <a:ext cx="1796405" cy="502778"/>
          </a:xfrm>
          <a:prstGeom prst="rect">
            <a:avLst/>
          </a:prstGeom>
        </p:spPr>
      </p:pic>
      <p:pic>
        <p:nvPicPr>
          <p:cNvPr id="22" name="Image 21" descr="Capture d’écran"/>
          <p:cNvPicPr>
            <a:picLocks noChangeAspect="1"/>
          </p:cNvPicPr>
          <p:nvPr/>
        </p:nvPicPr>
        <p:blipFill rotWithShape="1">
          <a:blip r:embed="rId2">
            <a:extLst>
              <a:ext uri="{28A0092B-C50C-407E-A947-70E740481C1C}">
                <a14:useLocalDpi xmlns:a14="http://schemas.microsoft.com/office/drawing/2010/main" val="0"/>
              </a:ext>
            </a:extLst>
          </a:blip>
          <a:srcRect l="34322" r="39484" b="79079"/>
          <a:stretch/>
        </p:blipFill>
        <p:spPr>
          <a:xfrm>
            <a:off x="4869160" y="6905884"/>
            <a:ext cx="1796405" cy="502778"/>
          </a:xfrm>
          <a:prstGeom prst="rect">
            <a:avLst/>
          </a:prstGeom>
        </p:spPr>
      </p:pic>
      <p:sp>
        <p:nvSpPr>
          <p:cNvPr id="23" name="Rectangle 22"/>
          <p:cNvSpPr/>
          <p:nvPr/>
        </p:nvSpPr>
        <p:spPr>
          <a:xfrm>
            <a:off x="116633" y="8494166"/>
            <a:ext cx="6548932" cy="1154162"/>
          </a:xfrm>
          <a:prstGeom prst="rect">
            <a:avLst/>
          </a:prstGeom>
        </p:spPr>
        <p:txBody>
          <a:bodyPr wrap="square">
            <a:spAutoFit/>
          </a:bodyPr>
          <a:lstStyle/>
          <a:p>
            <a:pPr algn="just">
              <a:lnSpc>
                <a:spcPct val="150000"/>
              </a:lnSpc>
            </a:pPr>
            <a:r>
              <a:rPr lang="fr-FR" sz="1200" dirty="0" smtClean="0">
                <a:latin typeface="Comic Sans MS" pitchFamily="66" charset="0"/>
              </a:rPr>
              <a:t>Pierrot </a:t>
            </a:r>
            <a:r>
              <a:rPr lang="fr-FR" sz="1200" dirty="0">
                <a:latin typeface="Comic Sans MS" pitchFamily="66" charset="0"/>
              </a:rPr>
              <a:t>n'aimait qu'une chose, se promener dans la campagne et faire la sieste sous un arbre. En classe, quand les autres élèves écoutaient avec attention, lui n'attendait que l'heure de la récréation</a:t>
            </a:r>
            <a:r>
              <a:rPr lang="fr-FR" sz="1200" dirty="0" smtClean="0">
                <a:latin typeface="Comic Sans MS" pitchFamily="66" charset="0"/>
              </a:rPr>
              <a:t>.</a:t>
            </a:r>
          </a:p>
          <a:p>
            <a:pPr algn="r">
              <a:lnSpc>
                <a:spcPct val="150000"/>
              </a:lnSpc>
            </a:pPr>
            <a:r>
              <a:rPr lang="fr-FR" sz="1000" i="1" dirty="0" smtClean="0">
                <a:latin typeface="Comic Sans MS" pitchFamily="66" charset="0"/>
              </a:rPr>
              <a:t>Pierrot le paresseux, 52 histoires à lire et à rêver, collectif.</a:t>
            </a:r>
            <a:endParaRPr lang="fr-FR" sz="1000" i="1" dirty="0">
              <a:latin typeface="Comic Sans MS" pitchFamily="66" charset="0"/>
            </a:endParaRPr>
          </a:p>
        </p:txBody>
      </p:sp>
      <p:sp>
        <p:nvSpPr>
          <p:cNvPr id="24" name="ZoneTexte 23"/>
          <p:cNvSpPr txBox="1"/>
          <p:nvPr/>
        </p:nvSpPr>
        <p:spPr>
          <a:xfrm>
            <a:off x="548680" y="8065894"/>
            <a:ext cx="6020072" cy="415498"/>
          </a:xfrm>
          <a:prstGeom prst="rect">
            <a:avLst/>
          </a:prstGeom>
          <a:noFill/>
        </p:spPr>
        <p:txBody>
          <a:bodyPr wrap="square" rtlCol="0">
            <a:spAutoFit/>
          </a:bodyPr>
          <a:lstStyle/>
          <a:p>
            <a:pPr>
              <a:lnSpc>
                <a:spcPct val="150000"/>
              </a:lnSpc>
            </a:pPr>
            <a:r>
              <a:rPr lang="fr-FR" sz="1400" u="sng" dirty="0" smtClean="0">
                <a:latin typeface="SimpleRonde" pitchFamily="2" charset="0"/>
              </a:rPr>
              <a:t>Souligne les noms abstraits de ce texte.</a:t>
            </a:r>
            <a:endParaRPr lang="fr-FR" sz="1400" u="sng" dirty="0">
              <a:latin typeface="SimpleRonde" pitchFamily="2" charset="0"/>
            </a:endParaRPr>
          </a:p>
        </p:txBody>
      </p:sp>
      <p:grpSp>
        <p:nvGrpSpPr>
          <p:cNvPr id="25" name="Groupe 24"/>
          <p:cNvGrpSpPr/>
          <p:nvPr/>
        </p:nvGrpSpPr>
        <p:grpSpPr>
          <a:xfrm>
            <a:off x="116632" y="8002461"/>
            <a:ext cx="360040" cy="461665"/>
            <a:chOff x="116632" y="1352600"/>
            <a:chExt cx="360040" cy="461665"/>
          </a:xfrm>
        </p:grpSpPr>
        <p:sp>
          <p:nvSpPr>
            <p:cNvPr id="26" name="Ellipse 25"/>
            <p:cNvSpPr/>
            <p:nvPr/>
          </p:nvSpPr>
          <p:spPr>
            <a:xfrm>
              <a:off x="116632" y="1424608"/>
              <a:ext cx="360040" cy="360040"/>
            </a:xfrm>
            <a:prstGeom prst="ellipse">
              <a:avLst/>
            </a:prstGeom>
            <a:solidFill>
              <a:schemeClr val="bg1">
                <a:lumMod val="85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7" name="ZoneTexte 26"/>
            <p:cNvSpPr txBox="1"/>
            <p:nvPr/>
          </p:nvSpPr>
          <p:spPr>
            <a:xfrm>
              <a:off x="116632" y="1352600"/>
              <a:ext cx="360040" cy="461665"/>
            </a:xfrm>
            <a:prstGeom prst="rect">
              <a:avLst/>
            </a:prstGeom>
            <a:noFill/>
          </p:spPr>
          <p:txBody>
            <a:bodyPr wrap="square" rtlCol="0">
              <a:spAutoFit/>
            </a:bodyPr>
            <a:lstStyle/>
            <a:p>
              <a:pPr algn="ctr"/>
              <a:r>
                <a:rPr lang="fr-FR" sz="2400" dirty="0" smtClean="0">
                  <a:solidFill>
                    <a:schemeClr val="bg1">
                      <a:lumMod val="50000"/>
                    </a:schemeClr>
                  </a:solidFill>
                  <a:effectLst>
                    <a:outerShdw blurRad="38100" dist="38100" dir="2700000" algn="tl">
                      <a:srgbClr val="000000">
                        <a:alpha val="43137"/>
                      </a:srgbClr>
                    </a:outerShdw>
                  </a:effectLst>
                  <a:latin typeface="Berlin Sans FB Demi" pitchFamily="34" charset="0"/>
                </a:rPr>
                <a:t>3</a:t>
              </a:r>
              <a:endParaRPr lang="fr-FR" dirty="0">
                <a:solidFill>
                  <a:schemeClr val="bg1">
                    <a:lumMod val="50000"/>
                  </a:schemeClr>
                </a:solidFill>
                <a:effectLst>
                  <a:outerShdw blurRad="38100" dist="38100" dir="2700000" algn="tl">
                    <a:srgbClr val="000000">
                      <a:alpha val="43137"/>
                    </a:srgbClr>
                  </a:outerShdw>
                </a:effectLst>
                <a:latin typeface="Berlin Sans FB Demi" pitchFamily="34" charset="0"/>
              </a:endParaRPr>
            </a:p>
          </p:txBody>
        </p:sp>
      </p:grpSp>
      <p:sp>
        <p:nvSpPr>
          <p:cNvPr id="28" name="Rectangle à coins arrondis 27"/>
          <p:cNvSpPr/>
          <p:nvPr/>
        </p:nvSpPr>
        <p:spPr>
          <a:xfrm>
            <a:off x="6568752" y="8153881"/>
            <a:ext cx="201216" cy="201216"/>
          </a:xfrm>
          <a:prstGeom prst="roundRect">
            <a:avLst/>
          </a:prstGeom>
          <a:solidFill>
            <a:schemeClr val="bg1"/>
          </a:solidFill>
          <a:ln>
            <a:solidFill>
              <a:schemeClr val="bg1">
                <a:lumMod val="5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fr-F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fr-FR"/>
          </a:p>
        </p:txBody>
      </p:sp>
    </p:spTree>
    <p:extLst>
      <p:ext uri="{BB962C8B-B14F-4D97-AF65-F5344CB8AC3E}">
        <p14:creationId xmlns:p14="http://schemas.microsoft.com/office/powerpoint/2010/main" val="6351213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
          <p:cNvSpPr>
            <a:spLocks noGrp="1"/>
          </p:cNvSpPr>
          <p:nvPr>
            <p:ph type="body" sz="quarter" idx="10"/>
          </p:nvPr>
        </p:nvSpPr>
        <p:spPr/>
        <p:txBody>
          <a:bodyPr>
            <a:normAutofit fontScale="85000" lnSpcReduction="10000"/>
          </a:bodyPr>
          <a:lstStyle/>
          <a:p>
            <a:r>
              <a:rPr lang="fr-FR" dirty="0" smtClean="0"/>
              <a:t>Sens propre et sens figuré</a:t>
            </a:r>
            <a:endParaRPr lang="fr-FR" dirty="0"/>
          </a:p>
        </p:txBody>
      </p:sp>
      <p:sp>
        <p:nvSpPr>
          <p:cNvPr id="3" name="ZoneTexte 2"/>
          <p:cNvSpPr txBox="1"/>
          <p:nvPr/>
        </p:nvSpPr>
        <p:spPr>
          <a:xfrm>
            <a:off x="548680" y="1344025"/>
            <a:ext cx="6020072" cy="738664"/>
          </a:xfrm>
          <a:prstGeom prst="rect">
            <a:avLst/>
          </a:prstGeom>
          <a:noFill/>
        </p:spPr>
        <p:txBody>
          <a:bodyPr wrap="square" rtlCol="0">
            <a:spAutoFit/>
          </a:bodyPr>
          <a:lstStyle/>
          <a:p>
            <a:pPr>
              <a:lnSpc>
                <a:spcPct val="150000"/>
              </a:lnSpc>
            </a:pPr>
            <a:r>
              <a:rPr lang="fr-FR" sz="1400" u="sng" dirty="0" smtClean="0">
                <a:latin typeface="SimpleRonde" pitchFamily="2" charset="0"/>
              </a:rPr>
              <a:t>Dans les phrases suivantes, indique si le mot souligné est au sens propre (</a:t>
            </a:r>
            <a:r>
              <a:rPr lang="fr-FR" sz="1400" u="sng" dirty="0" smtClean="0">
                <a:latin typeface="Comic Sans MS" pitchFamily="66" charset="0"/>
              </a:rPr>
              <a:t>SP</a:t>
            </a:r>
            <a:r>
              <a:rPr lang="fr-FR" sz="1400" u="sng" dirty="0" smtClean="0">
                <a:latin typeface="SimpleRonde" pitchFamily="2" charset="0"/>
              </a:rPr>
              <a:t>) ou au sens figuré (</a:t>
            </a:r>
            <a:r>
              <a:rPr lang="fr-FR" sz="1400" u="sng" dirty="0" smtClean="0">
                <a:latin typeface="Comic Sans MS" pitchFamily="66" charset="0"/>
              </a:rPr>
              <a:t>SF</a:t>
            </a:r>
            <a:r>
              <a:rPr lang="fr-FR" sz="1400" u="sng" dirty="0" smtClean="0">
                <a:latin typeface="SimpleRonde" pitchFamily="2" charset="0"/>
              </a:rPr>
              <a:t>).</a:t>
            </a:r>
            <a:endParaRPr lang="fr-FR" sz="1400" u="sng" dirty="0">
              <a:latin typeface="SimpleRonde" pitchFamily="2" charset="0"/>
            </a:endParaRPr>
          </a:p>
        </p:txBody>
      </p:sp>
      <p:grpSp>
        <p:nvGrpSpPr>
          <p:cNvPr id="4" name="Groupe 3"/>
          <p:cNvGrpSpPr/>
          <p:nvPr/>
        </p:nvGrpSpPr>
        <p:grpSpPr>
          <a:xfrm>
            <a:off x="116632" y="1280592"/>
            <a:ext cx="360040" cy="461665"/>
            <a:chOff x="116632" y="1352600"/>
            <a:chExt cx="360040" cy="461665"/>
          </a:xfrm>
        </p:grpSpPr>
        <p:sp>
          <p:nvSpPr>
            <p:cNvPr id="5" name="Ellipse 4"/>
            <p:cNvSpPr/>
            <p:nvPr/>
          </p:nvSpPr>
          <p:spPr>
            <a:xfrm>
              <a:off x="116632" y="1424608"/>
              <a:ext cx="360040" cy="360040"/>
            </a:xfrm>
            <a:prstGeom prst="ellipse">
              <a:avLst/>
            </a:prstGeom>
            <a:solidFill>
              <a:schemeClr val="bg1">
                <a:lumMod val="85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 name="ZoneTexte 5"/>
            <p:cNvSpPr txBox="1"/>
            <p:nvPr/>
          </p:nvSpPr>
          <p:spPr>
            <a:xfrm>
              <a:off x="116632" y="1352600"/>
              <a:ext cx="360040" cy="461665"/>
            </a:xfrm>
            <a:prstGeom prst="rect">
              <a:avLst/>
            </a:prstGeom>
            <a:noFill/>
          </p:spPr>
          <p:txBody>
            <a:bodyPr wrap="square" rtlCol="0">
              <a:spAutoFit/>
            </a:bodyPr>
            <a:lstStyle/>
            <a:p>
              <a:pPr algn="ctr"/>
              <a:r>
                <a:rPr lang="fr-FR" sz="2400" dirty="0" smtClean="0">
                  <a:solidFill>
                    <a:schemeClr val="bg1">
                      <a:lumMod val="50000"/>
                    </a:schemeClr>
                  </a:solidFill>
                  <a:effectLst>
                    <a:outerShdw blurRad="38100" dist="38100" dir="2700000" algn="tl">
                      <a:srgbClr val="000000">
                        <a:alpha val="43137"/>
                      </a:srgbClr>
                    </a:outerShdw>
                  </a:effectLst>
                  <a:latin typeface="Berlin Sans FB Demi" pitchFamily="34" charset="0"/>
                </a:rPr>
                <a:t>1</a:t>
              </a:r>
              <a:endParaRPr lang="fr-FR" dirty="0">
                <a:solidFill>
                  <a:schemeClr val="bg1">
                    <a:lumMod val="50000"/>
                  </a:schemeClr>
                </a:solidFill>
                <a:effectLst>
                  <a:outerShdw blurRad="38100" dist="38100" dir="2700000" algn="tl">
                    <a:srgbClr val="000000">
                      <a:alpha val="43137"/>
                    </a:srgbClr>
                  </a:outerShdw>
                </a:effectLst>
                <a:latin typeface="Berlin Sans FB Demi" pitchFamily="34" charset="0"/>
              </a:endParaRPr>
            </a:p>
          </p:txBody>
        </p:sp>
      </p:grpSp>
      <p:sp>
        <p:nvSpPr>
          <p:cNvPr id="7" name="Rectangle à coins arrondis 6"/>
          <p:cNvSpPr/>
          <p:nvPr/>
        </p:nvSpPr>
        <p:spPr>
          <a:xfrm>
            <a:off x="6568752" y="1432012"/>
            <a:ext cx="201216" cy="201216"/>
          </a:xfrm>
          <a:prstGeom prst="roundRect">
            <a:avLst/>
          </a:prstGeom>
          <a:solidFill>
            <a:schemeClr val="bg1"/>
          </a:solidFill>
          <a:ln>
            <a:solidFill>
              <a:schemeClr val="bg1">
                <a:lumMod val="5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fr-F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fr-FR"/>
          </a:p>
        </p:txBody>
      </p:sp>
      <p:sp>
        <p:nvSpPr>
          <p:cNvPr id="8" name="ZoneTexte 7"/>
          <p:cNvSpPr txBox="1"/>
          <p:nvPr/>
        </p:nvSpPr>
        <p:spPr>
          <a:xfrm>
            <a:off x="188640" y="2090678"/>
            <a:ext cx="6480720" cy="2862322"/>
          </a:xfrm>
          <a:prstGeom prst="rect">
            <a:avLst/>
          </a:prstGeom>
          <a:noFill/>
        </p:spPr>
        <p:txBody>
          <a:bodyPr wrap="square" rtlCol="0">
            <a:spAutoFit/>
          </a:bodyPr>
          <a:lstStyle/>
          <a:p>
            <a:pPr>
              <a:lnSpc>
                <a:spcPct val="300000"/>
              </a:lnSpc>
            </a:pPr>
            <a:r>
              <a:rPr lang="fr-FR" sz="1200" dirty="0" smtClean="0">
                <a:latin typeface="Comic Sans MS" pitchFamily="66" charset="0"/>
              </a:rPr>
              <a:t>Pour se protéger du soleil, il faut mettre de </a:t>
            </a:r>
            <a:r>
              <a:rPr lang="fr-FR" sz="1200" b="1" dirty="0" smtClean="0">
                <a:latin typeface="Comic Sans MS" pitchFamily="66" charset="0"/>
              </a:rPr>
              <a:t>l’écran</a:t>
            </a:r>
            <a:r>
              <a:rPr lang="fr-FR" sz="1200" dirty="0" smtClean="0">
                <a:latin typeface="Comic Sans MS" pitchFamily="66" charset="0"/>
              </a:rPr>
              <a:t> total.</a:t>
            </a:r>
          </a:p>
          <a:p>
            <a:pPr>
              <a:lnSpc>
                <a:spcPct val="300000"/>
              </a:lnSpc>
            </a:pPr>
            <a:r>
              <a:rPr lang="fr-FR" sz="1200" dirty="0" smtClean="0">
                <a:latin typeface="Comic Sans MS" pitchFamily="66" charset="0"/>
              </a:rPr>
              <a:t>La chaleur est insupportable, c’est un vrai </a:t>
            </a:r>
            <a:r>
              <a:rPr lang="fr-FR" sz="1200" b="1" dirty="0" smtClean="0">
                <a:latin typeface="Comic Sans MS" pitchFamily="66" charset="0"/>
              </a:rPr>
              <a:t>four</a:t>
            </a:r>
            <a:r>
              <a:rPr lang="fr-FR" sz="1200" dirty="0" smtClean="0">
                <a:latin typeface="Comic Sans MS" pitchFamily="66" charset="0"/>
              </a:rPr>
              <a:t> là-dedans !</a:t>
            </a:r>
          </a:p>
          <a:p>
            <a:pPr>
              <a:lnSpc>
                <a:spcPct val="300000"/>
              </a:lnSpc>
            </a:pPr>
            <a:r>
              <a:rPr lang="fr-FR" sz="1200" dirty="0" smtClean="0">
                <a:latin typeface="Comic Sans MS" pitchFamily="66" charset="0"/>
              </a:rPr>
              <a:t>Les ogres </a:t>
            </a:r>
            <a:r>
              <a:rPr lang="fr-FR" sz="1200" b="1" dirty="0" smtClean="0">
                <a:latin typeface="Comic Sans MS" pitchFamily="66" charset="0"/>
              </a:rPr>
              <a:t>dévorent</a:t>
            </a:r>
            <a:r>
              <a:rPr lang="fr-FR" sz="1200" dirty="0" smtClean="0">
                <a:latin typeface="Comic Sans MS" pitchFamily="66" charset="0"/>
              </a:rPr>
              <a:t> les petits enfants.</a:t>
            </a:r>
          </a:p>
          <a:p>
            <a:pPr>
              <a:lnSpc>
                <a:spcPct val="300000"/>
              </a:lnSpc>
            </a:pPr>
            <a:r>
              <a:rPr lang="fr-FR" sz="1200" dirty="0" smtClean="0">
                <a:latin typeface="Comic Sans MS" pitchFamily="66" charset="0"/>
              </a:rPr>
              <a:t>J’ai une vraie faim de </a:t>
            </a:r>
            <a:r>
              <a:rPr lang="fr-FR" sz="1200" b="1" dirty="0" smtClean="0">
                <a:latin typeface="Comic Sans MS" pitchFamily="66" charset="0"/>
              </a:rPr>
              <a:t>loup</a:t>
            </a:r>
            <a:r>
              <a:rPr lang="fr-FR" sz="1200" dirty="0" smtClean="0">
                <a:latin typeface="Comic Sans MS" pitchFamily="66" charset="0"/>
              </a:rPr>
              <a:t>, je pourrais manger n’importe quoi.</a:t>
            </a:r>
          </a:p>
          <a:p>
            <a:pPr>
              <a:lnSpc>
                <a:spcPct val="300000"/>
              </a:lnSpc>
            </a:pPr>
            <a:r>
              <a:rPr lang="fr-FR" sz="1200" dirty="0" smtClean="0">
                <a:latin typeface="Comic Sans MS" pitchFamily="66" charset="0"/>
              </a:rPr>
              <a:t>Mon frère </a:t>
            </a:r>
            <a:r>
              <a:rPr lang="fr-FR" sz="1200" b="1" dirty="0" smtClean="0">
                <a:latin typeface="Comic Sans MS" pitchFamily="66" charset="0"/>
              </a:rPr>
              <a:t>dévore</a:t>
            </a:r>
            <a:r>
              <a:rPr lang="fr-FR" sz="1200" dirty="0" smtClean="0">
                <a:latin typeface="Comic Sans MS" pitchFamily="66" charset="0"/>
              </a:rPr>
              <a:t> énormément de livres.</a:t>
            </a:r>
            <a:endParaRPr lang="fr-FR" sz="1200" dirty="0">
              <a:latin typeface="Comic Sans MS" pitchFamily="66" charset="0"/>
            </a:endParaRPr>
          </a:p>
        </p:txBody>
      </p:sp>
      <p:sp>
        <p:nvSpPr>
          <p:cNvPr id="9" name="ZoneTexte 8"/>
          <p:cNvSpPr txBox="1"/>
          <p:nvPr/>
        </p:nvSpPr>
        <p:spPr>
          <a:xfrm>
            <a:off x="548680" y="5681848"/>
            <a:ext cx="6020072" cy="388568"/>
          </a:xfrm>
          <a:prstGeom prst="rect">
            <a:avLst/>
          </a:prstGeom>
          <a:noFill/>
        </p:spPr>
        <p:txBody>
          <a:bodyPr wrap="square" rtlCol="0">
            <a:spAutoFit/>
          </a:bodyPr>
          <a:lstStyle/>
          <a:p>
            <a:pPr>
              <a:lnSpc>
                <a:spcPct val="150000"/>
              </a:lnSpc>
            </a:pPr>
            <a:r>
              <a:rPr lang="fr-FR" sz="1400" u="sng" dirty="0" smtClean="0">
                <a:latin typeface="SimpleRonde" pitchFamily="2" charset="0"/>
              </a:rPr>
              <a:t>Relie chaque expression à sa signification.</a:t>
            </a:r>
            <a:endParaRPr lang="fr-FR" sz="1400" u="sng" dirty="0">
              <a:latin typeface="SimpleRonde" pitchFamily="2" charset="0"/>
            </a:endParaRPr>
          </a:p>
        </p:txBody>
      </p:sp>
      <p:grpSp>
        <p:nvGrpSpPr>
          <p:cNvPr id="10" name="Groupe 9"/>
          <p:cNvGrpSpPr/>
          <p:nvPr/>
        </p:nvGrpSpPr>
        <p:grpSpPr>
          <a:xfrm>
            <a:off x="116632" y="5618415"/>
            <a:ext cx="360040" cy="461665"/>
            <a:chOff x="116632" y="1352600"/>
            <a:chExt cx="360040" cy="461665"/>
          </a:xfrm>
        </p:grpSpPr>
        <p:sp>
          <p:nvSpPr>
            <p:cNvPr id="11" name="Ellipse 10"/>
            <p:cNvSpPr/>
            <p:nvPr/>
          </p:nvSpPr>
          <p:spPr>
            <a:xfrm>
              <a:off x="116632" y="1424608"/>
              <a:ext cx="360040" cy="360040"/>
            </a:xfrm>
            <a:prstGeom prst="ellipse">
              <a:avLst/>
            </a:prstGeom>
            <a:solidFill>
              <a:schemeClr val="bg1">
                <a:lumMod val="85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2" name="ZoneTexte 11"/>
            <p:cNvSpPr txBox="1"/>
            <p:nvPr/>
          </p:nvSpPr>
          <p:spPr>
            <a:xfrm>
              <a:off x="116632" y="1352600"/>
              <a:ext cx="360040" cy="461665"/>
            </a:xfrm>
            <a:prstGeom prst="rect">
              <a:avLst/>
            </a:prstGeom>
            <a:noFill/>
          </p:spPr>
          <p:txBody>
            <a:bodyPr wrap="square" rtlCol="0">
              <a:spAutoFit/>
            </a:bodyPr>
            <a:lstStyle/>
            <a:p>
              <a:pPr algn="ctr"/>
              <a:r>
                <a:rPr lang="fr-FR" sz="2400" dirty="0" smtClean="0">
                  <a:solidFill>
                    <a:schemeClr val="bg1">
                      <a:lumMod val="50000"/>
                    </a:schemeClr>
                  </a:solidFill>
                  <a:effectLst>
                    <a:outerShdw blurRad="38100" dist="38100" dir="2700000" algn="tl">
                      <a:srgbClr val="000000">
                        <a:alpha val="43137"/>
                      </a:srgbClr>
                    </a:outerShdw>
                  </a:effectLst>
                  <a:latin typeface="Berlin Sans FB Demi" pitchFamily="34" charset="0"/>
                </a:rPr>
                <a:t>2</a:t>
              </a:r>
              <a:endParaRPr lang="fr-FR" dirty="0">
                <a:solidFill>
                  <a:schemeClr val="bg1">
                    <a:lumMod val="50000"/>
                  </a:schemeClr>
                </a:solidFill>
                <a:effectLst>
                  <a:outerShdw blurRad="38100" dist="38100" dir="2700000" algn="tl">
                    <a:srgbClr val="000000">
                      <a:alpha val="43137"/>
                    </a:srgbClr>
                  </a:outerShdw>
                </a:effectLst>
                <a:latin typeface="Berlin Sans FB Demi" pitchFamily="34" charset="0"/>
              </a:endParaRPr>
            </a:p>
          </p:txBody>
        </p:sp>
      </p:grpSp>
      <p:sp>
        <p:nvSpPr>
          <p:cNvPr id="13" name="Rectangle à coins arrondis 12"/>
          <p:cNvSpPr/>
          <p:nvPr/>
        </p:nvSpPr>
        <p:spPr>
          <a:xfrm>
            <a:off x="6568752" y="5769835"/>
            <a:ext cx="201216" cy="201216"/>
          </a:xfrm>
          <a:prstGeom prst="roundRect">
            <a:avLst/>
          </a:prstGeom>
          <a:solidFill>
            <a:schemeClr val="bg1"/>
          </a:solidFill>
          <a:ln>
            <a:solidFill>
              <a:schemeClr val="bg1">
                <a:lumMod val="5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fr-F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fr-FR"/>
          </a:p>
        </p:txBody>
      </p:sp>
      <p:graphicFrame>
        <p:nvGraphicFramePr>
          <p:cNvPr id="14" name="Tableau 13"/>
          <p:cNvGraphicFramePr>
            <a:graphicFrameLocks noGrp="1"/>
          </p:cNvGraphicFramePr>
          <p:nvPr>
            <p:extLst>
              <p:ext uri="{D42A27DB-BD31-4B8C-83A1-F6EECF244321}">
                <p14:modId xmlns:p14="http://schemas.microsoft.com/office/powerpoint/2010/main" val="2739071696"/>
              </p:ext>
            </p:extLst>
          </p:nvPr>
        </p:nvGraphicFramePr>
        <p:xfrm>
          <a:off x="332656" y="6512128"/>
          <a:ext cx="6120680" cy="2570480"/>
        </p:xfrm>
        <a:graphic>
          <a:graphicData uri="http://schemas.openxmlformats.org/drawingml/2006/table">
            <a:tbl>
              <a:tblPr bandRow="1">
                <a:tableStyleId>{5C22544A-7EE6-4342-B048-85BDC9FD1C3A}</a:tableStyleId>
              </a:tblPr>
              <a:tblGrid>
                <a:gridCol w="2241868"/>
                <a:gridCol w="712479"/>
                <a:gridCol w="1438141"/>
                <a:gridCol w="1728192"/>
              </a:tblGrid>
              <a:tr h="370840">
                <a:tc>
                  <a:txBody>
                    <a:bodyPr/>
                    <a:lstStyle/>
                    <a:p>
                      <a:r>
                        <a:rPr lang="fr-FR" sz="1200" dirty="0" smtClean="0">
                          <a:latin typeface="Comic Sans MS" pitchFamily="66" charset="0"/>
                        </a:rPr>
                        <a:t>Couper la parole.</a:t>
                      </a:r>
                      <a:endParaRPr lang="fr-FR" sz="1200" dirty="0">
                        <a:latin typeface="Comic Sans MS" pitchFamily="66" charset="0"/>
                      </a:endParaRPr>
                    </a:p>
                  </a:txBody>
                  <a:tcPr anchor="ctr">
                    <a:solidFill>
                      <a:schemeClr val="bg1"/>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900" dirty="0" smtClean="0">
                          <a:latin typeface="Comic Sans MS" pitchFamily="66" charset="0"/>
                          <a:sym typeface="Wingdings"/>
                        </a:rPr>
                        <a:t></a:t>
                      </a:r>
                      <a:endParaRPr lang="fr-FR" sz="900" dirty="0" smtClean="0">
                        <a:latin typeface="Comic Sans MS" pitchFamily="66" charset="0"/>
                      </a:endParaRPr>
                    </a:p>
                  </a:txBody>
                  <a:tcPr anchor="ctr">
                    <a:solidFill>
                      <a:schemeClr val="bg1"/>
                    </a:solidFill>
                  </a:tcPr>
                </a:tc>
                <a:tc>
                  <a:txBody>
                    <a:bodyPr/>
                    <a:lstStyle/>
                    <a:p>
                      <a:pPr algn="r"/>
                      <a:r>
                        <a:rPr lang="fr-FR" sz="900" dirty="0" smtClean="0">
                          <a:latin typeface="Comic Sans MS" pitchFamily="66" charset="0"/>
                          <a:sym typeface="Wingdings"/>
                        </a:rPr>
                        <a:t></a:t>
                      </a:r>
                      <a:endParaRPr lang="fr-FR" sz="900" dirty="0">
                        <a:latin typeface="Comic Sans MS" pitchFamily="66" charset="0"/>
                      </a:endParaRPr>
                    </a:p>
                  </a:txBody>
                  <a:tcPr anchor="ctr">
                    <a:solidFill>
                      <a:schemeClr val="bg1"/>
                    </a:solidFill>
                  </a:tcPr>
                </a:tc>
                <a:tc>
                  <a:txBody>
                    <a:bodyPr/>
                    <a:lstStyle/>
                    <a:p>
                      <a:r>
                        <a:rPr lang="fr-FR" sz="1200" dirty="0" smtClean="0">
                          <a:latin typeface="Comic Sans MS" pitchFamily="66" charset="0"/>
                        </a:rPr>
                        <a:t>Zozoter.</a:t>
                      </a:r>
                      <a:endParaRPr lang="fr-FR" sz="1200" dirty="0">
                        <a:latin typeface="Comic Sans MS" pitchFamily="66" charset="0"/>
                      </a:endParaRPr>
                    </a:p>
                  </a:txBody>
                  <a:tcPr anchor="ctr">
                    <a:solidFill>
                      <a:schemeClr val="bg1"/>
                    </a:solidFill>
                  </a:tcPr>
                </a:tc>
              </a:tr>
              <a:tr h="370840">
                <a:tc>
                  <a:txBody>
                    <a:bodyPr/>
                    <a:lstStyle/>
                    <a:p>
                      <a:r>
                        <a:rPr lang="fr-FR" sz="1200" dirty="0" smtClean="0">
                          <a:latin typeface="Comic Sans MS" pitchFamily="66" charset="0"/>
                        </a:rPr>
                        <a:t>Avoir un cheveu sur la langue.</a:t>
                      </a:r>
                      <a:endParaRPr lang="fr-FR" sz="1200" dirty="0">
                        <a:latin typeface="Comic Sans MS" pitchFamily="66" charset="0"/>
                      </a:endParaRPr>
                    </a:p>
                  </a:txBody>
                  <a:tcPr anchor="ctr">
                    <a:solidFill>
                      <a:schemeClr val="bg1"/>
                    </a:solidFill>
                  </a:tcPr>
                </a:tc>
                <a:tc>
                  <a:txBody>
                    <a:bodyPr/>
                    <a:lstStyle/>
                    <a:p>
                      <a:r>
                        <a:rPr lang="fr-FR" sz="900" dirty="0" smtClean="0">
                          <a:latin typeface="Comic Sans MS" pitchFamily="66" charset="0"/>
                          <a:sym typeface="Wingdings"/>
                        </a:rPr>
                        <a:t></a:t>
                      </a:r>
                      <a:endParaRPr lang="fr-FR" sz="900" dirty="0">
                        <a:latin typeface="Comic Sans MS" pitchFamily="66" charset="0"/>
                      </a:endParaRPr>
                    </a:p>
                  </a:txBody>
                  <a:tcPr anchor="ctr">
                    <a:solidFill>
                      <a:schemeClr val="bg1"/>
                    </a:solidFill>
                  </a:tcPr>
                </a:tc>
                <a:tc>
                  <a:txBody>
                    <a:bodyPr/>
                    <a:lstStyle/>
                    <a:p>
                      <a:pPr algn="r"/>
                      <a:r>
                        <a:rPr lang="fr-FR" sz="900" dirty="0" smtClean="0">
                          <a:latin typeface="Comic Sans MS" pitchFamily="66" charset="0"/>
                          <a:sym typeface="Wingdings"/>
                        </a:rPr>
                        <a:t></a:t>
                      </a:r>
                      <a:endParaRPr lang="fr-FR" sz="900" dirty="0">
                        <a:latin typeface="Comic Sans MS" pitchFamily="66" charset="0"/>
                      </a:endParaRPr>
                    </a:p>
                  </a:txBody>
                  <a:tcPr anchor="ctr">
                    <a:solidFill>
                      <a:schemeClr val="bg1"/>
                    </a:solidFill>
                  </a:tcPr>
                </a:tc>
                <a:tc>
                  <a:txBody>
                    <a:bodyPr/>
                    <a:lstStyle/>
                    <a:p>
                      <a:r>
                        <a:rPr lang="fr-FR" sz="1200" dirty="0" smtClean="0">
                          <a:latin typeface="Comic Sans MS" pitchFamily="66" charset="0"/>
                        </a:rPr>
                        <a:t>Interrompre quelqu’un.</a:t>
                      </a:r>
                      <a:endParaRPr lang="fr-FR" sz="1200" dirty="0">
                        <a:latin typeface="Comic Sans MS" pitchFamily="66" charset="0"/>
                      </a:endParaRPr>
                    </a:p>
                  </a:txBody>
                  <a:tcPr anchor="ctr">
                    <a:solidFill>
                      <a:schemeClr val="bg1"/>
                    </a:solidFill>
                  </a:tcPr>
                </a:tc>
              </a:tr>
              <a:tr h="370840">
                <a:tc>
                  <a:txBody>
                    <a:bodyPr/>
                    <a:lstStyle/>
                    <a:p>
                      <a:r>
                        <a:rPr lang="fr-FR" sz="1200" dirty="0" smtClean="0">
                          <a:latin typeface="Comic Sans MS" pitchFamily="66" charset="0"/>
                        </a:rPr>
                        <a:t>Prendre ses jambes à son cou.</a:t>
                      </a:r>
                      <a:endParaRPr lang="fr-FR" sz="1200" dirty="0">
                        <a:latin typeface="Comic Sans MS" pitchFamily="66" charset="0"/>
                      </a:endParaRPr>
                    </a:p>
                  </a:txBody>
                  <a:tcPr anchor="ctr">
                    <a:solidFill>
                      <a:schemeClr val="bg1"/>
                    </a:solidFill>
                  </a:tcPr>
                </a:tc>
                <a:tc>
                  <a:txBody>
                    <a:bodyPr/>
                    <a:lstStyle/>
                    <a:p>
                      <a:r>
                        <a:rPr lang="fr-FR" sz="900" dirty="0" smtClean="0">
                          <a:latin typeface="Comic Sans MS" pitchFamily="66" charset="0"/>
                          <a:sym typeface="Wingdings"/>
                        </a:rPr>
                        <a:t></a:t>
                      </a:r>
                      <a:endParaRPr lang="fr-FR" sz="900" dirty="0">
                        <a:latin typeface="Comic Sans MS" pitchFamily="66" charset="0"/>
                      </a:endParaRPr>
                    </a:p>
                  </a:txBody>
                  <a:tcPr anchor="ctr">
                    <a:solidFill>
                      <a:schemeClr val="bg1"/>
                    </a:solidFill>
                  </a:tcPr>
                </a:tc>
                <a:tc>
                  <a:txBody>
                    <a:bodyPr/>
                    <a:lstStyle/>
                    <a:p>
                      <a:pPr algn="r"/>
                      <a:r>
                        <a:rPr lang="fr-FR" sz="900" dirty="0" smtClean="0">
                          <a:latin typeface="Comic Sans MS" pitchFamily="66" charset="0"/>
                          <a:sym typeface="Wingdings"/>
                        </a:rPr>
                        <a:t></a:t>
                      </a:r>
                      <a:endParaRPr lang="fr-FR" sz="900" dirty="0">
                        <a:latin typeface="Comic Sans MS" pitchFamily="66" charset="0"/>
                      </a:endParaRPr>
                    </a:p>
                  </a:txBody>
                  <a:tcPr anchor="ctr">
                    <a:solidFill>
                      <a:schemeClr val="bg1"/>
                    </a:solidFill>
                  </a:tcPr>
                </a:tc>
                <a:tc>
                  <a:txBody>
                    <a:bodyPr/>
                    <a:lstStyle/>
                    <a:p>
                      <a:r>
                        <a:rPr lang="fr-FR" sz="1200" dirty="0" smtClean="0">
                          <a:latin typeface="Comic Sans MS" pitchFamily="66" charset="0"/>
                        </a:rPr>
                        <a:t>Ne pas faire compliquer.</a:t>
                      </a:r>
                      <a:endParaRPr lang="fr-FR" sz="1200" dirty="0">
                        <a:latin typeface="Comic Sans MS" pitchFamily="66" charset="0"/>
                      </a:endParaRPr>
                    </a:p>
                  </a:txBody>
                  <a:tcPr anchor="ctr">
                    <a:solidFill>
                      <a:schemeClr val="bg1"/>
                    </a:solidFill>
                  </a:tcPr>
                </a:tc>
              </a:tr>
              <a:tr h="370840">
                <a:tc>
                  <a:txBody>
                    <a:bodyPr/>
                    <a:lstStyle/>
                    <a:p>
                      <a:r>
                        <a:rPr lang="fr-FR" sz="1200" dirty="0" smtClean="0">
                          <a:latin typeface="Comic Sans MS" pitchFamily="66" charset="0"/>
                        </a:rPr>
                        <a:t>Ne pas en croire</a:t>
                      </a:r>
                      <a:r>
                        <a:rPr lang="fr-FR" sz="1200" baseline="0" dirty="0" smtClean="0">
                          <a:latin typeface="Comic Sans MS" pitchFamily="66" charset="0"/>
                        </a:rPr>
                        <a:t> ses yeux.</a:t>
                      </a:r>
                      <a:endParaRPr lang="fr-FR" sz="1200" dirty="0">
                        <a:latin typeface="Comic Sans MS" pitchFamily="66" charset="0"/>
                      </a:endParaRPr>
                    </a:p>
                  </a:txBody>
                  <a:tcPr anchor="ctr">
                    <a:solidFill>
                      <a:schemeClr val="bg1"/>
                    </a:solidFill>
                  </a:tcPr>
                </a:tc>
                <a:tc>
                  <a:txBody>
                    <a:bodyPr/>
                    <a:lstStyle/>
                    <a:p>
                      <a:r>
                        <a:rPr lang="fr-FR" sz="900" dirty="0" smtClean="0">
                          <a:latin typeface="Comic Sans MS" pitchFamily="66" charset="0"/>
                          <a:sym typeface="Wingdings"/>
                        </a:rPr>
                        <a:t></a:t>
                      </a:r>
                      <a:endParaRPr lang="fr-FR" sz="900" dirty="0">
                        <a:latin typeface="Comic Sans MS" pitchFamily="66" charset="0"/>
                      </a:endParaRPr>
                    </a:p>
                  </a:txBody>
                  <a:tcPr anchor="ctr">
                    <a:solidFill>
                      <a:schemeClr val="bg1"/>
                    </a:solidFill>
                  </a:tcPr>
                </a:tc>
                <a:tc>
                  <a:txBody>
                    <a:bodyPr/>
                    <a:lstStyle/>
                    <a:p>
                      <a:pPr algn="r"/>
                      <a:r>
                        <a:rPr lang="fr-FR" sz="900" dirty="0" smtClean="0">
                          <a:latin typeface="Comic Sans MS" pitchFamily="66" charset="0"/>
                          <a:sym typeface="Wingdings"/>
                        </a:rPr>
                        <a:t></a:t>
                      </a:r>
                      <a:endParaRPr lang="fr-FR" sz="900" dirty="0">
                        <a:latin typeface="Comic Sans MS" pitchFamily="66" charset="0"/>
                      </a:endParaRPr>
                    </a:p>
                  </a:txBody>
                  <a:tcPr anchor="ctr">
                    <a:solidFill>
                      <a:schemeClr val="bg1"/>
                    </a:solidFill>
                  </a:tcPr>
                </a:tc>
                <a:tc>
                  <a:txBody>
                    <a:bodyPr/>
                    <a:lstStyle/>
                    <a:p>
                      <a:r>
                        <a:rPr lang="fr-FR" sz="1200" dirty="0" smtClean="0">
                          <a:latin typeface="Comic Sans MS" pitchFamily="66" charset="0"/>
                        </a:rPr>
                        <a:t>Se sauver.</a:t>
                      </a:r>
                      <a:endParaRPr lang="fr-FR" sz="1200" dirty="0">
                        <a:latin typeface="Comic Sans MS" pitchFamily="66" charset="0"/>
                      </a:endParaRPr>
                    </a:p>
                  </a:txBody>
                  <a:tcPr anchor="ctr">
                    <a:solidFill>
                      <a:schemeClr val="bg1"/>
                    </a:solidFill>
                  </a:tcPr>
                </a:tc>
              </a:tr>
              <a:tr h="370840">
                <a:tc>
                  <a:txBody>
                    <a:bodyPr/>
                    <a:lstStyle/>
                    <a:p>
                      <a:r>
                        <a:rPr lang="fr-FR" sz="1200" dirty="0" smtClean="0">
                          <a:latin typeface="Comic Sans MS" pitchFamily="66" charset="0"/>
                        </a:rPr>
                        <a:t>Ne pas</a:t>
                      </a:r>
                      <a:r>
                        <a:rPr lang="fr-FR" sz="1200" baseline="0" dirty="0" smtClean="0">
                          <a:latin typeface="Comic Sans MS" pitchFamily="66" charset="0"/>
                        </a:rPr>
                        <a:t> chercher midi à 14h.</a:t>
                      </a:r>
                      <a:endParaRPr lang="fr-FR" sz="1200" dirty="0">
                        <a:latin typeface="Comic Sans MS" pitchFamily="66" charset="0"/>
                      </a:endParaRPr>
                    </a:p>
                  </a:txBody>
                  <a:tcPr anchor="ctr">
                    <a:solidFill>
                      <a:schemeClr val="bg1"/>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900" dirty="0" smtClean="0">
                          <a:latin typeface="Comic Sans MS" pitchFamily="66" charset="0"/>
                          <a:sym typeface="Wingdings"/>
                        </a:rPr>
                        <a:t></a:t>
                      </a:r>
                      <a:endParaRPr lang="fr-FR" sz="900" dirty="0" smtClean="0">
                        <a:latin typeface="Comic Sans MS" pitchFamily="66" charset="0"/>
                      </a:endParaRPr>
                    </a:p>
                  </a:txBody>
                  <a:tcPr anchor="ctr">
                    <a:solidFill>
                      <a:schemeClr val="bg1"/>
                    </a:solidFill>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fr-FR" sz="900" dirty="0" smtClean="0">
                          <a:latin typeface="Comic Sans MS" pitchFamily="66" charset="0"/>
                          <a:sym typeface="Wingdings"/>
                        </a:rPr>
                        <a:t></a:t>
                      </a:r>
                      <a:endParaRPr lang="fr-FR" sz="900" dirty="0" smtClean="0">
                        <a:latin typeface="Comic Sans MS" pitchFamily="66" charset="0"/>
                      </a:endParaRPr>
                    </a:p>
                  </a:txBody>
                  <a:tcPr anchor="ctr">
                    <a:solidFill>
                      <a:schemeClr val="bg1"/>
                    </a:solidFill>
                  </a:tcPr>
                </a:tc>
                <a:tc>
                  <a:txBody>
                    <a:bodyPr/>
                    <a:lstStyle/>
                    <a:p>
                      <a:r>
                        <a:rPr lang="fr-FR" sz="1200" dirty="0" smtClean="0">
                          <a:latin typeface="Comic Sans MS" pitchFamily="66" charset="0"/>
                        </a:rPr>
                        <a:t>Ne pas</a:t>
                      </a:r>
                      <a:r>
                        <a:rPr lang="fr-FR" sz="1200" baseline="0" dirty="0" smtClean="0">
                          <a:latin typeface="Comic Sans MS" pitchFamily="66" charset="0"/>
                        </a:rPr>
                        <a:t> croire ce que l’on voit.</a:t>
                      </a:r>
                      <a:endParaRPr lang="fr-FR" sz="1200" dirty="0">
                        <a:latin typeface="Comic Sans MS" pitchFamily="66" charset="0"/>
                      </a:endParaRPr>
                    </a:p>
                  </a:txBody>
                  <a:tcPr anchor="ctr">
                    <a:solidFill>
                      <a:schemeClr val="bg1"/>
                    </a:solidFill>
                  </a:tcPr>
                </a:tc>
              </a:tr>
              <a:tr h="370840">
                <a:tc>
                  <a:txBody>
                    <a:bodyPr/>
                    <a:lstStyle/>
                    <a:p>
                      <a:r>
                        <a:rPr lang="fr-FR" sz="1200" dirty="0" smtClean="0">
                          <a:latin typeface="Comic Sans MS" pitchFamily="66" charset="0"/>
                        </a:rPr>
                        <a:t>Connaitre</a:t>
                      </a:r>
                      <a:r>
                        <a:rPr lang="fr-FR" sz="1200" baseline="0" dirty="0" smtClean="0">
                          <a:latin typeface="Comic Sans MS" pitchFamily="66" charset="0"/>
                        </a:rPr>
                        <a:t> sur le bout des doigts</a:t>
                      </a:r>
                      <a:endParaRPr lang="fr-FR" sz="1200" dirty="0">
                        <a:latin typeface="Comic Sans MS" pitchFamily="66" charset="0"/>
                      </a:endParaRPr>
                    </a:p>
                  </a:txBody>
                  <a:tcPr anchor="ctr">
                    <a:solidFill>
                      <a:schemeClr val="bg1"/>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900" dirty="0" smtClean="0">
                          <a:latin typeface="Comic Sans MS" pitchFamily="66" charset="0"/>
                          <a:sym typeface="Wingdings"/>
                        </a:rPr>
                        <a:t></a:t>
                      </a:r>
                      <a:endParaRPr lang="fr-FR" sz="900" dirty="0" smtClean="0">
                        <a:latin typeface="Comic Sans MS" pitchFamily="66" charset="0"/>
                      </a:endParaRPr>
                    </a:p>
                  </a:txBody>
                  <a:tcPr anchor="ctr">
                    <a:solidFill>
                      <a:schemeClr val="bg1"/>
                    </a:solidFill>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fr-FR" sz="900" dirty="0" smtClean="0">
                          <a:latin typeface="Comic Sans MS" pitchFamily="66" charset="0"/>
                          <a:sym typeface="Wingdings"/>
                        </a:rPr>
                        <a:t></a:t>
                      </a:r>
                      <a:endParaRPr lang="fr-FR" sz="900" dirty="0" smtClean="0">
                        <a:latin typeface="Comic Sans MS" pitchFamily="66" charset="0"/>
                      </a:endParaRPr>
                    </a:p>
                  </a:txBody>
                  <a:tcPr anchor="ctr">
                    <a:solidFill>
                      <a:schemeClr val="bg1"/>
                    </a:solidFill>
                  </a:tcPr>
                </a:tc>
                <a:tc>
                  <a:txBody>
                    <a:bodyPr/>
                    <a:lstStyle/>
                    <a:p>
                      <a:r>
                        <a:rPr lang="fr-FR" sz="1200" dirty="0" smtClean="0">
                          <a:latin typeface="Comic Sans MS" pitchFamily="66" charset="0"/>
                        </a:rPr>
                        <a:t>Connaitre parfaitement.</a:t>
                      </a:r>
                      <a:endParaRPr lang="fr-FR" sz="1200" dirty="0">
                        <a:latin typeface="Comic Sans MS" pitchFamily="66" charset="0"/>
                      </a:endParaRPr>
                    </a:p>
                  </a:txBody>
                  <a:tcPr anchor="ctr">
                    <a:solidFill>
                      <a:schemeClr val="bg1"/>
                    </a:solidFill>
                  </a:tcPr>
                </a:tc>
              </a:tr>
            </a:tbl>
          </a:graphicData>
        </a:graphic>
      </p:graphicFrame>
    </p:spTree>
    <p:extLst>
      <p:ext uri="{BB962C8B-B14F-4D97-AF65-F5344CB8AC3E}">
        <p14:creationId xmlns:p14="http://schemas.microsoft.com/office/powerpoint/2010/main" val="78638650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
          <p:cNvSpPr>
            <a:spLocks noGrp="1"/>
          </p:cNvSpPr>
          <p:nvPr>
            <p:ph type="body" sz="quarter" idx="10"/>
          </p:nvPr>
        </p:nvSpPr>
        <p:spPr/>
        <p:txBody>
          <a:bodyPr>
            <a:normAutofit fontScale="85000" lnSpcReduction="10000"/>
          </a:bodyPr>
          <a:lstStyle/>
          <a:p>
            <a:r>
              <a:rPr lang="fr-FR" dirty="0" smtClean="0"/>
              <a:t>Sens propre et sens figuré</a:t>
            </a:r>
            <a:endParaRPr lang="fr-FR" dirty="0"/>
          </a:p>
        </p:txBody>
      </p:sp>
      <p:sp>
        <p:nvSpPr>
          <p:cNvPr id="3" name="ZoneTexte 2"/>
          <p:cNvSpPr txBox="1"/>
          <p:nvPr/>
        </p:nvSpPr>
        <p:spPr>
          <a:xfrm>
            <a:off x="548680" y="1344025"/>
            <a:ext cx="6020072" cy="738664"/>
          </a:xfrm>
          <a:prstGeom prst="rect">
            <a:avLst/>
          </a:prstGeom>
          <a:noFill/>
        </p:spPr>
        <p:txBody>
          <a:bodyPr wrap="square" rtlCol="0">
            <a:spAutoFit/>
          </a:bodyPr>
          <a:lstStyle/>
          <a:p>
            <a:pPr>
              <a:lnSpc>
                <a:spcPct val="150000"/>
              </a:lnSpc>
            </a:pPr>
            <a:r>
              <a:rPr lang="fr-FR" sz="1400" u="sng" dirty="0" smtClean="0">
                <a:latin typeface="SimpleRonde" pitchFamily="2" charset="0"/>
              </a:rPr>
              <a:t>Dans les phrases suivantes, indique si le mot souligné est au sens propre (</a:t>
            </a:r>
            <a:r>
              <a:rPr lang="fr-FR" sz="1400" u="sng" dirty="0" smtClean="0">
                <a:latin typeface="Comic Sans MS" pitchFamily="66" charset="0"/>
              </a:rPr>
              <a:t>SP</a:t>
            </a:r>
            <a:r>
              <a:rPr lang="fr-FR" sz="1400" u="sng" dirty="0" smtClean="0">
                <a:latin typeface="SimpleRonde" pitchFamily="2" charset="0"/>
              </a:rPr>
              <a:t>) ou au sens figuré (</a:t>
            </a:r>
            <a:r>
              <a:rPr lang="fr-FR" sz="1400" u="sng" dirty="0" smtClean="0">
                <a:latin typeface="Comic Sans MS" pitchFamily="66" charset="0"/>
              </a:rPr>
              <a:t>SF</a:t>
            </a:r>
            <a:r>
              <a:rPr lang="fr-FR" sz="1400" u="sng" dirty="0" smtClean="0">
                <a:latin typeface="SimpleRonde" pitchFamily="2" charset="0"/>
              </a:rPr>
              <a:t>).</a:t>
            </a:r>
            <a:endParaRPr lang="fr-FR" sz="1400" u="sng" dirty="0">
              <a:latin typeface="SimpleRonde" pitchFamily="2" charset="0"/>
            </a:endParaRPr>
          </a:p>
        </p:txBody>
      </p:sp>
      <p:grpSp>
        <p:nvGrpSpPr>
          <p:cNvPr id="4" name="Groupe 3"/>
          <p:cNvGrpSpPr/>
          <p:nvPr/>
        </p:nvGrpSpPr>
        <p:grpSpPr>
          <a:xfrm>
            <a:off x="116632" y="1280592"/>
            <a:ext cx="360040" cy="461665"/>
            <a:chOff x="116632" y="1352600"/>
            <a:chExt cx="360040" cy="461665"/>
          </a:xfrm>
        </p:grpSpPr>
        <p:sp>
          <p:nvSpPr>
            <p:cNvPr id="5" name="Ellipse 4"/>
            <p:cNvSpPr/>
            <p:nvPr/>
          </p:nvSpPr>
          <p:spPr>
            <a:xfrm>
              <a:off x="116632" y="1424608"/>
              <a:ext cx="360040" cy="360040"/>
            </a:xfrm>
            <a:prstGeom prst="ellipse">
              <a:avLst/>
            </a:prstGeom>
            <a:solidFill>
              <a:schemeClr val="bg1">
                <a:lumMod val="85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 name="ZoneTexte 5"/>
            <p:cNvSpPr txBox="1"/>
            <p:nvPr/>
          </p:nvSpPr>
          <p:spPr>
            <a:xfrm>
              <a:off x="116632" y="1352600"/>
              <a:ext cx="360040" cy="461665"/>
            </a:xfrm>
            <a:prstGeom prst="rect">
              <a:avLst/>
            </a:prstGeom>
            <a:noFill/>
          </p:spPr>
          <p:txBody>
            <a:bodyPr wrap="square" rtlCol="0">
              <a:spAutoFit/>
            </a:bodyPr>
            <a:lstStyle/>
            <a:p>
              <a:pPr algn="ctr"/>
              <a:r>
                <a:rPr lang="fr-FR" sz="2400" dirty="0" smtClean="0">
                  <a:solidFill>
                    <a:schemeClr val="bg1">
                      <a:lumMod val="50000"/>
                    </a:schemeClr>
                  </a:solidFill>
                  <a:effectLst>
                    <a:outerShdw blurRad="38100" dist="38100" dir="2700000" algn="tl">
                      <a:srgbClr val="000000">
                        <a:alpha val="43137"/>
                      </a:srgbClr>
                    </a:outerShdw>
                  </a:effectLst>
                  <a:latin typeface="Berlin Sans FB Demi" pitchFamily="34" charset="0"/>
                </a:rPr>
                <a:t>1</a:t>
              </a:r>
              <a:endParaRPr lang="fr-FR" dirty="0">
                <a:solidFill>
                  <a:schemeClr val="bg1">
                    <a:lumMod val="50000"/>
                  </a:schemeClr>
                </a:solidFill>
                <a:effectLst>
                  <a:outerShdw blurRad="38100" dist="38100" dir="2700000" algn="tl">
                    <a:srgbClr val="000000">
                      <a:alpha val="43137"/>
                    </a:srgbClr>
                  </a:outerShdw>
                </a:effectLst>
                <a:latin typeface="Berlin Sans FB Demi" pitchFamily="34" charset="0"/>
              </a:endParaRPr>
            </a:p>
          </p:txBody>
        </p:sp>
      </p:grpSp>
      <p:sp>
        <p:nvSpPr>
          <p:cNvPr id="7" name="Rectangle à coins arrondis 6"/>
          <p:cNvSpPr/>
          <p:nvPr/>
        </p:nvSpPr>
        <p:spPr>
          <a:xfrm>
            <a:off x="6568752" y="1432012"/>
            <a:ext cx="201216" cy="201216"/>
          </a:xfrm>
          <a:prstGeom prst="roundRect">
            <a:avLst/>
          </a:prstGeom>
          <a:solidFill>
            <a:schemeClr val="bg1"/>
          </a:solidFill>
          <a:ln>
            <a:solidFill>
              <a:schemeClr val="bg1">
                <a:lumMod val="5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fr-F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fr-FR"/>
          </a:p>
        </p:txBody>
      </p:sp>
      <p:sp>
        <p:nvSpPr>
          <p:cNvPr id="8" name="ZoneTexte 7"/>
          <p:cNvSpPr txBox="1"/>
          <p:nvPr/>
        </p:nvSpPr>
        <p:spPr>
          <a:xfrm>
            <a:off x="188640" y="2090678"/>
            <a:ext cx="6480720" cy="2862322"/>
          </a:xfrm>
          <a:prstGeom prst="rect">
            <a:avLst/>
          </a:prstGeom>
          <a:noFill/>
        </p:spPr>
        <p:txBody>
          <a:bodyPr wrap="square" rtlCol="0">
            <a:spAutoFit/>
          </a:bodyPr>
          <a:lstStyle/>
          <a:p>
            <a:pPr>
              <a:lnSpc>
                <a:spcPct val="300000"/>
              </a:lnSpc>
            </a:pPr>
            <a:r>
              <a:rPr lang="fr-FR" sz="1200" dirty="0" smtClean="0">
                <a:latin typeface="Comic Sans MS" pitchFamily="66" charset="0"/>
              </a:rPr>
              <a:t>Ton oncle mange comme un </a:t>
            </a:r>
            <a:r>
              <a:rPr lang="fr-FR" sz="1200" b="1" dirty="0" smtClean="0">
                <a:latin typeface="Comic Sans MS" pitchFamily="66" charset="0"/>
              </a:rPr>
              <a:t>ogre</a:t>
            </a:r>
            <a:r>
              <a:rPr lang="fr-FR" sz="1200" dirty="0" smtClean="0">
                <a:latin typeface="Comic Sans MS" pitchFamily="66" charset="0"/>
              </a:rPr>
              <a:t> !</a:t>
            </a:r>
          </a:p>
          <a:p>
            <a:pPr>
              <a:lnSpc>
                <a:spcPct val="300000"/>
              </a:lnSpc>
            </a:pPr>
            <a:r>
              <a:rPr lang="fr-FR" sz="1200" dirty="0" smtClean="0">
                <a:latin typeface="Comic Sans MS" pitchFamily="66" charset="0"/>
              </a:rPr>
              <a:t>Je suis tellement fatiguée que j’ai des </a:t>
            </a:r>
            <a:r>
              <a:rPr lang="fr-FR" sz="1200" b="1" dirty="0" smtClean="0">
                <a:latin typeface="Comic Sans MS" pitchFamily="66" charset="0"/>
              </a:rPr>
              <a:t>valises</a:t>
            </a:r>
            <a:r>
              <a:rPr lang="fr-FR" sz="1200" dirty="0" smtClean="0">
                <a:latin typeface="Comic Sans MS" pitchFamily="66" charset="0"/>
              </a:rPr>
              <a:t> sous les yeux.</a:t>
            </a:r>
          </a:p>
          <a:p>
            <a:pPr>
              <a:lnSpc>
                <a:spcPct val="300000"/>
              </a:lnSpc>
            </a:pPr>
            <a:r>
              <a:rPr lang="fr-FR" sz="1200" dirty="0" smtClean="0">
                <a:latin typeface="Comic Sans MS" pitchFamily="66" charset="0"/>
              </a:rPr>
              <a:t>Il a tellement plu que la rivière est sortie de son </a:t>
            </a:r>
            <a:r>
              <a:rPr lang="fr-FR" sz="1200" b="1" dirty="0" smtClean="0">
                <a:latin typeface="Comic Sans MS" pitchFamily="66" charset="0"/>
              </a:rPr>
              <a:t>lit</a:t>
            </a:r>
            <a:r>
              <a:rPr lang="fr-FR" sz="1200" dirty="0" smtClean="0">
                <a:latin typeface="Comic Sans MS" pitchFamily="66" charset="0"/>
              </a:rPr>
              <a:t>.</a:t>
            </a:r>
          </a:p>
          <a:p>
            <a:pPr>
              <a:lnSpc>
                <a:spcPct val="300000"/>
              </a:lnSpc>
            </a:pPr>
            <a:r>
              <a:rPr lang="fr-FR" sz="1200" dirty="0" smtClean="0">
                <a:latin typeface="Comic Sans MS" pitchFamily="66" charset="0"/>
              </a:rPr>
              <a:t>Le </a:t>
            </a:r>
            <a:r>
              <a:rPr lang="fr-FR" sz="1200" b="1" dirty="0" smtClean="0">
                <a:latin typeface="Comic Sans MS" pitchFamily="66" charset="0"/>
              </a:rPr>
              <a:t>conducteur</a:t>
            </a:r>
            <a:r>
              <a:rPr lang="fr-FR" sz="1200" dirty="0" smtClean="0">
                <a:latin typeface="Comic Sans MS" pitchFamily="66" charset="0"/>
              </a:rPr>
              <a:t> du bus transporte les voyageurs.</a:t>
            </a:r>
          </a:p>
          <a:p>
            <a:pPr>
              <a:lnSpc>
                <a:spcPct val="300000"/>
              </a:lnSpc>
            </a:pPr>
            <a:r>
              <a:rPr lang="fr-FR" sz="1200" dirty="0" smtClean="0">
                <a:latin typeface="Comic Sans MS" pitchFamily="66" charset="0"/>
              </a:rPr>
              <a:t>Nous avons réalisé notre </a:t>
            </a:r>
            <a:r>
              <a:rPr lang="fr-FR" sz="1200" b="1" dirty="0" smtClean="0">
                <a:latin typeface="Comic Sans MS" pitchFamily="66" charset="0"/>
              </a:rPr>
              <a:t>portrait</a:t>
            </a:r>
            <a:r>
              <a:rPr lang="fr-FR" sz="1200" dirty="0" smtClean="0">
                <a:latin typeface="Comic Sans MS" pitchFamily="66" charset="0"/>
              </a:rPr>
              <a:t> pour nos correspondants.</a:t>
            </a:r>
            <a:endParaRPr lang="fr-FR" sz="1200" dirty="0">
              <a:latin typeface="Comic Sans MS" pitchFamily="66" charset="0"/>
            </a:endParaRPr>
          </a:p>
        </p:txBody>
      </p:sp>
      <p:sp>
        <p:nvSpPr>
          <p:cNvPr id="9" name="ZoneTexte 8"/>
          <p:cNvSpPr txBox="1"/>
          <p:nvPr/>
        </p:nvSpPr>
        <p:spPr>
          <a:xfrm>
            <a:off x="548680" y="5681848"/>
            <a:ext cx="6020072" cy="388568"/>
          </a:xfrm>
          <a:prstGeom prst="rect">
            <a:avLst/>
          </a:prstGeom>
          <a:noFill/>
        </p:spPr>
        <p:txBody>
          <a:bodyPr wrap="square" rtlCol="0">
            <a:spAutoFit/>
          </a:bodyPr>
          <a:lstStyle/>
          <a:p>
            <a:pPr>
              <a:lnSpc>
                <a:spcPct val="150000"/>
              </a:lnSpc>
            </a:pPr>
            <a:r>
              <a:rPr lang="fr-FR" sz="1400" u="sng" dirty="0" smtClean="0">
                <a:latin typeface="SimpleRonde" pitchFamily="2" charset="0"/>
              </a:rPr>
              <a:t>Relie chaque expression à sa signification.</a:t>
            </a:r>
            <a:endParaRPr lang="fr-FR" sz="1400" u="sng" dirty="0">
              <a:latin typeface="SimpleRonde" pitchFamily="2" charset="0"/>
            </a:endParaRPr>
          </a:p>
        </p:txBody>
      </p:sp>
      <p:grpSp>
        <p:nvGrpSpPr>
          <p:cNvPr id="10" name="Groupe 9"/>
          <p:cNvGrpSpPr/>
          <p:nvPr/>
        </p:nvGrpSpPr>
        <p:grpSpPr>
          <a:xfrm>
            <a:off x="116632" y="5618415"/>
            <a:ext cx="360040" cy="461665"/>
            <a:chOff x="116632" y="1352600"/>
            <a:chExt cx="360040" cy="461665"/>
          </a:xfrm>
        </p:grpSpPr>
        <p:sp>
          <p:nvSpPr>
            <p:cNvPr id="11" name="Ellipse 10"/>
            <p:cNvSpPr/>
            <p:nvPr/>
          </p:nvSpPr>
          <p:spPr>
            <a:xfrm>
              <a:off x="116632" y="1424608"/>
              <a:ext cx="360040" cy="360040"/>
            </a:xfrm>
            <a:prstGeom prst="ellipse">
              <a:avLst/>
            </a:prstGeom>
            <a:solidFill>
              <a:schemeClr val="bg1">
                <a:lumMod val="85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2" name="ZoneTexte 11"/>
            <p:cNvSpPr txBox="1"/>
            <p:nvPr/>
          </p:nvSpPr>
          <p:spPr>
            <a:xfrm>
              <a:off x="116632" y="1352600"/>
              <a:ext cx="360040" cy="461665"/>
            </a:xfrm>
            <a:prstGeom prst="rect">
              <a:avLst/>
            </a:prstGeom>
            <a:noFill/>
          </p:spPr>
          <p:txBody>
            <a:bodyPr wrap="square" rtlCol="0">
              <a:spAutoFit/>
            </a:bodyPr>
            <a:lstStyle/>
            <a:p>
              <a:pPr algn="ctr"/>
              <a:r>
                <a:rPr lang="fr-FR" sz="2400" dirty="0" smtClean="0">
                  <a:solidFill>
                    <a:schemeClr val="bg1">
                      <a:lumMod val="50000"/>
                    </a:schemeClr>
                  </a:solidFill>
                  <a:effectLst>
                    <a:outerShdw blurRad="38100" dist="38100" dir="2700000" algn="tl">
                      <a:srgbClr val="000000">
                        <a:alpha val="43137"/>
                      </a:srgbClr>
                    </a:outerShdw>
                  </a:effectLst>
                  <a:latin typeface="Berlin Sans FB Demi" pitchFamily="34" charset="0"/>
                </a:rPr>
                <a:t>2</a:t>
              </a:r>
              <a:endParaRPr lang="fr-FR" dirty="0">
                <a:solidFill>
                  <a:schemeClr val="bg1">
                    <a:lumMod val="50000"/>
                  </a:schemeClr>
                </a:solidFill>
                <a:effectLst>
                  <a:outerShdw blurRad="38100" dist="38100" dir="2700000" algn="tl">
                    <a:srgbClr val="000000">
                      <a:alpha val="43137"/>
                    </a:srgbClr>
                  </a:outerShdw>
                </a:effectLst>
                <a:latin typeface="Berlin Sans FB Demi" pitchFamily="34" charset="0"/>
              </a:endParaRPr>
            </a:p>
          </p:txBody>
        </p:sp>
      </p:grpSp>
      <p:sp>
        <p:nvSpPr>
          <p:cNvPr id="13" name="Rectangle à coins arrondis 12"/>
          <p:cNvSpPr/>
          <p:nvPr/>
        </p:nvSpPr>
        <p:spPr>
          <a:xfrm>
            <a:off x="6568752" y="5769835"/>
            <a:ext cx="201216" cy="201216"/>
          </a:xfrm>
          <a:prstGeom prst="roundRect">
            <a:avLst/>
          </a:prstGeom>
          <a:solidFill>
            <a:schemeClr val="bg1"/>
          </a:solidFill>
          <a:ln>
            <a:solidFill>
              <a:schemeClr val="bg1">
                <a:lumMod val="5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fr-F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fr-FR"/>
          </a:p>
        </p:txBody>
      </p:sp>
      <p:graphicFrame>
        <p:nvGraphicFramePr>
          <p:cNvPr id="14" name="Tableau 13"/>
          <p:cNvGraphicFramePr>
            <a:graphicFrameLocks noGrp="1"/>
          </p:cNvGraphicFramePr>
          <p:nvPr>
            <p:extLst>
              <p:ext uri="{D42A27DB-BD31-4B8C-83A1-F6EECF244321}">
                <p14:modId xmlns:p14="http://schemas.microsoft.com/office/powerpoint/2010/main" val="4033018764"/>
              </p:ext>
            </p:extLst>
          </p:nvPr>
        </p:nvGraphicFramePr>
        <p:xfrm>
          <a:off x="332656" y="6512128"/>
          <a:ext cx="6120680" cy="2753360"/>
        </p:xfrm>
        <a:graphic>
          <a:graphicData uri="http://schemas.openxmlformats.org/drawingml/2006/table">
            <a:tbl>
              <a:tblPr bandRow="1">
                <a:tableStyleId>{5C22544A-7EE6-4342-B048-85BDC9FD1C3A}</a:tableStyleId>
              </a:tblPr>
              <a:tblGrid>
                <a:gridCol w="2241868"/>
                <a:gridCol w="712479"/>
                <a:gridCol w="1438141"/>
                <a:gridCol w="1728192"/>
              </a:tblGrid>
              <a:tr h="370840">
                <a:tc>
                  <a:txBody>
                    <a:bodyPr/>
                    <a:lstStyle/>
                    <a:p>
                      <a:r>
                        <a:rPr lang="fr-FR" sz="1200" dirty="0" smtClean="0">
                          <a:latin typeface="Comic Sans MS" pitchFamily="66" charset="0"/>
                        </a:rPr>
                        <a:t>Se lever du pied gauche.</a:t>
                      </a:r>
                      <a:endParaRPr lang="fr-FR" sz="1200" dirty="0">
                        <a:latin typeface="Comic Sans MS" pitchFamily="66" charset="0"/>
                      </a:endParaRPr>
                    </a:p>
                  </a:txBody>
                  <a:tcPr anchor="ctr">
                    <a:solidFill>
                      <a:schemeClr val="bg1"/>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900" dirty="0" smtClean="0">
                          <a:latin typeface="Comic Sans MS" pitchFamily="66" charset="0"/>
                          <a:sym typeface="Wingdings"/>
                        </a:rPr>
                        <a:t></a:t>
                      </a:r>
                      <a:endParaRPr lang="fr-FR" sz="900" dirty="0" smtClean="0">
                        <a:latin typeface="Comic Sans MS" pitchFamily="66" charset="0"/>
                      </a:endParaRPr>
                    </a:p>
                  </a:txBody>
                  <a:tcPr anchor="ctr">
                    <a:solidFill>
                      <a:schemeClr val="bg1"/>
                    </a:solidFill>
                  </a:tcPr>
                </a:tc>
                <a:tc>
                  <a:txBody>
                    <a:bodyPr/>
                    <a:lstStyle/>
                    <a:p>
                      <a:pPr algn="r"/>
                      <a:r>
                        <a:rPr lang="fr-FR" sz="900" dirty="0" smtClean="0">
                          <a:latin typeface="Comic Sans MS" pitchFamily="66" charset="0"/>
                          <a:sym typeface="Wingdings"/>
                        </a:rPr>
                        <a:t></a:t>
                      </a:r>
                      <a:endParaRPr lang="fr-FR" sz="900" dirty="0">
                        <a:latin typeface="Comic Sans MS" pitchFamily="66" charset="0"/>
                      </a:endParaRPr>
                    </a:p>
                  </a:txBody>
                  <a:tcPr anchor="ctr">
                    <a:solidFill>
                      <a:schemeClr val="bg1"/>
                    </a:solidFill>
                  </a:tcPr>
                </a:tc>
                <a:tc>
                  <a:txBody>
                    <a:bodyPr/>
                    <a:lstStyle/>
                    <a:p>
                      <a:r>
                        <a:rPr lang="fr-FR" sz="1200" dirty="0" smtClean="0">
                          <a:latin typeface="Comic Sans MS" pitchFamily="66" charset="0"/>
                        </a:rPr>
                        <a:t>Se</a:t>
                      </a:r>
                      <a:r>
                        <a:rPr lang="fr-FR" sz="1200" baseline="0" dirty="0" smtClean="0">
                          <a:latin typeface="Comic Sans MS" pitchFamily="66" charset="0"/>
                        </a:rPr>
                        <a:t> mettre en colère.</a:t>
                      </a:r>
                      <a:endParaRPr lang="fr-FR" sz="1200" dirty="0">
                        <a:latin typeface="Comic Sans MS" pitchFamily="66" charset="0"/>
                      </a:endParaRPr>
                    </a:p>
                  </a:txBody>
                  <a:tcPr anchor="ctr">
                    <a:solidFill>
                      <a:schemeClr val="bg1"/>
                    </a:solidFill>
                  </a:tcPr>
                </a:tc>
              </a:tr>
              <a:tr h="370840">
                <a:tc>
                  <a:txBody>
                    <a:bodyPr/>
                    <a:lstStyle/>
                    <a:p>
                      <a:r>
                        <a:rPr lang="fr-FR" sz="1200" dirty="0" smtClean="0">
                          <a:latin typeface="Comic Sans MS" pitchFamily="66" charset="0"/>
                        </a:rPr>
                        <a:t>Un ours</a:t>
                      </a:r>
                      <a:r>
                        <a:rPr lang="fr-FR" sz="1200" baseline="0" dirty="0" smtClean="0">
                          <a:latin typeface="Comic Sans MS" pitchFamily="66" charset="0"/>
                        </a:rPr>
                        <a:t> mal léché.</a:t>
                      </a:r>
                      <a:endParaRPr lang="fr-FR" sz="1200" dirty="0">
                        <a:latin typeface="Comic Sans MS" pitchFamily="66" charset="0"/>
                      </a:endParaRPr>
                    </a:p>
                  </a:txBody>
                  <a:tcPr anchor="ctr">
                    <a:solidFill>
                      <a:schemeClr val="bg1"/>
                    </a:solidFill>
                  </a:tcPr>
                </a:tc>
                <a:tc>
                  <a:txBody>
                    <a:bodyPr/>
                    <a:lstStyle/>
                    <a:p>
                      <a:r>
                        <a:rPr lang="fr-FR" sz="900" dirty="0" smtClean="0">
                          <a:latin typeface="Comic Sans MS" pitchFamily="66" charset="0"/>
                          <a:sym typeface="Wingdings"/>
                        </a:rPr>
                        <a:t></a:t>
                      </a:r>
                      <a:endParaRPr lang="fr-FR" sz="900" dirty="0">
                        <a:latin typeface="Comic Sans MS" pitchFamily="66" charset="0"/>
                      </a:endParaRPr>
                    </a:p>
                  </a:txBody>
                  <a:tcPr anchor="ctr">
                    <a:solidFill>
                      <a:schemeClr val="bg1"/>
                    </a:solidFill>
                  </a:tcPr>
                </a:tc>
                <a:tc>
                  <a:txBody>
                    <a:bodyPr/>
                    <a:lstStyle/>
                    <a:p>
                      <a:pPr algn="r"/>
                      <a:r>
                        <a:rPr lang="fr-FR" sz="900" dirty="0" smtClean="0">
                          <a:latin typeface="Comic Sans MS" pitchFamily="66" charset="0"/>
                          <a:sym typeface="Wingdings"/>
                        </a:rPr>
                        <a:t></a:t>
                      </a:r>
                      <a:endParaRPr lang="fr-FR" sz="900" dirty="0">
                        <a:latin typeface="Comic Sans MS" pitchFamily="66" charset="0"/>
                      </a:endParaRPr>
                    </a:p>
                  </a:txBody>
                  <a:tcPr anchor="ctr">
                    <a:solidFill>
                      <a:schemeClr val="bg1"/>
                    </a:solidFill>
                  </a:tcPr>
                </a:tc>
                <a:tc>
                  <a:txBody>
                    <a:bodyPr/>
                    <a:lstStyle/>
                    <a:p>
                      <a:r>
                        <a:rPr lang="fr-FR" sz="1200" dirty="0" smtClean="0">
                          <a:latin typeface="Comic Sans MS" pitchFamily="66" charset="0"/>
                        </a:rPr>
                        <a:t>Echouer.</a:t>
                      </a:r>
                      <a:endParaRPr lang="fr-FR" sz="1200" dirty="0">
                        <a:latin typeface="Comic Sans MS" pitchFamily="66" charset="0"/>
                      </a:endParaRPr>
                    </a:p>
                  </a:txBody>
                  <a:tcPr anchor="ctr">
                    <a:solidFill>
                      <a:schemeClr val="bg1"/>
                    </a:solidFill>
                  </a:tcPr>
                </a:tc>
              </a:tr>
              <a:tr h="370840">
                <a:tc>
                  <a:txBody>
                    <a:bodyPr/>
                    <a:lstStyle/>
                    <a:p>
                      <a:r>
                        <a:rPr lang="fr-FR" sz="1200" dirty="0" smtClean="0">
                          <a:latin typeface="Comic Sans MS" pitchFamily="66" charset="0"/>
                        </a:rPr>
                        <a:t>Monter sur ses grands chevaux.</a:t>
                      </a:r>
                      <a:endParaRPr lang="fr-FR" sz="1200" dirty="0">
                        <a:latin typeface="Comic Sans MS" pitchFamily="66" charset="0"/>
                      </a:endParaRPr>
                    </a:p>
                  </a:txBody>
                  <a:tcPr anchor="ctr">
                    <a:solidFill>
                      <a:schemeClr val="bg1"/>
                    </a:solidFill>
                  </a:tcPr>
                </a:tc>
                <a:tc>
                  <a:txBody>
                    <a:bodyPr/>
                    <a:lstStyle/>
                    <a:p>
                      <a:r>
                        <a:rPr lang="fr-FR" sz="900" dirty="0" smtClean="0">
                          <a:latin typeface="Comic Sans MS" pitchFamily="66" charset="0"/>
                          <a:sym typeface="Wingdings"/>
                        </a:rPr>
                        <a:t></a:t>
                      </a:r>
                      <a:endParaRPr lang="fr-FR" sz="900" dirty="0">
                        <a:latin typeface="Comic Sans MS" pitchFamily="66" charset="0"/>
                      </a:endParaRPr>
                    </a:p>
                  </a:txBody>
                  <a:tcPr anchor="ctr">
                    <a:solidFill>
                      <a:schemeClr val="bg1"/>
                    </a:solidFill>
                  </a:tcPr>
                </a:tc>
                <a:tc>
                  <a:txBody>
                    <a:bodyPr/>
                    <a:lstStyle/>
                    <a:p>
                      <a:pPr algn="r"/>
                      <a:r>
                        <a:rPr lang="fr-FR" sz="900" dirty="0" smtClean="0">
                          <a:latin typeface="Comic Sans MS" pitchFamily="66" charset="0"/>
                          <a:sym typeface="Wingdings"/>
                        </a:rPr>
                        <a:t></a:t>
                      </a:r>
                      <a:endParaRPr lang="fr-FR" sz="900" dirty="0">
                        <a:latin typeface="Comic Sans MS" pitchFamily="66" charset="0"/>
                      </a:endParaRPr>
                    </a:p>
                  </a:txBody>
                  <a:tcPr anchor="ctr">
                    <a:solidFill>
                      <a:schemeClr val="bg1"/>
                    </a:solidFill>
                  </a:tcPr>
                </a:tc>
                <a:tc>
                  <a:txBody>
                    <a:bodyPr/>
                    <a:lstStyle/>
                    <a:p>
                      <a:r>
                        <a:rPr lang="fr-FR" sz="1200" dirty="0" smtClean="0">
                          <a:latin typeface="Comic Sans MS" pitchFamily="66" charset="0"/>
                        </a:rPr>
                        <a:t>Être de mauvaise</a:t>
                      </a:r>
                      <a:r>
                        <a:rPr lang="fr-FR" sz="1200" baseline="0" dirty="0" smtClean="0">
                          <a:latin typeface="Comic Sans MS" pitchFamily="66" charset="0"/>
                        </a:rPr>
                        <a:t> humeur.</a:t>
                      </a:r>
                      <a:endParaRPr lang="fr-FR" sz="1200" dirty="0">
                        <a:latin typeface="Comic Sans MS" pitchFamily="66" charset="0"/>
                      </a:endParaRPr>
                    </a:p>
                  </a:txBody>
                  <a:tcPr anchor="ctr">
                    <a:solidFill>
                      <a:schemeClr val="bg1"/>
                    </a:solidFill>
                  </a:tcPr>
                </a:tc>
              </a:tr>
              <a:tr h="370840">
                <a:tc>
                  <a:txBody>
                    <a:bodyPr/>
                    <a:lstStyle/>
                    <a:p>
                      <a:r>
                        <a:rPr lang="fr-FR" sz="1200" dirty="0" smtClean="0">
                          <a:latin typeface="Comic Sans MS" pitchFamily="66" charset="0"/>
                        </a:rPr>
                        <a:t>Avoir un cœur d’artichaut.</a:t>
                      </a:r>
                      <a:endParaRPr lang="fr-FR" sz="1200" dirty="0">
                        <a:latin typeface="Comic Sans MS" pitchFamily="66" charset="0"/>
                      </a:endParaRPr>
                    </a:p>
                  </a:txBody>
                  <a:tcPr anchor="ctr">
                    <a:solidFill>
                      <a:schemeClr val="bg1"/>
                    </a:solidFill>
                  </a:tcPr>
                </a:tc>
                <a:tc>
                  <a:txBody>
                    <a:bodyPr/>
                    <a:lstStyle/>
                    <a:p>
                      <a:r>
                        <a:rPr lang="fr-FR" sz="900" dirty="0" smtClean="0">
                          <a:latin typeface="Comic Sans MS" pitchFamily="66" charset="0"/>
                          <a:sym typeface="Wingdings"/>
                        </a:rPr>
                        <a:t></a:t>
                      </a:r>
                      <a:endParaRPr lang="fr-FR" sz="900" dirty="0">
                        <a:latin typeface="Comic Sans MS" pitchFamily="66" charset="0"/>
                      </a:endParaRPr>
                    </a:p>
                  </a:txBody>
                  <a:tcPr anchor="ctr">
                    <a:solidFill>
                      <a:schemeClr val="bg1"/>
                    </a:solidFill>
                  </a:tcPr>
                </a:tc>
                <a:tc>
                  <a:txBody>
                    <a:bodyPr/>
                    <a:lstStyle/>
                    <a:p>
                      <a:pPr algn="r"/>
                      <a:r>
                        <a:rPr lang="fr-FR" sz="900" dirty="0" smtClean="0">
                          <a:latin typeface="Comic Sans MS" pitchFamily="66" charset="0"/>
                          <a:sym typeface="Wingdings"/>
                        </a:rPr>
                        <a:t></a:t>
                      </a:r>
                      <a:endParaRPr lang="fr-FR" sz="900" dirty="0">
                        <a:latin typeface="Comic Sans MS" pitchFamily="66" charset="0"/>
                      </a:endParaRPr>
                    </a:p>
                  </a:txBody>
                  <a:tcPr anchor="ctr">
                    <a:solidFill>
                      <a:schemeClr val="bg1"/>
                    </a:solidFill>
                  </a:tcPr>
                </a:tc>
                <a:tc>
                  <a:txBody>
                    <a:bodyPr/>
                    <a:lstStyle/>
                    <a:p>
                      <a:r>
                        <a:rPr lang="fr-FR" sz="1200" dirty="0" smtClean="0">
                          <a:latin typeface="Comic Sans MS" pitchFamily="66" charset="0"/>
                        </a:rPr>
                        <a:t>Tomber facilement amoureux.</a:t>
                      </a:r>
                      <a:endParaRPr lang="fr-FR" sz="1200" dirty="0">
                        <a:latin typeface="Comic Sans MS" pitchFamily="66" charset="0"/>
                      </a:endParaRPr>
                    </a:p>
                  </a:txBody>
                  <a:tcPr anchor="ctr">
                    <a:solidFill>
                      <a:schemeClr val="bg1"/>
                    </a:solidFill>
                  </a:tcPr>
                </a:tc>
              </a:tr>
              <a:tr h="370840">
                <a:tc>
                  <a:txBody>
                    <a:bodyPr/>
                    <a:lstStyle/>
                    <a:p>
                      <a:r>
                        <a:rPr lang="fr-FR" sz="1200" dirty="0" smtClean="0">
                          <a:latin typeface="Comic Sans MS" pitchFamily="66" charset="0"/>
                        </a:rPr>
                        <a:t>Faire chou blanc.</a:t>
                      </a:r>
                      <a:endParaRPr lang="fr-FR" sz="1200" dirty="0">
                        <a:latin typeface="Comic Sans MS" pitchFamily="66" charset="0"/>
                      </a:endParaRPr>
                    </a:p>
                  </a:txBody>
                  <a:tcPr anchor="ctr">
                    <a:solidFill>
                      <a:schemeClr val="bg1"/>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900" dirty="0" smtClean="0">
                          <a:latin typeface="Comic Sans MS" pitchFamily="66" charset="0"/>
                          <a:sym typeface="Wingdings"/>
                        </a:rPr>
                        <a:t></a:t>
                      </a:r>
                      <a:endParaRPr lang="fr-FR" sz="900" dirty="0" smtClean="0">
                        <a:latin typeface="Comic Sans MS" pitchFamily="66" charset="0"/>
                      </a:endParaRPr>
                    </a:p>
                  </a:txBody>
                  <a:tcPr anchor="ctr">
                    <a:solidFill>
                      <a:schemeClr val="bg1"/>
                    </a:solidFill>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fr-FR" sz="900" dirty="0" smtClean="0">
                          <a:latin typeface="Comic Sans MS" pitchFamily="66" charset="0"/>
                          <a:sym typeface="Wingdings"/>
                        </a:rPr>
                        <a:t></a:t>
                      </a:r>
                      <a:endParaRPr lang="fr-FR" sz="900" dirty="0" smtClean="0">
                        <a:latin typeface="Comic Sans MS" pitchFamily="66" charset="0"/>
                      </a:endParaRPr>
                    </a:p>
                  </a:txBody>
                  <a:tcPr anchor="ctr">
                    <a:solidFill>
                      <a:schemeClr val="bg1"/>
                    </a:solidFill>
                  </a:tcPr>
                </a:tc>
                <a:tc>
                  <a:txBody>
                    <a:bodyPr/>
                    <a:lstStyle/>
                    <a:p>
                      <a:r>
                        <a:rPr lang="fr-FR" sz="1200" dirty="0" smtClean="0">
                          <a:latin typeface="Comic Sans MS" pitchFamily="66" charset="0"/>
                        </a:rPr>
                        <a:t>Une personne grossière.</a:t>
                      </a:r>
                      <a:endParaRPr lang="fr-FR" sz="1200" dirty="0">
                        <a:latin typeface="Comic Sans MS" pitchFamily="66" charset="0"/>
                      </a:endParaRPr>
                    </a:p>
                  </a:txBody>
                  <a:tcPr anchor="ctr">
                    <a:solidFill>
                      <a:schemeClr val="bg1"/>
                    </a:solidFill>
                  </a:tcPr>
                </a:tc>
              </a:tr>
              <a:tr h="370840">
                <a:tc>
                  <a:txBody>
                    <a:bodyPr/>
                    <a:lstStyle/>
                    <a:p>
                      <a:r>
                        <a:rPr lang="fr-FR" sz="1200" dirty="0" smtClean="0">
                          <a:latin typeface="Comic Sans MS" pitchFamily="66" charset="0"/>
                        </a:rPr>
                        <a:t>Chercher une aiguille</a:t>
                      </a:r>
                      <a:r>
                        <a:rPr lang="fr-FR" sz="1200" baseline="0" dirty="0" smtClean="0">
                          <a:latin typeface="Comic Sans MS" pitchFamily="66" charset="0"/>
                        </a:rPr>
                        <a:t> dans une botte de foin</a:t>
                      </a:r>
                      <a:endParaRPr lang="fr-FR" sz="1200" dirty="0">
                        <a:latin typeface="Comic Sans MS" pitchFamily="66" charset="0"/>
                      </a:endParaRPr>
                    </a:p>
                  </a:txBody>
                  <a:tcPr anchor="ctr">
                    <a:solidFill>
                      <a:schemeClr val="bg1"/>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900" dirty="0" smtClean="0">
                          <a:latin typeface="Comic Sans MS" pitchFamily="66" charset="0"/>
                          <a:sym typeface="Wingdings"/>
                        </a:rPr>
                        <a:t></a:t>
                      </a:r>
                      <a:endParaRPr lang="fr-FR" sz="900" dirty="0" smtClean="0">
                        <a:latin typeface="Comic Sans MS" pitchFamily="66" charset="0"/>
                      </a:endParaRPr>
                    </a:p>
                  </a:txBody>
                  <a:tcPr anchor="ctr">
                    <a:solidFill>
                      <a:schemeClr val="bg1"/>
                    </a:solidFill>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fr-FR" sz="900" dirty="0" smtClean="0">
                          <a:latin typeface="Comic Sans MS" pitchFamily="66" charset="0"/>
                          <a:sym typeface="Wingdings"/>
                        </a:rPr>
                        <a:t></a:t>
                      </a:r>
                      <a:endParaRPr lang="fr-FR" sz="900" dirty="0" smtClean="0">
                        <a:latin typeface="Comic Sans MS" pitchFamily="66" charset="0"/>
                      </a:endParaRPr>
                    </a:p>
                  </a:txBody>
                  <a:tcPr anchor="ctr">
                    <a:solidFill>
                      <a:schemeClr val="bg1"/>
                    </a:solidFill>
                  </a:tcPr>
                </a:tc>
                <a:tc>
                  <a:txBody>
                    <a:bodyPr/>
                    <a:lstStyle/>
                    <a:p>
                      <a:r>
                        <a:rPr lang="fr-FR" sz="1200" dirty="0" smtClean="0">
                          <a:latin typeface="Comic Sans MS" pitchFamily="66" charset="0"/>
                        </a:rPr>
                        <a:t>Chercher quelque</a:t>
                      </a:r>
                      <a:r>
                        <a:rPr lang="fr-FR" sz="1200" baseline="0" dirty="0" smtClean="0">
                          <a:latin typeface="Comic Sans MS" pitchFamily="66" charset="0"/>
                        </a:rPr>
                        <a:t> chose de quasi introuvable.</a:t>
                      </a:r>
                      <a:endParaRPr lang="fr-FR" sz="1200" dirty="0">
                        <a:latin typeface="Comic Sans MS" pitchFamily="66" charset="0"/>
                      </a:endParaRPr>
                    </a:p>
                  </a:txBody>
                  <a:tcPr anchor="ctr">
                    <a:solidFill>
                      <a:schemeClr val="bg1"/>
                    </a:solidFill>
                  </a:tcPr>
                </a:tc>
              </a:tr>
            </a:tbl>
          </a:graphicData>
        </a:graphic>
      </p:graphicFrame>
    </p:spTree>
    <p:extLst>
      <p:ext uri="{BB962C8B-B14F-4D97-AF65-F5344CB8AC3E}">
        <p14:creationId xmlns:p14="http://schemas.microsoft.com/office/powerpoint/2010/main" val="32707608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Espace réservé du texte 7"/>
          <p:cNvSpPr>
            <a:spLocks noGrp="1"/>
          </p:cNvSpPr>
          <p:nvPr>
            <p:ph type="body" sz="quarter" idx="10"/>
          </p:nvPr>
        </p:nvSpPr>
        <p:spPr/>
        <p:txBody>
          <a:bodyPr>
            <a:normAutofit/>
          </a:bodyPr>
          <a:lstStyle/>
          <a:p>
            <a:r>
              <a:rPr lang="fr-FR" dirty="0" smtClean="0"/>
              <a:t>L’ordre alphabétique</a:t>
            </a:r>
            <a:endParaRPr lang="fr-FR" dirty="0"/>
          </a:p>
        </p:txBody>
      </p:sp>
      <p:grpSp>
        <p:nvGrpSpPr>
          <p:cNvPr id="13" name="Groupe 12"/>
          <p:cNvGrpSpPr/>
          <p:nvPr/>
        </p:nvGrpSpPr>
        <p:grpSpPr>
          <a:xfrm>
            <a:off x="116632" y="1352600"/>
            <a:ext cx="360040" cy="461665"/>
            <a:chOff x="116632" y="1352600"/>
            <a:chExt cx="360040" cy="461665"/>
          </a:xfrm>
        </p:grpSpPr>
        <p:sp>
          <p:nvSpPr>
            <p:cNvPr id="11" name="Ellipse 10"/>
            <p:cNvSpPr/>
            <p:nvPr/>
          </p:nvSpPr>
          <p:spPr>
            <a:xfrm>
              <a:off x="116632" y="1424608"/>
              <a:ext cx="360040" cy="360040"/>
            </a:xfrm>
            <a:prstGeom prst="ellipse">
              <a:avLst/>
            </a:prstGeom>
            <a:solidFill>
              <a:schemeClr val="bg1">
                <a:lumMod val="85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2" name="ZoneTexte 11"/>
            <p:cNvSpPr txBox="1"/>
            <p:nvPr/>
          </p:nvSpPr>
          <p:spPr>
            <a:xfrm>
              <a:off x="116632" y="1352600"/>
              <a:ext cx="360040" cy="461665"/>
            </a:xfrm>
            <a:prstGeom prst="rect">
              <a:avLst/>
            </a:prstGeom>
            <a:noFill/>
          </p:spPr>
          <p:txBody>
            <a:bodyPr wrap="square" rtlCol="0">
              <a:spAutoFit/>
            </a:bodyPr>
            <a:lstStyle/>
            <a:p>
              <a:pPr algn="ctr"/>
              <a:r>
                <a:rPr lang="fr-FR" sz="2400" dirty="0" smtClean="0">
                  <a:solidFill>
                    <a:schemeClr val="bg1">
                      <a:lumMod val="50000"/>
                    </a:schemeClr>
                  </a:solidFill>
                  <a:effectLst>
                    <a:outerShdw blurRad="38100" dist="38100" dir="2700000" algn="tl">
                      <a:srgbClr val="000000">
                        <a:alpha val="43137"/>
                      </a:srgbClr>
                    </a:outerShdw>
                  </a:effectLst>
                  <a:latin typeface="Berlin Sans FB Demi" pitchFamily="34" charset="0"/>
                </a:rPr>
                <a:t>1</a:t>
              </a:r>
              <a:endParaRPr lang="fr-FR" dirty="0">
                <a:solidFill>
                  <a:schemeClr val="bg1">
                    <a:lumMod val="50000"/>
                  </a:schemeClr>
                </a:solidFill>
                <a:effectLst>
                  <a:outerShdw blurRad="38100" dist="38100" dir="2700000" algn="tl">
                    <a:srgbClr val="000000">
                      <a:alpha val="43137"/>
                    </a:srgbClr>
                  </a:outerShdw>
                </a:effectLst>
                <a:latin typeface="Berlin Sans FB Demi" pitchFamily="34" charset="0"/>
              </a:endParaRPr>
            </a:p>
          </p:txBody>
        </p:sp>
      </p:grpSp>
      <p:sp>
        <p:nvSpPr>
          <p:cNvPr id="14" name="ZoneTexte 13"/>
          <p:cNvSpPr txBox="1"/>
          <p:nvPr/>
        </p:nvSpPr>
        <p:spPr>
          <a:xfrm>
            <a:off x="476672" y="1518102"/>
            <a:ext cx="6192688" cy="338554"/>
          </a:xfrm>
          <a:prstGeom prst="rect">
            <a:avLst/>
          </a:prstGeom>
          <a:noFill/>
        </p:spPr>
        <p:txBody>
          <a:bodyPr wrap="square" rtlCol="0">
            <a:spAutoFit/>
          </a:bodyPr>
          <a:lstStyle/>
          <a:p>
            <a:r>
              <a:rPr lang="fr-FR" sz="1600" u="sng" dirty="0" smtClean="0">
                <a:latin typeface="SimpleRonde" pitchFamily="2" charset="0"/>
              </a:rPr>
              <a:t>Complète les phrases suivantes :</a:t>
            </a:r>
            <a:endParaRPr lang="fr-FR" sz="1600" u="sng" dirty="0">
              <a:latin typeface="SimpleRonde" pitchFamily="2" charset="0"/>
            </a:endParaRPr>
          </a:p>
        </p:txBody>
      </p:sp>
      <p:graphicFrame>
        <p:nvGraphicFramePr>
          <p:cNvPr id="3" name="Tableau 2"/>
          <p:cNvGraphicFramePr>
            <a:graphicFrameLocks noGrp="1"/>
          </p:cNvGraphicFramePr>
          <p:nvPr>
            <p:extLst>
              <p:ext uri="{D42A27DB-BD31-4B8C-83A1-F6EECF244321}">
                <p14:modId xmlns:p14="http://schemas.microsoft.com/office/powerpoint/2010/main" val="3233153624"/>
              </p:ext>
            </p:extLst>
          </p:nvPr>
        </p:nvGraphicFramePr>
        <p:xfrm>
          <a:off x="116633" y="2000672"/>
          <a:ext cx="6564917" cy="1404156"/>
        </p:xfrm>
        <a:graphic>
          <a:graphicData uri="http://schemas.openxmlformats.org/drawingml/2006/table">
            <a:tbl>
              <a:tblPr firstRow="1" bandRow="1">
                <a:tableStyleId>{5C22544A-7EE6-4342-B048-85BDC9FD1C3A}</a:tableStyleId>
              </a:tblPr>
              <a:tblGrid>
                <a:gridCol w="3361099"/>
                <a:gridCol w="3203818"/>
              </a:tblGrid>
              <a:tr h="468052">
                <a:tc>
                  <a:txBody>
                    <a:bodyPr/>
                    <a:lstStyle/>
                    <a:p>
                      <a:r>
                        <a:rPr lang="fr-FR" sz="1200" b="0" dirty="0" smtClean="0">
                          <a:solidFill>
                            <a:schemeClr val="tx1"/>
                          </a:solidFill>
                          <a:latin typeface="+mj-lt"/>
                        </a:rPr>
                        <a:t>La lettre B  est la …………. </a:t>
                      </a:r>
                      <a:r>
                        <a:rPr lang="fr-FR" sz="1200" b="0" kern="1200" baseline="30000" dirty="0" smtClean="0">
                          <a:solidFill>
                            <a:schemeClr val="tx1"/>
                          </a:solidFill>
                          <a:latin typeface="+mn-lt"/>
                          <a:ea typeface="+mn-ea"/>
                          <a:cs typeface="+mn-cs"/>
                        </a:rPr>
                        <a:t>ème </a:t>
                      </a:r>
                      <a:r>
                        <a:rPr lang="fr-FR" sz="1200" b="0" dirty="0" smtClean="0">
                          <a:solidFill>
                            <a:schemeClr val="tx1"/>
                          </a:solidFill>
                          <a:latin typeface="+mj-lt"/>
                        </a:rPr>
                        <a:t>lettre de l’alphabet.</a:t>
                      </a:r>
                      <a:endParaRPr lang="fr-FR" sz="1200" b="0" dirty="0">
                        <a:solidFill>
                          <a:schemeClr val="tx1"/>
                        </a:solidFill>
                        <a:latin typeface="+mj-lt"/>
                      </a:endParaRPr>
                    </a:p>
                  </a:txBody>
                  <a:tcPr anchor="ctr">
                    <a:lnL w="12700" cap="flat" cmpd="sng" algn="ctr">
                      <a:noFill/>
                      <a:prstDash val="solid"/>
                      <a:round/>
                      <a:headEnd type="none" w="med" len="med"/>
                      <a:tailEnd type="none" w="med" len="med"/>
                    </a:lnL>
                    <a:lnR w="28575" cap="flat" cmpd="sng" algn="ctr">
                      <a:solidFill>
                        <a:schemeClr val="tx1"/>
                      </a:solidFill>
                      <a:prstDash val="sysDot"/>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fr-FR" sz="1200" b="0" kern="1200" dirty="0" smtClean="0">
                          <a:solidFill>
                            <a:schemeClr val="tx1"/>
                          </a:solidFill>
                          <a:latin typeface="+mn-lt"/>
                          <a:ea typeface="+mn-ea"/>
                          <a:cs typeface="+mn-cs"/>
                        </a:rPr>
                        <a:t>La lettre V  est la …………. </a:t>
                      </a:r>
                      <a:r>
                        <a:rPr lang="fr-FR" sz="1200" b="0" kern="1200" baseline="30000" dirty="0" smtClean="0">
                          <a:solidFill>
                            <a:schemeClr val="tx1"/>
                          </a:solidFill>
                          <a:latin typeface="+mn-lt"/>
                          <a:ea typeface="+mn-ea"/>
                          <a:cs typeface="+mn-cs"/>
                        </a:rPr>
                        <a:t>ème </a:t>
                      </a:r>
                      <a:r>
                        <a:rPr lang="fr-FR" sz="1200" b="0" kern="1200" dirty="0" smtClean="0">
                          <a:solidFill>
                            <a:schemeClr val="tx1"/>
                          </a:solidFill>
                          <a:latin typeface="+mn-lt"/>
                          <a:ea typeface="+mn-ea"/>
                          <a:cs typeface="+mn-cs"/>
                        </a:rPr>
                        <a:t>lettre de l’alphabet.</a:t>
                      </a:r>
                      <a:endParaRPr lang="fr-FR" sz="1200" b="0" kern="1200" dirty="0">
                        <a:solidFill>
                          <a:schemeClr val="tx1"/>
                        </a:solidFill>
                        <a:latin typeface="+mn-lt"/>
                        <a:ea typeface="+mn-ea"/>
                        <a:cs typeface="+mn-cs"/>
                      </a:endParaRPr>
                    </a:p>
                  </a:txBody>
                  <a:tcPr anchor="ctr">
                    <a:lnL w="28575" cap="flat" cmpd="sng" algn="ctr">
                      <a:solidFill>
                        <a:schemeClr val="tx1"/>
                      </a:solidFill>
                      <a:prstDash val="sysDot"/>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468052">
                <a:tc>
                  <a:txBody>
                    <a:bodyPr/>
                    <a:lstStyle/>
                    <a:p>
                      <a:r>
                        <a:rPr lang="fr-FR" sz="1200" b="0" kern="1200" dirty="0" smtClean="0">
                          <a:solidFill>
                            <a:schemeClr val="tx1"/>
                          </a:solidFill>
                          <a:latin typeface="+mn-lt"/>
                          <a:ea typeface="+mn-ea"/>
                          <a:cs typeface="+mn-cs"/>
                        </a:rPr>
                        <a:t>La lettre S  est la …………. </a:t>
                      </a:r>
                      <a:r>
                        <a:rPr lang="fr-FR" sz="1200" b="0" kern="1200" baseline="30000" dirty="0" smtClean="0">
                          <a:solidFill>
                            <a:schemeClr val="tx1"/>
                          </a:solidFill>
                          <a:latin typeface="+mn-lt"/>
                          <a:ea typeface="+mn-ea"/>
                          <a:cs typeface="+mn-cs"/>
                        </a:rPr>
                        <a:t>ème </a:t>
                      </a:r>
                      <a:r>
                        <a:rPr lang="fr-FR" sz="1200" b="0" kern="1200" dirty="0" smtClean="0">
                          <a:solidFill>
                            <a:schemeClr val="tx1"/>
                          </a:solidFill>
                          <a:latin typeface="+mn-lt"/>
                          <a:ea typeface="+mn-ea"/>
                          <a:cs typeface="+mn-cs"/>
                        </a:rPr>
                        <a:t>lettre de l’alphabet.</a:t>
                      </a:r>
                      <a:endParaRPr lang="fr-FR" sz="1200" b="0" kern="1200" dirty="0">
                        <a:solidFill>
                          <a:schemeClr val="tx1"/>
                        </a:solidFill>
                        <a:latin typeface="+mn-lt"/>
                        <a:ea typeface="+mn-ea"/>
                        <a:cs typeface="+mn-cs"/>
                      </a:endParaRPr>
                    </a:p>
                  </a:txBody>
                  <a:tcPr anchor="ctr">
                    <a:lnL w="12700" cap="flat" cmpd="sng" algn="ctr">
                      <a:noFill/>
                      <a:prstDash val="solid"/>
                      <a:round/>
                      <a:headEnd type="none" w="med" len="med"/>
                      <a:tailEnd type="none" w="med" len="med"/>
                    </a:lnL>
                    <a:lnR w="28575" cap="flat" cmpd="sng" algn="ctr">
                      <a:solidFill>
                        <a:schemeClr val="tx1"/>
                      </a:solidFill>
                      <a:prstDash val="sysDot"/>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fr-FR" sz="1200" b="0" kern="1200" dirty="0" smtClean="0">
                          <a:solidFill>
                            <a:schemeClr val="tx1"/>
                          </a:solidFill>
                          <a:latin typeface="+mn-lt"/>
                          <a:ea typeface="+mn-ea"/>
                          <a:cs typeface="+mn-cs"/>
                        </a:rPr>
                        <a:t>La lettre I  est la …………. </a:t>
                      </a:r>
                      <a:r>
                        <a:rPr lang="fr-FR" sz="1200" b="0" kern="1200" baseline="30000" dirty="0" smtClean="0">
                          <a:solidFill>
                            <a:schemeClr val="tx1"/>
                          </a:solidFill>
                          <a:latin typeface="+mn-lt"/>
                          <a:ea typeface="+mn-ea"/>
                          <a:cs typeface="+mn-cs"/>
                        </a:rPr>
                        <a:t>ème </a:t>
                      </a:r>
                      <a:r>
                        <a:rPr lang="fr-FR" sz="1200" b="0" kern="1200" dirty="0" smtClean="0">
                          <a:solidFill>
                            <a:schemeClr val="tx1"/>
                          </a:solidFill>
                          <a:latin typeface="+mn-lt"/>
                          <a:ea typeface="+mn-ea"/>
                          <a:cs typeface="+mn-cs"/>
                        </a:rPr>
                        <a:t>lettre de l’alphabet.</a:t>
                      </a:r>
                      <a:endParaRPr lang="fr-FR" sz="1200" b="0" kern="1200" dirty="0">
                        <a:solidFill>
                          <a:schemeClr val="tx1"/>
                        </a:solidFill>
                        <a:latin typeface="+mn-lt"/>
                        <a:ea typeface="+mn-ea"/>
                        <a:cs typeface="+mn-cs"/>
                      </a:endParaRPr>
                    </a:p>
                  </a:txBody>
                  <a:tcPr anchor="ctr">
                    <a:lnL w="28575" cap="flat" cmpd="sng" algn="ctr">
                      <a:solidFill>
                        <a:schemeClr val="tx1"/>
                      </a:solidFill>
                      <a:prstDash val="sysDot"/>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468052">
                <a:tc>
                  <a:txBody>
                    <a:bodyPr/>
                    <a:lstStyle/>
                    <a:p>
                      <a:r>
                        <a:rPr lang="fr-FR" sz="1200" b="0" kern="1200" dirty="0" smtClean="0">
                          <a:solidFill>
                            <a:schemeClr val="tx1"/>
                          </a:solidFill>
                          <a:latin typeface="+mn-lt"/>
                          <a:ea typeface="+mn-ea"/>
                          <a:cs typeface="+mn-cs"/>
                        </a:rPr>
                        <a:t>La lettre M  est la …………. </a:t>
                      </a:r>
                      <a:r>
                        <a:rPr lang="fr-FR" sz="1200" b="0" kern="1200" baseline="30000" dirty="0" smtClean="0">
                          <a:solidFill>
                            <a:schemeClr val="tx1"/>
                          </a:solidFill>
                          <a:latin typeface="+mn-lt"/>
                          <a:ea typeface="+mn-ea"/>
                          <a:cs typeface="+mn-cs"/>
                        </a:rPr>
                        <a:t>ème </a:t>
                      </a:r>
                      <a:r>
                        <a:rPr lang="fr-FR" sz="1200" b="0" kern="1200" dirty="0" smtClean="0">
                          <a:solidFill>
                            <a:schemeClr val="tx1"/>
                          </a:solidFill>
                          <a:latin typeface="+mn-lt"/>
                          <a:ea typeface="+mn-ea"/>
                          <a:cs typeface="+mn-cs"/>
                        </a:rPr>
                        <a:t>lettre de l’alphabet.</a:t>
                      </a:r>
                      <a:endParaRPr lang="fr-FR" sz="1200" b="0" kern="1200" dirty="0">
                        <a:solidFill>
                          <a:schemeClr val="tx1"/>
                        </a:solidFill>
                        <a:latin typeface="+mn-lt"/>
                        <a:ea typeface="+mn-ea"/>
                        <a:cs typeface="+mn-cs"/>
                      </a:endParaRPr>
                    </a:p>
                  </a:txBody>
                  <a:tcPr anchor="ctr">
                    <a:lnL w="12700" cap="flat" cmpd="sng" algn="ctr">
                      <a:noFill/>
                      <a:prstDash val="solid"/>
                      <a:round/>
                      <a:headEnd type="none" w="med" len="med"/>
                      <a:tailEnd type="none" w="med" len="med"/>
                    </a:lnL>
                    <a:lnR w="28575" cap="flat" cmpd="sng" algn="ctr">
                      <a:solidFill>
                        <a:schemeClr val="tx1"/>
                      </a:solidFill>
                      <a:prstDash val="sysDot"/>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fr-FR" sz="1200" b="0" kern="1200" dirty="0" smtClean="0">
                          <a:solidFill>
                            <a:schemeClr val="tx1"/>
                          </a:solidFill>
                          <a:latin typeface="+mn-lt"/>
                          <a:ea typeface="+mn-ea"/>
                          <a:cs typeface="+mn-cs"/>
                        </a:rPr>
                        <a:t>La lettre X  est la …………. </a:t>
                      </a:r>
                      <a:r>
                        <a:rPr lang="fr-FR" sz="1200" b="0" kern="1200" baseline="30000" dirty="0" smtClean="0">
                          <a:solidFill>
                            <a:schemeClr val="tx1"/>
                          </a:solidFill>
                          <a:latin typeface="+mn-lt"/>
                          <a:ea typeface="+mn-ea"/>
                          <a:cs typeface="+mn-cs"/>
                        </a:rPr>
                        <a:t>ème </a:t>
                      </a:r>
                      <a:r>
                        <a:rPr lang="fr-FR" sz="1200" b="0" kern="1200" dirty="0" smtClean="0">
                          <a:solidFill>
                            <a:schemeClr val="tx1"/>
                          </a:solidFill>
                          <a:latin typeface="+mn-lt"/>
                          <a:ea typeface="+mn-ea"/>
                          <a:cs typeface="+mn-cs"/>
                        </a:rPr>
                        <a:t>lettre de l’alphabet.</a:t>
                      </a:r>
                      <a:endParaRPr lang="fr-FR" sz="1200" b="0" kern="1200" dirty="0">
                        <a:solidFill>
                          <a:schemeClr val="tx1"/>
                        </a:solidFill>
                        <a:latin typeface="+mn-lt"/>
                        <a:ea typeface="+mn-ea"/>
                        <a:cs typeface="+mn-cs"/>
                      </a:endParaRPr>
                    </a:p>
                  </a:txBody>
                  <a:tcPr anchor="ctr">
                    <a:lnL w="28575" cap="flat" cmpd="sng" algn="ctr">
                      <a:solidFill>
                        <a:schemeClr val="tx1"/>
                      </a:solidFill>
                      <a:prstDash val="sysDot"/>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bl>
          </a:graphicData>
        </a:graphic>
      </p:graphicFrame>
      <p:grpSp>
        <p:nvGrpSpPr>
          <p:cNvPr id="27" name="Groupe 26"/>
          <p:cNvGrpSpPr/>
          <p:nvPr/>
        </p:nvGrpSpPr>
        <p:grpSpPr>
          <a:xfrm>
            <a:off x="116632" y="3728864"/>
            <a:ext cx="360040" cy="461665"/>
            <a:chOff x="116632" y="1352600"/>
            <a:chExt cx="360040" cy="461665"/>
          </a:xfrm>
        </p:grpSpPr>
        <p:sp>
          <p:nvSpPr>
            <p:cNvPr id="28" name="Ellipse 27"/>
            <p:cNvSpPr/>
            <p:nvPr/>
          </p:nvSpPr>
          <p:spPr>
            <a:xfrm>
              <a:off x="116632" y="1424608"/>
              <a:ext cx="360040" cy="360040"/>
            </a:xfrm>
            <a:prstGeom prst="ellipse">
              <a:avLst/>
            </a:prstGeom>
            <a:solidFill>
              <a:schemeClr val="bg1">
                <a:lumMod val="85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9" name="ZoneTexte 28"/>
            <p:cNvSpPr txBox="1"/>
            <p:nvPr/>
          </p:nvSpPr>
          <p:spPr>
            <a:xfrm>
              <a:off x="116632" y="1352600"/>
              <a:ext cx="360040" cy="461665"/>
            </a:xfrm>
            <a:prstGeom prst="rect">
              <a:avLst/>
            </a:prstGeom>
            <a:noFill/>
          </p:spPr>
          <p:txBody>
            <a:bodyPr wrap="square" rtlCol="0">
              <a:spAutoFit/>
            </a:bodyPr>
            <a:lstStyle/>
            <a:p>
              <a:pPr algn="ctr"/>
              <a:r>
                <a:rPr lang="fr-FR" sz="2400" dirty="0" smtClean="0">
                  <a:solidFill>
                    <a:schemeClr val="bg1">
                      <a:lumMod val="50000"/>
                    </a:schemeClr>
                  </a:solidFill>
                  <a:effectLst>
                    <a:outerShdw blurRad="38100" dist="38100" dir="2700000" algn="tl">
                      <a:srgbClr val="000000">
                        <a:alpha val="43137"/>
                      </a:srgbClr>
                    </a:outerShdw>
                  </a:effectLst>
                  <a:latin typeface="Berlin Sans FB Demi" pitchFamily="34" charset="0"/>
                </a:rPr>
                <a:t>2</a:t>
              </a:r>
              <a:endParaRPr lang="fr-FR" sz="2400" dirty="0">
                <a:solidFill>
                  <a:schemeClr val="bg1">
                    <a:lumMod val="50000"/>
                  </a:schemeClr>
                </a:solidFill>
                <a:effectLst>
                  <a:outerShdw blurRad="38100" dist="38100" dir="2700000" algn="tl">
                    <a:srgbClr val="000000">
                      <a:alpha val="43137"/>
                    </a:srgbClr>
                  </a:outerShdw>
                </a:effectLst>
                <a:latin typeface="Berlin Sans FB Demi" pitchFamily="34" charset="0"/>
              </a:endParaRPr>
            </a:p>
          </p:txBody>
        </p:sp>
      </p:grpSp>
      <p:sp>
        <p:nvSpPr>
          <p:cNvPr id="30" name="ZoneTexte 29"/>
          <p:cNvSpPr txBox="1"/>
          <p:nvPr/>
        </p:nvSpPr>
        <p:spPr>
          <a:xfrm>
            <a:off x="476672" y="3894366"/>
            <a:ext cx="6192688" cy="338554"/>
          </a:xfrm>
          <a:prstGeom prst="rect">
            <a:avLst/>
          </a:prstGeom>
          <a:noFill/>
        </p:spPr>
        <p:txBody>
          <a:bodyPr wrap="square" rtlCol="0">
            <a:spAutoFit/>
          </a:bodyPr>
          <a:lstStyle/>
          <a:p>
            <a:r>
              <a:rPr lang="fr-FR" sz="1600" u="sng" dirty="0" smtClean="0">
                <a:latin typeface="SimpleRonde" pitchFamily="2" charset="0"/>
              </a:rPr>
              <a:t>Récris les mots de ces listes dans l’ordre alphabétique.</a:t>
            </a:r>
            <a:endParaRPr lang="fr-FR" sz="1600" u="sng" dirty="0">
              <a:latin typeface="SimpleRonde" pitchFamily="2" charset="0"/>
            </a:endParaRPr>
          </a:p>
        </p:txBody>
      </p:sp>
      <p:sp>
        <p:nvSpPr>
          <p:cNvPr id="2" name="ZoneTexte 1"/>
          <p:cNvSpPr txBox="1"/>
          <p:nvPr/>
        </p:nvSpPr>
        <p:spPr>
          <a:xfrm>
            <a:off x="116632" y="4304928"/>
            <a:ext cx="6552728" cy="307777"/>
          </a:xfrm>
          <a:prstGeom prst="rect">
            <a:avLst/>
          </a:prstGeom>
          <a:noFill/>
        </p:spPr>
        <p:txBody>
          <a:bodyPr wrap="square" rtlCol="0">
            <a:spAutoFit/>
          </a:bodyPr>
          <a:lstStyle/>
          <a:p>
            <a:pPr algn="ctr"/>
            <a:r>
              <a:rPr lang="fr-FR" sz="1400" b="1" i="1" dirty="0" smtClean="0"/>
              <a:t>résoudre – problème – solution – résolution – rectangle</a:t>
            </a:r>
            <a:endParaRPr lang="fr-FR" sz="1400" b="1" i="1" dirty="0"/>
          </a:p>
        </p:txBody>
      </p:sp>
      <p:pic>
        <p:nvPicPr>
          <p:cNvPr id="4" name="Image 3" descr="Capture d’écran"/>
          <p:cNvPicPr>
            <a:picLocks noChangeAspect="1"/>
          </p:cNvPicPr>
          <p:nvPr/>
        </p:nvPicPr>
        <p:blipFill rotWithShape="1">
          <a:blip r:embed="rId2">
            <a:extLst>
              <a:ext uri="{28A0092B-C50C-407E-A947-70E740481C1C}">
                <a14:useLocalDpi xmlns:a14="http://schemas.microsoft.com/office/drawing/2010/main" val="0"/>
              </a:ext>
            </a:extLst>
          </a:blip>
          <a:srcRect l="5267" r="4434" b="79079"/>
          <a:stretch/>
        </p:blipFill>
        <p:spPr>
          <a:xfrm>
            <a:off x="476672" y="4664968"/>
            <a:ext cx="6192688" cy="502778"/>
          </a:xfrm>
          <a:prstGeom prst="rect">
            <a:avLst/>
          </a:prstGeom>
        </p:spPr>
      </p:pic>
      <p:sp>
        <p:nvSpPr>
          <p:cNvPr id="31" name="ZoneTexte 30"/>
          <p:cNvSpPr txBox="1"/>
          <p:nvPr/>
        </p:nvSpPr>
        <p:spPr>
          <a:xfrm>
            <a:off x="116632" y="5325342"/>
            <a:ext cx="6552728" cy="307777"/>
          </a:xfrm>
          <a:prstGeom prst="rect">
            <a:avLst/>
          </a:prstGeom>
          <a:noFill/>
        </p:spPr>
        <p:txBody>
          <a:bodyPr wrap="square" rtlCol="0">
            <a:spAutoFit/>
          </a:bodyPr>
          <a:lstStyle/>
          <a:p>
            <a:pPr algn="ctr"/>
            <a:r>
              <a:rPr lang="fr-FR" sz="1400" b="1" i="1" dirty="0"/>
              <a:t>solution – solide – souligner – soustraction </a:t>
            </a:r>
            <a:r>
              <a:rPr lang="fr-FR" sz="1400" b="1" i="1" dirty="0" smtClean="0"/>
              <a:t>– situer</a:t>
            </a:r>
            <a:endParaRPr lang="fr-FR" sz="1400" b="1" i="1" dirty="0"/>
          </a:p>
        </p:txBody>
      </p:sp>
      <p:pic>
        <p:nvPicPr>
          <p:cNvPr id="32" name="Image 31" descr="Capture d’écran"/>
          <p:cNvPicPr>
            <a:picLocks noChangeAspect="1"/>
          </p:cNvPicPr>
          <p:nvPr/>
        </p:nvPicPr>
        <p:blipFill rotWithShape="1">
          <a:blip r:embed="rId2">
            <a:extLst>
              <a:ext uri="{28A0092B-C50C-407E-A947-70E740481C1C}">
                <a14:useLocalDpi xmlns:a14="http://schemas.microsoft.com/office/drawing/2010/main" val="0"/>
              </a:ext>
            </a:extLst>
          </a:blip>
          <a:srcRect l="5267" r="4434" b="79079"/>
          <a:stretch/>
        </p:blipFill>
        <p:spPr>
          <a:xfrm>
            <a:off x="476672" y="5685382"/>
            <a:ext cx="6192688" cy="502778"/>
          </a:xfrm>
          <a:prstGeom prst="rect">
            <a:avLst/>
          </a:prstGeom>
        </p:spPr>
      </p:pic>
      <p:grpSp>
        <p:nvGrpSpPr>
          <p:cNvPr id="33" name="Groupe 32"/>
          <p:cNvGrpSpPr/>
          <p:nvPr/>
        </p:nvGrpSpPr>
        <p:grpSpPr>
          <a:xfrm>
            <a:off x="116632" y="6537176"/>
            <a:ext cx="360040" cy="461665"/>
            <a:chOff x="116632" y="1352600"/>
            <a:chExt cx="360040" cy="461665"/>
          </a:xfrm>
        </p:grpSpPr>
        <p:sp>
          <p:nvSpPr>
            <p:cNvPr id="34" name="Ellipse 33"/>
            <p:cNvSpPr/>
            <p:nvPr/>
          </p:nvSpPr>
          <p:spPr>
            <a:xfrm>
              <a:off x="116632" y="1424608"/>
              <a:ext cx="360040" cy="360040"/>
            </a:xfrm>
            <a:prstGeom prst="ellipse">
              <a:avLst/>
            </a:prstGeom>
            <a:solidFill>
              <a:schemeClr val="bg1">
                <a:lumMod val="85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5" name="ZoneTexte 34"/>
            <p:cNvSpPr txBox="1"/>
            <p:nvPr/>
          </p:nvSpPr>
          <p:spPr>
            <a:xfrm>
              <a:off x="116632" y="1352600"/>
              <a:ext cx="360040" cy="461665"/>
            </a:xfrm>
            <a:prstGeom prst="rect">
              <a:avLst/>
            </a:prstGeom>
            <a:noFill/>
          </p:spPr>
          <p:txBody>
            <a:bodyPr wrap="square" rtlCol="0">
              <a:spAutoFit/>
            </a:bodyPr>
            <a:lstStyle/>
            <a:p>
              <a:pPr algn="ctr"/>
              <a:r>
                <a:rPr lang="fr-FR" sz="2400" dirty="0" smtClean="0">
                  <a:solidFill>
                    <a:schemeClr val="bg1">
                      <a:lumMod val="50000"/>
                    </a:schemeClr>
                  </a:solidFill>
                  <a:effectLst>
                    <a:outerShdw blurRad="38100" dist="38100" dir="2700000" algn="tl">
                      <a:srgbClr val="000000">
                        <a:alpha val="43137"/>
                      </a:srgbClr>
                    </a:outerShdw>
                  </a:effectLst>
                  <a:latin typeface="Berlin Sans FB Demi" pitchFamily="34" charset="0"/>
                </a:rPr>
                <a:t>3</a:t>
              </a:r>
              <a:endParaRPr lang="fr-FR" sz="2400" dirty="0">
                <a:solidFill>
                  <a:schemeClr val="bg1">
                    <a:lumMod val="50000"/>
                  </a:schemeClr>
                </a:solidFill>
                <a:effectLst>
                  <a:outerShdw blurRad="38100" dist="38100" dir="2700000" algn="tl">
                    <a:srgbClr val="000000">
                      <a:alpha val="43137"/>
                    </a:srgbClr>
                  </a:outerShdw>
                </a:effectLst>
                <a:latin typeface="Berlin Sans FB Demi" pitchFamily="34" charset="0"/>
              </a:endParaRPr>
            </a:p>
          </p:txBody>
        </p:sp>
      </p:grpSp>
      <p:sp>
        <p:nvSpPr>
          <p:cNvPr id="36" name="ZoneTexte 35"/>
          <p:cNvSpPr txBox="1"/>
          <p:nvPr/>
        </p:nvSpPr>
        <p:spPr>
          <a:xfrm>
            <a:off x="476672" y="6702678"/>
            <a:ext cx="6192688" cy="338554"/>
          </a:xfrm>
          <a:prstGeom prst="rect">
            <a:avLst/>
          </a:prstGeom>
          <a:noFill/>
        </p:spPr>
        <p:txBody>
          <a:bodyPr wrap="square" rtlCol="0">
            <a:spAutoFit/>
          </a:bodyPr>
          <a:lstStyle/>
          <a:p>
            <a:r>
              <a:rPr lang="fr-FR" sz="1600" u="sng" dirty="0" smtClean="0">
                <a:latin typeface="SimpleRonde" pitchFamily="2" charset="0"/>
              </a:rPr>
              <a:t>Retrouve la place du mot en cochant la bonne case.</a:t>
            </a:r>
            <a:endParaRPr lang="fr-FR" sz="1600" u="sng" dirty="0">
              <a:latin typeface="SimpleRonde" pitchFamily="2" charset="0"/>
            </a:endParaRPr>
          </a:p>
        </p:txBody>
      </p:sp>
      <p:sp>
        <p:nvSpPr>
          <p:cNvPr id="37" name="Carré corné 36"/>
          <p:cNvSpPr/>
          <p:nvPr/>
        </p:nvSpPr>
        <p:spPr>
          <a:xfrm rot="509975">
            <a:off x="136912" y="7412431"/>
            <a:ext cx="1152128" cy="360040"/>
          </a:xfrm>
          <a:prstGeom prst="foldedCorner">
            <a:avLst/>
          </a:prstGeom>
          <a:solidFill>
            <a:schemeClr val="bg1">
              <a:lumMod val="8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fr-FR" dirty="0" smtClean="0">
                <a:solidFill>
                  <a:schemeClr val="tx1"/>
                </a:solidFill>
              </a:rPr>
              <a:t>balai</a:t>
            </a:r>
            <a:endParaRPr lang="fr-FR" dirty="0">
              <a:solidFill>
                <a:schemeClr val="tx1"/>
              </a:solidFill>
            </a:endParaRPr>
          </a:p>
        </p:txBody>
      </p:sp>
      <p:sp>
        <p:nvSpPr>
          <p:cNvPr id="38" name="Carré corné 37"/>
          <p:cNvSpPr/>
          <p:nvPr/>
        </p:nvSpPr>
        <p:spPr>
          <a:xfrm rot="21275712">
            <a:off x="131026" y="8283915"/>
            <a:ext cx="1152128" cy="360040"/>
          </a:xfrm>
          <a:prstGeom prst="foldedCorner">
            <a:avLst/>
          </a:prstGeom>
          <a:solidFill>
            <a:schemeClr val="bg1">
              <a:lumMod val="8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fr-FR" dirty="0" smtClean="0">
                <a:solidFill>
                  <a:schemeClr val="tx1"/>
                </a:solidFill>
              </a:rPr>
              <a:t>tente</a:t>
            </a:r>
            <a:endParaRPr lang="fr-FR" dirty="0">
              <a:solidFill>
                <a:schemeClr val="tx1"/>
              </a:solidFill>
            </a:endParaRPr>
          </a:p>
        </p:txBody>
      </p:sp>
      <p:sp>
        <p:nvSpPr>
          <p:cNvPr id="39" name="Carré corné 38"/>
          <p:cNvSpPr/>
          <p:nvPr/>
        </p:nvSpPr>
        <p:spPr>
          <a:xfrm rot="509975">
            <a:off x="136912" y="9140623"/>
            <a:ext cx="1152128" cy="360040"/>
          </a:xfrm>
          <a:prstGeom prst="foldedCorner">
            <a:avLst/>
          </a:prstGeom>
          <a:solidFill>
            <a:schemeClr val="bg1">
              <a:lumMod val="8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fr-FR" dirty="0" smtClean="0">
                <a:solidFill>
                  <a:schemeClr val="tx1"/>
                </a:solidFill>
              </a:rPr>
              <a:t>rideau</a:t>
            </a:r>
            <a:endParaRPr lang="fr-FR" dirty="0">
              <a:solidFill>
                <a:schemeClr val="tx1"/>
              </a:solidFill>
            </a:endParaRPr>
          </a:p>
        </p:txBody>
      </p:sp>
      <p:graphicFrame>
        <p:nvGraphicFramePr>
          <p:cNvPr id="40" name="Tableau 39"/>
          <p:cNvGraphicFramePr>
            <a:graphicFrameLocks noGrp="1"/>
          </p:cNvGraphicFramePr>
          <p:nvPr>
            <p:extLst>
              <p:ext uri="{D42A27DB-BD31-4B8C-83A1-F6EECF244321}">
                <p14:modId xmlns:p14="http://schemas.microsoft.com/office/powerpoint/2010/main" val="2325548808"/>
              </p:ext>
            </p:extLst>
          </p:nvPr>
        </p:nvGraphicFramePr>
        <p:xfrm>
          <a:off x="1772816" y="7484798"/>
          <a:ext cx="4824536" cy="370840"/>
        </p:xfrm>
        <a:graphic>
          <a:graphicData uri="http://schemas.openxmlformats.org/drawingml/2006/table">
            <a:tbl>
              <a:tblPr firstRow="1" bandRow="1">
                <a:tableStyleId>{5C22544A-7EE6-4342-B048-85BDC9FD1C3A}</a:tableStyleId>
              </a:tblPr>
              <a:tblGrid>
                <a:gridCol w="576064"/>
                <a:gridCol w="884670"/>
                <a:gridCol w="555490"/>
                <a:gridCol w="905244"/>
                <a:gridCol w="534916"/>
                <a:gridCol w="925818"/>
                <a:gridCol w="442334"/>
              </a:tblGrid>
              <a:tr h="370840">
                <a:tc>
                  <a:txBody>
                    <a:bodyPr/>
                    <a:lstStyle/>
                    <a:p>
                      <a:pPr algn="ctr"/>
                      <a:r>
                        <a:rPr lang="fr-FR" sz="1400" dirty="0" smtClean="0">
                          <a:solidFill>
                            <a:schemeClr val="tx1"/>
                          </a:solidFill>
                          <a:effectLst>
                            <a:outerShdw blurRad="38100" dist="38100" dir="2700000" algn="tl">
                              <a:srgbClr val="000000">
                                <a:alpha val="43137"/>
                              </a:srgbClr>
                            </a:outerShdw>
                          </a:effectLst>
                          <a:sym typeface="Wingdings"/>
                        </a:rPr>
                        <a:t></a:t>
                      </a:r>
                      <a:endParaRPr lang="fr-FR" sz="1400" dirty="0">
                        <a:solidFill>
                          <a:schemeClr val="tx1"/>
                        </a:solidFill>
                        <a:effectLst>
                          <a:outerShdw blurRad="38100" dist="38100" dir="2700000" algn="tl">
                            <a:srgbClr val="000000">
                              <a:alpha val="43137"/>
                            </a:srgbClr>
                          </a:outerShdw>
                        </a:effectLst>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pPr algn="ctr"/>
                      <a:r>
                        <a:rPr lang="fr-FR" sz="1400" dirty="0" smtClean="0">
                          <a:solidFill>
                            <a:schemeClr val="tx1"/>
                          </a:solidFill>
                        </a:rPr>
                        <a:t>bol</a:t>
                      </a:r>
                      <a:endParaRPr lang="fr-FR" sz="1400" dirty="0">
                        <a:solidFill>
                          <a:schemeClr val="tx1"/>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fr-FR" sz="1400" dirty="0" smtClean="0">
                          <a:solidFill>
                            <a:schemeClr val="tx1"/>
                          </a:solidFill>
                          <a:effectLst>
                            <a:outerShdw blurRad="38100" dist="38100" dir="2700000" algn="tl">
                              <a:srgbClr val="000000">
                                <a:alpha val="43137"/>
                              </a:srgbClr>
                            </a:outerShdw>
                          </a:effectLst>
                          <a:sym typeface="Wingdings"/>
                        </a:rPr>
                        <a:t></a:t>
                      </a:r>
                      <a:endParaRPr lang="fr-FR" sz="1400" dirty="0" smtClean="0">
                        <a:solidFill>
                          <a:schemeClr val="tx1"/>
                        </a:solidFill>
                        <a:effectLst>
                          <a:outerShdw blurRad="38100" dist="38100" dir="2700000" algn="tl">
                            <a:srgbClr val="000000">
                              <a:alpha val="43137"/>
                            </a:srgbClr>
                          </a:outerShdw>
                        </a:effectLst>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pPr algn="ctr"/>
                      <a:r>
                        <a:rPr lang="fr-FR" sz="1400" dirty="0" smtClean="0">
                          <a:solidFill>
                            <a:schemeClr val="tx1"/>
                          </a:solidFill>
                        </a:rPr>
                        <a:t>boule</a:t>
                      </a:r>
                      <a:endParaRPr lang="fr-FR" sz="1400" dirty="0">
                        <a:solidFill>
                          <a:schemeClr val="tx1"/>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fr-FR" sz="1400" dirty="0" smtClean="0">
                          <a:solidFill>
                            <a:schemeClr val="tx1"/>
                          </a:solidFill>
                          <a:effectLst>
                            <a:outerShdw blurRad="38100" dist="38100" dir="2700000" algn="tl">
                              <a:srgbClr val="000000">
                                <a:alpha val="43137"/>
                              </a:srgbClr>
                            </a:outerShdw>
                          </a:effectLst>
                          <a:sym typeface="Wingdings"/>
                        </a:rPr>
                        <a:t></a:t>
                      </a:r>
                      <a:endParaRPr lang="fr-FR" sz="1400" dirty="0" smtClean="0">
                        <a:solidFill>
                          <a:schemeClr val="tx1"/>
                        </a:solidFill>
                        <a:effectLst>
                          <a:outerShdw blurRad="38100" dist="38100" dir="2700000" algn="tl">
                            <a:srgbClr val="000000">
                              <a:alpha val="43137"/>
                            </a:srgbClr>
                          </a:outerShdw>
                        </a:effectLst>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pPr algn="ctr"/>
                      <a:r>
                        <a:rPr lang="fr-FR" sz="1400" dirty="0" smtClean="0">
                          <a:solidFill>
                            <a:schemeClr val="tx1"/>
                          </a:solidFill>
                        </a:rPr>
                        <a:t>buste</a:t>
                      </a:r>
                      <a:endParaRPr lang="fr-FR" sz="1400" dirty="0">
                        <a:solidFill>
                          <a:schemeClr val="tx1"/>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fr-FR" sz="1400" dirty="0" smtClean="0">
                          <a:solidFill>
                            <a:schemeClr val="tx1"/>
                          </a:solidFill>
                          <a:effectLst>
                            <a:outerShdw blurRad="38100" dist="38100" dir="2700000" algn="tl">
                              <a:srgbClr val="000000">
                                <a:alpha val="43137"/>
                              </a:srgbClr>
                            </a:outerShdw>
                          </a:effectLst>
                          <a:sym typeface="Wingdings"/>
                        </a:rPr>
                        <a:t></a:t>
                      </a:r>
                      <a:endParaRPr lang="fr-FR" sz="1400" dirty="0" smtClean="0">
                        <a:solidFill>
                          <a:schemeClr val="tx1"/>
                        </a:solidFill>
                        <a:effectLst>
                          <a:outerShdw blurRad="38100" dist="38100" dir="2700000" algn="tl">
                            <a:srgbClr val="000000">
                              <a:alpha val="43137"/>
                            </a:srgbClr>
                          </a:outerShdw>
                        </a:effectLst>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r>
            </a:tbl>
          </a:graphicData>
        </a:graphic>
      </p:graphicFrame>
      <p:graphicFrame>
        <p:nvGraphicFramePr>
          <p:cNvPr id="41" name="Tableau 40"/>
          <p:cNvGraphicFramePr>
            <a:graphicFrameLocks noGrp="1"/>
          </p:cNvGraphicFramePr>
          <p:nvPr>
            <p:extLst>
              <p:ext uri="{D42A27DB-BD31-4B8C-83A1-F6EECF244321}">
                <p14:modId xmlns:p14="http://schemas.microsoft.com/office/powerpoint/2010/main" val="3804940997"/>
              </p:ext>
            </p:extLst>
          </p:nvPr>
        </p:nvGraphicFramePr>
        <p:xfrm>
          <a:off x="1786533" y="8326576"/>
          <a:ext cx="4824536" cy="370840"/>
        </p:xfrm>
        <a:graphic>
          <a:graphicData uri="http://schemas.openxmlformats.org/drawingml/2006/table">
            <a:tbl>
              <a:tblPr firstRow="1" bandRow="1">
                <a:tableStyleId>{5C22544A-7EE6-4342-B048-85BDC9FD1C3A}</a:tableStyleId>
              </a:tblPr>
              <a:tblGrid>
                <a:gridCol w="576064"/>
                <a:gridCol w="884670"/>
                <a:gridCol w="555490"/>
                <a:gridCol w="905244"/>
                <a:gridCol w="534916"/>
                <a:gridCol w="925818"/>
                <a:gridCol w="442334"/>
              </a:tblGrid>
              <a:tr h="370840">
                <a:tc>
                  <a:txBody>
                    <a:bodyPr/>
                    <a:lstStyle/>
                    <a:p>
                      <a:pPr algn="ctr"/>
                      <a:r>
                        <a:rPr lang="fr-FR" sz="1400" dirty="0" smtClean="0">
                          <a:solidFill>
                            <a:schemeClr val="tx1"/>
                          </a:solidFill>
                          <a:effectLst>
                            <a:outerShdw blurRad="38100" dist="38100" dir="2700000" algn="tl">
                              <a:srgbClr val="000000">
                                <a:alpha val="43137"/>
                              </a:srgbClr>
                            </a:outerShdw>
                          </a:effectLst>
                          <a:sym typeface="Wingdings"/>
                        </a:rPr>
                        <a:t></a:t>
                      </a:r>
                      <a:endParaRPr lang="fr-FR" sz="1400" dirty="0">
                        <a:solidFill>
                          <a:schemeClr val="tx1"/>
                        </a:solidFill>
                        <a:effectLst>
                          <a:outerShdw blurRad="38100" dist="38100" dir="2700000" algn="tl">
                            <a:srgbClr val="000000">
                              <a:alpha val="43137"/>
                            </a:srgbClr>
                          </a:outerShdw>
                        </a:effectLst>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pPr algn="ctr"/>
                      <a:r>
                        <a:rPr lang="fr-FR" sz="1400" dirty="0" smtClean="0">
                          <a:solidFill>
                            <a:schemeClr val="tx1"/>
                          </a:solidFill>
                        </a:rPr>
                        <a:t>tableau</a:t>
                      </a:r>
                      <a:endParaRPr lang="fr-FR" sz="1400" dirty="0">
                        <a:solidFill>
                          <a:schemeClr val="tx1"/>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fr-FR" sz="1400" dirty="0" smtClean="0">
                          <a:solidFill>
                            <a:schemeClr val="tx1"/>
                          </a:solidFill>
                          <a:effectLst>
                            <a:outerShdw blurRad="38100" dist="38100" dir="2700000" algn="tl">
                              <a:srgbClr val="000000">
                                <a:alpha val="43137"/>
                              </a:srgbClr>
                            </a:outerShdw>
                          </a:effectLst>
                          <a:sym typeface="Wingdings"/>
                        </a:rPr>
                        <a:t></a:t>
                      </a:r>
                      <a:endParaRPr lang="fr-FR" sz="1400" dirty="0" smtClean="0">
                        <a:solidFill>
                          <a:schemeClr val="tx1"/>
                        </a:solidFill>
                        <a:effectLst>
                          <a:outerShdw blurRad="38100" dist="38100" dir="2700000" algn="tl">
                            <a:srgbClr val="000000">
                              <a:alpha val="43137"/>
                            </a:srgbClr>
                          </a:outerShdw>
                        </a:effectLst>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pPr algn="ctr"/>
                      <a:r>
                        <a:rPr lang="fr-FR" sz="1400" dirty="0" smtClean="0">
                          <a:solidFill>
                            <a:schemeClr val="tx1"/>
                          </a:solidFill>
                        </a:rPr>
                        <a:t>tâche</a:t>
                      </a:r>
                      <a:endParaRPr lang="fr-FR" sz="1400" dirty="0">
                        <a:solidFill>
                          <a:schemeClr val="tx1"/>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fr-FR" sz="1400" dirty="0" smtClean="0">
                          <a:solidFill>
                            <a:schemeClr val="tx1"/>
                          </a:solidFill>
                          <a:effectLst>
                            <a:outerShdw blurRad="38100" dist="38100" dir="2700000" algn="tl">
                              <a:srgbClr val="000000">
                                <a:alpha val="43137"/>
                              </a:srgbClr>
                            </a:outerShdw>
                          </a:effectLst>
                          <a:sym typeface="Wingdings"/>
                        </a:rPr>
                        <a:t></a:t>
                      </a:r>
                      <a:endParaRPr lang="fr-FR" sz="1400" dirty="0" smtClean="0">
                        <a:solidFill>
                          <a:schemeClr val="tx1"/>
                        </a:solidFill>
                        <a:effectLst>
                          <a:outerShdw blurRad="38100" dist="38100" dir="2700000" algn="tl">
                            <a:srgbClr val="000000">
                              <a:alpha val="43137"/>
                            </a:srgbClr>
                          </a:outerShdw>
                        </a:effectLst>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pPr algn="ctr"/>
                      <a:r>
                        <a:rPr lang="fr-FR" sz="1400" dirty="0" smtClean="0">
                          <a:solidFill>
                            <a:schemeClr val="tx1"/>
                          </a:solidFill>
                        </a:rPr>
                        <a:t>trait</a:t>
                      </a:r>
                      <a:endParaRPr lang="fr-FR" sz="1400" dirty="0">
                        <a:solidFill>
                          <a:schemeClr val="tx1"/>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fr-FR" sz="1400" dirty="0" smtClean="0">
                          <a:solidFill>
                            <a:schemeClr val="tx1"/>
                          </a:solidFill>
                          <a:effectLst>
                            <a:outerShdw blurRad="38100" dist="38100" dir="2700000" algn="tl">
                              <a:srgbClr val="000000">
                                <a:alpha val="43137"/>
                              </a:srgbClr>
                            </a:outerShdw>
                          </a:effectLst>
                          <a:sym typeface="Wingdings"/>
                        </a:rPr>
                        <a:t></a:t>
                      </a:r>
                      <a:endParaRPr lang="fr-FR" sz="1400" dirty="0" smtClean="0">
                        <a:solidFill>
                          <a:schemeClr val="tx1"/>
                        </a:solidFill>
                        <a:effectLst>
                          <a:outerShdw blurRad="38100" dist="38100" dir="2700000" algn="tl">
                            <a:srgbClr val="000000">
                              <a:alpha val="43137"/>
                            </a:srgbClr>
                          </a:outerShdw>
                        </a:effectLst>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r>
            </a:tbl>
          </a:graphicData>
        </a:graphic>
      </p:graphicFrame>
      <p:graphicFrame>
        <p:nvGraphicFramePr>
          <p:cNvPr id="42" name="Tableau 41"/>
          <p:cNvGraphicFramePr>
            <a:graphicFrameLocks noGrp="1"/>
          </p:cNvGraphicFramePr>
          <p:nvPr>
            <p:extLst>
              <p:ext uri="{D42A27DB-BD31-4B8C-83A1-F6EECF244321}">
                <p14:modId xmlns:p14="http://schemas.microsoft.com/office/powerpoint/2010/main" val="180088928"/>
              </p:ext>
            </p:extLst>
          </p:nvPr>
        </p:nvGraphicFramePr>
        <p:xfrm>
          <a:off x="1782341" y="9201472"/>
          <a:ext cx="4824536" cy="370840"/>
        </p:xfrm>
        <a:graphic>
          <a:graphicData uri="http://schemas.openxmlformats.org/drawingml/2006/table">
            <a:tbl>
              <a:tblPr firstRow="1" bandRow="1">
                <a:tableStyleId>{5C22544A-7EE6-4342-B048-85BDC9FD1C3A}</a:tableStyleId>
              </a:tblPr>
              <a:tblGrid>
                <a:gridCol w="576064"/>
                <a:gridCol w="884670"/>
                <a:gridCol w="555490"/>
                <a:gridCol w="905244"/>
                <a:gridCol w="534916"/>
                <a:gridCol w="925818"/>
                <a:gridCol w="442334"/>
              </a:tblGrid>
              <a:tr h="370840">
                <a:tc>
                  <a:txBody>
                    <a:bodyPr/>
                    <a:lstStyle/>
                    <a:p>
                      <a:pPr algn="ctr"/>
                      <a:r>
                        <a:rPr lang="fr-FR" sz="1400" dirty="0" smtClean="0">
                          <a:solidFill>
                            <a:schemeClr val="tx1"/>
                          </a:solidFill>
                          <a:effectLst>
                            <a:outerShdw blurRad="38100" dist="38100" dir="2700000" algn="tl">
                              <a:srgbClr val="000000">
                                <a:alpha val="43137"/>
                              </a:srgbClr>
                            </a:outerShdw>
                          </a:effectLst>
                          <a:sym typeface="Wingdings"/>
                        </a:rPr>
                        <a:t></a:t>
                      </a:r>
                      <a:endParaRPr lang="fr-FR" sz="1400" dirty="0">
                        <a:solidFill>
                          <a:schemeClr val="tx1"/>
                        </a:solidFill>
                        <a:effectLst>
                          <a:outerShdw blurRad="38100" dist="38100" dir="2700000" algn="tl">
                            <a:srgbClr val="000000">
                              <a:alpha val="43137"/>
                            </a:srgbClr>
                          </a:outerShdw>
                        </a:effectLst>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pPr algn="ctr"/>
                      <a:r>
                        <a:rPr lang="fr-FR" sz="1400" dirty="0" smtClean="0">
                          <a:solidFill>
                            <a:schemeClr val="tx1"/>
                          </a:solidFill>
                        </a:rPr>
                        <a:t>pivoine</a:t>
                      </a:r>
                      <a:endParaRPr lang="fr-FR" sz="1400" dirty="0">
                        <a:solidFill>
                          <a:schemeClr val="tx1"/>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fr-FR" sz="1400" dirty="0" smtClean="0">
                          <a:solidFill>
                            <a:schemeClr val="tx1"/>
                          </a:solidFill>
                          <a:effectLst>
                            <a:outerShdw blurRad="38100" dist="38100" dir="2700000" algn="tl">
                              <a:srgbClr val="000000">
                                <a:alpha val="43137"/>
                              </a:srgbClr>
                            </a:outerShdw>
                          </a:effectLst>
                          <a:sym typeface="Wingdings"/>
                        </a:rPr>
                        <a:t></a:t>
                      </a:r>
                      <a:endParaRPr lang="fr-FR" sz="1400" dirty="0" smtClean="0">
                        <a:solidFill>
                          <a:schemeClr val="tx1"/>
                        </a:solidFill>
                        <a:effectLst>
                          <a:outerShdw blurRad="38100" dist="38100" dir="2700000" algn="tl">
                            <a:srgbClr val="000000">
                              <a:alpha val="43137"/>
                            </a:srgbClr>
                          </a:outerShdw>
                        </a:effectLst>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pPr algn="ctr"/>
                      <a:r>
                        <a:rPr lang="fr-FR" sz="1400" dirty="0" smtClean="0">
                          <a:solidFill>
                            <a:schemeClr val="tx1"/>
                          </a:solidFill>
                        </a:rPr>
                        <a:t>pont</a:t>
                      </a:r>
                      <a:endParaRPr lang="fr-FR" sz="1400" dirty="0">
                        <a:solidFill>
                          <a:schemeClr val="tx1"/>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fr-FR" sz="1400" dirty="0" smtClean="0">
                          <a:solidFill>
                            <a:schemeClr val="tx1"/>
                          </a:solidFill>
                          <a:effectLst>
                            <a:outerShdw blurRad="38100" dist="38100" dir="2700000" algn="tl">
                              <a:srgbClr val="000000">
                                <a:alpha val="43137"/>
                              </a:srgbClr>
                            </a:outerShdw>
                          </a:effectLst>
                          <a:sym typeface="Wingdings"/>
                        </a:rPr>
                        <a:t></a:t>
                      </a:r>
                      <a:endParaRPr lang="fr-FR" sz="1400" dirty="0" smtClean="0">
                        <a:solidFill>
                          <a:schemeClr val="tx1"/>
                        </a:solidFill>
                        <a:effectLst>
                          <a:outerShdw blurRad="38100" dist="38100" dir="2700000" algn="tl">
                            <a:srgbClr val="000000">
                              <a:alpha val="43137"/>
                            </a:srgbClr>
                          </a:outerShdw>
                        </a:effectLst>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pPr algn="ctr"/>
                      <a:r>
                        <a:rPr lang="fr-FR" sz="1400" dirty="0" smtClean="0">
                          <a:solidFill>
                            <a:schemeClr val="tx1"/>
                          </a:solidFill>
                        </a:rPr>
                        <a:t>rouleau</a:t>
                      </a:r>
                      <a:endParaRPr lang="fr-FR" sz="1400" dirty="0">
                        <a:solidFill>
                          <a:schemeClr val="tx1"/>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fr-FR" sz="1400" dirty="0" smtClean="0">
                          <a:solidFill>
                            <a:schemeClr val="tx1"/>
                          </a:solidFill>
                          <a:effectLst>
                            <a:outerShdw blurRad="38100" dist="38100" dir="2700000" algn="tl">
                              <a:srgbClr val="000000">
                                <a:alpha val="43137"/>
                              </a:srgbClr>
                            </a:outerShdw>
                          </a:effectLst>
                          <a:sym typeface="Wingdings"/>
                        </a:rPr>
                        <a:t></a:t>
                      </a:r>
                      <a:endParaRPr lang="fr-FR" sz="1400" dirty="0" smtClean="0">
                        <a:solidFill>
                          <a:schemeClr val="tx1"/>
                        </a:solidFill>
                        <a:effectLst>
                          <a:outerShdw blurRad="38100" dist="38100" dir="2700000" algn="tl">
                            <a:srgbClr val="000000">
                              <a:alpha val="43137"/>
                            </a:srgbClr>
                          </a:outerShdw>
                        </a:effectLst>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r>
            </a:tbl>
          </a:graphicData>
        </a:graphic>
      </p:graphicFrame>
      <p:sp>
        <p:nvSpPr>
          <p:cNvPr id="43" name="Rectangle à coins arrondis 42"/>
          <p:cNvSpPr/>
          <p:nvPr/>
        </p:nvSpPr>
        <p:spPr>
          <a:xfrm>
            <a:off x="6568752" y="1504020"/>
            <a:ext cx="201216" cy="201216"/>
          </a:xfrm>
          <a:prstGeom prst="roundRect">
            <a:avLst/>
          </a:prstGeom>
          <a:solidFill>
            <a:schemeClr val="bg1"/>
          </a:solidFill>
          <a:ln>
            <a:solidFill>
              <a:schemeClr val="bg1">
                <a:lumMod val="5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fr-F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fr-FR"/>
          </a:p>
        </p:txBody>
      </p:sp>
      <p:sp>
        <p:nvSpPr>
          <p:cNvPr id="44" name="Rectangle à coins arrondis 43"/>
          <p:cNvSpPr/>
          <p:nvPr/>
        </p:nvSpPr>
        <p:spPr>
          <a:xfrm>
            <a:off x="6578277" y="3880284"/>
            <a:ext cx="201216" cy="201216"/>
          </a:xfrm>
          <a:prstGeom prst="roundRect">
            <a:avLst/>
          </a:prstGeom>
          <a:solidFill>
            <a:schemeClr val="bg1"/>
          </a:solidFill>
          <a:ln>
            <a:solidFill>
              <a:schemeClr val="bg1">
                <a:lumMod val="5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fr-F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fr-FR"/>
          </a:p>
        </p:txBody>
      </p:sp>
      <p:sp>
        <p:nvSpPr>
          <p:cNvPr id="45" name="Rectangle à coins arrondis 44"/>
          <p:cNvSpPr/>
          <p:nvPr/>
        </p:nvSpPr>
        <p:spPr>
          <a:xfrm>
            <a:off x="6578277" y="6666842"/>
            <a:ext cx="201216" cy="201216"/>
          </a:xfrm>
          <a:prstGeom prst="roundRect">
            <a:avLst/>
          </a:prstGeom>
          <a:solidFill>
            <a:schemeClr val="bg1"/>
          </a:solidFill>
          <a:ln>
            <a:solidFill>
              <a:schemeClr val="bg1">
                <a:lumMod val="5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fr-F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fr-FR"/>
          </a:p>
        </p:txBody>
      </p:sp>
    </p:spTree>
    <p:extLst>
      <p:ext uri="{BB962C8B-B14F-4D97-AF65-F5344CB8AC3E}">
        <p14:creationId xmlns:p14="http://schemas.microsoft.com/office/powerpoint/2010/main" val="41863869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
          <p:cNvSpPr>
            <a:spLocks noGrp="1"/>
          </p:cNvSpPr>
          <p:nvPr>
            <p:ph type="body" sz="quarter" idx="10"/>
          </p:nvPr>
        </p:nvSpPr>
        <p:spPr/>
        <p:txBody>
          <a:bodyPr anchor="ctr">
            <a:normAutofit fontScale="77500" lnSpcReduction="20000"/>
          </a:bodyPr>
          <a:lstStyle/>
          <a:p>
            <a:r>
              <a:rPr lang="fr-FR" dirty="0" smtClean="0"/>
              <a:t>Les différents sens d’un mot</a:t>
            </a:r>
            <a:endParaRPr lang="fr-FR" dirty="0"/>
          </a:p>
        </p:txBody>
      </p:sp>
      <p:grpSp>
        <p:nvGrpSpPr>
          <p:cNvPr id="3" name="Groupe 2"/>
          <p:cNvGrpSpPr/>
          <p:nvPr/>
        </p:nvGrpSpPr>
        <p:grpSpPr>
          <a:xfrm>
            <a:off x="116632" y="1784648"/>
            <a:ext cx="360040" cy="461665"/>
            <a:chOff x="116632" y="1352600"/>
            <a:chExt cx="360040" cy="461665"/>
          </a:xfrm>
        </p:grpSpPr>
        <p:sp>
          <p:nvSpPr>
            <p:cNvPr id="4" name="Ellipse 3"/>
            <p:cNvSpPr/>
            <p:nvPr/>
          </p:nvSpPr>
          <p:spPr>
            <a:xfrm>
              <a:off x="116632" y="1424608"/>
              <a:ext cx="360040" cy="360040"/>
            </a:xfrm>
            <a:prstGeom prst="ellipse">
              <a:avLst/>
            </a:prstGeom>
            <a:solidFill>
              <a:schemeClr val="bg1">
                <a:lumMod val="85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 name="ZoneTexte 4"/>
            <p:cNvSpPr txBox="1"/>
            <p:nvPr/>
          </p:nvSpPr>
          <p:spPr>
            <a:xfrm>
              <a:off x="116632" y="1352600"/>
              <a:ext cx="360040" cy="461665"/>
            </a:xfrm>
            <a:prstGeom prst="rect">
              <a:avLst/>
            </a:prstGeom>
            <a:noFill/>
          </p:spPr>
          <p:txBody>
            <a:bodyPr wrap="square" rtlCol="0">
              <a:spAutoFit/>
            </a:bodyPr>
            <a:lstStyle/>
            <a:p>
              <a:pPr algn="ctr"/>
              <a:r>
                <a:rPr lang="fr-FR" sz="2400" dirty="0" smtClean="0">
                  <a:solidFill>
                    <a:schemeClr val="bg1">
                      <a:lumMod val="50000"/>
                    </a:schemeClr>
                  </a:solidFill>
                  <a:effectLst>
                    <a:outerShdw blurRad="38100" dist="38100" dir="2700000" algn="tl">
                      <a:srgbClr val="000000">
                        <a:alpha val="43137"/>
                      </a:srgbClr>
                    </a:outerShdw>
                  </a:effectLst>
                  <a:latin typeface="Berlin Sans FB Demi" pitchFamily="34" charset="0"/>
                </a:rPr>
                <a:t>1</a:t>
              </a:r>
              <a:endParaRPr lang="fr-FR" dirty="0">
                <a:solidFill>
                  <a:schemeClr val="bg1">
                    <a:lumMod val="50000"/>
                  </a:schemeClr>
                </a:solidFill>
                <a:effectLst>
                  <a:outerShdw blurRad="38100" dist="38100" dir="2700000" algn="tl">
                    <a:srgbClr val="000000">
                      <a:alpha val="43137"/>
                    </a:srgbClr>
                  </a:outerShdw>
                </a:effectLst>
                <a:latin typeface="Berlin Sans FB Demi" pitchFamily="34" charset="0"/>
              </a:endParaRPr>
            </a:p>
          </p:txBody>
        </p:sp>
      </p:grpSp>
      <p:sp>
        <p:nvSpPr>
          <p:cNvPr id="6" name="ZoneTexte 5"/>
          <p:cNvSpPr txBox="1"/>
          <p:nvPr/>
        </p:nvSpPr>
        <p:spPr>
          <a:xfrm>
            <a:off x="476672" y="1876172"/>
            <a:ext cx="6092080" cy="738664"/>
          </a:xfrm>
          <a:prstGeom prst="rect">
            <a:avLst/>
          </a:prstGeom>
          <a:noFill/>
        </p:spPr>
        <p:txBody>
          <a:bodyPr wrap="square" rtlCol="0">
            <a:spAutoFit/>
          </a:bodyPr>
          <a:lstStyle/>
          <a:p>
            <a:pPr>
              <a:lnSpc>
                <a:spcPct val="150000"/>
              </a:lnSpc>
            </a:pPr>
            <a:r>
              <a:rPr lang="fr-FR" sz="1400" u="sng" dirty="0" smtClean="0">
                <a:latin typeface="SimpleRonde" pitchFamily="2" charset="0"/>
              </a:rPr>
              <a:t>Pour chaque phrase, colorie l’explication qui correspond au mot en gras.</a:t>
            </a:r>
            <a:endParaRPr lang="fr-FR" sz="1400" u="sng" dirty="0">
              <a:latin typeface="SimpleRonde" pitchFamily="2" charset="0"/>
            </a:endParaRPr>
          </a:p>
        </p:txBody>
      </p:sp>
      <p:sp>
        <p:nvSpPr>
          <p:cNvPr id="7" name="Rectangle à coins arrondis 6"/>
          <p:cNvSpPr/>
          <p:nvPr/>
        </p:nvSpPr>
        <p:spPr>
          <a:xfrm>
            <a:off x="6568752" y="1936068"/>
            <a:ext cx="201216" cy="201216"/>
          </a:xfrm>
          <a:prstGeom prst="roundRect">
            <a:avLst/>
          </a:prstGeom>
          <a:solidFill>
            <a:schemeClr val="bg1"/>
          </a:solidFill>
          <a:ln>
            <a:solidFill>
              <a:schemeClr val="bg1">
                <a:lumMod val="5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fr-F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fr-FR"/>
          </a:p>
        </p:txBody>
      </p:sp>
      <p:sp>
        <p:nvSpPr>
          <p:cNvPr id="8" name="ZoneTexte 7"/>
          <p:cNvSpPr txBox="1"/>
          <p:nvPr/>
        </p:nvSpPr>
        <p:spPr>
          <a:xfrm>
            <a:off x="1696099" y="2864766"/>
            <a:ext cx="3465802" cy="276999"/>
          </a:xfrm>
          <a:prstGeom prst="rect">
            <a:avLst/>
          </a:prstGeom>
          <a:noFill/>
        </p:spPr>
        <p:txBody>
          <a:bodyPr wrap="square" rtlCol="0">
            <a:spAutoFit/>
          </a:bodyPr>
          <a:lstStyle/>
          <a:p>
            <a:r>
              <a:rPr lang="fr-FR" sz="1200" dirty="0" smtClean="0"/>
              <a:t>Mon frère a choisi le plus gros </a:t>
            </a:r>
            <a:r>
              <a:rPr lang="fr-FR" sz="1200" b="1" dirty="0" smtClean="0"/>
              <a:t>morceau</a:t>
            </a:r>
            <a:r>
              <a:rPr lang="fr-FR" sz="1200" dirty="0" smtClean="0"/>
              <a:t> de gâteau.</a:t>
            </a:r>
            <a:endParaRPr lang="fr-FR" sz="1200" dirty="0"/>
          </a:p>
        </p:txBody>
      </p:sp>
      <p:sp>
        <p:nvSpPr>
          <p:cNvPr id="9" name="Carré corné 8"/>
          <p:cNvSpPr/>
          <p:nvPr/>
        </p:nvSpPr>
        <p:spPr>
          <a:xfrm>
            <a:off x="692696" y="3152799"/>
            <a:ext cx="2736304" cy="288032"/>
          </a:xfrm>
          <a:prstGeom prst="foldedCorner">
            <a:avLst/>
          </a:prstGeom>
          <a:solidFill>
            <a:schemeClr val="bg1"/>
          </a:solidFill>
          <a:ln w="19050">
            <a:solidFill>
              <a:schemeClr val="tx1">
                <a:lumMod val="65000"/>
                <a:lumOff val="35000"/>
              </a:schemeClr>
            </a:solidFill>
            <a:prstDash val="solid"/>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0" name="Carré corné 9"/>
          <p:cNvSpPr/>
          <p:nvPr/>
        </p:nvSpPr>
        <p:spPr>
          <a:xfrm>
            <a:off x="3638727" y="3152799"/>
            <a:ext cx="2736304" cy="288032"/>
          </a:xfrm>
          <a:prstGeom prst="foldedCorner">
            <a:avLst/>
          </a:prstGeom>
          <a:solidFill>
            <a:schemeClr val="bg1"/>
          </a:solidFill>
          <a:ln w="19050">
            <a:solidFill>
              <a:schemeClr val="tx1">
                <a:lumMod val="65000"/>
                <a:lumOff val="35000"/>
              </a:schemeClr>
            </a:solidFill>
            <a:prstDash val="solid"/>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1" name="ZoneTexte 10"/>
          <p:cNvSpPr txBox="1"/>
          <p:nvPr/>
        </p:nvSpPr>
        <p:spPr>
          <a:xfrm>
            <a:off x="692696" y="3152799"/>
            <a:ext cx="2736304" cy="276999"/>
          </a:xfrm>
          <a:prstGeom prst="rect">
            <a:avLst/>
          </a:prstGeom>
          <a:noFill/>
        </p:spPr>
        <p:txBody>
          <a:bodyPr wrap="square" rtlCol="0">
            <a:spAutoFit/>
          </a:bodyPr>
          <a:lstStyle/>
          <a:p>
            <a:pPr algn="ctr"/>
            <a:r>
              <a:rPr lang="fr-FR" sz="1200" dirty="0" smtClean="0"/>
              <a:t>Un bout, une part.</a:t>
            </a:r>
            <a:endParaRPr lang="fr-FR" sz="1200" dirty="0"/>
          </a:p>
        </p:txBody>
      </p:sp>
      <p:sp>
        <p:nvSpPr>
          <p:cNvPr id="12" name="ZoneTexte 11"/>
          <p:cNvSpPr txBox="1"/>
          <p:nvPr/>
        </p:nvSpPr>
        <p:spPr>
          <a:xfrm>
            <a:off x="3638727" y="3152798"/>
            <a:ext cx="2736304" cy="276999"/>
          </a:xfrm>
          <a:prstGeom prst="rect">
            <a:avLst/>
          </a:prstGeom>
          <a:noFill/>
        </p:spPr>
        <p:txBody>
          <a:bodyPr wrap="square" rtlCol="0">
            <a:spAutoFit/>
          </a:bodyPr>
          <a:lstStyle/>
          <a:p>
            <a:pPr algn="ctr"/>
            <a:r>
              <a:rPr lang="fr-FR" sz="1200" dirty="0" smtClean="0"/>
              <a:t>Un air de musique.</a:t>
            </a:r>
            <a:endParaRPr lang="fr-FR" sz="1200" dirty="0"/>
          </a:p>
        </p:txBody>
      </p:sp>
      <p:sp>
        <p:nvSpPr>
          <p:cNvPr id="13" name="ZoneTexte 12"/>
          <p:cNvSpPr txBox="1"/>
          <p:nvPr/>
        </p:nvSpPr>
        <p:spPr>
          <a:xfrm>
            <a:off x="1696099" y="3584847"/>
            <a:ext cx="3465802" cy="276999"/>
          </a:xfrm>
          <a:prstGeom prst="rect">
            <a:avLst/>
          </a:prstGeom>
          <a:noFill/>
        </p:spPr>
        <p:txBody>
          <a:bodyPr wrap="square" rtlCol="0">
            <a:spAutoFit/>
          </a:bodyPr>
          <a:lstStyle/>
          <a:p>
            <a:pPr algn="ctr"/>
            <a:r>
              <a:rPr lang="fr-FR" sz="1200" dirty="0" smtClean="0"/>
              <a:t>La </a:t>
            </a:r>
            <a:r>
              <a:rPr lang="fr-FR" sz="1200" b="1" dirty="0" smtClean="0"/>
              <a:t>bise</a:t>
            </a:r>
            <a:r>
              <a:rPr lang="fr-FR" sz="1200" dirty="0" smtClean="0"/>
              <a:t> souffle très fort chez nous.</a:t>
            </a:r>
            <a:endParaRPr lang="fr-FR" sz="1200" dirty="0"/>
          </a:p>
        </p:txBody>
      </p:sp>
      <p:sp>
        <p:nvSpPr>
          <p:cNvPr id="14" name="Carré corné 13"/>
          <p:cNvSpPr/>
          <p:nvPr/>
        </p:nvSpPr>
        <p:spPr>
          <a:xfrm>
            <a:off x="692696" y="3872880"/>
            <a:ext cx="2736304" cy="288032"/>
          </a:xfrm>
          <a:prstGeom prst="foldedCorner">
            <a:avLst/>
          </a:prstGeom>
          <a:solidFill>
            <a:schemeClr val="bg1"/>
          </a:solidFill>
          <a:ln w="19050">
            <a:solidFill>
              <a:schemeClr val="tx1">
                <a:lumMod val="65000"/>
                <a:lumOff val="35000"/>
              </a:schemeClr>
            </a:solidFill>
            <a:prstDash val="solid"/>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5" name="Carré corné 14"/>
          <p:cNvSpPr/>
          <p:nvPr/>
        </p:nvSpPr>
        <p:spPr>
          <a:xfrm>
            <a:off x="3638727" y="3872880"/>
            <a:ext cx="2736304" cy="288032"/>
          </a:xfrm>
          <a:prstGeom prst="foldedCorner">
            <a:avLst/>
          </a:prstGeom>
          <a:solidFill>
            <a:schemeClr val="bg1"/>
          </a:solidFill>
          <a:ln w="19050">
            <a:solidFill>
              <a:schemeClr val="tx1">
                <a:lumMod val="65000"/>
                <a:lumOff val="35000"/>
              </a:schemeClr>
            </a:solidFill>
            <a:prstDash val="solid"/>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6" name="ZoneTexte 15"/>
          <p:cNvSpPr txBox="1"/>
          <p:nvPr/>
        </p:nvSpPr>
        <p:spPr>
          <a:xfrm>
            <a:off x="692696" y="3872880"/>
            <a:ext cx="2736304" cy="276999"/>
          </a:xfrm>
          <a:prstGeom prst="rect">
            <a:avLst/>
          </a:prstGeom>
          <a:noFill/>
        </p:spPr>
        <p:txBody>
          <a:bodyPr wrap="square" rtlCol="0">
            <a:spAutoFit/>
          </a:bodyPr>
          <a:lstStyle/>
          <a:p>
            <a:pPr algn="ctr"/>
            <a:r>
              <a:rPr lang="fr-FR" sz="1200" dirty="0" smtClean="0"/>
              <a:t>Un vent froid et sec.</a:t>
            </a:r>
            <a:endParaRPr lang="fr-FR" sz="1200" dirty="0"/>
          </a:p>
        </p:txBody>
      </p:sp>
      <p:sp>
        <p:nvSpPr>
          <p:cNvPr id="17" name="ZoneTexte 16"/>
          <p:cNvSpPr txBox="1"/>
          <p:nvPr/>
        </p:nvSpPr>
        <p:spPr>
          <a:xfrm>
            <a:off x="3638727" y="3872879"/>
            <a:ext cx="2736304" cy="276999"/>
          </a:xfrm>
          <a:prstGeom prst="rect">
            <a:avLst/>
          </a:prstGeom>
          <a:noFill/>
        </p:spPr>
        <p:txBody>
          <a:bodyPr wrap="square" rtlCol="0">
            <a:spAutoFit/>
          </a:bodyPr>
          <a:lstStyle/>
          <a:p>
            <a:pPr algn="ctr"/>
            <a:r>
              <a:rPr lang="fr-FR" sz="1200" dirty="0" smtClean="0"/>
              <a:t>Un baiser.</a:t>
            </a:r>
            <a:endParaRPr lang="fr-FR" sz="1200" dirty="0"/>
          </a:p>
        </p:txBody>
      </p:sp>
      <p:sp>
        <p:nvSpPr>
          <p:cNvPr id="18" name="ZoneTexte 17"/>
          <p:cNvSpPr txBox="1"/>
          <p:nvPr/>
        </p:nvSpPr>
        <p:spPr>
          <a:xfrm>
            <a:off x="1696099" y="4376935"/>
            <a:ext cx="3465802" cy="276999"/>
          </a:xfrm>
          <a:prstGeom prst="rect">
            <a:avLst/>
          </a:prstGeom>
          <a:noFill/>
        </p:spPr>
        <p:txBody>
          <a:bodyPr wrap="square" rtlCol="0">
            <a:spAutoFit/>
          </a:bodyPr>
          <a:lstStyle/>
          <a:p>
            <a:pPr algn="ctr"/>
            <a:r>
              <a:rPr lang="fr-FR" sz="1200" dirty="0" smtClean="0"/>
              <a:t>Le garçon de café a posé la </a:t>
            </a:r>
            <a:r>
              <a:rPr lang="fr-FR" sz="1200" b="1" dirty="0" smtClean="0"/>
              <a:t>note</a:t>
            </a:r>
            <a:r>
              <a:rPr lang="fr-FR" sz="1200" dirty="0" smtClean="0"/>
              <a:t> sur notre table.</a:t>
            </a:r>
            <a:endParaRPr lang="fr-FR" sz="1200" dirty="0"/>
          </a:p>
        </p:txBody>
      </p:sp>
      <p:sp>
        <p:nvSpPr>
          <p:cNvPr id="19" name="Carré corné 18"/>
          <p:cNvSpPr/>
          <p:nvPr/>
        </p:nvSpPr>
        <p:spPr>
          <a:xfrm>
            <a:off x="692696" y="4664968"/>
            <a:ext cx="2736304" cy="288032"/>
          </a:xfrm>
          <a:prstGeom prst="foldedCorner">
            <a:avLst/>
          </a:prstGeom>
          <a:solidFill>
            <a:schemeClr val="bg1"/>
          </a:solidFill>
          <a:ln w="19050">
            <a:solidFill>
              <a:schemeClr val="tx1">
                <a:lumMod val="65000"/>
                <a:lumOff val="35000"/>
              </a:schemeClr>
            </a:solidFill>
            <a:prstDash val="solid"/>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0" name="Carré corné 19"/>
          <p:cNvSpPr/>
          <p:nvPr/>
        </p:nvSpPr>
        <p:spPr>
          <a:xfrm>
            <a:off x="3638727" y="4664968"/>
            <a:ext cx="2736304" cy="288032"/>
          </a:xfrm>
          <a:prstGeom prst="foldedCorner">
            <a:avLst/>
          </a:prstGeom>
          <a:solidFill>
            <a:schemeClr val="bg1"/>
          </a:solidFill>
          <a:ln w="19050">
            <a:solidFill>
              <a:schemeClr val="tx1">
                <a:lumMod val="65000"/>
                <a:lumOff val="35000"/>
              </a:schemeClr>
            </a:solidFill>
            <a:prstDash val="solid"/>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1" name="ZoneTexte 20"/>
          <p:cNvSpPr txBox="1"/>
          <p:nvPr/>
        </p:nvSpPr>
        <p:spPr>
          <a:xfrm>
            <a:off x="692696" y="4664968"/>
            <a:ext cx="2736304" cy="276999"/>
          </a:xfrm>
          <a:prstGeom prst="rect">
            <a:avLst/>
          </a:prstGeom>
          <a:noFill/>
        </p:spPr>
        <p:txBody>
          <a:bodyPr wrap="square" rtlCol="0">
            <a:spAutoFit/>
          </a:bodyPr>
          <a:lstStyle/>
          <a:p>
            <a:pPr algn="ctr"/>
            <a:r>
              <a:rPr lang="fr-FR" sz="1200" dirty="0" smtClean="0"/>
              <a:t>Une facture.</a:t>
            </a:r>
            <a:endParaRPr lang="fr-FR" sz="1200" dirty="0"/>
          </a:p>
        </p:txBody>
      </p:sp>
      <p:sp>
        <p:nvSpPr>
          <p:cNvPr id="22" name="ZoneTexte 21"/>
          <p:cNvSpPr txBox="1"/>
          <p:nvPr/>
        </p:nvSpPr>
        <p:spPr>
          <a:xfrm>
            <a:off x="3638727" y="4664967"/>
            <a:ext cx="2736304" cy="276999"/>
          </a:xfrm>
          <a:prstGeom prst="rect">
            <a:avLst/>
          </a:prstGeom>
          <a:noFill/>
        </p:spPr>
        <p:txBody>
          <a:bodyPr wrap="square" rtlCol="0">
            <a:spAutoFit/>
          </a:bodyPr>
          <a:lstStyle/>
          <a:p>
            <a:pPr algn="ctr"/>
            <a:r>
              <a:rPr lang="fr-FR" sz="1200" dirty="0" smtClean="0"/>
              <a:t>Un signe qui représente un son.</a:t>
            </a:r>
            <a:endParaRPr lang="fr-FR" sz="1200" dirty="0"/>
          </a:p>
        </p:txBody>
      </p:sp>
      <p:sp>
        <p:nvSpPr>
          <p:cNvPr id="23" name="ZoneTexte 22"/>
          <p:cNvSpPr txBox="1"/>
          <p:nvPr/>
        </p:nvSpPr>
        <p:spPr>
          <a:xfrm>
            <a:off x="548680" y="5691269"/>
            <a:ext cx="6120680" cy="388568"/>
          </a:xfrm>
          <a:prstGeom prst="rect">
            <a:avLst/>
          </a:prstGeom>
          <a:noFill/>
        </p:spPr>
        <p:txBody>
          <a:bodyPr wrap="square" rtlCol="0">
            <a:spAutoFit/>
          </a:bodyPr>
          <a:lstStyle/>
          <a:p>
            <a:pPr>
              <a:lnSpc>
                <a:spcPct val="150000"/>
              </a:lnSpc>
            </a:pPr>
            <a:r>
              <a:rPr lang="fr-FR" sz="1400" u="sng" dirty="0" smtClean="0">
                <a:latin typeface="SimpleRonde" pitchFamily="2" charset="0"/>
              </a:rPr>
              <a:t>Relie chaque nom à ses différents sens.</a:t>
            </a:r>
            <a:endParaRPr lang="fr-FR" sz="1400" u="sng" dirty="0">
              <a:latin typeface="SimpleRonde" pitchFamily="2" charset="0"/>
            </a:endParaRPr>
          </a:p>
        </p:txBody>
      </p:sp>
      <p:grpSp>
        <p:nvGrpSpPr>
          <p:cNvPr id="24" name="Groupe 23"/>
          <p:cNvGrpSpPr/>
          <p:nvPr/>
        </p:nvGrpSpPr>
        <p:grpSpPr>
          <a:xfrm>
            <a:off x="116632" y="5627836"/>
            <a:ext cx="360040" cy="461665"/>
            <a:chOff x="116632" y="1352600"/>
            <a:chExt cx="360040" cy="461665"/>
          </a:xfrm>
        </p:grpSpPr>
        <p:sp>
          <p:nvSpPr>
            <p:cNvPr id="25" name="Ellipse 24"/>
            <p:cNvSpPr/>
            <p:nvPr/>
          </p:nvSpPr>
          <p:spPr>
            <a:xfrm>
              <a:off x="116632" y="1424608"/>
              <a:ext cx="360040" cy="360040"/>
            </a:xfrm>
            <a:prstGeom prst="ellipse">
              <a:avLst/>
            </a:prstGeom>
            <a:solidFill>
              <a:schemeClr val="bg1">
                <a:lumMod val="85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6" name="ZoneTexte 25"/>
            <p:cNvSpPr txBox="1"/>
            <p:nvPr/>
          </p:nvSpPr>
          <p:spPr>
            <a:xfrm>
              <a:off x="116632" y="1352600"/>
              <a:ext cx="360040" cy="461665"/>
            </a:xfrm>
            <a:prstGeom prst="rect">
              <a:avLst/>
            </a:prstGeom>
            <a:noFill/>
          </p:spPr>
          <p:txBody>
            <a:bodyPr wrap="square" rtlCol="0">
              <a:spAutoFit/>
            </a:bodyPr>
            <a:lstStyle/>
            <a:p>
              <a:pPr algn="ctr"/>
              <a:r>
                <a:rPr lang="fr-FR" sz="2400" dirty="0" smtClean="0">
                  <a:solidFill>
                    <a:schemeClr val="bg1">
                      <a:lumMod val="50000"/>
                    </a:schemeClr>
                  </a:solidFill>
                  <a:effectLst>
                    <a:outerShdw blurRad="38100" dist="38100" dir="2700000" algn="tl">
                      <a:srgbClr val="000000">
                        <a:alpha val="43137"/>
                      </a:srgbClr>
                    </a:outerShdw>
                  </a:effectLst>
                  <a:latin typeface="Berlin Sans FB Demi" pitchFamily="34" charset="0"/>
                </a:rPr>
                <a:t>2</a:t>
              </a:r>
              <a:endParaRPr lang="fr-FR" dirty="0">
                <a:solidFill>
                  <a:schemeClr val="bg1">
                    <a:lumMod val="50000"/>
                  </a:schemeClr>
                </a:solidFill>
                <a:effectLst>
                  <a:outerShdw blurRad="38100" dist="38100" dir="2700000" algn="tl">
                    <a:srgbClr val="000000">
                      <a:alpha val="43137"/>
                    </a:srgbClr>
                  </a:outerShdw>
                </a:effectLst>
                <a:latin typeface="Berlin Sans FB Demi" pitchFamily="34" charset="0"/>
              </a:endParaRPr>
            </a:p>
          </p:txBody>
        </p:sp>
      </p:grpSp>
      <p:sp>
        <p:nvSpPr>
          <p:cNvPr id="27" name="Rectangle à coins arrondis 26"/>
          <p:cNvSpPr/>
          <p:nvPr/>
        </p:nvSpPr>
        <p:spPr>
          <a:xfrm>
            <a:off x="6568752" y="5779256"/>
            <a:ext cx="201216" cy="201216"/>
          </a:xfrm>
          <a:prstGeom prst="roundRect">
            <a:avLst/>
          </a:prstGeom>
          <a:solidFill>
            <a:schemeClr val="bg1"/>
          </a:solidFill>
          <a:ln>
            <a:solidFill>
              <a:schemeClr val="bg1">
                <a:lumMod val="5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fr-F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fr-FR"/>
          </a:p>
        </p:txBody>
      </p:sp>
      <p:graphicFrame>
        <p:nvGraphicFramePr>
          <p:cNvPr id="28" name="Tableau 27"/>
          <p:cNvGraphicFramePr>
            <a:graphicFrameLocks noGrp="1"/>
          </p:cNvGraphicFramePr>
          <p:nvPr>
            <p:extLst>
              <p:ext uri="{D42A27DB-BD31-4B8C-83A1-F6EECF244321}">
                <p14:modId xmlns:p14="http://schemas.microsoft.com/office/powerpoint/2010/main" val="2478965903"/>
              </p:ext>
            </p:extLst>
          </p:nvPr>
        </p:nvGraphicFramePr>
        <p:xfrm>
          <a:off x="980728" y="6314008"/>
          <a:ext cx="5544616" cy="2656840"/>
        </p:xfrm>
        <a:graphic>
          <a:graphicData uri="http://schemas.openxmlformats.org/drawingml/2006/table">
            <a:tbl>
              <a:tblPr bandRow="1">
                <a:tableStyleId>{5C22544A-7EE6-4342-B048-85BDC9FD1C3A}</a:tableStyleId>
              </a:tblPr>
              <a:tblGrid>
                <a:gridCol w="1368152"/>
                <a:gridCol w="602867"/>
                <a:gridCol w="1168704"/>
                <a:gridCol w="2404893"/>
              </a:tblGrid>
              <a:tr h="370840">
                <a:tc>
                  <a:txBody>
                    <a:bodyPr/>
                    <a:lstStyle/>
                    <a:p>
                      <a:endParaRPr lang="fr-FR" sz="1200" dirty="0">
                        <a:latin typeface="Comic Sans MS" pitchFamily="66" charset="0"/>
                      </a:endParaRPr>
                    </a:p>
                  </a:txBody>
                  <a:tcPr anchor="ctr">
                    <a:solidFill>
                      <a:schemeClr val="bg1"/>
                    </a:solidFill>
                  </a:tcPr>
                </a:tc>
                <a:tc>
                  <a:txBody>
                    <a:bodyPr/>
                    <a:lstStyle/>
                    <a:p>
                      <a:endParaRPr lang="fr-FR" sz="1200" dirty="0">
                        <a:latin typeface="Comic Sans MS" pitchFamily="66" charset="0"/>
                      </a:endParaRPr>
                    </a:p>
                  </a:txBody>
                  <a:tcPr anchor="ctr">
                    <a:solidFill>
                      <a:schemeClr val="bg1"/>
                    </a:solidFill>
                  </a:tcPr>
                </a:tc>
                <a:tc>
                  <a:txBody>
                    <a:bodyPr/>
                    <a:lstStyle/>
                    <a:p>
                      <a:pPr algn="r"/>
                      <a:r>
                        <a:rPr lang="fr-FR" sz="900" dirty="0" smtClean="0">
                          <a:latin typeface="Comic Sans MS" pitchFamily="66" charset="0"/>
                          <a:sym typeface="Wingdings"/>
                        </a:rPr>
                        <a:t></a:t>
                      </a:r>
                      <a:endParaRPr lang="fr-FR" sz="900" dirty="0">
                        <a:latin typeface="Comic Sans MS" pitchFamily="66" charset="0"/>
                      </a:endParaRPr>
                    </a:p>
                  </a:txBody>
                  <a:tcPr anchor="ctr">
                    <a:solidFill>
                      <a:schemeClr val="bg1"/>
                    </a:solidFill>
                  </a:tcPr>
                </a:tc>
                <a:tc>
                  <a:txBody>
                    <a:bodyPr/>
                    <a:lstStyle/>
                    <a:p>
                      <a:r>
                        <a:rPr lang="fr-FR" sz="1200" dirty="0" smtClean="0">
                          <a:latin typeface="Comic Sans MS" pitchFamily="66" charset="0"/>
                        </a:rPr>
                        <a:t>amas de choses disposées les unes</a:t>
                      </a:r>
                      <a:r>
                        <a:rPr lang="fr-FR" sz="1200" baseline="0" dirty="0" smtClean="0">
                          <a:latin typeface="Comic Sans MS" pitchFamily="66" charset="0"/>
                        </a:rPr>
                        <a:t> sur les autres.</a:t>
                      </a:r>
                      <a:endParaRPr lang="fr-FR" sz="1200" dirty="0">
                        <a:latin typeface="Comic Sans MS" pitchFamily="66" charset="0"/>
                      </a:endParaRPr>
                    </a:p>
                  </a:txBody>
                  <a:tcPr anchor="ctr">
                    <a:solidFill>
                      <a:schemeClr val="bg1"/>
                    </a:solidFill>
                  </a:tcPr>
                </a:tc>
              </a:tr>
              <a:tr h="370840">
                <a:tc>
                  <a:txBody>
                    <a:bodyPr/>
                    <a:lstStyle/>
                    <a:p>
                      <a:r>
                        <a:rPr lang="fr-FR" sz="1200" dirty="0" smtClean="0">
                          <a:latin typeface="Comic Sans MS" pitchFamily="66" charset="0"/>
                        </a:rPr>
                        <a:t>une</a:t>
                      </a:r>
                      <a:r>
                        <a:rPr lang="fr-FR" sz="1200" baseline="0" dirty="0" smtClean="0">
                          <a:latin typeface="Comic Sans MS" pitchFamily="66" charset="0"/>
                        </a:rPr>
                        <a:t> pile</a:t>
                      </a:r>
                      <a:endParaRPr lang="fr-FR" sz="1200" dirty="0">
                        <a:latin typeface="Comic Sans MS" pitchFamily="66" charset="0"/>
                      </a:endParaRPr>
                    </a:p>
                  </a:txBody>
                  <a:tcPr anchor="ctr">
                    <a:solidFill>
                      <a:schemeClr val="bg1"/>
                    </a:solidFill>
                  </a:tcPr>
                </a:tc>
                <a:tc>
                  <a:txBody>
                    <a:bodyPr/>
                    <a:lstStyle/>
                    <a:p>
                      <a:r>
                        <a:rPr lang="fr-FR" sz="900" dirty="0" smtClean="0">
                          <a:latin typeface="Comic Sans MS" pitchFamily="66" charset="0"/>
                          <a:sym typeface="Wingdings"/>
                        </a:rPr>
                        <a:t></a:t>
                      </a:r>
                      <a:endParaRPr lang="fr-FR" sz="900" dirty="0">
                        <a:latin typeface="Comic Sans MS" pitchFamily="66" charset="0"/>
                      </a:endParaRPr>
                    </a:p>
                  </a:txBody>
                  <a:tcPr anchor="ctr">
                    <a:solidFill>
                      <a:schemeClr val="bg1"/>
                    </a:solidFill>
                  </a:tcPr>
                </a:tc>
                <a:tc>
                  <a:txBody>
                    <a:bodyPr/>
                    <a:lstStyle/>
                    <a:p>
                      <a:pPr algn="r"/>
                      <a:r>
                        <a:rPr lang="fr-FR" sz="900" dirty="0" smtClean="0">
                          <a:latin typeface="Comic Sans MS" pitchFamily="66" charset="0"/>
                          <a:sym typeface="Wingdings"/>
                        </a:rPr>
                        <a:t></a:t>
                      </a:r>
                      <a:endParaRPr lang="fr-FR" sz="900" dirty="0">
                        <a:latin typeface="Comic Sans MS" pitchFamily="66" charset="0"/>
                      </a:endParaRPr>
                    </a:p>
                  </a:txBody>
                  <a:tcPr anchor="ctr">
                    <a:solidFill>
                      <a:schemeClr val="bg1"/>
                    </a:solidFill>
                  </a:tcPr>
                </a:tc>
                <a:tc>
                  <a:txBody>
                    <a:bodyPr/>
                    <a:lstStyle/>
                    <a:p>
                      <a:r>
                        <a:rPr lang="fr-FR" sz="1200" dirty="0" smtClean="0">
                          <a:latin typeface="Comic Sans MS" pitchFamily="66" charset="0"/>
                        </a:rPr>
                        <a:t>fine couche à la surface de quelques chose.</a:t>
                      </a:r>
                      <a:endParaRPr lang="fr-FR" sz="1200" dirty="0">
                        <a:latin typeface="Comic Sans MS" pitchFamily="66" charset="0"/>
                      </a:endParaRPr>
                    </a:p>
                  </a:txBody>
                  <a:tcPr anchor="ctr">
                    <a:solidFill>
                      <a:schemeClr val="bg1"/>
                    </a:solidFill>
                  </a:tcPr>
                </a:tc>
              </a:tr>
              <a:tr h="370840">
                <a:tc>
                  <a:txBody>
                    <a:bodyPr/>
                    <a:lstStyle/>
                    <a:p>
                      <a:r>
                        <a:rPr lang="fr-FR" sz="1200" dirty="0" smtClean="0">
                          <a:latin typeface="Comic Sans MS" pitchFamily="66" charset="0"/>
                        </a:rPr>
                        <a:t>une pellicule</a:t>
                      </a:r>
                      <a:endParaRPr lang="fr-FR" sz="1200" dirty="0">
                        <a:latin typeface="Comic Sans MS" pitchFamily="66" charset="0"/>
                      </a:endParaRPr>
                    </a:p>
                  </a:txBody>
                  <a:tcPr anchor="ctr">
                    <a:solidFill>
                      <a:schemeClr val="bg1"/>
                    </a:solidFill>
                  </a:tcPr>
                </a:tc>
                <a:tc>
                  <a:txBody>
                    <a:bodyPr/>
                    <a:lstStyle/>
                    <a:p>
                      <a:r>
                        <a:rPr lang="fr-FR" sz="900" dirty="0" smtClean="0">
                          <a:latin typeface="Comic Sans MS" pitchFamily="66" charset="0"/>
                          <a:sym typeface="Wingdings"/>
                        </a:rPr>
                        <a:t></a:t>
                      </a:r>
                      <a:endParaRPr lang="fr-FR" sz="900" dirty="0">
                        <a:latin typeface="Comic Sans MS" pitchFamily="66" charset="0"/>
                      </a:endParaRPr>
                    </a:p>
                  </a:txBody>
                  <a:tcPr anchor="ctr">
                    <a:solidFill>
                      <a:schemeClr val="bg1"/>
                    </a:solidFill>
                  </a:tcPr>
                </a:tc>
                <a:tc>
                  <a:txBody>
                    <a:bodyPr/>
                    <a:lstStyle/>
                    <a:p>
                      <a:pPr algn="r"/>
                      <a:r>
                        <a:rPr lang="fr-FR" sz="900" dirty="0" smtClean="0">
                          <a:latin typeface="Comic Sans MS" pitchFamily="66" charset="0"/>
                          <a:sym typeface="Wingdings"/>
                        </a:rPr>
                        <a:t></a:t>
                      </a:r>
                      <a:endParaRPr lang="fr-FR" sz="900" dirty="0">
                        <a:latin typeface="Comic Sans MS" pitchFamily="66" charset="0"/>
                      </a:endParaRPr>
                    </a:p>
                  </a:txBody>
                  <a:tcPr anchor="ctr">
                    <a:solidFill>
                      <a:schemeClr val="bg1"/>
                    </a:solidFill>
                  </a:tcPr>
                </a:tc>
                <a:tc>
                  <a:txBody>
                    <a:bodyPr/>
                    <a:lstStyle/>
                    <a:p>
                      <a:r>
                        <a:rPr lang="fr-FR" sz="1200" dirty="0" smtClean="0">
                          <a:latin typeface="Comic Sans MS" pitchFamily="66" charset="0"/>
                        </a:rPr>
                        <a:t>partie verte et</a:t>
                      </a:r>
                      <a:r>
                        <a:rPr lang="fr-FR" sz="1200" baseline="0" dirty="0" smtClean="0">
                          <a:latin typeface="Comic Sans MS" pitchFamily="66" charset="0"/>
                        </a:rPr>
                        <a:t> plate d’une plante.</a:t>
                      </a:r>
                      <a:endParaRPr lang="fr-FR" sz="1200" dirty="0">
                        <a:latin typeface="Comic Sans MS" pitchFamily="66" charset="0"/>
                      </a:endParaRPr>
                    </a:p>
                  </a:txBody>
                  <a:tcPr anchor="ctr">
                    <a:solidFill>
                      <a:schemeClr val="bg1"/>
                    </a:solidFill>
                  </a:tcPr>
                </a:tc>
              </a:tr>
              <a:tr h="370840">
                <a:tc>
                  <a:txBody>
                    <a:bodyPr/>
                    <a:lstStyle/>
                    <a:p>
                      <a:r>
                        <a:rPr lang="fr-FR" sz="1200" dirty="0" smtClean="0">
                          <a:latin typeface="Comic Sans MS" pitchFamily="66" charset="0"/>
                        </a:rPr>
                        <a:t>une feuille</a:t>
                      </a:r>
                      <a:endParaRPr lang="fr-FR" sz="1200" dirty="0">
                        <a:latin typeface="Comic Sans MS" pitchFamily="66" charset="0"/>
                      </a:endParaRPr>
                    </a:p>
                  </a:txBody>
                  <a:tcPr anchor="ctr">
                    <a:solidFill>
                      <a:schemeClr val="bg1"/>
                    </a:solidFill>
                  </a:tcPr>
                </a:tc>
                <a:tc>
                  <a:txBody>
                    <a:bodyPr/>
                    <a:lstStyle/>
                    <a:p>
                      <a:r>
                        <a:rPr lang="fr-FR" sz="900" dirty="0" smtClean="0">
                          <a:latin typeface="Comic Sans MS" pitchFamily="66" charset="0"/>
                          <a:sym typeface="Wingdings"/>
                        </a:rPr>
                        <a:t></a:t>
                      </a:r>
                      <a:endParaRPr lang="fr-FR" sz="900" dirty="0">
                        <a:latin typeface="Comic Sans MS" pitchFamily="66" charset="0"/>
                      </a:endParaRPr>
                    </a:p>
                  </a:txBody>
                  <a:tcPr anchor="ctr">
                    <a:solidFill>
                      <a:schemeClr val="bg1"/>
                    </a:solidFill>
                  </a:tcPr>
                </a:tc>
                <a:tc>
                  <a:txBody>
                    <a:bodyPr/>
                    <a:lstStyle/>
                    <a:p>
                      <a:pPr algn="r"/>
                      <a:r>
                        <a:rPr lang="fr-FR" sz="900" dirty="0" smtClean="0">
                          <a:latin typeface="Comic Sans MS" pitchFamily="66" charset="0"/>
                          <a:sym typeface="Wingdings"/>
                        </a:rPr>
                        <a:t></a:t>
                      </a:r>
                      <a:endParaRPr lang="fr-FR" sz="900" dirty="0">
                        <a:latin typeface="Comic Sans MS" pitchFamily="66" charset="0"/>
                      </a:endParaRPr>
                    </a:p>
                  </a:txBody>
                  <a:tcPr anchor="ctr">
                    <a:solidFill>
                      <a:schemeClr val="bg1"/>
                    </a:solidFill>
                  </a:tcPr>
                </a:tc>
                <a:tc>
                  <a:txBody>
                    <a:bodyPr/>
                    <a:lstStyle/>
                    <a:p>
                      <a:r>
                        <a:rPr lang="fr-FR" sz="1200" dirty="0" smtClean="0">
                          <a:latin typeface="Comic Sans MS" pitchFamily="66" charset="0"/>
                        </a:rPr>
                        <a:t>batterie fournissant de l’électricité.</a:t>
                      </a:r>
                      <a:endParaRPr lang="fr-FR" sz="1200" dirty="0">
                        <a:latin typeface="Comic Sans MS" pitchFamily="66" charset="0"/>
                      </a:endParaRPr>
                    </a:p>
                  </a:txBody>
                  <a:tcPr anchor="ctr">
                    <a:solidFill>
                      <a:schemeClr val="bg1"/>
                    </a:solidFill>
                  </a:tcPr>
                </a:tc>
              </a:tr>
              <a:tr h="370840">
                <a:tc>
                  <a:txBody>
                    <a:bodyPr/>
                    <a:lstStyle/>
                    <a:p>
                      <a:endParaRPr lang="fr-FR" sz="1200" dirty="0">
                        <a:latin typeface="Comic Sans MS" pitchFamily="66" charset="0"/>
                      </a:endParaRPr>
                    </a:p>
                  </a:txBody>
                  <a:tcPr anchor="ctr">
                    <a:solidFill>
                      <a:schemeClr val="bg1"/>
                    </a:solidFill>
                  </a:tcPr>
                </a:tc>
                <a:tc>
                  <a:txBody>
                    <a:bodyPr/>
                    <a:lstStyle/>
                    <a:p>
                      <a:endParaRPr lang="fr-FR" sz="1200" dirty="0">
                        <a:latin typeface="Comic Sans MS" pitchFamily="66" charset="0"/>
                      </a:endParaRPr>
                    </a:p>
                  </a:txBody>
                  <a:tcPr anchor="ctr">
                    <a:solidFill>
                      <a:schemeClr val="bg1"/>
                    </a:solidFill>
                  </a:tcPr>
                </a:tc>
                <a:tc>
                  <a:txBody>
                    <a:bodyPr/>
                    <a:lstStyle/>
                    <a:p>
                      <a:pPr algn="r"/>
                      <a:r>
                        <a:rPr lang="fr-FR" sz="900" dirty="0" smtClean="0">
                          <a:latin typeface="Comic Sans MS" pitchFamily="66" charset="0"/>
                          <a:sym typeface="Wingdings"/>
                        </a:rPr>
                        <a:t></a:t>
                      </a:r>
                      <a:endParaRPr lang="fr-FR" sz="900" dirty="0">
                        <a:latin typeface="Comic Sans MS" pitchFamily="66" charset="0"/>
                      </a:endParaRPr>
                    </a:p>
                  </a:txBody>
                  <a:tcPr anchor="ctr">
                    <a:solidFill>
                      <a:schemeClr val="bg1"/>
                    </a:solidFill>
                  </a:tcPr>
                </a:tc>
                <a:tc>
                  <a:txBody>
                    <a:bodyPr/>
                    <a:lstStyle/>
                    <a:p>
                      <a:r>
                        <a:rPr lang="fr-FR" sz="1200" dirty="0" smtClean="0">
                          <a:latin typeface="Comic Sans MS" pitchFamily="66" charset="0"/>
                        </a:rPr>
                        <a:t>page</a:t>
                      </a:r>
                      <a:r>
                        <a:rPr lang="fr-FR" sz="1200" baseline="0" dirty="0" smtClean="0">
                          <a:latin typeface="Comic Sans MS" pitchFamily="66" charset="0"/>
                        </a:rPr>
                        <a:t> d’un livre.</a:t>
                      </a:r>
                      <a:endParaRPr lang="fr-FR" sz="1200" dirty="0">
                        <a:latin typeface="Comic Sans MS" pitchFamily="66" charset="0"/>
                      </a:endParaRPr>
                    </a:p>
                  </a:txBody>
                  <a:tcPr anchor="ctr">
                    <a:solidFill>
                      <a:schemeClr val="bg1"/>
                    </a:solidFill>
                  </a:tcPr>
                </a:tc>
              </a:tr>
              <a:tr h="370840">
                <a:tc>
                  <a:txBody>
                    <a:bodyPr/>
                    <a:lstStyle/>
                    <a:p>
                      <a:endParaRPr lang="fr-FR" sz="1200">
                        <a:latin typeface="Comic Sans MS" pitchFamily="66" charset="0"/>
                      </a:endParaRPr>
                    </a:p>
                  </a:txBody>
                  <a:tcPr anchor="ctr">
                    <a:solidFill>
                      <a:schemeClr val="bg1"/>
                    </a:solidFill>
                  </a:tcPr>
                </a:tc>
                <a:tc>
                  <a:txBody>
                    <a:bodyPr/>
                    <a:lstStyle/>
                    <a:p>
                      <a:endParaRPr lang="fr-FR" sz="1200" dirty="0">
                        <a:latin typeface="Comic Sans MS" pitchFamily="66" charset="0"/>
                      </a:endParaRPr>
                    </a:p>
                  </a:txBody>
                  <a:tcPr anchor="ctr">
                    <a:solidFill>
                      <a:schemeClr val="bg1"/>
                    </a:solidFill>
                  </a:tcPr>
                </a:tc>
                <a:tc>
                  <a:txBody>
                    <a:bodyPr/>
                    <a:lstStyle/>
                    <a:p>
                      <a:pPr algn="r"/>
                      <a:r>
                        <a:rPr lang="fr-FR" sz="900" dirty="0" smtClean="0">
                          <a:latin typeface="Comic Sans MS" pitchFamily="66" charset="0"/>
                          <a:sym typeface="Wingdings"/>
                        </a:rPr>
                        <a:t></a:t>
                      </a:r>
                      <a:endParaRPr lang="fr-FR" sz="900" dirty="0">
                        <a:latin typeface="Comic Sans MS" pitchFamily="66" charset="0"/>
                      </a:endParaRPr>
                    </a:p>
                  </a:txBody>
                  <a:tcPr anchor="ctr">
                    <a:solidFill>
                      <a:schemeClr val="bg1"/>
                    </a:solidFill>
                  </a:tcPr>
                </a:tc>
                <a:tc>
                  <a:txBody>
                    <a:bodyPr/>
                    <a:lstStyle/>
                    <a:p>
                      <a:r>
                        <a:rPr lang="fr-FR" sz="1200" dirty="0" smtClean="0">
                          <a:latin typeface="Comic Sans MS" pitchFamily="66" charset="0"/>
                        </a:rPr>
                        <a:t>feuille souple destinée à la</a:t>
                      </a:r>
                      <a:r>
                        <a:rPr lang="fr-FR" sz="1200" baseline="0" dirty="0" smtClean="0">
                          <a:latin typeface="Comic Sans MS" pitchFamily="66" charset="0"/>
                        </a:rPr>
                        <a:t> photo.</a:t>
                      </a:r>
                      <a:endParaRPr lang="fr-FR" sz="1200" dirty="0">
                        <a:latin typeface="Comic Sans MS" pitchFamily="66" charset="0"/>
                      </a:endParaRPr>
                    </a:p>
                  </a:txBody>
                  <a:tcPr anchor="ctr">
                    <a:solidFill>
                      <a:schemeClr val="bg1"/>
                    </a:solidFill>
                  </a:tcPr>
                </a:tc>
              </a:tr>
            </a:tbl>
          </a:graphicData>
        </a:graphic>
      </p:graphicFrame>
    </p:spTree>
    <p:extLst>
      <p:ext uri="{BB962C8B-B14F-4D97-AF65-F5344CB8AC3E}">
        <p14:creationId xmlns:p14="http://schemas.microsoft.com/office/powerpoint/2010/main" val="57774396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
          <p:cNvSpPr>
            <a:spLocks noGrp="1"/>
          </p:cNvSpPr>
          <p:nvPr>
            <p:ph type="body" sz="quarter" idx="10"/>
          </p:nvPr>
        </p:nvSpPr>
        <p:spPr/>
        <p:txBody>
          <a:bodyPr anchor="ctr">
            <a:normAutofit fontScale="77500" lnSpcReduction="20000"/>
          </a:bodyPr>
          <a:lstStyle/>
          <a:p>
            <a:r>
              <a:rPr lang="fr-FR" dirty="0" smtClean="0"/>
              <a:t>Les différents sens d’un mot</a:t>
            </a:r>
            <a:endParaRPr lang="fr-FR" dirty="0"/>
          </a:p>
        </p:txBody>
      </p:sp>
      <p:grpSp>
        <p:nvGrpSpPr>
          <p:cNvPr id="3" name="Groupe 2"/>
          <p:cNvGrpSpPr/>
          <p:nvPr/>
        </p:nvGrpSpPr>
        <p:grpSpPr>
          <a:xfrm>
            <a:off x="116632" y="1784648"/>
            <a:ext cx="360040" cy="461665"/>
            <a:chOff x="116632" y="1352600"/>
            <a:chExt cx="360040" cy="461665"/>
          </a:xfrm>
        </p:grpSpPr>
        <p:sp>
          <p:nvSpPr>
            <p:cNvPr id="4" name="Ellipse 3"/>
            <p:cNvSpPr/>
            <p:nvPr/>
          </p:nvSpPr>
          <p:spPr>
            <a:xfrm>
              <a:off x="116632" y="1424608"/>
              <a:ext cx="360040" cy="360040"/>
            </a:xfrm>
            <a:prstGeom prst="ellipse">
              <a:avLst/>
            </a:prstGeom>
            <a:solidFill>
              <a:schemeClr val="bg1">
                <a:lumMod val="85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 name="ZoneTexte 4"/>
            <p:cNvSpPr txBox="1"/>
            <p:nvPr/>
          </p:nvSpPr>
          <p:spPr>
            <a:xfrm>
              <a:off x="116632" y="1352600"/>
              <a:ext cx="360040" cy="461665"/>
            </a:xfrm>
            <a:prstGeom prst="rect">
              <a:avLst/>
            </a:prstGeom>
            <a:noFill/>
          </p:spPr>
          <p:txBody>
            <a:bodyPr wrap="square" rtlCol="0">
              <a:spAutoFit/>
            </a:bodyPr>
            <a:lstStyle/>
            <a:p>
              <a:pPr algn="ctr"/>
              <a:r>
                <a:rPr lang="fr-FR" sz="2400" dirty="0" smtClean="0">
                  <a:solidFill>
                    <a:schemeClr val="bg1">
                      <a:lumMod val="50000"/>
                    </a:schemeClr>
                  </a:solidFill>
                  <a:effectLst>
                    <a:outerShdw blurRad="38100" dist="38100" dir="2700000" algn="tl">
                      <a:srgbClr val="000000">
                        <a:alpha val="43137"/>
                      </a:srgbClr>
                    </a:outerShdw>
                  </a:effectLst>
                  <a:latin typeface="Berlin Sans FB Demi" pitchFamily="34" charset="0"/>
                </a:rPr>
                <a:t>1</a:t>
              </a:r>
              <a:endParaRPr lang="fr-FR" dirty="0">
                <a:solidFill>
                  <a:schemeClr val="bg1">
                    <a:lumMod val="50000"/>
                  </a:schemeClr>
                </a:solidFill>
                <a:effectLst>
                  <a:outerShdw blurRad="38100" dist="38100" dir="2700000" algn="tl">
                    <a:srgbClr val="000000">
                      <a:alpha val="43137"/>
                    </a:srgbClr>
                  </a:outerShdw>
                </a:effectLst>
                <a:latin typeface="Berlin Sans FB Demi" pitchFamily="34" charset="0"/>
              </a:endParaRPr>
            </a:p>
          </p:txBody>
        </p:sp>
      </p:grpSp>
      <p:sp>
        <p:nvSpPr>
          <p:cNvPr id="6" name="ZoneTexte 5"/>
          <p:cNvSpPr txBox="1"/>
          <p:nvPr/>
        </p:nvSpPr>
        <p:spPr>
          <a:xfrm>
            <a:off x="476672" y="1876172"/>
            <a:ext cx="6092080" cy="738664"/>
          </a:xfrm>
          <a:prstGeom prst="rect">
            <a:avLst/>
          </a:prstGeom>
          <a:noFill/>
        </p:spPr>
        <p:txBody>
          <a:bodyPr wrap="square" rtlCol="0">
            <a:spAutoFit/>
          </a:bodyPr>
          <a:lstStyle/>
          <a:p>
            <a:pPr>
              <a:lnSpc>
                <a:spcPct val="150000"/>
              </a:lnSpc>
            </a:pPr>
            <a:r>
              <a:rPr lang="fr-FR" sz="1400" u="sng" dirty="0" smtClean="0">
                <a:latin typeface="SimpleRonde" pitchFamily="2" charset="0"/>
              </a:rPr>
              <a:t>Pour chaque phrase, colorie l’explication qui correspond au mot en gras.</a:t>
            </a:r>
            <a:endParaRPr lang="fr-FR" sz="1400" u="sng" dirty="0">
              <a:latin typeface="SimpleRonde" pitchFamily="2" charset="0"/>
            </a:endParaRPr>
          </a:p>
        </p:txBody>
      </p:sp>
      <p:sp>
        <p:nvSpPr>
          <p:cNvPr id="7" name="Rectangle à coins arrondis 6"/>
          <p:cNvSpPr/>
          <p:nvPr/>
        </p:nvSpPr>
        <p:spPr>
          <a:xfrm>
            <a:off x="6568752" y="1936068"/>
            <a:ext cx="201216" cy="201216"/>
          </a:xfrm>
          <a:prstGeom prst="roundRect">
            <a:avLst/>
          </a:prstGeom>
          <a:solidFill>
            <a:schemeClr val="bg1"/>
          </a:solidFill>
          <a:ln>
            <a:solidFill>
              <a:schemeClr val="bg1">
                <a:lumMod val="5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fr-F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fr-FR"/>
          </a:p>
        </p:txBody>
      </p:sp>
      <p:sp>
        <p:nvSpPr>
          <p:cNvPr id="8" name="ZoneTexte 7"/>
          <p:cNvSpPr txBox="1"/>
          <p:nvPr/>
        </p:nvSpPr>
        <p:spPr>
          <a:xfrm>
            <a:off x="1696099" y="2864766"/>
            <a:ext cx="3465802" cy="276999"/>
          </a:xfrm>
          <a:prstGeom prst="rect">
            <a:avLst/>
          </a:prstGeom>
          <a:noFill/>
        </p:spPr>
        <p:txBody>
          <a:bodyPr wrap="square" rtlCol="0">
            <a:spAutoFit/>
          </a:bodyPr>
          <a:lstStyle/>
          <a:p>
            <a:r>
              <a:rPr lang="fr-FR" sz="1200" dirty="0" smtClean="0"/>
              <a:t>Ce n’est pas bon pour la santé de </a:t>
            </a:r>
            <a:r>
              <a:rPr lang="fr-FR" sz="1200" b="1" dirty="0" smtClean="0"/>
              <a:t>sauter</a:t>
            </a:r>
            <a:r>
              <a:rPr lang="fr-FR" sz="1200" dirty="0" smtClean="0"/>
              <a:t> un repas.</a:t>
            </a:r>
            <a:endParaRPr lang="fr-FR" sz="1200" dirty="0"/>
          </a:p>
        </p:txBody>
      </p:sp>
      <p:sp>
        <p:nvSpPr>
          <p:cNvPr id="9" name="Carré corné 8"/>
          <p:cNvSpPr/>
          <p:nvPr/>
        </p:nvSpPr>
        <p:spPr>
          <a:xfrm>
            <a:off x="692696" y="3152799"/>
            <a:ext cx="2736304" cy="288032"/>
          </a:xfrm>
          <a:prstGeom prst="foldedCorner">
            <a:avLst/>
          </a:prstGeom>
          <a:solidFill>
            <a:schemeClr val="bg1"/>
          </a:solidFill>
          <a:ln w="19050">
            <a:solidFill>
              <a:schemeClr val="tx1">
                <a:lumMod val="65000"/>
                <a:lumOff val="35000"/>
              </a:schemeClr>
            </a:solidFill>
            <a:prstDash val="solid"/>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0" name="Carré corné 9"/>
          <p:cNvSpPr/>
          <p:nvPr/>
        </p:nvSpPr>
        <p:spPr>
          <a:xfrm>
            <a:off x="3638727" y="3152799"/>
            <a:ext cx="2736304" cy="288032"/>
          </a:xfrm>
          <a:prstGeom prst="foldedCorner">
            <a:avLst/>
          </a:prstGeom>
          <a:solidFill>
            <a:schemeClr val="bg1"/>
          </a:solidFill>
          <a:ln w="19050">
            <a:solidFill>
              <a:schemeClr val="tx1">
                <a:lumMod val="65000"/>
                <a:lumOff val="35000"/>
              </a:schemeClr>
            </a:solidFill>
            <a:prstDash val="solid"/>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1" name="ZoneTexte 10"/>
          <p:cNvSpPr txBox="1"/>
          <p:nvPr/>
        </p:nvSpPr>
        <p:spPr>
          <a:xfrm>
            <a:off x="692696" y="3152799"/>
            <a:ext cx="2736304" cy="276999"/>
          </a:xfrm>
          <a:prstGeom prst="rect">
            <a:avLst/>
          </a:prstGeom>
          <a:noFill/>
        </p:spPr>
        <p:txBody>
          <a:bodyPr wrap="square" rtlCol="0">
            <a:spAutoFit/>
          </a:bodyPr>
          <a:lstStyle/>
          <a:p>
            <a:pPr algn="ctr"/>
            <a:r>
              <a:rPr lang="fr-FR" sz="1200" dirty="0" smtClean="0"/>
              <a:t>Faire un bon.</a:t>
            </a:r>
            <a:endParaRPr lang="fr-FR" sz="1200" dirty="0"/>
          </a:p>
        </p:txBody>
      </p:sp>
      <p:sp>
        <p:nvSpPr>
          <p:cNvPr id="12" name="ZoneTexte 11"/>
          <p:cNvSpPr txBox="1"/>
          <p:nvPr/>
        </p:nvSpPr>
        <p:spPr>
          <a:xfrm>
            <a:off x="3638727" y="3152798"/>
            <a:ext cx="2736304" cy="276999"/>
          </a:xfrm>
          <a:prstGeom prst="rect">
            <a:avLst/>
          </a:prstGeom>
          <a:noFill/>
        </p:spPr>
        <p:txBody>
          <a:bodyPr wrap="square" rtlCol="0">
            <a:spAutoFit/>
          </a:bodyPr>
          <a:lstStyle/>
          <a:p>
            <a:pPr algn="ctr"/>
            <a:r>
              <a:rPr lang="fr-FR" sz="1200" dirty="0" smtClean="0"/>
              <a:t>Ne pas manger.</a:t>
            </a:r>
            <a:endParaRPr lang="fr-FR" sz="1200" dirty="0"/>
          </a:p>
        </p:txBody>
      </p:sp>
      <p:sp>
        <p:nvSpPr>
          <p:cNvPr id="13" name="ZoneTexte 12"/>
          <p:cNvSpPr txBox="1"/>
          <p:nvPr/>
        </p:nvSpPr>
        <p:spPr>
          <a:xfrm>
            <a:off x="1696099" y="3584847"/>
            <a:ext cx="3465802" cy="276999"/>
          </a:xfrm>
          <a:prstGeom prst="rect">
            <a:avLst/>
          </a:prstGeom>
          <a:noFill/>
        </p:spPr>
        <p:txBody>
          <a:bodyPr wrap="square" rtlCol="0">
            <a:spAutoFit/>
          </a:bodyPr>
          <a:lstStyle/>
          <a:p>
            <a:pPr algn="ctr"/>
            <a:r>
              <a:rPr lang="fr-FR" sz="1200" dirty="0" smtClean="0"/>
              <a:t>Le facteur nous apporte une </a:t>
            </a:r>
            <a:r>
              <a:rPr lang="fr-FR" sz="1200" b="1" dirty="0" smtClean="0"/>
              <a:t>lettre</a:t>
            </a:r>
            <a:r>
              <a:rPr lang="fr-FR" sz="1200" dirty="0" smtClean="0"/>
              <a:t> de grand-mère.</a:t>
            </a:r>
            <a:endParaRPr lang="fr-FR" sz="1200" dirty="0"/>
          </a:p>
        </p:txBody>
      </p:sp>
      <p:sp>
        <p:nvSpPr>
          <p:cNvPr id="14" name="Carré corné 13"/>
          <p:cNvSpPr/>
          <p:nvPr/>
        </p:nvSpPr>
        <p:spPr>
          <a:xfrm>
            <a:off x="692696" y="3872880"/>
            <a:ext cx="2736304" cy="288032"/>
          </a:xfrm>
          <a:prstGeom prst="foldedCorner">
            <a:avLst/>
          </a:prstGeom>
          <a:solidFill>
            <a:schemeClr val="bg1"/>
          </a:solidFill>
          <a:ln w="19050">
            <a:solidFill>
              <a:schemeClr val="tx1">
                <a:lumMod val="65000"/>
                <a:lumOff val="35000"/>
              </a:schemeClr>
            </a:solidFill>
            <a:prstDash val="solid"/>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5" name="Carré corné 14"/>
          <p:cNvSpPr/>
          <p:nvPr/>
        </p:nvSpPr>
        <p:spPr>
          <a:xfrm>
            <a:off x="3638727" y="3872880"/>
            <a:ext cx="2736304" cy="288032"/>
          </a:xfrm>
          <a:prstGeom prst="foldedCorner">
            <a:avLst/>
          </a:prstGeom>
          <a:solidFill>
            <a:schemeClr val="bg1"/>
          </a:solidFill>
          <a:ln w="19050">
            <a:solidFill>
              <a:schemeClr val="tx1">
                <a:lumMod val="65000"/>
                <a:lumOff val="35000"/>
              </a:schemeClr>
            </a:solidFill>
            <a:prstDash val="solid"/>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6" name="ZoneTexte 15"/>
          <p:cNvSpPr txBox="1"/>
          <p:nvPr/>
        </p:nvSpPr>
        <p:spPr>
          <a:xfrm>
            <a:off x="692696" y="3872880"/>
            <a:ext cx="2736304" cy="276999"/>
          </a:xfrm>
          <a:prstGeom prst="rect">
            <a:avLst/>
          </a:prstGeom>
          <a:noFill/>
        </p:spPr>
        <p:txBody>
          <a:bodyPr wrap="square" rtlCol="0">
            <a:spAutoFit/>
          </a:bodyPr>
          <a:lstStyle/>
          <a:p>
            <a:pPr algn="ctr"/>
            <a:r>
              <a:rPr lang="fr-FR" sz="1200" dirty="0" smtClean="0"/>
              <a:t>Signe de l’alphabet.</a:t>
            </a:r>
            <a:endParaRPr lang="fr-FR" sz="1200" dirty="0"/>
          </a:p>
        </p:txBody>
      </p:sp>
      <p:sp>
        <p:nvSpPr>
          <p:cNvPr id="17" name="ZoneTexte 16"/>
          <p:cNvSpPr txBox="1"/>
          <p:nvPr/>
        </p:nvSpPr>
        <p:spPr>
          <a:xfrm>
            <a:off x="3638727" y="3872879"/>
            <a:ext cx="2736304" cy="276999"/>
          </a:xfrm>
          <a:prstGeom prst="rect">
            <a:avLst/>
          </a:prstGeom>
          <a:noFill/>
        </p:spPr>
        <p:txBody>
          <a:bodyPr wrap="square" rtlCol="0">
            <a:spAutoFit/>
          </a:bodyPr>
          <a:lstStyle/>
          <a:p>
            <a:pPr algn="ctr"/>
            <a:r>
              <a:rPr lang="fr-FR" sz="1200" dirty="0" smtClean="0"/>
              <a:t>Courrier postal.</a:t>
            </a:r>
            <a:endParaRPr lang="fr-FR" sz="1200" dirty="0"/>
          </a:p>
        </p:txBody>
      </p:sp>
      <p:sp>
        <p:nvSpPr>
          <p:cNvPr id="18" name="ZoneTexte 17"/>
          <p:cNvSpPr txBox="1"/>
          <p:nvPr/>
        </p:nvSpPr>
        <p:spPr>
          <a:xfrm>
            <a:off x="1268760" y="4376935"/>
            <a:ext cx="4320480" cy="276999"/>
          </a:xfrm>
          <a:prstGeom prst="rect">
            <a:avLst/>
          </a:prstGeom>
          <a:noFill/>
        </p:spPr>
        <p:txBody>
          <a:bodyPr wrap="square" rtlCol="0">
            <a:spAutoFit/>
          </a:bodyPr>
          <a:lstStyle/>
          <a:p>
            <a:pPr algn="ctr"/>
            <a:r>
              <a:rPr lang="fr-FR" sz="1200" dirty="0" smtClean="0"/>
              <a:t>Ce matin, je me suis réveillée couverte de </a:t>
            </a:r>
            <a:r>
              <a:rPr lang="fr-FR" sz="1200" b="1" dirty="0" smtClean="0"/>
              <a:t>boutons</a:t>
            </a:r>
            <a:r>
              <a:rPr lang="fr-FR" sz="1200" dirty="0" smtClean="0"/>
              <a:t>.</a:t>
            </a:r>
            <a:endParaRPr lang="fr-FR" sz="1200" dirty="0"/>
          </a:p>
        </p:txBody>
      </p:sp>
      <p:sp>
        <p:nvSpPr>
          <p:cNvPr id="19" name="Carré corné 18"/>
          <p:cNvSpPr/>
          <p:nvPr/>
        </p:nvSpPr>
        <p:spPr>
          <a:xfrm>
            <a:off x="692696" y="4664968"/>
            <a:ext cx="2736304" cy="288032"/>
          </a:xfrm>
          <a:prstGeom prst="foldedCorner">
            <a:avLst/>
          </a:prstGeom>
          <a:solidFill>
            <a:schemeClr val="bg1"/>
          </a:solidFill>
          <a:ln w="19050">
            <a:solidFill>
              <a:schemeClr val="tx1">
                <a:lumMod val="65000"/>
                <a:lumOff val="35000"/>
              </a:schemeClr>
            </a:solidFill>
            <a:prstDash val="solid"/>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0" name="Carré corné 19"/>
          <p:cNvSpPr/>
          <p:nvPr/>
        </p:nvSpPr>
        <p:spPr>
          <a:xfrm>
            <a:off x="3638727" y="4664968"/>
            <a:ext cx="2736304" cy="288032"/>
          </a:xfrm>
          <a:prstGeom prst="foldedCorner">
            <a:avLst/>
          </a:prstGeom>
          <a:solidFill>
            <a:schemeClr val="bg1"/>
          </a:solidFill>
          <a:ln w="19050">
            <a:solidFill>
              <a:schemeClr val="tx1">
                <a:lumMod val="65000"/>
                <a:lumOff val="35000"/>
              </a:schemeClr>
            </a:solidFill>
            <a:prstDash val="solid"/>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1" name="ZoneTexte 20"/>
          <p:cNvSpPr txBox="1"/>
          <p:nvPr/>
        </p:nvSpPr>
        <p:spPr>
          <a:xfrm>
            <a:off x="692696" y="4664968"/>
            <a:ext cx="2736304" cy="276999"/>
          </a:xfrm>
          <a:prstGeom prst="rect">
            <a:avLst/>
          </a:prstGeom>
          <a:noFill/>
        </p:spPr>
        <p:txBody>
          <a:bodyPr wrap="square" rtlCol="0">
            <a:spAutoFit/>
          </a:bodyPr>
          <a:lstStyle/>
          <a:p>
            <a:pPr algn="ctr"/>
            <a:r>
              <a:rPr lang="fr-FR" sz="1200" dirty="0" smtClean="0"/>
              <a:t>Petite pièce cousue sur un bouton.</a:t>
            </a:r>
            <a:endParaRPr lang="fr-FR" sz="1200" dirty="0"/>
          </a:p>
        </p:txBody>
      </p:sp>
      <p:sp>
        <p:nvSpPr>
          <p:cNvPr id="22" name="ZoneTexte 21"/>
          <p:cNvSpPr txBox="1"/>
          <p:nvPr/>
        </p:nvSpPr>
        <p:spPr>
          <a:xfrm>
            <a:off x="3638727" y="4664967"/>
            <a:ext cx="2736304" cy="276999"/>
          </a:xfrm>
          <a:prstGeom prst="rect">
            <a:avLst/>
          </a:prstGeom>
          <a:noFill/>
        </p:spPr>
        <p:txBody>
          <a:bodyPr wrap="square" rtlCol="0">
            <a:spAutoFit/>
          </a:bodyPr>
          <a:lstStyle/>
          <a:p>
            <a:pPr algn="ctr"/>
            <a:r>
              <a:rPr lang="fr-FR" sz="1200" dirty="0" smtClean="0"/>
              <a:t>Rougeur de la peau.</a:t>
            </a:r>
            <a:endParaRPr lang="fr-FR" sz="1200" dirty="0"/>
          </a:p>
        </p:txBody>
      </p:sp>
      <p:sp>
        <p:nvSpPr>
          <p:cNvPr id="23" name="ZoneTexte 22"/>
          <p:cNvSpPr txBox="1"/>
          <p:nvPr/>
        </p:nvSpPr>
        <p:spPr>
          <a:xfrm>
            <a:off x="548680" y="5691269"/>
            <a:ext cx="6120680" cy="388568"/>
          </a:xfrm>
          <a:prstGeom prst="rect">
            <a:avLst/>
          </a:prstGeom>
          <a:noFill/>
        </p:spPr>
        <p:txBody>
          <a:bodyPr wrap="square" rtlCol="0">
            <a:spAutoFit/>
          </a:bodyPr>
          <a:lstStyle/>
          <a:p>
            <a:pPr>
              <a:lnSpc>
                <a:spcPct val="150000"/>
              </a:lnSpc>
            </a:pPr>
            <a:r>
              <a:rPr lang="fr-FR" sz="1400" u="sng" dirty="0" smtClean="0">
                <a:latin typeface="SimpleRonde" pitchFamily="2" charset="0"/>
              </a:rPr>
              <a:t>Relie chaque nom à ses différents sens.</a:t>
            </a:r>
            <a:endParaRPr lang="fr-FR" sz="1400" u="sng" dirty="0">
              <a:latin typeface="SimpleRonde" pitchFamily="2" charset="0"/>
            </a:endParaRPr>
          </a:p>
        </p:txBody>
      </p:sp>
      <p:grpSp>
        <p:nvGrpSpPr>
          <p:cNvPr id="24" name="Groupe 23"/>
          <p:cNvGrpSpPr/>
          <p:nvPr/>
        </p:nvGrpSpPr>
        <p:grpSpPr>
          <a:xfrm>
            <a:off x="116632" y="5627836"/>
            <a:ext cx="360040" cy="461665"/>
            <a:chOff x="116632" y="1352600"/>
            <a:chExt cx="360040" cy="461665"/>
          </a:xfrm>
        </p:grpSpPr>
        <p:sp>
          <p:nvSpPr>
            <p:cNvPr id="25" name="Ellipse 24"/>
            <p:cNvSpPr/>
            <p:nvPr/>
          </p:nvSpPr>
          <p:spPr>
            <a:xfrm>
              <a:off x="116632" y="1424608"/>
              <a:ext cx="360040" cy="360040"/>
            </a:xfrm>
            <a:prstGeom prst="ellipse">
              <a:avLst/>
            </a:prstGeom>
            <a:solidFill>
              <a:schemeClr val="bg1">
                <a:lumMod val="85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6" name="ZoneTexte 25"/>
            <p:cNvSpPr txBox="1"/>
            <p:nvPr/>
          </p:nvSpPr>
          <p:spPr>
            <a:xfrm>
              <a:off x="116632" y="1352600"/>
              <a:ext cx="360040" cy="461665"/>
            </a:xfrm>
            <a:prstGeom prst="rect">
              <a:avLst/>
            </a:prstGeom>
            <a:noFill/>
          </p:spPr>
          <p:txBody>
            <a:bodyPr wrap="square" rtlCol="0">
              <a:spAutoFit/>
            </a:bodyPr>
            <a:lstStyle/>
            <a:p>
              <a:pPr algn="ctr"/>
              <a:r>
                <a:rPr lang="fr-FR" sz="2400" dirty="0" smtClean="0">
                  <a:solidFill>
                    <a:schemeClr val="bg1">
                      <a:lumMod val="50000"/>
                    </a:schemeClr>
                  </a:solidFill>
                  <a:effectLst>
                    <a:outerShdw blurRad="38100" dist="38100" dir="2700000" algn="tl">
                      <a:srgbClr val="000000">
                        <a:alpha val="43137"/>
                      </a:srgbClr>
                    </a:outerShdw>
                  </a:effectLst>
                  <a:latin typeface="Berlin Sans FB Demi" pitchFamily="34" charset="0"/>
                </a:rPr>
                <a:t>2</a:t>
              </a:r>
              <a:endParaRPr lang="fr-FR" dirty="0">
                <a:solidFill>
                  <a:schemeClr val="bg1">
                    <a:lumMod val="50000"/>
                  </a:schemeClr>
                </a:solidFill>
                <a:effectLst>
                  <a:outerShdw blurRad="38100" dist="38100" dir="2700000" algn="tl">
                    <a:srgbClr val="000000">
                      <a:alpha val="43137"/>
                    </a:srgbClr>
                  </a:outerShdw>
                </a:effectLst>
                <a:latin typeface="Berlin Sans FB Demi" pitchFamily="34" charset="0"/>
              </a:endParaRPr>
            </a:p>
          </p:txBody>
        </p:sp>
      </p:grpSp>
      <p:sp>
        <p:nvSpPr>
          <p:cNvPr id="27" name="Rectangle à coins arrondis 26"/>
          <p:cNvSpPr/>
          <p:nvPr/>
        </p:nvSpPr>
        <p:spPr>
          <a:xfrm>
            <a:off x="6568752" y="5779256"/>
            <a:ext cx="201216" cy="201216"/>
          </a:xfrm>
          <a:prstGeom prst="roundRect">
            <a:avLst/>
          </a:prstGeom>
          <a:solidFill>
            <a:schemeClr val="bg1"/>
          </a:solidFill>
          <a:ln>
            <a:solidFill>
              <a:schemeClr val="bg1">
                <a:lumMod val="5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fr-F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fr-FR"/>
          </a:p>
        </p:txBody>
      </p:sp>
      <p:graphicFrame>
        <p:nvGraphicFramePr>
          <p:cNvPr id="28" name="Tableau 27"/>
          <p:cNvGraphicFramePr>
            <a:graphicFrameLocks noGrp="1"/>
          </p:cNvGraphicFramePr>
          <p:nvPr>
            <p:extLst>
              <p:ext uri="{D42A27DB-BD31-4B8C-83A1-F6EECF244321}">
                <p14:modId xmlns:p14="http://schemas.microsoft.com/office/powerpoint/2010/main" val="1714707546"/>
              </p:ext>
            </p:extLst>
          </p:nvPr>
        </p:nvGraphicFramePr>
        <p:xfrm>
          <a:off x="980728" y="6314008"/>
          <a:ext cx="5544616" cy="2397760"/>
        </p:xfrm>
        <a:graphic>
          <a:graphicData uri="http://schemas.openxmlformats.org/drawingml/2006/table">
            <a:tbl>
              <a:tblPr bandRow="1">
                <a:tableStyleId>{5C22544A-7EE6-4342-B048-85BDC9FD1C3A}</a:tableStyleId>
              </a:tblPr>
              <a:tblGrid>
                <a:gridCol w="1368152"/>
                <a:gridCol w="602867"/>
                <a:gridCol w="1168704"/>
                <a:gridCol w="2404893"/>
              </a:tblGrid>
              <a:tr h="370840">
                <a:tc>
                  <a:txBody>
                    <a:bodyPr/>
                    <a:lstStyle/>
                    <a:p>
                      <a:endParaRPr lang="fr-FR" sz="1200" dirty="0">
                        <a:latin typeface="Comic Sans MS" pitchFamily="66" charset="0"/>
                      </a:endParaRPr>
                    </a:p>
                  </a:txBody>
                  <a:tcPr anchor="ctr">
                    <a:solidFill>
                      <a:schemeClr val="bg1"/>
                    </a:solidFill>
                  </a:tcPr>
                </a:tc>
                <a:tc>
                  <a:txBody>
                    <a:bodyPr/>
                    <a:lstStyle/>
                    <a:p>
                      <a:endParaRPr lang="fr-FR" sz="1200" dirty="0">
                        <a:latin typeface="Comic Sans MS" pitchFamily="66" charset="0"/>
                      </a:endParaRPr>
                    </a:p>
                  </a:txBody>
                  <a:tcPr anchor="ctr">
                    <a:solidFill>
                      <a:schemeClr val="bg1"/>
                    </a:solidFill>
                  </a:tcPr>
                </a:tc>
                <a:tc>
                  <a:txBody>
                    <a:bodyPr/>
                    <a:lstStyle/>
                    <a:p>
                      <a:pPr algn="r"/>
                      <a:r>
                        <a:rPr lang="fr-FR" sz="900" dirty="0" smtClean="0">
                          <a:latin typeface="Comic Sans MS" pitchFamily="66" charset="0"/>
                          <a:sym typeface="Wingdings"/>
                        </a:rPr>
                        <a:t></a:t>
                      </a:r>
                      <a:endParaRPr lang="fr-FR" sz="900" dirty="0">
                        <a:latin typeface="Comic Sans MS" pitchFamily="66" charset="0"/>
                      </a:endParaRPr>
                    </a:p>
                  </a:txBody>
                  <a:tcPr anchor="ctr">
                    <a:solidFill>
                      <a:schemeClr val="bg1"/>
                    </a:solidFill>
                  </a:tcPr>
                </a:tc>
                <a:tc>
                  <a:txBody>
                    <a:bodyPr/>
                    <a:lstStyle/>
                    <a:p>
                      <a:r>
                        <a:rPr lang="fr-FR" sz="1200" dirty="0" smtClean="0">
                          <a:latin typeface="Comic Sans MS" pitchFamily="66" charset="0"/>
                        </a:rPr>
                        <a:t>pièce de tissu légère et transparente.</a:t>
                      </a:r>
                      <a:endParaRPr lang="fr-FR" sz="1200" dirty="0">
                        <a:latin typeface="Comic Sans MS" pitchFamily="66" charset="0"/>
                      </a:endParaRPr>
                    </a:p>
                  </a:txBody>
                  <a:tcPr anchor="ctr">
                    <a:solidFill>
                      <a:schemeClr val="bg1"/>
                    </a:solidFill>
                  </a:tcPr>
                </a:tc>
              </a:tr>
              <a:tr h="370840">
                <a:tc>
                  <a:txBody>
                    <a:bodyPr/>
                    <a:lstStyle/>
                    <a:p>
                      <a:r>
                        <a:rPr lang="fr-FR" sz="1200" baseline="0" dirty="0" smtClean="0">
                          <a:latin typeface="Comic Sans MS" pitchFamily="66" charset="0"/>
                        </a:rPr>
                        <a:t>voile</a:t>
                      </a:r>
                      <a:endParaRPr lang="fr-FR" sz="1200" dirty="0">
                        <a:latin typeface="Comic Sans MS" pitchFamily="66" charset="0"/>
                      </a:endParaRPr>
                    </a:p>
                  </a:txBody>
                  <a:tcPr anchor="ctr">
                    <a:solidFill>
                      <a:schemeClr val="bg1"/>
                    </a:solidFill>
                  </a:tcPr>
                </a:tc>
                <a:tc>
                  <a:txBody>
                    <a:bodyPr/>
                    <a:lstStyle/>
                    <a:p>
                      <a:r>
                        <a:rPr lang="fr-FR" sz="900" dirty="0" smtClean="0">
                          <a:latin typeface="Comic Sans MS" pitchFamily="66" charset="0"/>
                          <a:sym typeface="Wingdings"/>
                        </a:rPr>
                        <a:t></a:t>
                      </a:r>
                      <a:endParaRPr lang="fr-FR" sz="900" dirty="0">
                        <a:latin typeface="Comic Sans MS" pitchFamily="66" charset="0"/>
                      </a:endParaRPr>
                    </a:p>
                  </a:txBody>
                  <a:tcPr anchor="ctr">
                    <a:solidFill>
                      <a:schemeClr val="bg1"/>
                    </a:solidFill>
                  </a:tcPr>
                </a:tc>
                <a:tc>
                  <a:txBody>
                    <a:bodyPr/>
                    <a:lstStyle/>
                    <a:p>
                      <a:pPr algn="r"/>
                      <a:r>
                        <a:rPr lang="fr-FR" sz="900" dirty="0" smtClean="0">
                          <a:latin typeface="Comic Sans MS" pitchFamily="66" charset="0"/>
                          <a:sym typeface="Wingdings"/>
                        </a:rPr>
                        <a:t></a:t>
                      </a:r>
                      <a:endParaRPr lang="fr-FR" sz="900" dirty="0">
                        <a:latin typeface="Comic Sans MS" pitchFamily="66" charset="0"/>
                      </a:endParaRPr>
                    </a:p>
                  </a:txBody>
                  <a:tcPr anchor="ctr">
                    <a:solidFill>
                      <a:schemeClr val="bg1"/>
                    </a:solidFill>
                  </a:tcPr>
                </a:tc>
                <a:tc>
                  <a:txBody>
                    <a:bodyPr/>
                    <a:lstStyle/>
                    <a:p>
                      <a:r>
                        <a:rPr lang="fr-FR" sz="1200" dirty="0" smtClean="0">
                          <a:latin typeface="Comic Sans MS" pitchFamily="66" charset="0"/>
                        </a:rPr>
                        <a:t>donner un coup.</a:t>
                      </a:r>
                      <a:endParaRPr lang="fr-FR" sz="1200" dirty="0">
                        <a:latin typeface="Comic Sans MS" pitchFamily="66" charset="0"/>
                      </a:endParaRPr>
                    </a:p>
                  </a:txBody>
                  <a:tcPr anchor="ctr">
                    <a:solidFill>
                      <a:schemeClr val="bg1"/>
                    </a:solidFill>
                  </a:tcPr>
                </a:tc>
              </a:tr>
              <a:tr h="370840">
                <a:tc>
                  <a:txBody>
                    <a:bodyPr/>
                    <a:lstStyle/>
                    <a:p>
                      <a:r>
                        <a:rPr lang="fr-FR" sz="1200" baseline="0" dirty="0" smtClean="0">
                          <a:latin typeface="Comic Sans MS" pitchFamily="66" charset="0"/>
                        </a:rPr>
                        <a:t>terre</a:t>
                      </a:r>
                      <a:endParaRPr lang="fr-FR" sz="1200" dirty="0">
                        <a:latin typeface="Comic Sans MS" pitchFamily="66" charset="0"/>
                      </a:endParaRPr>
                    </a:p>
                  </a:txBody>
                  <a:tcPr anchor="ctr">
                    <a:solidFill>
                      <a:schemeClr val="bg1"/>
                    </a:solidFill>
                  </a:tcPr>
                </a:tc>
                <a:tc>
                  <a:txBody>
                    <a:bodyPr/>
                    <a:lstStyle/>
                    <a:p>
                      <a:r>
                        <a:rPr lang="fr-FR" sz="900" dirty="0" smtClean="0">
                          <a:latin typeface="Comic Sans MS" pitchFamily="66" charset="0"/>
                          <a:sym typeface="Wingdings"/>
                        </a:rPr>
                        <a:t></a:t>
                      </a:r>
                      <a:endParaRPr lang="fr-FR" sz="900" dirty="0">
                        <a:latin typeface="Comic Sans MS" pitchFamily="66" charset="0"/>
                      </a:endParaRPr>
                    </a:p>
                  </a:txBody>
                  <a:tcPr anchor="ctr">
                    <a:solidFill>
                      <a:schemeClr val="bg1"/>
                    </a:solidFill>
                  </a:tcPr>
                </a:tc>
                <a:tc>
                  <a:txBody>
                    <a:bodyPr/>
                    <a:lstStyle/>
                    <a:p>
                      <a:pPr algn="r"/>
                      <a:r>
                        <a:rPr lang="fr-FR" sz="900" dirty="0" smtClean="0">
                          <a:latin typeface="Comic Sans MS" pitchFamily="66" charset="0"/>
                          <a:sym typeface="Wingdings"/>
                        </a:rPr>
                        <a:t></a:t>
                      </a:r>
                      <a:endParaRPr lang="fr-FR" sz="900" dirty="0">
                        <a:latin typeface="Comic Sans MS" pitchFamily="66" charset="0"/>
                      </a:endParaRPr>
                    </a:p>
                  </a:txBody>
                  <a:tcPr anchor="ctr">
                    <a:solidFill>
                      <a:schemeClr val="bg1"/>
                    </a:solidFill>
                  </a:tcPr>
                </a:tc>
                <a:tc>
                  <a:txBody>
                    <a:bodyPr/>
                    <a:lstStyle/>
                    <a:p>
                      <a:r>
                        <a:rPr lang="fr-FR" sz="1200" dirty="0" smtClean="0">
                          <a:latin typeface="Comic Sans MS" pitchFamily="66" charset="0"/>
                        </a:rPr>
                        <a:t>sol dans lequel poussent les végétaux.</a:t>
                      </a:r>
                      <a:endParaRPr lang="fr-FR" sz="1200" dirty="0">
                        <a:latin typeface="Comic Sans MS" pitchFamily="66" charset="0"/>
                      </a:endParaRPr>
                    </a:p>
                  </a:txBody>
                  <a:tcPr anchor="ctr">
                    <a:solidFill>
                      <a:schemeClr val="bg1"/>
                    </a:solidFill>
                  </a:tcPr>
                </a:tc>
              </a:tr>
              <a:tr h="370840">
                <a:tc>
                  <a:txBody>
                    <a:bodyPr/>
                    <a:lstStyle/>
                    <a:p>
                      <a:r>
                        <a:rPr lang="fr-FR" sz="1200" dirty="0" smtClean="0">
                          <a:latin typeface="Comic Sans MS" pitchFamily="66" charset="0"/>
                        </a:rPr>
                        <a:t>frapper</a:t>
                      </a:r>
                      <a:endParaRPr lang="fr-FR" sz="1200" dirty="0">
                        <a:latin typeface="Comic Sans MS" pitchFamily="66" charset="0"/>
                      </a:endParaRPr>
                    </a:p>
                  </a:txBody>
                  <a:tcPr anchor="ctr">
                    <a:solidFill>
                      <a:schemeClr val="bg1"/>
                    </a:solidFill>
                  </a:tcPr>
                </a:tc>
                <a:tc>
                  <a:txBody>
                    <a:bodyPr/>
                    <a:lstStyle/>
                    <a:p>
                      <a:r>
                        <a:rPr lang="fr-FR" sz="900" dirty="0" smtClean="0">
                          <a:latin typeface="Comic Sans MS" pitchFamily="66" charset="0"/>
                          <a:sym typeface="Wingdings"/>
                        </a:rPr>
                        <a:t></a:t>
                      </a:r>
                      <a:endParaRPr lang="fr-FR" sz="900" dirty="0">
                        <a:latin typeface="Comic Sans MS" pitchFamily="66" charset="0"/>
                      </a:endParaRPr>
                    </a:p>
                  </a:txBody>
                  <a:tcPr anchor="ctr">
                    <a:solidFill>
                      <a:schemeClr val="bg1"/>
                    </a:solidFill>
                  </a:tcPr>
                </a:tc>
                <a:tc>
                  <a:txBody>
                    <a:bodyPr/>
                    <a:lstStyle/>
                    <a:p>
                      <a:pPr algn="r"/>
                      <a:r>
                        <a:rPr lang="fr-FR" sz="900" dirty="0" smtClean="0">
                          <a:latin typeface="Comic Sans MS" pitchFamily="66" charset="0"/>
                          <a:sym typeface="Wingdings"/>
                        </a:rPr>
                        <a:t></a:t>
                      </a:r>
                      <a:endParaRPr lang="fr-FR" sz="900" dirty="0">
                        <a:latin typeface="Comic Sans MS" pitchFamily="66" charset="0"/>
                      </a:endParaRPr>
                    </a:p>
                  </a:txBody>
                  <a:tcPr anchor="ctr">
                    <a:solidFill>
                      <a:schemeClr val="bg1"/>
                    </a:solidFill>
                  </a:tcPr>
                </a:tc>
                <a:tc>
                  <a:txBody>
                    <a:bodyPr/>
                    <a:lstStyle/>
                    <a:p>
                      <a:r>
                        <a:rPr lang="fr-FR" sz="1200" dirty="0" smtClean="0">
                          <a:latin typeface="Comic Sans MS" pitchFamily="66" charset="0"/>
                        </a:rPr>
                        <a:t>sport nautique.</a:t>
                      </a:r>
                      <a:endParaRPr lang="fr-FR" sz="1200" dirty="0">
                        <a:latin typeface="Comic Sans MS" pitchFamily="66" charset="0"/>
                      </a:endParaRPr>
                    </a:p>
                  </a:txBody>
                  <a:tcPr anchor="ctr">
                    <a:solidFill>
                      <a:schemeClr val="bg1"/>
                    </a:solidFill>
                  </a:tcPr>
                </a:tc>
              </a:tr>
              <a:tr h="370840">
                <a:tc>
                  <a:txBody>
                    <a:bodyPr/>
                    <a:lstStyle/>
                    <a:p>
                      <a:endParaRPr lang="fr-FR" sz="1200" dirty="0">
                        <a:latin typeface="Comic Sans MS" pitchFamily="66" charset="0"/>
                      </a:endParaRPr>
                    </a:p>
                  </a:txBody>
                  <a:tcPr anchor="ctr">
                    <a:solidFill>
                      <a:schemeClr val="bg1"/>
                    </a:solidFill>
                  </a:tcPr>
                </a:tc>
                <a:tc>
                  <a:txBody>
                    <a:bodyPr/>
                    <a:lstStyle/>
                    <a:p>
                      <a:endParaRPr lang="fr-FR" sz="1200" dirty="0">
                        <a:latin typeface="Comic Sans MS" pitchFamily="66" charset="0"/>
                      </a:endParaRPr>
                    </a:p>
                  </a:txBody>
                  <a:tcPr anchor="ctr">
                    <a:solidFill>
                      <a:schemeClr val="bg1"/>
                    </a:solidFill>
                  </a:tcPr>
                </a:tc>
                <a:tc>
                  <a:txBody>
                    <a:bodyPr/>
                    <a:lstStyle/>
                    <a:p>
                      <a:pPr algn="r"/>
                      <a:r>
                        <a:rPr lang="fr-FR" sz="900" dirty="0" smtClean="0">
                          <a:latin typeface="Comic Sans MS" pitchFamily="66" charset="0"/>
                          <a:sym typeface="Wingdings"/>
                        </a:rPr>
                        <a:t></a:t>
                      </a:r>
                      <a:endParaRPr lang="fr-FR" sz="900" dirty="0">
                        <a:latin typeface="Comic Sans MS" pitchFamily="66" charset="0"/>
                      </a:endParaRPr>
                    </a:p>
                  </a:txBody>
                  <a:tcPr anchor="ctr">
                    <a:solidFill>
                      <a:schemeClr val="bg1"/>
                    </a:solidFill>
                  </a:tcPr>
                </a:tc>
                <a:tc>
                  <a:txBody>
                    <a:bodyPr/>
                    <a:lstStyle/>
                    <a:p>
                      <a:r>
                        <a:rPr lang="fr-FR" sz="1200" dirty="0" smtClean="0">
                          <a:latin typeface="Comic Sans MS" pitchFamily="66" charset="0"/>
                        </a:rPr>
                        <a:t>planète du système solaire.</a:t>
                      </a:r>
                      <a:endParaRPr lang="fr-FR" sz="1200" dirty="0">
                        <a:latin typeface="Comic Sans MS" pitchFamily="66" charset="0"/>
                      </a:endParaRPr>
                    </a:p>
                  </a:txBody>
                  <a:tcPr anchor="ctr">
                    <a:solidFill>
                      <a:schemeClr val="bg1"/>
                    </a:solidFill>
                  </a:tcPr>
                </a:tc>
              </a:tr>
              <a:tr h="370840">
                <a:tc>
                  <a:txBody>
                    <a:bodyPr/>
                    <a:lstStyle/>
                    <a:p>
                      <a:endParaRPr lang="fr-FR" sz="1200">
                        <a:latin typeface="Comic Sans MS" pitchFamily="66" charset="0"/>
                      </a:endParaRPr>
                    </a:p>
                  </a:txBody>
                  <a:tcPr anchor="ctr">
                    <a:solidFill>
                      <a:schemeClr val="bg1"/>
                    </a:solidFill>
                  </a:tcPr>
                </a:tc>
                <a:tc>
                  <a:txBody>
                    <a:bodyPr/>
                    <a:lstStyle/>
                    <a:p>
                      <a:endParaRPr lang="fr-FR" sz="1200" dirty="0">
                        <a:latin typeface="Comic Sans MS" pitchFamily="66" charset="0"/>
                      </a:endParaRPr>
                    </a:p>
                  </a:txBody>
                  <a:tcPr anchor="ctr">
                    <a:solidFill>
                      <a:schemeClr val="bg1"/>
                    </a:solidFill>
                  </a:tcPr>
                </a:tc>
                <a:tc>
                  <a:txBody>
                    <a:bodyPr/>
                    <a:lstStyle/>
                    <a:p>
                      <a:pPr algn="r"/>
                      <a:r>
                        <a:rPr lang="fr-FR" sz="900" dirty="0" smtClean="0">
                          <a:latin typeface="Comic Sans MS" pitchFamily="66" charset="0"/>
                          <a:sym typeface="Wingdings"/>
                        </a:rPr>
                        <a:t></a:t>
                      </a:r>
                      <a:endParaRPr lang="fr-FR" sz="900" dirty="0">
                        <a:latin typeface="Comic Sans MS" pitchFamily="66" charset="0"/>
                      </a:endParaRPr>
                    </a:p>
                  </a:txBody>
                  <a:tcPr anchor="ctr">
                    <a:solidFill>
                      <a:schemeClr val="bg1"/>
                    </a:solidFill>
                  </a:tcPr>
                </a:tc>
                <a:tc>
                  <a:txBody>
                    <a:bodyPr/>
                    <a:lstStyle/>
                    <a:p>
                      <a:r>
                        <a:rPr lang="fr-FR" sz="1200" dirty="0" smtClean="0">
                          <a:latin typeface="Comic Sans MS" pitchFamily="66" charset="0"/>
                        </a:rPr>
                        <a:t>frapper</a:t>
                      </a:r>
                      <a:r>
                        <a:rPr lang="fr-FR" sz="1200" baseline="0" dirty="0" smtClean="0">
                          <a:latin typeface="Comic Sans MS" pitchFamily="66" charset="0"/>
                        </a:rPr>
                        <a:t> un texte.</a:t>
                      </a:r>
                      <a:endParaRPr lang="fr-FR" sz="1200" dirty="0">
                        <a:latin typeface="Comic Sans MS" pitchFamily="66" charset="0"/>
                      </a:endParaRPr>
                    </a:p>
                  </a:txBody>
                  <a:tcPr anchor="ctr">
                    <a:solidFill>
                      <a:schemeClr val="bg1"/>
                    </a:solidFill>
                  </a:tcPr>
                </a:tc>
              </a:tr>
            </a:tbl>
          </a:graphicData>
        </a:graphic>
      </p:graphicFrame>
    </p:spTree>
    <p:extLst>
      <p:ext uri="{BB962C8B-B14F-4D97-AF65-F5344CB8AC3E}">
        <p14:creationId xmlns:p14="http://schemas.microsoft.com/office/powerpoint/2010/main" val="36107587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
          <p:cNvSpPr>
            <a:spLocks noGrp="1"/>
          </p:cNvSpPr>
          <p:nvPr>
            <p:ph type="body" sz="quarter" idx="10"/>
          </p:nvPr>
        </p:nvSpPr>
        <p:spPr/>
        <p:txBody>
          <a:bodyPr anchor="ctr">
            <a:normAutofit fontScale="77500" lnSpcReduction="20000"/>
          </a:bodyPr>
          <a:lstStyle/>
          <a:p>
            <a:r>
              <a:rPr lang="fr-FR" dirty="0" smtClean="0"/>
              <a:t>Les différents sens d’un mot</a:t>
            </a:r>
            <a:endParaRPr lang="fr-FR" dirty="0"/>
          </a:p>
        </p:txBody>
      </p:sp>
      <p:sp>
        <p:nvSpPr>
          <p:cNvPr id="3" name="ZoneTexte 2"/>
          <p:cNvSpPr txBox="1"/>
          <p:nvPr/>
        </p:nvSpPr>
        <p:spPr>
          <a:xfrm>
            <a:off x="548680" y="5950597"/>
            <a:ext cx="6120680" cy="388568"/>
          </a:xfrm>
          <a:prstGeom prst="rect">
            <a:avLst/>
          </a:prstGeom>
          <a:noFill/>
        </p:spPr>
        <p:txBody>
          <a:bodyPr wrap="square" rtlCol="0">
            <a:spAutoFit/>
          </a:bodyPr>
          <a:lstStyle/>
          <a:p>
            <a:pPr>
              <a:lnSpc>
                <a:spcPct val="150000"/>
              </a:lnSpc>
            </a:pPr>
            <a:r>
              <a:rPr lang="fr-FR" sz="1400" u="sng" dirty="0" smtClean="0">
                <a:latin typeface="SimpleRonde" pitchFamily="2" charset="0"/>
              </a:rPr>
              <a:t>Relie chaque nom à ses différents sens.</a:t>
            </a:r>
            <a:endParaRPr lang="fr-FR" sz="1400" u="sng" dirty="0">
              <a:latin typeface="SimpleRonde" pitchFamily="2" charset="0"/>
            </a:endParaRPr>
          </a:p>
        </p:txBody>
      </p:sp>
      <p:grpSp>
        <p:nvGrpSpPr>
          <p:cNvPr id="4" name="Groupe 3"/>
          <p:cNvGrpSpPr/>
          <p:nvPr/>
        </p:nvGrpSpPr>
        <p:grpSpPr>
          <a:xfrm>
            <a:off x="116632" y="5887164"/>
            <a:ext cx="360040" cy="461665"/>
            <a:chOff x="116632" y="1352600"/>
            <a:chExt cx="360040" cy="461665"/>
          </a:xfrm>
        </p:grpSpPr>
        <p:sp>
          <p:nvSpPr>
            <p:cNvPr id="5" name="Ellipse 4"/>
            <p:cNvSpPr/>
            <p:nvPr/>
          </p:nvSpPr>
          <p:spPr>
            <a:xfrm>
              <a:off x="116632" y="1424608"/>
              <a:ext cx="360040" cy="360040"/>
            </a:xfrm>
            <a:prstGeom prst="ellipse">
              <a:avLst/>
            </a:prstGeom>
            <a:solidFill>
              <a:schemeClr val="bg1">
                <a:lumMod val="85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 name="ZoneTexte 5"/>
            <p:cNvSpPr txBox="1"/>
            <p:nvPr/>
          </p:nvSpPr>
          <p:spPr>
            <a:xfrm>
              <a:off x="116632" y="1352600"/>
              <a:ext cx="360040" cy="461665"/>
            </a:xfrm>
            <a:prstGeom prst="rect">
              <a:avLst/>
            </a:prstGeom>
            <a:noFill/>
          </p:spPr>
          <p:txBody>
            <a:bodyPr wrap="square" rtlCol="0">
              <a:spAutoFit/>
            </a:bodyPr>
            <a:lstStyle/>
            <a:p>
              <a:pPr algn="ctr"/>
              <a:r>
                <a:rPr lang="fr-FR" sz="2400" dirty="0" smtClean="0">
                  <a:solidFill>
                    <a:schemeClr val="bg1">
                      <a:lumMod val="50000"/>
                    </a:schemeClr>
                  </a:solidFill>
                  <a:effectLst>
                    <a:outerShdw blurRad="38100" dist="38100" dir="2700000" algn="tl">
                      <a:srgbClr val="000000">
                        <a:alpha val="43137"/>
                      </a:srgbClr>
                    </a:outerShdw>
                  </a:effectLst>
                  <a:latin typeface="Berlin Sans FB Demi" pitchFamily="34" charset="0"/>
                </a:rPr>
                <a:t>2</a:t>
              </a:r>
              <a:endParaRPr lang="fr-FR" dirty="0">
                <a:solidFill>
                  <a:schemeClr val="bg1">
                    <a:lumMod val="50000"/>
                  </a:schemeClr>
                </a:solidFill>
                <a:effectLst>
                  <a:outerShdw blurRad="38100" dist="38100" dir="2700000" algn="tl">
                    <a:srgbClr val="000000">
                      <a:alpha val="43137"/>
                    </a:srgbClr>
                  </a:outerShdw>
                </a:effectLst>
                <a:latin typeface="Berlin Sans FB Demi" pitchFamily="34" charset="0"/>
              </a:endParaRPr>
            </a:p>
          </p:txBody>
        </p:sp>
      </p:grpSp>
      <p:sp>
        <p:nvSpPr>
          <p:cNvPr id="7" name="Rectangle à coins arrondis 6"/>
          <p:cNvSpPr/>
          <p:nvPr/>
        </p:nvSpPr>
        <p:spPr>
          <a:xfrm>
            <a:off x="6568752" y="6038584"/>
            <a:ext cx="201216" cy="201216"/>
          </a:xfrm>
          <a:prstGeom prst="roundRect">
            <a:avLst/>
          </a:prstGeom>
          <a:solidFill>
            <a:schemeClr val="bg1"/>
          </a:solidFill>
          <a:ln>
            <a:solidFill>
              <a:schemeClr val="bg1">
                <a:lumMod val="5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fr-F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fr-FR"/>
          </a:p>
        </p:txBody>
      </p:sp>
      <p:graphicFrame>
        <p:nvGraphicFramePr>
          <p:cNvPr id="8" name="Tableau 7"/>
          <p:cNvGraphicFramePr>
            <a:graphicFrameLocks noGrp="1"/>
          </p:cNvGraphicFramePr>
          <p:nvPr>
            <p:extLst>
              <p:ext uri="{D42A27DB-BD31-4B8C-83A1-F6EECF244321}">
                <p14:modId xmlns:p14="http://schemas.microsoft.com/office/powerpoint/2010/main" val="3820818503"/>
              </p:ext>
            </p:extLst>
          </p:nvPr>
        </p:nvGraphicFramePr>
        <p:xfrm>
          <a:off x="980728" y="6573336"/>
          <a:ext cx="5544616" cy="2484120"/>
        </p:xfrm>
        <a:graphic>
          <a:graphicData uri="http://schemas.openxmlformats.org/drawingml/2006/table">
            <a:tbl>
              <a:tblPr bandRow="1">
                <a:tableStyleId>{5C22544A-7EE6-4342-B048-85BDC9FD1C3A}</a:tableStyleId>
              </a:tblPr>
              <a:tblGrid>
                <a:gridCol w="1368152"/>
                <a:gridCol w="602867"/>
                <a:gridCol w="1168704"/>
                <a:gridCol w="2404893"/>
              </a:tblGrid>
              <a:tr h="370840">
                <a:tc>
                  <a:txBody>
                    <a:bodyPr/>
                    <a:lstStyle/>
                    <a:p>
                      <a:endParaRPr lang="fr-FR" sz="1200" dirty="0">
                        <a:latin typeface="Comic Sans MS" pitchFamily="66" charset="0"/>
                      </a:endParaRPr>
                    </a:p>
                  </a:txBody>
                  <a:tcPr anchor="ctr">
                    <a:solidFill>
                      <a:schemeClr val="bg1"/>
                    </a:solidFill>
                  </a:tcPr>
                </a:tc>
                <a:tc>
                  <a:txBody>
                    <a:bodyPr/>
                    <a:lstStyle/>
                    <a:p>
                      <a:endParaRPr lang="fr-FR" sz="1200" dirty="0">
                        <a:latin typeface="Comic Sans MS" pitchFamily="66" charset="0"/>
                      </a:endParaRPr>
                    </a:p>
                  </a:txBody>
                  <a:tcPr anchor="ctr">
                    <a:solidFill>
                      <a:schemeClr val="bg1"/>
                    </a:solidFill>
                  </a:tcPr>
                </a:tc>
                <a:tc>
                  <a:txBody>
                    <a:bodyPr/>
                    <a:lstStyle/>
                    <a:p>
                      <a:pPr algn="r"/>
                      <a:r>
                        <a:rPr lang="fr-FR" sz="900" dirty="0" smtClean="0">
                          <a:latin typeface="Comic Sans MS" pitchFamily="66" charset="0"/>
                          <a:sym typeface="Wingdings"/>
                        </a:rPr>
                        <a:t></a:t>
                      </a:r>
                      <a:endParaRPr lang="fr-FR" sz="900" dirty="0">
                        <a:latin typeface="Comic Sans MS" pitchFamily="66" charset="0"/>
                      </a:endParaRPr>
                    </a:p>
                  </a:txBody>
                  <a:tcPr anchor="ctr">
                    <a:solidFill>
                      <a:schemeClr val="bg1"/>
                    </a:solidFill>
                  </a:tcPr>
                </a:tc>
                <a:tc>
                  <a:txBody>
                    <a:bodyPr/>
                    <a:lstStyle/>
                    <a:p>
                      <a:r>
                        <a:rPr lang="fr-FR" sz="1200" dirty="0" smtClean="0">
                          <a:latin typeface="Comic Sans MS" pitchFamily="66" charset="0"/>
                        </a:rPr>
                        <a:t>partie</a:t>
                      </a:r>
                      <a:r>
                        <a:rPr lang="fr-FR" sz="1200" baseline="0" dirty="0" smtClean="0">
                          <a:latin typeface="Comic Sans MS" pitchFamily="66" charset="0"/>
                        </a:rPr>
                        <a:t> plate et verte d’une plante.</a:t>
                      </a:r>
                      <a:endParaRPr lang="fr-FR" sz="1200" dirty="0">
                        <a:latin typeface="Comic Sans MS" pitchFamily="66" charset="0"/>
                      </a:endParaRPr>
                    </a:p>
                  </a:txBody>
                  <a:tcPr anchor="ctr">
                    <a:solidFill>
                      <a:schemeClr val="bg1"/>
                    </a:solidFill>
                  </a:tcPr>
                </a:tc>
              </a:tr>
              <a:tr h="370840">
                <a:tc>
                  <a:txBody>
                    <a:bodyPr/>
                    <a:lstStyle/>
                    <a:p>
                      <a:r>
                        <a:rPr lang="fr-FR" sz="1200" baseline="0" dirty="0" smtClean="0">
                          <a:latin typeface="Comic Sans MS" pitchFamily="66" charset="0"/>
                        </a:rPr>
                        <a:t>limite</a:t>
                      </a:r>
                      <a:endParaRPr lang="fr-FR" sz="1200" dirty="0">
                        <a:latin typeface="Comic Sans MS" pitchFamily="66" charset="0"/>
                      </a:endParaRPr>
                    </a:p>
                  </a:txBody>
                  <a:tcPr anchor="ctr">
                    <a:solidFill>
                      <a:schemeClr val="bg1"/>
                    </a:solidFill>
                  </a:tcPr>
                </a:tc>
                <a:tc>
                  <a:txBody>
                    <a:bodyPr/>
                    <a:lstStyle/>
                    <a:p>
                      <a:r>
                        <a:rPr lang="fr-FR" sz="900" dirty="0" smtClean="0">
                          <a:latin typeface="Comic Sans MS" pitchFamily="66" charset="0"/>
                          <a:sym typeface="Wingdings"/>
                        </a:rPr>
                        <a:t></a:t>
                      </a:r>
                      <a:endParaRPr lang="fr-FR" sz="900" dirty="0">
                        <a:latin typeface="Comic Sans MS" pitchFamily="66" charset="0"/>
                      </a:endParaRPr>
                    </a:p>
                  </a:txBody>
                  <a:tcPr anchor="ctr">
                    <a:solidFill>
                      <a:schemeClr val="bg1"/>
                    </a:solidFill>
                  </a:tcPr>
                </a:tc>
                <a:tc>
                  <a:txBody>
                    <a:bodyPr/>
                    <a:lstStyle/>
                    <a:p>
                      <a:pPr algn="r"/>
                      <a:r>
                        <a:rPr lang="fr-FR" sz="900" dirty="0" smtClean="0">
                          <a:latin typeface="Comic Sans MS" pitchFamily="66" charset="0"/>
                          <a:sym typeface="Wingdings"/>
                        </a:rPr>
                        <a:t></a:t>
                      </a:r>
                      <a:endParaRPr lang="fr-FR" sz="900" dirty="0">
                        <a:latin typeface="Comic Sans MS" pitchFamily="66" charset="0"/>
                      </a:endParaRPr>
                    </a:p>
                  </a:txBody>
                  <a:tcPr anchor="ctr">
                    <a:solidFill>
                      <a:schemeClr val="bg1"/>
                    </a:solidFill>
                  </a:tcPr>
                </a:tc>
                <a:tc>
                  <a:txBody>
                    <a:bodyPr/>
                    <a:lstStyle/>
                    <a:p>
                      <a:r>
                        <a:rPr lang="fr-FR" sz="1200" dirty="0" smtClean="0">
                          <a:latin typeface="Comic Sans MS" pitchFamily="66" charset="0"/>
                        </a:rPr>
                        <a:t>demander un produit.</a:t>
                      </a:r>
                      <a:endParaRPr lang="fr-FR" sz="1200" dirty="0">
                        <a:latin typeface="Comic Sans MS" pitchFamily="66" charset="0"/>
                      </a:endParaRPr>
                    </a:p>
                  </a:txBody>
                  <a:tcPr anchor="ctr">
                    <a:solidFill>
                      <a:schemeClr val="bg1"/>
                    </a:solidFill>
                  </a:tcPr>
                </a:tc>
              </a:tr>
              <a:tr h="370840">
                <a:tc>
                  <a:txBody>
                    <a:bodyPr/>
                    <a:lstStyle/>
                    <a:p>
                      <a:r>
                        <a:rPr lang="fr-FR" sz="1200" baseline="0" dirty="0" smtClean="0">
                          <a:latin typeface="Comic Sans MS" pitchFamily="66" charset="0"/>
                        </a:rPr>
                        <a:t>feuille</a:t>
                      </a:r>
                      <a:endParaRPr lang="fr-FR" sz="1200" dirty="0">
                        <a:latin typeface="Comic Sans MS" pitchFamily="66" charset="0"/>
                      </a:endParaRPr>
                    </a:p>
                  </a:txBody>
                  <a:tcPr anchor="ctr">
                    <a:solidFill>
                      <a:schemeClr val="bg1"/>
                    </a:solidFill>
                  </a:tcPr>
                </a:tc>
                <a:tc>
                  <a:txBody>
                    <a:bodyPr/>
                    <a:lstStyle/>
                    <a:p>
                      <a:r>
                        <a:rPr lang="fr-FR" sz="900" dirty="0" smtClean="0">
                          <a:latin typeface="Comic Sans MS" pitchFamily="66" charset="0"/>
                          <a:sym typeface="Wingdings"/>
                        </a:rPr>
                        <a:t></a:t>
                      </a:r>
                      <a:endParaRPr lang="fr-FR" sz="900" dirty="0">
                        <a:latin typeface="Comic Sans MS" pitchFamily="66" charset="0"/>
                      </a:endParaRPr>
                    </a:p>
                  </a:txBody>
                  <a:tcPr anchor="ctr">
                    <a:solidFill>
                      <a:schemeClr val="bg1"/>
                    </a:solidFill>
                  </a:tcPr>
                </a:tc>
                <a:tc>
                  <a:txBody>
                    <a:bodyPr/>
                    <a:lstStyle/>
                    <a:p>
                      <a:pPr algn="r"/>
                      <a:r>
                        <a:rPr lang="fr-FR" sz="900" dirty="0" smtClean="0">
                          <a:latin typeface="Comic Sans MS" pitchFamily="66" charset="0"/>
                          <a:sym typeface="Wingdings"/>
                        </a:rPr>
                        <a:t></a:t>
                      </a:r>
                      <a:endParaRPr lang="fr-FR" sz="900" dirty="0">
                        <a:latin typeface="Comic Sans MS" pitchFamily="66" charset="0"/>
                      </a:endParaRPr>
                    </a:p>
                  </a:txBody>
                  <a:tcPr anchor="ctr">
                    <a:solidFill>
                      <a:schemeClr val="bg1"/>
                    </a:solidFill>
                  </a:tcPr>
                </a:tc>
                <a:tc>
                  <a:txBody>
                    <a:bodyPr/>
                    <a:lstStyle/>
                    <a:p>
                      <a:r>
                        <a:rPr lang="fr-FR" sz="1200" dirty="0" smtClean="0">
                          <a:latin typeface="Comic Sans MS" pitchFamily="66" charset="0"/>
                        </a:rPr>
                        <a:t>début ou fin d’une période.</a:t>
                      </a:r>
                      <a:endParaRPr lang="fr-FR" sz="1200" dirty="0">
                        <a:latin typeface="Comic Sans MS" pitchFamily="66" charset="0"/>
                      </a:endParaRPr>
                    </a:p>
                  </a:txBody>
                  <a:tcPr anchor="ctr">
                    <a:solidFill>
                      <a:schemeClr val="bg1"/>
                    </a:solidFill>
                  </a:tcPr>
                </a:tc>
              </a:tr>
              <a:tr h="370840">
                <a:tc>
                  <a:txBody>
                    <a:bodyPr/>
                    <a:lstStyle/>
                    <a:p>
                      <a:r>
                        <a:rPr lang="fr-FR" sz="1200" dirty="0" smtClean="0">
                          <a:latin typeface="Comic Sans MS" pitchFamily="66" charset="0"/>
                        </a:rPr>
                        <a:t>commander</a:t>
                      </a:r>
                      <a:endParaRPr lang="fr-FR" sz="1200" dirty="0">
                        <a:latin typeface="Comic Sans MS" pitchFamily="66" charset="0"/>
                      </a:endParaRPr>
                    </a:p>
                  </a:txBody>
                  <a:tcPr anchor="ctr">
                    <a:solidFill>
                      <a:schemeClr val="bg1"/>
                    </a:solidFill>
                  </a:tcPr>
                </a:tc>
                <a:tc>
                  <a:txBody>
                    <a:bodyPr/>
                    <a:lstStyle/>
                    <a:p>
                      <a:r>
                        <a:rPr lang="fr-FR" sz="900" dirty="0" smtClean="0">
                          <a:latin typeface="Comic Sans MS" pitchFamily="66" charset="0"/>
                          <a:sym typeface="Wingdings"/>
                        </a:rPr>
                        <a:t></a:t>
                      </a:r>
                      <a:endParaRPr lang="fr-FR" sz="900" dirty="0">
                        <a:latin typeface="Comic Sans MS" pitchFamily="66" charset="0"/>
                      </a:endParaRPr>
                    </a:p>
                  </a:txBody>
                  <a:tcPr anchor="ctr">
                    <a:solidFill>
                      <a:schemeClr val="bg1"/>
                    </a:solidFill>
                  </a:tcPr>
                </a:tc>
                <a:tc>
                  <a:txBody>
                    <a:bodyPr/>
                    <a:lstStyle/>
                    <a:p>
                      <a:pPr algn="r"/>
                      <a:r>
                        <a:rPr lang="fr-FR" sz="900" dirty="0" smtClean="0">
                          <a:latin typeface="Comic Sans MS" pitchFamily="66" charset="0"/>
                          <a:sym typeface="Wingdings"/>
                        </a:rPr>
                        <a:t></a:t>
                      </a:r>
                      <a:endParaRPr lang="fr-FR" sz="900" dirty="0">
                        <a:latin typeface="Comic Sans MS" pitchFamily="66" charset="0"/>
                      </a:endParaRPr>
                    </a:p>
                  </a:txBody>
                  <a:tcPr anchor="ctr">
                    <a:solidFill>
                      <a:schemeClr val="bg1"/>
                    </a:solidFill>
                  </a:tcPr>
                </a:tc>
                <a:tc>
                  <a:txBody>
                    <a:bodyPr/>
                    <a:lstStyle/>
                    <a:p>
                      <a:r>
                        <a:rPr lang="fr-FR" sz="1200" dirty="0" smtClean="0">
                          <a:latin typeface="Comic Sans MS" pitchFamily="66" charset="0"/>
                        </a:rPr>
                        <a:t>morceau de papier rectangulaire.</a:t>
                      </a:r>
                      <a:endParaRPr lang="fr-FR" sz="1200" dirty="0">
                        <a:latin typeface="Comic Sans MS" pitchFamily="66" charset="0"/>
                      </a:endParaRPr>
                    </a:p>
                  </a:txBody>
                  <a:tcPr anchor="ctr">
                    <a:solidFill>
                      <a:schemeClr val="bg1"/>
                    </a:solidFill>
                  </a:tcPr>
                </a:tc>
              </a:tr>
              <a:tr h="370840">
                <a:tc>
                  <a:txBody>
                    <a:bodyPr/>
                    <a:lstStyle/>
                    <a:p>
                      <a:endParaRPr lang="fr-FR" sz="1200" dirty="0">
                        <a:latin typeface="Comic Sans MS" pitchFamily="66" charset="0"/>
                      </a:endParaRPr>
                    </a:p>
                  </a:txBody>
                  <a:tcPr anchor="ctr">
                    <a:solidFill>
                      <a:schemeClr val="bg1"/>
                    </a:solidFill>
                  </a:tcPr>
                </a:tc>
                <a:tc>
                  <a:txBody>
                    <a:bodyPr/>
                    <a:lstStyle/>
                    <a:p>
                      <a:endParaRPr lang="fr-FR" sz="1200" dirty="0">
                        <a:latin typeface="Comic Sans MS" pitchFamily="66" charset="0"/>
                      </a:endParaRPr>
                    </a:p>
                  </a:txBody>
                  <a:tcPr anchor="ctr">
                    <a:solidFill>
                      <a:schemeClr val="bg1"/>
                    </a:solidFill>
                  </a:tcPr>
                </a:tc>
                <a:tc>
                  <a:txBody>
                    <a:bodyPr/>
                    <a:lstStyle/>
                    <a:p>
                      <a:pPr algn="r"/>
                      <a:r>
                        <a:rPr lang="fr-FR" sz="900" dirty="0" smtClean="0">
                          <a:latin typeface="Comic Sans MS" pitchFamily="66" charset="0"/>
                          <a:sym typeface="Wingdings"/>
                        </a:rPr>
                        <a:t></a:t>
                      </a:r>
                      <a:endParaRPr lang="fr-FR" sz="900" dirty="0">
                        <a:latin typeface="Comic Sans MS" pitchFamily="66" charset="0"/>
                      </a:endParaRPr>
                    </a:p>
                  </a:txBody>
                  <a:tcPr anchor="ctr">
                    <a:solidFill>
                      <a:schemeClr val="bg1"/>
                    </a:solidFill>
                  </a:tcPr>
                </a:tc>
                <a:tc>
                  <a:txBody>
                    <a:bodyPr/>
                    <a:lstStyle/>
                    <a:p>
                      <a:r>
                        <a:rPr lang="fr-FR" sz="1200" dirty="0" smtClean="0">
                          <a:latin typeface="Comic Sans MS" pitchFamily="66" charset="0"/>
                        </a:rPr>
                        <a:t>être le chef.</a:t>
                      </a:r>
                      <a:endParaRPr lang="fr-FR" sz="1200" dirty="0">
                        <a:latin typeface="Comic Sans MS" pitchFamily="66" charset="0"/>
                      </a:endParaRPr>
                    </a:p>
                  </a:txBody>
                  <a:tcPr anchor="ctr">
                    <a:solidFill>
                      <a:schemeClr val="bg1"/>
                    </a:solidFill>
                  </a:tcPr>
                </a:tc>
              </a:tr>
              <a:tr h="370840">
                <a:tc>
                  <a:txBody>
                    <a:bodyPr/>
                    <a:lstStyle/>
                    <a:p>
                      <a:endParaRPr lang="fr-FR" sz="1200">
                        <a:latin typeface="Comic Sans MS" pitchFamily="66" charset="0"/>
                      </a:endParaRPr>
                    </a:p>
                  </a:txBody>
                  <a:tcPr anchor="ctr">
                    <a:solidFill>
                      <a:schemeClr val="bg1"/>
                    </a:solidFill>
                  </a:tcPr>
                </a:tc>
                <a:tc>
                  <a:txBody>
                    <a:bodyPr/>
                    <a:lstStyle/>
                    <a:p>
                      <a:endParaRPr lang="fr-FR" sz="1200" dirty="0">
                        <a:latin typeface="Comic Sans MS" pitchFamily="66" charset="0"/>
                      </a:endParaRPr>
                    </a:p>
                  </a:txBody>
                  <a:tcPr anchor="ctr">
                    <a:solidFill>
                      <a:schemeClr val="bg1"/>
                    </a:solidFill>
                  </a:tcPr>
                </a:tc>
                <a:tc>
                  <a:txBody>
                    <a:bodyPr/>
                    <a:lstStyle/>
                    <a:p>
                      <a:pPr algn="r"/>
                      <a:r>
                        <a:rPr lang="fr-FR" sz="900" dirty="0" smtClean="0">
                          <a:latin typeface="Comic Sans MS" pitchFamily="66" charset="0"/>
                          <a:sym typeface="Wingdings"/>
                        </a:rPr>
                        <a:t></a:t>
                      </a:r>
                      <a:endParaRPr lang="fr-FR" sz="900" dirty="0">
                        <a:latin typeface="Comic Sans MS" pitchFamily="66" charset="0"/>
                      </a:endParaRPr>
                    </a:p>
                  </a:txBody>
                  <a:tcPr anchor="ctr">
                    <a:solidFill>
                      <a:schemeClr val="bg1"/>
                    </a:solidFill>
                  </a:tcPr>
                </a:tc>
                <a:tc>
                  <a:txBody>
                    <a:bodyPr/>
                    <a:lstStyle/>
                    <a:p>
                      <a:r>
                        <a:rPr lang="fr-FR" sz="1200" dirty="0" smtClean="0">
                          <a:latin typeface="Comic Sans MS" pitchFamily="66" charset="0"/>
                        </a:rPr>
                        <a:t>point</a:t>
                      </a:r>
                      <a:r>
                        <a:rPr lang="fr-FR" sz="1200" baseline="0" dirty="0" smtClean="0">
                          <a:latin typeface="Comic Sans MS" pitchFamily="66" charset="0"/>
                        </a:rPr>
                        <a:t> au-delà duquel on ne peut pas aller.</a:t>
                      </a:r>
                      <a:endParaRPr lang="fr-FR" sz="1200" dirty="0">
                        <a:latin typeface="Comic Sans MS" pitchFamily="66" charset="0"/>
                      </a:endParaRPr>
                    </a:p>
                  </a:txBody>
                  <a:tcPr anchor="ctr">
                    <a:solidFill>
                      <a:schemeClr val="bg1"/>
                    </a:solidFill>
                  </a:tcPr>
                </a:tc>
              </a:tr>
            </a:tbl>
          </a:graphicData>
        </a:graphic>
      </p:graphicFrame>
      <p:grpSp>
        <p:nvGrpSpPr>
          <p:cNvPr id="9" name="Groupe 8"/>
          <p:cNvGrpSpPr/>
          <p:nvPr/>
        </p:nvGrpSpPr>
        <p:grpSpPr>
          <a:xfrm>
            <a:off x="116632" y="1424608"/>
            <a:ext cx="360040" cy="461665"/>
            <a:chOff x="116632" y="1352600"/>
            <a:chExt cx="360040" cy="461665"/>
          </a:xfrm>
        </p:grpSpPr>
        <p:sp>
          <p:nvSpPr>
            <p:cNvPr id="10" name="Ellipse 9"/>
            <p:cNvSpPr/>
            <p:nvPr/>
          </p:nvSpPr>
          <p:spPr>
            <a:xfrm>
              <a:off x="116632" y="1424608"/>
              <a:ext cx="360040" cy="360040"/>
            </a:xfrm>
            <a:prstGeom prst="ellipse">
              <a:avLst/>
            </a:prstGeom>
            <a:solidFill>
              <a:schemeClr val="bg1">
                <a:lumMod val="85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1" name="ZoneTexte 10"/>
            <p:cNvSpPr txBox="1"/>
            <p:nvPr/>
          </p:nvSpPr>
          <p:spPr>
            <a:xfrm>
              <a:off x="116632" y="1352600"/>
              <a:ext cx="360040" cy="461665"/>
            </a:xfrm>
            <a:prstGeom prst="rect">
              <a:avLst/>
            </a:prstGeom>
            <a:noFill/>
          </p:spPr>
          <p:txBody>
            <a:bodyPr wrap="square" rtlCol="0">
              <a:spAutoFit/>
            </a:bodyPr>
            <a:lstStyle/>
            <a:p>
              <a:pPr algn="ctr"/>
              <a:r>
                <a:rPr lang="fr-FR" sz="2400" dirty="0" smtClean="0">
                  <a:solidFill>
                    <a:schemeClr val="bg1">
                      <a:lumMod val="50000"/>
                    </a:schemeClr>
                  </a:solidFill>
                  <a:effectLst>
                    <a:outerShdw blurRad="38100" dist="38100" dir="2700000" algn="tl">
                      <a:srgbClr val="000000">
                        <a:alpha val="43137"/>
                      </a:srgbClr>
                    </a:outerShdw>
                  </a:effectLst>
                  <a:latin typeface="Berlin Sans FB Demi" pitchFamily="34" charset="0"/>
                </a:rPr>
                <a:t>1</a:t>
              </a:r>
              <a:endParaRPr lang="fr-FR" dirty="0">
                <a:solidFill>
                  <a:schemeClr val="bg1">
                    <a:lumMod val="50000"/>
                  </a:schemeClr>
                </a:solidFill>
                <a:effectLst>
                  <a:outerShdw blurRad="38100" dist="38100" dir="2700000" algn="tl">
                    <a:srgbClr val="000000">
                      <a:alpha val="43137"/>
                    </a:srgbClr>
                  </a:outerShdw>
                </a:effectLst>
                <a:latin typeface="Berlin Sans FB Demi" pitchFamily="34" charset="0"/>
              </a:endParaRPr>
            </a:p>
          </p:txBody>
        </p:sp>
      </p:grpSp>
      <p:sp>
        <p:nvSpPr>
          <p:cNvPr id="12" name="ZoneTexte 11"/>
          <p:cNvSpPr txBox="1"/>
          <p:nvPr/>
        </p:nvSpPr>
        <p:spPr>
          <a:xfrm>
            <a:off x="476672" y="1516132"/>
            <a:ext cx="6092080" cy="738664"/>
          </a:xfrm>
          <a:prstGeom prst="rect">
            <a:avLst/>
          </a:prstGeom>
          <a:noFill/>
        </p:spPr>
        <p:txBody>
          <a:bodyPr wrap="square" rtlCol="0">
            <a:spAutoFit/>
          </a:bodyPr>
          <a:lstStyle/>
          <a:p>
            <a:pPr>
              <a:lnSpc>
                <a:spcPct val="150000"/>
              </a:lnSpc>
            </a:pPr>
            <a:r>
              <a:rPr lang="fr-FR" sz="1400" u="sng" dirty="0" smtClean="0">
                <a:latin typeface="SimpleRonde" pitchFamily="2" charset="0"/>
              </a:rPr>
              <a:t>Lis les phrases suivantes puis recopie la définition du dictionnaire qui correspond au mot en gras.</a:t>
            </a:r>
            <a:endParaRPr lang="fr-FR" sz="1400" u="sng" dirty="0">
              <a:latin typeface="SimpleRonde" pitchFamily="2" charset="0"/>
            </a:endParaRPr>
          </a:p>
        </p:txBody>
      </p:sp>
      <p:sp>
        <p:nvSpPr>
          <p:cNvPr id="13" name="Rectangle à coins arrondis 12"/>
          <p:cNvSpPr/>
          <p:nvPr/>
        </p:nvSpPr>
        <p:spPr>
          <a:xfrm>
            <a:off x="6568752" y="1576028"/>
            <a:ext cx="201216" cy="201216"/>
          </a:xfrm>
          <a:prstGeom prst="roundRect">
            <a:avLst/>
          </a:prstGeom>
          <a:solidFill>
            <a:schemeClr val="bg1"/>
          </a:solidFill>
          <a:ln>
            <a:solidFill>
              <a:schemeClr val="bg1">
                <a:lumMod val="5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fr-F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fr-FR"/>
          </a:p>
        </p:txBody>
      </p:sp>
      <p:sp>
        <p:nvSpPr>
          <p:cNvPr id="14" name="ZoneTexte 13"/>
          <p:cNvSpPr txBox="1"/>
          <p:nvPr/>
        </p:nvSpPr>
        <p:spPr>
          <a:xfrm>
            <a:off x="207715" y="2587769"/>
            <a:ext cx="6461645" cy="646331"/>
          </a:xfrm>
          <a:prstGeom prst="rect">
            <a:avLst/>
          </a:prstGeom>
          <a:solidFill>
            <a:schemeClr val="bg1">
              <a:lumMod val="85000"/>
            </a:schemeClr>
          </a:solidFill>
          <a:effectLst>
            <a:outerShdw blurRad="50800" dist="38100" dir="2700000" algn="tl" rotWithShape="0">
              <a:prstClr val="black">
                <a:alpha val="40000"/>
              </a:prstClr>
            </a:outerShdw>
          </a:effectLst>
        </p:spPr>
        <p:txBody>
          <a:bodyPr wrap="square" rtlCol="0">
            <a:spAutoFit/>
          </a:bodyPr>
          <a:lstStyle/>
          <a:p>
            <a:pPr algn="just"/>
            <a:r>
              <a:rPr lang="fr-FR" sz="1200" b="1" dirty="0" smtClean="0">
                <a:latin typeface="Comic Sans MS" pitchFamily="66" charset="0"/>
              </a:rPr>
              <a:t>Table </a:t>
            </a:r>
            <a:r>
              <a:rPr lang="fr-FR" sz="1200" i="1" dirty="0" smtClean="0">
                <a:latin typeface="Comic Sans MS" pitchFamily="66" charset="0"/>
              </a:rPr>
              <a:t>n. f. </a:t>
            </a:r>
            <a:r>
              <a:rPr lang="fr-FR" sz="1200" dirty="0" smtClean="0">
                <a:latin typeface="Comic Sans MS" pitchFamily="66" charset="0"/>
              </a:rPr>
              <a:t>1) </a:t>
            </a:r>
            <a:r>
              <a:rPr lang="fr-FR" sz="1200" dirty="0">
                <a:latin typeface="Comic Sans MS" pitchFamily="66" charset="0"/>
              </a:rPr>
              <a:t>Meuble composé d'un plateau horizontal reposant sur un ou plusieurs pieds ou </a:t>
            </a:r>
            <a:r>
              <a:rPr lang="fr-FR" sz="1200" dirty="0" smtClean="0">
                <a:latin typeface="Comic Sans MS" pitchFamily="66" charset="0"/>
              </a:rPr>
              <a:t>supports. 2) Tableau qui donne tous les produits de deux nombres compris entre 1 et 10.</a:t>
            </a:r>
            <a:endParaRPr lang="fr-FR" sz="1200" dirty="0">
              <a:latin typeface="Comic Sans MS" pitchFamily="66" charset="0"/>
            </a:endParaRPr>
          </a:p>
        </p:txBody>
      </p:sp>
      <p:sp>
        <p:nvSpPr>
          <p:cNvPr id="15" name="Rectangle 14"/>
          <p:cNvSpPr/>
          <p:nvPr/>
        </p:nvSpPr>
        <p:spPr>
          <a:xfrm>
            <a:off x="207715" y="4676001"/>
            <a:ext cx="6562253" cy="276999"/>
          </a:xfrm>
          <a:prstGeom prst="rect">
            <a:avLst/>
          </a:prstGeom>
        </p:spPr>
        <p:txBody>
          <a:bodyPr wrap="square">
            <a:spAutoFit/>
          </a:bodyPr>
          <a:lstStyle/>
          <a:p>
            <a:r>
              <a:rPr lang="fr-FR" sz="1200" dirty="0" smtClean="0">
                <a:latin typeface="Comic Sans MS" pitchFamily="66" charset="0"/>
              </a:rPr>
              <a:t>Il a posé les assiettes et les couverts sur la </a:t>
            </a:r>
            <a:r>
              <a:rPr lang="fr-FR" sz="1200" b="1" dirty="0" smtClean="0">
                <a:latin typeface="Comic Sans MS" pitchFamily="66" charset="0"/>
              </a:rPr>
              <a:t>table</a:t>
            </a:r>
            <a:r>
              <a:rPr lang="fr-FR" sz="1200" dirty="0" smtClean="0">
                <a:latin typeface="Comic Sans MS" pitchFamily="66" charset="0"/>
              </a:rPr>
              <a:t>.</a:t>
            </a:r>
            <a:endParaRPr lang="fr-FR" sz="1200" dirty="0">
              <a:latin typeface="Comic Sans MS" pitchFamily="66" charset="0"/>
            </a:endParaRPr>
          </a:p>
        </p:txBody>
      </p:sp>
      <p:sp>
        <p:nvSpPr>
          <p:cNvPr id="16" name="Rectangle 15"/>
          <p:cNvSpPr/>
          <p:nvPr/>
        </p:nvSpPr>
        <p:spPr>
          <a:xfrm>
            <a:off x="207715" y="3523873"/>
            <a:ext cx="6562253" cy="276999"/>
          </a:xfrm>
          <a:prstGeom prst="rect">
            <a:avLst/>
          </a:prstGeom>
        </p:spPr>
        <p:txBody>
          <a:bodyPr wrap="square">
            <a:spAutoFit/>
          </a:bodyPr>
          <a:lstStyle/>
          <a:p>
            <a:r>
              <a:rPr lang="fr-FR" sz="1200" dirty="0" smtClean="0">
                <a:latin typeface="Comic Sans MS" pitchFamily="66" charset="0"/>
              </a:rPr>
              <a:t>Nous devons connaitre nos </a:t>
            </a:r>
            <a:r>
              <a:rPr lang="fr-FR" sz="1200" b="1" dirty="0" smtClean="0">
                <a:latin typeface="Comic Sans MS" pitchFamily="66" charset="0"/>
              </a:rPr>
              <a:t>tables</a:t>
            </a:r>
            <a:r>
              <a:rPr lang="fr-FR" sz="1200" dirty="0" smtClean="0">
                <a:latin typeface="Comic Sans MS" pitchFamily="66" charset="0"/>
              </a:rPr>
              <a:t> de multiplication par cœur.</a:t>
            </a:r>
            <a:endParaRPr lang="fr-FR" sz="1200" dirty="0">
              <a:latin typeface="Comic Sans MS" pitchFamily="66" charset="0"/>
            </a:endParaRPr>
          </a:p>
        </p:txBody>
      </p:sp>
      <p:pic>
        <p:nvPicPr>
          <p:cNvPr id="17" name="Image 16" descr="Capture d’écran"/>
          <p:cNvPicPr>
            <a:picLocks noChangeAspect="1"/>
          </p:cNvPicPr>
          <p:nvPr/>
        </p:nvPicPr>
        <p:blipFill rotWithShape="1">
          <a:blip r:embed="rId2">
            <a:extLst>
              <a:ext uri="{28A0092B-C50C-407E-A947-70E740481C1C}">
                <a14:useLocalDpi xmlns:a14="http://schemas.microsoft.com/office/drawing/2010/main" val="0"/>
              </a:ext>
            </a:extLst>
          </a:blip>
          <a:srcRect l="5267" r="4434" b="79079"/>
          <a:stretch/>
        </p:blipFill>
        <p:spPr>
          <a:xfrm>
            <a:off x="207715" y="3811905"/>
            <a:ext cx="6192688" cy="502778"/>
          </a:xfrm>
          <a:prstGeom prst="rect">
            <a:avLst/>
          </a:prstGeom>
        </p:spPr>
      </p:pic>
      <p:pic>
        <p:nvPicPr>
          <p:cNvPr id="18" name="Image 17" descr="Capture d’écran"/>
          <p:cNvPicPr>
            <a:picLocks noChangeAspect="1"/>
          </p:cNvPicPr>
          <p:nvPr/>
        </p:nvPicPr>
        <p:blipFill rotWithShape="1">
          <a:blip r:embed="rId2">
            <a:extLst>
              <a:ext uri="{28A0092B-C50C-407E-A947-70E740481C1C}">
                <a14:useLocalDpi xmlns:a14="http://schemas.microsoft.com/office/drawing/2010/main" val="0"/>
              </a:ext>
            </a:extLst>
          </a:blip>
          <a:srcRect l="5267" r="4434" b="79079"/>
          <a:stretch/>
        </p:blipFill>
        <p:spPr>
          <a:xfrm>
            <a:off x="207715" y="4954278"/>
            <a:ext cx="6192688" cy="502778"/>
          </a:xfrm>
          <a:prstGeom prst="rect">
            <a:avLst/>
          </a:prstGeom>
        </p:spPr>
      </p:pic>
    </p:spTree>
    <p:extLst>
      <p:ext uri="{BB962C8B-B14F-4D97-AF65-F5344CB8AC3E}">
        <p14:creationId xmlns:p14="http://schemas.microsoft.com/office/powerpoint/2010/main" val="10765724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
          <p:cNvSpPr>
            <a:spLocks noGrp="1"/>
          </p:cNvSpPr>
          <p:nvPr>
            <p:ph type="body" sz="quarter" idx="10"/>
          </p:nvPr>
        </p:nvSpPr>
        <p:spPr/>
        <p:txBody>
          <a:bodyPr anchor="ctr">
            <a:normAutofit fontScale="77500" lnSpcReduction="20000"/>
          </a:bodyPr>
          <a:lstStyle/>
          <a:p>
            <a:r>
              <a:rPr lang="fr-FR" dirty="0" smtClean="0"/>
              <a:t>Les différents sens d’un mot</a:t>
            </a:r>
            <a:endParaRPr lang="fr-FR" dirty="0"/>
          </a:p>
        </p:txBody>
      </p:sp>
      <p:grpSp>
        <p:nvGrpSpPr>
          <p:cNvPr id="3" name="Groupe 2"/>
          <p:cNvGrpSpPr/>
          <p:nvPr/>
        </p:nvGrpSpPr>
        <p:grpSpPr>
          <a:xfrm>
            <a:off x="116632" y="1424608"/>
            <a:ext cx="360040" cy="461665"/>
            <a:chOff x="116632" y="1352600"/>
            <a:chExt cx="360040" cy="461665"/>
          </a:xfrm>
        </p:grpSpPr>
        <p:sp>
          <p:nvSpPr>
            <p:cNvPr id="4" name="Ellipse 3"/>
            <p:cNvSpPr/>
            <p:nvPr/>
          </p:nvSpPr>
          <p:spPr>
            <a:xfrm>
              <a:off x="116632" y="1424608"/>
              <a:ext cx="360040" cy="360040"/>
            </a:xfrm>
            <a:prstGeom prst="ellipse">
              <a:avLst/>
            </a:prstGeom>
            <a:solidFill>
              <a:schemeClr val="bg1">
                <a:lumMod val="85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 name="ZoneTexte 4"/>
            <p:cNvSpPr txBox="1"/>
            <p:nvPr/>
          </p:nvSpPr>
          <p:spPr>
            <a:xfrm>
              <a:off x="116632" y="1352600"/>
              <a:ext cx="360040" cy="461665"/>
            </a:xfrm>
            <a:prstGeom prst="rect">
              <a:avLst/>
            </a:prstGeom>
            <a:noFill/>
          </p:spPr>
          <p:txBody>
            <a:bodyPr wrap="square" rtlCol="0">
              <a:spAutoFit/>
            </a:bodyPr>
            <a:lstStyle/>
            <a:p>
              <a:pPr algn="ctr"/>
              <a:r>
                <a:rPr lang="fr-FR" sz="2400" dirty="0" smtClean="0">
                  <a:solidFill>
                    <a:schemeClr val="bg1">
                      <a:lumMod val="50000"/>
                    </a:schemeClr>
                  </a:solidFill>
                  <a:effectLst>
                    <a:outerShdw blurRad="38100" dist="38100" dir="2700000" algn="tl">
                      <a:srgbClr val="000000">
                        <a:alpha val="43137"/>
                      </a:srgbClr>
                    </a:outerShdw>
                  </a:effectLst>
                  <a:latin typeface="Berlin Sans FB Demi" pitchFamily="34" charset="0"/>
                </a:rPr>
                <a:t>1</a:t>
              </a:r>
              <a:endParaRPr lang="fr-FR" dirty="0">
                <a:solidFill>
                  <a:schemeClr val="bg1">
                    <a:lumMod val="50000"/>
                  </a:schemeClr>
                </a:solidFill>
                <a:effectLst>
                  <a:outerShdw blurRad="38100" dist="38100" dir="2700000" algn="tl">
                    <a:srgbClr val="000000">
                      <a:alpha val="43137"/>
                    </a:srgbClr>
                  </a:outerShdw>
                </a:effectLst>
                <a:latin typeface="Berlin Sans FB Demi" pitchFamily="34" charset="0"/>
              </a:endParaRPr>
            </a:p>
          </p:txBody>
        </p:sp>
      </p:grpSp>
      <p:sp>
        <p:nvSpPr>
          <p:cNvPr id="6" name="ZoneTexte 5"/>
          <p:cNvSpPr txBox="1"/>
          <p:nvPr/>
        </p:nvSpPr>
        <p:spPr>
          <a:xfrm>
            <a:off x="476672" y="1516132"/>
            <a:ext cx="6092080" cy="738664"/>
          </a:xfrm>
          <a:prstGeom prst="rect">
            <a:avLst/>
          </a:prstGeom>
          <a:noFill/>
        </p:spPr>
        <p:txBody>
          <a:bodyPr wrap="square" rtlCol="0">
            <a:spAutoFit/>
          </a:bodyPr>
          <a:lstStyle/>
          <a:p>
            <a:pPr>
              <a:lnSpc>
                <a:spcPct val="150000"/>
              </a:lnSpc>
            </a:pPr>
            <a:r>
              <a:rPr lang="fr-FR" sz="1400" u="sng" dirty="0" smtClean="0">
                <a:latin typeface="SimpleRonde" pitchFamily="2" charset="0"/>
              </a:rPr>
              <a:t>Lis les phrases suivantes puis recopie la définition du dictionnaire qui correspond au mot en gras.</a:t>
            </a:r>
            <a:endParaRPr lang="fr-FR" sz="1400" u="sng" dirty="0">
              <a:latin typeface="SimpleRonde" pitchFamily="2" charset="0"/>
            </a:endParaRPr>
          </a:p>
        </p:txBody>
      </p:sp>
      <p:sp>
        <p:nvSpPr>
          <p:cNvPr id="7" name="Rectangle à coins arrondis 6"/>
          <p:cNvSpPr/>
          <p:nvPr/>
        </p:nvSpPr>
        <p:spPr>
          <a:xfrm>
            <a:off x="6568752" y="1576028"/>
            <a:ext cx="201216" cy="201216"/>
          </a:xfrm>
          <a:prstGeom prst="roundRect">
            <a:avLst/>
          </a:prstGeom>
          <a:solidFill>
            <a:schemeClr val="bg1"/>
          </a:solidFill>
          <a:ln>
            <a:solidFill>
              <a:schemeClr val="bg1">
                <a:lumMod val="5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fr-F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fr-FR"/>
          </a:p>
        </p:txBody>
      </p:sp>
      <p:sp>
        <p:nvSpPr>
          <p:cNvPr id="8" name="ZoneTexte 7"/>
          <p:cNvSpPr txBox="1"/>
          <p:nvPr/>
        </p:nvSpPr>
        <p:spPr>
          <a:xfrm>
            <a:off x="207715" y="2576736"/>
            <a:ext cx="6461645" cy="646331"/>
          </a:xfrm>
          <a:prstGeom prst="rect">
            <a:avLst/>
          </a:prstGeom>
          <a:solidFill>
            <a:schemeClr val="bg1">
              <a:lumMod val="85000"/>
            </a:schemeClr>
          </a:solidFill>
          <a:effectLst>
            <a:outerShdw blurRad="50800" dist="38100" dir="2700000" algn="tl" rotWithShape="0">
              <a:prstClr val="black">
                <a:alpha val="40000"/>
              </a:prstClr>
            </a:outerShdw>
          </a:effectLst>
        </p:spPr>
        <p:txBody>
          <a:bodyPr wrap="square" rtlCol="0">
            <a:spAutoFit/>
          </a:bodyPr>
          <a:lstStyle/>
          <a:p>
            <a:pPr algn="just"/>
            <a:r>
              <a:rPr lang="fr-FR" sz="1200" b="1" dirty="0" smtClean="0">
                <a:latin typeface="Comic Sans MS" pitchFamily="66" charset="0"/>
              </a:rPr>
              <a:t>Tableau </a:t>
            </a:r>
            <a:r>
              <a:rPr lang="fr-FR" sz="1200" i="1" dirty="0" smtClean="0">
                <a:latin typeface="Comic Sans MS" pitchFamily="66" charset="0"/>
              </a:rPr>
              <a:t>n. m. </a:t>
            </a:r>
            <a:r>
              <a:rPr lang="fr-FR" sz="1200" dirty="0" smtClean="0">
                <a:latin typeface="Comic Sans MS" pitchFamily="66" charset="0"/>
              </a:rPr>
              <a:t>1) </a:t>
            </a:r>
            <a:r>
              <a:rPr lang="fr-FR" sz="1200" dirty="0">
                <a:latin typeface="Comic Sans MS" pitchFamily="66" charset="0"/>
              </a:rPr>
              <a:t>Support mural d'écriture, sur la surface duquel on écrit avec un morceau de craie ou un feutre</a:t>
            </a:r>
            <a:r>
              <a:rPr lang="fr-FR" sz="1200" dirty="0" smtClean="0">
                <a:latin typeface="Comic Sans MS" pitchFamily="66" charset="0"/>
              </a:rPr>
              <a:t>. 2) </a:t>
            </a:r>
            <a:r>
              <a:rPr lang="fr-FR" sz="1200" dirty="0">
                <a:latin typeface="Comic Sans MS" pitchFamily="66" charset="0"/>
              </a:rPr>
              <a:t>Œuvre picturale exécutée sur </a:t>
            </a:r>
            <a:r>
              <a:rPr lang="fr-FR" sz="1200" dirty="0" smtClean="0">
                <a:latin typeface="Comic Sans MS" pitchFamily="66" charset="0"/>
              </a:rPr>
              <a:t>une toile généralement ornée d’un cadre.</a:t>
            </a:r>
            <a:endParaRPr lang="fr-FR" sz="1200" dirty="0">
              <a:latin typeface="Comic Sans MS" pitchFamily="66" charset="0"/>
            </a:endParaRPr>
          </a:p>
        </p:txBody>
      </p:sp>
      <p:sp>
        <p:nvSpPr>
          <p:cNvPr id="9" name="Rectangle 8"/>
          <p:cNvSpPr/>
          <p:nvPr/>
        </p:nvSpPr>
        <p:spPr>
          <a:xfrm>
            <a:off x="207715" y="4664968"/>
            <a:ext cx="6562253" cy="276999"/>
          </a:xfrm>
          <a:prstGeom prst="rect">
            <a:avLst/>
          </a:prstGeom>
        </p:spPr>
        <p:txBody>
          <a:bodyPr wrap="square">
            <a:spAutoFit/>
          </a:bodyPr>
          <a:lstStyle/>
          <a:p>
            <a:r>
              <a:rPr lang="fr-FR" sz="1200" dirty="0" smtClean="0">
                <a:latin typeface="Comic Sans MS" pitchFamily="66" charset="0"/>
              </a:rPr>
              <a:t>La maitresse écrit les devoirs au </a:t>
            </a:r>
            <a:r>
              <a:rPr lang="fr-FR" sz="1200" b="1" dirty="0" smtClean="0">
                <a:latin typeface="Comic Sans MS" pitchFamily="66" charset="0"/>
              </a:rPr>
              <a:t>tableau</a:t>
            </a:r>
            <a:r>
              <a:rPr lang="fr-FR" sz="1200" dirty="0" smtClean="0">
                <a:latin typeface="Comic Sans MS" pitchFamily="66" charset="0"/>
              </a:rPr>
              <a:t>.</a:t>
            </a:r>
            <a:endParaRPr lang="fr-FR" sz="1200" dirty="0">
              <a:latin typeface="Comic Sans MS" pitchFamily="66" charset="0"/>
            </a:endParaRPr>
          </a:p>
        </p:txBody>
      </p:sp>
      <p:sp>
        <p:nvSpPr>
          <p:cNvPr id="10" name="Rectangle 9"/>
          <p:cNvSpPr/>
          <p:nvPr/>
        </p:nvSpPr>
        <p:spPr>
          <a:xfrm>
            <a:off x="207715" y="3512840"/>
            <a:ext cx="6562253" cy="276999"/>
          </a:xfrm>
          <a:prstGeom prst="rect">
            <a:avLst/>
          </a:prstGeom>
        </p:spPr>
        <p:txBody>
          <a:bodyPr wrap="square">
            <a:spAutoFit/>
          </a:bodyPr>
          <a:lstStyle/>
          <a:p>
            <a:r>
              <a:rPr lang="fr-FR" sz="1200" dirty="0" smtClean="0">
                <a:latin typeface="Comic Sans MS" pitchFamily="66" charset="0"/>
              </a:rPr>
              <a:t>Ce peintre a réalisé un </a:t>
            </a:r>
            <a:r>
              <a:rPr lang="fr-FR" sz="1200" b="1" dirty="0" smtClean="0">
                <a:latin typeface="Comic Sans MS" pitchFamily="66" charset="0"/>
              </a:rPr>
              <a:t>tableau</a:t>
            </a:r>
            <a:r>
              <a:rPr lang="fr-FR" sz="1200" dirty="0" smtClean="0">
                <a:latin typeface="Comic Sans MS" pitchFamily="66" charset="0"/>
              </a:rPr>
              <a:t> magnifique représentant le sacre de Louis XIV.</a:t>
            </a:r>
            <a:endParaRPr lang="fr-FR" sz="1200" dirty="0">
              <a:latin typeface="Comic Sans MS" pitchFamily="66" charset="0"/>
            </a:endParaRPr>
          </a:p>
        </p:txBody>
      </p:sp>
      <p:pic>
        <p:nvPicPr>
          <p:cNvPr id="11" name="Image 10" descr="Capture d’écran"/>
          <p:cNvPicPr>
            <a:picLocks noChangeAspect="1"/>
          </p:cNvPicPr>
          <p:nvPr/>
        </p:nvPicPr>
        <p:blipFill rotWithShape="1">
          <a:blip r:embed="rId2">
            <a:extLst>
              <a:ext uri="{28A0092B-C50C-407E-A947-70E740481C1C}">
                <a14:useLocalDpi xmlns:a14="http://schemas.microsoft.com/office/drawing/2010/main" val="0"/>
              </a:ext>
            </a:extLst>
          </a:blip>
          <a:srcRect l="5267" r="4434" b="79079"/>
          <a:stretch/>
        </p:blipFill>
        <p:spPr>
          <a:xfrm>
            <a:off x="207715" y="3800872"/>
            <a:ext cx="6192688" cy="502778"/>
          </a:xfrm>
          <a:prstGeom prst="rect">
            <a:avLst/>
          </a:prstGeom>
        </p:spPr>
      </p:pic>
      <p:pic>
        <p:nvPicPr>
          <p:cNvPr id="12" name="Image 11" descr="Capture d’écran"/>
          <p:cNvPicPr>
            <a:picLocks noChangeAspect="1"/>
          </p:cNvPicPr>
          <p:nvPr/>
        </p:nvPicPr>
        <p:blipFill rotWithShape="1">
          <a:blip r:embed="rId2">
            <a:extLst>
              <a:ext uri="{28A0092B-C50C-407E-A947-70E740481C1C}">
                <a14:useLocalDpi xmlns:a14="http://schemas.microsoft.com/office/drawing/2010/main" val="0"/>
              </a:ext>
            </a:extLst>
          </a:blip>
          <a:srcRect l="5267" r="4434" b="79079"/>
          <a:stretch/>
        </p:blipFill>
        <p:spPr>
          <a:xfrm>
            <a:off x="207715" y="4943245"/>
            <a:ext cx="6192688" cy="502778"/>
          </a:xfrm>
          <a:prstGeom prst="rect">
            <a:avLst/>
          </a:prstGeom>
        </p:spPr>
      </p:pic>
      <p:grpSp>
        <p:nvGrpSpPr>
          <p:cNvPr id="33" name="Groupe 32"/>
          <p:cNvGrpSpPr/>
          <p:nvPr/>
        </p:nvGrpSpPr>
        <p:grpSpPr>
          <a:xfrm>
            <a:off x="116632" y="6013604"/>
            <a:ext cx="360040" cy="461665"/>
            <a:chOff x="116632" y="1352600"/>
            <a:chExt cx="360040" cy="461665"/>
          </a:xfrm>
        </p:grpSpPr>
        <p:sp>
          <p:nvSpPr>
            <p:cNvPr id="34" name="Ellipse 33"/>
            <p:cNvSpPr/>
            <p:nvPr/>
          </p:nvSpPr>
          <p:spPr>
            <a:xfrm>
              <a:off x="116632" y="1424608"/>
              <a:ext cx="360040" cy="360040"/>
            </a:xfrm>
            <a:prstGeom prst="ellipse">
              <a:avLst/>
            </a:prstGeom>
            <a:solidFill>
              <a:schemeClr val="bg1">
                <a:lumMod val="85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5" name="ZoneTexte 34"/>
            <p:cNvSpPr txBox="1"/>
            <p:nvPr/>
          </p:nvSpPr>
          <p:spPr>
            <a:xfrm>
              <a:off x="116632" y="1352600"/>
              <a:ext cx="360040" cy="461665"/>
            </a:xfrm>
            <a:prstGeom prst="rect">
              <a:avLst/>
            </a:prstGeom>
            <a:noFill/>
          </p:spPr>
          <p:txBody>
            <a:bodyPr wrap="square" rtlCol="0">
              <a:spAutoFit/>
            </a:bodyPr>
            <a:lstStyle/>
            <a:p>
              <a:pPr algn="ctr"/>
              <a:r>
                <a:rPr lang="fr-FR" sz="2400" dirty="0" smtClean="0">
                  <a:solidFill>
                    <a:schemeClr val="bg1">
                      <a:lumMod val="50000"/>
                    </a:schemeClr>
                  </a:solidFill>
                  <a:effectLst>
                    <a:outerShdw blurRad="38100" dist="38100" dir="2700000" algn="tl">
                      <a:srgbClr val="000000">
                        <a:alpha val="43137"/>
                      </a:srgbClr>
                    </a:outerShdw>
                  </a:effectLst>
                  <a:latin typeface="Berlin Sans FB Demi" pitchFamily="34" charset="0"/>
                </a:rPr>
                <a:t>2</a:t>
              </a:r>
              <a:endParaRPr lang="fr-FR" dirty="0">
                <a:solidFill>
                  <a:schemeClr val="bg1">
                    <a:lumMod val="50000"/>
                  </a:schemeClr>
                </a:solidFill>
                <a:effectLst>
                  <a:outerShdw blurRad="38100" dist="38100" dir="2700000" algn="tl">
                    <a:srgbClr val="000000">
                      <a:alpha val="43137"/>
                    </a:srgbClr>
                  </a:outerShdw>
                </a:effectLst>
                <a:latin typeface="Berlin Sans FB Demi" pitchFamily="34" charset="0"/>
              </a:endParaRPr>
            </a:p>
          </p:txBody>
        </p:sp>
      </p:grpSp>
      <p:sp>
        <p:nvSpPr>
          <p:cNvPr id="36" name="ZoneTexte 35"/>
          <p:cNvSpPr txBox="1"/>
          <p:nvPr/>
        </p:nvSpPr>
        <p:spPr>
          <a:xfrm>
            <a:off x="476672" y="6105128"/>
            <a:ext cx="6092080" cy="738664"/>
          </a:xfrm>
          <a:prstGeom prst="rect">
            <a:avLst/>
          </a:prstGeom>
          <a:noFill/>
        </p:spPr>
        <p:txBody>
          <a:bodyPr wrap="square" rtlCol="0">
            <a:spAutoFit/>
          </a:bodyPr>
          <a:lstStyle/>
          <a:p>
            <a:pPr>
              <a:lnSpc>
                <a:spcPct val="150000"/>
              </a:lnSpc>
            </a:pPr>
            <a:r>
              <a:rPr lang="fr-FR" sz="1400" u="sng" dirty="0" smtClean="0">
                <a:latin typeface="SimpleRonde" pitchFamily="2" charset="0"/>
              </a:rPr>
              <a:t>Complète chaque paire de phrases par le mot qui convient :</a:t>
            </a:r>
          </a:p>
          <a:p>
            <a:pPr algn="ctr">
              <a:lnSpc>
                <a:spcPct val="150000"/>
              </a:lnSpc>
            </a:pPr>
            <a:r>
              <a:rPr lang="fr-FR" sz="1400" dirty="0" smtClean="0">
                <a:latin typeface="Comic Sans MS" pitchFamily="66" charset="0"/>
              </a:rPr>
              <a:t>plan, caractère, lit, place</a:t>
            </a:r>
            <a:endParaRPr lang="fr-FR" sz="1400" dirty="0">
              <a:latin typeface="Comic Sans MS" pitchFamily="66" charset="0"/>
            </a:endParaRPr>
          </a:p>
        </p:txBody>
      </p:sp>
      <p:sp>
        <p:nvSpPr>
          <p:cNvPr id="37" name="Rectangle à coins arrondis 36"/>
          <p:cNvSpPr/>
          <p:nvPr/>
        </p:nvSpPr>
        <p:spPr>
          <a:xfrm>
            <a:off x="6568752" y="6165024"/>
            <a:ext cx="201216" cy="201216"/>
          </a:xfrm>
          <a:prstGeom prst="roundRect">
            <a:avLst/>
          </a:prstGeom>
          <a:solidFill>
            <a:schemeClr val="bg1"/>
          </a:solidFill>
          <a:ln>
            <a:solidFill>
              <a:schemeClr val="bg1">
                <a:lumMod val="5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fr-F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fr-FR"/>
          </a:p>
        </p:txBody>
      </p:sp>
      <p:sp>
        <p:nvSpPr>
          <p:cNvPr id="38" name="ZoneTexte 37"/>
          <p:cNvSpPr txBox="1"/>
          <p:nvPr/>
        </p:nvSpPr>
        <p:spPr>
          <a:xfrm>
            <a:off x="116633" y="7113240"/>
            <a:ext cx="6653336" cy="2400657"/>
          </a:xfrm>
          <a:prstGeom prst="rect">
            <a:avLst/>
          </a:prstGeom>
          <a:noFill/>
        </p:spPr>
        <p:txBody>
          <a:bodyPr wrap="square" rtlCol="0">
            <a:spAutoFit/>
          </a:bodyPr>
          <a:lstStyle/>
          <a:p>
            <a:pPr marL="228600" indent="-228600">
              <a:lnSpc>
                <a:spcPct val="250000"/>
              </a:lnSpc>
              <a:buAutoNum type="arabicPeriod"/>
            </a:pPr>
            <a:r>
              <a:rPr lang="fr-FR" sz="1200" dirty="0" smtClean="0">
                <a:latin typeface="Comic Sans MS" pitchFamily="66" charset="0"/>
              </a:rPr>
              <a:t>Le ________ de la rivière est à sec. / J’ai rangé mes couvertures sur mon ________ .</a:t>
            </a:r>
          </a:p>
          <a:p>
            <a:pPr marL="228600" indent="-228600">
              <a:lnSpc>
                <a:spcPct val="250000"/>
              </a:lnSpc>
              <a:buAutoNum type="arabicPeriod"/>
            </a:pPr>
            <a:r>
              <a:rPr lang="fr-FR" sz="1200" dirty="0" smtClean="0">
                <a:latin typeface="Comic Sans MS" pitchFamily="66" charset="0"/>
              </a:rPr>
              <a:t>Cet enfant a bon ______________. / Ce livre est écrit en gros ________________ .</a:t>
            </a:r>
          </a:p>
          <a:p>
            <a:pPr marL="228600" indent="-228600">
              <a:lnSpc>
                <a:spcPct val="250000"/>
              </a:lnSpc>
              <a:buAutoNum type="arabicPeriod"/>
            </a:pPr>
            <a:r>
              <a:rPr lang="fr-FR" sz="1200" dirty="0" smtClean="0">
                <a:latin typeface="Comic Sans MS" pitchFamily="66" charset="0"/>
              </a:rPr>
              <a:t>Cherche la rue sur le ______________. / Ton ______________ est risqué.</a:t>
            </a:r>
          </a:p>
          <a:p>
            <a:pPr marL="228600" indent="-228600">
              <a:lnSpc>
                <a:spcPct val="250000"/>
              </a:lnSpc>
              <a:buAutoNum type="arabicPeriod"/>
            </a:pPr>
            <a:r>
              <a:rPr lang="fr-FR" sz="1200" dirty="0" smtClean="0">
                <a:latin typeface="Comic Sans MS" pitchFamily="66" charset="0"/>
              </a:rPr>
              <a:t>Au Moyen Âge, les _________________ fortes étaient nombreuses. / Voici ta _______________ de cinéma.</a:t>
            </a:r>
          </a:p>
        </p:txBody>
      </p:sp>
    </p:spTree>
    <p:extLst>
      <p:ext uri="{BB962C8B-B14F-4D97-AF65-F5344CB8AC3E}">
        <p14:creationId xmlns:p14="http://schemas.microsoft.com/office/powerpoint/2010/main" val="49961673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texte 3"/>
          <p:cNvSpPr>
            <a:spLocks noGrp="1"/>
          </p:cNvSpPr>
          <p:nvPr>
            <p:ph type="body" sz="quarter" idx="10"/>
          </p:nvPr>
        </p:nvSpPr>
        <p:spPr/>
        <p:txBody>
          <a:bodyPr/>
          <a:lstStyle/>
          <a:p>
            <a:r>
              <a:rPr lang="fr-FR" dirty="0" smtClean="0"/>
              <a:t>Utiliser le dictionnaire</a:t>
            </a:r>
            <a:endParaRPr lang="fr-FR" dirty="0"/>
          </a:p>
        </p:txBody>
      </p:sp>
      <p:sp>
        <p:nvSpPr>
          <p:cNvPr id="7" name="ZoneTexte 6"/>
          <p:cNvSpPr txBox="1"/>
          <p:nvPr/>
        </p:nvSpPr>
        <p:spPr>
          <a:xfrm>
            <a:off x="548680" y="1200009"/>
            <a:ext cx="6020072" cy="415498"/>
          </a:xfrm>
          <a:prstGeom prst="rect">
            <a:avLst/>
          </a:prstGeom>
          <a:noFill/>
        </p:spPr>
        <p:txBody>
          <a:bodyPr wrap="square" rtlCol="0">
            <a:spAutoFit/>
          </a:bodyPr>
          <a:lstStyle/>
          <a:p>
            <a:pPr>
              <a:lnSpc>
                <a:spcPct val="150000"/>
              </a:lnSpc>
            </a:pPr>
            <a:r>
              <a:rPr lang="fr-FR" sz="1400" u="sng" dirty="0" smtClean="0">
                <a:latin typeface="SimpleRonde" pitchFamily="2" charset="0"/>
              </a:rPr>
              <a:t>Pour chaque mot, recopie la définition du dictionnaire.</a:t>
            </a:r>
            <a:endParaRPr lang="fr-FR" sz="1400" u="sng" dirty="0">
              <a:latin typeface="SimpleRonde" pitchFamily="2" charset="0"/>
            </a:endParaRPr>
          </a:p>
        </p:txBody>
      </p:sp>
      <p:grpSp>
        <p:nvGrpSpPr>
          <p:cNvPr id="8" name="Groupe 7"/>
          <p:cNvGrpSpPr/>
          <p:nvPr/>
        </p:nvGrpSpPr>
        <p:grpSpPr>
          <a:xfrm>
            <a:off x="116632" y="1136576"/>
            <a:ext cx="360040" cy="461665"/>
            <a:chOff x="116632" y="1352600"/>
            <a:chExt cx="360040" cy="461665"/>
          </a:xfrm>
        </p:grpSpPr>
        <p:sp>
          <p:nvSpPr>
            <p:cNvPr id="9" name="Ellipse 8"/>
            <p:cNvSpPr/>
            <p:nvPr/>
          </p:nvSpPr>
          <p:spPr>
            <a:xfrm>
              <a:off x="116632" y="1424608"/>
              <a:ext cx="360040" cy="360040"/>
            </a:xfrm>
            <a:prstGeom prst="ellipse">
              <a:avLst/>
            </a:prstGeom>
            <a:solidFill>
              <a:schemeClr val="bg1">
                <a:lumMod val="85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0" name="ZoneTexte 9"/>
            <p:cNvSpPr txBox="1"/>
            <p:nvPr/>
          </p:nvSpPr>
          <p:spPr>
            <a:xfrm>
              <a:off x="116632" y="1352600"/>
              <a:ext cx="360040" cy="461665"/>
            </a:xfrm>
            <a:prstGeom prst="rect">
              <a:avLst/>
            </a:prstGeom>
            <a:noFill/>
          </p:spPr>
          <p:txBody>
            <a:bodyPr wrap="square" rtlCol="0">
              <a:spAutoFit/>
            </a:bodyPr>
            <a:lstStyle/>
            <a:p>
              <a:pPr algn="ctr"/>
              <a:r>
                <a:rPr lang="fr-FR" sz="2400" dirty="0" smtClean="0">
                  <a:solidFill>
                    <a:schemeClr val="bg1">
                      <a:lumMod val="50000"/>
                    </a:schemeClr>
                  </a:solidFill>
                  <a:effectLst>
                    <a:outerShdw blurRad="38100" dist="38100" dir="2700000" algn="tl">
                      <a:srgbClr val="000000">
                        <a:alpha val="43137"/>
                      </a:srgbClr>
                    </a:outerShdw>
                  </a:effectLst>
                  <a:latin typeface="Berlin Sans FB Demi" pitchFamily="34" charset="0"/>
                </a:rPr>
                <a:t>1</a:t>
              </a:r>
              <a:endParaRPr lang="fr-FR" dirty="0">
                <a:solidFill>
                  <a:schemeClr val="bg1">
                    <a:lumMod val="50000"/>
                  </a:schemeClr>
                </a:solidFill>
                <a:effectLst>
                  <a:outerShdw blurRad="38100" dist="38100" dir="2700000" algn="tl">
                    <a:srgbClr val="000000">
                      <a:alpha val="43137"/>
                    </a:srgbClr>
                  </a:outerShdw>
                </a:effectLst>
                <a:latin typeface="Berlin Sans FB Demi" pitchFamily="34" charset="0"/>
              </a:endParaRPr>
            </a:p>
          </p:txBody>
        </p:sp>
      </p:grpSp>
      <p:sp>
        <p:nvSpPr>
          <p:cNvPr id="11" name="Rectangle à coins arrondis 10"/>
          <p:cNvSpPr/>
          <p:nvPr/>
        </p:nvSpPr>
        <p:spPr>
          <a:xfrm>
            <a:off x="6568752" y="1287996"/>
            <a:ext cx="201216" cy="201216"/>
          </a:xfrm>
          <a:prstGeom prst="roundRect">
            <a:avLst/>
          </a:prstGeom>
          <a:solidFill>
            <a:schemeClr val="bg1"/>
          </a:solidFill>
          <a:ln>
            <a:solidFill>
              <a:schemeClr val="bg1">
                <a:lumMod val="5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fr-F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fr-FR"/>
          </a:p>
        </p:txBody>
      </p:sp>
      <p:sp>
        <p:nvSpPr>
          <p:cNvPr id="12" name="ZoneTexte 11"/>
          <p:cNvSpPr txBox="1"/>
          <p:nvPr/>
        </p:nvSpPr>
        <p:spPr>
          <a:xfrm>
            <a:off x="332656" y="1712640"/>
            <a:ext cx="5256584" cy="276999"/>
          </a:xfrm>
          <a:prstGeom prst="rect">
            <a:avLst/>
          </a:prstGeom>
          <a:noFill/>
        </p:spPr>
        <p:txBody>
          <a:bodyPr wrap="square" rtlCol="0">
            <a:spAutoFit/>
          </a:bodyPr>
          <a:lstStyle/>
          <a:p>
            <a:r>
              <a:rPr lang="fr-FR" sz="1200" dirty="0" smtClean="0">
                <a:latin typeface="Comic Sans MS" pitchFamily="66" charset="0"/>
              </a:rPr>
              <a:t>rapace</a:t>
            </a:r>
            <a:endParaRPr lang="fr-FR" sz="1200" dirty="0">
              <a:latin typeface="Comic Sans MS" pitchFamily="66" charset="0"/>
            </a:endParaRPr>
          </a:p>
        </p:txBody>
      </p:sp>
      <p:pic>
        <p:nvPicPr>
          <p:cNvPr id="13" name="Image 12" descr="Capture d’écran"/>
          <p:cNvPicPr>
            <a:picLocks noChangeAspect="1"/>
          </p:cNvPicPr>
          <p:nvPr/>
        </p:nvPicPr>
        <p:blipFill rotWithShape="1">
          <a:blip r:embed="rId2">
            <a:extLst>
              <a:ext uri="{28A0092B-C50C-407E-A947-70E740481C1C}">
                <a14:useLocalDpi xmlns:a14="http://schemas.microsoft.com/office/drawing/2010/main" val="0"/>
              </a:ext>
            </a:extLst>
          </a:blip>
          <a:srcRect l="5267" r="4434" b="72573"/>
          <a:stretch/>
        </p:blipFill>
        <p:spPr>
          <a:xfrm>
            <a:off x="332656" y="1957239"/>
            <a:ext cx="6192688" cy="659105"/>
          </a:xfrm>
          <a:prstGeom prst="rect">
            <a:avLst/>
          </a:prstGeom>
        </p:spPr>
      </p:pic>
      <p:sp>
        <p:nvSpPr>
          <p:cNvPr id="14" name="ZoneTexte 13"/>
          <p:cNvSpPr txBox="1"/>
          <p:nvPr/>
        </p:nvSpPr>
        <p:spPr>
          <a:xfrm>
            <a:off x="313606" y="2594278"/>
            <a:ext cx="4248472" cy="276999"/>
          </a:xfrm>
          <a:prstGeom prst="rect">
            <a:avLst/>
          </a:prstGeom>
          <a:noFill/>
        </p:spPr>
        <p:txBody>
          <a:bodyPr wrap="square" rtlCol="0">
            <a:spAutoFit/>
          </a:bodyPr>
          <a:lstStyle/>
          <a:p>
            <a:r>
              <a:rPr lang="fr-FR" sz="1200" dirty="0" smtClean="0">
                <a:latin typeface="Comic Sans MS" pitchFamily="66" charset="0"/>
              </a:rPr>
              <a:t>habitation</a:t>
            </a:r>
            <a:endParaRPr lang="fr-FR" sz="1200" dirty="0">
              <a:latin typeface="Comic Sans MS" pitchFamily="66" charset="0"/>
            </a:endParaRPr>
          </a:p>
        </p:txBody>
      </p:sp>
      <p:pic>
        <p:nvPicPr>
          <p:cNvPr id="15" name="Image 14" descr="Capture d’écran"/>
          <p:cNvPicPr>
            <a:picLocks noChangeAspect="1"/>
          </p:cNvPicPr>
          <p:nvPr/>
        </p:nvPicPr>
        <p:blipFill rotWithShape="1">
          <a:blip r:embed="rId2">
            <a:extLst>
              <a:ext uri="{28A0092B-C50C-407E-A947-70E740481C1C}">
                <a14:useLocalDpi xmlns:a14="http://schemas.microsoft.com/office/drawing/2010/main" val="0"/>
              </a:ext>
            </a:extLst>
          </a:blip>
          <a:srcRect l="5267" t="1" r="4434" b="71907"/>
          <a:stretch/>
        </p:blipFill>
        <p:spPr>
          <a:xfrm>
            <a:off x="332656" y="2853735"/>
            <a:ext cx="6192688" cy="675134"/>
          </a:xfrm>
          <a:prstGeom prst="rect">
            <a:avLst/>
          </a:prstGeom>
        </p:spPr>
      </p:pic>
      <p:sp>
        <p:nvSpPr>
          <p:cNvPr id="16" name="ZoneTexte 15"/>
          <p:cNvSpPr txBox="1"/>
          <p:nvPr/>
        </p:nvSpPr>
        <p:spPr>
          <a:xfrm>
            <a:off x="332656" y="3528869"/>
            <a:ext cx="5184576" cy="276999"/>
          </a:xfrm>
          <a:prstGeom prst="rect">
            <a:avLst/>
          </a:prstGeom>
          <a:noFill/>
        </p:spPr>
        <p:txBody>
          <a:bodyPr wrap="square" rtlCol="0">
            <a:spAutoFit/>
          </a:bodyPr>
          <a:lstStyle/>
          <a:p>
            <a:r>
              <a:rPr lang="fr-FR" sz="1200" dirty="0" smtClean="0">
                <a:latin typeface="Comic Sans MS" pitchFamily="66" charset="0"/>
              </a:rPr>
              <a:t>cheminée</a:t>
            </a:r>
            <a:endParaRPr lang="fr-FR" sz="1200" dirty="0">
              <a:latin typeface="Comic Sans MS" pitchFamily="66" charset="0"/>
            </a:endParaRPr>
          </a:p>
        </p:txBody>
      </p:sp>
      <p:pic>
        <p:nvPicPr>
          <p:cNvPr id="17" name="Image 16" descr="Capture d’écran"/>
          <p:cNvPicPr>
            <a:picLocks noChangeAspect="1"/>
          </p:cNvPicPr>
          <p:nvPr/>
        </p:nvPicPr>
        <p:blipFill rotWithShape="1">
          <a:blip r:embed="rId2">
            <a:extLst>
              <a:ext uri="{28A0092B-C50C-407E-A947-70E740481C1C}">
                <a14:useLocalDpi xmlns:a14="http://schemas.microsoft.com/office/drawing/2010/main" val="0"/>
              </a:ext>
            </a:extLst>
          </a:blip>
          <a:srcRect l="5267" r="4434" b="72574"/>
          <a:stretch/>
        </p:blipFill>
        <p:spPr>
          <a:xfrm>
            <a:off x="332656" y="3789838"/>
            <a:ext cx="6192688" cy="659105"/>
          </a:xfrm>
          <a:prstGeom prst="rect">
            <a:avLst/>
          </a:prstGeom>
        </p:spPr>
      </p:pic>
      <p:sp>
        <p:nvSpPr>
          <p:cNvPr id="20" name="ZoneTexte 19"/>
          <p:cNvSpPr txBox="1"/>
          <p:nvPr/>
        </p:nvSpPr>
        <p:spPr>
          <a:xfrm>
            <a:off x="548680" y="4584385"/>
            <a:ext cx="6020072" cy="738664"/>
          </a:xfrm>
          <a:prstGeom prst="rect">
            <a:avLst/>
          </a:prstGeom>
          <a:noFill/>
        </p:spPr>
        <p:txBody>
          <a:bodyPr wrap="square" rtlCol="0">
            <a:spAutoFit/>
          </a:bodyPr>
          <a:lstStyle/>
          <a:p>
            <a:pPr>
              <a:lnSpc>
                <a:spcPct val="150000"/>
              </a:lnSpc>
            </a:pPr>
            <a:r>
              <a:rPr lang="fr-FR" sz="1400" u="sng" dirty="0" smtClean="0">
                <a:latin typeface="SimpleRonde" pitchFamily="2" charset="0"/>
              </a:rPr>
              <a:t>Colorie le mot du dictionnaire que tu dois chercher pour trouver la définition du mot souligné.</a:t>
            </a:r>
            <a:endParaRPr lang="fr-FR" sz="1400" u="sng" dirty="0">
              <a:latin typeface="SimpleRonde" pitchFamily="2" charset="0"/>
            </a:endParaRPr>
          </a:p>
        </p:txBody>
      </p:sp>
      <p:grpSp>
        <p:nvGrpSpPr>
          <p:cNvPr id="21" name="Groupe 20"/>
          <p:cNvGrpSpPr/>
          <p:nvPr/>
        </p:nvGrpSpPr>
        <p:grpSpPr>
          <a:xfrm>
            <a:off x="116632" y="4520952"/>
            <a:ext cx="360040" cy="461665"/>
            <a:chOff x="116632" y="1352600"/>
            <a:chExt cx="360040" cy="461665"/>
          </a:xfrm>
        </p:grpSpPr>
        <p:sp>
          <p:nvSpPr>
            <p:cNvPr id="22" name="Ellipse 21"/>
            <p:cNvSpPr/>
            <p:nvPr/>
          </p:nvSpPr>
          <p:spPr>
            <a:xfrm>
              <a:off x="116632" y="1424608"/>
              <a:ext cx="360040" cy="360040"/>
            </a:xfrm>
            <a:prstGeom prst="ellipse">
              <a:avLst/>
            </a:prstGeom>
            <a:solidFill>
              <a:schemeClr val="bg1">
                <a:lumMod val="85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3" name="ZoneTexte 22"/>
            <p:cNvSpPr txBox="1"/>
            <p:nvPr/>
          </p:nvSpPr>
          <p:spPr>
            <a:xfrm>
              <a:off x="116632" y="1352600"/>
              <a:ext cx="360040" cy="461665"/>
            </a:xfrm>
            <a:prstGeom prst="rect">
              <a:avLst/>
            </a:prstGeom>
            <a:noFill/>
          </p:spPr>
          <p:txBody>
            <a:bodyPr wrap="square" rtlCol="0">
              <a:spAutoFit/>
            </a:bodyPr>
            <a:lstStyle/>
            <a:p>
              <a:pPr algn="ctr"/>
              <a:r>
                <a:rPr lang="fr-FR" sz="2400" dirty="0" smtClean="0">
                  <a:solidFill>
                    <a:schemeClr val="bg1">
                      <a:lumMod val="50000"/>
                    </a:schemeClr>
                  </a:solidFill>
                  <a:effectLst>
                    <a:outerShdw blurRad="38100" dist="38100" dir="2700000" algn="tl">
                      <a:srgbClr val="000000">
                        <a:alpha val="43137"/>
                      </a:srgbClr>
                    </a:outerShdw>
                  </a:effectLst>
                  <a:latin typeface="Berlin Sans FB Demi" pitchFamily="34" charset="0"/>
                </a:rPr>
                <a:t>2</a:t>
              </a:r>
              <a:endParaRPr lang="fr-FR" dirty="0">
                <a:solidFill>
                  <a:schemeClr val="bg1">
                    <a:lumMod val="50000"/>
                  </a:schemeClr>
                </a:solidFill>
                <a:effectLst>
                  <a:outerShdw blurRad="38100" dist="38100" dir="2700000" algn="tl">
                    <a:srgbClr val="000000">
                      <a:alpha val="43137"/>
                    </a:srgbClr>
                  </a:outerShdw>
                </a:effectLst>
                <a:latin typeface="Berlin Sans FB Demi" pitchFamily="34" charset="0"/>
              </a:endParaRPr>
            </a:p>
          </p:txBody>
        </p:sp>
      </p:grpSp>
      <p:sp>
        <p:nvSpPr>
          <p:cNvPr id="24" name="Rectangle à coins arrondis 23"/>
          <p:cNvSpPr/>
          <p:nvPr/>
        </p:nvSpPr>
        <p:spPr>
          <a:xfrm>
            <a:off x="6568752" y="4672372"/>
            <a:ext cx="201216" cy="201216"/>
          </a:xfrm>
          <a:prstGeom prst="roundRect">
            <a:avLst/>
          </a:prstGeom>
          <a:solidFill>
            <a:schemeClr val="bg1"/>
          </a:solidFill>
          <a:ln>
            <a:solidFill>
              <a:schemeClr val="bg1">
                <a:lumMod val="5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fr-F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fr-FR"/>
          </a:p>
        </p:txBody>
      </p:sp>
      <p:sp>
        <p:nvSpPr>
          <p:cNvPr id="139" name="ZoneTexte 138"/>
          <p:cNvSpPr txBox="1"/>
          <p:nvPr/>
        </p:nvSpPr>
        <p:spPr>
          <a:xfrm>
            <a:off x="116632" y="5376473"/>
            <a:ext cx="5256584" cy="276999"/>
          </a:xfrm>
          <a:prstGeom prst="rect">
            <a:avLst/>
          </a:prstGeom>
          <a:noFill/>
        </p:spPr>
        <p:txBody>
          <a:bodyPr wrap="square" rtlCol="0">
            <a:spAutoFit/>
          </a:bodyPr>
          <a:lstStyle/>
          <a:p>
            <a:r>
              <a:rPr lang="fr-FR" sz="1200" dirty="0" smtClean="0">
                <a:latin typeface="Comic Sans MS" pitchFamily="66" charset="0"/>
              </a:rPr>
              <a:t>Les </a:t>
            </a:r>
            <a:r>
              <a:rPr lang="fr-FR" sz="1200" b="1" u="sng" dirty="0" smtClean="0">
                <a:latin typeface="Comic Sans MS" pitchFamily="66" charset="0"/>
              </a:rPr>
              <a:t>voyageurs</a:t>
            </a:r>
            <a:r>
              <a:rPr lang="fr-FR" sz="1200" dirty="0" smtClean="0">
                <a:latin typeface="Comic Sans MS" pitchFamily="66" charset="0"/>
              </a:rPr>
              <a:t> attendent sur le quai.</a:t>
            </a:r>
            <a:endParaRPr lang="fr-FR" sz="1200" dirty="0">
              <a:latin typeface="Comic Sans MS" pitchFamily="66" charset="0"/>
            </a:endParaRPr>
          </a:p>
        </p:txBody>
      </p:sp>
      <p:grpSp>
        <p:nvGrpSpPr>
          <p:cNvPr id="140" name="Groupe 139"/>
          <p:cNvGrpSpPr/>
          <p:nvPr/>
        </p:nvGrpSpPr>
        <p:grpSpPr>
          <a:xfrm>
            <a:off x="361256" y="5743597"/>
            <a:ext cx="1267544" cy="341685"/>
            <a:chOff x="4941168" y="2391917"/>
            <a:chExt cx="1008112" cy="341685"/>
          </a:xfrm>
          <a:effectLst>
            <a:outerShdw blurRad="50800" dist="38100" dir="5400000" algn="t" rotWithShape="0">
              <a:prstClr val="black">
                <a:alpha val="40000"/>
              </a:prstClr>
            </a:outerShdw>
          </a:effectLst>
        </p:grpSpPr>
        <p:sp>
          <p:nvSpPr>
            <p:cNvPr id="141" name="Rectangle 140"/>
            <p:cNvSpPr/>
            <p:nvPr/>
          </p:nvSpPr>
          <p:spPr>
            <a:xfrm>
              <a:off x="4941168" y="2391917"/>
              <a:ext cx="1008112" cy="341685"/>
            </a:xfrm>
            <a:prstGeom prst="rect">
              <a:avLst/>
            </a:prstGeom>
            <a:solidFill>
              <a:schemeClr val="bg1"/>
            </a:solidFill>
            <a:ln w="19050">
              <a:solidFill>
                <a:schemeClr val="tx1">
                  <a:lumMod val="50000"/>
                  <a:lumOff val="50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42" name="ZoneTexte 141"/>
            <p:cNvSpPr txBox="1"/>
            <p:nvPr/>
          </p:nvSpPr>
          <p:spPr>
            <a:xfrm>
              <a:off x="4941168" y="2425825"/>
              <a:ext cx="1008112" cy="307777"/>
            </a:xfrm>
            <a:prstGeom prst="rect">
              <a:avLst/>
            </a:prstGeom>
            <a:noFill/>
          </p:spPr>
          <p:txBody>
            <a:bodyPr wrap="square" rtlCol="0">
              <a:spAutoFit/>
            </a:bodyPr>
            <a:lstStyle/>
            <a:p>
              <a:pPr algn="ctr"/>
              <a:r>
                <a:rPr lang="fr-FR" sz="1400" dirty="0" smtClean="0"/>
                <a:t>voyage</a:t>
              </a:r>
              <a:endParaRPr lang="fr-FR" dirty="0"/>
            </a:p>
          </p:txBody>
        </p:sp>
      </p:grpSp>
      <p:grpSp>
        <p:nvGrpSpPr>
          <p:cNvPr id="143" name="Groupe 142"/>
          <p:cNvGrpSpPr/>
          <p:nvPr/>
        </p:nvGrpSpPr>
        <p:grpSpPr>
          <a:xfrm>
            <a:off x="1916832" y="5741500"/>
            <a:ext cx="1440160" cy="341685"/>
            <a:chOff x="4941168" y="2391917"/>
            <a:chExt cx="1008112" cy="341685"/>
          </a:xfrm>
          <a:effectLst>
            <a:outerShdw blurRad="50800" dist="38100" dir="5400000" algn="t" rotWithShape="0">
              <a:prstClr val="black">
                <a:alpha val="40000"/>
              </a:prstClr>
            </a:outerShdw>
          </a:effectLst>
        </p:grpSpPr>
        <p:sp>
          <p:nvSpPr>
            <p:cNvPr id="144" name="Rectangle 143"/>
            <p:cNvSpPr/>
            <p:nvPr/>
          </p:nvSpPr>
          <p:spPr>
            <a:xfrm>
              <a:off x="4941168" y="2391917"/>
              <a:ext cx="1008112" cy="341685"/>
            </a:xfrm>
            <a:prstGeom prst="rect">
              <a:avLst/>
            </a:prstGeom>
            <a:solidFill>
              <a:schemeClr val="bg1"/>
            </a:solidFill>
            <a:ln w="19050">
              <a:solidFill>
                <a:schemeClr val="tx1">
                  <a:lumMod val="50000"/>
                  <a:lumOff val="50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45" name="ZoneTexte 144"/>
            <p:cNvSpPr txBox="1"/>
            <p:nvPr/>
          </p:nvSpPr>
          <p:spPr>
            <a:xfrm>
              <a:off x="4941168" y="2425825"/>
              <a:ext cx="1008112" cy="307777"/>
            </a:xfrm>
            <a:prstGeom prst="rect">
              <a:avLst/>
            </a:prstGeom>
            <a:noFill/>
          </p:spPr>
          <p:txBody>
            <a:bodyPr wrap="square" rtlCol="0">
              <a:spAutoFit/>
            </a:bodyPr>
            <a:lstStyle/>
            <a:p>
              <a:pPr algn="ctr"/>
              <a:r>
                <a:rPr lang="fr-FR" sz="1400" dirty="0" smtClean="0"/>
                <a:t>voyageurs</a:t>
              </a:r>
              <a:endParaRPr lang="fr-FR" dirty="0"/>
            </a:p>
          </p:txBody>
        </p:sp>
      </p:grpSp>
      <p:grpSp>
        <p:nvGrpSpPr>
          <p:cNvPr id="146" name="Groupe 145"/>
          <p:cNvGrpSpPr/>
          <p:nvPr/>
        </p:nvGrpSpPr>
        <p:grpSpPr>
          <a:xfrm>
            <a:off x="3752156" y="5754868"/>
            <a:ext cx="1189012" cy="341685"/>
            <a:chOff x="4941168" y="2391917"/>
            <a:chExt cx="1008112" cy="341685"/>
          </a:xfrm>
          <a:effectLst>
            <a:outerShdw blurRad="50800" dist="38100" dir="5400000" algn="t" rotWithShape="0">
              <a:prstClr val="black">
                <a:alpha val="40000"/>
              </a:prstClr>
            </a:outerShdw>
          </a:effectLst>
        </p:grpSpPr>
        <p:sp>
          <p:nvSpPr>
            <p:cNvPr id="147" name="Rectangle 146"/>
            <p:cNvSpPr/>
            <p:nvPr/>
          </p:nvSpPr>
          <p:spPr>
            <a:xfrm>
              <a:off x="4941168" y="2391917"/>
              <a:ext cx="1008112" cy="341685"/>
            </a:xfrm>
            <a:prstGeom prst="rect">
              <a:avLst/>
            </a:prstGeom>
            <a:solidFill>
              <a:schemeClr val="bg1"/>
            </a:solidFill>
            <a:ln w="19050">
              <a:solidFill>
                <a:schemeClr val="tx1">
                  <a:lumMod val="50000"/>
                  <a:lumOff val="50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48" name="ZoneTexte 147"/>
            <p:cNvSpPr txBox="1"/>
            <p:nvPr/>
          </p:nvSpPr>
          <p:spPr>
            <a:xfrm>
              <a:off x="4941168" y="2425825"/>
              <a:ext cx="1008112" cy="307777"/>
            </a:xfrm>
            <a:prstGeom prst="rect">
              <a:avLst/>
            </a:prstGeom>
            <a:noFill/>
          </p:spPr>
          <p:txBody>
            <a:bodyPr wrap="square" rtlCol="0">
              <a:spAutoFit/>
            </a:bodyPr>
            <a:lstStyle/>
            <a:p>
              <a:pPr algn="ctr"/>
              <a:r>
                <a:rPr lang="fr-FR" sz="1400" dirty="0" smtClean="0"/>
                <a:t>voyageur</a:t>
              </a:r>
              <a:endParaRPr lang="fr-FR" dirty="0"/>
            </a:p>
          </p:txBody>
        </p:sp>
      </p:grpSp>
      <p:grpSp>
        <p:nvGrpSpPr>
          <p:cNvPr id="152" name="Groupe 151"/>
          <p:cNvGrpSpPr/>
          <p:nvPr/>
        </p:nvGrpSpPr>
        <p:grpSpPr>
          <a:xfrm>
            <a:off x="5148908" y="5744549"/>
            <a:ext cx="1592460" cy="341685"/>
            <a:chOff x="4941168" y="2391917"/>
            <a:chExt cx="1008112" cy="341685"/>
          </a:xfrm>
          <a:effectLst>
            <a:outerShdw blurRad="50800" dist="38100" dir="5400000" algn="t" rotWithShape="0">
              <a:prstClr val="black">
                <a:alpha val="40000"/>
              </a:prstClr>
            </a:outerShdw>
          </a:effectLst>
        </p:grpSpPr>
        <p:sp>
          <p:nvSpPr>
            <p:cNvPr id="153" name="Rectangle 152"/>
            <p:cNvSpPr/>
            <p:nvPr/>
          </p:nvSpPr>
          <p:spPr>
            <a:xfrm>
              <a:off x="4941168" y="2391917"/>
              <a:ext cx="1008112" cy="341685"/>
            </a:xfrm>
            <a:prstGeom prst="rect">
              <a:avLst/>
            </a:prstGeom>
            <a:solidFill>
              <a:schemeClr val="bg1"/>
            </a:solidFill>
            <a:ln w="19050">
              <a:solidFill>
                <a:schemeClr val="tx1">
                  <a:lumMod val="50000"/>
                  <a:lumOff val="50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54" name="ZoneTexte 153"/>
            <p:cNvSpPr txBox="1"/>
            <p:nvPr/>
          </p:nvSpPr>
          <p:spPr>
            <a:xfrm>
              <a:off x="4941168" y="2425825"/>
              <a:ext cx="1008112" cy="307777"/>
            </a:xfrm>
            <a:prstGeom prst="rect">
              <a:avLst/>
            </a:prstGeom>
            <a:noFill/>
          </p:spPr>
          <p:txBody>
            <a:bodyPr wrap="square" rtlCol="0">
              <a:spAutoFit/>
            </a:bodyPr>
            <a:lstStyle/>
            <a:p>
              <a:pPr algn="ctr"/>
              <a:r>
                <a:rPr lang="fr-FR" sz="1400" dirty="0" smtClean="0"/>
                <a:t>voyager</a:t>
              </a:r>
              <a:endParaRPr lang="fr-FR" dirty="0"/>
            </a:p>
          </p:txBody>
        </p:sp>
      </p:grpSp>
      <p:sp>
        <p:nvSpPr>
          <p:cNvPr id="155" name="ZoneTexte 154"/>
          <p:cNvSpPr txBox="1"/>
          <p:nvPr/>
        </p:nvSpPr>
        <p:spPr>
          <a:xfrm>
            <a:off x="116632" y="6168561"/>
            <a:ext cx="5256584" cy="276999"/>
          </a:xfrm>
          <a:prstGeom prst="rect">
            <a:avLst/>
          </a:prstGeom>
          <a:noFill/>
        </p:spPr>
        <p:txBody>
          <a:bodyPr wrap="square" rtlCol="0">
            <a:spAutoFit/>
          </a:bodyPr>
          <a:lstStyle/>
          <a:p>
            <a:r>
              <a:rPr lang="fr-FR" sz="1200" dirty="0" smtClean="0">
                <a:latin typeface="Comic Sans MS" pitchFamily="66" charset="0"/>
              </a:rPr>
              <a:t>Ma sœur me </a:t>
            </a:r>
            <a:r>
              <a:rPr lang="fr-FR" sz="1200" b="1" u="sng" dirty="0" smtClean="0">
                <a:latin typeface="Comic Sans MS" pitchFamily="66" charset="0"/>
              </a:rPr>
              <a:t>lit</a:t>
            </a:r>
            <a:r>
              <a:rPr lang="fr-FR" sz="1200" dirty="0" smtClean="0">
                <a:latin typeface="Comic Sans MS" pitchFamily="66" charset="0"/>
              </a:rPr>
              <a:t> une histoire tous les soirs.</a:t>
            </a:r>
            <a:endParaRPr lang="fr-FR" sz="1200" dirty="0">
              <a:latin typeface="Comic Sans MS" pitchFamily="66" charset="0"/>
            </a:endParaRPr>
          </a:p>
        </p:txBody>
      </p:sp>
      <p:grpSp>
        <p:nvGrpSpPr>
          <p:cNvPr id="156" name="Groupe 155"/>
          <p:cNvGrpSpPr/>
          <p:nvPr/>
        </p:nvGrpSpPr>
        <p:grpSpPr>
          <a:xfrm>
            <a:off x="361256" y="6535685"/>
            <a:ext cx="1267544" cy="341685"/>
            <a:chOff x="4941168" y="2391917"/>
            <a:chExt cx="1008112" cy="341685"/>
          </a:xfrm>
          <a:effectLst>
            <a:outerShdw blurRad="50800" dist="38100" dir="5400000" algn="t" rotWithShape="0">
              <a:prstClr val="black">
                <a:alpha val="40000"/>
              </a:prstClr>
            </a:outerShdw>
          </a:effectLst>
        </p:grpSpPr>
        <p:sp>
          <p:nvSpPr>
            <p:cNvPr id="157" name="Rectangle 156"/>
            <p:cNvSpPr/>
            <p:nvPr/>
          </p:nvSpPr>
          <p:spPr>
            <a:xfrm>
              <a:off x="4941168" y="2391917"/>
              <a:ext cx="1008112" cy="341685"/>
            </a:xfrm>
            <a:prstGeom prst="rect">
              <a:avLst/>
            </a:prstGeom>
            <a:solidFill>
              <a:schemeClr val="bg1"/>
            </a:solidFill>
            <a:ln w="19050">
              <a:solidFill>
                <a:schemeClr val="tx1">
                  <a:lumMod val="50000"/>
                  <a:lumOff val="50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58" name="ZoneTexte 157"/>
            <p:cNvSpPr txBox="1"/>
            <p:nvPr/>
          </p:nvSpPr>
          <p:spPr>
            <a:xfrm>
              <a:off x="4941168" y="2425825"/>
              <a:ext cx="1008112" cy="307777"/>
            </a:xfrm>
            <a:prstGeom prst="rect">
              <a:avLst/>
            </a:prstGeom>
            <a:noFill/>
          </p:spPr>
          <p:txBody>
            <a:bodyPr wrap="square" rtlCol="0">
              <a:spAutoFit/>
            </a:bodyPr>
            <a:lstStyle/>
            <a:p>
              <a:pPr algn="ctr"/>
              <a:r>
                <a:rPr lang="fr-FR" sz="1400" dirty="0" smtClean="0"/>
                <a:t>lire</a:t>
              </a:r>
              <a:endParaRPr lang="fr-FR" dirty="0"/>
            </a:p>
          </p:txBody>
        </p:sp>
      </p:grpSp>
      <p:grpSp>
        <p:nvGrpSpPr>
          <p:cNvPr id="159" name="Groupe 158"/>
          <p:cNvGrpSpPr/>
          <p:nvPr/>
        </p:nvGrpSpPr>
        <p:grpSpPr>
          <a:xfrm>
            <a:off x="1916832" y="6533588"/>
            <a:ext cx="1440160" cy="341685"/>
            <a:chOff x="4941168" y="2391917"/>
            <a:chExt cx="1008112" cy="341685"/>
          </a:xfrm>
          <a:effectLst>
            <a:outerShdw blurRad="50800" dist="38100" dir="5400000" algn="t" rotWithShape="0">
              <a:prstClr val="black">
                <a:alpha val="40000"/>
              </a:prstClr>
            </a:outerShdw>
          </a:effectLst>
        </p:grpSpPr>
        <p:sp>
          <p:nvSpPr>
            <p:cNvPr id="160" name="Rectangle 159"/>
            <p:cNvSpPr/>
            <p:nvPr/>
          </p:nvSpPr>
          <p:spPr>
            <a:xfrm>
              <a:off x="4941168" y="2391917"/>
              <a:ext cx="1008112" cy="341685"/>
            </a:xfrm>
            <a:prstGeom prst="rect">
              <a:avLst/>
            </a:prstGeom>
            <a:solidFill>
              <a:schemeClr val="bg1"/>
            </a:solidFill>
            <a:ln w="19050">
              <a:solidFill>
                <a:schemeClr val="tx1">
                  <a:lumMod val="50000"/>
                  <a:lumOff val="50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61" name="ZoneTexte 160"/>
            <p:cNvSpPr txBox="1"/>
            <p:nvPr/>
          </p:nvSpPr>
          <p:spPr>
            <a:xfrm>
              <a:off x="4941168" y="2425825"/>
              <a:ext cx="1008112" cy="307777"/>
            </a:xfrm>
            <a:prstGeom prst="rect">
              <a:avLst/>
            </a:prstGeom>
            <a:noFill/>
          </p:spPr>
          <p:txBody>
            <a:bodyPr wrap="square" rtlCol="0">
              <a:spAutoFit/>
            </a:bodyPr>
            <a:lstStyle/>
            <a:p>
              <a:pPr algn="ctr"/>
              <a:r>
                <a:rPr lang="fr-FR" sz="1400" dirty="0" smtClean="0"/>
                <a:t>lecture</a:t>
              </a:r>
              <a:endParaRPr lang="fr-FR" dirty="0"/>
            </a:p>
          </p:txBody>
        </p:sp>
      </p:grpSp>
      <p:grpSp>
        <p:nvGrpSpPr>
          <p:cNvPr id="162" name="Groupe 161"/>
          <p:cNvGrpSpPr/>
          <p:nvPr/>
        </p:nvGrpSpPr>
        <p:grpSpPr>
          <a:xfrm>
            <a:off x="3752156" y="6546956"/>
            <a:ext cx="1189012" cy="341685"/>
            <a:chOff x="4941168" y="2391917"/>
            <a:chExt cx="1008112" cy="341685"/>
          </a:xfrm>
          <a:effectLst>
            <a:outerShdw blurRad="50800" dist="38100" dir="5400000" algn="t" rotWithShape="0">
              <a:prstClr val="black">
                <a:alpha val="40000"/>
              </a:prstClr>
            </a:outerShdw>
          </a:effectLst>
        </p:grpSpPr>
        <p:sp>
          <p:nvSpPr>
            <p:cNvPr id="163" name="Rectangle 162"/>
            <p:cNvSpPr/>
            <p:nvPr/>
          </p:nvSpPr>
          <p:spPr>
            <a:xfrm>
              <a:off x="4941168" y="2391917"/>
              <a:ext cx="1008112" cy="341685"/>
            </a:xfrm>
            <a:prstGeom prst="rect">
              <a:avLst/>
            </a:prstGeom>
            <a:solidFill>
              <a:schemeClr val="bg1"/>
            </a:solidFill>
            <a:ln w="19050">
              <a:solidFill>
                <a:schemeClr val="tx1">
                  <a:lumMod val="50000"/>
                  <a:lumOff val="50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64" name="ZoneTexte 163"/>
            <p:cNvSpPr txBox="1"/>
            <p:nvPr/>
          </p:nvSpPr>
          <p:spPr>
            <a:xfrm>
              <a:off x="4941168" y="2425825"/>
              <a:ext cx="1008112" cy="307777"/>
            </a:xfrm>
            <a:prstGeom prst="rect">
              <a:avLst/>
            </a:prstGeom>
            <a:noFill/>
          </p:spPr>
          <p:txBody>
            <a:bodyPr wrap="square" rtlCol="0">
              <a:spAutoFit/>
            </a:bodyPr>
            <a:lstStyle/>
            <a:p>
              <a:pPr algn="ctr"/>
              <a:r>
                <a:rPr lang="fr-FR" sz="1400" dirty="0" smtClean="0"/>
                <a:t>lit</a:t>
              </a:r>
              <a:endParaRPr lang="fr-FR" dirty="0"/>
            </a:p>
          </p:txBody>
        </p:sp>
      </p:grpSp>
      <p:grpSp>
        <p:nvGrpSpPr>
          <p:cNvPr id="165" name="Groupe 164"/>
          <p:cNvGrpSpPr/>
          <p:nvPr/>
        </p:nvGrpSpPr>
        <p:grpSpPr>
          <a:xfrm>
            <a:off x="5148908" y="6536637"/>
            <a:ext cx="1592460" cy="341685"/>
            <a:chOff x="4941168" y="2391917"/>
            <a:chExt cx="1008112" cy="341685"/>
          </a:xfrm>
          <a:effectLst>
            <a:outerShdw blurRad="50800" dist="38100" dir="5400000" algn="t" rotWithShape="0">
              <a:prstClr val="black">
                <a:alpha val="40000"/>
              </a:prstClr>
            </a:outerShdw>
          </a:effectLst>
        </p:grpSpPr>
        <p:sp>
          <p:nvSpPr>
            <p:cNvPr id="166" name="Rectangle 165"/>
            <p:cNvSpPr/>
            <p:nvPr/>
          </p:nvSpPr>
          <p:spPr>
            <a:xfrm>
              <a:off x="4941168" y="2391917"/>
              <a:ext cx="1008112" cy="341685"/>
            </a:xfrm>
            <a:prstGeom prst="rect">
              <a:avLst/>
            </a:prstGeom>
            <a:solidFill>
              <a:schemeClr val="bg1"/>
            </a:solidFill>
            <a:ln w="19050">
              <a:solidFill>
                <a:schemeClr val="tx1">
                  <a:lumMod val="50000"/>
                  <a:lumOff val="50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67" name="ZoneTexte 166"/>
            <p:cNvSpPr txBox="1"/>
            <p:nvPr/>
          </p:nvSpPr>
          <p:spPr>
            <a:xfrm>
              <a:off x="4941168" y="2425825"/>
              <a:ext cx="1008112" cy="307777"/>
            </a:xfrm>
            <a:prstGeom prst="rect">
              <a:avLst/>
            </a:prstGeom>
            <a:noFill/>
          </p:spPr>
          <p:txBody>
            <a:bodyPr wrap="square" rtlCol="0">
              <a:spAutoFit/>
            </a:bodyPr>
            <a:lstStyle/>
            <a:p>
              <a:pPr algn="ctr"/>
              <a:r>
                <a:rPr lang="fr-FR" sz="1400" dirty="0" smtClean="0"/>
                <a:t>lecteur</a:t>
              </a:r>
              <a:endParaRPr lang="fr-FR" dirty="0"/>
            </a:p>
          </p:txBody>
        </p:sp>
      </p:grpSp>
      <p:sp>
        <p:nvSpPr>
          <p:cNvPr id="168" name="ZoneTexte 167"/>
          <p:cNvSpPr txBox="1"/>
          <p:nvPr/>
        </p:nvSpPr>
        <p:spPr>
          <a:xfrm>
            <a:off x="548680" y="7176673"/>
            <a:ext cx="6020072" cy="738664"/>
          </a:xfrm>
          <a:prstGeom prst="rect">
            <a:avLst/>
          </a:prstGeom>
          <a:noFill/>
        </p:spPr>
        <p:txBody>
          <a:bodyPr wrap="square" rtlCol="0">
            <a:spAutoFit/>
          </a:bodyPr>
          <a:lstStyle/>
          <a:p>
            <a:pPr>
              <a:lnSpc>
                <a:spcPct val="150000"/>
              </a:lnSpc>
            </a:pPr>
            <a:r>
              <a:rPr lang="fr-FR" sz="1400" u="sng" dirty="0" smtClean="0">
                <a:latin typeface="SimpleRonde" pitchFamily="2" charset="0"/>
              </a:rPr>
              <a:t>Cherche le mot indiqué puis recopie le mot qui vient juste avant et celui qui vient juste après.</a:t>
            </a:r>
            <a:endParaRPr lang="fr-FR" sz="1400" u="sng" dirty="0">
              <a:latin typeface="SimpleRonde" pitchFamily="2" charset="0"/>
            </a:endParaRPr>
          </a:p>
        </p:txBody>
      </p:sp>
      <p:grpSp>
        <p:nvGrpSpPr>
          <p:cNvPr id="169" name="Groupe 168"/>
          <p:cNvGrpSpPr/>
          <p:nvPr/>
        </p:nvGrpSpPr>
        <p:grpSpPr>
          <a:xfrm>
            <a:off x="116632" y="7113240"/>
            <a:ext cx="360040" cy="461665"/>
            <a:chOff x="116632" y="1352600"/>
            <a:chExt cx="360040" cy="461665"/>
          </a:xfrm>
        </p:grpSpPr>
        <p:sp>
          <p:nvSpPr>
            <p:cNvPr id="170" name="Ellipse 169"/>
            <p:cNvSpPr/>
            <p:nvPr/>
          </p:nvSpPr>
          <p:spPr>
            <a:xfrm>
              <a:off x="116632" y="1424608"/>
              <a:ext cx="360040" cy="360040"/>
            </a:xfrm>
            <a:prstGeom prst="ellipse">
              <a:avLst/>
            </a:prstGeom>
            <a:solidFill>
              <a:schemeClr val="bg1">
                <a:lumMod val="85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71" name="ZoneTexte 170"/>
            <p:cNvSpPr txBox="1"/>
            <p:nvPr/>
          </p:nvSpPr>
          <p:spPr>
            <a:xfrm>
              <a:off x="116632" y="1352600"/>
              <a:ext cx="360040" cy="461665"/>
            </a:xfrm>
            <a:prstGeom prst="rect">
              <a:avLst/>
            </a:prstGeom>
            <a:noFill/>
          </p:spPr>
          <p:txBody>
            <a:bodyPr wrap="square" rtlCol="0">
              <a:spAutoFit/>
            </a:bodyPr>
            <a:lstStyle/>
            <a:p>
              <a:pPr algn="ctr"/>
              <a:r>
                <a:rPr lang="fr-FR" sz="2400" dirty="0" smtClean="0">
                  <a:solidFill>
                    <a:schemeClr val="bg1">
                      <a:lumMod val="50000"/>
                    </a:schemeClr>
                  </a:solidFill>
                  <a:effectLst>
                    <a:outerShdw blurRad="38100" dist="38100" dir="2700000" algn="tl">
                      <a:srgbClr val="000000">
                        <a:alpha val="43137"/>
                      </a:srgbClr>
                    </a:outerShdw>
                  </a:effectLst>
                  <a:latin typeface="Berlin Sans FB Demi" pitchFamily="34" charset="0"/>
                </a:rPr>
                <a:t>3</a:t>
              </a:r>
              <a:endParaRPr lang="fr-FR" dirty="0">
                <a:solidFill>
                  <a:schemeClr val="bg1">
                    <a:lumMod val="50000"/>
                  </a:schemeClr>
                </a:solidFill>
                <a:effectLst>
                  <a:outerShdw blurRad="38100" dist="38100" dir="2700000" algn="tl">
                    <a:srgbClr val="000000">
                      <a:alpha val="43137"/>
                    </a:srgbClr>
                  </a:outerShdw>
                </a:effectLst>
                <a:latin typeface="Berlin Sans FB Demi" pitchFamily="34" charset="0"/>
              </a:endParaRPr>
            </a:p>
          </p:txBody>
        </p:sp>
      </p:grpSp>
      <p:sp>
        <p:nvSpPr>
          <p:cNvPr id="172" name="Rectangle à coins arrondis 171"/>
          <p:cNvSpPr/>
          <p:nvPr/>
        </p:nvSpPr>
        <p:spPr>
          <a:xfrm>
            <a:off x="6568752" y="7264660"/>
            <a:ext cx="201216" cy="201216"/>
          </a:xfrm>
          <a:prstGeom prst="roundRect">
            <a:avLst/>
          </a:prstGeom>
          <a:solidFill>
            <a:schemeClr val="bg1"/>
          </a:solidFill>
          <a:ln>
            <a:solidFill>
              <a:schemeClr val="bg1">
                <a:lumMod val="5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fr-F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fr-FR"/>
          </a:p>
        </p:txBody>
      </p:sp>
      <p:graphicFrame>
        <p:nvGraphicFramePr>
          <p:cNvPr id="2" name="Tableau 1"/>
          <p:cNvGraphicFramePr>
            <a:graphicFrameLocks noGrp="1"/>
          </p:cNvGraphicFramePr>
          <p:nvPr>
            <p:extLst>
              <p:ext uri="{D42A27DB-BD31-4B8C-83A1-F6EECF244321}">
                <p14:modId xmlns:p14="http://schemas.microsoft.com/office/powerpoint/2010/main" val="2525054052"/>
              </p:ext>
            </p:extLst>
          </p:nvPr>
        </p:nvGraphicFramePr>
        <p:xfrm>
          <a:off x="1143000" y="8121352"/>
          <a:ext cx="4572000" cy="1483360"/>
        </p:xfrm>
        <a:graphic>
          <a:graphicData uri="http://schemas.openxmlformats.org/drawingml/2006/table">
            <a:tbl>
              <a:tblPr bandRow="1">
                <a:tableStyleId>{5C22544A-7EE6-4342-B048-85BDC9FD1C3A}</a:tableStyleId>
              </a:tblPr>
              <a:tblGrid>
                <a:gridCol w="1524000"/>
                <a:gridCol w="1524000"/>
                <a:gridCol w="1524000"/>
              </a:tblGrid>
              <a:tr h="370840">
                <a:tc>
                  <a:txBody>
                    <a:bodyPr/>
                    <a:lstStyle/>
                    <a:p>
                      <a:pPr algn="ctr"/>
                      <a:endParaRPr lang="fr-FR"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fr-FR" sz="1400" dirty="0" smtClean="0"/>
                        <a:t>téléphone</a:t>
                      </a:r>
                      <a:endParaRPr lang="fr-FR"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fr-FR" sz="120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70840">
                <a:tc>
                  <a:txBody>
                    <a:bodyPr/>
                    <a:lstStyle/>
                    <a:p>
                      <a:pPr algn="ctr"/>
                      <a:endParaRPr lang="fr-FR"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fr-FR" sz="1400" dirty="0" smtClean="0"/>
                        <a:t>cadre</a:t>
                      </a:r>
                      <a:endParaRPr lang="fr-FR"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fr-FR"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70840">
                <a:tc>
                  <a:txBody>
                    <a:bodyPr/>
                    <a:lstStyle/>
                    <a:p>
                      <a:pPr algn="ctr"/>
                      <a:endParaRPr lang="fr-FR" sz="120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fr-FR" sz="1400" dirty="0" smtClean="0"/>
                        <a:t>squelette</a:t>
                      </a:r>
                      <a:endParaRPr lang="fr-FR"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fr-FR"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70840">
                <a:tc>
                  <a:txBody>
                    <a:bodyPr/>
                    <a:lstStyle/>
                    <a:p>
                      <a:pPr algn="ctr"/>
                      <a:endParaRPr lang="fr-FR"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fr-FR" sz="1400" dirty="0" smtClean="0"/>
                        <a:t>fauve</a:t>
                      </a:r>
                      <a:endParaRPr lang="fr-FR"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fr-FR"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cxnSp>
        <p:nvCxnSpPr>
          <p:cNvPr id="173" name="Connecteur droit 172"/>
          <p:cNvCxnSpPr/>
          <p:nvPr/>
        </p:nvCxnSpPr>
        <p:spPr>
          <a:xfrm>
            <a:off x="1187227" y="8409384"/>
            <a:ext cx="1440160" cy="0"/>
          </a:xfrm>
          <a:prstGeom prst="line">
            <a:avLst/>
          </a:prstGeom>
          <a:ln w="19050">
            <a:solidFill>
              <a:schemeClr val="tx1">
                <a:lumMod val="65000"/>
                <a:lumOff val="3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74" name="Connecteur droit 173"/>
          <p:cNvCxnSpPr/>
          <p:nvPr/>
        </p:nvCxnSpPr>
        <p:spPr>
          <a:xfrm>
            <a:off x="4230613" y="8409384"/>
            <a:ext cx="1440160" cy="0"/>
          </a:xfrm>
          <a:prstGeom prst="line">
            <a:avLst/>
          </a:prstGeom>
          <a:ln w="19050">
            <a:solidFill>
              <a:schemeClr val="tx1">
                <a:lumMod val="65000"/>
                <a:lumOff val="3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75" name="Connecteur droit 174"/>
          <p:cNvCxnSpPr/>
          <p:nvPr/>
        </p:nvCxnSpPr>
        <p:spPr>
          <a:xfrm>
            <a:off x="1187227" y="8769424"/>
            <a:ext cx="1440160" cy="0"/>
          </a:xfrm>
          <a:prstGeom prst="line">
            <a:avLst/>
          </a:prstGeom>
          <a:ln w="19050">
            <a:solidFill>
              <a:schemeClr val="tx1">
                <a:lumMod val="65000"/>
                <a:lumOff val="3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76" name="Connecteur droit 175"/>
          <p:cNvCxnSpPr/>
          <p:nvPr/>
        </p:nvCxnSpPr>
        <p:spPr>
          <a:xfrm>
            <a:off x="4230613" y="8769424"/>
            <a:ext cx="1440160" cy="0"/>
          </a:xfrm>
          <a:prstGeom prst="line">
            <a:avLst/>
          </a:prstGeom>
          <a:ln w="19050">
            <a:solidFill>
              <a:schemeClr val="tx1">
                <a:lumMod val="65000"/>
                <a:lumOff val="3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77" name="Connecteur droit 176"/>
          <p:cNvCxnSpPr/>
          <p:nvPr/>
        </p:nvCxnSpPr>
        <p:spPr>
          <a:xfrm>
            <a:off x="1187227" y="9158039"/>
            <a:ext cx="1440160" cy="0"/>
          </a:xfrm>
          <a:prstGeom prst="line">
            <a:avLst/>
          </a:prstGeom>
          <a:ln w="19050">
            <a:solidFill>
              <a:schemeClr val="tx1">
                <a:lumMod val="65000"/>
                <a:lumOff val="3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78" name="Connecteur droit 177"/>
          <p:cNvCxnSpPr/>
          <p:nvPr/>
        </p:nvCxnSpPr>
        <p:spPr>
          <a:xfrm>
            <a:off x="4230613" y="9158039"/>
            <a:ext cx="1440160" cy="0"/>
          </a:xfrm>
          <a:prstGeom prst="line">
            <a:avLst/>
          </a:prstGeom>
          <a:ln w="19050">
            <a:solidFill>
              <a:schemeClr val="tx1">
                <a:lumMod val="65000"/>
                <a:lumOff val="3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79" name="Connecteur droit 178"/>
          <p:cNvCxnSpPr/>
          <p:nvPr/>
        </p:nvCxnSpPr>
        <p:spPr>
          <a:xfrm>
            <a:off x="1187227" y="9523412"/>
            <a:ext cx="1440160" cy="0"/>
          </a:xfrm>
          <a:prstGeom prst="line">
            <a:avLst/>
          </a:prstGeom>
          <a:ln w="19050">
            <a:solidFill>
              <a:schemeClr val="tx1">
                <a:lumMod val="65000"/>
                <a:lumOff val="3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80" name="Connecteur droit 179"/>
          <p:cNvCxnSpPr/>
          <p:nvPr/>
        </p:nvCxnSpPr>
        <p:spPr>
          <a:xfrm>
            <a:off x="4230613" y="9523412"/>
            <a:ext cx="1440160" cy="0"/>
          </a:xfrm>
          <a:prstGeom prst="line">
            <a:avLst/>
          </a:prstGeom>
          <a:ln w="19050">
            <a:solidFill>
              <a:schemeClr val="tx1">
                <a:lumMod val="65000"/>
                <a:lumOff val="35000"/>
              </a:schemeClr>
            </a:solidFill>
            <a:prstDash val="sysDot"/>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34999896"/>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1911</TotalTime>
  <Words>3476</Words>
  <Application>Microsoft Office PowerPoint</Application>
  <PresentationFormat>Format A4 (210 x 297 mm)</PresentationFormat>
  <Paragraphs>949</Paragraphs>
  <Slides>32</Slides>
  <Notes>2</Notes>
  <HiddenSlides>0</HiddenSlides>
  <MMClips>0</MMClips>
  <ScaleCrop>false</ScaleCrop>
  <HeadingPairs>
    <vt:vector size="4" baseType="variant">
      <vt:variant>
        <vt:lpstr>Thème</vt:lpstr>
      </vt:variant>
      <vt:variant>
        <vt:i4>1</vt:i4>
      </vt:variant>
      <vt:variant>
        <vt:lpstr>Titres des diapositives</vt:lpstr>
      </vt:variant>
      <vt:variant>
        <vt:i4>32</vt:i4>
      </vt:variant>
    </vt:vector>
  </HeadingPairs>
  <TitlesOfParts>
    <vt:vector size="33" baseType="lpstr">
      <vt:lpstr>Thème Office</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Gaëlle Lavillat</dc:creator>
  <cp:lastModifiedBy>Gaelle48</cp:lastModifiedBy>
  <cp:revision>141</cp:revision>
  <dcterms:created xsi:type="dcterms:W3CDTF">2013-08-25T18:45:11Z</dcterms:created>
  <dcterms:modified xsi:type="dcterms:W3CDTF">2016-11-19T21:45:12Z</dcterms:modified>
</cp:coreProperties>
</file>