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5" r:id="rId9"/>
    <p:sldId id="262" r:id="rId10"/>
    <p:sldId id="266" r:id="rId11"/>
    <p:sldId id="263" r:id="rId12"/>
    <p:sldId id="267" r:id="rId13"/>
    <p:sldId id="268" r:id="rId14"/>
    <p:sldId id="269" r:id="rId15"/>
    <p:sldId id="270" r:id="rId16"/>
    <p:sldId id="271" r:id="rId17"/>
    <p:sldId id="272" r:id="rId18"/>
    <p:sldId id="273" r:id="rId19"/>
    <p:sldId id="274" r:id="rId20"/>
    <p:sldId id="275" r:id="rId21"/>
    <p:sldId id="280" r:id="rId22"/>
    <p:sldId id="281" r:id="rId23"/>
    <p:sldId id="282" r:id="rId24"/>
    <p:sldId id="283" r:id="rId25"/>
    <p:sldId id="277" r:id="rId26"/>
    <p:sldId id="278" r:id="rId27"/>
    <p:sldId id="276" r:id="rId28"/>
    <p:sldId id="279" r:id="rId29"/>
    <p:sldId id="284" r:id="rId30"/>
    <p:sldId id="285" r:id="rId31"/>
    <p:sldId id="286" r:id="rId32"/>
  </p:sldIdLst>
  <p:sldSz cx="6858000" cy="9906000" type="A4"/>
  <p:notesSz cx="6858000" cy="1005205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9" autoAdjust="0"/>
    <p:restoredTop sz="94660"/>
  </p:normalViewPr>
  <p:slideViewPr>
    <p:cSldViewPr>
      <p:cViewPr>
        <p:scale>
          <a:sx n="100" d="100"/>
          <a:sy n="100" d="100"/>
        </p:scale>
        <p:origin x="-2844" y="10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e1 eval 1">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1</a:t>
            </a:r>
          </a:p>
        </p:txBody>
      </p:sp>
      <p:sp>
        <p:nvSpPr>
          <p:cNvPr id="11" name="Ellipse 10"/>
          <p:cNvSpPr/>
          <p:nvPr userDrawn="1"/>
        </p:nvSpPr>
        <p:spPr>
          <a:xfrm>
            <a:off x="135701" y="110132"/>
            <a:ext cx="821388" cy="810420"/>
          </a:xfrm>
          <a:prstGeom prst="ellipse">
            <a:avLst/>
          </a:prstGeom>
          <a:solidFill>
            <a:srgbClr val="FF99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155701"/>
            <a:ext cx="821388" cy="646331"/>
          </a:xfrm>
          <a:prstGeom prst="rect">
            <a:avLst/>
          </a:prstGeom>
          <a:noFill/>
        </p:spPr>
        <p:txBody>
          <a:bodyPr wrap="square" rtlCol="0">
            <a:spAutoFit/>
          </a:bodyPr>
          <a:lstStyle/>
          <a:p>
            <a:pPr algn="ctr"/>
            <a:r>
              <a:rPr lang="fr-FR" sz="36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CE1</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14" name="Espace réservé du texte 13"/>
          <p:cNvSpPr>
            <a:spLocks noGrp="1"/>
          </p:cNvSpPr>
          <p:nvPr>
            <p:ph type="body" sz="quarter" idx="10" hasCustomPrompt="1"/>
          </p:nvPr>
        </p:nvSpPr>
        <p:spPr>
          <a:xfrm>
            <a:off x="1038225" y="237734"/>
            <a:ext cx="4262438"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spTree>
    <p:extLst>
      <p:ext uri="{BB962C8B-B14F-4D97-AF65-F5344CB8AC3E}">
        <p14:creationId xmlns:p14="http://schemas.microsoft.com/office/powerpoint/2010/main" val="158441894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0" y="2217385"/>
            <a:ext cx="303014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3141486"/>
            <a:ext cx="303014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217385"/>
            <a:ext cx="3031332"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69" y="3141486"/>
            <a:ext cx="3031332"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8" name="Espace réservé du pied de page 7"/>
          <p:cNvSpPr>
            <a:spLocks noGrp="1"/>
          </p:cNvSpPr>
          <p:nvPr>
            <p:ph type="ftr" sz="quarter" idx="11"/>
          </p:nvPr>
        </p:nvSpPr>
        <p:spPr>
          <a:xfrm>
            <a:off x="2343150" y="9181397"/>
            <a:ext cx="2171700" cy="527403"/>
          </a:xfrm>
          <a:prstGeom prst="rect">
            <a:avLst/>
          </a:prstGeom>
        </p:spPr>
        <p:txBody>
          <a:bodyPr/>
          <a:lstStyle/>
          <a:p>
            <a:endParaRPr lang="fr-FR"/>
          </a:p>
        </p:txBody>
      </p:sp>
      <p:sp>
        <p:nvSpPr>
          <p:cNvPr id="9" name="Espace réservé du numéro de diapositive 8"/>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3764059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e la date 2"/>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4" name="Espace réservé du pied de page 3"/>
          <p:cNvSpPr>
            <a:spLocks noGrp="1"/>
          </p:cNvSpPr>
          <p:nvPr>
            <p:ph type="ftr" sz="quarter" idx="11"/>
          </p:nvPr>
        </p:nvSpPr>
        <p:spPr>
          <a:xfrm>
            <a:off x="2343150" y="9181397"/>
            <a:ext cx="2171700" cy="527403"/>
          </a:xfrm>
          <a:prstGeom prst="rect">
            <a:avLst/>
          </a:prstGeom>
        </p:spPr>
        <p:txBody>
          <a:bodyPr/>
          <a:lstStyle/>
          <a:p>
            <a:endParaRPr lang="fr-FR"/>
          </a:p>
        </p:txBody>
      </p:sp>
      <p:sp>
        <p:nvSpPr>
          <p:cNvPr id="5" name="Espace réservé du numéro de diapositive 4"/>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4037725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3" name="Espace réservé du pied de page 2"/>
          <p:cNvSpPr>
            <a:spLocks noGrp="1"/>
          </p:cNvSpPr>
          <p:nvPr>
            <p:ph type="ftr" sz="quarter" idx="11"/>
          </p:nvPr>
        </p:nvSpPr>
        <p:spPr>
          <a:xfrm>
            <a:off x="2343150" y="9181397"/>
            <a:ext cx="2171700" cy="527403"/>
          </a:xfrm>
          <a:prstGeom prst="rect">
            <a:avLst/>
          </a:prstGeom>
        </p:spPr>
        <p:txBody>
          <a:bodyPr/>
          <a:lstStyle/>
          <a:p>
            <a:endParaRPr lang="fr-FR"/>
          </a:p>
        </p:txBody>
      </p:sp>
      <p:sp>
        <p:nvSpPr>
          <p:cNvPr id="4" name="Espace réservé du numéro de diapositive 3"/>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1297299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94405"/>
            <a:ext cx="2256235" cy="1678517"/>
          </a:xfrm>
          <a:prstGeom prst="rect">
            <a:avLst/>
          </a:prstGeo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8" y="394408"/>
            <a:ext cx="3833812" cy="845449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2072924"/>
            <a:ext cx="2256235" cy="677598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6" name="Espace réservé du pied de page 5"/>
          <p:cNvSpPr>
            <a:spLocks noGrp="1"/>
          </p:cNvSpPr>
          <p:nvPr>
            <p:ph type="ftr" sz="quarter" idx="11"/>
          </p:nvPr>
        </p:nvSpPr>
        <p:spPr>
          <a:xfrm>
            <a:off x="2343150" y="9181397"/>
            <a:ext cx="2171700" cy="527403"/>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42144774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0"/>
            <a:ext cx="4114800" cy="818622"/>
          </a:xfrm>
          <a:prstGeom prst="rect">
            <a:avLst/>
          </a:prstGeo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85119"/>
            <a:ext cx="4114800" cy="5943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752822"/>
            <a:ext cx="4114800" cy="116257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6" name="Espace réservé du pied de page 5"/>
          <p:cNvSpPr>
            <a:spLocks noGrp="1"/>
          </p:cNvSpPr>
          <p:nvPr>
            <p:ph type="ftr" sz="quarter" idx="11"/>
          </p:nvPr>
        </p:nvSpPr>
        <p:spPr>
          <a:xfrm>
            <a:off x="2343150" y="9181397"/>
            <a:ext cx="2171700" cy="527403"/>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3173612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a:xfrm>
            <a:off x="342900" y="2311402"/>
            <a:ext cx="6172200" cy="6537502"/>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5" name="Espace réservé du pied de page 4"/>
          <p:cNvSpPr>
            <a:spLocks noGrp="1"/>
          </p:cNvSpPr>
          <p:nvPr>
            <p:ph type="ftr" sz="quarter" idx="11"/>
          </p:nvPr>
        </p:nvSpPr>
        <p:spPr>
          <a:xfrm>
            <a:off x="2343150" y="9181397"/>
            <a:ext cx="2171700" cy="527403"/>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1662203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96701"/>
            <a:ext cx="1543050" cy="8452203"/>
          </a:xfrm>
          <a:prstGeom prst="rect">
            <a:avLst/>
          </a:prstGeo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42900" y="396701"/>
            <a:ext cx="4514850" cy="8452203"/>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5" name="Espace réservé du pied de page 4"/>
          <p:cNvSpPr>
            <a:spLocks noGrp="1"/>
          </p:cNvSpPr>
          <p:nvPr>
            <p:ph type="ftr" sz="quarter" idx="11"/>
          </p:nvPr>
        </p:nvSpPr>
        <p:spPr>
          <a:xfrm>
            <a:off x="2343150" y="9181397"/>
            <a:ext cx="2171700" cy="527403"/>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4251115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301208" y="299049"/>
            <a:ext cx="1336282" cy="693372"/>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05086" y="338788"/>
            <a:ext cx="1336282" cy="64633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3600" dirty="0" smtClean="0">
                <a:solidFill>
                  <a:schemeClr val="tx1">
                    <a:lumMod val="95000"/>
                    <a:lumOff val="5000"/>
                  </a:schemeClr>
                </a:solidFill>
                <a:effectLst>
                  <a:outerShdw blurRad="38100" dist="38100" dir="2700000" algn="tl">
                    <a:srgbClr val="000000">
                      <a:alpha val="43137"/>
                    </a:srgbClr>
                  </a:outerShdw>
                </a:effectLst>
                <a:latin typeface="Sketch Nice" pitchFamily="66" charset="0"/>
              </a:rPr>
              <a:t>G</a:t>
            </a:r>
          </a:p>
        </p:txBody>
      </p:sp>
      <p:sp>
        <p:nvSpPr>
          <p:cNvPr id="11" name="Ellipse 10"/>
          <p:cNvSpPr/>
          <p:nvPr userDrawn="1"/>
        </p:nvSpPr>
        <p:spPr>
          <a:xfrm>
            <a:off x="135701" y="110132"/>
            <a:ext cx="821388" cy="810420"/>
          </a:xfrm>
          <a:prstGeom prst="ellipse">
            <a:avLst/>
          </a:prstGeom>
          <a:solidFill>
            <a:srgbClr val="FF99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63367"/>
            <a:ext cx="821388" cy="830997"/>
          </a:xfrm>
          <a:prstGeom prst="rect">
            <a:avLst/>
          </a:prstGeom>
          <a:noFill/>
        </p:spPr>
        <p:txBody>
          <a:bodyPr wrap="square" rtlCol="0">
            <a:spAutoFit/>
          </a:bodyPr>
          <a:lstStyle/>
          <a:p>
            <a:pPr algn="ctr"/>
            <a:r>
              <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CE1</a:t>
            </a:r>
          </a:p>
          <a:p>
            <a:pPr algn="ctr"/>
            <a:r>
              <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CE2</a:t>
            </a:r>
            <a:endParaRPr lang="fr-FR" sz="2400" dirty="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14" name="Espace réservé du texte 13"/>
          <p:cNvSpPr>
            <a:spLocks noGrp="1"/>
          </p:cNvSpPr>
          <p:nvPr>
            <p:ph type="body" sz="quarter" idx="10" hasCustomPrompt="1"/>
          </p:nvPr>
        </p:nvSpPr>
        <p:spPr>
          <a:xfrm>
            <a:off x="1038225" y="34925"/>
            <a:ext cx="4262438"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sp>
        <p:nvSpPr>
          <p:cNvPr id="16" name="Espace réservé du texte 15"/>
          <p:cNvSpPr>
            <a:spLocks noGrp="1"/>
          </p:cNvSpPr>
          <p:nvPr>
            <p:ph type="body" sz="quarter" idx="11" hasCustomPrompt="1"/>
          </p:nvPr>
        </p:nvSpPr>
        <p:spPr>
          <a:xfrm>
            <a:off x="5949280" y="317873"/>
            <a:ext cx="832074" cy="693737"/>
          </a:xfrm>
          <a:prstGeom prst="rect">
            <a:avLst/>
          </a:prstGeom>
        </p:spPr>
        <p:txBody>
          <a:bodyPr>
            <a:normAutofit/>
          </a:bodyPr>
          <a:lstStyle>
            <a:lvl1pPr marL="0" indent="0">
              <a:buNone/>
              <a:defRPr sz="3600" b="0">
                <a:solidFill>
                  <a:schemeClr val="tx1">
                    <a:lumMod val="95000"/>
                    <a:lumOff val="5000"/>
                  </a:schemeClr>
                </a:solidFill>
                <a:effectLst>
                  <a:outerShdw blurRad="38100" dist="38100" dir="2700000" algn="tl">
                    <a:srgbClr val="000000">
                      <a:alpha val="43137"/>
                    </a:srgbClr>
                  </a:outerShdw>
                </a:effectLst>
                <a:latin typeface="Sketch Nice" pitchFamily="66" charset="0"/>
              </a:defRPr>
            </a:lvl1pPr>
          </a:lstStyle>
          <a:p>
            <a:pPr lvl="0"/>
            <a:r>
              <a:rPr lang="fr-FR" dirty="0" smtClean="0"/>
              <a:t>_</a:t>
            </a:r>
            <a:endParaRPr lang="fr-FR" dirty="0"/>
          </a:p>
        </p:txBody>
      </p:sp>
      <p:sp>
        <p:nvSpPr>
          <p:cNvPr id="17" name="Espace réservé du texte 15"/>
          <p:cNvSpPr>
            <a:spLocks noGrp="1"/>
          </p:cNvSpPr>
          <p:nvPr>
            <p:ph type="body" sz="quarter" idx="12" hasCustomPrompt="1"/>
          </p:nvPr>
        </p:nvSpPr>
        <p:spPr>
          <a:xfrm>
            <a:off x="1052736" y="560512"/>
            <a:ext cx="1152128" cy="350609"/>
          </a:xfrm>
          <a:prstGeom prst="rect">
            <a:avLst/>
          </a:prstGeom>
        </p:spPr>
        <p:txBody>
          <a:bodyPr>
            <a:noAutofit/>
          </a:bodyPr>
          <a:lstStyle>
            <a:lvl1pPr marL="0" indent="0">
              <a:buNone/>
              <a:defRPr sz="4000" b="0">
                <a:latin typeface="Sketch Nice" pitchFamily="66" charset="0"/>
              </a:defRPr>
            </a:lvl1pPr>
          </a:lstStyle>
          <a:p>
            <a:pPr lvl="0"/>
            <a:r>
              <a:rPr lang="fr-FR" dirty="0" smtClean="0"/>
              <a:t>*</a:t>
            </a:r>
            <a:endParaRPr lang="fr-FR" dirty="0"/>
          </a:p>
        </p:txBody>
      </p:sp>
      <p:sp>
        <p:nvSpPr>
          <p:cNvPr id="2" name="ZoneTexte 1"/>
          <p:cNvSpPr txBox="1"/>
          <p:nvPr userDrawn="1"/>
        </p:nvSpPr>
        <p:spPr>
          <a:xfrm>
            <a:off x="5157192" y="9705528"/>
            <a:ext cx="1800200" cy="215444"/>
          </a:xfrm>
          <a:prstGeom prst="rect">
            <a:avLst/>
          </a:prstGeom>
          <a:noFill/>
        </p:spPr>
        <p:txBody>
          <a:bodyPr wrap="square" rtlCol="0">
            <a:spAutoFit/>
          </a:bodyPr>
          <a:lstStyle/>
          <a:p>
            <a:r>
              <a:rPr lang="fr-FR" sz="800" spc="50" baseline="0" dirty="0" smtClean="0">
                <a:solidFill>
                  <a:schemeClr val="bg1"/>
                </a:solidFill>
              </a:rPr>
              <a:t>http://www.mysticlolly-leblog.fr</a:t>
            </a:r>
            <a:endParaRPr lang="fr-FR" sz="800" spc="50" baseline="0" dirty="0">
              <a:solidFill>
                <a:schemeClr val="bg1"/>
              </a:solidFill>
            </a:endParaRPr>
          </a:p>
        </p:txBody>
      </p:sp>
    </p:spTree>
    <p:extLst>
      <p:ext uri="{BB962C8B-B14F-4D97-AF65-F5344CB8AC3E}">
        <p14:creationId xmlns:p14="http://schemas.microsoft.com/office/powerpoint/2010/main" val="169336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e2 eval 1">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1</a:t>
            </a:r>
          </a:p>
        </p:txBody>
      </p:sp>
      <p:sp>
        <p:nvSpPr>
          <p:cNvPr id="11" name="Ellipse 10"/>
          <p:cNvSpPr/>
          <p:nvPr userDrawn="1"/>
        </p:nvSpPr>
        <p:spPr>
          <a:xfrm>
            <a:off x="135701" y="110132"/>
            <a:ext cx="821388" cy="810420"/>
          </a:xfrm>
          <a:prstGeom prst="ellipse">
            <a:avLst/>
          </a:prstGeom>
          <a:solidFill>
            <a:srgbClr val="92D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186479"/>
            <a:ext cx="821388" cy="584775"/>
          </a:xfrm>
          <a:prstGeom prst="rect">
            <a:avLst/>
          </a:prstGeom>
          <a:noFill/>
        </p:spPr>
        <p:txBody>
          <a:bodyPr wrap="square" rtlCol="0">
            <a:spAutoFit/>
          </a:bodyPr>
          <a:lstStyle/>
          <a:p>
            <a:pPr algn="ctr"/>
            <a:r>
              <a:rPr lang="fr-FR" sz="32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CE2</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14" name="Espace réservé du texte 13"/>
          <p:cNvSpPr>
            <a:spLocks noGrp="1"/>
          </p:cNvSpPr>
          <p:nvPr>
            <p:ph type="body" sz="quarter" idx="10" hasCustomPrompt="1"/>
          </p:nvPr>
        </p:nvSpPr>
        <p:spPr>
          <a:xfrm>
            <a:off x="1038225" y="237734"/>
            <a:ext cx="4262438"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spTree>
    <p:extLst>
      <p:ext uri="{BB962C8B-B14F-4D97-AF65-F5344CB8AC3E}">
        <p14:creationId xmlns:p14="http://schemas.microsoft.com/office/powerpoint/2010/main" val="198337896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e1 Eval 2">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2</a:t>
            </a:r>
          </a:p>
        </p:txBody>
      </p:sp>
      <p:sp>
        <p:nvSpPr>
          <p:cNvPr id="11" name="Ellipse 10"/>
          <p:cNvSpPr/>
          <p:nvPr userDrawn="1"/>
        </p:nvSpPr>
        <p:spPr>
          <a:xfrm>
            <a:off x="135701" y="110132"/>
            <a:ext cx="821388" cy="810420"/>
          </a:xfrm>
          <a:prstGeom prst="ellipse">
            <a:avLst/>
          </a:prstGeom>
          <a:solidFill>
            <a:srgbClr val="FF99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155701"/>
            <a:ext cx="821388" cy="646331"/>
          </a:xfrm>
          <a:prstGeom prst="rect">
            <a:avLst/>
          </a:prstGeom>
          <a:noFill/>
        </p:spPr>
        <p:txBody>
          <a:bodyPr wrap="square" rtlCol="0">
            <a:spAutoFit/>
          </a:bodyPr>
          <a:lstStyle/>
          <a:p>
            <a:pPr algn="ctr"/>
            <a:r>
              <a:rPr lang="fr-FR" sz="36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CE1</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14" name="Espace réservé du texte 13"/>
          <p:cNvSpPr>
            <a:spLocks noGrp="1"/>
          </p:cNvSpPr>
          <p:nvPr>
            <p:ph type="body" sz="quarter" idx="10" hasCustomPrompt="1"/>
          </p:nvPr>
        </p:nvSpPr>
        <p:spPr>
          <a:xfrm>
            <a:off x="1038225" y="237734"/>
            <a:ext cx="4262438"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spTree>
    <p:extLst>
      <p:ext uri="{BB962C8B-B14F-4D97-AF65-F5344CB8AC3E}">
        <p14:creationId xmlns:p14="http://schemas.microsoft.com/office/powerpoint/2010/main" val="1344085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e2 eval 2">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2</a:t>
            </a:r>
          </a:p>
        </p:txBody>
      </p:sp>
      <p:sp>
        <p:nvSpPr>
          <p:cNvPr id="11" name="Ellipse 10"/>
          <p:cNvSpPr/>
          <p:nvPr userDrawn="1"/>
        </p:nvSpPr>
        <p:spPr>
          <a:xfrm>
            <a:off x="135701" y="110132"/>
            <a:ext cx="821388" cy="810420"/>
          </a:xfrm>
          <a:prstGeom prst="ellipse">
            <a:avLst/>
          </a:prstGeom>
          <a:solidFill>
            <a:srgbClr val="92D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186479"/>
            <a:ext cx="821388" cy="584775"/>
          </a:xfrm>
          <a:prstGeom prst="rect">
            <a:avLst/>
          </a:prstGeom>
          <a:noFill/>
        </p:spPr>
        <p:txBody>
          <a:bodyPr wrap="square" rtlCol="0">
            <a:spAutoFit/>
          </a:bodyPr>
          <a:lstStyle/>
          <a:p>
            <a:pPr algn="ctr"/>
            <a:r>
              <a:rPr lang="fr-FR" sz="32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CE2</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14" name="Espace réservé du texte 13"/>
          <p:cNvSpPr>
            <a:spLocks noGrp="1"/>
          </p:cNvSpPr>
          <p:nvPr>
            <p:ph type="body" sz="quarter" idx="10" hasCustomPrompt="1"/>
          </p:nvPr>
        </p:nvSpPr>
        <p:spPr>
          <a:xfrm>
            <a:off x="1038225" y="237734"/>
            <a:ext cx="4262438"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spTree>
    <p:extLst>
      <p:ext uri="{BB962C8B-B14F-4D97-AF65-F5344CB8AC3E}">
        <p14:creationId xmlns:p14="http://schemas.microsoft.com/office/powerpoint/2010/main" val="25403478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e1 Eval 3">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3</a:t>
            </a:r>
          </a:p>
        </p:txBody>
      </p:sp>
      <p:sp>
        <p:nvSpPr>
          <p:cNvPr id="11" name="Ellipse 10"/>
          <p:cNvSpPr/>
          <p:nvPr userDrawn="1"/>
        </p:nvSpPr>
        <p:spPr>
          <a:xfrm>
            <a:off x="135701" y="110132"/>
            <a:ext cx="821388" cy="810420"/>
          </a:xfrm>
          <a:prstGeom prst="ellipse">
            <a:avLst/>
          </a:prstGeom>
          <a:solidFill>
            <a:srgbClr val="FF99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155701"/>
            <a:ext cx="821388" cy="646331"/>
          </a:xfrm>
          <a:prstGeom prst="rect">
            <a:avLst/>
          </a:prstGeom>
          <a:noFill/>
        </p:spPr>
        <p:txBody>
          <a:bodyPr wrap="square" rtlCol="0">
            <a:spAutoFit/>
          </a:bodyPr>
          <a:lstStyle/>
          <a:p>
            <a:pPr algn="ctr"/>
            <a:r>
              <a:rPr lang="fr-FR" sz="36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CE1</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14" name="Espace réservé du texte 13"/>
          <p:cNvSpPr>
            <a:spLocks noGrp="1"/>
          </p:cNvSpPr>
          <p:nvPr>
            <p:ph type="body" sz="quarter" idx="10" hasCustomPrompt="1"/>
          </p:nvPr>
        </p:nvSpPr>
        <p:spPr>
          <a:xfrm>
            <a:off x="1038225" y="237734"/>
            <a:ext cx="4262438"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spTree>
    <p:extLst>
      <p:ext uri="{BB962C8B-B14F-4D97-AF65-F5344CB8AC3E}">
        <p14:creationId xmlns:p14="http://schemas.microsoft.com/office/powerpoint/2010/main" val="1137295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e2 eval 3">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3</a:t>
            </a:r>
          </a:p>
        </p:txBody>
      </p:sp>
      <p:sp>
        <p:nvSpPr>
          <p:cNvPr id="11" name="Ellipse 10"/>
          <p:cNvSpPr/>
          <p:nvPr userDrawn="1"/>
        </p:nvSpPr>
        <p:spPr>
          <a:xfrm>
            <a:off x="135701" y="110132"/>
            <a:ext cx="821388" cy="810420"/>
          </a:xfrm>
          <a:prstGeom prst="ellipse">
            <a:avLst/>
          </a:prstGeom>
          <a:solidFill>
            <a:srgbClr val="92D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186479"/>
            <a:ext cx="821388" cy="584775"/>
          </a:xfrm>
          <a:prstGeom prst="rect">
            <a:avLst/>
          </a:prstGeom>
          <a:noFill/>
        </p:spPr>
        <p:txBody>
          <a:bodyPr wrap="square" rtlCol="0">
            <a:spAutoFit/>
          </a:bodyPr>
          <a:lstStyle/>
          <a:p>
            <a:pPr algn="ctr"/>
            <a:r>
              <a:rPr lang="fr-FR" sz="32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CE2</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14" name="Espace réservé du texte 13"/>
          <p:cNvSpPr>
            <a:spLocks noGrp="1"/>
          </p:cNvSpPr>
          <p:nvPr>
            <p:ph type="body" sz="quarter" idx="10" hasCustomPrompt="1"/>
          </p:nvPr>
        </p:nvSpPr>
        <p:spPr>
          <a:xfrm>
            <a:off x="1038225" y="237734"/>
            <a:ext cx="4262438"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spTree>
    <p:extLst>
      <p:ext uri="{BB962C8B-B14F-4D97-AF65-F5344CB8AC3E}">
        <p14:creationId xmlns:p14="http://schemas.microsoft.com/office/powerpoint/2010/main" val="813836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contenu 2"/>
          <p:cNvSpPr>
            <a:spLocks noGrp="1"/>
          </p:cNvSpPr>
          <p:nvPr>
            <p:ph idx="1"/>
          </p:nvPr>
        </p:nvSpPr>
        <p:spPr>
          <a:xfrm>
            <a:off x="342900" y="2311402"/>
            <a:ext cx="6172200" cy="6537502"/>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5" name="Espace réservé du pied de page 4"/>
          <p:cNvSpPr>
            <a:spLocks noGrp="1"/>
          </p:cNvSpPr>
          <p:nvPr>
            <p:ph type="ftr" sz="quarter" idx="11"/>
          </p:nvPr>
        </p:nvSpPr>
        <p:spPr>
          <a:xfrm>
            <a:off x="2343150" y="9181397"/>
            <a:ext cx="2171700" cy="527403"/>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2976295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4"/>
            <a:ext cx="5829300" cy="1967442"/>
          </a:xfrm>
          <a:prstGeom prst="rect">
            <a:avLst/>
          </a:prstGeo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5" y="4198586"/>
            <a:ext cx="5829300" cy="216693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5" name="Espace réservé du pied de page 4"/>
          <p:cNvSpPr>
            <a:spLocks noGrp="1"/>
          </p:cNvSpPr>
          <p:nvPr>
            <p:ph type="ftr" sz="quarter" idx="11"/>
          </p:nvPr>
        </p:nvSpPr>
        <p:spPr>
          <a:xfrm>
            <a:off x="2343150" y="9181397"/>
            <a:ext cx="2171700" cy="527403"/>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3288387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contenu 2"/>
          <p:cNvSpPr>
            <a:spLocks noGrp="1"/>
          </p:cNvSpPr>
          <p:nvPr>
            <p:ph sz="half" idx="1"/>
          </p:nvPr>
        </p:nvSpPr>
        <p:spPr>
          <a:xfrm>
            <a:off x="342900" y="2311402"/>
            <a:ext cx="3028950" cy="653750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311402"/>
            <a:ext cx="3028950" cy="653750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6" name="Espace réservé du pied de page 5"/>
          <p:cNvSpPr>
            <a:spLocks noGrp="1"/>
          </p:cNvSpPr>
          <p:nvPr>
            <p:ph type="ftr" sz="quarter" idx="11"/>
          </p:nvPr>
        </p:nvSpPr>
        <p:spPr>
          <a:xfrm>
            <a:off x="2343150" y="9181397"/>
            <a:ext cx="2171700" cy="527403"/>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2397801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ZoneTexte 6"/>
          <p:cNvSpPr txBox="1"/>
          <p:nvPr userDrawn="1"/>
        </p:nvSpPr>
        <p:spPr>
          <a:xfrm>
            <a:off x="5517232" y="9734103"/>
            <a:ext cx="1800200" cy="215444"/>
          </a:xfrm>
          <a:prstGeom prst="rect">
            <a:avLst/>
          </a:prstGeom>
          <a:noFill/>
        </p:spPr>
        <p:txBody>
          <a:bodyPr wrap="square" rtlCol="0">
            <a:spAutoFit/>
          </a:bodyPr>
          <a:lstStyle/>
          <a:p>
            <a:r>
              <a:rPr lang="fr-FR" sz="800" spc="50" baseline="0" dirty="0" smtClean="0">
                <a:solidFill>
                  <a:schemeClr val="bg1">
                    <a:lumMod val="65000"/>
                  </a:schemeClr>
                </a:solidFill>
              </a:rPr>
              <a:t>http://</a:t>
            </a:r>
            <a:r>
              <a:rPr lang="fr-FR" sz="800" spc="50" baseline="0" dirty="0" smtClean="0">
                <a:solidFill>
                  <a:schemeClr val="bg1">
                    <a:lumMod val="65000"/>
                  </a:schemeClr>
                </a:solidFill>
              </a:rPr>
              <a:t>www.mysticlolly.fr</a:t>
            </a:r>
            <a:endParaRPr lang="fr-FR" sz="800" spc="50" baseline="0" dirty="0">
              <a:solidFill>
                <a:schemeClr val="bg1">
                  <a:lumMod val="65000"/>
                </a:schemeClr>
              </a:solidFill>
            </a:endParaRPr>
          </a:p>
        </p:txBody>
      </p:sp>
    </p:spTree>
    <p:extLst>
      <p:ext uri="{BB962C8B-B14F-4D97-AF65-F5344CB8AC3E}">
        <p14:creationId xmlns:p14="http://schemas.microsoft.com/office/powerpoint/2010/main" val="1890250592"/>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0" r:id="rId3"/>
    <p:sldLayoutId id="2147483663" r:id="rId4"/>
    <p:sldLayoutId id="2147483661" r:id="rId5"/>
    <p:sldLayoutId id="2147483664" r:id="rId6"/>
    <p:sldLayoutId id="2147483650" r:id="rId7"/>
    <p:sldLayoutId id="2147483651" r:id="rId8"/>
    <p:sldLayoutId id="2147483652" r:id="rId9"/>
    <p:sldLayoutId id="2147483653" r:id="rId10"/>
    <p:sldLayoutId id="2147483654" r:id="rId11"/>
    <p:sldLayoutId id="2147483655" r:id="rId12"/>
    <p:sldLayoutId id="2147483656" r:id="rId13"/>
    <p:sldLayoutId id="2147483657" r:id="rId14"/>
    <p:sldLayoutId id="2147483658" r:id="rId15"/>
    <p:sldLayoutId id="2147483659" r:id="rId16"/>
    <p:sldLayoutId id="2147483665"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exte 7"/>
          <p:cNvSpPr>
            <a:spLocks noGrp="1"/>
          </p:cNvSpPr>
          <p:nvPr>
            <p:ph type="body" sz="quarter" idx="10"/>
          </p:nvPr>
        </p:nvSpPr>
        <p:spPr/>
        <p:txBody>
          <a:bodyPr>
            <a:normAutofit/>
          </a:bodyPr>
          <a:lstStyle/>
          <a:p>
            <a:r>
              <a:rPr lang="fr-FR" dirty="0" smtClean="0"/>
              <a:t>La phrase</a:t>
            </a:r>
            <a:endParaRPr lang="fr-FR" dirty="0"/>
          </a:p>
        </p:txBody>
      </p:sp>
      <p:grpSp>
        <p:nvGrpSpPr>
          <p:cNvPr id="13" name="Groupe 12"/>
          <p:cNvGrpSpPr/>
          <p:nvPr/>
        </p:nvGrpSpPr>
        <p:grpSpPr>
          <a:xfrm>
            <a:off x="116632" y="1352600"/>
            <a:ext cx="360040" cy="461665"/>
            <a:chOff x="116632" y="1352600"/>
            <a:chExt cx="360040" cy="461665"/>
          </a:xfrm>
        </p:grpSpPr>
        <p:sp>
          <p:nvSpPr>
            <p:cNvPr id="11" name="Ellipse 1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1518102"/>
            <a:ext cx="6192688" cy="307777"/>
          </a:xfrm>
          <a:prstGeom prst="rect">
            <a:avLst/>
          </a:prstGeom>
          <a:noFill/>
        </p:spPr>
        <p:txBody>
          <a:bodyPr wrap="square" rtlCol="0">
            <a:spAutoFit/>
          </a:bodyPr>
          <a:lstStyle/>
          <a:p>
            <a:r>
              <a:rPr lang="fr-FR" sz="1400" u="sng" dirty="0" smtClean="0">
                <a:latin typeface="SimpleRonde" pitchFamily="2" charset="0"/>
              </a:rPr>
              <a:t>Surligne uniquement les phrases correctes.</a:t>
            </a:r>
            <a:endParaRPr lang="fr-FR" sz="1400" u="sng" dirty="0">
              <a:latin typeface="SimpleRonde" pitchFamily="2" charset="0"/>
            </a:endParaRPr>
          </a:p>
        </p:txBody>
      </p:sp>
      <p:sp>
        <p:nvSpPr>
          <p:cNvPr id="2" name="ZoneTexte 1"/>
          <p:cNvSpPr txBox="1"/>
          <p:nvPr/>
        </p:nvSpPr>
        <p:spPr>
          <a:xfrm>
            <a:off x="116632" y="1928664"/>
            <a:ext cx="6552728" cy="1477328"/>
          </a:xfrm>
          <a:prstGeom prst="rect">
            <a:avLst/>
          </a:prstGeom>
          <a:noFill/>
        </p:spPr>
        <p:txBody>
          <a:bodyPr wrap="square" rtlCol="0">
            <a:spAutoFit/>
          </a:bodyPr>
          <a:lstStyle/>
          <a:p>
            <a:pPr>
              <a:lnSpc>
                <a:spcPct val="150000"/>
              </a:lnSpc>
            </a:pPr>
            <a:r>
              <a:rPr lang="fr-FR" sz="1200" dirty="0" smtClean="0"/>
              <a:t>J’aime aller au cinéma.</a:t>
            </a:r>
          </a:p>
          <a:p>
            <a:pPr>
              <a:lnSpc>
                <a:spcPct val="150000"/>
              </a:lnSpc>
            </a:pPr>
            <a:r>
              <a:rPr lang="fr-FR" sz="1200" dirty="0" smtClean="0"/>
              <a:t>A la récréation, nous jouons au loup avec mes copains.</a:t>
            </a:r>
          </a:p>
          <a:p>
            <a:pPr>
              <a:lnSpc>
                <a:spcPct val="150000"/>
              </a:lnSpc>
            </a:pPr>
            <a:r>
              <a:rPr lang="fr-FR" sz="1200" dirty="0" smtClean="0"/>
              <a:t>La efface la maitresse tableau.</a:t>
            </a:r>
          </a:p>
          <a:p>
            <a:pPr>
              <a:lnSpc>
                <a:spcPct val="150000"/>
              </a:lnSpc>
            </a:pPr>
            <a:r>
              <a:rPr lang="fr-FR" sz="1200" dirty="0" smtClean="0"/>
              <a:t>Les élèves jouent sous le préau.</a:t>
            </a:r>
          </a:p>
          <a:p>
            <a:pPr>
              <a:lnSpc>
                <a:spcPct val="150000"/>
              </a:lnSpc>
            </a:pPr>
            <a:r>
              <a:rPr lang="fr-FR" sz="1200" dirty="0" smtClean="0"/>
              <a:t>tous les soirs, mes parents me lisent une histoire.</a:t>
            </a:r>
            <a:endParaRPr lang="fr-FR" sz="1200" dirty="0"/>
          </a:p>
        </p:txBody>
      </p:sp>
      <p:grpSp>
        <p:nvGrpSpPr>
          <p:cNvPr id="27" name="Groupe 26"/>
          <p:cNvGrpSpPr/>
          <p:nvPr/>
        </p:nvGrpSpPr>
        <p:grpSpPr>
          <a:xfrm>
            <a:off x="116632" y="3656856"/>
            <a:ext cx="360040" cy="461665"/>
            <a:chOff x="116632" y="1352600"/>
            <a:chExt cx="360040" cy="461665"/>
          </a:xfrm>
        </p:grpSpPr>
        <p:sp>
          <p:nvSpPr>
            <p:cNvPr id="28" name="Ellipse 2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ZoneTexte 2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0" name="ZoneTexte 29"/>
          <p:cNvSpPr txBox="1"/>
          <p:nvPr/>
        </p:nvSpPr>
        <p:spPr>
          <a:xfrm>
            <a:off x="476672" y="3728864"/>
            <a:ext cx="6381328" cy="388568"/>
          </a:xfrm>
          <a:prstGeom prst="rect">
            <a:avLst/>
          </a:prstGeom>
          <a:noFill/>
        </p:spPr>
        <p:txBody>
          <a:bodyPr wrap="square" rtlCol="0">
            <a:spAutoFit/>
          </a:bodyPr>
          <a:lstStyle/>
          <a:p>
            <a:pPr>
              <a:lnSpc>
                <a:spcPct val="150000"/>
              </a:lnSpc>
            </a:pPr>
            <a:r>
              <a:rPr lang="fr-FR" sz="1400" u="sng" dirty="0" smtClean="0">
                <a:latin typeface="SimpleRonde" pitchFamily="2" charset="0"/>
              </a:rPr>
              <a:t>Recopie la phrase en mettant les mots dans le bon ordre.</a:t>
            </a:r>
            <a:endParaRPr lang="fr-FR" sz="1400" u="sng" dirty="0">
              <a:latin typeface="SimpleRonde" pitchFamily="2" charset="0"/>
            </a:endParaRPr>
          </a:p>
        </p:txBody>
      </p:sp>
      <p:sp>
        <p:nvSpPr>
          <p:cNvPr id="4" name="ZoneTexte 3"/>
          <p:cNvSpPr txBox="1"/>
          <p:nvPr/>
        </p:nvSpPr>
        <p:spPr>
          <a:xfrm>
            <a:off x="116632" y="4808984"/>
            <a:ext cx="6741368" cy="307777"/>
          </a:xfrm>
          <a:prstGeom prst="rect">
            <a:avLst/>
          </a:prstGeom>
          <a:noFill/>
        </p:spPr>
        <p:txBody>
          <a:bodyPr wrap="square" rtlCol="0">
            <a:spAutoFit/>
          </a:bodyPr>
          <a:lstStyle/>
          <a:p>
            <a:pPr algn="ctr"/>
            <a:r>
              <a:rPr lang="fr-FR" sz="1400" b="1" i="1" dirty="0" smtClean="0">
                <a:latin typeface="+mj-lt"/>
              </a:rPr>
              <a:t>Les – jouent – au – enfants – ballon – jardin. – dans – le </a:t>
            </a:r>
            <a:endParaRPr lang="fr-FR" sz="1400" b="1" i="1" dirty="0">
              <a:latin typeface="+mj-lt"/>
            </a:endParaRPr>
          </a:p>
        </p:txBody>
      </p:sp>
      <p:pic>
        <p:nvPicPr>
          <p:cNvPr id="31" name="Image 30"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5198507"/>
            <a:ext cx="6192688" cy="502778"/>
          </a:xfrm>
          <a:prstGeom prst="rect">
            <a:avLst/>
          </a:prstGeom>
        </p:spPr>
      </p:pic>
      <p:sp>
        <p:nvSpPr>
          <p:cNvPr id="32" name="ZoneTexte 31"/>
          <p:cNvSpPr txBox="1"/>
          <p:nvPr/>
        </p:nvSpPr>
        <p:spPr>
          <a:xfrm>
            <a:off x="116632" y="5821990"/>
            <a:ext cx="6741368" cy="307777"/>
          </a:xfrm>
          <a:prstGeom prst="rect">
            <a:avLst/>
          </a:prstGeom>
          <a:noFill/>
        </p:spPr>
        <p:txBody>
          <a:bodyPr wrap="square" rtlCol="0">
            <a:spAutoFit/>
          </a:bodyPr>
          <a:lstStyle/>
          <a:p>
            <a:pPr algn="ctr"/>
            <a:r>
              <a:rPr lang="fr-FR" sz="1400" b="1" i="1" dirty="0" smtClean="0">
                <a:latin typeface="+mj-lt"/>
              </a:rPr>
              <a:t>Nous – à – piscine. – la – partons</a:t>
            </a:r>
            <a:endParaRPr lang="fr-FR" sz="1400" b="1" i="1" dirty="0">
              <a:latin typeface="+mj-lt"/>
            </a:endParaRPr>
          </a:p>
        </p:txBody>
      </p:sp>
      <p:pic>
        <p:nvPicPr>
          <p:cNvPr id="33" name="Image 32"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6211513"/>
            <a:ext cx="6192688" cy="502778"/>
          </a:xfrm>
          <a:prstGeom prst="rect">
            <a:avLst/>
          </a:prstGeom>
        </p:spPr>
      </p:pic>
      <p:grpSp>
        <p:nvGrpSpPr>
          <p:cNvPr id="34" name="Groupe 33"/>
          <p:cNvGrpSpPr/>
          <p:nvPr/>
        </p:nvGrpSpPr>
        <p:grpSpPr>
          <a:xfrm>
            <a:off x="116632" y="7074331"/>
            <a:ext cx="360040" cy="461665"/>
            <a:chOff x="116632" y="1352600"/>
            <a:chExt cx="360040" cy="461665"/>
          </a:xfrm>
        </p:grpSpPr>
        <p:sp>
          <p:nvSpPr>
            <p:cNvPr id="35" name="Ellipse 3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ZoneTexte 3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7" name="ZoneTexte 36"/>
          <p:cNvSpPr txBox="1"/>
          <p:nvPr/>
        </p:nvSpPr>
        <p:spPr>
          <a:xfrm>
            <a:off x="476672" y="7146339"/>
            <a:ext cx="6381328" cy="461665"/>
          </a:xfrm>
          <a:prstGeom prst="rect">
            <a:avLst/>
          </a:prstGeom>
          <a:noFill/>
        </p:spPr>
        <p:txBody>
          <a:bodyPr wrap="square" rtlCol="0">
            <a:spAutoFit/>
          </a:bodyPr>
          <a:lstStyle/>
          <a:p>
            <a:pPr>
              <a:lnSpc>
                <a:spcPct val="150000"/>
              </a:lnSpc>
            </a:pPr>
            <a:r>
              <a:rPr lang="fr-FR" sz="1600" u="sng" dirty="0" smtClean="0">
                <a:latin typeface="SimpleRonde" pitchFamily="2" charset="0"/>
              </a:rPr>
              <a:t>Lis le texte suivant et réponds aux questions.</a:t>
            </a:r>
            <a:endParaRPr lang="fr-FR" sz="1600" u="sng" dirty="0">
              <a:latin typeface="SimpleRonde" pitchFamily="2" charset="0"/>
            </a:endParaRPr>
          </a:p>
        </p:txBody>
      </p:sp>
      <p:sp>
        <p:nvSpPr>
          <p:cNvPr id="38" name="ZoneTexte 37"/>
          <p:cNvSpPr txBox="1"/>
          <p:nvPr/>
        </p:nvSpPr>
        <p:spPr>
          <a:xfrm>
            <a:off x="188640" y="7689304"/>
            <a:ext cx="6480720" cy="646331"/>
          </a:xfrm>
          <a:prstGeom prst="rect">
            <a:avLst/>
          </a:prstGeom>
          <a:noFill/>
        </p:spPr>
        <p:txBody>
          <a:bodyPr wrap="square" rtlCol="0">
            <a:spAutoFit/>
          </a:bodyPr>
          <a:lstStyle/>
          <a:p>
            <a:pPr>
              <a:lnSpc>
                <a:spcPct val="150000"/>
              </a:lnSpc>
            </a:pPr>
            <a:r>
              <a:rPr lang="fr-FR" sz="1200" dirty="0"/>
              <a:t>Aujourd’hui, Agathe est en retard à l’école. Tous ses camarades sont déjà rentrés en classe.</a:t>
            </a:r>
          </a:p>
          <a:p>
            <a:pPr>
              <a:lnSpc>
                <a:spcPct val="150000"/>
              </a:lnSpc>
            </a:pPr>
            <a:r>
              <a:rPr lang="fr-FR" sz="1200" dirty="0"/>
              <a:t>Agathe n’ose pas frapper à la porte. Elle a peur de se faire gronder</a:t>
            </a:r>
            <a:r>
              <a:rPr lang="fr-FR" sz="1200" dirty="0" smtClean="0"/>
              <a:t>.</a:t>
            </a:r>
          </a:p>
        </p:txBody>
      </p:sp>
      <p:sp>
        <p:nvSpPr>
          <p:cNvPr id="39" name="ZoneTexte 38"/>
          <p:cNvSpPr txBox="1"/>
          <p:nvPr/>
        </p:nvSpPr>
        <p:spPr>
          <a:xfrm>
            <a:off x="296652" y="8625408"/>
            <a:ext cx="6372708" cy="923330"/>
          </a:xfrm>
          <a:prstGeom prst="rect">
            <a:avLst/>
          </a:prstGeom>
          <a:noFill/>
        </p:spPr>
        <p:txBody>
          <a:bodyPr wrap="square" rtlCol="0">
            <a:spAutoFit/>
          </a:bodyPr>
          <a:lstStyle/>
          <a:p>
            <a:pPr>
              <a:lnSpc>
                <a:spcPct val="150000"/>
              </a:lnSpc>
            </a:pPr>
            <a:r>
              <a:rPr lang="fr-FR" dirty="0" smtClean="0">
                <a:latin typeface="Cursive standard" pitchFamily="2" charset="0"/>
              </a:rPr>
              <a:t>Dans le texte suivant, il y a ………….. phrases.</a:t>
            </a:r>
          </a:p>
          <a:p>
            <a:pPr>
              <a:lnSpc>
                <a:spcPct val="150000"/>
              </a:lnSpc>
            </a:pPr>
            <a:r>
              <a:rPr lang="fr-FR" dirty="0" smtClean="0">
                <a:latin typeface="Cursive standard" pitchFamily="2" charset="0"/>
              </a:rPr>
              <a:t>Elles sont écrites sur </a:t>
            </a:r>
            <a:r>
              <a:rPr lang="fr-FR" dirty="0">
                <a:latin typeface="Cursive standard" pitchFamily="2" charset="0"/>
              </a:rPr>
              <a:t>………….. </a:t>
            </a:r>
            <a:r>
              <a:rPr lang="fr-FR" dirty="0" smtClean="0">
                <a:latin typeface="Cursive standard" pitchFamily="2" charset="0"/>
              </a:rPr>
              <a:t>lignes.</a:t>
            </a:r>
            <a:endParaRPr lang="fr-FR" dirty="0">
              <a:latin typeface="Cursive standard" pitchFamily="2" charset="0"/>
            </a:endParaRPr>
          </a:p>
        </p:txBody>
      </p:sp>
      <p:sp>
        <p:nvSpPr>
          <p:cNvPr id="5" name="Rectangle à coins arrondis 4"/>
          <p:cNvSpPr/>
          <p:nvPr/>
        </p:nvSpPr>
        <p:spPr>
          <a:xfrm>
            <a:off x="65401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à coins arrondis 25"/>
          <p:cNvSpPr/>
          <p:nvPr/>
        </p:nvSpPr>
        <p:spPr>
          <a:xfrm>
            <a:off x="6540152" y="380827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Rectangle à coins arrondis 39"/>
          <p:cNvSpPr/>
          <p:nvPr/>
        </p:nvSpPr>
        <p:spPr>
          <a:xfrm>
            <a:off x="6540152" y="7225751"/>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76186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 verbe</a:t>
            </a:r>
            <a:endParaRPr lang="fr-FR" dirty="0"/>
          </a:p>
        </p:txBody>
      </p:sp>
      <p:grpSp>
        <p:nvGrpSpPr>
          <p:cNvPr id="9" name="Groupe 8"/>
          <p:cNvGrpSpPr/>
          <p:nvPr/>
        </p:nvGrpSpPr>
        <p:grpSpPr>
          <a:xfrm>
            <a:off x="116632" y="3313366"/>
            <a:ext cx="360040" cy="461665"/>
            <a:chOff x="116632" y="1352600"/>
            <a:chExt cx="360040" cy="461665"/>
          </a:xfrm>
        </p:grpSpPr>
        <p:sp>
          <p:nvSpPr>
            <p:cNvPr id="10" name="Ellipse 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2" name="ZoneTexte 11"/>
          <p:cNvSpPr txBox="1"/>
          <p:nvPr/>
        </p:nvSpPr>
        <p:spPr>
          <a:xfrm>
            <a:off x="476672" y="3385374"/>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Ecris l’infinitif du verbe en gras.</a:t>
            </a:r>
            <a:endParaRPr lang="fr-FR" sz="1400" u="sng" dirty="0">
              <a:latin typeface="SimpleRonde" pitchFamily="2" charset="0"/>
            </a:endParaRPr>
          </a:p>
        </p:txBody>
      </p:sp>
      <p:sp>
        <p:nvSpPr>
          <p:cNvPr id="13" name="Rectangle à coins arrondis 12"/>
          <p:cNvSpPr/>
          <p:nvPr/>
        </p:nvSpPr>
        <p:spPr>
          <a:xfrm>
            <a:off x="6540152" y="346478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548680" y="3800872"/>
            <a:ext cx="4824536" cy="2400657"/>
          </a:xfrm>
          <a:prstGeom prst="rect">
            <a:avLst/>
          </a:prstGeom>
          <a:noFill/>
        </p:spPr>
        <p:txBody>
          <a:bodyPr wrap="square" rtlCol="0">
            <a:spAutoFit/>
          </a:bodyPr>
          <a:lstStyle/>
          <a:p>
            <a:pPr>
              <a:lnSpc>
                <a:spcPct val="250000"/>
              </a:lnSpc>
            </a:pPr>
            <a:r>
              <a:rPr lang="fr-FR" sz="1200" dirty="0" smtClean="0">
                <a:latin typeface="Comic Sans MS" pitchFamily="66" charset="0"/>
              </a:rPr>
              <a:t>Les abeilles </a:t>
            </a:r>
            <a:r>
              <a:rPr lang="fr-FR" sz="1200" b="1" dirty="0" smtClean="0">
                <a:solidFill>
                  <a:schemeClr val="tx1">
                    <a:lumMod val="50000"/>
                    <a:lumOff val="50000"/>
                  </a:schemeClr>
                </a:solidFill>
                <a:latin typeface="Comic Sans MS" pitchFamily="66" charset="0"/>
              </a:rPr>
              <a:t>butinent</a:t>
            </a:r>
            <a:r>
              <a:rPr lang="fr-FR" sz="1200" dirty="0" smtClean="0">
                <a:solidFill>
                  <a:schemeClr val="tx1">
                    <a:lumMod val="50000"/>
                    <a:lumOff val="50000"/>
                  </a:schemeClr>
                </a:solidFill>
                <a:latin typeface="Comic Sans MS" pitchFamily="66" charset="0"/>
              </a:rPr>
              <a:t> </a:t>
            </a:r>
            <a:r>
              <a:rPr lang="fr-FR" sz="1200" dirty="0" smtClean="0">
                <a:latin typeface="Comic Sans MS" pitchFamily="66" charset="0"/>
              </a:rPr>
              <a:t>les fleurs.</a:t>
            </a:r>
          </a:p>
          <a:p>
            <a:pPr>
              <a:lnSpc>
                <a:spcPct val="250000"/>
              </a:lnSpc>
            </a:pPr>
            <a:r>
              <a:rPr lang="fr-FR" sz="1200" dirty="0" smtClean="0">
                <a:latin typeface="Comic Sans MS" pitchFamily="66" charset="0"/>
              </a:rPr>
              <a:t>L’eau </a:t>
            </a:r>
            <a:r>
              <a:rPr lang="fr-FR" sz="1200" b="1" dirty="0" smtClean="0">
                <a:solidFill>
                  <a:schemeClr val="tx1">
                    <a:lumMod val="50000"/>
                    <a:lumOff val="50000"/>
                  </a:schemeClr>
                </a:solidFill>
                <a:latin typeface="Comic Sans MS" pitchFamily="66" charset="0"/>
              </a:rPr>
              <a:t>coule</a:t>
            </a:r>
            <a:r>
              <a:rPr lang="fr-FR" sz="1200" dirty="0" smtClean="0">
                <a:solidFill>
                  <a:schemeClr val="tx1">
                    <a:lumMod val="50000"/>
                    <a:lumOff val="50000"/>
                  </a:schemeClr>
                </a:solidFill>
                <a:latin typeface="Comic Sans MS" pitchFamily="66" charset="0"/>
              </a:rPr>
              <a:t> </a:t>
            </a:r>
            <a:r>
              <a:rPr lang="fr-FR" sz="1200" dirty="0" smtClean="0">
                <a:latin typeface="Comic Sans MS" pitchFamily="66" charset="0"/>
              </a:rPr>
              <a:t>dans le lavabo.</a:t>
            </a:r>
          </a:p>
          <a:p>
            <a:pPr>
              <a:lnSpc>
                <a:spcPct val="250000"/>
              </a:lnSpc>
            </a:pPr>
            <a:r>
              <a:rPr lang="fr-FR" sz="1200" dirty="0" smtClean="0">
                <a:latin typeface="Comic Sans MS" pitchFamily="66" charset="0"/>
              </a:rPr>
              <a:t>Le plombier </a:t>
            </a:r>
            <a:r>
              <a:rPr lang="fr-FR" sz="1200" b="1" dirty="0" smtClean="0">
                <a:solidFill>
                  <a:schemeClr val="tx1">
                    <a:lumMod val="50000"/>
                    <a:lumOff val="50000"/>
                  </a:schemeClr>
                </a:solidFill>
                <a:latin typeface="Comic Sans MS" pitchFamily="66" charset="0"/>
              </a:rPr>
              <a:t>réparera</a:t>
            </a:r>
            <a:r>
              <a:rPr lang="fr-FR" sz="1200" dirty="0" smtClean="0">
                <a:solidFill>
                  <a:schemeClr val="tx1">
                    <a:lumMod val="50000"/>
                    <a:lumOff val="50000"/>
                  </a:schemeClr>
                </a:solidFill>
                <a:latin typeface="Comic Sans MS" pitchFamily="66" charset="0"/>
              </a:rPr>
              <a:t> </a:t>
            </a:r>
            <a:r>
              <a:rPr lang="fr-FR" sz="1200" dirty="0" smtClean="0">
                <a:latin typeface="Comic Sans MS" pitchFamily="66" charset="0"/>
              </a:rPr>
              <a:t>la fuite.</a:t>
            </a:r>
          </a:p>
          <a:p>
            <a:pPr>
              <a:lnSpc>
                <a:spcPct val="250000"/>
              </a:lnSpc>
            </a:pPr>
            <a:r>
              <a:rPr lang="fr-FR" sz="1200" dirty="0" smtClean="0">
                <a:latin typeface="Comic Sans MS" pitchFamily="66" charset="0"/>
              </a:rPr>
              <a:t>L’incendie </a:t>
            </a:r>
            <a:r>
              <a:rPr lang="fr-FR" sz="1200" b="1" dirty="0" smtClean="0">
                <a:solidFill>
                  <a:schemeClr val="tx1">
                    <a:lumMod val="50000"/>
                    <a:lumOff val="50000"/>
                  </a:schemeClr>
                </a:solidFill>
                <a:latin typeface="Comic Sans MS" pitchFamily="66" charset="0"/>
              </a:rPr>
              <a:t>avance</a:t>
            </a:r>
            <a:r>
              <a:rPr lang="fr-FR" sz="1200" dirty="0" smtClean="0">
                <a:solidFill>
                  <a:schemeClr val="tx1">
                    <a:lumMod val="50000"/>
                    <a:lumOff val="50000"/>
                  </a:schemeClr>
                </a:solidFill>
                <a:latin typeface="Comic Sans MS" pitchFamily="66" charset="0"/>
              </a:rPr>
              <a:t> </a:t>
            </a:r>
            <a:r>
              <a:rPr lang="fr-FR" sz="1200" dirty="0" smtClean="0">
                <a:latin typeface="Comic Sans MS" pitchFamily="66" charset="0"/>
              </a:rPr>
              <a:t>vite.</a:t>
            </a:r>
          </a:p>
          <a:p>
            <a:pPr>
              <a:lnSpc>
                <a:spcPct val="250000"/>
              </a:lnSpc>
            </a:pPr>
            <a:r>
              <a:rPr lang="fr-FR" sz="1200" dirty="0" smtClean="0">
                <a:latin typeface="Comic Sans MS" pitchFamily="66" charset="0"/>
              </a:rPr>
              <a:t>Nous </a:t>
            </a:r>
            <a:r>
              <a:rPr lang="fr-FR" sz="1200" b="1" dirty="0" smtClean="0">
                <a:solidFill>
                  <a:schemeClr val="tx1">
                    <a:lumMod val="50000"/>
                    <a:lumOff val="50000"/>
                  </a:schemeClr>
                </a:solidFill>
                <a:latin typeface="Comic Sans MS" pitchFamily="66" charset="0"/>
              </a:rPr>
              <a:t>retournons</a:t>
            </a:r>
            <a:r>
              <a:rPr lang="fr-FR" sz="1200" dirty="0" smtClean="0">
                <a:solidFill>
                  <a:schemeClr val="tx1">
                    <a:lumMod val="50000"/>
                    <a:lumOff val="50000"/>
                  </a:schemeClr>
                </a:solidFill>
                <a:latin typeface="Comic Sans MS" pitchFamily="66" charset="0"/>
              </a:rPr>
              <a:t> </a:t>
            </a:r>
            <a:r>
              <a:rPr lang="fr-FR" sz="1200" dirty="0" smtClean="0">
                <a:latin typeface="Comic Sans MS" pitchFamily="66" charset="0"/>
              </a:rPr>
              <a:t>à l’école aujourd’hui.</a:t>
            </a:r>
            <a:endParaRPr lang="fr-FR" sz="1200" dirty="0">
              <a:latin typeface="Comic Sans MS" pitchFamily="66" charset="0"/>
            </a:endParaRPr>
          </a:p>
        </p:txBody>
      </p:sp>
      <p:pic>
        <p:nvPicPr>
          <p:cNvPr id="15" name="Image 14"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717032" y="3904630"/>
            <a:ext cx="1854324" cy="360040"/>
          </a:xfrm>
          <a:prstGeom prst="rect">
            <a:avLst/>
          </a:prstGeom>
          <a:effectLst>
            <a:outerShdw blurRad="50800" dist="38100" dir="2700000" algn="tl" rotWithShape="0">
              <a:prstClr val="black">
                <a:alpha val="40000"/>
              </a:prstClr>
            </a:outerShdw>
          </a:effectLst>
        </p:spPr>
      </p:pic>
      <p:pic>
        <p:nvPicPr>
          <p:cNvPr id="16" name="Image 15"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717032" y="4377395"/>
            <a:ext cx="1854324" cy="360040"/>
          </a:xfrm>
          <a:prstGeom prst="rect">
            <a:avLst/>
          </a:prstGeom>
          <a:effectLst>
            <a:outerShdw blurRad="50800" dist="38100" dir="2700000" algn="tl" rotWithShape="0">
              <a:prstClr val="black">
                <a:alpha val="40000"/>
              </a:prstClr>
            </a:outerShdw>
          </a:effectLst>
        </p:spPr>
      </p:pic>
      <p:pic>
        <p:nvPicPr>
          <p:cNvPr id="17" name="Image 16"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717032" y="4860024"/>
            <a:ext cx="1854324" cy="360040"/>
          </a:xfrm>
          <a:prstGeom prst="rect">
            <a:avLst/>
          </a:prstGeom>
          <a:effectLst>
            <a:outerShdw blurRad="50800" dist="38100" dir="2700000" algn="tl" rotWithShape="0">
              <a:prstClr val="black">
                <a:alpha val="40000"/>
              </a:prstClr>
            </a:outerShdw>
          </a:effectLst>
        </p:spPr>
      </p:pic>
      <p:pic>
        <p:nvPicPr>
          <p:cNvPr id="18" name="Image 17"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717032" y="5346948"/>
            <a:ext cx="1854324" cy="360040"/>
          </a:xfrm>
          <a:prstGeom prst="rect">
            <a:avLst/>
          </a:prstGeom>
          <a:effectLst>
            <a:outerShdw blurRad="50800" dist="38100" dir="2700000" algn="tl" rotWithShape="0">
              <a:prstClr val="black">
                <a:alpha val="40000"/>
              </a:prstClr>
            </a:outerShdw>
          </a:effectLst>
        </p:spPr>
      </p:pic>
      <p:pic>
        <p:nvPicPr>
          <p:cNvPr id="19" name="Image 18"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717032" y="5819254"/>
            <a:ext cx="1854324" cy="360040"/>
          </a:xfrm>
          <a:prstGeom prst="rect">
            <a:avLst/>
          </a:prstGeom>
          <a:effectLst>
            <a:outerShdw blurRad="50800" dist="38100" dir="2700000" algn="tl" rotWithShape="0">
              <a:prstClr val="black">
                <a:alpha val="40000"/>
              </a:prstClr>
            </a:outerShdw>
          </a:effectLst>
        </p:spPr>
      </p:pic>
      <p:grpSp>
        <p:nvGrpSpPr>
          <p:cNvPr id="20" name="Groupe 19"/>
          <p:cNvGrpSpPr/>
          <p:nvPr/>
        </p:nvGrpSpPr>
        <p:grpSpPr>
          <a:xfrm>
            <a:off x="116632" y="6537176"/>
            <a:ext cx="360040" cy="461665"/>
            <a:chOff x="116632" y="1352600"/>
            <a:chExt cx="360040" cy="461665"/>
          </a:xfrm>
        </p:grpSpPr>
        <p:sp>
          <p:nvSpPr>
            <p:cNvPr id="21" name="Ellipse 2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3" name="ZoneTexte 22"/>
          <p:cNvSpPr txBox="1"/>
          <p:nvPr/>
        </p:nvSpPr>
        <p:spPr>
          <a:xfrm>
            <a:off x="476672" y="6609184"/>
            <a:ext cx="6192688" cy="1061829"/>
          </a:xfrm>
          <a:prstGeom prst="rect">
            <a:avLst/>
          </a:prstGeom>
          <a:noFill/>
        </p:spPr>
        <p:txBody>
          <a:bodyPr wrap="square" rtlCol="0">
            <a:spAutoFit/>
          </a:bodyPr>
          <a:lstStyle/>
          <a:p>
            <a:pPr>
              <a:lnSpc>
                <a:spcPct val="150000"/>
              </a:lnSpc>
            </a:pPr>
            <a:r>
              <a:rPr lang="fr-FR" sz="1400" u="sng" dirty="0" smtClean="0">
                <a:latin typeface="SimpleRonde" pitchFamily="2" charset="0"/>
              </a:rPr>
              <a:t>Ecris une phrase à partir du dessin. Souligne le verbe en rouge.</a:t>
            </a:r>
          </a:p>
          <a:p>
            <a:pPr>
              <a:lnSpc>
                <a:spcPct val="150000"/>
              </a:lnSpc>
            </a:pPr>
            <a:endParaRPr lang="fr-FR" sz="1400" u="sng" dirty="0">
              <a:latin typeface="SimpleRonde" pitchFamily="2" charset="0"/>
            </a:endParaRPr>
          </a:p>
        </p:txBody>
      </p:sp>
      <p:sp>
        <p:nvSpPr>
          <p:cNvPr id="24" name="Rectangle à coins arrondis 23"/>
          <p:cNvSpPr/>
          <p:nvPr/>
        </p:nvSpPr>
        <p:spPr>
          <a:xfrm>
            <a:off x="6540152" y="668859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6" name="Image 25"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1" r="37048" b="63578"/>
          <a:stretch/>
        </p:blipFill>
        <p:spPr>
          <a:xfrm>
            <a:off x="2846194" y="8079659"/>
            <a:ext cx="3595997" cy="839977"/>
          </a:xfrm>
          <a:prstGeom prst="rect">
            <a:avLst/>
          </a:prstGeom>
          <a:noFill/>
          <a:ln>
            <a:noFill/>
          </a:ln>
        </p:spPr>
      </p:pic>
      <p:grpSp>
        <p:nvGrpSpPr>
          <p:cNvPr id="28" name="Groupe 27"/>
          <p:cNvGrpSpPr/>
          <p:nvPr/>
        </p:nvGrpSpPr>
        <p:grpSpPr>
          <a:xfrm>
            <a:off x="116632" y="1280592"/>
            <a:ext cx="360040" cy="461665"/>
            <a:chOff x="116632" y="1352600"/>
            <a:chExt cx="360040" cy="461665"/>
          </a:xfrm>
        </p:grpSpPr>
        <p:sp>
          <p:nvSpPr>
            <p:cNvPr id="29" name="Ellipse 2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ZoneTexte 2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1" name="ZoneTexte 30"/>
          <p:cNvSpPr txBox="1"/>
          <p:nvPr/>
        </p:nvSpPr>
        <p:spPr>
          <a:xfrm>
            <a:off x="476672" y="1352600"/>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Dans chaque phrase, souligne le verbe en rouge.</a:t>
            </a:r>
            <a:endParaRPr lang="fr-FR" sz="1400" u="sng" dirty="0">
              <a:latin typeface="SimpleRonde" pitchFamily="2" charset="0"/>
            </a:endParaRPr>
          </a:p>
        </p:txBody>
      </p:sp>
      <p:sp>
        <p:nvSpPr>
          <p:cNvPr id="32" name="Rectangle à coins arrondis 31"/>
          <p:cNvSpPr/>
          <p:nvPr/>
        </p:nvSpPr>
        <p:spPr>
          <a:xfrm>
            <a:off x="6540152" y="143201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p:cNvSpPr txBox="1"/>
          <p:nvPr/>
        </p:nvSpPr>
        <p:spPr>
          <a:xfrm>
            <a:off x="764704" y="1784648"/>
            <a:ext cx="2420888" cy="1446550"/>
          </a:xfrm>
          <a:prstGeom prst="rect">
            <a:avLst/>
          </a:prstGeom>
          <a:noFill/>
        </p:spPr>
        <p:txBody>
          <a:bodyPr wrap="square" rtlCol="0">
            <a:spAutoFit/>
          </a:bodyPr>
          <a:lstStyle/>
          <a:p>
            <a:pPr>
              <a:lnSpc>
                <a:spcPct val="200000"/>
              </a:lnSpc>
            </a:pPr>
            <a:r>
              <a:rPr lang="fr-FR" sz="1100" dirty="0" smtClean="0">
                <a:latin typeface="Comic Sans MS" pitchFamily="66" charset="0"/>
              </a:rPr>
              <a:t>Le cochon patauge dans la boue.</a:t>
            </a:r>
          </a:p>
          <a:p>
            <a:pPr>
              <a:lnSpc>
                <a:spcPct val="200000"/>
              </a:lnSpc>
            </a:pPr>
            <a:r>
              <a:rPr lang="fr-FR" sz="1100" dirty="0" smtClean="0">
                <a:latin typeface="Comic Sans MS" pitchFamily="66" charset="0"/>
              </a:rPr>
              <a:t>Les vagues s’écrasent sur la plage.</a:t>
            </a:r>
          </a:p>
          <a:p>
            <a:pPr>
              <a:lnSpc>
                <a:spcPct val="200000"/>
              </a:lnSpc>
            </a:pPr>
            <a:r>
              <a:rPr lang="fr-FR" sz="1100" dirty="0" smtClean="0">
                <a:latin typeface="Comic Sans MS" pitchFamily="66" charset="0"/>
              </a:rPr>
              <a:t>Le vent souffle dans les feuilles.</a:t>
            </a:r>
          </a:p>
          <a:p>
            <a:pPr>
              <a:lnSpc>
                <a:spcPct val="200000"/>
              </a:lnSpc>
            </a:pPr>
            <a:r>
              <a:rPr lang="fr-FR" sz="1100" dirty="0" smtClean="0">
                <a:latin typeface="Comic Sans MS" pitchFamily="66" charset="0"/>
              </a:rPr>
              <a:t>Son frère écoute aux portes.</a:t>
            </a:r>
            <a:endParaRPr lang="fr-FR" sz="1100" dirty="0">
              <a:latin typeface="Comic Sans MS" pitchFamily="66" charset="0"/>
            </a:endParaRPr>
          </a:p>
        </p:txBody>
      </p:sp>
      <p:sp>
        <p:nvSpPr>
          <p:cNvPr id="34" name="ZoneTexte 33"/>
          <p:cNvSpPr txBox="1"/>
          <p:nvPr/>
        </p:nvSpPr>
        <p:spPr>
          <a:xfrm>
            <a:off x="3789040" y="1784648"/>
            <a:ext cx="2520280" cy="1446550"/>
          </a:xfrm>
          <a:prstGeom prst="rect">
            <a:avLst/>
          </a:prstGeom>
          <a:noFill/>
        </p:spPr>
        <p:txBody>
          <a:bodyPr wrap="square" rtlCol="0">
            <a:spAutoFit/>
          </a:bodyPr>
          <a:lstStyle/>
          <a:p>
            <a:pPr>
              <a:lnSpc>
                <a:spcPct val="200000"/>
              </a:lnSpc>
            </a:pPr>
            <a:r>
              <a:rPr lang="fr-FR" sz="1100" dirty="0" smtClean="0">
                <a:latin typeface="Comic Sans MS" pitchFamily="66" charset="0"/>
              </a:rPr>
              <a:t>Le chat miaule devant la porte.</a:t>
            </a:r>
          </a:p>
          <a:p>
            <a:pPr>
              <a:lnSpc>
                <a:spcPct val="200000"/>
              </a:lnSpc>
            </a:pPr>
            <a:r>
              <a:rPr lang="fr-FR" sz="1100" dirty="0" smtClean="0">
                <a:latin typeface="Comic Sans MS" pitchFamily="66" charset="0"/>
              </a:rPr>
              <a:t>Le téléphone sonne</a:t>
            </a:r>
          </a:p>
          <a:p>
            <a:pPr>
              <a:lnSpc>
                <a:spcPct val="200000"/>
              </a:lnSpc>
            </a:pPr>
            <a:r>
              <a:rPr lang="fr-FR" sz="1100" dirty="0" smtClean="0">
                <a:latin typeface="Comic Sans MS" pitchFamily="66" charset="0"/>
              </a:rPr>
              <a:t>Ma sœur boit du jus d’orange.</a:t>
            </a:r>
          </a:p>
          <a:p>
            <a:pPr>
              <a:lnSpc>
                <a:spcPct val="200000"/>
              </a:lnSpc>
            </a:pPr>
            <a:r>
              <a:rPr lang="fr-FR" sz="1100" dirty="0" smtClean="0">
                <a:latin typeface="Comic Sans MS" pitchFamily="66" charset="0"/>
              </a:rPr>
              <a:t>Papi lit souvent les journaux.</a:t>
            </a:r>
          </a:p>
        </p:txBody>
      </p:sp>
      <p:cxnSp>
        <p:nvCxnSpPr>
          <p:cNvPr id="35" name="Connecteur droit 34"/>
          <p:cNvCxnSpPr/>
          <p:nvPr/>
        </p:nvCxnSpPr>
        <p:spPr>
          <a:xfrm>
            <a:off x="3356992" y="1900738"/>
            <a:ext cx="0" cy="1224136"/>
          </a:xfrm>
          <a:prstGeom prst="line">
            <a:avLst/>
          </a:prstGeom>
          <a:ln w="19050">
            <a:solidFill>
              <a:schemeClr val="tx1">
                <a:lumMod val="75000"/>
                <a:lumOff val="25000"/>
              </a:schemeClr>
            </a:solidFill>
            <a:prstDash val="sysDot"/>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3" name="Imag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8640" y="7473280"/>
            <a:ext cx="2304256" cy="2304256"/>
          </a:xfrm>
          <a:prstGeom prst="rect">
            <a:avLst/>
          </a:prstGeom>
        </p:spPr>
      </p:pic>
    </p:spTree>
    <p:extLst>
      <p:ext uri="{BB962C8B-B14F-4D97-AF65-F5344CB8AC3E}">
        <p14:creationId xmlns:p14="http://schemas.microsoft.com/office/powerpoint/2010/main" val="41845108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 verbe</a:t>
            </a:r>
            <a:endParaRPr lang="fr-FR" dirty="0"/>
          </a:p>
        </p:txBody>
      </p:sp>
      <p:grpSp>
        <p:nvGrpSpPr>
          <p:cNvPr id="3" name="Groupe 2"/>
          <p:cNvGrpSpPr/>
          <p:nvPr/>
        </p:nvGrpSpPr>
        <p:grpSpPr>
          <a:xfrm>
            <a:off x="116632" y="1352600"/>
            <a:ext cx="360040" cy="461665"/>
            <a:chOff x="116632" y="1352600"/>
            <a:chExt cx="360040" cy="461665"/>
          </a:xfrm>
        </p:grpSpPr>
        <p:sp>
          <p:nvSpPr>
            <p:cNvPr id="4" name="Ellipse 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 name="ZoneTexte 5"/>
          <p:cNvSpPr txBox="1"/>
          <p:nvPr/>
        </p:nvSpPr>
        <p:spPr>
          <a:xfrm>
            <a:off x="476672" y="142460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Dans chaque liste, barre le mot qui n’est pas un verbe.</a:t>
            </a:r>
            <a:endParaRPr lang="fr-FR" sz="1400" u="sng" dirty="0">
              <a:latin typeface="SimpleRonde" pitchFamily="2" charset="0"/>
            </a:endParaRPr>
          </a:p>
        </p:txBody>
      </p:sp>
      <p:sp>
        <p:nvSpPr>
          <p:cNvPr id="7" name="Rectangle à coins arrondis 6"/>
          <p:cNvSpPr/>
          <p:nvPr/>
        </p:nvSpPr>
        <p:spPr>
          <a:xfrm>
            <a:off x="65401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928664"/>
            <a:ext cx="6552728" cy="1200329"/>
          </a:xfrm>
          <a:prstGeom prst="rect">
            <a:avLst/>
          </a:prstGeom>
          <a:noFill/>
        </p:spPr>
        <p:txBody>
          <a:bodyPr wrap="square" rtlCol="0">
            <a:spAutoFit/>
          </a:bodyPr>
          <a:lstStyle/>
          <a:p>
            <a:pPr marL="285750" indent="-285750" algn="ctr">
              <a:lnSpc>
                <a:spcPct val="150000"/>
              </a:lnSpc>
              <a:buFont typeface="Wingdings" pitchFamily="2" charset="2"/>
              <a:buChar char="ü"/>
            </a:pPr>
            <a:r>
              <a:rPr lang="fr-FR" sz="1200" dirty="0" smtClean="0">
                <a:latin typeface="Comic Sans MS" pitchFamily="66" charset="0"/>
              </a:rPr>
              <a:t>parler – compter – avancer – boulanger – garder</a:t>
            </a:r>
          </a:p>
          <a:p>
            <a:pPr marL="285750" indent="-285750" algn="ctr">
              <a:lnSpc>
                <a:spcPct val="150000"/>
              </a:lnSpc>
              <a:buFont typeface="Wingdings" pitchFamily="2" charset="2"/>
              <a:buChar char="ü"/>
            </a:pPr>
            <a:r>
              <a:rPr lang="fr-FR" sz="1200" dirty="0" smtClean="0">
                <a:latin typeface="Comic Sans MS" pitchFamily="66" charset="0"/>
              </a:rPr>
              <a:t>partir – finir – grandir – choisir – élixir</a:t>
            </a:r>
          </a:p>
          <a:p>
            <a:pPr marL="285750" indent="-285750" algn="ctr">
              <a:lnSpc>
                <a:spcPct val="150000"/>
              </a:lnSpc>
              <a:buFont typeface="Wingdings" pitchFamily="2" charset="2"/>
              <a:buChar char="ü"/>
            </a:pPr>
            <a:r>
              <a:rPr lang="fr-FR" sz="1200" dirty="0" smtClean="0">
                <a:latin typeface="Comic Sans MS" pitchFamily="66" charset="0"/>
              </a:rPr>
              <a:t>peindre – cadre – éteindre – attendre – apprendre</a:t>
            </a:r>
          </a:p>
          <a:p>
            <a:pPr marL="285750" indent="-285750" algn="ctr">
              <a:lnSpc>
                <a:spcPct val="150000"/>
              </a:lnSpc>
              <a:buFont typeface="Wingdings" pitchFamily="2" charset="2"/>
              <a:buChar char="ü"/>
            </a:pPr>
            <a:r>
              <a:rPr lang="fr-FR" sz="1200" dirty="0" smtClean="0">
                <a:latin typeface="Comic Sans MS" pitchFamily="66" charset="0"/>
              </a:rPr>
              <a:t>croire – poire – vouloir – boire – asseoir - avoir</a:t>
            </a:r>
            <a:endParaRPr lang="fr-FR" sz="1200" dirty="0">
              <a:latin typeface="Comic Sans MS" pitchFamily="66" charset="0"/>
            </a:endParaRPr>
          </a:p>
        </p:txBody>
      </p:sp>
      <p:grpSp>
        <p:nvGrpSpPr>
          <p:cNvPr id="9" name="Groupe 8"/>
          <p:cNvGrpSpPr/>
          <p:nvPr/>
        </p:nvGrpSpPr>
        <p:grpSpPr>
          <a:xfrm>
            <a:off x="116632" y="3512840"/>
            <a:ext cx="360040" cy="461665"/>
            <a:chOff x="116632" y="1352600"/>
            <a:chExt cx="360040" cy="461665"/>
          </a:xfrm>
        </p:grpSpPr>
        <p:sp>
          <p:nvSpPr>
            <p:cNvPr id="10" name="Ellipse 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2" name="ZoneTexte 11"/>
          <p:cNvSpPr txBox="1"/>
          <p:nvPr/>
        </p:nvSpPr>
        <p:spPr>
          <a:xfrm>
            <a:off x="476672" y="358484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Souligne le verbe en rouge puis écris son infinitif.</a:t>
            </a:r>
            <a:endParaRPr lang="fr-FR" sz="1400" u="sng" dirty="0">
              <a:latin typeface="SimpleRonde" pitchFamily="2" charset="0"/>
            </a:endParaRPr>
          </a:p>
        </p:txBody>
      </p:sp>
      <p:sp>
        <p:nvSpPr>
          <p:cNvPr id="13" name="Rectangle à coins arrondis 12"/>
          <p:cNvSpPr/>
          <p:nvPr/>
        </p:nvSpPr>
        <p:spPr>
          <a:xfrm>
            <a:off x="6540152" y="366426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548680" y="4126647"/>
            <a:ext cx="4824536" cy="2631490"/>
          </a:xfrm>
          <a:prstGeom prst="rect">
            <a:avLst/>
          </a:prstGeom>
          <a:noFill/>
        </p:spPr>
        <p:txBody>
          <a:bodyPr wrap="square" rtlCol="0">
            <a:spAutoFit/>
          </a:bodyPr>
          <a:lstStyle/>
          <a:p>
            <a:pPr>
              <a:lnSpc>
                <a:spcPct val="300000"/>
              </a:lnSpc>
            </a:pPr>
            <a:r>
              <a:rPr lang="fr-FR" sz="1100" dirty="0" smtClean="0">
                <a:latin typeface="Comic Sans MS" pitchFamily="66" charset="0"/>
              </a:rPr>
              <a:t>Le petit chat griffe la tapisserie.</a:t>
            </a:r>
          </a:p>
          <a:p>
            <a:pPr>
              <a:lnSpc>
                <a:spcPct val="300000"/>
              </a:lnSpc>
            </a:pPr>
            <a:r>
              <a:rPr lang="fr-FR" sz="1100" dirty="0" smtClean="0">
                <a:latin typeface="Comic Sans MS" pitchFamily="66" charset="0"/>
              </a:rPr>
              <a:t>Le puissant dragon crache du feu.</a:t>
            </a:r>
          </a:p>
          <a:p>
            <a:pPr>
              <a:lnSpc>
                <a:spcPct val="300000"/>
              </a:lnSpc>
            </a:pPr>
            <a:r>
              <a:rPr lang="fr-FR" sz="1100" dirty="0" smtClean="0">
                <a:latin typeface="Comic Sans MS" pitchFamily="66" charset="0"/>
              </a:rPr>
              <a:t>Les cloches résonnent dans tout le village.</a:t>
            </a:r>
          </a:p>
          <a:p>
            <a:pPr>
              <a:lnSpc>
                <a:spcPct val="300000"/>
              </a:lnSpc>
            </a:pPr>
            <a:r>
              <a:rPr lang="fr-FR" sz="1100" dirty="0" smtClean="0">
                <a:latin typeface="Comic Sans MS" pitchFamily="66" charset="0"/>
              </a:rPr>
              <a:t>La bougie brûle lentement sur l’étagère.</a:t>
            </a:r>
          </a:p>
          <a:p>
            <a:pPr>
              <a:lnSpc>
                <a:spcPct val="300000"/>
              </a:lnSpc>
            </a:pPr>
            <a:r>
              <a:rPr lang="fr-FR" sz="1100" dirty="0" smtClean="0">
                <a:latin typeface="Comic Sans MS" pitchFamily="66" charset="0"/>
              </a:rPr>
              <a:t>Le livre raconte l’histoire d’une petite fée.</a:t>
            </a:r>
          </a:p>
        </p:txBody>
      </p:sp>
      <p:pic>
        <p:nvPicPr>
          <p:cNvPr id="15" name="Image 14"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4599012" y="4232920"/>
            <a:ext cx="1854324" cy="360040"/>
          </a:xfrm>
          <a:prstGeom prst="rect">
            <a:avLst/>
          </a:prstGeom>
          <a:effectLst>
            <a:outerShdw blurRad="50800" dist="38100" dir="2700000" algn="tl" rotWithShape="0">
              <a:prstClr val="black">
                <a:alpha val="40000"/>
              </a:prstClr>
            </a:outerShdw>
          </a:effectLst>
        </p:spPr>
      </p:pic>
      <p:pic>
        <p:nvPicPr>
          <p:cNvPr id="16" name="Image 15"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4599012" y="4736976"/>
            <a:ext cx="1854324" cy="360040"/>
          </a:xfrm>
          <a:prstGeom prst="rect">
            <a:avLst/>
          </a:prstGeom>
          <a:effectLst>
            <a:outerShdw blurRad="50800" dist="38100" dir="2700000" algn="tl" rotWithShape="0">
              <a:prstClr val="black">
                <a:alpha val="40000"/>
              </a:prstClr>
            </a:outerShdw>
          </a:effectLst>
        </p:spPr>
      </p:pic>
      <p:pic>
        <p:nvPicPr>
          <p:cNvPr id="17" name="Image 16"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4599012" y="5313040"/>
            <a:ext cx="1854324" cy="360040"/>
          </a:xfrm>
          <a:prstGeom prst="rect">
            <a:avLst/>
          </a:prstGeom>
          <a:effectLst>
            <a:outerShdw blurRad="50800" dist="38100" dir="2700000" algn="tl" rotWithShape="0">
              <a:prstClr val="black">
                <a:alpha val="40000"/>
              </a:prstClr>
            </a:outerShdw>
          </a:effectLst>
        </p:spPr>
      </p:pic>
      <p:pic>
        <p:nvPicPr>
          <p:cNvPr id="18" name="Image 17"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4599012" y="5817096"/>
            <a:ext cx="1854324" cy="360040"/>
          </a:xfrm>
          <a:prstGeom prst="rect">
            <a:avLst/>
          </a:prstGeom>
          <a:effectLst>
            <a:outerShdw blurRad="50800" dist="38100" dir="2700000" algn="tl" rotWithShape="0">
              <a:prstClr val="black">
                <a:alpha val="40000"/>
              </a:prstClr>
            </a:outerShdw>
          </a:effectLst>
        </p:spPr>
      </p:pic>
      <p:pic>
        <p:nvPicPr>
          <p:cNvPr id="19" name="Image 18"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4599012" y="6321152"/>
            <a:ext cx="1854324" cy="360040"/>
          </a:xfrm>
          <a:prstGeom prst="rect">
            <a:avLst/>
          </a:prstGeom>
          <a:effectLst>
            <a:outerShdw blurRad="50800" dist="38100" dir="2700000" algn="tl" rotWithShape="0">
              <a:prstClr val="black">
                <a:alpha val="40000"/>
              </a:prstClr>
            </a:outerShdw>
          </a:effectLst>
        </p:spPr>
      </p:pic>
      <p:grpSp>
        <p:nvGrpSpPr>
          <p:cNvPr id="29" name="Groupe 28"/>
          <p:cNvGrpSpPr/>
          <p:nvPr/>
        </p:nvGrpSpPr>
        <p:grpSpPr>
          <a:xfrm>
            <a:off x="116632" y="6829520"/>
            <a:ext cx="360040" cy="461665"/>
            <a:chOff x="116632" y="1352600"/>
            <a:chExt cx="360040" cy="461665"/>
          </a:xfrm>
        </p:grpSpPr>
        <p:sp>
          <p:nvSpPr>
            <p:cNvPr id="30" name="Ellipse 2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ZoneTexte 3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2" name="ZoneTexte 31"/>
          <p:cNvSpPr txBox="1"/>
          <p:nvPr/>
        </p:nvSpPr>
        <p:spPr>
          <a:xfrm>
            <a:off x="476672" y="6901528"/>
            <a:ext cx="6192688" cy="1061829"/>
          </a:xfrm>
          <a:prstGeom prst="rect">
            <a:avLst/>
          </a:prstGeom>
          <a:noFill/>
        </p:spPr>
        <p:txBody>
          <a:bodyPr wrap="square" rtlCol="0">
            <a:spAutoFit/>
          </a:bodyPr>
          <a:lstStyle/>
          <a:p>
            <a:pPr>
              <a:lnSpc>
                <a:spcPct val="150000"/>
              </a:lnSpc>
            </a:pPr>
            <a:r>
              <a:rPr lang="fr-FR" sz="1400" u="sng" dirty="0" smtClean="0">
                <a:latin typeface="SimpleRonde" pitchFamily="2" charset="0"/>
              </a:rPr>
              <a:t>Ecris une phrase à partir du dessin. Souligne le verbe en rouge.</a:t>
            </a:r>
          </a:p>
          <a:p>
            <a:pPr>
              <a:lnSpc>
                <a:spcPct val="150000"/>
              </a:lnSpc>
            </a:pPr>
            <a:endParaRPr lang="fr-FR" sz="1400" u="sng" dirty="0">
              <a:latin typeface="SimpleRonde" pitchFamily="2" charset="0"/>
            </a:endParaRPr>
          </a:p>
        </p:txBody>
      </p:sp>
      <p:sp>
        <p:nvSpPr>
          <p:cNvPr id="33" name="Rectangle à coins arrondis 32"/>
          <p:cNvSpPr/>
          <p:nvPr/>
        </p:nvSpPr>
        <p:spPr>
          <a:xfrm>
            <a:off x="6540152" y="698094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4" name="Image 33"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1" r="37048" b="63578"/>
          <a:stretch/>
        </p:blipFill>
        <p:spPr>
          <a:xfrm>
            <a:off x="2846194" y="8372003"/>
            <a:ext cx="3595997" cy="839977"/>
          </a:xfrm>
          <a:prstGeom prst="rect">
            <a:avLst/>
          </a:prstGeom>
          <a:noFill/>
          <a:ln>
            <a:noFill/>
          </a:ln>
        </p:spPr>
      </p:pic>
      <p:pic>
        <p:nvPicPr>
          <p:cNvPr id="36" name="Image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2221" y="7657086"/>
            <a:ext cx="2196244" cy="2196244"/>
          </a:xfrm>
          <a:prstGeom prst="rect">
            <a:avLst/>
          </a:prstGeom>
        </p:spPr>
      </p:pic>
    </p:spTree>
    <p:extLst>
      <p:ext uri="{BB962C8B-B14F-4D97-AF65-F5344CB8AC3E}">
        <p14:creationId xmlns:p14="http://schemas.microsoft.com/office/powerpoint/2010/main" val="22275945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 verbe</a:t>
            </a:r>
            <a:endParaRPr lang="fr-FR" dirty="0"/>
          </a:p>
        </p:txBody>
      </p:sp>
      <p:grpSp>
        <p:nvGrpSpPr>
          <p:cNvPr id="3" name="Groupe 2"/>
          <p:cNvGrpSpPr/>
          <p:nvPr/>
        </p:nvGrpSpPr>
        <p:grpSpPr>
          <a:xfrm>
            <a:off x="116632" y="1352600"/>
            <a:ext cx="360040" cy="461665"/>
            <a:chOff x="116632" y="1352600"/>
            <a:chExt cx="360040" cy="461665"/>
          </a:xfrm>
        </p:grpSpPr>
        <p:sp>
          <p:nvSpPr>
            <p:cNvPr id="4" name="Ellipse 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 name="ZoneTexte 5"/>
          <p:cNvSpPr txBox="1"/>
          <p:nvPr/>
        </p:nvSpPr>
        <p:spPr>
          <a:xfrm>
            <a:off x="476672" y="142460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Dans chaque phrase souligne en rouge le verbe conjugué.</a:t>
            </a:r>
            <a:endParaRPr lang="fr-FR" sz="1400" u="sng" dirty="0">
              <a:latin typeface="SimpleRonde" pitchFamily="2" charset="0"/>
            </a:endParaRPr>
          </a:p>
        </p:txBody>
      </p:sp>
      <p:sp>
        <p:nvSpPr>
          <p:cNvPr id="7" name="Rectangle à coins arrondis 6"/>
          <p:cNvSpPr/>
          <p:nvPr/>
        </p:nvSpPr>
        <p:spPr>
          <a:xfrm>
            <a:off x="65401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24744" y="1928664"/>
            <a:ext cx="4536504" cy="1477328"/>
          </a:xfrm>
          <a:prstGeom prst="rect">
            <a:avLst/>
          </a:prstGeom>
          <a:noFill/>
        </p:spPr>
        <p:txBody>
          <a:bodyPr wrap="square" rtlCol="0">
            <a:spAutoFit/>
          </a:bodyPr>
          <a:lstStyle/>
          <a:p>
            <a:pPr marL="285750" indent="-285750">
              <a:lnSpc>
                <a:spcPct val="150000"/>
              </a:lnSpc>
              <a:buFont typeface="Wingdings" pitchFamily="2" charset="2"/>
              <a:buChar char="ü"/>
            </a:pPr>
            <a:r>
              <a:rPr lang="fr-FR" sz="1200" dirty="0" smtClean="0">
                <a:latin typeface="Comic Sans MS" pitchFamily="66" charset="0"/>
              </a:rPr>
              <a:t>Dans la tradition celte, on brulait une buche à Noël.</a:t>
            </a:r>
          </a:p>
          <a:p>
            <a:pPr marL="285750" indent="-285750">
              <a:lnSpc>
                <a:spcPct val="150000"/>
              </a:lnSpc>
              <a:buFont typeface="Wingdings" pitchFamily="2" charset="2"/>
              <a:buChar char="ü"/>
            </a:pPr>
            <a:r>
              <a:rPr lang="fr-FR" sz="1200" dirty="0" smtClean="0">
                <a:latin typeface="Comic Sans MS" pitchFamily="66" charset="0"/>
              </a:rPr>
              <a:t>La tortue aime beaucoup la salade verte.</a:t>
            </a:r>
          </a:p>
          <a:p>
            <a:pPr marL="285750" indent="-285750">
              <a:lnSpc>
                <a:spcPct val="150000"/>
              </a:lnSpc>
              <a:buFont typeface="Wingdings" pitchFamily="2" charset="2"/>
              <a:buChar char="ü"/>
            </a:pPr>
            <a:r>
              <a:rPr lang="fr-FR" sz="1200" dirty="0" smtClean="0">
                <a:latin typeface="Comic Sans MS" pitchFamily="66" charset="0"/>
              </a:rPr>
              <a:t>Comment attrapes-tu </a:t>
            </a:r>
            <a:r>
              <a:rPr lang="fr-FR" sz="1200" smtClean="0">
                <a:latin typeface="Comic Sans MS" pitchFamily="66" charset="0"/>
              </a:rPr>
              <a:t>les papillons ?</a:t>
            </a:r>
            <a:endParaRPr lang="fr-FR" sz="1200" dirty="0" smtClean="0">
              <a:latin typeface="Comic Sans MS" pitchFamily="66" charset="0"/>
            </a:endParaRPr>
          </a:p>
          <a:p>
            <a:pPr marL="285750" indent="-285750">
              <a:lnSpc>
                <a:spcPct val="150000"/>
              </a:lnSpc>
              <a:buFont typeface="Wingdings" pitchFamily="2" charset="2"/>
              <a:buChar char="ü"/>
            </a:pPr>
            <a:r>
              <a:rPr lang="fr-FR" sz="1200" dirty="0" smtClean="0">
                <a:latin typeface="Comic Sans MS" pitchFamily="66" charset="0"/>
              </a:rPr>
              <a:t>Demain, tu n’iras pas à l’école.</a:t>
            </a:r>
          </a:p>
          <a:p>
            <a:pPr marL="285750" indent="-285750">
              <a:lnSpc>
                <a:spcPct val="150000"/>
              </a:lnSpc>
              <a:buFont typeface="Wingdings" pitchFamily="2" charset="2"/>
              <a:buChar char="ü"/>
            </a:pPr>
            <a:r>
              <a:rPr lang="fr-FR" sz="1200" dirty="0" smtClean="0">
                <a:latin typeface="Comic Sans MS" pitchFamily="66" charset="0"/>
              </a:rPr>
              <a:t>Nous dessinons un chat sur notre cahier de poésie.</a:t>
            </a:r>
            <a:endParaRPr lang="fr-FR" sz="1200" dirty="0">
              <a:latin typeface="Comic Sans MS" pitchFamily="66" charset="0"/>
            </a:endParaRPr>
          </a:p>
        </p:txBody>
      </p:sp>
      <p:grpSp>
        <p:nvGrpSpPr>
          <p:cNvPr id="9" name="Groupe 8"/>
          <p:cNvGrpSpPr/>
          <p:nvPr/>
        </p:nvGrpSpPr>
        <p:grpSpPr>
          <a:xfrm>
            <a:off x="116632" y="3512840"/>
            <a:ext cx="360040" cy="461665"/>
            <a:chOff x="116632" y="1352600"/>
            <a:chExt cx="360040" cy="461665"/>
          </a:xfrm>
        </p:grpSpPr>
        <p:sp>
          <p:nvSpPr>
            <p:cNvPr id="10" name="Ellipse 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2" name="ZoneTexte 11"/>
          <p:cNvSpPr txBox="1"/>
          <p:nvPr/>
        </p:nvSpPr>
        <p:spPr>
          <a:xfrm>
            <a:off x="476672" y="358484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Souligne le verbe en rouge puis écris son infinitif.</a:t>
            </a:r>
            <a:endParaRPr lang="fr-FR" sz="1400" u="sng" dirty="0">
              <a:latin typeface="SimpleRonde" pitchFamily="2" charset="0"/>
            </a:endParaRPr>
          </a:p>
        </p:txBody>
      </p:sp>
      <p:sp>
        <p:nvSpPr>
          <p:cNvPr id="13" name="Rectangle à coins arrondis 12"/>
          <p:cNvSpPr/>
          <p:nvPr/>
        </p:nvSpPr>
        <p:spPr>
          <a:xfrm>
            <a:off x="6540152" y="366426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1124744" y="4126647"/>
            <a:ext cx="4824536" cy="2631490"/>
          </a:xfrm>
          <a:prstGeom prst="rect">
            <a:avLst/>
          </a:prstGeom>
          <a:noFill/>
        </p:spPr>
        <p:txBody>
          <a:bodyPr wrap="square" rtlCol="0">
            <a:spAutoFit/>
          </a:bodyPr>
          <a:lstStyle/>
          <a:p>
            <a:pPr>
              <a:lnSpc>
                <a:spcPct val="300000"/>
              </a:lnSpc>
            </a:pPr>
            <a:r>
              <a:rPr lang="fr-FR" sz="1100" dirty="0">
                <a:latin typeface="Comic Sans MS" pitchFamily="66" charset="0"/>
              </a:rPr>
              <a:t>Les abeilles butinent</a:t>
            </a:r>
            <a:r>
              <a:rPr lang="fr-FR" sz="1100" dirty="0">
                <a:solidFill>
                  <a:schemeClr val="tx1">
                    <a:lumMod val="50000"/>
                    <a:lumOff val="50000"/>
                  </a:schemeClr>
                </a:solidFill>
                <a:latin typeface="Comic Sans MS" pitchFamily="66" charset="0"/>
              </a:rPr>
              <a:t> </a:t>
            </a:r>
            <a:r>
              <a:rPr lang="fr-FR" sz="1100" dirty="0">
                <a:latin typeface="Comic Sans MS" pitchFamily="66" charset="0"/>
              </a:rPr>
              <a:t>les fleurs.</a:t>
            </a:r>
          </a:p>
          <a:p>
            <a:pPr>
              <a:lnSpc>
                <a:spcPct val="300000"/>
              </a:lnSpc>
            </a:pPr>
            <a:r>
              <a:rPr lang="fr-FR" sz="1100" dirty="0">
                <a:latin typeface="Comic Sans MS" pitchFamily="66" charset="0"/>
              </a:rPr>
              <a:t>L’eau coule</a:t>
            </a:r>
            <a:r>
              <a:rPr lang="fr-FR" sz="1100" dirty="0">
                <a:solidFill>
                  <a:schemeClr val="tx1">
                    <a:lumMod val="50000"/>
                    <a:lumOff val="50000"/>
                  </a:schemeClr>
                </a:solidFill>
                <a:latin typeface="Comic Sans MS" pitchFamily="66" charset="0"/>
              </a:rPr>
              <a:t> </a:t>
            </a:r>
            <a:r>
              <a:rPr lang="fr-FR" sz="1100" dirty="0">
                <a:latin typeface="Comic Sans MS" pitchFamily="66" charset="0"/>
              </a:rPr>
              <a:t>dans le lavabo.</a:t>
            </a:r>
          </a:p>
          <a:p>
            <a:pPr>
              <a:lnSpc>
                <a:spcPct val="300000"/>
              </a:lnSpc>
            </a:pPr>
            <a:r>
              <a:rPr lang="fr-FR" sz="1100" dirty="0">
                <a:latin typeface="Comic Sans MS" pitchFamily="66" charset="0"/>
              </a:rPr>
              <a:t>Le plombier réparera</a:t>
            </a:r>
            <a:r>
              <a:rPr lang="fr-FR" sz="1100" dirty="0">
                <a:solidFill>
                  <a:schemeClr val="tx1">
                    <a:lumMod val="50000"/>
                    <a:lumOff val="50000"/>
                  </a:schemeClr>
                </a:solidFill>
                <a:latin typeface="Comic Sans MS" pitchFamily="66" charset="0"/>
              </a:rPr>
              <a:t> </a:t>
            </a:r>
            <a:r>
              <a:rPr lang="fr-FR" sz="1100" dirty="0">
                <a:latin typeface="Comic Sans MS" pitchFamily="66" charset="0"/>
              </a:rPr>
              <a:t>la fuite.</a:t>
            </a:r>
          </a:p>
          <a:p>
            <a:pPr>
              <a:lnSpc>
                <a:spcPct val="300000"/>
              </a:lnSpc>
            </a:pPr>
            <a:r>
              <a:rPr lang="fr-FR" sz="1100" dirty="0">
                <a:latin typeface="Comic Sans MS" pitchFamily="66" charset="0"/>
              </a:rPr>
              <a:t>L’incendie avance</a:t>
            </a:r>
            <a:r>
              <a:rPr lang="fr-FR" sz="1100" dirty="0">
                <a:solidFill>
                  <a:schemeClr val="tx1">
                    <a:lumMod val="50000"/>
                    <a:lumOff val="50000"/>
                  </a:schemeClr>
                </a:solidFill>
                <a:latin typeface="Comic Sans MS" pitchFamily="66" charset="0"/>
              </a:rPr>
              <a:t> </a:t>
            </a:r>
            <a:r>
              <a:rPr lang="fr-FR" sz="1100" dirty="0">
                <a:latin typeface="Comic Sans MS" pitchFamily="66" charset="0"/>
              </a:rPr>
              <a:t>vite.</a:t>
            </a:r>
          </a:p>
          <a:p>
            <a:pPr>
              <a:lnSpc>
                <a:spcPct val="300000"/>
              </a:lnSpc>
            </a:pPr>
            <a:r>
              <a:rPr lang="fr-FR" sz="1100" dirty="0">
                <a:latin typeface="Comic Sans MS" pitchFamily="66" charset="0"/>
              </a:rPr>
              <a:t>Nous retournons</a:t>
            </a:r>
            <a:r>
              <a:rPr lang="fr-FR" sz="1100" dirty="0">
                <a:solidFill>
                  <a:schemeClr val="tx1">
                    <a:lumMod val="50000"/>
                    <a:lumOff val="50000"/>
                  </a:schemeClr>
                </a:solidFill>
                <a:latin typeface="Comic Sans MS" pitchFamily="66" charset="0"/>
              </a:rPr>
              <a:t> </a:t>
            </a:r>
            <a:r>
              <a:rPr lang="fr-FR" sz="1100" dirty="0">
                <a:latin typeface="Comic Sans MS" pitchFamily="66" charset="0"/>
              </a:rPr>
              <a:t>à l’école aujourd’hui.</a:t>
            </a:r>
          </a:p>
        </p:txBody>
      </p:sp>
      <p:pic>
        <p:nvPicPr>
          <p:cNvPr id="15" name="Image 14"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933056" y="4232920"/>
            <a:ext cx="1854324" cy="360040"/>
          </a:xfrm>
          <a:prstGeom prst="rect">
            <a:avLst/>
          </a:prstGeom>
          <a:effectLst>
            <a:outerShdw blurRad="50800" dist="38100" dir="2700000" algn="tl" rotWithShape="0">
              <a:prstClr val="black">
                <a:alpha val="40000"/>
              </a:prstClr>
            </a:outerShdw>
          </a:effectLst>
        </p:spPr>
      </p:pic>
      <p:pic>
        <p:nvPicPr>
          <p:cNvPr id="16" name="Image 15"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933056" y="4736976"/>
            <a:ext cx="1854324" cy="360040"/>
          </a:xfrm>
          <a:prstGeom prst="rect">
            <a:avLst/>
          </a:prstGeom>
          <a:effectLst>
            <a:outerShdw blurRad="50800" dist="38100" dir="2700000" algn="tl" rotWithShape="0">
              <a:prstClr val="black">
                <a:alpha val="40000"/>
              </a:prstClr>
            </a:outerShdw>
          </a:effectLst>
        </p:spPr>
      </p:pic>
      <p:pic>
        <p:nvPicPr>
          <p:cNvPr id="17" name="Image 16"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933056" y="5313040"/>
            <a:ext cx="1854324" cy="360040"/>
          </a:xfrm>
          <a:prstGeom prst="rect">
            <a:avLst/>
          </a:prstGeom>
          <a:effectLst>
            <a:outerShdw blurRad="50800" dist="38100" dir="2700000" algn="tl" rotWithShape="0">
              <a:prstClr val="black">
                <a:alpha val="40000"/>
              </a:prstClr>
            </a:outerShdw>
          </a:effectLst>
        </p:spPr>
      </p:pic>
      <p:pic>
        <p:nvPicPr>
          <p:cNvPr id="18" name="Image 17"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933056" y="5817096"/>
            <a:ext cx="1854324" cy="360040"/>
          </a:xfrm>
          <a:prstGeom prst="rect">
            <a:avLst/>
          </a:prstGeom>
          <a:effectLst>
            <a:outerShdw blurRad="50800" dist="38100" dir="2700000" algn="tl" rotWithShape="0">
              <a:prstClr val="black">
                <a:alpha val="40000"/>
              </a:prstClr>
            </a:outerShdw>
          </a:effectLst>
        </p:spPr>
      </p:pic>
      <p:pic>
        <p:nvPicPr>
          <p:cNvPr id="19" name="Image 18"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933056" y="6321152"/>
            <a:ext cx="1854324" cy="360040"/>
          </a:xfrm>
          <a:prstGeom prst="rect">
            <a:avLst/>
          </a:prstGeom>
          <a:effectLst>
            <a:outerShdw blurRad="50800" dist="38100" dir="2700000" algn="tl" rotWithShape="0">
              <a:prstClr val="black">
                <a:alpha val="40000"/>
              </a:prstClr>
            </a:outerShdw>
          </a:effectLst>
        </p:spPr>
      </p:pic>
      <p:grpSp>
        <p:nvGrpSpPr>
          <p:cNvPr id="29" name="Groupe 28"/>
          <p:cNvGrpSpPr/>
          <p:nvPr/>
        </p:nvGrpSpPr>
        <p:grpSpPr>
          <a:xfrm>
            <a:off x="116632" y="6829520"/>
            <a:ext cx="360040" cy="461665"/>
            <a:chOff x="116632" y="1352600"/>
            <a:chExt cx="360040" cy="461665"/>
          </a:xfrm>
        </p:grpSpPr>
        <p:sp>
          <p:nvSpPr>
            <p:cNvPr id="30" name="Ellipse 2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ZoneTexte 3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2" name="ZoneTexte 31"/>
          <p:cNvSpPr txBox="1"/>
          <p:nvPr/>
        </p:nvSpPr>
        <p:spPr>
          <a:xfrm>
            <a:off x="476672" y="6901528"/>
            <a:ext cx="6192688" cy="1061829"/>
          </a:xfrm>
          <a:prstGeom prst="rect">
            <a:avLst/>
          </a:prstGeom>
          <a:noFill/>
        </p:spPr>
        <p:txBody>
          <a:bodyPr wrap="square" rtlCol="0">
            <a:spAutoFit/>
          </a:bodyPr>
          <a:lstStyle/>
          <a:p>
            <a:pPr>
              <a:lnSpc>
                <a:spcPct val="150000"/>
              </a:lnSpc>
            </a:pPr>
            <a:r>
              <a:rPr lang="fr-FR" sz="1400" u="sng" dirty="0" smtClean="0">
                <a:latin typeface="SimpleRonde" pitchFamily="2" charset="0"/>
              </a:rPr>
              <a:t>Ecris une phrase à partir du dessin. Souligne le verbe en rouge.</a:t>
            </a:r>
          </a:p>
          <a:p>
            <a:pPr>
              <a:lnSpc>
                <a:spcPct val="150000"/>
              </a:lnSpc>
            </a:pPr>
            <a:endParaRPr lang="fr-FR" sz="1400" u="sng" dirty="0">
              <a:latin typeface="SimpleRonde" pitchFamily="2" charset="0"/>
            </a:endParaRPr>
          </a:p>
        </p:txBody>
      </p:sp>
      <p:sp>
        <p:nvSpPr>
          <p:cNvPr id="33" name="Rectangle à coins arrondis 32"/>
          <p:cNvSpPr/>
          <p:nvPr/>
        </p:nvSpPr>
        <p:spPr>
          <a:xfrm>
            <a:off x="6540152" y="698094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4" name="Image 33"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1" r="37048" b="63578"/>
          <a:stretch/>
        </p:blipFill>
        <p:spPr>
          <a:xfrm>
            <a:off x="2846194" y="8372003"/>
            <a:ext cx="3595997" cy="839977"/>
          </a:xfrm>
          <a:prstGeom prst="rect">
            <a:avLst/>
          </a:prstGeom>
          <a:noFill/>
          <a:ln>
            <a:noFill/>
          </a:ln>
        </p:spPr>
      </p:pic>
      <p:pic>
        <p:nvPicPr>
          <p:cNvPr id="20" name="Imag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6652" y="7432442"/>
            <a:ext cx="2420888" cy="2420888"/>
          </a:xfrm>
          <a:prstGeom prst="rect">
            <a:avLst/>
          </a:prstGeom>
        </p:spPr>
      </p:pic>
    </p:spTree>
    <p:extLst>
      <p:ext uri="{BB962C8B-B14F-4D97-AF65-F5344CB8AC3E}">
        <p14:creationId xmlns:p14="http://schemas.microsoft.com/office/powerpoint/2010/main" val="36300991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 sujet du verbe</a:t>
            </a:r>
            <a:endParaRPr lang="fr-FR" dirty="0"/>
          </a:p>
        </p:txBody>
      </p:sp>
      <p:grpSp>
        <p:nvGrpSpPr>
          <p:cNvPr id="3" name="Groupe 2"/>
          <p:cNvGrpSpPr/>
          <p:nvPr/>
        </p:nvGrpSpPr>
        <p:grpSpPr>
          <a:xfrm>
            <a:off x="116632" y="1352600"/>
            <a:ext cx="360040" cy="461665"/>
            <a:chOff x="116632" y="1352600"/>
            <a:chExt cx="360040" cy="461665"/>
          </a:xfrm>
        </p:grpSpPr>
        <p:sp>
          <p:nvSpPr>
            <p:cNvPr id="4" name="Ellipse 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 name="Rectangle à coins arrondis 5"/>
          <p:cNvSpPr/>
          <p:nvPr/>
        </p:nvSpPr>
        <p:spPr>
          <a:xfrm>
            <a:off x="65401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476672" y="142460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chaque phrase, souligne le verbe en rouge et entoure le sujet en bleu..</a:t>
            </a:r>
            <a:endParaRPr lang="fr-FR" sz="1400" u="sng" dirty="0">
              <a:latin typeface="SimpleRonde" pitchFamily="2" charset="0"/>
            </a:endParaRPr>
          </a:p>
        </p:txBody>
      </p:sp>
      <p:sp>
        <p:nvSpPr>
          <p:cNvPr id="8" name="ZoneTexte 7"/>
          <p:cNvSpPr txBox="1"/>
          <p:nvPr/>
        </p:nvSpPr>
        <p:spPr>
          <a:xfrm>
            <a:off x="116632" y="2000672"/>
            <a:ext cx="6624736" cy="1477328"/>
          </a:xfrm>
          <a:prstGeom prst="rect">
            <a:avLst/>
          </a:prstGeom>
          <a:noFill/>
        </p:spPr>
        <p:txBody>
          <a:bodyPr wrap="square" rtlCol="0">
            <a:spAutoFit/>
          </a:bodyPr>
          <a:lstStyle/>
          <a:p>
            <a:pPr>
              <a:lnSpc>
                <a:spcPct val="250000"/>
              </a:lnSpc>
            </a:pPr>
            <a:r>
              <a:rPr lang="fr-FR" sz="1200" dirty="0" smtClean="0">
                <a:latin typeface="Comic Sans MS" pitchFamily="66" charset="0"/>
              </a:rPr>
              <a:t>Tous les jours, Louka prend le bus.</a:t>
            </a:r>
          </a:p>
          <a:p>
            <a:pPr>
              <a:lnSpc>
                <a:spcPct val="250000"/>
              </a:lnSpc>
            </a:pPr>
            <a:r>
              <a:rPr lang="fr-FR" sz="1200" dirty="0" smtClean="0">
                <a:latin typeface="Comic Sans MS" pitchFamily="66" charset="0"/>
              </a:rPr>
              <a:t>Tous les élèves rentrent en classe quand la cloche sonne.</a:t>
            </a:r>
          </a:p>
          <a:p>
            <a:pPr>
              <a:lnSpc>
                <a:spcPct val="250000"/>
              </a:lnSpc>
            </a:pPr>
            <a:r>
              <a:rPr lang="fr-FR" sz="1200" dirty="0" smtClean="0">
                <a:latin typeface="Comic Sans MS" pitchFamily="66" charset="0"/>
              </a:rPr>
              <a:t>Papa prépare le repas dans la cuisine.</a:t>
            </a:r>
            <a:endParaRPr lang="fr-FR" sz="1200" dirty="0">
              <a:latin typeface="Comic Sans MS" pitchFamily="66" charset="0"/>
            </a:endParaRPr>
          </a:p>
        </p:txBody>
      </p:sp>
      <p:grpSp>
        <p:nvGrpSpPr>
          <p:cNvPr id="9" name="Groupe 8"/>
          <p:cNvGrpSpPr/>
          <p:nvPr/>
        </p:nvGrpSpPr>
        <p:grpSpPr>
          <a:xfrm>
            <a:off x="116632" y="3511226"/>
            <a:ext cx="360040" cy="461665"/>
            <a:chOff x="116632" y="1352600"/>
            <a:chExt cx="360040" cy="461665"/>
          </a:xfrm>
        </p:grpSpPr>
        <p:sp>
          <p:nvSpPr>
            <p:cNvPr id="10" name="Ellipse 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2" name="Rectangle à coins arrondis 11"/>
          <p:cNvSpPr/>
          <p:nvPr/>
        </p:nvSpPr>
        <p:spPr>
          <a:xfrm>
            <a:off x="6540152" y="366264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476672" y="3583234"/>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Entoure en bleu le sujet des verbes en gras puis récris la phrase en le remplaçant par un pronom personnel.</a:t>
            </a:r>
            <a:endParaRPr lang="fr-FR" sz="1400" u="sng" dirty="0">
              <a:latin typeface="SimpleRonde" pitchFamily="2" charset="0"/>
            </a:endParaRPr>
          </a:p>
        </p:txBody>
      </p:sp>
      <p:sp>
        <p:nvSpPr>
          <p:cNvPr id="15" name="ZoneTexte 14"/>
          <p:cNvSpPr txBox="1"/>
          <p:nvPr/>
        </p:nvSpPr>
        <p:spPr>
          <a:xfrm>
            <a:off x="116632" y="4448944"/>
            <a:ext cx="6624736" cy="1754326"/>
          </a:xfrm>
          <a:prstGeom prst="rect">
            <a:avLst/>
          </a:prstGeom>
          <a:noFill/>
        </p:spPr>
        <p:txBody>
          <a:bodyPr wrap="square" rtlCol="0">
            <a:spAutoFit/>
          </a:bodyPr>
          <a:lstStyle/>
          <a:p>
            <a:r>
              <a:rPr lang="fr-FR" sz="1200" dirty="0" smtClean="0">
                <a:latin typeface="Comic Sans MS" pitchFamily="66" charset="0"/>
              </a:rPr>
              <a:t>Ma grand-mère </a:t>
            </a:r>
            <a:r>
              <a:rPr lang="fr-FR" sz="1200" b="1" dirty="0" smtClean="0">
                <a:latin typeface="Comic Sans MS" pitchFamily="66" charset="0"/>
              </a:rPr>
              <a:t>joue</a:t>
            </a:r>
            <a:r>
              <a:rPr lang="fr-FR" sz="1200" dirty="0" smtClean="0">
                <a:latin typeface="Comic Sans MS" pitchFamily="66" charset="0"/>
              </a:rPr>
              <a:t> au golf tous les vendredis.</a:t>
            </a:r>
          </a:p>
          <a:p>
            <a:endParaRPr lang="fr-FR" sz="1200" dirty="0">
              <a:latin typeface="Comic Sans MS" pitchFamily="66" charset="0"/>
            </a:endParaRPr>
          </a:p>
          <a:p>
            <a:endParaRPr lang="fr-FR" sz="1200" dirty="0" smtClean="0">
              <a:latin typeface="Comic Sans MS" pitchFamily="66" charset="0"/>
            </a:endParaRPr>
          </a:p>
          <a:p>
            <a:endParaRPr lang="fr-FR" sz="1200" dirty="0">
              <a:latin typeface="Comic Sans MS" pitchFamily="66" charset="0"/>
            </a:endParaRPr>
          </a:p>
          <a:p>
            <a:r>
              <a:rPr lang="fr-FR" sz="1200" dirty="0" smtClean="0">
                <a:latin typeface="Comic Sans MS" pitchFamily="66" charset="0"/>
              </a:rPr>
              <a:t>Tes deux sœurs </a:t>
            </a:r>
            <a:r>
              <a:rPr lang="fr-FR" sz="1200" b="1" dirty="0" smtClean="0">
                <a:latin typeface="Comic Sans MS" pitchFamily="66" charset="0"/>
              </a:rPr>
              <a:t>font</a:t>
            </a:r>
            <a:r>
              <a:rPr lang="fr-FR" sz="1200" dirty="0" smtClean="0">
                <a:latin typeface="Comic Sans MS" pitchFamily="66" charset="0"/>
              </a:rPr>
              <a:t> leurs devoirs au salon.</a:t>
            </a:r>
          </a:p>
          <a:p>
            <a:endParaRPr lang="fr-FR" sz="1200" dirty="0">
              <a:latin typeface="Comic Sans MS" pitchFamily="66" charset="0"/>
            </a:endParaRPr>
          </a:p>
          <a:p>
            <a:endParaRPr lang="fr-FR" sz="1200" dirty="0" smtClean="0">
              <a:latin typeface="Comic Sans MS" pitchFamily="66" charset="0"/>
            </a:endParaRPr>
          </a:p>
          <a:p>
            <a:endParaRPr lang="fr-FR" sz="1200" dirty="0">
              <a:latin typeface="Comic Sans MS" pitchFamily="66" charset="0"/>
            </a:endParaRPr>
          </a:p>
          <a:p>
            <a:r>
              <a:rPr lang="fr-FR" sz="1200" dirty="0" smtClean="0">
                <a:latin typeface="Comic Sans MS" pitchFamily="66" charset="0"/>
              </a:rPr>
              <a:t>Le garagiste </a:t>
            </a:r>
            <a:r>
              <a:rPr lang="fr-FR" sz="1200" b="1" dirty="0" smtClean="0">
                <a:latin typeface="Comic Sans MS" pitchFamily="66" charset="0"/>
              </a:rPr>
              <a:t>change</a:t>
            </a:r>
            <a:r>
              <a:rPr lang="fr-FR" sz="1200" dirty="0" smtClean="0">
                <a:latin typeface="Comic Sans MS" pitchFamily="66" charset="0"/>
              </a:rPr>
              <a:t> la roue de la voiture.</a:t>
            </a:r>
            <a:endParaRPr lang="fr-FR" sz="1200" dirty="0">
              <a:latin typeface="Comic Sans MS" pitchFamily="66" charset="0"/>
            </a:endParaRPr>
          </a:p>
        </p:txBody>
      </p:sp>
      <p:pic>
        <p:nvPicPr>
          <p:cNvPr id="16" name="Image 15"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61231" y="4712593"/>
            <a:ext cx="6192688" cy="502778"/>
          </a:xfrm>
          <a:prstGeom prst="rect">
            <a:avLst/>
          </a:prstGeom>
        </p:spPr>
      </p:pic>
      <p:pic>
        <p:nvPicPr>
          <p:cNvPr id="17" name="Image 16"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61231" y="5447531"/>
            <a:ext cx="6192688" cy="502778"/>
          </a:xfrm>
          <a:prstGeom prst="rect">
            <a:avLst/>
          </a:prstGeom>
        </p:spPr>
      </p:pic>
      <p:pic>
        <p:nvPicPr>
          <p:cNvPr id="18" name="Image 17"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61231" y="6203270"/>
            <a:ext cx="6192688" cy="502778"/>
          </a:xfrm>
          <a:prstGeom prst="rect">
            <a:avLst/>
          </a:prstGeom>
        </p:spPr>
      </p:pic>
      <p:grpSp>
        <p:nvGrpSpPr>
          <p:cNvPr id="19" name="Groupe 18"/>
          <p:cNvGrpSpPr/>
          <p:nvPr/>
        </p:nvGrpSpPr>
        <p:grpSpPr>
          <a:xfrm>
            <a:off x="116632" y="6825208"/>
            <a:ext cx="360040" cy="461665"/>
            <a:chOff x="116632" y="1352600"/>
            <a:chExt cx="360040" cy="461665"/>
          </a:xfrm>
        </p:grpSpPr>
        <p:sp>
          <p:nvSpPr>
            <p:cNvPr id="20" name="Ellipse 1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2" name="Rectangle à coins arrondis 21"/>
          <p:cNvSpPr/>
          <p:nvPr/>
        </p:nvSpPr>
        <p:spPr>
          <a:xfrm>
            <a:off x="6540152" y="697662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ZoneTexte 22"/>
          <p:cNvSpPr txBox="1"/>
          <p:nvPr/>
        </p:nvSpPr>
        <p:spPr>
          <a:xfrm>
            <a:off x="476672" y="6897216"/>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Relie à la règle les groupes sujets et les groupes du verbe qui vont ensemble.</a:t>
            </a:r>
            <a:endParaRPr lang="fr-FR" sz="1400" u="sng" dirty="0">
              <a:latin typeface="SimpleRonde" pitchFamily="2" charset="0"/>
            </a:endParaRPr>
          </a:p>
        </p:txBody>
      </p:sp>
      <p:graphicFrame>
        <p:nvGraphicFramePr>
          <p:cNvPr id="28" name="Tableau 27"/>
          <p:cNvGraphicFramePr>
            <a:graphicFrameLocks noGrp="1"/>
          </p:cNvGraphicFramePr>
          <p:nvPr>
            <p:extLst>
              <p:ext uri="{D42A27DB-BD31-4B8C-83A1-F6EECF244321}">
                <p14:modId xmlns:p14="http://schemas.microsoft.com/office/powerpoint/2010/main" val="2918553777"/>
              </p:ext>
            </p:extLst>
          </p:nvPr>
        </p:nvGraphicFramePr>
        <p:xfrm>
          <a:off x="404664" y="7868344"/>
          <a:ext cx="6262600" cy="1584960"/>
        </p:xfrm>
        <a:graphic>
          <a:graphicData uri="http://schemas.openxmlformats.org/drawingml/2006/table">
            <a:tbl>
              <a:tblPr bandRow="1">
                <a:tableStyleId>{073A0DAA-6AF3-43AB-8588-CEC1D06C72B9}</a:tableStyleId>
              </a:tblPr>
              <a:tblGrid>
                <a:gridCol w="2052228"/>
                <a:gridCol w="1145681"/>
                <a:gridCol w="459838"/>
                <a:gridCol w="2604853"/>
              </a:tblGrid>
              <a:tr h="370840">
                <a:tc>
                  <a:txBody>
                    <a:bodyPr/>
                    <a:lstStyle/>
                    <a:p>
                      <a:r>
                        <a:rPr lang="fr-FR" sz="1200" dirty="0" smtClean="0">
                          <a:latin typeface="Comic Sans MS" pitchFamily="66" charset="0"/>
                        </a:rPr>
                        <a:t>L’ordinateur de ma mère</a:t>
                      </a:r>
                      <a:endParaRPr lang="fr-FR" sz="12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FR" sz="2000" dirty="0" smtClean="0">
                          <a:latin typeface="Comic Sans MS" pitchFamily="66" charset="0"/>
                        </a:rPr>
                        <a:t>•</a:t>
                      </a:r>
                      <a:endParaRPr lang="fr-FR" sz="20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a:r>
                        <a:rPr lang="fr-FR" sz="2000" dirty="0" smtClean="0">
                          <a:latin typeface="Comic Sans MS" pitchFamily="66" charset="0"/>
                        </a:rPr>
                        <a:t>•</a:t>
                      </a:r>
                      <a:endParaRPr lang="fr-FR" sz="20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a</a:t>
                      </a:r>
                      <a:r>
                        <a:rPr lang="fr-FR" sz="1200" baseline="0" dirty="0" smtClean="0">
                          <a:latin typeface="Comic Sans MS" pitchFamily="66" charset="0"/>
                        </a:rPr>
                        <a:t> installé son chapiteau.</a:t>
                      </a:r>
                      <a:endParaRPr lang="fr-FR" sz="12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Le coiffeur</a:t>
                      </a:r>
                      <a:endParaRPr lang="fr-FR" sz="12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FR" sz="2000" dirty="0" smtClean="0">
                          <a:latin typeface="Comic Sans MS" pitchFamily="66" charset="0"/>
                        </a:rPr>
                        <a:t>•</a:t>
                      </a:r>
                      <a:endParaRPr lang="fr-FR" sz="20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a:r>
                        <a:rPr lang="fr-FR" sz="2000" dirty="0" smtClean="0">
                          <a:latin typeface="Comic Sans MS" pitchFamily="66" charset="0"/>
                        </a:rPr>
                        <a:t>•</a:t>
                      </a:r>
                      <a:endParaRPr lang="fr-FR" sz="20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joue avec sa poupée.</a:t>
                      </a:r>
                      <a:endParaRPr lang="fr-FR" sz="12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La petite</a:t>
                      </a:r>
                      <a:r>
                        <a:rPr lang="fr-FR" sz="1200" baseline="0" dirty="0" smtClean="0">
                          <a:latin typeface="Comic Sans MS" pitchFamily="66" charset="0"/>
                        </a:rPr>
                        <a:t> fille</a:t>
                      </a:r>
                      <a:endParaRPr lang="fr-FR" sz="12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FR" sz="2000" dirty="0" smtClean="0">
                          <a:latin typeface="Comic Sans MS" pitchFamily="66" charset="0"/>
                        </a:rPr>
                        <a:t>•</a:t>
                      </a:r>
                      <a:endParaRPr lang="fr-FR" sz="20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a:r>
                        <a:rPr lang="fr-FR" sz="2000" dirty="0" smtClean="0">
                          <a:latin typeface="Comic Sans MS" pitchFamily="66" charset="0"/>
                        </a:rPr>
                        <a:t>•</a:t>
                      </a:r>
                      <a:endParaRPr lang="fr-FR" sz="20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est en panne.</a:t>
                      </a:r>
                      <a:endParaRPr lang="fr-FR" sz="12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Le</a:t>
                      </a:r>
                      <a:r>
                        <a:rPr lang="fr-FR" sz="1200" baseline="0" dirty="0" smtClean="0">
                          <a:latin typeface="Comic Sans MS" pitchFamily="66" charset="0"/>
                        </a:rPr>
                        <a:t> cirque</a:t>
                      </a:r>
                      <a:endParaRPr lang="fr-FR" sz="12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FR" sz="2000" dirty="0" smtClean="0">
                          <a:latin typeface="Comic Sans MS" pitchFamily="66" charset="0"/>
                        </a:rPr>
                        <a:t>•</a:t>
                      </a:r>
                      <a:endParaRPr lang="fr-FR" sz="20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a:r>
                        <a:rPr lang="fr-FR" sz="2000" dirty="0" smtClean="0">
                          <a:latin typeface="Comic Sans MS" pitchFamily="66" charset="0"/>
                        </a:rPr>
                        <a:t>•</a:t>
                      </a:r>
                      <a:endParaRPr lang="fr-FR" sz="20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coup</a:t>
                      </a:r>
                      <a:r>
                        <a:rPr lang="fr-FR" sz="1200" baseline="0" dirty="0" smtClean="0">
                          <a:latin typeface="Comic Sans MS" pitchFamily="66" charset="0"/>
                        </a:rPr>
                        <a:t>e les cheveux des clients.</a:t>
                      </a:r>
                      <a:endParaRPr lang="fr-FR" sz="12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1535133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 sujet du verbe</a:t>
            </a:r>
            <a:endParaRPr lang="fr-FR" dirty="0"/>
          </a:p>
        </p:txBody>
      </p:sp>
      <p:grpSp>
        <p:nvGrpSpPr>
          <p:cNvPr id="3" name="Groupe 2"/>
          <p:cNvGrpSpPr/>
          <p:nvPr/>
        </p:nvGrpSpPr>
        <p:grpSpPr>
          <a:xfrm>
            <a:off x="116632" y="1352600"/>
            <a:ext cx="360040" cy="461665"/>
            <a:chOff x="116632" y="1352600"/>
            <a:chExt cx="360040" cy="461665"/>
          </a:xfrm>
        </p:grpSpPr>
        <p:sp>
          <p:nvSpPr>
            <p:cNvPr id="4" name="Ellipse 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 name="Rectangle à coins arrondis 5"/>
          <p:cNvSpPr/>
          <p:nvPr/>
        </p:nvSpPr>
        <p:spPr>
          <a:xfrm>
            <a:off x="65401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476672" y="142460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chaque phrase, souligne le verbe en rouge et entoure le sujet en bleu..</a:t>
            </a:r>
            <a:endParaRPr lang="fr-FR" sz="1400" u="sng" dirty="0">
              <a:latin typeface="SimpleRonde" pitchFamily="2" charset="0"/>
            </a:endParaRPr>
          </a:p>
        </p:txBody>
      </p:sp>
      <p:sp>
        <p:nvSpPr>
          <p:cNvPr id="8" name="ZoneTexte 7"/>
          <p:cNvSpPr txBox="1"/>
          <p:nvPr/>
        </p:nvSpPr>
        <p:spPr>
          <a:xfrm>
            <a:off x="116632" y="2000672"/>
            <a:ext cx="6624736" cy="1477328"/>
          </a:xfrm>
          <a:prstGeom prst="rect">
            <a:avLst/>
          </a:prstGeom>
          <a:noFill/>
        </p:spPr>
        <p:txBody>
          <a:bodyPr wrap="square" rtlCol="0">
            <a:spAutoFit/>
          </a:bodyPr>
          <a:lstStyle/>
          <a:p>
            <a:pPr>
              <a:lnSpc>
                <a:spcPct val="250000"/>
              </a:lnSpc>
            </a:pPr>
            <a:r>
              <a:rPr lang="fr-FR" sz="1200" dirty="0" smtClean="0">
                <a:latin typeface="Comic Sans MS" pitchFamily="66" charset="0"/>
              </a:rPr>
              <a:t>Un client bizarre entre dans la librairie.</a:t>
            </a:r>
          </a:p>
          <a:p>
            <a:pPr>
              <a:lnSpc>
                <a:spcPct val="250000"/>
              </a:lnSpc>
            </a:pPr>
            <a:r>
              <a:rPr lang="fr-FR" sz="1200" dirty="0" smtClean="0">
                <a:latin typeface="Comic Sans MS" pitchFamily="66" charset="0"/>
              </a:rPr>
              <a:t>L’homme flotte à dix centimètres du sol.</a:t>
            </a:r>
          </a:p>
          <a:p>
            <a:pPr>
              <a:lnSpc>
                <a:spcPct val="250000"/>
              </a:lnSpc>
            </a:pPr>
            <a:r>
              <a:rPr lang="fr-FR" sz="1200" dirty="0" smtClean="0">
                <a:latin typeface="Comic Sans MS" pitchFamily="66" charset="0"/>
              </a:rPr>
              <a:t>Les autres clients ne remarquent rien de spécial.</a:t>
            </a:r>
            <a:endParaRPr lang="fr-FR" sz="1200" dirty="0">
              <a:latin typeface="Comic Sans MS" pitchFamily="66" charset="0"/>
            </a:endParaRPr>
          </a:p>
        </p:txBody>
      </p:sp>
      <p:grpSp>
        <p:nvGrpSpPr>
          <p:cNvPr id="9" name="Groupe 8"/>
          <p:cNvGrpSpPr/>
          <p:nvPr/>
        </p:nvGrpSpPr>
        <p:grpSpPr>
          <a:xfrm>
            <a:off x="116632" y="3511226"/>
            <a:ext cx="360040" cy="461665"/>
            <a:chOff x="116632" y="1352600"/>
            <a:chExt cx="360040" cy="461665"/>
          </a:xfrm>
        </p:grpSpPr>
        <p:sp>
          <p:nvSpPr>
            <p:cNvPr id="10" name="Ellipse 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2" name="Rectangle à coins arrondis 11"/>
          <p:cNvSpPr/>
          <p:nvPr/>
        </p:nvSpPr>
        <p:spPr>
          <a:xfrm>
            <a:off x="6540152" y="366264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476672" y="3583234"/>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Entoure en bleu le sujet des verbes en gras puis récris la phrase en le remplaçant par un pronom personnel.</a:t>
            </a:r>
            <a:endParaRPr lang="fr-FR" sz="1400" u="sng" dirty="0">
              <a:latin typeface="SimpleRonde" pitchFamily="2" charset="0"/>
            </a:endParaRPr>
          </a:p>
        </p:txBody>
      </p:sp>
      <p:sp>
        <p:nvSpPr>
          <p:cNvPr id="15" name="ZoneTexte 14"/>
          <p:cNvSpPr txBox="1"/>
          <p:nvPr/>
        </p:nvSpPr>
        <p:spPr>
          <a:xfrm>
            <a:off x="116632" y="4448944"/>
            <a:ext cx="6624736" cy="1754326"/>
          </a:xfrm>
          <a:prstGeom prst="rect">
            <a:avLst/>
          </a:prstGeom>
          <a:noFill/>
        </p:spPr>
        <p:txBody>
          <a:bodyPr wrap="square" rtlCol="0">
            <a:spAutoFit/>
          </a:bodyPr>
          <a:lstStyle/>
          <a:p>
            <a:r>
              <a:rPr lang="fr-FR" sz="1200" dirty="0" smtClean="0">
                <a:latin typeface="Comic Sans MS" pitchFamily="66" charset="0"/>
              </a:rPr>
              <a:t>Les scientifiques </a:t>
            </a:r>
            <a:r>
              <a:rPr lang="fr-FR" sz="1200" b="1" dirty="0" smtClean="0">
                <a:latin typeface="Comic Sans MS" pitchFamily="66" charset="0"/>
              </a:rPr>
              <a:t>étudient</a:t>
            </a:r>
            <a:r>
              <a:rPr lang="fr-FR" sz="1200" dirty="0" smtClean="0">
                <a:latin typeface="Comic Sans MS" pitchFamily="66" charset="0"/>
              </a:rPr>
              <a:t> les animaux sauvages.</a:t>
            </a:r>
          </a:p>
          <a:p>
            <a:endParaRPr lang="fr-FR" sz="1200" dirty="0">
              <a:latin typeface="Comic Sans MS" pitchFamily="66" charset="0"/>
            </a:endParaRPr>
          </a:p>
          <a:p>
            <a:endParaRPr lang="fr-FR" sz="1200" dirty="0" smtClean="0">
              <a:latin typeface="Comic Sans MS" pitchFamily="66" charset="0"/>
            </a:endParaRPr>
          </a:p>
          <a:p>
            <a:endParaRPr lang="fr-FR" sz="1200" dirty="0">
              <a:latin typeface="Comic Sans MS" pitchFamily="66" charset="0"/>
            </a:endParaRPr>
          </a:p>
          <a:p>
            <a:r>
              <a:rPr lang="fr-FR" sz="1200" dirty="0" smtClean="0">
                <a:latin typeface="Comic Sans MS" pitchFamily="66" charset="0"/>
              </a:rPr>
              <a:t>Le commerçant </a:t>
            </a:r>
            <a:r>
              <a:rPr lang="fr-FR" sz="1200" b="1" dirty="0" smtClean="0">
                <a:latin typeface="Comic Sans MS" pitchFamily="66" charset="0"/>
              </a:rPr>
              <a:t>prépare</a:t>
            </a:r>
            <a:r>
              <a:rPr lang="fr-FR" sz="1200" dirty="0" smtClean="0">
                <a:latin typeface="Comic Sans MS" pitchFamily="66" charset="0"/>
              </a:rPr>
              <a:t> de délicieuses glaces.</a:t>
            </a:r>
          </a:p>
          <a:p>
            <a:endParaRPr lang="fr-FR" sz="1200" dirty="0">
              <a:latin typeface="Comic Sans MS" pitchFamily="66" charset="0"/>
            </a:endParaRPr>
          </a:p>
          <a:p>
            <a:endParaRPr lang="fr-FR" sz="1200" dirty="0" smtClean="0">
              <a:latin typeface="Comic Sans MS" pitchFamily="66" charset="0"/>
            </a:endParaRPr>
          </a:p>
          <a:p>
            <a:endParaRPr lang="fr-FR" sz="1200" dirty="0">
              <a:latin typeface="Comic Sans MS" pitchFamily="66" charset="0"/>
            </a:endParaRPr>
          </a:p>
          <a:p>
            <a:r>
              <a:rPr lang="fr-FR" sz="1200" dirty="0" smtClean="0">
                <a:latin typeface="Comic Sans MS" pitchFamily="66" charset="0"/>
              </a:rPr>
              <a:t>Maman et ma sœur </a:t>
            </a:r>
            <a:r>
              <a:rPr lang="fr-FR" sz="1200" b="1" dirty="0" smtClean="0">
                <a:latin typeface="Comic Sans MS" pitchFamily="66" charset="0"/>
              </a:rPr>
              <a:t>mélangent</a:t>
            </a:r>
            <a:r>
              <a:rPr lang="fr-FR" sz="1200" dirty="0" smtClean="0">
                <a:latin typeface="Comic Sans MS" pitchFamily="66" charset="0"/>
              </a:rPr>
              <a:t> la pâte à crêpes.</a:t>
            </a:r>
            <a:endParaRPr lang="fr-FR" sz="1200" dirty="0">
              <a:latin typeface="Comic Sans MS" pitchFamily="66" charset="0"/>
            </a:endParaRPr>
          </a:p>
        </p:txBody>
      </p:sp>
      <p:pic>
        <p:nvPicPr>
          <p:cNvPr id="16" name="Image 15"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61231" y="4712593"/>
            <a:ext cx="6192688" cy="502778"/>
          </a:xfrm>
          <a:prstGeom prst="rect">
            <a:avLst/>
          </a:prstGeom>
        </p:spPr>
      </p:pic>
      <p:pic>
        <p:nvPicPr>
          <p:cNvPr id="17" name="Image 16"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61231" y="5447531"/>
            <a:ext cx="6192688" cy="502778"/>
          </a:xfrm>
          <a:prstGeom prst="rect">
            <a:avLst/>
          </a:prstGeom>
        </p:spPr>
      </p:pic>
      <p:pic>
        <p:nvPicPr>
          <p:cNvPr id="18" name="Image 17"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61231" y="6203270"/>
            <a:ext cx="6192688" cy="502778"/>
          </a:xfrm>
          <a:prstGeom prst="rect">
            <a:avLst/>
          </a:prstGeom>
        </p:spPr>
      </p:pic>
      <p:grpSp>
        <p:nvGrpSpPr>
          <p:cNvPr id="19" name="Groupe 18"/>
          <p:cNvGrpSpPr/>
          <p:nvPr/>
        </p:nvGrpSpPr>
        <p:grpSpPr>
          <a:xfrm>
            <a:off x="116632" y="6825208"/>
            <a:ext cx="360040" cy="461665"/>
            <a:chOff x="116632" y="1352600"/>
            <a:chExt cx="360040" cy="461665"/>
          </a:xfrm>
        </p:grpSpPr>
        <p:sp>
          <p:nvSpPr>
            <p:cNvPr id="20" name="Ellipse 1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2" name="Rectangle à coins arrondis 21"/>
          <p:cNvSpPr/>
          <p:nvPr/>
        </p:nvSpPr>
        <p:spPr>
          <a:xfrm>
            <a:off x="6540152" y="697662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ZoneTexte 22"/>
          <p:cNvSpPr txBox="1"/>
          <p:nvPr/>
        </p:nvSpPr>
        <p:spPr>
          <a:xfrm>
            <a:off x="476672" y="6897216"/>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Relie à la règle les groupes sujets et les groupes du verbe qui vont ensemble.</a:t>
            </a:r>
            <a:endParaRPr lang="fr-FR" sz="1400" u="sng" dirty="0">
              <a:latin typeface="SimpleRonde" pitchFamily="2" charset="0"/>
            </a:endParaRPr>
          </a:p>
        </p:txBody>
      </p:sp>
      <p:graphicFrame>
        <p:nvGraphicFramePr>
          <p:cNvPr id="28" name="Tableau 27"/>
          <p:cNvGraphicFramePr>
            <a:graphicFrameLocks noGrp="1"/>
          </p:cNvGraphicFramePr>
          <p:nvPr>
            <p:extLst>
              <p:ext uri="{D42A27DB-BD31-4B8C-83A1-F6EECF244321}">
                <p14:modId xmlns:p14="http://schemas.microsoft.com/office/powerpoint/2010/main" val="3713617006"/>
              </p:ext>
            </p:extLst>
          </p:nvPr>
        </p:nvGraphicFramePr>
        <p:xfrm>
          <a:off x="404664" y="7868344"/>
          <a:ext cx="6262600" cy="1584960"/>
        </p:xfrm>
        <a:graphic>
          <a:graphicData uri="http://schemas.openxmlformats.org/drawingml/2006/table">
            <a:tbl>
              <a:tblPr bandRow="1">
                <a:tableStyleId>{073A0DAA-6AF3-43AB-8588-CEC1D06C72B9}</a:tableStyleId>
              </a:tblPr>
              <a:tblGrid>
                <a:gridCol w="2052228"/>
                <a:gridCol w="1145681"/>
                <a:gridCol w="459838"/>
                <a:gridCol w="2604853"/>
              </a:tblGrid>
              <a:tr h="370840">
                <a:tc>
                  <a:txBody>
                    <a:bodyPr/>
                    <a:lstStyle/>
                    <a:p>
                      <a:r>
                        <a:rPr lang="fr-FR" sz="1200" dirty="0" smtClean="0">
                          <a:latin typeface="Comic Sans MS" pitchFamily="66" charset="0"/>
                        </a:rPr>
                        <a:t>Le serveur</a:t>
                      </a:r>
                      <a:endParaRPr lang="fr-FR" sz="12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FR" sz="2000" dirty="0" smtClean="0">
                          <a:latin typeface="Comic Sans MS" pitchFamily="66" charset="0"/>
                        </a:rPr>
                        <a:t>•</a:t>
                      </a:r>
                      <a:endParaRPr lang="fr-FR" sz="20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a:r>
                        <a:rPr lang="fr-FR" sz="2000" dirty="0" smtClean="0">
                          <a:latin typeface="Comic Sans MS" pitchFamily="66" charset="0"/>
                        </a:rPr>
                        <a:t>•</a:t>
                      </a:r>
                      <a:endParaRPr lang="fr-FR" sz="20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amène</a:t>
                      </a:r>
                      <a:r>
                        <a:rPr lang="fr-FR" sz="1200" baseline="0" dirty="0" smtClean="0">
                          <a:latin typeface="Comic Sans MS" pitchFamily="66" charset="0"/>
                        </a:rPr>
                        <a:t> les assiettes aux clients.</a:t>
                      </a:r>
                      <a:endParaRPr lang="fr-FR" sz="12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La voiture</a:t>
                      </a:r>
                      <a:endParaRPr lang="fr-FR" sz="12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FR" sz="2000" dirty="0" smtClean="0">
                          <a:latin typeface="Comic Sans MS" pitchFamily="66" charset="0"/>
                        </a:rPr>
                        <a:t>•</a:t>
                      </a:r>
                      <a:endParaRPr lang="fr-FR" sz="20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a:r>
                        <a:rPr lang="fr-FR" sz="2000" dirty="0" smtClean="0">
                          <a:latin typeface="Comic Sans MS" pitchFamily="66" charset="0"/>
                        </a:rPr>
                        <a:t>•</a:t>
                      </a:r>
                      <a:endParaRPr lang="fr-FR" sz="20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tourne</a:t>
                      </a:r>
                      <a:r>
                        <a:rPr lang="fr-FR" sz="1200" baseline="0" dirty="0" smtClean="0">
                          <a:latin typeface="Comic Sans MS" pitchFamily="66" charset="0"/>
                        </a:rPr>
                        <a:t> un nouveau film.</a:t>
                      </a:r>
                      <a:endParaRPr lang="fr-FR" sz="12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Le petite</a:t>
                      </a:r>
                      <a:r>
                        <a:rPr lang="fr-FR" sz="1200" baseline="0" dirty="0" smtClean="0">
                          <a:latin typeface="Comic Sans MS" pitchFamily="66" charset="0"/>
                        </a:rPr>
                        <a:t> garçon</a:t>
                      </a:r>
                      <a:endParaRPr lang="fr-FR" sz="12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FR" sz="2000" dirty="0" smtClean="0">
                          <a:latin typeface="Comic Sans MS" pitchFamily="66" charset="0"/>
                        </a:rPr>
                        <a:t>•</a:t>
                      </a:r>
                      <a:endParaRPr lang="fr-FR" sz="20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a:r>
                        <a:rPr lang="fr-FR" sz="2000" dirty="0" smtClean="0">
                          <a:latin typeface="Comic Sans MS" pitchFamily="66" charset="0"/>
                        </a:rPr>
                        <a:t>•</a:t>
                      </a:r>
                      <a:endParaRPr lang="fr-FR" sz="20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ne démarre plus.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Le réalisateur</a:t>
                      </a:r>
                      <a:endParaRPr lang="fr-FR" sz="12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FR" sz="2000" dirty="0" smtClean="0">
                          <a:latin typeface="Comic Sans MS" pitchFamily="66" charset="0"/>
                        </a:rPr>
                        <a:t>•</a:t>
                      </a:r>
                      <a:endParaRPr lang="fr-FR" sz="20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a:r>
                        <a:rPr lang="fr-FR" sz="2000" dirty="0" smtClean="0">
                          <a:latin typeface="Comic Sans MS" pitchFamily="66" charset="0"/>
                        </a:rPr>
                        <a:t>•</a:t>
                      </a:r>
                      <a:endParaRPr lang="fr-FR" sz="20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rentre de l’école.</a:t>
                      </a:r>
                      <a:endParaRPr lang="fr-FR" sz="1200" dirty="0">
                        <a:latin typeface="Comic Sans MS"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1698755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 sujet du verbe</a:t>
            </a:r>
            <a:endParaRPr lang="fr-FR" dirty="0"/>
          </a:p>
        </p:txBody>
      </p:sp>
      <p:grpSp>
        <p:nvGrpSpPr>
          <p:cNvPr id="3" name="Groupe 2"/>
          <p:cNvGrpSpPr/>
          <p:nvPr/>
        </p:nvGrpSpPr>
        <p:grpSpPr>
          <a:xfrm>
            <a:off x="116632" y="1352600"/>
            <a:ext cx="360040" cy="461665"/>
            <a:chOff x="116632" y="1352600"/>
            <a:chExt cx="360040" cy="461665"/>
          </a:xfrm>
        </p:grpSpPr>
        <p:sp>
          <p:nvSpPr>
            <p:cNvPr id="4" name="Ellipse 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 name="Rectangle à coins arrondis 5"/>
          <p:cNvSpPr/>
          <p:nvPr/>
        </p:nvSpPr>
        <p:spPr>
          <a:xfrm>
            <a:off x="65401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476672" y="142460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chaque phrase, souligne le verbe en rouge et entoure le sujet en bleu..</a:t>
            </a:r>
            <a:endParaRPr lang="fr-FR" sz="1400" u="sng" dirty="0">
              <a:latin typeface="SimpleRonde" pitchFamily="2" charset="0"/>
            </a:endParaRPr>
          </a:p>
        </p:txBody>
      </p:sp>
      <p:sp>
        <p:nvSpPr>
          <p:cNvPr id="8" name="ZoneTexte 7"/>
          <p:cNvSpPr txBox="1"/>
          <p:nvPr/>
        </p:nvSpPr>
        <p:spPr>
          <a:xfrm>
            <a:off x="116632" y="2072680"/>
            <a:ext cx="6624736" cy="1938992"/>
          </a:xfrm>
          <a:prstGeom prst="rect">
            <a:avLst/>
          </a:prstGeom>
          <a:noFill/>
        </p:spPr>
        <p:txBody>
          <a:bodyPr wrap="square" rtlCol="0">
            <a:spAutoFit/>
          </a:bodyPr>
          <a:lstStyle/>
          <a:p>
            <a:pPr>
              <a:lnSpc>
                <a:spcPct val="250000"/>
              </a:lnSpc>
            </a:pPr>
            <a:r>
              <a:rPr lang="fr-FR" sz="1200" dirty="0" smtClean="0">
                <a:latin typeface="Comic Sans MS" pitchFamily="66" charset="0"/>
              </a:rPr>
              <a:t>Depuis ce matin, le journaliste enquête sur sa disparition.</a:t>
            </a:r>
          </a:p>
          <a:p>
            <a:pPr>
              <a:lnSpc>
                <a:spcPct val="250000"/>
              </a:lnSpc>
            </a:pPr>
            <a:r>
              <a:rPr lang="fr-FR" sz="1200" dirty="0" smtClean="0">
                <a:latin typeface="Comic Sans MS" pitchFamily="66" charset="0"/>
              </a:rPr>
              <a:t>De temps en temps, ils aperçoivent de petits animaux.</a:t>
            </a:r>
          </a:p>
          <a:p>
            <a:pPr>
              <a:lnSpc>
                <a:spcPct val="250000"/>
              </a:lnSpc>
            </a:pPr>
            <a:r>
              <a:rPr lang="fr-FR" sz="1200" dirty="0" smtClean="0">
                <a:latin typeface="Comic Sans MS" pitchFamily="66" charset="0"/>
              </a:rPr>
              <a:t>Souvent, mes parents partent en voyage à l’étranger.</a:t>
            </a:r>
          </a:p>
          <a:p>
            <a:pPr>
              <a:lnSpc>
                <a:spcPct val="250000"/>
              </a:lnSpc>
            </a:pPr>
            <a:r>
              <a:rPr lang="fr-FR" sz="1200" dirty="0" smtClean="0">
                <a:latin typeface="Comic Sans MS" pitchFamily="66" charset="0"/>
              </a:rPr>
              <a:t>L’éleveur nourrit son troupeau de brebis.</a:t>
            </a:r>
          </a:p>
        </p:txBody>
      </p:sp>
      <p:grpSp>
        <p:nvGrpSpPr>
          <p:cNvPr id="9" name="Groupe 8"/>
          <p:cNvGrpSpPr/>
          <p:nvPr/>
        </p:nvGrpSpPr>
        <p:grpSpPr>
          <a:xfrm>
            <a:off x="116632" y="4016896"/>
            <a:ext cx="360040" cy="461665"/>
            <a:chOff x="116632" y="1352600"/>
            <a:chExt cx="360040" cy="461665"/>
          </a:xfrm>
        </p:grpSpPr>
        <p:sp>
          <p:nvSpPr>
            <p:cNvPr id="10" name="Ellipse 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2" name="Rectangle à coins arrondis 11"/>
          <p:cNvSpPr/>
          <p:nvPr/>
        </p:nvSpPr>
        <p:spPr>
          <a:xfrm>
            <a:off x="6540152" y="416831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476672" y="4088904"/>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Récris chacune de ces phrases en remplaçant le sujet par un pronom personnel.</a:t>
            </a:r>
            <a:endParaRPr lang="fr-FR" sz="1400" u="sng" dirty="0">
              <a:latin typeface="SimpleRonde" pitchFamily="2" charset="0"/>
            </a:endParaRPr>
          </a:p>
        </p:txBody>
      </p:sp>
      <p:sp>
        <p:nvSpPr>
          <p:cNvPr id="14" name="ZoneTexte 13"/>
          <p:cNvSpPr txBox="1"/>
          <p:nvPr/>
        </p:nvSpPr>
        <p:spPr>
          <a:xfrm>
            <a:off x="116632" y="4736976"/>
            <a:ext cx="6624736" cy="1938992"/>
          </a:xfrm>
          <a:prstGeom prst="rect">
            <a:avLst/>
          </a:prstGeom>
          <a:noFill/>
        </p:spPr>
        <p:txBody>
          <a:bodyPr wrap="square" rtlCol="0">
            <a:spAutoFit/>
          </a:bodyPr>
          <a:lstStyle/>
          <a:p>
            <a:pPr>
              <a:lnSpc>
                <a:spcPct val="200000"/>
              </a:lnSpc>
            </a:pPr>
            <a:r>
              <a:rPr lang="fr-FR" sz="1200" u="sng" dirty="0" smtClean="0">
                <a:latin typeface="Comic Sans MS" pitchFamily="66" charset="0"/>
              </a:rPr>
              <a:t>Le roi et la reine</a:t>
            </a:r>
            <a:r>
              <a:rPr lang="fr-FR" sz="1200" dirty="0" smtClean="0">
                <a:latin typeface="Comic Sans MS" pitchFamily="66" charset="0"/>
              </a:rPr>
              <a:t> offrent un grand banquet à leurs sujets.</a:t>
            </a:r>
          </a:p>
          <a:p>
            <a:pPr>
              <a:lnSpc>
                <a:spcPct val="200000"/>
              </a:lnSpc>
            </a:pPr>
            <a:endParaRPr lang="fr-FR" sz="1200" dirty="0">
              <a:latin typeface="Comic Sans MS" pitchFamily="66" charset="0"/>
            </a:endParaRPr>
          </a:p>
          <a:p>
            <a:pPr>
              <a:lnSpc>
                <a:spcPct val="200000"/>
              </a:lnSpc>
            </a:pPr>
            <a:r>
              <a:rPr lang="fr-FR" sz="1200" u="sng" dirty="0" smtClean="0">
                <a:latin typeface="Comic Sans MS" pitchFamily="66" charset="0"/>
              </a:rPr>
              <a:t>Le lutin</a:t>
            </a:r>
            <a:r>
              <a:rPr lang="fr-FR" sz="1200" dirty="0" smtClean="0">
                <a:latin typeface="Comic Sans MS" pitchFamily="66" charset="0"/>
              </a:rPr>
              <a:t> se cache sous le chapeau d’un gros champignon.</a:t>
            </a:r>
          </a:p>
          <a:p>
            <a:pPr>
              <a:lnSpc>
                <a:spcPct val="200000"/>
              </a:lnSpc>
            </a:pPr>
            <a:endParaRPr lang="fr-FR" sz="1200" dirty="0">
              <a:latin typeface="Comic Sans MS" pitchFamily="66" charset="0"/>
            </a:endParaRPr>
          </a:p>
          <a:p>
            <a:pPr>
              <a:lnSpc>
                <a:spcPct val="200000"/>
              </a:lnSpc>
            </a:pPr>
            <a:r>
              <a:rPr lang="fr-FR" sz="1200" u="sng" dirty="0" smtClean="0">
                <a:latin typeface="Comic Sans MS" pitchFamily="66" charset="0"/>
              </a:rPr>
              <a:t>Ma sœur</a:t>
            </a:r>
            <a:r>
              <a:rPr lang="fr-FR" sz="1200" dirty="0" smtClean="0">
                <a:latin typeface="Comic Sans MS" pitchFamily="66" charset="0"/>
              </a:rPr>
              <a:t> joue du violoncelle.</a:t>
            </a:r>
          </a:p>
        </p:txBody>
      </p:sp>
      <p:pic>
        <p:nvPicPr>
          <p:cNvPr id="15" name="Image 14"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30932" y="5129016"/>
            <a:ext cx="6192688" cy="502778"/>
          </a:xfrm>
          <a:prstGeom prst="rect">
            <a:avLst/>
          </a:prstGeom>
        </p:spPr>
      </p:pic>
      <p:pic>
        <p:nvPicPr>
          <p:cNvPr id="16" name="Image 15"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30932" y="5870054"/>
            <a:ext cx="6192688" cy="502778"/>
          </a:xfrm>
          <a:prstGeom prst="rect">
            <a:avLst/>
          </a:prstGeom>
        </p:spPr>
      </p:pic>
      <p:pic>
        <p:nvPicPr>
          <p:cNvPr id="17" name="Image 16"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15702" y="6590134"/>
            <a:ext cx="6192688" cy="502778"/>
          </a:xfrm>
          <a:prstGeom prst="rect">
            <a:avLst/>
          </a:prstGeom>
        </p:spPr>
      </p:pic>
      <p:grpSp>
        <p:nvGrpSpPr>
          <p:cNvPr id="18" name="Groupe 17"/>
          <p:cNvGrpSpPr/>
          <p:nvPr/>
        </p:nvGrpSpPr>
        <p:grpSpPr>
          <a:xfrm>
            <a:off x="79251" y="7349592"/>
            <a:ext cx="360040" cy="461665"/>
            <a:chOff x="116632" y="1352600"/>
            <a:chExt cx="360040" cy="461665"/>
          </a:xfrm>
        </p:grpSpPr>
        <p:sp>
          <p:nvSpPr>
            <p:cNvPr id="19" name="Ellipse 1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1" name="Rectangle à coins arrondis 20"/>
          <p:cNvSpPr/>
          <p:nvPr/>
        </p:nvSpPr>
        <p:spPr>
          <a:xfrm>
            <a:off x="6502771" y="750101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439291" y="7421600"/>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Récris chacune de ces phrases en remplaçant le pronom personnel par un groupe nominal.</a:t>
            </a:r>
            <a:endParaRPr lang="fr-FR" sz="1400" u="sng" dirty="0">
              <a:latin typeface="SimpleRonde" pitchFamily="2" charset="0"/>
            </a:endParaRPr>
          </a:p>
        </p:txBody>
      </p:sp>
      <p:sp>
        <p:nvSpPr>
          <p:cNvPr id="23" name="ZoneTexte 22"/>
          <p:cNvSpPr txBox="1"/>
          <p:nvPr/>
        </p:nvSpPr>
        <p:spPr>
          <a:xfrm>
            <a:off x="79251" y="8069672"/>
            <a:ext cx="6624736" cy="1200329"/>
          </a:xfrm>
          <a:prstGeom prst="rect">
            <a:avLst/>
          </a:prstGeom>
          <a:noFill/>
        </p:spPr>
        <p:txBody>
          <a:bodyPr wrap="square" rtlCol="0">
            <a:spAutoFit/>
          </a:bodyPr>
          <a:lstStyle/>
          <a:p>
            <a:pPr>
              <a:lnSpc>
                <a:spcPct val="200000"/>
              </a:lnSpc>
            </a:pPr>
            <a:r>
              <a:rPr lang="fr-FR" sz="1200" u="sng" dirty="0" smtClean="0">
                <a:latin typeface="Comic Sans MS" pitchFamily="66" charset="0"/>
              </a:rPr>
              <a:t>Ils</a:t>
            </a:r>
            <a:r>
              <a:rPr lang="fr-FR" sz="1200" dirty="0" smtClean="0">
                <a:latin typeface="Comic Sans MS" pitchFamily="66" charset="0"/>
              </a:rPr>
              <a:t> empruntent souvent des livres à la bibliothèque.</a:t>
            </a:r>
          </a:p>
          <a:p>
            <a:pPr>
              <a:lnSpc>
                <a:spcPct val="200000"/>
              </a:lnSpc>
            </a:pPr>
            <a:endParaRPr lang="fr-FR" sz="1200" dirty="0">
              <a:latin typeface="Comic Sans MS" pitchFamily="66" charset="0"/>
            </a:endParaRPr>
          </a:p>
          <a:p>
            <a:pPr>
              <a:lnSpc>
                <a:spcPct val="200000"/>
              </a:lnSpc>
            </a:pPr>
            <a:r>
              <a:rPr lang="fr-FR" sz="1200" u="sng" dirty="0" smtClean="0">
                <a:latin typeface="Comic Sans MS" pitchFamily="66" charset="0"/>
              </a:rPr>
              <a:t>Elle</a:t>
            </a:r>
            <a:r>
              <a:rPr lang="fr-FR" sz="1200" dirty="0" smtClean="0">
                <a:latin typeface="Comic Sans MS" pitchFamily="66" charset="0"/>
              </a:rPr>
              <a:t> vend de croustillantes baguettes de pain.</a:t>
            </a:r>
            <a:endParaRPr lang="fr-FR" sz="1200" dirty="0">
              <a:latin typeface="Comic Sans MS" pitchFamily="66" charset="0"/>
            </a:endParaRPr>
          </a:p>
        </p:txBody>
      </p:sp>
      <p:pic>
        <p:nvPicPr>
          <p:cNvPr id="24" name="Image 23"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193551" y="8461712"/>
            <a:ext cx="6192688" cy="502778"/>
          </a:xfrm>
          <a:prstGeom prst="rect">
            <a:avLst/>
          </a:prstGeom>
        </p:spPr>
      </p:pic>
      <p:pic>
        <p:nvPicPr>
          <p:cNvPr id="25" name="Image 24"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193551" y="9202750"/>
            <a:ext cx="6192688" cy="502778"/>
          </a:xfrm>
          <a:prstGeom prst="rect">
            <a:avLst/>
          </a:prstGeom>
        </p:spPr>
      </p:pic>
    </p:spTree>
    <p:extLst>
      <p:ext uri="{BB962C8B-B14F-4D97-AF65-F5344CB8AC3E}">
        <p14:creationId xmlns:p14="http://schemas.microsoft.com/office/powerpoint/2010/main" val="694256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Espace réservé du texte 25"/>
          <p:cNvSpPr>
            <a:spLocks noGrp="1"/>
          </p:cNvSpPr>
          <p:nvPr>
            <p:ph type="body" sz="quarter" idx="10"/>
          </p:nvPr>
        </p:nvSpPr>
        <p:spPr/>
        <p:txBody>
          <a:bodyPr/>
          <a:lstStyle/>
          <a:p>
            <a:r>
              <a:rPr lang="fr-FR" dirty="0" smtClean="0"/>
              <a:t>Le sujet du verbe</a:t>
            </a:r>
            <a:endParaRPr lang="fr-FR" dirty="0"/>
          </a:p>
        </p:txBody>
      </p:sp>
      <p:grpSp>
        <p:nvGrpSpPr>
          <p:cNvPr id="3" name="Groupe 2"/>
          <p:cNvGrpSpPr/>
          <p:nvPr/>
        </p:nvGrpSpPr>
        <p:grpSpPr>
          <a:xfrm>
            <a:off x="116632" y="1352600"/>
            <a:ext cx="360040" cy="461665"/>
            <a:chOff x="116632" y="1352600"/>
            <a:chExt cx="360040" cy="461665"/>
          </a:xfrm>
        </p:grpSpPr>
        <p:sp>
          <p:nvSpPr>
            <p:cNvPr id="4" name="Ellipse 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 name="Rectangle à coins arrondis 5"/>
          <p:cNvSpPr/>
          <p:nvPr/>
        </p:nvSpPr>
        <p:spPr>
          <a:xfrm>
            <a:off x="65401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476672" y="142460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chaque phrase, souligne le verbe en rouge et entoure le sujet en bleu..</a:t>
            </a:r>
            <a:endParaRPr lang="fr-FR" sz="1400" u="sng" dirty="0">
              <a:latin typeface="SimpleRonde" pitchFamily="2" charset="0"/>
            </a:endParaRPr>
          </a:p>
        </p:txBody>
      </p:sp>
      <p:sp>
        <p:nvSpPr>
          <p:cNvPr id="8" name="ZoneTexte 7"/>
          <p:cNvSpPr txBox="1"/>
          <p:nvPr/>
        </p:nvSpPr>
        <p:spPr>
          <a:xfrm>
            <a:off x="116632" y="2072680"/>
            <a:ext cx="6624736" cy="2400657"/>
          </a:xfrm>
          <a:prstGeom prst="rect">
            <a:avLst/>
          </a:prstGeom>
          <a:noFill/>
        </p:spPr>
        <p:txBody>
          <a:bodyPr wrap="square" rtlCol="0">
            <a:spAutoFit/>
          </a:bodyPr>
          <a:lstStyle/>
          <a:p>
            <a:pPr>
              <a:lnSpc>
                <a:spcPct val="250000"/>
              </a:lnSpc>
            </a:pPr>
            <a:r>
              <a:rPr lang="fr-FR" sz="1200" dirty="0" smtClean="0">
                <a:latin typeface="Comic Sans MS" pitchFamily="66" charset="0"/>
              </a:rPr>
              <a:t>L’année prochaine, mon frère passera son permis de conduire.</a:t>
            </a:r>
          </a:p>
          <a:p>
            <a:pPr>
              <a:lnSpc>
                <a:spcPct val="250000"/>
              </a:lnSpc>
            </a:pPr>
            <a:r>
              <a:rPr lang="fr-FR" sz="1200" dirty="0" smtClean="0">
                <a:latin typeface="Comic Sans MS" pitchFamily="66" charset="0"/>
              </a:rPr>
              <a:t>A la nuit tombée, le loup hurle au clair de lune.</a:t>
            </a:r>
          </a:p>
          <a:p>
            <a:pPr>
              <a:lnSpc>
                <a:spcPct val="250000"/>
              </a:lnSpc>
            </a:pPr>
            <a:r>
              <a:rPr lang="fr-FR" sz="1200" dirty="0" smtClean="0">
                <a:latin typeface="Comic Sans MS" pitchFamily="66" charset="0"/>
              </a:rPr>
              <a:t>Chaque matin, ma grand-mère ramasse les œufs des poules.</a:t>
            </a:r>
          </a:p>
          <a:p>
            <a:pPr>
              <a:lnSpc>
                <a:spcPct val="250000"/>
              </a:lnSpc>
            </a:pPr>
            <a:r>
              <a:rPr lang="fr-FR" sz="1200" dirty="0" smtClean="0">
                <a:latin typeface="Comic Sans MS" pitchFamily="66" charset="0"/>
              </a:rPr>
              <a:t>Le sapin de Noël brille de mille feux.</a:t>
            </a:r>
          </a:p>
          <a:p>
            <a:pPr>
              <a:lnSpc>
                <a:spcPct val="250000"/>
              </a:lnSpc>
            </a:pPr>
            <a:endParaRPr lang="fr-FR" sz="1200" dirty="0" smtClean="0">
              <a:latin typeface="Comic Sans MS" pitchFamily="66" charset="0"/>
            </a:endParaRPr>
          </a:p>
        </p:txBody>
      </p:sp>
      <p:grpSp>
        <p:nvGrpSpPr>
          <p:cNvPr id="9" name="Groupe 8"/>
          <p:cNvGrpSpPr/>
          <p:nvPr/>
        </p:nvGrpSpPr>
        <p:grpSpPr>
          <a:xfrm>
            <a:off x="116632" y="4016896"/>
            <a:ext cx="360040" cy="461665"/>
            <a:chOff x="116632" y="1352600"/>
            <a:chExt cx="360040" cy="461665"/>
          </a:xfrm>
        </p:grpSpPr>
        <p:sp>
          <p:nvSpPr>
            <p:cNvPr id="10" name="Ellipse 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2" name="Rectangle à coins arrondis 11"/>
          <p:cNvSpPr/>
          <p:nvPr/>
        </p:nvSpPr>
        <p:spPr>
          <a:xfrm>
            <a:off x="6540152" y="416831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476672" y="4088904"/>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Récris chacune de ces phrases en remplaçant le sujet par un pronom personnel.</a:t>
            </a:r>
            <a:endParaRPr lang="fr-FR" sz="1400" u="sng" dirty="0">
              <a:latin typeface="SimpleRonde" pitchFamily="2" charset="0"/>
            </a:endParaRPr>
          </a:p>
        </p:txBody>
      </p:sp>
      <p:sp>
        <p:nvSpPr>
          <p:cNvPr id="14" name="ZoneTexte 13"/>
          <p:cNvSpPr txBox="1"/>
          <p:nvPr/>
        </p:nvSpPr>
        <p:spPr>
          <a:xfrm>
            <a:off x="116632" y="4736976"/>
            <a:ext cx="6624736" cy="407997"/>
          </a:xfrm>
          <a:prstGeom prst="rect">
            <a:avLst/>
          </a:prstGeom>
          <a:noFill/>
        </p:spPr>
        <p:txBody>
          <a:bodyPr wrap="square" rtlCol="0">
            <a:spAutoFit/>
          </a:bodyPr>
          <a:lstStyle/>
          <a:p>
            <a:pPr>
              <a:lnSpc>
                <a:spcPct val="200000"/>
              </a:lnSpc>
            </a:pPr>
            <a:endParaRPr lang="fr-FR" sz="1200" dirty="0" smtClean="0">
              <a:latin typeface="Comic Sans MS" pitchFamily="66" charset="0"/>
            </a:endParaRPr>
          </a:p>
        </p:txBody>
      </p:sp>
      <p:pic>
        <p:nvPicPr>
          <p:cNvPr id="15" name="Image 14"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30932" y="5129016"/>
            <a:ext cx="6192688" cy="502778"/>
          </a:xfrm>
          <a:prstGeom prst="rect">
            <a:avLst/>
          </a:prstGeom>
        </p:spPr>
      </p:pic>
      <p:pic>
        <p:nvPicPr>
          <p:cNvPr id="16" name="Image 15"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30932" y="5870054"/>
            <a:ext cx="6192688" cy="502778"/>
          </a:xfrm>
          <a:prstGeom prst="rect">
            <a:avLst/>
          </a:prstGeom>
        </p:spPr>
      </p:pic>
      <p:pic>
        <p:nvPicPr>
          <p:cNvPr id="17" name="Image 16"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15702" y="6590134"/>
            <a:ext cx="6192688" cy="502778"/>
          </a:xfrm>
          <a:prstGeom prst="rect">
            <a:avLst/>
          </a:prstGeom>
        </p:spPr>
      </p:pic>
      <p:grpSp>
        <p:nvGrpSpPr>
          <p:cNvPr id="18" name="Groupe 17"/>
          <p:cNvGrpSpPr/>
          <p:nvPr/>
        </p:nvGrpSpPr>
        <p:grpSpPr>
          <a:xfrm>
            <a:off x="79251" y="7349592"/>
            <a:ext cx="360040" cy="461665"/>
            <a:chOff x="116632" y="1352600"/>
            <a:chExt cx="360040" cy="461665"/>
          </a:xfrm>
        </p:grpSpPr>
        <p:sp>
          <p:nvSpPr>
            <p:cNvPr id="19" name="Ellipse 1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1" name="Rectangle à coins arrondis 20"/>
          <p:cNvSpPr/>
          <p:nvPr/>
        </p:nvSpPr>
        <p:spPr>
          <a:xfrm>
            <a:off x="6502771" y="750101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439291" y="7421600"/>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Récris chacune de ces phrases en remplaçant le pronom personnel par un groupe nominal.</a:t>
            </a:r>
            <a:endParaRPr lang="fr-FR" sz="1400" u="sng" dirty="0">
              <a:latin typeface="SimpleRonde" pitchFamily="2" charset="0"/>
            </a:endParaRPr>
          </a:p>
        </p:txBody>
      </p:sp>
      <p:sp>
        <p:nvSpPr>
          <p:cNvPr id="23" name="ZoneTexte 22"/>
          <p:cNvSpPr txBox="1"/>
          <p:nvPr/>
        </p:nvSpPr>
        <p:spPr>
          <a:xfrm>
            <a:off x="79251" y="8069672"/>
            <a:ext cx="6624736" cy="407997"/>
          </a:xfrm>
          <a:prstGeom prst="rect">
            <a:avLst/>
          </a:prstGeom>
          <a:noFill/>
        </p:spPr>
        <p:txBody>
          <a:bodyPr wrap="square" rtlCol="0">
            <a:spAutoFit/>
          </a:bodyPr>
          <a:lstStyle/>
          <a:p>
            <a:pPr>
              <a:lnSpc>
                <a:spcPct val="200000"/>
              </a:lnSpc>
            </a:pPr>
            <a:endParaRPr lang="fr-FR" sz="1200" dirty="0">
              <a:latin typeface="Comic Sans MS" pitchFamily="66" charset="0"/>
            </a:endParaRPr>
          </a:p>
        </p:txBody>
      </p:sp>
      <p:pic>
        <p:nvPicPr>
          <p:cNvPr id="24" name="Image 23"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193551" y="8461712"/>
            <a:ext cx="6192688" cy="502778"/>
          </a:xfrm>
          <a:prstGeom prst="rect">
            <a:avLst/>
          </a:prstGeom>
        </p:spPr>
      </p:pic>
      <p:pic>
        <p:nvPicPr>
          <p:cNvPr id="25" name="Image 24"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193551" y="9202750"/>
            <a:ext cx="6192688" cy="502778"/>
          </a:xfrm>
          <a:prstGeom prst="rect">
            <a:avLst/>
          </a:prstGeom>
        </p:spPr>
      </p:pic>
      <p:sp>
        <p:nvSpPr>
          <p:cNvPr id="27" name="ZoneTexte 26"/>
          <p:cNvSpPr txBox="1"/>
          <p:nvPr/>
        </p:nvSpPr>
        <p:spPr>
          <a:xfrm>
            <a:off x="116632" y="4736976"/>
            <a:ext cx="6624736" cy="2677656"/>
          </a:xfrm>
          <a:prstGeom prst="rect">
            <a:avLst/>
          </a:prstGeom>
          <a:noFill/>
        </p:spPr>
        <p:txBody>
          <a:bodyPr wrap="square" rtlCol="0">
            <a:spAutoFit/>
          </a:bodyPr>
          <a:lstStyle/>
          <a:p>
            <a:pPr>
              <a:lnSpc>
                <a:spcPct val="200000"/>
              </a:lnSpc>
            </a:pPr>
            <a:r>
              <a:rPr lang="fr-FR" sz="1200" u="sng" dirty="0" smtClean="0">
                <a:latin typeface="Comic Sans MS" pitchFamily="66" charset="0"/>
              </a:rPr>
              <a:t>La jument et son poulain</a:t>
            </a:r>
            <a:r>
              <a:rPr lang="fr-FR" sz="1200" dirty="0" smtClean="0">
                <a:latin typeface="Comic Sans MS" pitchFamily="66" charset="0"/>
              </a:rPr>
              <a:t> galopent dans le pré.</a:t>
            </a:r>
          </a:p>
          <a:p>
            <a:pPr>
              <a:lnSpc>
                <a:spcPct val="200000"/>
              </a:lnSpc>
            </a:pPr>
            <a:endParaRPr lang="fr-FR" sz="1200" dirty="0" smtClean="0">
              <a:latin typeface="Comic Sans MS" pitchFamily="66" charset="0"/>
            </a:endParaRPr>
          </a:p>
          <a:p>
            <a:pPr>
              <a:lnSpc>
                <a:spcPct val="200000"/>
              </a:lnSpc>
            </a:pPr>
            <a:r>
              <a:rPr lang="fr-FR" sz="1200" u="sng" dirty="0" smtClean="0">
                <a:latin typeface="Comic Sans MS" pitchFamily="66" charset="0"/>
              </a:rPr>
              <a:t>Mon frère et moi</a:t>
            </a:r>
            <a:r>
              <a:rPr lang="fr-FR" sz="1200" dirty="0" smtClean="0">
                <a:latin typeface="Comic Sans MS" pitchFamily="66" charset="0"/>
              </a:rPr>
              <a:t> ramassons des champignons.</a:t>
            </a:r>
          </a:p>
          <a:p>
            <a:pPr>
              <a:lnSpc>
                <a:spcPct val="200000"/>
              </a:lnSpc>
            </a:pPr>
            <a:endParaRPr lang="fr-FR" sz="1200" dirty="0" smtClean="0">
              <a:latin typeface="Comic Sans MS" pitchFamily="66" charset="0"/>
            </a:endParaRPr>
          </a:p>
          <a:p>
            <a:pPr>
              <a:lnSpc>
                <a:spcPct val="200000"/>
              </a:lnSpc>
            </a:pPr>
            <a:r>
              <a:rPr lang="fr-FR" sz="1200" u="sng" dirty="0" smtClean="0">
                <a:latin typeface="Comic Sans MS" pitchFamily="66" charset="0"/>
              </a:rPr>
              <a:t>Le bûcheron</a:t>
            </a:r>
            <a:r>
              <a:rPr lang="fr-FR" sz="1200" dirty="0" smtClean="0">
                <a:latin typeface="Comic Sans MS" pitchFamily="66" charset="0"/>
              </a:rPr>
              <a:t> coupe des arbres dans la forêt.</a:t>
            </a:r>
          </a:p>
          <a:p>
            <a:pPr>
              <a:lnSpc>
                <a:spcPct val="200000"/>
              </a:lnSpc>
            </a:pPr>
            <a:endParaRPr lang="fr-FR" sz="1200" dirty="0" smtClean="0">
              <a:latin typeface="Comic Sans MS" pitchFamily="66" charset="0"/>
            </a:endParaRPr>
          </a:p>
          <a:p>
            <a:pPr>
              <a:lnSpc>
                <a:spcPct val="200000"/>
              </a:lnSpc>
            </a:pPr>
            <a:endParaRPr lang="fr-FR" sz="1200" dirty="0" smtClean="0">
              <a:latin typeface="Comic Sans MS" pitchFamily="66" charset="0"/>
            </a:endParaRPr>
          </a:p>
        </p:txBody>
      </p:sp>
      <p:sp>
        <p:nvSpPr>
          <p:cNvPr id="28" name="ZoneTexte 27"/>
          <p:cNvSpPr txBox="1"/>
          <p:nvPr/>
        </p:nvSpPr>
        <p:spPr>
          <a:xfrm>
            <a:off x="79251" y="8069672"/>
            <a:ext cx="6624736" cy="1200329"/>
          </a:xfrm>
          <a:prstGeom prst="rect">
            <a:avLst/>
          </a:prstGeom>
          <a:noFill/>
        </p:spPr>
        <p:txBody>
          <a:bodyPr wrap="square" rtlCol="0">
            <a:spAutoFit/>
          </a:bodyPr>
          <a:lstStyle/>
          <a:p>
            <a:pPr>
              <a:lnSpc>
                <a:spcPct val="200000"/>
              </a:lnSpc>
            </a:pPr>
            <a:r>
              <a:rPr lang="fr-FR" sz="1200" u="sng" dirty="0" smtClean="0">
                <a:latin typeface="Comic Sans MS" pitchFamily="66" charset="0"/>
              </a:rPr>
              <a:t>Il</a:t>
            </a:r>
            <a:r>
              <a:rPr lang="fr-FR" sz="1200" dirty="0" smtClean="0">
                <a:latin typeface="Comic Sans MS" pitchFamily="66" charset="0"/>
              </a:rPr>
              <a:t> répare la voiture.</a:t>
            </a:r>
          </a:p>
          <a:p>
            <a:pPr>
              <a:lnSpc>
                <a:spcPct val="200000"/>
              </a:lnSpc>
            </a:pPr>
            <a:endParaRPr lang="fr-FR" sz="1200" u="sng" dirty="0" smtClean="0">
              <a:latin typeface="Comic Sans MS" pitchFamily="66" charset="0"/>
            </a:endParaRPr>
          </a:p>
          <a:p>
            <a:pPr>
              <a:lnSpc>
                <a:spcPct val="200000"/>
              </a:lnSpc>
            </a:pPr>
            <a:r>
              <a:rPr lang="fr-FR" sz="1200" u="sng" dirty="0" smtClean="0">
                <a:latin typeface="Comic Sans MS" pitchFamily="66" charset="0"/>
              </a:rPr>
              <a:t>Nous</a:t>
            </a:r>
            <a:r>
              <a:rPr lang="fr-FR" sz="1200" dirty="0" smtClean="0">
                <a:latin typeface="Comic Sans MS" pitchFamily="66" charset="0"/>
              </a:rPr>
              <a:t> tricotons une jolie écharpe.</a:t>
            </a:r>
            <a:endParaRPr lang="fr-FR" sz="1200" dirty="0">
              <a:latin typeface="Comic Sans MS" pitchFamily="66" charset="0"/>
            </a:endParaRPr>
          </a:p>
        </p:txBody>
      </p:sp>
    </p:spTree>
    <p:extLst>
      <p:ext uri="{BB962C8B-B14F-4D97-AF65-F5344CB8AC3E}">
        <p14:creationId xmlns:p14="http://schemas.microsoft.com/office/powerpoint/2010/main" val="1052600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ormAutofit fontScale="92500"/>
          </a:bodyPr>
          <a:lstStyle/>
          <a:p>
            <a:r>
              <a:rPr lang="fr-FR" dirty="0" smtClean="0"/>
              <a:t>Les pronoms personnels</a:t>
            </a:r>
            <a:endParaRPr lang="fr-FR" dirty="0"/>
          </a:p>
        </p:txBody>
      </p:sp>
      <p:grpSp>
        <p:nvGrpSpPr>
          <p:cNvPr id="3" name="Groupe 2"/>
          <p:cNvGrpSpPr/>
          <p:nvPr/>
        </p:nvGrpSpPr>
        <p:grpSpPr>
          <a:xfrm>
            <a:off x="116632" y="1208584"/>
            <a:ext cx="6653336" cy="818292"/>
            <a:chOff x="116632" y="1352600"/>
            <a:chExt cx="6653336" cy="818292"/>
          </a:xfrm>
        </p:grpSpPr>
        <p:grpSp>
          <p:nvGrpSpPr>
            <p:cNvPr id="4" name="Groupe 3"/>
            <p:cNvGrpSpPr/>
            <p:nvPr/>
          </p:nvGrpSpPr>
          <p:grpSpPr>
            <a:xfrm>
              <a:off x="116632" y="1352600"/>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 name="ZoneTexte 4"/>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Recopie les phrases en remplaçant le groupe nominal sujet par un pronom personnel qui convient.</a:t>
              </a:r>
              <a:endParaRPr lang="fr-FR" sz="1400" u="sng" dirty="0">
                <a:latin typeface="SimpleRonde" pitchFamily="2" charset="0"/>
              </a:endParaRPr>
            </a:p>
          </p:txBody>
        </p:sp>
        <p:sp>
          <p:nvSpPr>
            <p:cNvPr id="6" name="Rectangle à coins arrondis 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9" name="ZoneTexte 8"/>
          <p:cNvSpPr txBox="1"/>
          <p:nvPr/>
        </p:nvSpPr>
        <p:spPr>
          <a:xfrm>
            <a:off x="116632" y="1857934"/>
            <a:ext cx="6624736" cy="2400657"/>
          </a:xfrm>
          <a:prstGeom prst="rect">
            <a:avLst/>
          </a:prstGeom>
          <a:noFill/>
        </p:spPr>
        <p:txBody>
          <a:bodyPr wrap="square" rtlCol="0">
            <a:spAutoFit/>
          </a:bodyPr>
          <a:lstStyle/>
          <a:p>
            <a:pPr>
              <a:lnSpc>
                <a:spcPct val="250000"/>
              </a:lnSpc>
            </a:pPr>
            <a:r>
              <a:rPr lang="fr-FR" sz="1200" dirty="0" smtClean="0">
                <a:latin typeface="Comic Sans MS" pitchFamily="66" charset="0"/>
              </a:rPr>
              <a:t>Chaque été, </a:t>
            </a:r>
            <a:r>
              <a:rPr lang="fr-FR" sz="1200" b="1" dirty="0" smtClean="0">
                <a:latin typeface="Comic Sans MS" pitchFamily="66" charset="0"/>
              </a:rPr>
              <a:t>mon petit frère </a:t>
            </a:r>
            <a:r>
              <a:rPr lang="fr-FR" sz="1200" smtClean="0">
                <a:latin typeface="Comic Sans MS" pitchFamily="66" charset="0"/>
              </a:rPr>
              <a:t>se gavent </a:t>
            </a:r>
            <a:r>
              <a:rPr lang="fr-FR" sz="1200" dirty="0" smtClean="0">
                <a:latin typeface="Comic Sans MS" pitchFamily="66" charset="0"/>
              </a:rPr>
              <a:t>de glaces à la vanille.</a:t>
            </a:r>
          </a:p>
          <a:p>
            <a:pPr>
              <a:lnSpc>
                <a:spcPct val="250000"/>
              </a:lnSpc>
            </a:pPr>
            <a:endParaRPr lang="fr-FR" sz="1200" dirty="0">
              <a:latin typeface="Comic Sans MS" pitchFamily="66" charset="0"/>
            </a:endParaRPr>
          </a:p>
          <a:p>
            <a:pPr>
              <a:lnSpc>
                <a:spcPct val="250000"/>
              </a:lnSpc>
            </a:pPr>
            <a:r>
              <a:rPr lang="fr-FR" sz="1200" dirty="0" smtClean="0">
                <a:latin typeface="Comic Sans MS" pitchFamily="66" charset="0"/>
              </a:rPr>
              <a:t>Depuis quelques années, </a:t>
            </a:r>
            <a:r>
              <a:rPr lang="fr-FR" sz="1200" b="1" dirty="0" smtClean="0">
                <a:latin typeface="Comic Sans MS" pitchFamily="66" charset="0"/>
              </a:rPr>
              <a:t>mes grands-parents </a:t>
            </a:r>
            <a:r>
              <a:rPr lang="fr-FR" sz="1200" dirty="0" smtClean="0">
                <a:latin typeface="Comic Sans MS" pitchFamily="66" charset="0"/>
              </a:rPr>
              <a:t>se rendent souvent en Afrique.</a:t>
            </a:r>
          </a:p>
          <a:p>
            <a:pPr>
              <a:lnSpc>
                <a:spcPct val="250000"/>
              </a:lnSpc>
            </a:pPr>
            <a:endParaRPr lang="fr-FR" sz="1200" dirty="0">
              <a:latin typeface="Comic Sans MS" pitchFamily="66" charset="0"/>
            </a:endParaRPr>
          </a:p>
          <a:p>
            <a:pPr>
              <a:lnSpc>
                <a:spcPct val="250000"/>
              </a:lnSpc>
            </a:pPr>
            <a:r>
              <a:rPr lang="fr-FR" sz="1200" b="1" dirty="0" smtClean="0">
                <a:latin typeface="Comic Sans MS" pitchFamily="66" charset="0"/>
              </a:rPr>
              <a:t>Tes cousines et toi </a:t>
            </a:r>
            <a:r>
              <a:rPr lang="fr-FR" sz="1200" dirty="0" smtClean="0">
                <a:latin typeface="Comic Sans MS" pitchFamily="66" charset="0"/>
              </a:rPr>
              <a:t>passez énormément de temps ensemble.</a:t>
            </a:r>
            <a:endParaRPr lang="fr-FR" sz="1200" dirty="0">
              <a:latin typeface="Comic Sans MS" pitchFamily="66" charset="0"/>
            </a:endParaRPr>
          </a:p>
        </p:txBody>
      </p:sp>
      <p:pic>
        <p:nvPicPr>
          <p:cNvPr id="10" name="Image 9"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30932" y="2342310"/>
            <a:ext cx="6192688" cy="502778"/>
          </a:xfrm>
          <a:prstGeom prst="rect">
            <a:avLst/>
          </a:prstGeom>
        </p:spPr>
      </p:pic>
      <p:pic>
        <p:nvPicPr>
          <p:cNvPr id="11" name="Image 10"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30932" y="3299372"/>
            <a:ext cx="6192688" cy="502778"/>
          </a:xfrm>
          <a:prstGeom prst="rect">
            <a:avLst/>
          </a:prstGeom>
        </p:spPr>
      </p:pic>
      <p:pic>
        <p:nvPicPr>
          <p:cNvPr id="12" name="Image 11"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15702" y="4234198"/>
            <a:ext cx="6192688" cy="502778"/>
          </a:xfrm>
          <a:prstGeom prst="rect">
            <a:avLst/>
          </a:prstGeom>
        </p:spPr>
      </p:pic>
      <p:grpSp>
        <p:nvGrpSpPr>
          <p:cNvPr id="13" name="Groupe 12"/>
          <p:cNvGrpSpPr/>
          <p:nvPr/>
        </p:nvGrpSpPr>
        <p:grpSpPr>
          <a:xfrm>
            <a:off x="116632" y="4808984"/>
            <a:ext cx="6653336" cy="818292"/>
            <a:chOff x="116632" y="1352600"/>
            <a:chExt cx="6653336" cy="818292"/>
          </a:xfrm>
        </p:grpSpPr>
        <p:grpSp>
          <p:nvGrpSpPr>
            <p:cNvPr id="14" name="Groupe 13"/>
            <p:cNvGrpSpPr/>
            <p:nvPr/>
          </p:nvGrpSpPr>
          <p:grpSpPr>
            <a:xfrm>
              <a:off x="116632" y="1352600"/>
              <a:ext cx="360040" cy="461665"/>
              <a:chOff x="116632" y="1352600"/>
              <a:chExt cx="360040" cy="461665"/>
            </a:xfrm>
          </p:grpSpPr>
          <p:sp>
            <p:nvSpPr>
              <p:cNvPr id="17" name="Ellipse 1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5" name="ZoneTexte 14"/>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a:latin typeface="SimpleRonde" pitchFamily="2" charset="0"/>
                </a:rPr>
                <a:t>Relie chaque groupe sujet au pronom personnel qui correspond.</a:t>
              </a:r>
            </a:p>
          </p:txBody>
        </p:sp>
        <p:sp>
          <p:nvSpPr>
            <p:cNvPr id="16" name="Rectangle à coins arrondis 1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pSp>
        <p:nvGrpSpPr>
          <p:cNvPr id="20" name="Groupe 19"/>
          <p:cNvGrpSpPr/>
          <p:nvPr/>
        </p:nvGrpSpPr>
        <p:grpSpPr>
          <a:xfrm>
            <a:off x="116632" y="7342039"/>
            <a:ext cx="6653336" cy="818292"/>
            <a:chOff x="116632" y="1352600"/>
            <a:chExt cx="6653336" cy="818292"/>
          </a:xfrm>
        </p:grpSpPr>
        <p:grpSp>
          <p:nvGrpSpPr>
            <p:cNvPr id="21" name="Groupe 20"/>
            <p:cNvGrpSpPr/>
            <p:nvPr/>
          </p:nvGrpSpPr>
          <p:grpSpPr>
            <a:xfrm>
              <a:off x="116632" y="1352600"/>
              <a:ext cx="360040" cy="461665"/>
              <a:chOff x="116632" y="1352600"/>
              <a:chExt cx="360040" cy="461665"/>
            </a:xfrm>
          </p:grpSpPr>
          <p:sp>
            <p:nvSpPr>
              <p:cNvPr id="24" name="Ellipse 2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2" name="ZoneTexte 21"/>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Lis la première phrase, puis, pour chaque phrase, indique qui est remplacé par le pronom personnel en gras.</a:t>
              </a:r>
              <a:endParaRPr lang="fr-FR" sz="1400" u="sng" dirty="0">
                <a:latin typeface="SimpleRonde" pitchFamily="2" charset="0"/>
              </a:endParaRPr>
            </a:p>
          </p:txBody>
        </p:sp>
        <p:sp>
          <p:nvSpPr>
            <p:cNvPr id="23" name="Rectangle à coins arrondis 22"/>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6" name="ZoneTexte 25"/>
          <p:cNvSpPr txBox="1"/>
          <p:nvPr/>
        </p:nvSpPr>
        <p:spPr>
          <a:xfrm>
            <a:off x="145232" y="8207876"/>
            <a:ext cx="6624736" cy="1569660"/>
          </a:xfrm>
          <a:prstGeom prst="rect">
            <a:avLst/>
          </a:prstGeom>
          <a:noFill/>
        </p:spPr>
        <p:txBody>
          <a:bodyPr wrap="square" rtlCol="0">
            <a:spAutoFit/>
          </a:bodyPr>
          <a:lstStyle/>
          <a:p>
            <a:pPr>
              <a:lnSpc>
                <a:spcPct val="200000"/>
              </a:lnSpc>
            </a:pPr>
            <a:r>
              <a:rPr lang="fr-FR" sz="1200" i="1" u="sng" dirty="0" smtClean="0">
                <a:latin typeface="Comic Sans MS" pitchFamily="66" charset="0"/>
              </a:rPr>
              <a:t>La reine se promène dans les jardins du château avec le petit prince.</a:t>
            </a:r>
          </a:p>
          <a:p>
            <a:pPr>
              <a:lnSpc>
                <a:spcPct val="200000"/>
              </a:lnSpc>
            </a:pPr>
            <a:r>
              <a:rPr lang="fr-FR" sz="1200" b="1" dirty="0" smtClean="0">
                <a:latin typeface="Comic Sans MS" pitchFamily="66" charset="0"/>
              </a:rPr>
              <a:t>Il</a:t>
            </a:r>
            <a:r>
              <a:rPr lang="fr-FR" sz="1200" dirty="0" smtClean="0">
                <a:latin typeface="Comic Sans MS" pitchFamily="66" charset="0"/>
              </a:rPr>
              <a:t> court devant elle dans les allées. ________________________________</a:t>
            </a:r>
          </a:p>
          <a:p>
            <a:pPr>
              <a:lnSpc>
                <a:spcPct val="200000"/>
              </a:lnSpc>
            </a:pPr>
            <a:r>
              <a:rPr lang="fr-FR" sz="1200" b="1" dirty="0" smtClean="0">
                <a:latin typeface="Comic Sans MS" pitchFamily="66" charset="0"/>
              </a:rPr>
              <a:t>Elle</a:t>
            </a:r>
            <a:r>
              <a:rPr lang="fr-FR" sz="1200" dirty="0" smtClean="0">
                <a:latin typeface="Comic Sans MS" pitchFamily="66" charset="0"/>
              </a:rPr>
              <a:t> lui demande de faire attention. ________________________________</a:t>
            </a:r>
          </a:p>
          <a:p>
            <a:pPr>
              <a:lnSpc>
                <a:spcPct val="200000"/>
              </a:lnSpc>
            </a:pPr>
            <a:r>
              <a:rPr lang="fr-FR" sz="1200" dirty="0" smtClean="0">
                <a:latin typeface="Comic Sans MS" pitchFamily="66" charset="0"/>
              </a:rPr>
              <a:t>Un peu plus tard, </a:t>
            </a:r>
            <a:r>
              <a:rPr lang="fr-FR" sz="1200" b="1" dirty="0" smtClean="0">
                <a:latin typeface="Comic Sans MS" pitchFamily="66" charset="0"/>
              </a:rPr>
              <a:t>ils</a:t>
            </a:r>
            <a:r>
              <a:rPr lang="fr-FR" sz="1200" dirty="0" smtClean="0">
                <a:latin typeface="Comic Sans MS" pitchFamily="66" charset="0"/>
              </a:rPr>
              <a:t> rentrent au château. ____________________________</a:t>
            </a:r>
            <a:endParaRPr lang="fr-FR" sz="1200" dirty="0">
              <a:latin typeface="Comic Sans MS" pitchFamily="66"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4099943793"/>
              </p:ext>
            </p:extLst>
          </p:nvPr>
        </p:nvGraphicFramePr>
        <p:xfrm>
          <a:off x="700100" y="5627276"/>
          <a:ext cx="5645224" cy="1554480"/>
        </p:xfrm>
        <a:graphic>
          <a:graphicData uri="http://schemas.openxmlformats.org/drawingml/2006/table">
            <a:tbl>
              <a:tblPr bandRow="1">
                <a:tableStyleId>{5C22544A-7EE6-4342-B048-85BDC9FD1C3A}</a:tableStyleId>
              </a:tblPr>
              <a:tblGrid>
                <a:gridCol w="1728192"/>
                <a:gridCol w="1296144"/>
                <a:gridCol w="720080"/>
                <a:gridCol w="1900808"/>
              </a:tblGrid>
              <a:tr h="144016">
                <a:tc>
                  <a:txBody>
                    <a:bodyPr/>
                    <a:lstStyle/>
                    <a:p>
                      <a:pPr algn="r"/>
                      <a:r>
                        <a:rPr lang="fr-FR" sz="1100" dirty="0" smtClean="0">
                          <a:latin typeface="Comic Sans MS" pitchFamily="66" charset="0"/>
                        </a:rPr>
                        <a:t>Juliette et Nina</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il</a:t>
                      </a:r>
                      <a:endParaRPr lang="fr-FR" sz="1100" dirty="0">
                        <a:latin typeface="Comic Sans MS" pitchFamily="66" charset="0"/>
                      </a:endParaRPr>
                    </a:p>
                  </a:txBody>
                  <a:tcPr anchor="ctr">
                    <a:solidFill>
                      <a:schemeClr val="bg1"/>
                    </a:solidFill>
                  </a:tcPr>
                </a:tc>
              </a:tr>
              <a:tr h="133216">
                <a:tc>
                  <a:txBody>
                    <a:bodyPr/>
                    <a:lstStyle/>
                    <a:p>
                      <a:pPr algn="r"/>
                      <a:r>
                        <a:rPr lang="fr-FR" sz="1100" dirty="0" smtClean="0">
                          <a:latin typeface="Comic Sans MS" pitchFamily="66" charset="0"/>
                        </a:rPr>
                        <a:t>Ton</a:t>
                      </a:r>
                      <a:r>
                        <a:rPr lang="fr-FR" sz="1100" baseline="0" dirty="0" smtClean="0">
                          <a:latin typeface="Comic Sans MS" pitchFamily="66" charset="0"/>
                        </a:rPr>
                        <a:t> ami et toi</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elle</a:t>
                      </a:r>
                      <a:endParaRPr lang="fr-FR" sz="1100" dirty="0">
                        <a:latin typeface="Comic Sans MS" pitchFamily="66" charset="0"/>
                      </a:endParaRPr>
                    </a:p>
                  </a:txBody>
                  <a:tcPr anchor="ctr">
                    <a:solidFill>
                      <a:schemeClr val="bg1"/>
                    </a:solidFill>
                  </a:tcPr>
                </a:tc>
              </a:tr>
              <a:tr h="129912">
                <a:tc>
                  <a:txBody>
                    <a:bodyPr/>
                    <a:lstStyle/>
                    <a:p>
                      <a:pPr algn="r"/>
                      <a:r>
                        <a:rPr lang="fr-FR" sz="1100" dirty="0" smtClean="0">
                          <a:latin typeface="Comic Sans MS" pitchFamily="66" charset="0"/>
                        </a:rPr>
                        <a:t>Vos parents</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nous</a:t>
                      </a:r>
                      <a:endParaRPr lang="fr-FR" sz="1100" dirty="0">
                        <a:latin typeface="Comic Sans MS" pitchFamily="66" charset="0"/>
                      </a:endParaRPr>
                    </a:p>
                  </a:txBody>
                  <a:tcPr anchor="ctr">
                    <a:solidFill>
                      <a:schemeClr val="bg1"/>
                    </a:solidFill>
                  </a:tcPr>
                </a:tc>
              </a:tr>
              <a:tr h="0">
                <a:tc>
                  <a:txBody>
                    <a:bodyPr/>
                    <a:lstStyle/>
                    <a:p>
                      <a:pPr algn="r"/>
                      <a:r>
                        <a:rPr lang="fr-FR" sz="1100" dirty="0" smtClean="0">
                          <a:latin typeface="Comic Sans MS" pitchFamily="66" charset="0"/>
                        </a:rPr>
                        <a:t>La fée</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vous</a:t>
                      </a:r>
                      <a:endParaRPr lang="fr-FR" sz="1100" dirty="0">
                        <a:latin typeface="Comic Sans MS" pitchFamily="66" charset="0"/>
                      </a:endParaRPr>
                    </a:p>
                  </a:txBody>
                  <a:tcPr anchor="ctr">
                    <a:solidFill>
                      <a:schemeClr val="bg1"/>
                    </a:solidFill>
                  </a:tcPr>
                </a:tc>
              </a:tr>
              <a:tr h="0">
                <a:tc>
                  <a:txBody>
                    <a:bodyPr/>
                    <a:lstStyle/>
                    <a:p>
                      <a:pPr algn="r"/>
                      <a:r>
                        <a:rPr lang="fr-FR" sz="1100" dirty="0" smtClean="0">
                          <a:latin typeface="Comic Sans MS" pitchFamily="66" charset="0"/>
                        </a:rPr>
                        <a:t>Mon cousin et moi</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ils</a:t>
                      </a:r>
                      <a:endParaRPr lang="fr-FR" sz="1100" dirty="0">
                        <a:latin typeface="Comic Sans MS" pitchFamily="66" charset="0"/>
                      </a:endParaRPr>
                    </a:p>
                  </a:txBody>
                  <a:tcPr anchor="ctr">
                    <a:solidFill>
                      <a:schemeClr val="bg1"/>
                    </a:solidFill>
                  </a:tcPr>
                </a:tc>
              </a:tr>
              <a:tr h="0">
                <a:tc>
                  <a:txBody>
                    <a:bodyPr/>
                    <a:lstStyle/>
                    <a:p>
                      <a:pPr algn="r"/>
                      <a:r>
                        <a:rPr lang="fr-FR" sz="1100" dirty="0" smtClean="0">
                          <a:latin typeface="Comic Sans MS" pitchFamily="66" charset="0"/>
                        </a:rPr>
                        <a:t>Le voleur</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elles</a:t>
                      </a:r>
                      <a:endParaRPr lang="fr-FR" sz="1100" dirty="0">
                        <a:latin typeface="Comic Sans MS" pitchFamily="66" charset="0"/>
                      </a:endParaRPr>
                    </a:p>
                  </a:txBody>
                  <a:tcPr anchor="ctr">
                    <a:solidFill>
                      <a:schemeClr val="bg1"/>
                    </a:solidFill>
                  </a:tcPr>
                </a:tc>
              </a:tr>
            </a:tbl>
          </a:graphicData>
        </a:graphic>
      </p:graphicFrame>
    </p:spTree>
    <p:extLst>
      <p:ext uri="{BB962C8B-B14F-4D97-AF65-F5344CB8AC3E}">
        <p14:creationId xmlns:p14="http://schemas.microsoft.com/office/powerpoint/2010/main" val="932154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ormAutofit fontScale="92500"/>
          </a:bodyPr>
          <a:lstStyle/>
          <a:p>
            <a:r>
              <a:rPr lang="fr-FR" dirty="0" smtClean="0"/>
              <a:t>Les pronoms personnels</a:t>
            </a:r>
            <a:endParaRPr lang="fr-FR" dirty="0"/>
          </a:p>
        </p:txBody>
      </p:sp>
      <p:grpSp>
        <p:nvGrpSpPr>
          <p:cNvPr id="3" name="Groupe 2"/>
          <p:cNvGrpSpPr/>
          <p:nvPr/>
        </p:nvGrpSpPr>
        <p:grpSpPr>
          <a:xfrm>
            <a:off x="116632" y="1208584"/>
            <a:ext cx="6653336" cy="818292"/>
            <a:chOff x="116632" y="1352600"/>
            <a:chExt cx="6653336" cy="818292"/>
          </a:xfrm>
        </p:grpSpPr>
        <p:grpSp>
          <p:nvGrpSpPr>
            <p:cNvPr id="4" name="Groupe 3"/>
            <p:cNvGrpSpPr/>
            <p:nvPr/>
          </p:nvGrpSpPr>
          <p:grpSpPr>
            <a:xfrm>
              <a:off x="116632" y="1352600"/>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 name="ZoneTexte 4"/>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Recopie les phrases en remplaçant le groupe nominal sujet par un pronom personnel qui convient.</a:t>
              </a:r>
              <a:endParaRPr lang="fr-FR" sz="1400" u="sng" dirty="0">
                <a:latin typeface="SimpleRonde" pitchFamily="2" charset="0"/>
              </a:endParaRPr>
            </a:p>
          </p:txBody>
        </p:sp>
        <p:sp>
          <p:nvSpPr>
            <p:cNvPr id="6" name="Rectangle à coins arrondis 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9" name="ZoneTexte 8"/>
          <p:cNvSpPr txBox="1"/>
          <p:nvPr/>
        </p:nvSpPr>
        <p:spPr>
          <a:xfrm>
            <a:off x="116632" y="1857934"/>
            <a:ext cx="6624736" cy="2400657"/>
          </a:xfrm>
          <a:prstGeom prst="rect">
            <a:avLst/>
          </a:prstGeom>
          <a:noFill/>
        </p:spPr>
        <p:txBody>
          <a:bodyPr wrap="square" rtlCol="0">
            <a:spAutoFit/>
          </a:bodyPr>
          <a:lstStyle/>
          <a:p>
            <a:pPr>
              <a:lnSpc>
                <a:spcPct val="250000"/>
              </a:lnSpc>
            </a:pPr>
            <a:r>
              <a:rPr lang="fr-FR" sz="1200" dirty="0" smtClean="0">
                <a:latin typeface="Comic Sans MS" pitchFamily="66" charset="0"/>
              </a:rPr>
              <a:t>Pendant l’hiver, </a:t>
            </a:r>
            <a:r>
              <a:rPr lang="fr-FR" sz="1200" b="1" dirty="0" smtClean="0">
                <a:latin typeface="Comic Sans MS" pitchFamily="66" charset="0"/>
              </a:rPr>
              <a:t>mon oncle </a:t>
            </a:r>
            <a:r>
              <a:rPr lang="fr-FR" sz="1200" dirty="0" smtClean="0">
                <a:latin typeface="Comic Sans MS" pitchFamily="66" charset="0"/>
              </a:rPr>
              <a:t>coupe du bois pour la cheminée.</a:t>
            </a:r>
          </a:p>
          <a:p>
            <a:pPr>
              <a:lnSpc>
                <a:spcPct val="250000"/>
              </a:lnSpc>
            </a:pPr>
            <a:endParaRPr lang="fr-FR" sz="1200" dirty="0">
              <a:latin typeface="Comic Sans MS" pitchFamily="66" charset="0"/>
            </a:endParaRPr>
          </a:p>
          <a:p>
            <a:pPr>
              <a:lnSpc>
                <a:spcPct val="250000"/>
              </a:lnSpc>
            </a:pPr>
            <a:r>
              <a:rPr lang="fr-FR" sz="1200" b="1" dirty="0" smtClean="0">
                <a:latin typeface="Comic Sans MS" pitchFamily="66" charset="0"/>
              </a:rPr>
              <a:t>Les éleveurs </a:t>
            </a:r>
            <a:r>
              <a:rPr lang="fr-FR" sz="1200" dirty="0" smtClean="0">
                <a:latin typeface="Comic Sans MS" pitchFamily="66" charset="0"/>
              </a:rPr>
              <a:t>protestent contre la hausse du prix du lait.</a:t>
            </a:r>
          </a:p>
          <a:p>
            <a:pPr>
              <a:lnSpc>
                <a:spcPct val="250000"/>
              </a:lnSpc>
            </a:pPr>
            <a:endParaRPr lang="fr-FR" sz="1200" dirty="0">
              <a:latin typeface="Comic Sans MS" pitchFamily="66" charset="0"/>
            </a:endParaRPr>
          </a:p>
          <a:p>
            <a:pPr>
              <a:lnSpc>
                <a:spcPct val="250000"/>
              </a:lnSpc>
            </a:pPr>
            <a:r>
              <a:rPr lang="fr-FR" sz="1200" b="1" dirty="0" smtClean="0">
                <a:latin typeface="Comic Sans MS" pitchFamily="66" charset="0"/>
              </a:rPr>
              <a:t>Ma mère et ma sœur </a:t>
            </a:r>
            <a:r>
              <a:rPr lang="fr-FR" sz="1200" dirty="0" smtClean="0">
                <a:latin typeface="Comic Sans MS" pitchFamily="66" charset="0"/>
              </a:rPr>
              <a:t>jouent au tennis le dimanche.</a:t>
            </a:r>
            <a:endParaRPr lang="fr-FR" sz="1200" dirty="0">
              <a:latin typeface="Comic Sans MS" pitchFamily="66" charset="0"/>
            </a:endParaRPr>
          </a:p>
        </p:txBody>
      </p:sp>
      <p:pic>
        <p:nvPicPr>
          <p:cNvPr id="10" name="Image 9"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30932" y="2342310"/>
            <a:ext cx="6192688" cy="502778"/>
          </a:xfrm>
          <a:prstGeom prst="rect">
            <a:avLst/>
          </a:prstGeom>
        </p:spPr>
      </p:pic>
      <p:pic>
        <p:nvPicPr>
          <p:cNvPr id="11" name="Image 10"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30932" y="3299372"/>
            <a:ext cx="6192688" cy="502778"/>
          </a:xfrm>
          <a:prstGeom prst="rect">
            <a:avLst/>
          </a:prstGeom>
        </p:spPr>
      </p:pic>
      <p:pic>
        <p:nvPicPr>
          <p:cNvPr id="12" name="Image 11"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15702" y="4234198"/>
            <a:ext cx="6192688" cy="502778"/>
          </a:xfrm>
          <a:prstGeom prst="rect">
            <a:avLst/>
          </a:prstGeom>
        </p:spPr>
      </p:pic>
      <p:grpSp>
        <p:nvGrpSpPr>
          <p:cNvPr id="13" name="Groupe 12"/>
          <p:cNvGrpSpPr/>
          <p:nvPr/>
        </p:nvGrpSpPr>
        <p:grpSpPr>
          <a:xfrm>
            <a:off x="116632" y="4808984"/>
            <a:ext cx="6653336" cy="818292"/>
            <a:chOff x="116632" y="1352600"/>
            <a:chExt cx="6653336" cy="818292"/>
          </a:xfrm>
        </p:grpSpPr>
        <p:grpSp>
          <p:nvGrpSpPr>
            <p:cNvPr id="14" name="Groupe 13"/>
            <p:cNvGrpSpPr/>
            <p:nvPr/>
          </p:nvGrpSpPr>
          <p:grpSpPr>
            <a:xfrm>
              <a:off x="116632" y="1352600"/>
              <a:ext cx="360040" cy="461665"/>
              <a:chOff x="116632" y="1352600"/>
              <a:chExt cx="360040" cy="461665"/>
            </a:xfrm>
          </p:grpSpPr>
          <p:sp>
            <p:nvSpPr>
              <p:cNvPr id="17" name="Ellipse 1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5" name="ZoneTexte 14"/>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a:latin typeface="SimpleRonde" pitchFamily="2" charset="0"/>
                </a:rPr>
                <a:t>Relie chaque groupe sujet au pronom personnel qui correspond.</a:t>
              </a:r>
            </a:p>
          </p:txBody>
        </p:sp>
        <p:sp>
          <p:nvSpPr>
            <p:cNvPr id="16" name="Rectangle à coins arrondis 1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pSp>
        <p:nvGrpSpPr>
          <p:cNvPr id="20" name="Groupe 19"/>
          <p:cNvGrpSpPr/>
          <p:nvPr/>
        </p:nvGrpSpPr>
        <p:grpSpPr>
          <a:xfrm>
            <a:off x="116632" y="7342039"/>
            <a:ext cx="6653336" cy="818292"/>
            <a:chOff x="116632" y="1352600"/>
            <a:chExt cx="6653336" cy="818292"/>
          </a:xfrm>
        </p:grpSpPr>
        <p:grpSp>
          <p:nvGrpSpPr>
            <p:cNvPr id="21" name="Groupe 20"/>
            <p:cNvGrpSpPr/>
            <p:nvPr/>
          </p:nvGrpSpPr>
          <p:grpSpPr>
            <a:xfrm>
              <a:off x="116632" y="1352600"/>
              <a:ext cx="360040" cy="461665"/>
              <a:chOff x="116632" y="1352600"/>
              <a:chExt cx="360040" cy="461665"/>
            </a:xfrm>
          </p:grpSpPr>
          <p:sp>
            <p:nvSpPr>
              <p:cNvPr id="24" name="Ellipse 2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2" name="ZoneTexte 21"/>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Lis la première phrase, puis, pour chaque phrase, indique qui est remplacé par le pronom personnel en gras.</a:t>
              </a:r>
              <a:endParaRPr lang="fr-FR" sz="1400" u="sng" dirty="0">
                <a:latin typeface="SimpleRonde" pitchFamily="2" charset="0"/>
              </a:endParaRPr>
            </a:p>
          </p:txBody>
        </p:sp>
        <p:sp>
          <p:nvSpPr>
            <p:cNvPr id="23" name="Rectangle à coins arrondis 22"/>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6" name="ZoneTexte 25"/>
          <p:cNvSpPr txBox="1"/>
          <p:nvPr/>
        </p:nvSpPr>
        <p:spPr>
          <a:xfrm>
            <a:off x="145232" y="8207876"/>
            <a:ext cx="6624736" cy="1569660"/>
          </a:xfrm>
          <a:prstGeom prst="rect">
            <a:avLst/>
          </a:prstGeom>
          <a:noFill/>
        </p:spPr>
        <p:txBody>
          <a:bodyPr wrap="square" rtlCol="0">
            <a:spAutoFit/>
          </a:bodyPr>
          <a:lstStyle/>
          <a:p>
            <a:pPr>
              <a:lnSpc>
                <a:spcPct val="200000"/>
              </a:lnSpc>
            </a:pPr>
            <a:r>
              <a:rPr lang="fr-FR" sz="1200" i="1" u="sng" dirty="0" smtClean="0">
                <a:latin typeface="Comic Sans MS" pitchFamily="66" charset="0"/>
              </a:rPr>
              <a:t>La voiture rouge coupe la route au camion en le dépassant.</a:t>
            </a:r>
          </a:p>
          <a:p>
            <a:pPr>
              <a:lnSpc>
                <a:spcPct val="200000"/>
              </a:lnSpc>
            </a:pPr>
            <a:r>
              <a:rPr lang="fr-FR" sz="1200" b="1" dirty="0" smtClean="0">
                <a:latin typeface="Comic Sans MS" pitchFamily="66" charset="0"/>
              </a:rPr>
              <a:t>Il </a:t>
            </a:r>
            <a:r>
              <a:rPr lang="fr-FR" sz="1200" dirty="0" smtClean="0">
                <a:latin typeface="Comic Sans MS" pitchFamily="66" charset="0"/>
              </a:rPr>
              <a:t>klaxonne et sort le poing par la fenêtre. ________________________________</a:t>
            </a:r>
          </a:p>
          <a:p>
            <a:pPr>
              <a:lnSpc>
                <a:spcPct val="200000"/>
              </a:lnSpc>
            </a:pPr>
            <a:r>
              <a:rPr lang="fr-FR" sz="1200" b="1" dirty="0" smtClean="0">
                <a:latin typeface="Comic Sans MS" pitchFamily="66" charset="0"/>
              </a:rPr>
              <a:t>Elle</a:t>
            </a:r>
            <a:r>
              <a:rPr lang="fr-FR" sz="1200" dirty="0" smtClean="0">
                <a:latin typeface="Comic Sans MS" pitchFamily="66" charset="0"/>
              </a:rPr>
              <a:t> fait un geste d’excuse. ________________________________</a:t>
            </a:r>
          </a:p>
          <a:p>
            <a:pPr>
              <a:lnSpc>
                <a:spcPct val="200000"/>
              </a:lnSpc>
            </a:pPr>
            <a:r>
              <a:rPr lang="fr-FR" sz="1200" dirty="0" smtClean="0">
                <a:latin typeface="Comic Sans MS" pitchFamily="66" charset="0"/>
              </a:rPr>
              <a:t>Le feu passe au rouge et </a:t>
            </a:r>
            <a:r>
              <a:rPr lang="fr-FR" sz="1200" b="1" dirty="0" smtClean="0">
                <a:latin typeface="Comic Sans MS" pitchFamily="66" charset="0"/>
              </a:rPr>
              <a:t>ils</a:t>
            </a:r>
            <a:r>
              <a:rPr lang="fr-FR" sz="1200" dirty="0" smtClean="0">
                <a:latin typeface="Comic Sans MS" pitchFamily="66" charset="0"/>
              </a:rPr>
              <a:t> démarrent en même temps. _________________________</a:t>
            </a:r>
            <a:endParaRPr lang="fr-FR" sz="1200" dirty="0">
              <a:latin typeface="Comic Sans MS" pitchFamily="66"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290048478"/>
              </p:ext>
            </p:extLst>
          </p:nvPr>
        </p:nvGraphicFramePr>
        <p:xfrm>
          <a:off x="700100" y="5627276"/>
          <a:ext cx="5645224" cy="1554480"/>
        </p:xfrm>
        <a:graphic>
          <a:graphicData uri="http://schemas.openxmlformats.org/drawingml/2006/table">
            <a:tbl>
              <a:tblPr bandRow="1">
                <a:tableStyleId>{5C22544A-7EE6-4342-B048-85BDC9FD1C3A}</a:tableStyleId>
              </a:tblPr>
              <a:tblGrid>
                <a:gridCol w="1728192"/>
                <a:gridCol w="1296144"/>
                <a:gridCol w="720080"/>
                <a:gridCol w="1900808"/>
              </a:tblGrid>
              <a:tr h="144016">
                <a:tc>
                  <a:txBody>
                    <a:bodyPr/>
                    <a:lstStyle/>
                    <a:p>
                      <a:pPr algn="r"/>
                      <a:r>
                        <a:rPr lang="fr-FR" sz="1100" dirty="0" smtClean="0">
                          <a:latin typeface="Comic Sans MS" pitchFamily="66" charset="0"/>
                        </a:rPr>
                        <a:t>Sa grand-mère</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il</a:t>
                      </a:r>
                      <a:endParaRPr lang="fr-FR" sz="1100" dirty="0">
                        <a:latin typeface="Comic Sans MS" pitchFamily="66" charset="0"/>
                      </a:endParaRPr>
                    </a:p>
                  </a:txBody>
                  <a:tcPr anchor="ctr">
                    <a:solidFill>
                      <a:schemeClr val="bg1"/>
                    </a:solidFill>
                  </a:tcPr>
                </a:tc>
              </a:tr>
              <a:tr h="133216">
                <a:tc>
                  <a:txBody>
                    <a:bodyPr/>
                    <a:lstStyle/>
                    <a:p>
                      <a:pPr algn="r"/>
                      <a:r>
                        <a:rPr lang="fr-FR" sz="1100" dirty="0" smtClean="0">
                          <a:latin typeface="Comic Sans MS" pitchFamily="66" charset="0"/>
                        </a:rPr>
                        <a:t>Mon oncle</a:t>
                      </a:r>
                      <a:r>
                        <a:rPr lang="fr-FR" sz="1100" baseline="0" dirty="0" smtClean="0">
                          <a:latin typeface="Comic Sans MS" pitchFamily="66" charset="0"/>
                        </a:rPr>
                        <a:t> et ma tante</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elle</a:t>
                      </a:r>
                      <a:endParaRPr lang="fr-FR" sz="1100" dirty="0">
                        <a:latin typeface="Comic Sans MS" pitchFamily="66" charset="0"/>
                      </a:endParaRPr>
                    </a:p>
                  </a:txBody>
                  <a:tcPr anchor="ctr">
                    <a:solidFill>
                      <a:schemeClr val="bg1"/>
                    </a:solidFill>
                  </a:tcPr>
                </a:tc>
              </a:tr>
              <a:tr h="129912">
                <a:tc>
                  <a:txBody>
                    <a:bodyPr/>
                    <a:lstStyle/>
                    <a:p>
                      <a:pPr algn="r"/>
                      <a:r>
                        <a:rPr lang="fr-FR" sz="1100" dirty="0" smtClean="0">
                          <a:latin typeface="Comic Sans MS" pitchFamily="66" charset="0"/>
                        </a:rPr>
                        <a:t>Les clientes</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nous</a:t>
                      </a:r>
                      <a:endParaRPr lang="fr-FR" sz="1100" dirty="0">
                        <a:latin typeface="Comic Sans MS" pitchFamily="66" charset="0"/>
                      </a:endParaRPr>
                    </a:p>
                  </a:txBody>
                  <a:tcPr anchor="ctr">
                    <a:solidFill>
                      <a:schemeClr val="bg1"/>
                    </a:solidFill>
                  </a:tcPr>
                </a:tc>
              </a:tr>
              <a:tr h="0">
                <a:tc>
                  <a:txBody>
                    <a:bodyPr/>
                    <a:lstStyle/>
                    <a:p>
                      <a:pPr algn="r"/>
                      <a:r>
                        <a:rPr lang="fr-FR" sz="1100" dirty="0" smtClean="0">
                          <a:latin typeface="Comic Sans MS" pitchFamily="66" charset="0"/>
                        </a:rPr>
                        <a:t>Le</a:t>
                      </a:r>
                      <a:r>
                        <a:rPr lang="fr-FR" sz="1100" baseline="0" dirty="0" smtClean="0">
                          <a:latin typeface="Comic Sans MS" pitchFamily="66" charset="0"/>
                        </a:rPr>
                        <a:t> conducteur</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vous</a:t>
                      </a:r>
                      <a:endParaRPr lang="fr-FR" sz="1100" dirty="0">
                        <a:latin typeface="Comic Sans MS" pitchFamily="66" charset="0"/>
                      </a:endParaRPr>
                    </a:p>
                  </a:txBody>
                  <a:tcPr anchor="ctr">
                    <a:solidFill>
                      <a:schemeClr val="bg1"/>
                    </a:solidFill>
                  </a:tcPr>
                </a:tc>
              </a:tr>
              <a:tr h="0">
                <a:tc>
                  <a:txBody>
                    <a:bodyPr/>
                    <a:lstStyle/>
                    <a:p>
                      <a:pPr algn="r"/>
                      <a:r>
                        <a:rPr lang="fr-FR" sz="1100" dirty="0" smtClean="0">
                          <a:latin typeface="Comic Sans MS" pitchFamily="66" charset="0"/>
                        </a:rPr>
                        <a:t>La</a:t>
                      </a:r>
                      <a:r>
                        <a:rPr lang="fr-FR" sz="1100" baseline="0" dirty="0" smtClean="0">
                          <a:latin typeface="Comic Sans MS" pitchFamily="66" charset="0"/>
                        </a:rPr>
                        <a:t> vendeuse et moi</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ils</a:t>
                      </a:r>
                      <a:endParaRPr lang="fr-FR" sz="1100" dirty="0">
                        <a:latin typeface="Comic Sans MS" pitchFamily="66" charset="0"/>
                      </a:endParaRPr>
                    </a:p>
                  </a:txBody>
                  <a:tcPr anchor="ctr">
                    <a:solidFill>
                      <a:schemeClr val="bg1"/>
                    </a:solidFill>
                  </a:tcPr>
                </a:tc>
              </a:tr>
              <a:tr h="0">
                <a:tc>
                  <a:txBody>
                    <a:bodyPr/>
                    <a:lstStyle/>
                    <a:p>
                      <a:pPr algn="r"/>
                      <a:r>
                        <a:rPr lang="fr-FR" sz="1100" dirty="0" smtClean="0">
                          <a:latin typeface="Comic Sans MS" pitchFamily="66" charset="0"/>
                        </a:rPr>
                        <a:t>Ton camarade</a:t>
                      </a:r>
                      <a:r>
                        <a:rPr lang="fr-FR" sz="1100" baseline="0" dirty="0" smtClean="0">
                          <a:latin typeface="Comic Sans MS" pitchFamily="66" charset="0"/>
                        </a:rPr>
                        <a:t> et toi</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elles</a:t>
                      </a:r>
                      <a:endParaRPr lang="fr-FR" sz="1100" dirty="0">
                        <a:latin typeface="Comic Sans MS" pitchFamily="66" charset="0"/>
                      </a:endParaRPr>
                    </a:p>
                  </a:txBody>
                  <a:tcPr anchor="ctr">
                    <a:solidFill>
                      <a:schemeClr val="bg1"/>
                    </a:solidFill>
                  </a:tcPr>
                </a:tc>
              </a:tr>
            </a:tbl>
          </a:graphicData>
        </a:graphic>
      </p:graphicFrame>
    </p:spTree>
    <p:extLst>
      <p:ext uri="{BB962C8B-B14F-4D97-AF65-F5344CB8AC3E}">
        <p14:creationId xmlns:p14="http://schemas.microsoft.com/office/powerpoint/2010/main" val="1890475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ormAutofit fontScale="92500"/>
          </a:bodyPr>
          <a:lstStyle/>
          <a:p>
            <a:r>
              <a:rPr lang="fr-FR" dirty="0" smtClean="0"/>
              <a:t>Les pronoms personnels</a:t>
            </a:r>
            <a:endParaRPr lang="fr-FR" dirty="0"/>
          </a:p>
        </p:txBody>
      </p:sp>
      <p:grpSp>
        <p:nvGrpSpPr>
          <p:cNvPr id="3" name="Groupe 2"/>
          <p:cNvGrpSpPr/>
          <p:nvPr/>
        </p:nvGrpSpPr>
        <p:grpSpPr>
          <a:xfrm>
            <a:off x="116632" y="1280592"/>
            <a:ext cx="6653336" cy="468196"/>
            <a:chOff x="116632" y="1352600"/>
            <a:chExt cx="6653336" cy="468196"/>
          </a:xfrm>
        </p:grpSpPr>
        <p:grpSp>
          <p:nvGrpSpPr>
            <p:cNvPr id="4" name="Groupe 3"/>
            <p:cNvGrpSpPr/>
            <p:nvPr/>
          </p:nvGrpSpPr>
          <p:grpSpPr>
            <a:xfrm>
              <a:off x="116632" y="1352600"/>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 name="ZoneTexte 4"/>
            <p:cNvSpPr txBox="1"/>
            <p:nvPr/>
          </p:nvSpPr>
          <p:spPr>
            <a:xfrm>
              <a:off x="476672" y="1432228"/>
              <a:ext cx="6092080" cy="388568"/>
            </a:xfrm>
            <a:prstGeom prst="rect">
              <a:avLst/>
            </a:prstGeom>
            <a:noFill/>
          </p:spPr>
          <p:txBody>
            <a:bodyPr wrap="square" rtlCol="0">
              <a:spAutoFit/>
            </a:bodyPr>
            <a:lstStyle/>
            <a:p>
              <a:pPr>
                <a:lnSpc>
                  <a:spcPct val="150000"/>
                </a:lnSpc>
              </a:pPr>
              <a:r>
                <a:rPr lang="fr-FR" sz="1400" u="sng" dirty="0" smtClean="0">
                  <a:latin typeface="SimpleRonde" pitchFamily="2" charset="0"/>
                </a:rPr>
                <a:t>Complète les phrases par le pronom personnel qui convient.</a:t>
              </a:r>
              <a:endParaRPr lang="fr-FR" sz="1400" u="sng" dirty="0">
                <a:latin typeface="SimpleRonde" pitchFamily="2" charset="0"/>
              </a:endParaRPr>
            </a:p>
          </p:txBody>
        </p:sp>
        <p:sp>
          <p:nvSpPr>
            <p:cNvPr id="6" name="Rectangle à coins arrondis 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9" name="ZoneTexte 8"/>
          <p:cNvSpPr txBox="1"/>
          <p:nvPr/>
        </p:nvSpPr>
        <p:spPr>
          <a:xfrm>
            <a:off x="116632" y="1856656"/>
            <a:ext cx="6624736" cy="1569660"/>
          </a:xfrm>
          <a:prstGeom prst="rect">
            <a:avLst/>
          </a:prstGeom>
          <a:noFill/>
        </p:spPr>
        <p:txBody>
          <a:bodyPr wrap="square" rtlCol="0">
            <a:spAutoFit/>
          </a:bodyPr>
          <a:lstStyle/>
          <a:p>
            <a:pPr>
              <a:lnSpc>
                <a:spcPct val="200000"/>
              </a:lnSpc>
            </a:pPr>
            <a:r>
              <a:rPr lang="fr-FR" sz="1200" dirty="0" smtClean="0">
                <a:latin typeface="Comic Sans MS" pitchFamily="66" charset="0"/>
              </a:rPr>
              <a:t>Lorsque le soleil se lève, ______ illumine toute la vallée.</a:t>
            </a:r>
          </a:p>
          <a:p>
            <a:pPr>
              <a:lnSpc>
                <a:spcPct val="200000"/>
              </a:lnSpc>
            </a:pPr>
            <a:r>
              <a:rPr lang="fr-FR" sz="1200" dirty="0" smtClean="0">
                <a:latin typeface="Comic Sans MS" pitchFamily="66" charset="0"/>
              </a:rPr>
              <a:t>Quand nous serons plus grands, _______ voyagerons à travers tout le pays.</a:t>
            </a:r>
          </a:p>
          <a:p>
            <a:pPr>
              <a:lnSpc>
                <a:spcPct val="200000"/>
              </a:lnSpc>
            </a:pPr>
            <a:r>
              <a:rPr lang="fr-FR" sz="1200" dirty="0" smtClean="0">
                <a:latin typeface="Comic Sans MS" pitchFamily="66" charset="0"/>
              </a:rPr>
              <a:t>Mes parents mangent au restaurant, ______ rentreront très tard.</a:t>
            </a:r>
          </a:p>
          <a:p>
            <a:pPr>
              <a:lnSpc>
                <a:spcPct val="200000"/>
              </a:lnSpc>
            </a:pPr>
            <a:r>
              <a:rPr lang="fr-FR" sz="1200" dirty="0" smtClean="0">
                <a:latin typeface="Comic Sans MS" pitchFamily="66" charset="0"/>
              </a:rPr>
              <a:t>Ma sœur est plongée dans la lecture de son livre, _______ ne t’entend pas.</a:t>
            </a:r>
            <a:endParaRPr lang="fr-FR" sz="1000" dirty="0">
              <a:latin typeface="Comic Sans MS" pitchFamily="66" charset="0"/>
            </a:endParaRPr>
          </a:p>
        </p:txBody>
      </p:sp>
      <p:grpSp>
        <p:nvGrpSpPr>
          <p:cNvPr id="17" name="Groupe 16"/>
          <p:cNvGrpSpPr/>
          <p:nvPr/>
        </p:nvGrpSpPr>
        <p:grpSpPr>
          <a:xfrm>
            <a:off x="116632" y="3512840"/>
            <a:ext cx="6653336" cy="818292"/>
            <a:chOff x="116632" y="1352600"/>
            <a:chExt cx="6653336" cy="818292"/>
          </a:xfrm>
        </p:grpSpPr>
        <p:grpSp>
          <p:nvGrpSpPr>
            <p:cNvPr id="18" name="Groupe 17"/>
            <p:cNvGrpSpPr/>
            <p:nvPr/>
          </p:nvGrpSpPr>
          <p:grpSpPr>
            <a:xfrm>
              <a:off x="116632" y="1352600"/>
              <a:ext cx="360040" cy="461665"/>
              <a:chOff x="116632" y="1352600"/>
              <a:chExt cx="360040" cy="461665"/>
            </a:xfrm>
          </p:grpSpPr>
          <p:sp>
            <p:nvSpPr>
              <p:cNvPr id="21" name="Ellipse 2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9" name="ZoneTexte 18"/>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Recopie les phrases en remplaçant le groupe nominal sujet par un pronom personnel qui convient.</a:t>
              </a:r>
              <a:endParaRPr lang="fr-FR" sz="1400" u="sng" dirty="0">
                <a:latin typeface="SimpleRonde" pitchFamily="2" charset="0"/>
              </a:endParaRPr>
            </a:p>
          </p:txBody>
        </p:sp>
        <p:sp>
          <p:nvSpPr>
            <p:cNvPr id="20" name="Rectangle à coins arrondis 19"/>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3" name="ZoneTexte 22"/>
          <p:cNvSpPr txBox="1"/>
          <p:nvPr/>
        </p:nvSpPr>
        <p:spPr>
          <a:xfrm>
            <a:off x="116632" y="4162190"/>
            <a:ext cx="6624736" cy="2400657"/>
          </a:xfrm>
          <a:prstGeom prst="rect">
            <a:avLst/>
          </a:prstGeom>
          <a:noFill/>
        </p:spPr>
        <p:txBody>
          <a:bodyPr wrap="square" rtlCol="0">
            <a:spAutoFit/>
          </a:bodyPr>
          <a:lstStyle/>
          <a:p>
            <a:pPr>
              <a:lnSpc>
                <a:spcPct val="250000"/>
              </a:lnSpc>
            </a:pPr>
            <a:r>
              <a:rPr lang="fr-FR" sz="1200" b="1" dirty="0" smtClean="0">
                <a:latin typeface="Comic Sans MS" pitchFamily="66" charset="0"/>
              </a:rPr>
              <a:t>Le photographe </a:t>
            </a:r>
            <a:r>
              <a:rPr lang="fr-FR" sz="1200" dirty="0" smtClean="0">
                <a:latin typeface="Comic Sans MS" pitchFamily="66" charset="0"/>
              </a:rPr>
              <a:t>développe la pellicule de son appareil.</a:t>
            </a:r>
          </a:p>
          <a:p>
            <a:pPr>
              <a:lnSpc>
                <a:spcPct val="250000"/>
              </a:lnSpc>
            </a:pPr>
            <a:endParaRPr lang="fr-FR" sz="1200" dirty="0">
              <a:latin typeface="Comic Sans MS" pitchFamily="66" charset="0"/>
            </a:endParaRPr>
          </a:p>
          <a:p>
            <a:pPr>
              <a:lnSpc>
                <a:spcPct val="250000"/>
              </a:lnSpc>
            </a:pPr>
            <a:r>
              <a:rPr lang="fr-FR" sz="1200" b="1" dirty="0" smtClean="0">
                <a:latin typeface="Comic Sans MS" pitchFamily="66" charset="0"/>
              </a:rPr>
              <a:t>Mes deux sœurs </a:t>
            </a:r>
            <a:r>
              <a:rPr lang="fr-FR" sz="1200" dirty="0" smtClean="0">
                <a:latin typeface="Comic Sans MS" pitchFamily="66" charset="0"/>
              </a:rPr>
              <a:t>travaillent dans leur chambre.</a:t>
            </a:r>
          </a:p>
          <a:p>
            <a:pPr>
              <a:lnSpc>
                <a:spcPct val="250000"/>
              </a:lnSpc>
            </a:pPr>
            <a:endParaRPr lang="fr-FR" sz="1200" dirty="0">
              <a:latin typeface="Comic Sans MS" pitchFamily="66" charset="0"/>
            </a:endParaRPr>
          </a:p>
          <a:p>
            <a:pPr>
              <a:lnSpc>
                <a:spcPct val="250000"/>
              </a:lnSpc>
            </a:pPr>
            <a:r>
              <a:rPr lang="fr-FR" sz="1200" dirty="0" smtClean="0">
                <a:latin typeface="Comic Sans MS" pitchFamily="66" charset="0"/>
              </a:rPr>
              <a:t>Prochainement, </a:t>
            </a:r>
            <a:r>
              <a:rPr lang="fr-FR" sz="1200" b="1" dirty="0" smtClean="0">
                <a:latin typeface="Comic Sans MS" pitchFamily="66" charset="0"/>
              </a:rPr>
              <a:t>ma cousine et moi </a:t>
            </a:r>
            <a:r>
              <a:rPr lang="fr-FR" sz="1200" dirty="0" smtClean="0">
                <a:latin typeface="Comic Sans MS" pitchFamily="66" charset="0"/>
              </a:rPr>
              <a:t>partirons au ski avec mes parents.</a:t>
            </a:r>
            <a:endParaRPr lang="fr-FR" sz="1200" dirty="0">
              <a:latin typeface="Comic Sans MS" pitchFamily="66" charset="0"/>
            </a:endParaRPr>
          </a:p>
        </p:txBody>
      </p:sp>
      <p:pic>
        <p:nvPicPr>
          <p:cNvPr id="24" name="Image 23"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30932" y="4646566"/>
            <a:ext cx="6192688" cy="502778"/>
          </a:xfrm>
          <a:prstGeom prst="rect">
            <a:avLst/>
          </a:prstGeom>
        </p:spPr>
      </p:pic>
      <p:pic>
        <p:nvPicPr>
          <p:cNvPr id="25" name="Image 24"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30932" y="5603628"/>
            <a:ext cx="6192688" cy="502778"/>
          </a:xfrm>
          <a:prstGeom prst="rect">
            <a:avLst/>
          </a:prstGeom>
        </p:spPr>
      </p:pic>
      <p:pic>
        <p:nvPicPr>
          <p:cNvPr id="26" name="Image 25"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15702" y="6538454"/>
            <a:ext cx="6192688" cy="502778"/>
          </a:xfrm>
          <a:prstGeom prst="rect">
            <a:avLst/>
          </a:prstGeom>
        </p:spPr>
      </p:pic>
      <p:grpSp>
        <p:nvGrpSpPr>
          <p:cNvPr id="27" name="Groupe 26"/>
          <p:cNvGrpSpPr/>
          <p:nvPr/>
        </p:nvGrpSpPr>
        <p:grpSpPr>
          <a:xfrm>
            <a:off x="116632" y="7415376"/>
            <a:ext cx="6653336" cy="818292"/>
            <a:chOff x="116632" y="1352600"/>
            <a:chExt cx="6653336" cy="818292"/>
          </a:xfrm>
        </p:grpSpPr>
        <p:grpSp>
          <p:nvGrpSpPr>
            <p:cNvPr id="28" name="Groupe 27"/>
            <p:cNvGrpSpPr/>
            <p:nvPr/>
          </p:nvGrpSpPr>
          <p:grpSpPr>
            <a:xfrm>
              <a:off x="116632" y="1352600"/>
              <a:ext cx="360040" cy="461665"/>
              <a:chOff x="116632" y="1352600"/>
              <a:chExt cx="360040" cy="461665"/>
            </a:xfrm>
          </p:grpSpPr>
          <p:sp>
            <p:nvSpPr>
              <p:cNvPr id="31" name="Ellipse 3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ZoneTexte 3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9" name="ZoneTexte 28"/>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Relie les pronoms personnels sujet au groupe verbal qui convient.</a:t>
              </a:r>
              <a:endParaRPr lang="fr-FR" sz="1400" u="sng" dirty="0">
                <a:latin typeface="SimpleRonde" pitchFamily="2" charset="0"/>
              </a:endParaRPr>
            </a:p>
          </p:txBody>
        </p:sp>
        <p:sp>
          <p:nvSpPr>
            <p:cNvPr id="30" name="Rectangle à coins arrondis 29"/>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33" name="Tableau 32"/>
          <p:cNvGraphicFramePr>
            <a:graphicFrameLocks noGrp="1"/>
          </p:cNvGraphicFramePr>
          <p:nvPr>
            <p:extLst>
              <p:ext uri="{D42A27DB-BD31-4B8C-83A1-F6EECF244321}">
                <p14:modId xmlns:p14="http://schemas.microsoft.com/office/powerpoint/2010/main" val="3547922456"/>
              </p:ext>
            </p:extLst>
          </p:nvPr>
        </p:nvGraphicFramePr>
        <p:xfrm>
          <a:off x="332656" y="8381176"/>
          <a:ext cx="6090964" cy="1203960"/>
        </p:xfrm>
        <a:graphic>
          <a:graphicData uri="http://schemas.openxmlformats.org/drawingml/2006/table">
            <a:tbl>
              <a:tblPr bandRow="1">
                <a:tableStyleId>{5C22544A-7EE6-4342-B048-85BDC9FD1C3A}</a:tableStyleId>
              </a:tblPr>
              <a:tblGrid>
                <a:gridCol w="1864648"/>
                <a:gridCol w="1398486"/>
                <a:gridCol w="776936"/>
                <a:gridCol w="2050894"/>
              </a:tblGrid>
              <a:tr h="144016">
                <a:tc>
                  <a:txBody>
                    <a:bodyPr/>
                    <a:lstStyle/>
                    <a:p>
                      <a:pPr algn="r"/>
                      <a:r>
                        <a:rPr lang="fr-FR" sz="1100" dirty="0" smtClean="0">
                          <a:latin typeface="Comic Sans MS" pitchFamily="66" charset="0"/>
                        </a:rPr>
                        <a:t>Vous</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parles plusieurs langues.</a:t>
                      </a:r>
                      <a:endParaRPr lang="fr-FR" sz="1100" dirty="0">
                        <a:latin typeface="Comic Sans MS" pitchFamily="66" charset="0"/>
                      </a:endParaRPr>
                    </a:p>
                  </a:txBody>
                  <a:tcPr anchor="ctr">
                    <a:solidFill>
                      <a:schemeClr val="bg1"/>
                    </a:solidFill>
                  </a:tcPr>
                </a:tc>
              </a:tr>
              <a:tr h="133216">
                <a:tc>
                  <a:txBody>
                    <a:bodyPr/>
                    <a:lstStyle/>
                    <a:p>
                      <a:pPr algn="r"/>
                      <a:r>
                        <a:rPr lang="fr-FR" sz="1100" dirty="0" smtClean="0">
                          <a:latin typeface="Comic Sans MS" pitchFamily="66" charset="0"/>
                        </a:rPr>
                        <a:t>Tu</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m’amuse dans la neige.</a:t>
                      </a:r>
                      <a:endParaRPr lang="fr-FR" sz="1100" dirty="0">
                        <a:latin typeface="Comic Sans MS" pitchFamily="66" charset="0"/>
                      </a:endParaRPr>
                    </a:p>
                  </a:txBody>
                  <a:tcPr anchor="ctr">
                    <a:solidFill>
                      <a:schemeClr val="bg1"/>
                    </a:solidFill>
                  </a:tcPr>
                </a:tc>
              </a:tr>
              <a:tr h="129912">
                <a:tc>
                  <a:txBody>
                    <a:bodyPr/>
                    <a:lstStyle/>
                    <a:p>
                      <a:pPr algn="r"/>
                      <a:r>
                        <a:rPr lang="fr-FR" sz="1100" dirty="0" smtClean="0">
                          <a:latin typeface="Comic Sans MS" pitchFamily="66" charset="0"/>
                        </a:rPr>
                        <a:t>Je</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soulignez le titre de la leçon.</a:t>
                      </a:r>
                      <a:endParaRPr lang="fr-FR" sz="1100" dirty="0">
                        <a:latin typeface="Comic Sans MS" pitchFamily="66" charset="0"/>
                      </a:endParaRPr>
                    </a:p>
                  </a:txBody>
                  <a:tcPr anchor="ctr">
                    <a:solidFill>
                      <a:schemeClr val="bg1"/>
                    </a:solidFill>
                  </a:tcPr>
                </a:tc>
              </a:tr>
              <a:tr h="0">
                <a:tc>
                  <a:txBody>
                    <a:bodyPr/>
                    <a:lstStyle/>
                    <a:p>
                      <a:pPr algn="r"/>
                      <a:r>
                        <a:rPr lang="fr-FR" sz="1100" dirty="0" smtClean="0">
                          <a:latin typeface="Comic Sans MS" pitchFamily="66" charset="0"/>
                        </a:rPr>
                        <a:t>Il</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ramasse les feuilles</a:t>
                      </a:r>
                      <a:r>
                        <a:rPr lang="fr-FR" sz="1100" baseline="0" dirty="0" smtClean="0">
                          <a:latin typeface="Comic Sans MS" pitchFamily="66" charset="0"/>
                        </a:rPr>
                        <a:t> mortes dans le jardin.</a:t>
                      </a:r>
                      <a:endParaRPr lang="fr-FR" sz="1100" dirty="0">
                        <a:latin typeface="Comic Sans MS" pitchFamily="66" charset="0"/>
                      </a:endParaRPr>
                    </a:p>
                  </a:txBody>
                  <a:tcPr anchor="ctr">
                    <a:solidFill>
                      <a:schemeClr val="bg1"/>
                    </a:solidFill>
                  </a:tcPr>
                </a:tc>
              </a:tr>
            </a:tbl>
          </a:graphicData>
        </a:graphic>
      </p:graphicFrame>
    </p:spTree>
    <p:extLst>
      <p:ext uri="{BB962C8B-B14F-4D97-AF65-F5344CB8AC3E}">
        <p14:creationId xmlns:p14="http://schemas.microsoft.com/office/powerpoint/2010/main" val="1402739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exte 7"/>
          <p:cNvSpPr>
            <a:spLocks noGrp="1"/>
          </p:cNvSpPr>
          <p:nvPr>
            <p:ph type="body" sz="quarter" idx="10"/>
          </p:nvPr>
        </p:nvSpPr>
        <p:spPr/>
        <p:txBody>
          <a:bodyPr>
            <a:normAutofit/>
          </a:bodyPr>
          <a:lstStyle/>
          <a:p>
            <a:r>
              <a:rPr lang="fr-FR" dirty="0" smtClean="0"/>
              <a:t>La phrase</a:t>
            </a:r>
            <a:endParaRPr lang="fr-FR" dirty="0"/>
          </a:p>
        </p:txBody>
      </p:sp>
      <p:grpSp>
        <p:nvGrpSpPr>
          <p:cNvPr id="13" name="Groupe 12"/>
          <p:cNvGrpSpPr/>
          <p:nvPr/>
        </p:nvGrpSpPr>
        <p:grpSpPr>
          <a:xfrm>
            <a:off x="116632" y="1352600"/>
            <a:ext cx="360040" cy="461665"/>
            <a:chOff x="116632" y="1352600"/>
            <a:chExt cx="360040" cy="461665"/>
          </a:xfrm>
        </p:grpSpPr>
        <p:sp>
          <p:nvSpPr>
            <p:cNvPr id="11" name="Ellipse 1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1518102"/>
            <a:ext cx="6192688" cy="307777"/>
          </a:xfrm>
          <a:prstGeom prst="rect">
            <a:avLst/>
          </a:prstGeom>
          <a:noFill/>
        </p:spPr>
        <p:txBody>
          <a:bodyPr wrap="square" rtlCol="0">
            <a:spAutoFit/>
          </a:bodyPr>
          <a:lstStyle/>
          <a:p>
            <a:r>
              <a:rPr lang="fr-FR" sz="1400" u="sng" dirty="0" smtClean="0">
                <a:latin typeface="SimpleRonde" pitchFamily="2" charset="0"/>
              </a:rPr>
              <a:t>Surligne uniquement les phrases correctes.</a:t>
            </a:r>
            <a:endParaRPr lang="fr-FR" sz="1400" u="sng" dirty="0">
              <a:latin typeface="SimpleRonde" pitchFamily="2" charset="0"/>
            </a:endParaRPr>
          </a:p>
        </p:txBody>
      </p:sp>
      <p:sp>
        <p:nvSpPr>
          <p:cNvPr id="2" name="ZoneTexte 1"/>
          <p:cNvSpPr txBox="1"/>
          <p:nvPr/>
        </p:nvSpPr>
        <p:spPr>
          <a:xfrm>
            <a:off x="116632" y="1928664"/>
            <a:ext cx="6552728" cy="1477328"/>
          </a:xfrm>
          <a:prstGeom prst="rect">
            <a:avLst/>
          </a:prstGeom>
          <a:noFill/>
        </p:spPr>
        <p:txBody>
          <a:bodyPr wrap="square" rtlCol="0">
            <a:spAutoFit/>
          </a:bodyPr>
          <a:lstStyle/>
          <a:p>
            <a:pPr>
              <a:lnSpc>
                <a:spcPct val="150000"/>
              </a:lnSpc>
            </a:pPr>
            <a:r>
              <a:rPr lang="fr-FR" sz="1200" dirty="0" smtClean="0"/>
              <a:t>Ma sœur mange une glace au chocolat.</a:t>
            </a:r>
          </a:p>
          <a:p>
            <a:pPr>
              <a:lnSpc>
                <a:spcPct val="150000"/>
              </a:lnSpc>
            </a:pPr>
            <a:r>
              <a:rPr lang="fr-FR" sz="1200" dirty="0" smtClean="0"/>
              <a:t>Mon ordinateur est en panne</a:t>
            </a:r>
          </a:p>
          <a:p>
            <a:pPr>
              <a:lnSpc>
                <a:spcPct val="150000"/>
              </a:lnSpc>
            </a:pPr>
            <a:r>
              <a:rPr lang="fr-FR" sz="1200" dirty="0" smtClean="0"/>
              <a:t>Tous les soirs, je fais mes devoirs.</a:t>
            </a:r>
          </a:p>
          <a:p>
            <a:pPr>
              <a:lnSpc>
                <a:spcPct val="150000"/>
              </a:lnSpc>
            </a:pPr>
            <a:r>
              <a:rPr lang="fr-FR" sz="1200" dirty="0" smtClean="0"/>
              <a:t>hier, il a rendu visite à sa grand-mère.</a:t>
            </a:r>
          </a:p>
          <a:p>
            <a:pPr>
              <a:lnSpc>
                <a:spcPct val="150000"/>
              </a:lnSpc>
            </a:pPr>
            <a:r>
              <a:rPr lang="fr-FR" sz="1200" dirty="0" smtClean="0"/>
              <a:t>Le ballon tape tête joueur du football.</a:t>
            </a:r>
            <a:endParaRPr lang="fr-FR" sz="1200" dirty="0"/>
          </a:p>
        </p:txBody>
      </p:sp>
      <p:grpSp>
        <p:nvGrpSpPr>
          <p:cNvPr id="27" name="Groupe 26"/>
          <p:cNvGrpSpPr/>
          <p:nvPr/>
        </p:nvGrpSpPr>
        <p:grpSpPr>
          <a:xfrm>
            <a:off x="116632" y="3656856"/>
            <a:ext cx="360040" cy="461665"/>
            <a:chOff x="116632" y="1352600"/>
            <a:chExt cx="360040" cy="461665"/>
          </a:xfrm>
        </p:grpSpPr>
        <p:sp>
          <p:nvSpPr>
            <p:cNvPr id="28" name="Ellipse 2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ZoneTexte 2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0" name="ZoneTexte 29"/>
          <p:cNvSpPr txBox="1"/>
          <p:nvPr/>
        </p:nvSpPr>
        <p:spPr>
          <a:xfrm>
            <a:off x="476672" y="3728864"/>
            <a:ext cx="6381328" cy="388568"/>
          </a:xfrm>
          <a:prstGeom prst="rect">
            <a:avLst/>
          </a:prstGeom>
          <a:noFill/>
        </p:spPr>
        <p:txBody>
          <a:bodyPr wrap="square" rtlCol="0">
            <a:spAutoFit/>
          </a:bodyPr>
          <a:lstStyle/>
          <a:p>
            <a:pPr>
              <a:lnSpc>
                <a:spcPct val="150000"/>
              </a:lnSpc>
            </a:pPr>
            <a:r>
              <a:rPr lang="fr-FR" sz="1400" u="sng" dirty="0" smtClean="0">
                <a:latin typeface="SimpleRonde" pitchFamily="2" charset="0"/>
              </a:rPr>
              <a:t>Recopie la phrase en mettant les mots dans le bon ordre.</a:t>
            </a:r>
            <a:endParaRPr lang="fr-FR" sz="1400" u="sng" dirty="0">
              <a:latin typeface="SimpleRonde" pitchFamily="2" charset="0"/>
            </a:endParaRPr>
          </a:p>
        </p:txBody>
      </p:sp>
      <p:sp>
        <p:nvSpPr>
          <p:cNvPr id="4" name="ZoneTexte 3"/>
          <p:cNvSpPr txBox="1"/>
          <p:nvPr/>
        </p:nvSpPr>
        <p:spPr>
          <a:xfrm>
            <a:off x="116632" y="4808984"/>
            <a:ext cx="6741368" cy="307777"/>
          </a:xfrm>
          <a:prstGeom prst="rect">
            <a:avLst/>
          </a:prstGeom>
          <a:noFill/>
        </p:spPr>
        <p:txBody>
          <a:bodyPr wrap="square" rtlCol="0">
            <a:spAutoFit/>
          </a:bodyPr>
          <a:lstStyle/>
          <a:p>
            <a:pPr algn="ctr"/>
            <a:r>
              <a:rPr lang="fr-FR" sz="1400" b="1" i="1" dirty="0" smtClean="0">
                <a:latin typeface="+mj-lt"/>
              </a:rPr>
              <a:t>vont – faire – Mes – parents – courses. – des </a:t>
            </a:r>
            <a:endParaRPr lang="fr-FR" sz="1400" b="1" i="1" dirty="0">
              <a:latin typeface="+mj-lt"/>
            </a:endParaRPr>
          </a:p>
        </p:txBody>
      </p:sp>
      <p:pic>
        <p:nvPicPr>
          <p:cNvPr id="31" name="Image 30"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5198507"/>
            <a:ext cx="6192688" cy="502778"/>
          </a:xfrm>
          <a:prstGeom prst="rect">
            <a:avLst/>
          </a:prstGeom>
        </p:spPr>
      </p:pic>
      <p:sp>
        <p:nvSpPr>
          <p:cNvPr id="32" name="ZoneTexte 31"/>
          <p:cNvSpPr txBox="1"/>
          <p:nvPr/>
        </p:nvSpPr>
        <p:spPr>
          <a:xfrm>
            <a:off x="116632" y="5821990"/>
            <a:ext cx="6741368" cy="307777"/>
          </a:xfrm>
          <a:prstGeom prst="rect">
            <a:avLst/>
          </a:prstGeom>
          <a:noFill/>
        </p:spPr>
        <p:txBody>
          <a:bodyPr wrap="square" rtlCol="0">
            <a:spAutoFit/>
          </a:bodyPr>
          <a:lstStyle/>
          <a:p>
            <a:pPr algn="ctr"/>
            <a:r>
              <a:rPr lang="fr-FR" sz="1400" b="1" i="1" dirty="0" smtClean="0">
                <a:latin typeface="+mj-lt"/>
              </a:rPr>
              <a:t>basketteurs – d’or. – médaille – Les – gagnent - la</a:t>
            </a:r>
            <a:endParaRPr lang="fr-FR" sz="1400" b="1" i="1" dirty="0">
              <a:latin typeface="+mj-lt"/>
            </a:endParaRPr>
          </a:p>
        </p:txBody>
      </p:sp>
      <p:pic>
        <p:nvPicPr>
          <p:cNvPr id="33" name="Image 32"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6211513"/>
            <a:ext cx="6192688" cy="502778"/>
          </a:xfrm>
          <a:prstGeom prst="rect">
            <a:avLst/>
          </a:prstGeom>
        </p:spPr>
      </p:pic>
      <p:grpSp>
        <p:nvGrpSpPr>
          <p:cNvPr id="34" name="Groupe 33"/>
          <p:cNvGrpSpPr/>
          <p:nvPr/>
        </p:nvGrpSpPr>
        <p:grpSpPr>
          <a:xfrm>
            <a:off x="116632" y="7074331"/>
            <a:ext cx="360040" cy="461665"/>
            <a:chOff x="116632" y="1352600"/>
            <a:chExt cx="360040" cy="461665"/>
          </a:xfrm>
        </p:grpSpPr>
        <p:sp>
          <p:nvSpPr>
            <p:cNvPr id="35" name="Ellipse 3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ZoneTexte 3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7" name="ZoneTexte 36"/>
          <p:cNvSpPr txBox="1"/>
          <p:nvPr/>
        </p:nvSpPr>
        <p:spPr>
          <a:xfrm>
            <a:off x="476672" y="7146339"/>
            <a:ext cx="6381328" cy="461665"/>
          </a:xfrm>
          <a:prstGeom prst="rect">
            <a:avLst/>
          </a:prstGeom>
          <a:noFill/>
        </p:spPr>
        <p:txBody>
          <a:bodyPr wrap="square" rtlCol="0">
            <a:spAutoFit/>
          </a:bodyPr>
          <a:lstStyle/>
          <a:p>
            <a:pPr>
              <a:lnSpc>
                <a:spcPct val="150000"/>
              </a:lnSpc>
            </a:pPr>
            <a:r>
              <a:rPr lang="fr-FR" sz="1600" u="sng" dirty="0" smtClean="0">
                <a:latin typeface="SimpleRonde" pitchFamily="2" charset="0"/>
              </a:rPr>
              <a:t>Lis le texte suivant et réponds aux questions.</a:t>
            </a:r>
            <a:endParaRPr lang="fr-FR" sz="1600" u="sng" dirty="0">
              <a:latin typeface="SimpleRonde" pitchFamily="2" charset="0"/>
            </a:endParaRPr>
          </a:p>
        </p:txBody>
      </p:sp>
      <p:sp>
        <p:nvSpPr>
          <p:cNvPr id="38" name="ZoneTexte 37"/>
          <p:cNvSpPr txBox="1"/>
          <p:nvPr/>
        </p:nvSpPr>
        <p:spPr>
          <a:xfrm>
            <a:off x="188640" y="7689304"/>
            <a:ext cx="6480720" cy="646331"/>
          </a:xfrm>
          <a:prstGeom prst="rect">
            <a:avLst/>
          </a:prstGeom>
          <a:noFill/>
        </p:spPr>
        <p:txBody>
          <a:bodyPr wrap="square" rtlCol="0">
            <a:spAutoFit/>
          </a:bodyPr>
          <a:lstStyle/>
          <a:p>
            <a:pPr>
              <a:lnSpc>
                <a:spcPct val="150000"/>
              </a:lnSpc>
            </a:pPr>
            <a:r>
              <a:rPr lang="fr-FR" sz="1200" dirty="0" smtClean="0"/>
              <a:t>La </a:t>
            </a:r>
            <a:r>
              <a:rPr lang="fr-FR" sz="1200" dirty="0"/>
              <a:t>récréation est </a:t>
            </a:r>
            <a:r>
              <a:rPr lang="fr-FR" sz="1200" dirty="0" smtClean="0"/>
              <a:t>terminée. </a:t>
            </a:r>
            <a:r>
              <a:rPr lang="fr-FR" sz="1200" dirty="0"/>
              <a:t>L</a:t>
            </a:r>
            <a:r>
              <a:rPr lang="fr-FR" sz="1200" dirty="0" smtClean="0"/>
              <a:t>es </a:t>
            </a:r>
            <a:r>
              <a:rPr lang="fr-FR" sz="1200" dirty="0"/>
              <a:t>enfants se mettent en </a:t>
            </a:r>
            <a:r>
              <a:rPr lang="fr-FR" sz="1200" dirty="0" smtClean="0"/>
              <a:t>rang. </a:t>
            </a:r>
            <a:r>
              <a:rPr lang="fr-FR" sz="1200" dirty="0"/>
              <a:t>I</a:t>
            </a:r>
            <a:r>
              <a:rPr lang="fr-FR" sz="1200" dirty="0" smtClean="0"/>
              <a:t>ls </a:t>
            </a:r>
            <a:r>
              <a:rPr lang="fr-FR" sz="1200" dirty="0"/>
              <a:t>rentrent en classe et vont</a:t>
            </a:r>
          </a:p>
          <a:p>
            <a:pPr>
              <a:lnSpc>
                <a:spcPct val="150000"/>
              </a:lnSpc>
            </a:pPr>
            <a:r>
              <a:rPr lang="fr-FR" sz="1200" dirty="0"/>
              <a:t>s’asseoir à leur </a:t>
            </a:r>
            <a:r>
              <a:rPr lang="fr-FR" sz="1200" dirty="0" smtClean="0"/>
              <a:t>place. Tout </a:t>
            </a:r>
            <a:r>
              <a:rPr lang="fr-FR" sz="1200" dirty="0"/>
              <a:t>le monde se remet au </a:t>
            </a:r>
            <a:r>
              <a:rPr lang="fr-FR" sz="1200" dirty="0" smtClean="0"/>
              <a:t>travail.</a:t>
            </a:r>
          </a:p>
        </p:txBody>
      </p:sp>
      <p:sp>
        <p:nvSpPr>
          <p:cNvPr id="39" name="ZoneTexte 38"/>
          <p:cNvSpPr txBox="1"/>
          <p:nvPr/>
        </p:nvSpPr>
        <p:spPr>
          <a:xfrm>
            <a:off x="296652" y="8625408"/>
            <a:ext cx="6372708" cy="923330"/>
          </a:xfrm>
          <a:prstGeom prst="rect">
            <a:avLst/>
          </a:prstGeom>
          <a:noFill/>
        </p:spPr>
        <p:txBody>
          <a:bodyPr wrap="square" rtlCol="0">
            <a:spAutoFit/>
          </a:bodyPr>
          <a:lstStyle/>
          <a:p>
            <a:pPr>
              <a:lnSpc>
                <a:spcPct val="150000"/>
              </a:lnSpc>
            </a:pPr>
            <a:r>
              <a:rPr lang="fr-FR" dirty="0" smtClean="0">
                <a:latin typeface="Cursive standard" pitchFamily="2" charset="0"/>
              </a:rPr>
              <a:t>Dans le texte suivant, il y a ………….. phrases.</a:t>
            </a:r>
          </a:p>
          <a:p>
            <a:pPr>
              <a:lnSpc>
                <a:spcPct val="150000"/>
              </a:lnSpc>
            </a:pPr>
            <a:r>
              <a:rPr lang="fr-FR" dirty="0" smtClean="0">
                <a:latin typeface="Cursive standard" pitchFamily="2" charset="0"/>
              </a:rPr>
              <a:t>Elles sont écrites sur </a:t>
            </a:r>
            <a:r>
              <a:rPr lang="fr-FR" dirty="0">
                <a:latin typeface="Cursive standard" pitchFamily="2" charset="0"/>
              </a:rPr>
              <a:t>………….. </a:t>
            </a:r>
            <a:r>
              <a:rPr lang="fr-FR" dirty="0" smtClean="0">
                <a:latin typeface="Cursive standard" pitchFamily="2" charset="0"/>
              </a:rPr>
              <a:t>lignes.</a:t>
            </a:r>
            <a:endParaRPr lang="fr-FR" dirty="0">
              <a:latin typeface="Cursive standard" pitchFamily="2" charset="0"/>
            </a:endParaRPr>
          </a:p>
        </p:txBody>
      </p:sp>
      <p:sp>
        <p:nvSpPr>
          <p:cNvPr id="5" name="Rectangle à coins arrondis 4"/>
          <p:cNvSpPr/>
          <p:nvPr/>
        </p:nvSpPr>
        <p:spPr>
          <a:xfrm>
            <a:off x="65401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à coins arrondis 25"/>
          <p:cNvSpPr/>
          <p:nvPr/>
        </p:nvSpPr>
        <p:spPr>
          <a:xfrm>
            <a:off x="6540152" y="380827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Rectangle à coins arrondis 39"/>
          <p:cNvSpPr/>
          <p:nvPr/>
        </p:nvSpPr>
        <p:spPr>
          <a:xfrm>
            <a:off x="6540152" y="7225751"/>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743873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ormAutofit fontScale="92500"/>
          </a:bodyPr>
          <a:lstStyle/>
          <a:p>
            <a:r>
              <a:rPr lang="fr-FR" dirty="0" smtClean="0"/>
              <a:t>Les pronoms personnels</a:t>
            </a:r>
            <a:endParaRPr lang="fr-FR" dirty="0"/>
          </a:p>
        </p:txBody>
      </p:sp>
      <p:grpSp>
        <p:nvGrpSpPr>
          <p:cNvPr id="3" name="Groupe 2"/>
          <p:cNvGrpSpPr/>
          <p:nvPr/>
        </p:nvGrpSpPr>
        <p:grpSpPr>
          <a:xfrm>
            <a:off x="116632" y="1280592"/>
            <a:ext cx="6653336" cy="468196"/>
            <a:chOff x="116632" y="1352600"/>
            <a:chExt cx="6653336" cy="468196"/>
          </a:xfrm>
        </p:grpSpPr>
        <p:grpSp>
          <p:nvGrpSpPr>
            <p:cNvPr id="4" name="Groupe 3"/>
            <p:cNvGrpSpPr/>
            <p:nvPr/>
          </p:nvGrpSpPr>
          <p:grpSpPr>
            <a:xfrm>
              <a:off x="116632" y="1352600"/>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 name="ZoneTexte 4"/>
            <p:cNvSpPr txBox="1"/>
            <p:nvPr/>
          </p:nvSpPr>
          <p:spPr>
            <a:xfrm>
              <a:off x="476672" y="1432228"/>
              <a:ext cx="6092080" cy="388568"/>
            </a:xfrm>
            <a:prstGeom prst="rect">
              <a:avLst/>
            </a:prstGeom>
            <a:noFill/>
          </p:spPr>
          <p:txBody>
            <a:bodyPr wrap="square" rtlCol="0">
              <a:spAutoFit/>
            </a:bodyPr>
            <a:lstStyle/>
            <a:p>
              <a:pPr>
                <a:lnSpc>
                  <a:spcPct val="150000"/>
                </a:lnSpc>
              </a:pPr>
              <a:r>
                <a:rPr lang="fr-FR" sz="1400" u="sng" dirty="0" smtClean="0">
                  <a:latin typeface="SimpleRonde" pitchFamily="2" charset="0"/>
                </a:rPr>
                <a:t>Complète les phrases par le pronom personnel qui convient.</a:t>
              </a:r>
              <a:endParaRPr lang="fr-FR" sz="1400" u="sng" dirty="0">
                <a:latin typeface="SimpleRonde" pitchFamily="2" charset="0"/>
              </a:endParaRPr>
            </a:p>
          </p:txBody>
        </p:sp>
        <p:sp>
          <p:nvSpPr>
            <p:cNvPr id="6" name="Rectangle à coins arrondis 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9" name="ZoneTexte 8"/>
          <p:cNvSpPr txBox="1"/>
          <p:nvPr/>
        </p:nvSpPr>
        <p:spPr>
          <a:xfrm>
            <a:off x="116632" y="1856656"/>
            <a:ext cx="6624736" cy="1569660"/>
          </a:xfrm>
          <a:prstGeom prst="rect">
            <a:avLst/>
          </a:prstGeom>
          <a:noFill/>
        </p:spPr>
        <p:txBody>
          <a:bodyPr wrap="square" rtlCol="0">
            <a:spAutoFit/>
          </a:bodyPr>
          <a:lstStyle/>
          <a:p>
            <a:pPr>
              <a:lnSpc>
                <a:spcPct val="200000"/>
              </a:lnSpc>
            </a:pPr>
            <a:r>
              <a:rPr lang="fr-FR" sz="1200" dirty="0" smtClean="0">
                <a:latin typeface="Comic Sans MS" pitchFamily="66" charset="0"/>
              </a:rPr>
              <a:t>Les volets sont fermés, _______ empêchent le froid de rentrer.</a:t>
            </a:r>
          </a:p>
          <a:p>
            <a:pPr>
              <a:lnSpc>
                <a:spcPct val="200000"/>
              </a:lnSpc>
            </a:pPr>
            <a:r>
              <a:rPr lang="fr-FR" sz="1200" dirty="0" smtClean="0">
                <a:latin typeface="Comic Sans MS" pitchFamily="66" charset="0"/>
              </a:rPr>
              <a:t>L’ordinateur ne démarre pas, ______ doit être en panne.</a:t>
            </a:r>
          </a:p>
          <a:p>
            <a:pPr>
              <a:lnSpc>
                <a:spcPct val="200000"/>
              </a:lnSpc>
            </a:pPr>
            <a:r>
              <a:rPr lang="fr-FR" sz="1200" dirty="0" smtClean="0">
                <a:latin typeface="Comic Sans MS" pitchFamily="66" charset="0"/>
              </a:rPr>
              <a:t>Ma grand-mère et ma sœur sont dans la cuisine, ________ préparent des crêpes.</a:t>
            </a:r>
          </a:p>
          <a:p>
            <a:pPr>
              <a:lnSpc>
                <a:spcPct val="200000"/>
              </a:lnSpc>
            </a:pPr>
            <a:r>
              <a:rPr lang="fr-FR" sz="1200" dirty="0" smtClean="0">
                <a:latin typeface="Comic Sans MS" pitchFamily="66" charset="0"/>
              </a:rPr>
              <a:t>Vous écrivez de belles histoires, _______ avez beaucoup d’imagination.</a:t>
            </a:r>
            <a:endParaRPr lang="fr-FR" sz="1000" dirty="0">
              <a:latin typeface="Comic Sans MS" pitchFamily="66" charset="0"/>
            </a:endParaRPr>
          </a:p>
        </p:txBody>
      </p:sp>
      <p:grpSp>
        <p:nvGrpSpPr>
          <p:cNvPr id="17" name="Groupe 16"/>
          <p:cNvGrpSpPr/>
          <p:nvPr/>
        </p:nvGrpSpPr>
        <p:grpSpPr>
          <a:xfrm>
            <a:off x="116632" y="3512840"/>
            <a:ext cx="6653336" cy="818292"/>
            <a:chOff x="116632" y="1352600"/>
            <a:chExt cx="6653336" cy="818292"/>
          </a:xfrm>
        </p:grpSpPr>
        <p:grpSp>
          <p:nvGrpSpPr>
            <p:cNvPr id="18" name="Groupe 17"/>
            <p:cNvGrpSpPr/>
            <p:nvPr/>
          </p:nvGrpSpPr>
          <p:grpSpPr>
            <a:xfrm>
              <a:off x="116632" y="1352600"/>
              <a:ext cx="360040" cy="461665"/>
              <a:chOff x="116632" y="1352600"/>
              <a:chExt cx="360040" cy="461665"/>
            </a:xfrm>
          </p:grpSpPr>
          <p:sp>
            <p:nvSpPr>
              <p:cNvPr id="21" name="Ellipse 2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9" name="ZoneTexte 18"/>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Recopie les phrases en remplaçant le groupe nominal sujet par un pronom personnel qui convient.</a:t>
              </a:r>
              <a:endParaRPr lang="fr-FR" sz="1400" u="sng" dirty="0">
                <a:latin typeface="SimpleRonde" pitchFamily="2" charset="0"/>
              </a:endParaRPr>
            </a:p>
          </p:txBody>
        </p:sp>
        <p:sp>
          <p:nvSpPr>
            <p:cNvPr id="20" name="Rectangle à coins arrondis 19"/>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3" name="ZoneTexte 22"/>
          <p:cNvSpPr txBox="1"/>
          <p:nvPr/>
        </p:nvSpPr>
        <p:spPr>
          <a:xfrm>
            <a:off x="116632" y="4162190"/>
            <a:ext cx="6624736" cy="2400657"/>
          </a:xfrm>
          <a:prstGeom prst="rect">
            <a:avLst/>
          </a:prstGeom>
          <a:noFill/>
        </p:spPr>
        <p:txBody>
          <a:bodyPr wrap="square" rtlCol="0">
            <a:spAutoFit/>
          </a:bodyPr>
          <a:lstStyle/>
          <a:p>
            <a:pPr>
              <a:lnSpc>
                <a:spcPct val="250000"/>
              </a:lnSpc>
            </a:pPr>
            <a:r>
              <a:rPr lang="fr-FR" sz="1200" b="1" dirty="0" smtClean="0">
                <a:latin typeface="Comic Sans MS" pitchFamily="66" charset="0"/>
              </a:rPr>
              <a:t>Ton frère et toi </a:t>
            </a:r>
            <a:r>
              <a:rPr lang="fr-FR" sz="1200" dirty="0" smtClean="0">
                <a:latin typeface="Comic Sans MS" pitchFamily="66" charset="0"/>
              </a:rPr>
              <a:t>avez mangé trop de chocolats.</a:t>
            </a:r>
          </a:p>
          <a:p>
            <a:pPr>
              <a:lnSpc>
                <a:spcPct val="250000"/>
              </a:lnSpc>
            </a:pPr>
            <a:endParaRPr lang="fr-FR" sz="1200" dirty="0">
              <a:latin typeface="Comic Sans MS" pitchFamily="66" charset="0"/>
            </a:endParaRPr>
          </a:p>
          <a:p>
            <a:pPr>
              <a:lnSpc>
                <a:spcPct val="250000"/>
              </a:lnSpc>
            </a:pPr>
            <a:r>
              <a:rPr lang="fr-FR" sz="1200" b="1" dirty="0" smtClean="0">
                <a:latin typeface="Comic Sans MS" pitchFamily="66" charset="0"/>
              </a:rPr>
              <a:t>De belles guirlandes </a:t>
            </a:r>
            <a:r>
              <a:rPr lang="fr-FR" sz="1200" dirty="0" smtClean="0">
                <a:latin typeface="Comic Sans MS" pitchFamily="66" charset="0"/>
              </a:rPr>
              <a:t>décorent le sapin de Noël.</a:t>
            </a:r>
          </a:p>
          <a:p>
            <a:pPr>
              <a:lnSpc>
                <a:spcPct val="250000"/>
              </a:lnSpc>
            </a:pPr>
            <a:endParaRPr lang="fr-FR" sz="1200" dirty="0">
              <a:latin typeface="Comic Sans MS" pitchFamily="66" charset="0"/>
            </a:endParaRPr>
          </a:p>
          <a:p>
            <a:pPr>
              <a:lnSpc>
                <a:spcPct val="250000"/>
              </a:lnSpc>
            </a:pPr>
            <a:r>
              <a:rPr lang="fr-FR" sz="1200" b="1" dirty="0" smtClean="0">
                <a:latin typeface="Comic Sans MS" pitchFamily="66" charset="0"/>
              </a:rPr>
              <a:t>Ce pâtissier </a:t>
            </a:r>
            <a:r>
              <a:rPr lang="fr-FR" sz="1200" dirty="0" smtClean="0">
                <a:latin typeface="Comic Sans MS" pitchFamily="66" charset="0"/>
              </a:rPr>
              <a:t>réalise de délicieux gâteaux à la crème de marron.</a:t>
            </a:r>
            <a:endParaRPr lang="fr-FR" sz="1200" dirty="0">
              <a:latin typeface="Comic Sans MS" pitchFamily="66" charset="0"/>
            </a:endParaRPr>
          </a:p>
        </p:txBody>
      </p:sp>
      <p:pic>
        <p:nvPicPr>
          <p:cNvPr id="24" name="Image 23"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30932" y="4646566"/>
            <a:ext cx="6192688" cy="502778"/>
          </a:xfrm>
          <a:prstGeom prst="rect">
            <a:avLst/>
          </a:prstGeom>
        </p:spPr>
      </p:pic>
      <p:pic>
        <p:nvPicPr>
          <p:cNvPr id="25" name="Image 24"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30932" y="5603628"/>
            <a:ext cx="6192688" cy="502778"/>
          </a:xfrm>
          <a:prstGeom prst="rect">
            <a:avLst/>
          </a:prstGeom>
        </p:spPr>
      </p:pic>
      <p:pic>
        <p:nvPicPr>
          <p:cNvPr id="26" name="Image 25"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15702" y="6538454"/>
            <a:ext cx="6192688" cy="502778"/>
          </a:xfrm>
          <a:prstGeom prst="rect">
            <a:avLst/>
          </a:prstGeom>
        </p:spPr>
      </p:pic>
      <p:grpSp>
        <p:nvGrpSpPr>
          <p:cNvPr id="27" name="Groupe 26"/>
          <p:cNvGrpSpPr/>
          <p:nvPr/>
        </p:nvGrpSpPr>
        <p:grpSpPr>
          <a:xfrm>
            <a:off x="116632" y="7415376"/>
            <a:ext cx="6653336" cy="818292"/>
            <a:chOff x="116632" y="1352600"/>
            <a:chExt cx="6653336" cy="818292"/>
          </a:xfrm>
        </p:grpSpPr>
        <p:grpSp>
          <p:nvGrpSpPr>
            <p:cNvPr id="28" name="Groupe 27"/>
            <p:cNvGrpSpPr/>
            <p:nvPr/>
          </p:nvGrpSpPr>
          <p:grpSpPr>
            <a:xfrm>
              <a:off x="116632" y="1352600"/>
              <a:ext cx="360040" cy="461665"/>
              <a:chOff x="116632" y="1352600"/>
              <a:chExt cx="360040" cy="461665"/>
            </a:xfrm>
          </p:grpSpPr>
          <p:sp>
            <p:nvSpPr>
              <p:cNvPr id="31" name="Ellipse 3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ZoneTexte 3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9" name="ZoneTexte 28"/>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Relie les pronoms personnels sujet au groupe verbal qui convient.</a:t>
              </a:r>
              <a:endParaRPr lang="fr-FR" sz="1400" u="sng" dirty="0">
                <a:latin typeface="SimpleRonde" pitchFamily="2" charset="0"/>
              </a:endParaRPr>
            </a:p>
          </p:txBody>
        </p:sp>
        <p:sp>
          <p:nvSpPr>
            <p:cNvPr id="30" name="Rectangle à coins arrondis 29"/>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33" name="Tableau 32"/>
          <p:cNvGraphicFramePr>
            <a:graphicFrameLocks noGrp="1"/>
          </p:cNvGraphicFramePr>
          <p:nvPr>
            <p:extLst>
              <p:ext uri="{D42A27DB-BD31-4B8C-83A1-F6EECF244321}">
                <p14:modId xmlns:p14="http://schemas.microsoft.com/office/powerpoint/2010/main" val="3297254981"/>
              </p:ext>
            </p:extLst>
          </p:nvPr>
        </p:nvGraphicFramePr>
        <p:xfrm>
          <a:off x="332656" y="8381176"/>
          <a:ext cx="6090964" cy="1371600"/>
        </p:xfrm>
        <a:graphic>
          <a:graphicData uri="http://schemas.openxmlformats.org/drawingml/2006/table">
            <a:tbl>
              <a:tblPr bandRow="1">
                <a:tableStyleId>{5C22544A-7EE6-4342-B048-85BDC9FD1C3A}</a:tableStyleId>
              </a:tblPr>
              <a:tblGrid>
                <a:gridCol w="1864648"/>
                <a:gridCol w="1398486"/>
                <a:gridCol w="776936"/>
                <a:gridCol w="2050894"/>
              </a:tblGrid>
              <a:tr h="144016">
                <a:tc>
                  <a:txBody>
                    <a:bodyPr/>
                    <a:lstStyle/>
                    <a:p>
                      <a:pPr algn="r"/>
                      <a:r>
                        <a:rPr lang="fr-FR" sz="1100" dirty="0" smtClean="0">
                          <a:latin typeface="Comic Sans MS" pitchFamily="66" charset="0"/>
                        </a:rPr>
                        <a:t>Vous</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bronzent</a:t>
                      </a:r>
                      <a:r>
                        <a:rPr lang="fr-FR" sz="1100" baseline="0" dirty="0" smtClean="0">
                          <a:latin typeface="Comic Sans MS" pitchFamily="66" charset="0"/>
                        </a:rPr>
                        <a:t> sur la plage.</a:t>
                      </a:r>
                      <a:endParaRPr lang="fr-FR" sz="1100" dirty="0">
                        <a:latin typeface="Comic Sans MS" pitchFamily="66" charset="0"/>
                      </a:endParaRPr>
                    </a:p>
                  </a:txBody>
                  <a:tcPr anchor="ctr">
                    <a:solidFill>
                      <a:schemeClr val="bg1"/>
                    </a:solidFill>
                  </a:tcPr>
                </a:tc>
              </a:tr>
              <a:tr h="133216">
                <a:tc>
                  <a:txBody>
                    <a:bodyPr/>
                    <a:lstStyle/>
                    <a:p>
                      <a:pPr algn="r"/>
                      <a:r>
                        <a:rPr lang="fr-FR" sz="1100" dirty="0" smtClean="0">
                          <a:latin typeface="Comic Sans MS" pitchFamily="66" charset="0"/>
                        </a:rPr>
                        <a:t>Tu</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refuses de porter cette veste.</a:t>
                      </a:r>
                      <a:endParaRPr lang="fr-FR" sz="1100" dirty="0">
                        <a:latin typeface="Comic Sans MS" pitchFamily="66" charset="0"/>
                      </a:endParaRPr>
                    </a:p>
                  </a:txBody>
                  <a:tcPr anchor="ctr">
                    <a:solidFill>
                      <a:schemeClr val="bg1"/>
                    </a:solidFill>
                  </a:tcPr>
                </a:tc>
              </a:tr>
              <a:tr h="129912">
                <a:tc>
                  <a:txBody>
                    <a:bodyPr/>
                    <a:lstStyle/>
                    <a:p>
                      <a:pPr algn="r"/>
                      <a:r>
                        <a:rPr lang="fr-FR" sz="1100" dirty="0" smtClean="0">
                          <a:latin typeface="Comic Sans MS" pitchFamily="66" charset="0"/>
                        </a:rPr>
                        <a:t>Elles</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a dévoré un énorme paquet</a:t>
                      </a:r>
                      <a:r>
                        <a:rPr lang="fr-FR" sz="1100" baseline="0" dirty="0" smtClean="0">
                          <a:latin typeface="Comic Sans MS" pitchFamily="66" charset="0"/>
                        </a:rPr>
                        <a:t> de bonbons.</a:t>
                      </a:r>
                    </a:p>
                  </a:txBody>
                  <a:tcPr anchor="ctr">
                    <a:solidFill>
                      <a:schemeClr val="bg1"/>
                    </a:solidFill>
                  </a:tcPr>
                </a:tc>
              </a:tr>
              <a:tr h="0">
                <a:tc>
                  <a:txBody>
                    <a:bodyPr/>
                    <a:lstStyle/>
                    <a:p>
                      <a:pPr algn="r"/>
                      <a:r>
                        <a:rPr lang="fr-FR" sz="1100" dirty="0" smtClean="0">
                          <a:latin typeface="Comic Sans MS" pitchFamily="66" charset="0"/>
                        </a:rPr>
                        <a:t>Il</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changez souvent de voiture.</a:t>
                      </a:r>
                      <a:endParaRPr lang="fr-FR" sz="1100" dirty="0">
                        <a:latin typeface="Comic Sans MS" pitchFamily="66" charset="0"/>
                      </a:endParaRPr>
                    </a:p>
                  </a:txBody>
                  <a:tcPr anchor="ctr">
                    <a:solidFill>
                      <a:schemeClr val="bg1"/>
                    </a:solidFill>
                  </a:tcPr>
                </a:tc>
              </a:tr>
            </a:tbl>
          </a:graphicData>
        </a:graphic>
      </p:graphicFrame>
    </p:spTree>
    <p:extLst>
      <p:ext uri="{BB962C8B-B14F-4D97-AF65-F5344CB8AC3E}">
        <p14:creationId xmlns:p14="http://schemas.microsoft.com/office/powerpoint/2010/main" val="6684440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 nom</a:t>
            </a:r>
            <a:endParaRPr lang="fr-FR" dirty="0"/>
          </a:p>
        </p:txBody>
      </p:sp>
      <p:grpSp>
        <p:nvGrpSpPr>
          <p:cNvPr id="20" name="Groupe 19"/>
          <p:cNvGrpSpPr/>
          <p:nvPr/>
        </p:nvGrpSpPr>
        <p:grpSpPr>
          <a:xfrm>
            <a:off x="116632" y="4088904"/>
            <a:ext cx="6653336" cy="468196"/>
            <a:chOff x="116632" y="1352600"/>
            <a:chExt cx="6653336" cy="468196"/>
          </a:xfrm>
        </p:grpSpPr>
        <p:grpSp>
          <p:nvGrpSpPr>
            <p:cNvPr id="21" name="Groupe 20"/>
            <p:cNvGrpSpPr/>
            <p:nvPr/>
          </p:nvGrpSpPr>
          <p:grpSpPr>
            <a:xfrm>
              <a:off x="116632" y="1352600"/>
              <a:ext cx="360040" cy="461665"/>
              <a:chOff x="116632" y="1352600"/>
              <a:chExt cx="360040" cy="461665"/>
            </a:xfrm>
          </p:grpSpPr>
          <p:sp>
            <p:nvSpPr>
              <p:cNvPr id="24" name="Ellipse 2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p:cNvSpPr txBox="1"/>
              <p:nvPr/>
            </p:nvSpPr>
            <p:spPr>
              <a:xfrm>
                <a:off x="116632" y="1352600"/>
                <a:ext cx="360040" cy="461665"/>
              </a:xfrm>
              <a:prstGeom prst="rect">
                <a:avLst/>
              </a:prstGeom>
              <a:noFill/>
            </p:spPr>
            <p:txBody>
              <a:bodyPr wrap="square" rtlCol="0">
                <a:spAutoFit/>
              </a:bodyPr>
              <a:lstStyle/>
              <a:p>
                <a:pPr algn="ctr"/>
                <a:r>
                  <a:rPr lang="fr-FR" sz="2400" dirty="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2" name="ZoneTexte 21"/>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Dans les groupes de mots suivants, entoure le nom.</a:t>
              </a:r>
              <a:endParaRPr lang="fr-FR" sz="1400" u="sng" dirty="0">
                <a:latin typeface="SimpleRonde" pitchFamily="2" charset="0"/>
              </a:endParaRPr>
            </a:p>
          </p:txBody>
        </p:sp>
        <p:sp>
          <p:nvSpPr>
            <p:cNvPr id="23" name="Rectangle à coins arrondis 22"/>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6" name="ZoneTexte 25"/>
          <p:cNvSpPr txBox="1"/>
          <p:nvPr/>
        </p:nvSpPr>
        <p:spPr>
          <a:xfrm>
            <a:off x="0" y="4882733"/>
            <a:ext cx="1628800" cy="646331"/>
          </a:xfrm>
          <a:prstGeom prst="rect">
            <a:avLst/>
          </a:prstGeom>
          <a:noFill/>
        </p:spPr>
        <p:txBody>
          <a:bodyPr wrap="square" rtlCol="0">
            <a:spAutoFit/>
          </a:bodyPr>
          <a:lstStyle/>
          <a:p>
            <a:pPr>
              <a:lnSpc>
                <a:spcPct val="150000"/>
              </a:lnSpc>
            </a:pPr>
            <a:r>
              <a:rPr lang="fr-FR" sz="1200" dirty="0" smtClean="0">
                <a:latin typeface="Comic Sans MS" pitchFamily="66" charset="0"/>
              </a:rPr>
              <a:t>la meilleure chanson</a:t>
            </a:r>
          </a:p>
          <a:p>
            <a:pPr>
              <a:lnSpc>
                <a:spcPct val="150000"/>
              </a:lnSpc>
            </a:pPr>
            <a:r>
              <a:rPr lang="fr-FR" sz="1200" dirty="0" smtClean="0">
                <a:latin typeface="Comic Sans MS" pitchFamily="66" charset="0"/>
              </a:rPr>
              <a:t>un fabuleux trésor</a:t>
            </a:r>
            <a:endParaRPr lang="fr-FR" sz="1200" dirty="0">
              <a:latin typeface="Comic Sans MS" pitchFamily="66" charset="0"/>
            </a:endParaRPr>
          </a:p>
        </p:txBody>
      </p:sp>
      <p:sp>
        <p:nvSpPr>
          <p:cNvPr id="27" name="ZoneTexte 26"/>
          <p:cNvSpPr txBox="1"/>
          <p:nvPr/>
        </p:nvSpPr>
        <p:spPr>
          <a:xfrm>
            <a:off x="1700808" y="4882733"/>
            <a:ext cx="1587272" cy="646331"/>
          </a:xfrm>
          <a:prstGeom prst="rect">
            <a:avLst/>
          </a:prstGeom>
          <a:noFill/>
        </p:spPr>
        <p:txBody>
          <a:bodyPr wrap="square" rtlCol="0">
            <a:spAutoFit/>
          </a:bodyPr>
          <a:lstStyle/>
          <a:p>
            <a:pPr>
              <a:lnSpc>
                <a:spcPct val="150000"/>
              </a:lnSpc>
            </a:pPr>
            <a:r>
              <a:rPr lang="fr-FR" sz="1200" dirty="0" smtClean="0">
                <a:latin typeface="Comic Sans MS" pitchFamily="66" charset="0"/>
              </a:rPr>
              <a:t>une boite rouillée</a:t>
            </a:r>
          </a:p>
          <a:p>
            <a:pPr>
              <a:lnSpc>
                <a:spcPct val="150000"/>
              </a:lnSpc>
            </a:pPr>
            <a:r>
              <a:rPr lang="fr-FR" sz="1200" dirty="0" smtClean="0">
                <a:latin typeface="Comic Sans MS" pitchFamily="66" charset="0"/>
              </a:rPr>
              <a:t>un chien fidèle</a:t>
            </a:r>
            <a:endParaRPr lang="fr-FR" sz="1200" dirty="0">
              <a:latin typeface="Comic Sans MS" pitchFamily="66" charset="0"/>
            </a:endParaRPr>
          </a:p>
        </p:txBody>
      </p:sp>
      <p:sp>
        <p:nvSpPr>
          <p:cNvPr id="28" name="ZoneTexte 27"/>
          <p:cNvSpPr txBox="1"/>
          <p:nvPr/>
        </p:nvSpPr>
        <p:spPr>
          <a:xfrm>
            <a:off x="3284984" y="4882733"/>
            <a:ext cx="1512168" cy="646331"/>
          </a:xfrm>
          <a:prstGeom prst="rect">
            <a:avLst/>
          </a:prstGeom>
          <a:noFill/>
        </p:spPr>
        <p:txBody>
          <a:bodyPr wrap="square" rtlCol="0">
            <a:spAutoFit/>
          </a:bodyPr>
          <a:lstStyle/>
          <a:p>
            <a:pPr>
              <a:lnSpc>
                <a:spcPct val="150000"/>
              </a:lnSpc>
            </a:pPr>
            <a:r>
              <a:rPr lang="fr-FR" sz="1200" dirty="0" smtClean="0">
                <a:latin typeface="Comic Sans MS" pitchFamily="66" charset="0"/>
              </a:rPr>
              <a:t>ma vieille amie</a:t>
            </a:r>
          </a:p>
          <a:p>
            <a:pPr>
              <a:lnSpc>
                <a:spcPct val="150000"/>
              </a:lnSpc>
            </a:pPr>
            <a:r>
              <a:rPr lang="fr-FR" sz="1200" dirty="0" smtClean="0">
                <a:latin typeface="Comic Sans MS" pitchFamily="66" charset="0"/>
              </a:rPr>
              <a:t>un endroit sinistre</a:t>
            </a:r>
            <a:endParaRPr lang="fr-FR" sz="1200" dirty="0">
              <a:latin typeface="Comic Sans MS" pitchFamily="66" charset="0"/>
            </a:endParaRPr>
          </a:p>
        </p:txBody>
      </p:sp>
      <p:sp>
        <p:nvSpPr>
          <p:cNvPr id="29" name="ZoneTexte 28"/>
          <p:cNvSpPr txBox="1"/>
          <p:nvPr/>
        </p:nvSpPr>
        <p:spPr>
          <a:xfrm>
            <a:off x="4869160" y="4882733"/>
            <a:ext cx="1872208" cy="646331"/>
          </a:xfrm>
          <a:prstGeom prst="rect">
            <a:avLst/>
          </a:prstGeom>
          <a:noFill/>
        </p:spPr>
        <p:txBody>
          <a:bodyPr wrap="square" rtlCol="0">
            <a:spAutoFit/>
          </a:bodyPr>
          <a:lstStyle/>
          <a:p>
            <a:pPr>
              <a:lnSpc>
                <a:spcPct val="150000"/>
              </a:lnSpc>
            </a:pPr>
            <a:r>
              <a:rPr lang="fr-FR" sz="1200" dirty="0" smtClean="0">
                <a:latin typeface="Comic Sans MS" pitchFamily="66" charset="0"/>
              </a:rPr>
              <a:t>une caméra cachée</a:t>
            </a:r>
          </a:p>
          <a:p>
            <a:pPr>
              <a:lnSpc>
                <a:spcPct val="150000"/>
              </a:lnSpc>
            </a:pPr>
            <a:r>
              <a:rPr lang="fr-FR" sz="1200" dirty="0" smtClean="0">
                <a:latin typeface="Comic Sans MS" pitchFamily="66" charset="0"/>
              </a:rPr>
              <a:t>un chanteur belge</a:t>
            </a:r>
            <a:endParaRPr lang="fr-FR" sz="1200" dirty="0">
              <a:latin typeface="Comic Sans MS" pitchFamily="66" charset="0"/>
            </a:endParaRPr>
          </a:p>
        </p:txBody>
      </p:sp>
      <p:cxnSp>
        <p:nvCxnSpPr>
          <p:cNvPr id="31" name="Connecteur droit 30"/>
          <p:cNvCxnSpPr/>
          <p:nvPr/>
        </p:nvCxnSpPr>
        <p:spPr>
          <a:xfrm>
            <a:off x="1556792" y="4882733"/>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a:off x="3212976" y="4882732"/>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4" name="Connecteur droit 33"/>
          <p:cNvCxnSpPr/>
          <p:nvPr/>
        </p:nvCxnSpPr>
        <p:spPr>
          <a:xfrm>
            <a:off x="4797152" y="4882732"/>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35" name="Groupe 34"/>
          <p:cNvGrpSpPr/>
          <p:nvPr/>
        </p:nvGrpSpPr>
        <p:grpSpPr>
          <a:xfrm>
            <a:off x="116632" y="5961112"/>
            <a:ext cx="6653336" cy="495126"/>
            <a:chOff x="116632" y="1352600"/>
            <a:chExt cx="6653336" cy="495126"/>
          </a:xfrm>
        </p:grpSpPr>
        <p:grpSp>
          <p:nvGrpSpPr>
            <p:cNvPr id="36" name="Groupe 35"/>
            <p:cNvGrpSpPr/>
            <p:nvPr/>
          </p:nvGrpSpPr>
          <p:grpSpPr>
            <a:xfrm>
              <a:off x="116632" y="1352600"/>
              <a:ext cx="360040" cy="461665"/>
              <a:chOff x="116632" y="1352600"/>
              <a:chExt cx="360040" cy="461665"/>
            </a:xfrm>
          </p:grpSpPr>
          <p:sp>
            <p:nvSpPr>
              <p:cNvPr id="39" name="Ellipse 3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ZoneTexte 3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7" name="ZoneTexte 36"/>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Souligne les noms dans les phrases suivantes.</a:t>
              </a:r>
              <a:endParaRPr lang="fr-FR" sz="1400" u="sng" dirty="0">
                <a:latin typeface="SimpleRonde" pitchFamily="2" charset="0"/>
              </a:endParaRPr>
            </a:p>
          </p:txBody>
        </p:sp>
        <p:sp>
          <p:nvSpPr>
            <p:cNvPr id="38" name="Rectangle à coins arrondis 37"/>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41" name="ZoneTexte 40"/>
          <p:cNvSpPr txBox="1"/>
          <p:nvPr/>
        </p:nvSpPr>
        <p:spPr>
          <a:xfrm>
            <a:off x="188640" y="6681192"/>
            <a:ext cx="3024336" cy="646331"/>
          </a:xfrm>
          <a:prstGeom prst="rect">
            <a:avLst/>
          </a:prstGeom>
          <a:noFill/>
        </p:spPr>
        <p:txBody>
          <a:bodyPr wrap="square" rtlCol="0">
            <a:spAutoFit/>
          </a:bodyPr>
          <a:lstStyle/>
          <a:p>
            <a:pPr>
              <a:lnSpc>
                <a:spcPct val="150000"/>
              </a:lnSpc>
            </a:pPr>
            <a:r>
              <a:rPr lang="fr-FR" sz="1200" dirty="0" smtClean="0">
                <a:latin typeface="Comic Sans MS" pitchFamily="66" charset="0"/>
              </a:rPr>
              <a:t>Ma sœur regarde un documentaire.</a:t>
            </a:r>
          </a:p>
          <a:p>
            <a:pPr>
              <a:lnSpc>
                <a:spcPct val="150000"/>
              </a:lnSpc>
            </a:pPr>
            <a:r>
              <a:rPr lang="fr-FR" sz="1200" dirty="0" smtClean="0">
                <a:latin typeface="Comic Sans MS" pitchFamily="66" charset="0"/>
              </a:rPr>
              <a:t>Mon père prépare une délicieuse tarte.</a:t>
            </a:r>
            <a:endParaRPr lang="fr-FR" sz="1200" dirty="0">
              <a:latin typeface="Comic Sans MS" pitchFamily="66" charset="0"/>
            </a:endParaRPr>
          </a:p>
        </p:txBody>
      </p:sp>
      <p:sp>
        <p:nvSpPr>
          <p:cNvPr id="42" name="ZoneTexte 41"/>
          <p:cNvSpPr txBox="1"/>
          <p:nvPr/>
        </p:nvSpPr>
        <p:spPr>
          <a:xfrm>
            <a:off x="3545396" y="6681191"/>
            <a:ext cx="3276364" cy="646331"/>
          </a:xfrm>
          <a:prstGeom prst="rect">
            <a:avLst/>
          </a:prstGeom>
          <a:noFill/>
        </p:spPr>
        <p:txBody>
          <a:bodyPr wrap="square" rtlCol="0">
            <a:spAutoFit/>
          </a:bodyPr>
          <a:lstStyle/>
          <a:p>
            <a:pPr>
              <a:lnSpc>
                <a:spcPct val="150000"/>
              </a:lnSpc>
            </a:pPr>
            <a:r>
              <a:rPr lang="fr-FR" sz="1200" dirty="0" smtClean="0">
                <a:latin typeface="Comic Sans MS" pitchFamily="66" charset="0"/>
              </a:rPr>
              <a:t>Le maire a été élu par les habitants.</a:t>
            </a:r>
          </a:p>
          <a:p>
            <a:pPr>
              <a:lnSpc>
                <a:spcPct val="150000"/>
              </a:lnSpc>
            </a:pPr>
            <a:r>
              <a:rPr lang="fr-FR" sz="1200" dirty="0" smtClean="0">
                <a:latin typeface="Comic Sans MS" pitchFamily="66" charset="0"/>
              </a:rPr>
              <a:t>Mes poubelles sont sur le trottoir.</a:t>
            </a:r>
            <a:endParaRPr lang="fr-FR" sz="1200" dirty="0">
              <a:latin typeface="Comic Sans MS" pitchFamily="66" charset="0"/>
            </a:endParaRPr>
          </a:p>
        </p:txBody>
      </p:sp>
      <p:cxnSp>
        <p:nvCxnSpPr>
          <p:cNvPr id="43" name="Connecteur droit 42"/>
          <p:cNvCxnSpPr/>
          <p:nvPr/>
        </p:nvCxnSpPr>
        <p:spPr>
          <a:xfrm>
            <a:off x="3284984" y="6681190"/>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44" name="Groupe 43"/>
          <p:cNvGrpSpPr/>
          <p:nvPr/>
        </p:nvGrpSpPr>
        <p:grpSpPr>
          <a:xfrm>
            <a:off x="116632" y="7833320"/>
            <a:ext cx="6653336" cy="818292"/>
            <a:chOff x="116632" y="1352600"/>
            <a:chExt cx="6653336" cy="818292"/>
          </a:xfrm>
        </p:grpSpPr>
        <p:grpSp>
          <p:nvGrpSpPr>
            <p:cNvPr id="45" name="Groupe 44"/>
            <p:cNvGrpSpPr/>
            <p:nvPr/>
          </p:nvGrpSpPr>
          <p:grpSpPr>
            <a:xfrm>
              <a:off x="116632" y="1352600"/>
              <a:ext cx="360040" cy="461665"/>
              <a:chOff x="116632" y="1352600"/>
              <a:chExt cx="360040" cy="461665"/>
            </a:xfrm>
          </p:grpSpPr>
          <p:sp>
            <p:nvSpPr>
              <p:cNvPr id="48" name="Ellipse 4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ZoneTexte 4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4</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6" name="ZoneTexte 45"/>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Indique si le nom souligné est un </a:t>
              </a:r>
              <a:r>
                <a:rPr lang="fr-FR" sz="1400" b="1" u="sng" dirty="0" smtClean="0">
                  <a:latin typeface="SimpleRonde" pitchFamily="2" charset="0"/>
                </a:rPr>
                <a:t>nom commun </a:t>
              </a:r>
              <a:r>
                <a:rPr lang="fr-FR" sz="1400" u="sng" dirty="0" smtClean="0">
                  <a:latin typeface="SimpleRonde" pitchFamily="2" charset="0"/>
                </a:rPr>
                <a:t>ou un </a:t>
              </a:r>
              <a:r>
                <a:rPr lang="fr-FR" sz="1400" b="1" u="sng" dirty="0" smtClean="0">
                  <a:latin typeface="SimpleRonde" pitchFamily="2" charset="0"/>
                </a:rPr>
                <a:t>nom propre</a:t>
              </a:r>
              <a:r>
                <a:rPr lang="fr-FR" sz="1400" u="sng" dirty="0" smtClean="0">
                  <a:latin typeface="SimpleRonde" pitchFamily="2" charset="0"/>
                </a:rPr>
                <a:t>.</a:t>
              </a:r>
              <a:endParaRPr lang="fr-FR" sz="1400" u="sng" dirty="0">
                <a:latin typeface="SimpleRonde" pitchFamily="2" charset="0"/>
              </a:endParaRPr>
            </a:p>
          </p:txBody>
        </p:sp>
        <p:sp>
          <p:nvSpPr>
            <p:cNvPr id="47" name="Rectangle à coins arrondis 46"/>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pic>
        <p:nvPicPr>
          <p:cNvPr id="50" name="Image 49"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60573" b="79079"/>
          <a:stretch/>
        </p:blipFill>
        <p:spPr>
          <a:xfrm>
            <a:off x="3534544" y="8601135"/>
            <a:ext cx="2342728" cy="502778"/>
          </a:xfrm>
          <a:prstGeom prst="rect">
            <a:avLst/>
          </a:prstGeom>
        </p:spPr>
      </p:pic>
      <p:pic>
        <p:nvPicPr>
          <p:cNvPr id="51" name="Image 50"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60573" b="79079"/>
          <a:stretch/>
        </p:blipFill>
        <p:spPr>
          <a:xfrm>
            <a:off x="3534544" y="9178943"/>
            <a:ext cx="2342728" cy="502778"/>
          </a:xfrm>
          <a:prstGeom prst="rect">
            <a:avLst/>
          </a:prstGeom>
        </p:spPr>
      </p:pic>
      <p:sp>
        <p:nvSpPr>
          <p:cNvPr id="52" name="ZoneTexte 51"/>
          <p:cNvSpPr txBox="1"/>
          <p:nvPr/>
        </p:nvSpPr>
        <p:spPr>
          <a:xfrm>
            <a:off x="296652" y="8481392"/>
            <a:ext cx="3286756" cy="1200329"/>
          </a:xfrm>
          <a:prstGeom prst="rect">
            <a:avLst/>
          </a:prstGeom>
          <a:noFill/>
        </p:spPr>
        <p:txBody>
          <a:bodyPr wrap="square" rtlCol="0">
            <a:spAutoFit/>
          </a:bodyPr>
          <a:lstStyle/>
          <a:p>
            <a:pPr>
              <a:lnSpc>
                <a:spcPct val="300000"/>
              </a:lnSpc>
            </a:pPr>
            <a:r>
              <a:rPr lang="fr-FR" sz="1200" dirty="0" smtClean="0">
                <a:latin typeface="Comic Sans MS" pitchFamily="66" charset="0"/>
              </a:rPr>
              <a:t>La </a:t>
            </a:r>
            <a:r>
              <a:rPr lang="fr-FR" sz="1200" u="sng" dirty="0" err="1" smtClean="0">
                <a:latin typeface="Comic Sans MS" pitchFamily="66" charset="0"/>
              </a:rPr>
              <a:t>Thyroptera</a:t>
            </a:r>
            <a:r>
              <a:rPr lang="fr-FR" sz="1200" dirty="0" smtClean="0">
                <a:latin typeface="Comic Sans MS" pitchFamily="66" charset="0"/>
              </a:rPr>
              <a:t> est une chauve-souris.</a:t>
            </a:r>
          </a:p>
          <a:p>
            <a:pPr>
              <a:lnSpc>
                <a:spcPct val="300000"/>
              </a:lnSpc>
            </a:pPr>
            <a:r>
              <a:rPr lang="fr-FR" sz="1200" dirty="0" smtClean="0">
                <a:latin typeface="Comic Sans MS" pitchFamily="66" charset="0"/>
              </a:rPr>
              <a:t>La </a:t>
            </a:r>
            <a:r>
              <a:rPr lang="fr-FR" sz="1200" u="sng" dirty="0" smtClean="0">
                <a:latin typeface="Comic Sans MS" pitchFamily="66" charset="0"/>
              </a:rPr>
              <a:t>coccinelle</a:t>
            </a:r>
            <a:r>
              <a:rPr lang="fr-FR" sz="1200" dirty="0" smtClean="0">
                <a:latin typeface="Comic Sans MS" pitchFamily="66" charset="0"/>
              </a:rPr>
              <a:t> est rouge à sept points.</a:t>
            </a:r>
            <a:endParaRPr lang="fr-FR" sz="1200" dirty="0">
              <a:latin typeface="Comic Sans MS" pitchFamily="66" charset="0"/>
            </a:endParaRPr>
          </a:p>
        </p:txBody>
      </p:sp>
      <p:grpSp>
        <p:nvGrpSpPr>
          <p:cNvPr id="62" name="Groupe 61"/>
          <p:cNvGrpSpPr/>
          <p:nvPr/>
        </p:nvGrpSpPr>
        <p:grpSpPr>
          <a:xfrm>
            <a:off x="116632" y="1856656"/>
            <a:ext cx="6653336" cy="818292"/>
            <a:chOff x="116632" y="1352600"/>
            <a:chExt cx="6653336" cy="818292"/>
          </a:xfrm>
        </p:grpSpPr>
        <p:grpSp>
          <p:nvGrpSpPr>
            <p:cNvPr id="63" name="Groupe 62"/>
            <p:cNvGrpSpPr/>
            <p:nvPr/>
          </p:nvGrpSpPr>
          <p:grpSpPr>
            <a:xfrm>
              <a:off x="116632" y="1352600"/>
              <a:ext cx="360040" cy="461665"/>
              <a:chOff x="116632" y="1352600"/>
              <a:chExt cx="360040" cy="461665"/>
            </a:xfrm>
          </p:grpSpPr>
          <p:sp>
            <p:nvSpPr>
              <p:cNvPr id="66" name="Ellipse 6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ZoneTexte 66"/>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4" name="ZoneTexte 63"/>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les phrases suivantes, souligne en bleu les noms communs et en vert les noms propres.</a:t>
              </a:r>
              <a:endParaRPr lang="fr-FR" sz="1400" u="sng" dirty="0">
                <a:latin typeface="SimpleRonde" pitchFamily="2" charset="0"/>
              </a:endParaRPr>
            </a:p>
          </p:txBody>
        </p:sp>
        <p:sp>
          <p:nvSpPr>
            <p:cNvPr id="65" name="Rectangle à coins arrondis 64"/>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4" name="ZoneTexte 13"/>
          <p:cNvSpPr txBox="1"/>
          <p:nvPr/>
        </p:nvSpPr>
        <p:spPr>
          <a:xfrm>
            <a:off x="296652" y="2648744"/>
            <a:ext cx="6372708" cy="1200329"/>
          </a:xfrm>
          <a:prstGeom prst="rect">
            <a:avLst/>
          </a:prstGeom>
          <a:noFill/>
        </p:spPr>
        <p:txBody>
          <a:bodyPr wrap="square" rtlCol="0">
            <a:spAutoFit/>
          </a:bodyPr>
          <a:lstStyle/>
          <a:p>
            <a:pPr>
              <a:lnSpc>
                <a:spcPct val="200000"/>
              </a:lnSpc>
            </a:pPr>
            <a:r>
              <a:rPr lang="fr-FR" sz="1200" dirty="0" smtClean="0">
                <a:latin typeface="Comic Sans MS" pitchFamily="66" charset="0"/>
              </a:rPr>
              <a:t>Mon frère adore les films de </a:t>
            </a:r>
            <a:r>
              <a:rPr lang="fr-FR" sz="1200" dirty="0" err="1" smtClean="0">
                <a:latin typeface="Comic Sans MS" pitchFamily="66" charset="0"/>
              </a:rPr>
              <a:t>Marvel</a:t>
            </a:r>
            <a:r>
              <a:rPr lang="fr-FR" sz="1200" dirty="0" smtClean="0">
                <a:latin typeface="Comic Sans MS" pitchFamily="66" charset="0"/>
              </a:rPr>
              <a:t>. Il collectionne les accessoires des films.</a:t>
            </a:r>
          </a:p>
          <a:p>
            <a:pPr>
              <a:lnSpc>
                <a:spcPct val="200000"/>
              </a:lnSpc>
            </a:pPr>
            <a:r>
              <a:rPr lang="fr-FR" sz="1200" dirty="0" smtClean="0">
                <a:latin typeface="Comic Sans MS" pitchFamily="66" charset="0"/>
              </a:rPr>
              <a:t>Son préféré est le marteau de Thor. Pour son anniversaire, il aura le bouclier de </a:t>
            </a:r>
            <a:r>
              <a:rPr lang="fr-FR" sz="1200" dirty="0" err="1" smtClean="0">
                <a:latin typeface="Comic Sans MS" pitchFamily="66" charset="0"/>
              </a:rPr>
              <a:t>Captain</a:t>
            </a:r>
            <a:r>
              <a:rPr lang="fr-FR" sz="1200" dirty="0" smtClean="0">
                <a:latin typeface="Comic Sans MS" pitchFamily="66" charset="0"/>
              </a:rPr>
              <a:t> </a:t>
            </a:r>
            <a:r>
              <a:rPr lang="fr-FR" sz="1200" dirty="0" err="1" smtClean="0">
                <a:latin typeface="Comic Sans MS" pitchFamily="66" charset="0"/>
              </a:rPr>
              <a:t>America</a:t>
            </a:r>
            <a:r>
              <a:rPr lang="fr-FR" sz="1200" dirty="0">
                <a:latin typeface="Comic Sans MS" pitchFamily="66" charset="0"/>
              </a:rPr>
              <a:t>.</a:t>
            </a:r>
          </a:p>
        </p:txBody>
      </p:sp>
    </p:spTree>
    <p:extLst>
      <p:ext uri="{BB962C8B-B14F-4D97-AF65-F5344CB8AC3E}">
        <p14:creationId xmlns:p14="http://schemas.microsoft.com/office/powerpoint/2010/main" val="27306071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 nom</a:t>
            </a:r>
            <a:endParaRPr lang="fr-FR" dirty="0"/>
          </a:p>
        </p:txBody>
      </p:sp>
      <p:grpSp>
        <p:nvGrpSpPr>
          <p:cNvPr id="20" name="Groupe 19"/>
          <p:cNvGrpSpPr/>
          <p:nvPr/>
        </p:nvGrpSpPr>
        <p:grpSpPr>
          <a:xfrm>
            <a:off x="116632" y="4088904"/>
            <a:ext cx="6653336" cy="468196"/>
            <a:chOff x="116632" y="1352600"/>
            <a:chExt cx="6653336" cy="468196"/>
          </a:xfrm>
        </p:grpSpPr>
        <p:grpSp>
          <p:nvGrpSpPr>
            <p:cNvPr id="21" name="Groupe 20"/>
            <p:cNvGrpSpPr/>
            <p:nvPr/>
          </p:nvGrpSpPr>
          <p:grpSpPr>
            <a:xfrm>
              <a:off x="116632" y="1352600"/>
              <a:ext cx="360040" cy="461665"/>
              <a:chOff x="116632" y="1352600"/>
              <a:chExt cx="360040" cy="461665"/>
            </a:xfrm>
          </p:grpSpPr>
          <p:sp>
            <p:nvSpPr>
              <p:cNvPr id="24" name="Ellipse 2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p:cNvSpPr txBox="1"/>
              <p:nvPr/>
            </p:nvSpPr>
            <p:spPr>
              <a:xfrm>
                <a:off x="116632" y="1352600"/>
                <a:ext cx="360040" cy="461665"/>
              </a:xfrm>
              <a:prstGeom prst="rect">
                <a:avLst/>
              </a:prstGeom>
              <a:noFill/>
            </p:spPr>
            <p:txBody>
              <a:bodyPr wrap="square" rtlCol="0">
                <a:spAutoFit/>
              </a:bodyPr>
              <a:lstStyle/>
              <a:p>
                <a:pPr algn="ctr"/>
                <a:r>
                  <a:rPr lang="fr-FR" sz="2400" dirty="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2" name="ZoneTexte 21"/>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Dans les groupes de mots suivants, entoure le nom.</a:t>
              </a:r>
              <a:endParaRPr lang="fr-FR" sz="1400" u="sng" dirty="0">
                <a:latin typeface="SimpleRonde" pitchFamily="2" charset="0"/>
              </a:endParaRPr>
            </a:p>
          </p:txBody>
        </p:sp>
        <p:sp>
          <p:nvSpPr>
            <p:cNvPr id="23" name="Rectangle à coins arrondis 22"/>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6" name="ZoneTexte 25"/>
          <p:cNvSpPr txBox="1"/>
          <p:nvPr/>
        </p:nvSpPr>
        <p:spPr>
          <a:xfrm>
            <a:off x="0" y="4882733"/>
            <a:ext cx="1628800" cy="646331"/>
          </a:xfrm>
          <a:prstGeom prst="rect">
            <a:avLst/>
          </a:prstGeom>
          <a:noFill/>
        </p:spPr>
        <p:txBody>
          <a:bodyPr wrap="square" rtlCol="0">
            <a:spAutoFit/>
          </a:bodyPr>
          <a:lstStyle/>
          <a:p>
            <a:pPr>
              <a:lnSpc>
                <a:spcPct val="150000"/>
              </a:lnSpc>
            </a:pPr>
            <a:r>
              <a:rPr lang="fr-FR" sz="1200" dirty="0" smtClean="0">
                <a:latin typeface="Comic Sans MS" pitchFamily="66" charset="0"/>
              </a:rPr>
              <a:t>un lion gourmand</a:t>
            </a:r>
          </a:p>
          <a:p>
            <a:pPr>
              <a:lnSpc>
                <a:spcPct val="150000"/>
              </a:lnSpc>
            </a:pPr>
            <a:r>
              <a:rPr lang="fr-FR" sz="1200" dirty="0" smtClean="0">
                <a:latin typeface="Comic Sans MS" pitchFamily="66" charset="0"/>
              </a:rPr>
              <a:t>des œufs frais</a:t>
            </a:r>
            <a:endParaRPr lang="fr-FR" sz="1200" dirty="0">
              <a:latin typeface="Comic Sans MS" pitchFamily="66" charset="0"/>
            </a:endParaRPr>
          </a:p>
        </p:txBody>
      </p:sp>
      <p:sp>
        <p:nvSpPr>
          <p:cNvPr id="27" name="ZoneTexte 26"/>
          <p:cNvSpPr txBox="1"/>
          <p:nvPr/>
        </p:nvSpPr>
        <p:spPr>
          <a:xfrm>
            <a:off x="1700808" y="4882733"/>
            <a:ext cx="1587272" cy="646331"/>
          </a:xfrm>
          <a:prstGeom prst="rect">
            <a:avLst/>
          </a:prstGeom>
          <a:noFill/>
        </p:spPr>
        <p:txBody>
          <a:bodyPr wrap="square" rtlCol="0">
            <a:spAutoFit/>
          </a:bodyPr>
          <a:lstStyle/>
          <a:p>
            <a:pPr>
              <a:lnSpc>
                <a:spcPct val="150000"/>
              </a:lnSpc>
            </a:pPr>
            <a:r>
              <a:rPr lang="fr-FR" sz="1200" dirty="0" smtClean="0">
                <a:latin typeface="Comic Sans MS" pitchFamily="66" charset="0"/>
              </a:rPr>
              <a:t>un grand saladier</a:t>
            </a:r>
          </a:p>
          <a:p>
            <a:pPr>
              <a:lnSpc>
                <a:spcPct val="150000"/>
              </a:lnSpc>
            </a:pPr>
            <a:r>
              <a:rPr lang="fr-FR" sz="1200" dirty="0" smtClean="0">
                <a:latin typeface="Comic Sans MS" pitchFamily="66" charset="0"/>
              </a:rPr>
              <a:t>un roi courageux</a:t>
            </a:r>
            <a:endParaRPr lang="fr-FR" sz="1200" dirty="0">
              <a:latin typeface="Comic Sans MS" pitchFamily="66" charset="0"/>
            </a:endParaRPr>
          </a:p>
        </p:txBody>
      </p:sp>
      <p:sp>
        <p:nvSpPr>
          <p:cNvPr id="28" name="ZoneTexte 27"/>
          <p:cNvSpPr txBox="1"/>
          <p:nvPr/>
        </p:nvSpPr>
        <p:spPr>
          <a:xfrm>
            <a:off x="3212976" y="4882733"/>
            <a:ext cx="1656184" cy="646331"/>
          </a:xfrm>
          <a:prstGeom prst="rect">
            <a:avLst/>
          </a:prstGeom>
          <a:noFill/>
        </p:spPr>
        <p:txBody>
          <a:bodyPr wrap="square" rtlCol="0">
            <a:spAutoFit/>
          </a:bodyPr>
          <a:lstStyle/>
          <a:p>
            <a:pPr>
              <a:lnSpc>
                <a:spcPct val="150000"/>
              </a:lnSpc>
            </a:pPr>
            <a:r>
              <a:rPr lang="fr-FR" sz="1200" dirty="0" smtClean="0">
                <a:latin typeface="Comic Sans MS" pitchFamily="66" charset="0"/>
              </a:rPr>
              <a:t>des draps propres</a:t>
            </a:r>
          </a:p>
          <a:p>
            <a:pPr>
              <a:lnSpc>
                <a:spcPct val="150000"/>
              </a:lnSpc>
            </a:pPr>
            <a:r>
              <a:rPr lang="fr-FR" sz="1200" dirty="0" smtClean="0">
                <a:latin typeface="Comic Sans MS" pitchFamily="66" charset="0"/>
              </a:rPr>
              <a:t>une fenêtre ouverte</a:t>
            </a:r>
            <a:endParaRPr lang="fr-FR" sz="1200" dirty="0">
              <a:latin typeface="Comic Sans MS" pitchFamily="66" charset="0"/>
            </a:endParaRPr>
          </a:p>
        </p:txBody>
      </p:sp>
      <p:sp>
        <p:nvSpPr>
          <p:cNvPr id="29" name="ZoneTexte 28"/>
          <p:cNvSpPr txBox="1"/>
          <p:nvPr/>
        </p:nvSpPr>
        <p:spPr>
          <a:xfrm>
            <a:off x="4869160" y="4882733"/>
            <a:ext cx="1872208" cy="646331"/>
          </a:xfrm>
          <a:prstGeom prst="rect">
            <a:avLst/>
          </a:prstGeom>
          <a:noFill/>
        </p:spPr>
        <p:txBody>
          <a:bodyPr wrap="square" rtlCol="0">
            <a:spAutoFit/>
          </a:bodyPr>
          <a:lstStyle/>
          <a:p>
            <a:pPr>
              <a:lnSpc>
                <a:spcPct val="150000"/>
              </a:lnSpc>
            </a:pPr>
            <a:r>
              <a:rPr lang="fr-FR" sz="1200" dirty="0" smtClean="0">
                <a:latin typeface="Comic Sans MS" pitchFamily="66" charset="0"/>
              </a:rPr>
              <a:t>un livre intéressant</a:t>
            </a:r>
          </a:p>
          <a:p>
            <a:pPr>
              <a:lnSpc>
                <a:spcPct val="150000"/>
              </a:lnSpc>
            </a:pPr>
            <a:r>
              <a:rPr lang="fr-FR" sz="1200" dirty="0" smtClean="0">
                <a:latin typeface="Comic Sans MS" pitchFamily="66" charset="0"/>
              </a:rPr>
              <a:t>une crème solaire</a:t>
            </a:r>
            <a:endParaRPr lang="fr-FR" sz="1200" dirty="0">
              <a:latin typeface="Comic Sans MS" pitchFamily="66" charset="0"/>
            </a:endParaRPr>
          </a:p>
        </p:txBody>
      </p:sp>
      <p:cxnSp>
        <p:nvCxnSpPr>
          <p:cNvPr id="31" name="Connecteur droit 30"/>
          <p:cNvCxnSpPr/>
          <p:nvPr/>
        </p:nvCxnSpPr>
        <p:spPr>
          <a:xfrm>
            <a:off x="1556792" y="4882733"/>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a:off x="3212976" y="4882732"/>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4" name="Connecteur droit 33"/>
          <p:cNvCxnSpPr/>
          <p:nvPr/>
        </p:nvCxnSpPr>
        <p:spPr>
          <a:xfrm>
            <a:off x="4797152" y="4882732"/>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35" name="Groupe 34"/>
          <p:cNvGrpSpPr/>
          <p:nvPr/>
        </p:nvGrpSpPr>
        <p:grpSpPr>
          <a:xfrm>
            <a:off x="116632" y="5961112"/>
            <a:ext cx="6653336" cy="495126"/>
            <a:chOff x="116632" y="1352600"/>
            <a:chExt cx="6653336" cy="495126"/>
          </a:xfrm>
        </p:grpSpPr>
        <p:grpSp>
          <p:nvGrpSpPr>
            <p:cNvPr id="36" name="Groupe 35"/>
            <p:cNvGrpSpPr/>
            <p:nvPr/>
          </p:nvGrpSpPr>
          <p:grpSpPr>
            <a:xfrm>
              <a:off x="116632" y="1352600"/>
              <a:ext cx="360040" cy="461665"/>
              <a:chOff x="116632" y="1352600"/>
              <a:chExt cx="360040" cy="461665"/>
            </a:xfrm>
          </p:grpSpPr>
          <p:sp>
            <p:nvSpPr>
              <p:cNvPr id="39" name="Ellipse 3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ZoneTexte 3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7" name="ZoneTexte 36"/>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Souligne les noms dans les phrases suivantes.</a:t>
              </a:r>
              <a:endParaRPr lang="fr-FR" sz="1400" u="sng" dirty="0">
                <a:latin typeface="SimpleRonde" pitchFamily="2" charset="0"/>
              </a:endParaRPr>
            </a:p>
          </p:txBody>
        </p:sp>
        <p:sp>
          <p:nvSpPr>
            <p:cNvPr id="38" name="Rectangle à coins arrondis 37"/>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41" name="ZoneTexte 40"/>
          <p:cNvSpPr txBox="1"/>
          <p:nvPr/>
        </p:nvSpPr>
        <p:spPr>
          <a:xfrm>
            <a:off x="476672" y="6681192"/>
            <a:ext cx="2736304" cy="646331"/>
          </a:xfrm>
          <a:prstGeom prst="rect">
            <a:avLst/>
          </a:prstGeom>
          <a:noFill/>
        </p:spPr>
        <p:txBody>
          <a:bodyPr wrap="square" rtlCol="0">
            <a:spAutoFit/>
          </a:bodyPr>
          <a:lstStyle/>
          <a:p>
            <a:pPr>
              <a:lnSpc>
                <a:spcPct val="150000"/>
              </a:lnSpc>
            </a:pPr>
            <a:r>
              <a:rPr lang="fr-FR" sz="1200" dirty="0" smtClean="0">
                <a:latin typeface="Comic Sans MS" pitchFamily="66" charset="0"/>
              </a:rPr>
              <a:t>Des éclairs déchirent le ciel.</a:t>
            </a:r>
          </a:p>
          <a:p>
            <a:pPr>
              <a:lnSpc>
                <a:spcPct val="150000"/>
              </a:lnSpc>
            </a:pPr>
            <a:r>
              <a:rPr lang="fr-FR" sz="1200" dirty="0" smtClean="0">
                <a:latin typeface="Comic Sans MS" pitchFamily="66" charset="0"/>
              </a:rPr>
              <a:t>Le vent souffle dans les arbres.</a:t>
            </a:r>
            <a:endParaRPr lang="fr-FR" sz="1200" dirty="0">
              <a:latin typeface="Comic Sans MS" pitchFamily="66" charset="0"/>
            </a:endParaRPr>
          </a:p>
        </p:txBody>
      </p:sp>
      <p:sp>
        <p:nvSpPr>
          <p:cNvPr id="42" name="ZoneTexte 41"/>
          <p:cNvSpPr txBox="1"/>
          <p:nvPr/>
        </p:nvSpPr>
        <p:spPr>
          <a:xfrm>
            <a:off x="3545396" y="6681191"/>
            <a:ext cx="3276364" cy="646331"/>
          </a:xfrm>
          <a:prstGeom prst="rect">
            <a:avLst/>
          </a:prstGeom>
          <a:noFill/>
        </p:spPr>
        <p:txBody>
          <a:bodyPr wrap="square" rtlCol="0">
            <a:spAutoFit/>
          </a:bodyPr>
          <a:lstStyle/>
          <a:p>
            <a:pPr>
              <a:lnSpc>
                <a:spcPct val="150000"/>
              </a:lnSpc>
            </a:pPr>
            <a:r>
              <a:rPr lang="fr-FR" sz="1200" dirty="0" smtClean="0">
                <a:latin typeface="Comic Sans MS" pitchFamily="66" charset="0"/>
              </a:rPr>
              <a:t>L’infirmière soigne le patient.</a:t>
            </a:r>
          </a:p>
          <a:p>
            <a:pPr>
              <a:lnSpc>
                <a:spcPct val="150000"/>
              </a:lnSpc>
            </a:pPr>
            <a:r>
              <a:rPr lang="fr-FR" sz="1200" dirty="0" smtClean="0">
                <a:latin typeface="Comic Sans MS" pitchFamily="66" charset="0"/>
              </a:rPr>
              <a:t>La gymnaste effectue des acrobaties.</a:t>
            </a:r>
            <a:endParaRPr lang="fr-FR" sz="1200" dirty="0">
              <a:latin typeface="Comic Sans MS" pitchFamily="66" charset="0"/>
            </a:endParaRPr>
          </a:p>
        </p:txBody>
      </p:sp>
      <p:cxnSp>
        <p:nvCxnSpPr>
          <p:cNvPr id="43" name="Connecteur droit 42"/>
          <p:cNvCxnSpPr/>
          <p:nvPr/>
        </p:nvCxnSpPr>
        <p:spPr>
          <a:xfrm>
            <a:off x="3284984" y="6681190"/>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44" name="Groupe 43"/>
          <p:cNvGrpSpPr/>
          <p:nvPr/>
        </p:nvGrpSpPr>
        <p:grpSpPr>
          <a:xfrm>
            <a:off x="116632" y="7833320"/>
            <a:ext cx="6653336" cy="818292"/>
            <a:chOff x="116632" y="1352600"/>
            <a:chExt cx="6653336" cy="818292"/>
          </a:xfrm>
        </p:grpSpPr>
        <p:grpSp>
          <p:nvGrpSpPr>
            <p:cNvPr id="45" name="Groupe 44"/>
            <p:cNvGrpSpPr/>
            <p:nvPr/>
          </p:nvGrpSpPr>
          <p:grpSpPr>
            <a:xfrm>
              <a:off x="116632" y="1352600"/>
              <a:ext cx="360040" cy="461665"/>
              <a:chOff x="116632" y="1352600"/>
              <a:chExt cx="360040" cy="461665"/>
            </a:xfrm>
          </p:grpSpPr>
          <p:sp>
            <p:nvSpPr>
              <p:cNvPr id="48" name="Ellipse 4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ZoneTexte 4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4</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6" name="ZoneTexte 45"/>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Indique si le nom souligné est un </a:t>
              </a:r>
              <a:r>
                <a:rPr lang="fr-FR" sz="1400" b="1" u="sng" dirty="0" smtClean="0">
                  <a:latin typeface="SimpleRonde" pitchFamily="2" charset="0"/>
                </a:rPr>
                <a:t>nom commun </a:t>
              </a:r>
              <a:r>
                <a:rPr lang="fr-FR" sz="1400" u="sng" dirty="0" smtClean="0">
                  <a:latin typeface="SimpleRonde" pitchFamily="2" charset="0"/>
                </a:rPr>
                <a:t>ou un </a:t>
              </a:r>
              <a:r>
                <a:rPr lang="fr-FR" sz="1400" b="1" u="sng" dirty="0" smtClean="0">
                  <a:latin typeface="SimpleRonde" pitchFamily="2" charset="0"/>
                </a:rPr>
                <a:t>nom propre</a:t>
              </a:r>
              <a:r>
                <a:rPr lang="fr-FR" sz="1400" u="sng" dirty="0" smtClean="0">
                  <a:latin typeface="SimpleRonde" pitchFamily="2" charset="0"/>
                </a:rPr>
                <a:t>.</a:t>
              </a:r>
              <a:endParaRPr lang="fr-FR" sz="1400" u="sng" dirty="0">
                <a:latin typeface="SimpleRonde" pitchFamily="2" charset="0"/>
              </a:endParaRPr>
            </a:p>
          </p:txBody>
        </p:sp>
        <p:sp>
          <p:nvSpPr>
            <p:cNvPr id="47" name="Rectangle à coins arrondis 46"/>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pic>
        <p:nvPicPr>
          <p:cNvPr id="50" name="Image 49"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60573" b="79079"/>
          <a:stretch/>
        </p:blipFill>
        <p:spPr>
          <a:xfrm>
            <a:off x="3534544" y="8601135"/>
            <a:ext cx="2342728" cy="502778"/>
          </a:xfrm>
          <a:prstGeom prst="rect">
            <a:avLst/>
          </a:prstGeom>
        </p:spPr>
      </p:pic>
      <p:pic>
        <p:nvPicPr>
          <p:cNvPr id="51" name="Image 50"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60573" b="79079"/>
          <a:stretch/>
        </p:blipFill>
        <p:spPr>
          <a:xfrm>
            <a:off x="3534544" y="9178943"/>
            <a:ext cx="2342728" cy="502778"/>
          </a:xfrm>
          <a:prstGeom prst="rect">
            <a:avLst/>
          </a:prstGeom>
        </p:spPr>
      </p:pic>
      <p:sp>
        <p:nvSpPr>
          <p:cNvPr id="52" name="ZoneTexte 51"/>
          <p:cNvSpPr txBox="1"/>
          <p:nvPr/>
        </p:nvSpPr>
        <p:spPr>
          <a:xfrm>
            <a:off x="296652" y="8481392"/>
            <a:ext cx="3286756" cy="1200329"/>
          </a:xfrm>
          <a:prstGeom prst="rect">
            <a:avLst/>
          </a:prstGeom>
          <a:noFill/>
        </p:spPr>
        <p:txBody>
          <a:bodyPr wrap="square" rtlCol="0">
            <a:spAutoFit/>
          </a:bodyPr>
          <a:lstStyle/>
          <a:p>
            <a:pPr>
              <a:lnSpc>
                <a:spcPct val="300000"/>
              </a:lnSpc>
            </a:pPr>
            <a:r>
              <a:rPr lang="fr-FR" sz="1200" dirty="0" smtClean="0">
                <a:latin typeface="Comic Sans MS" pitchFamily="66" charset="0"/>
              </a:rPr>
              <a:t>La classe visite le château de </a:t>
            </a:r>
            <a:r>
              <a:rPr lang="fr-FR" sz="1200" u="sng" dirty="0" smtClean="0">
                <a:latin typeface="Comic Sans MS" pitchFamily="66" charset="0"/>
              </a:rPr>
              <a:t>Versailles</a:t>
            </a:r>
            <a:r>
              <a:rPr lang="fr-FR" sz="1200" dirty="0" smtClean="0">
                <a:latin typeface="Comic Sans MS" pitchFamily="66" charset="0"/>
              </a:rPr>
              <a:t>.</a:t>
            </a:r>
          </a:p>
          <a:p>
            <a:pPr>
              <a:lnSpc>
                <a:spcPct val="300000"/>
              </a:lnSpc>
            </a:pPr>
            <a:r>
              <a:rPr lang="fr-FR" sz="1200" dirty="0" smtClean="0">
                <a:latin typeface="Comic Sans MS" pitchFamily="66" charset="0"/>
              </a:rPr>
              <a:t>Nous découvrons des </a:t>
            </a:r>
            <a:r>
              <a:rPr lang="fr-FR" sz="1200" u="sng" dirty="0" smtClean="0">
                <a:latin typeface="Comic Sans MS" pitchFamily="66" charset="0"/>
              </a:rPr>
              <a:t>jeux</a:t>
            </a:r>
            <a:r>
              <a:rPr lang="fr-FR" sz="1200" dirty="0" smtClean="0">
                <a:latin typeface="Comic Sans MS" pitchFamily="66" charset="0"/>
              </a:rPr>
              <a:t> traditionnels.</a:t>
            </a:r>
            <a:endParaRPr lang="fr-FR" sz="1200" dirty="0">
              <a:latin typeface="Comic Sans MS" pitchFamily="66" charset="0"/>
            </a:endParaRPr>
          </a:p>
        </p:txBody>
      </p:sp>
      <p:grpSp>
        <p:nvGrpSpPr>
          <p:cNvPr id="62" name="Groupe 61"/>
          <p:cNvGrpSpPr/>
          <p:nvPr/>
        </p:nvGrpSpPr>
        <p:grpSpPr>
          <a:xfrm>
            <a:off x="116632" y="1856656"/>
            <a:ext cx="6653336" cy="818292"/>
            <a:chOff x="116632" y="1352600"/>
            <a:chExt cx="6653336" cy="818292"/>
          </a:xfrm>
        </p:grpSpPr>
        <p:grpSp>
          <p:nvGrpSpPr>
            <p:cNvPr id="63" name="Groupe 62"/>
            <p:cNvGrpSpPr/>
            <p:nvPr/>
          </p:nvGrpSpPr>
          <p:grpSpPr>
            <a:xfrm>
              <a:off x="116632" y="1352600"/>
              <a:ext cx="360040" cy="461665"/>
              <a:chOff x="116632" y="1352600"/>
              <a:chExt cx="360040" cy="461665"/>
            </a:xfrm>
          </p:grpSpPr>
          <p:sp>
            <p:nvSpPr>
              <p:cNvPr id="66" name="Ellipse 6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ZoneTexte 66"/>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4" name="ZoneTexte 63"/>
            <p:cNvSpPr txBox="1"/>
            <p:nvPr/>
          </p:nvSpPr>
          <p:spPr>
            <a:xfrm>
              <a:off x="476672" y="14322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les phrases suivantes, souligne en bleu les noms communs et en vert les noms propres.</a:t>
              </a:r>
              <a:endParaRPr lang="fr-FR" sz="1400" u="sng" dirty="0">
                <a:latin typeface="SimpleRonde" pitchFamily="2" charset="0"/>
              </a:endParaRPr>
            </a:p>
          </p:txBody>
        </p:sp>
        <p:sp>
          <p:nvSpPr>
            <p:cNvPr id="65" name="Rectangle à coins arrondis 64"/>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4" name="ZoneTexte 13"/>
          <p:cNvSpPr txBox="1"/>
          <p:nvPr/>
        </p:nvSpPr>
        <p:spPr>
          <a:xfrm>
            <a:off x="296652" y="2648744"/>
            <a:ext cx="6372708" cy="1200329"/>
          </a:xfrm>
          <a:prstGeom prst="rect">
            <a:avLst/>
          </a:prstGeom>
          <a:noFill/>
        </p:spPr>
        <p:txBody>
          <a:bodyPr wrap="square" rtlCol="0">
            <a:spAutoFit/>
          </a:bodyPr>
          <a:lstStyle/>
          <a:p>
            <a:pPr>
              <a:lnSpc>
                <a:spcPct val="200000"/>
              </a:lnSpc>
            </a:pPr>
            <a:r>
              <a:rPr lang="fr-FR" sz="1200" dirty="0" smtClean="0">
                <a:latin typeface="Comic Sans MS" pitchFamily="66" charset="0"/>
              </a:rPr>
              <a:t>La classe va à la piscine de Millau. </a:t>
            </a:r>
          </a:p>
          <a:p>
            <a:pPr>
              <a:lnSpc>
                <a:spcPct val="200000"/>
              </a:lnSpc>
            </a:pPr>
            <a:r>
              <a:rPr lang="fr-FR" sz="1200" dirty="0" smtClean="0">
                <a:latin typeface="Comic Sans MS" pitchFamily="66" charset="0"/>
              </a:rPr>
              <a:t>Les élèves découvrent Benjamin Heine, un photographe.</a:t>
            </a:r>
          </a:p>
          <a:p>
            <a:pPr>
              <a:lnSpc>
                <a:spcPct val="200000"/>
              </a:lnSpc>
            </a:pPr>
            <a:r>
              <a:rPr lang="fr-FR" sz="1200" dirty="0" smtClean="0">
                <a:latin typeface="Comic Sans MS" pitchFamily="66" charset="0"/>
              </a:rPr>
              <a:t>Les enfants découvrent l’Afrique grâce à la littérature.</a:t>
            </a:r>
            <a:endParaRPr lang="fr-FR" sz="1200" dirty="0">
              <a:latin typeface="Comic Sans MS" pitchFamily="66" charset="0"/>
            </a:endParaRPr>
          </a:p>
        </p:txBody>
      </p:sp>
    </p:spTree>
    <p:extLst>
      <p:ext uri="{BB962C8B-B14F-4D97-AF65-F5344CB8AC3E}">
        <p14:creationId xmlns:p14="http://schemas.microsoft.com/office/powerpoint/2010/main" val="28938873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 nom</a:t>
            </a:r>
            <a:endParaRPr lang="fr-FR" dirty="0"/>
          </a:p>
        </p:txBody>
      </p:sp>
      <p:grpSp>
        <p:nvGrpSpPr>
          <p:cNvPr id="5" name="Groupe 4"/>
          <p:cNvGrpSpPr/>
          <p:nvPr/>
        </p:nvGrpSpPr>
        <p:grpSpPr>
          <a:xfrm>
            <a:off x="116632" y="1352600"/>
            <a:ext cx="6653336" cy="468196"/>
            <a:chOff x="116632" y="1352600"/>
            <a:chExt cx="6653336" cy="468196"/>
          </a:xfrm>
        </p:grpSpPr>
        <p:grpSp>
          <p:nvGrpSpPr>
            <p:cNvPr id="6" name="Groupe 5"/>
            <p:cNvGrpSpPr/>
            <p:nvPr/>
          </p:nvGrpSpPr>
          <p:grpSpPr>
            <a:xfrm>
              <a:off x="116632" y="1352600"/>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ZoneTexte 6"/>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Recopie les noms suivants dans la bonne colonne.</a:t>
              </a:r>
              <a:endParaRPr lang="fr-FR" sz="1400" u="sng" dirty="0">
                <a:latin typeface="SimpleRonde" pitchFamily="2" charset="0"/>
              </a:endParaRPr>
            </a:p>
          </p:txBody>
        </p:sp>
        <p:sp>
          <p:nvSpPr>
            <p:cNvPr id="8" name="Rectangle à coins arrondis 7"/>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11" name="Tableau 10"/>
          <p:cNvGraphicFramePr>
            <a:graphicFrameLocks noGrp="1"/>
          </p:cNvGraphicFramePr>
          <p:nvPr>
            <p:extLst>
              <p:ext uri="{D42A27DB-BD31-4B8C-83A1-F6EECF244321}">
                <p14:modId xmlns:p14="http://schemas.microsoft.com/office/powerpoint/2010/main" val="3200729673"/>
              </p:ext>
            </p:extLst>
          </p:nvPr>
        </p:nvGraphicFramePr>
        <p:xfrm>
          <a:off x="260648" y="2576736"/>
          <a:ext cx="6408712" cy="1828800"/>
        </p:xfrm>
        <a:graphic>
          <a:graphicData uri="http://schemas.openxmlformats.org/drawingml/2006/table">
            <a:tbl>
              <a:tblPr bandRow="1">
                <a:tableStyleId>{073A0DAA-6AF3-43AB-8588-CEC1D06C72B9}</a:tableStyleId>
              </a:tblPr>
              <a:tblGrid>
                <a:gridCol w="3204356"/>
                <a:gridCol w="3204356"/>
              </a:tblGrid>
              <a:tr h="144016">
                <a:tc>
                  <a:txBody>
                    <a:bodyPr/>
                    <a:lstStyle/>
                    <a:p>
                      <a:pPr algn="ctr"/>
                      <a:r>
                        <a:rPr lang="fr-FR" sz="1200" dirty="0" smtClean="0">
                          <a:latin typeface="Comic Sans MS" pitchFamily="66" charset="0"/>
                        </a:rPr>
                        <a:t>Noms communs</a:t>
                      </a:r>
                      <a:endParaRPr lang="fr-FR" sz="12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200" dirty="0" smtClean="0">
                          <a:latin typeface="Comic Sans MS" pitchFamily="66" charset="0"/>
                        </a:rPr>
                        <a:t>Noms propres</a:t>
                      </a:r>
                      <a:endParaRPr lang="fr-FR" sz="12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nSpc>
                          <a:spcPct val="200000"/>
                        </a:lnSpc>
                      </a:pPr>
                      <a:r>
                        <a:rPr lang="fr-FR" sz="1200" dirty="0" smtClean="0">
                          <a:latin typeface="Comic Sans MS" pitchFamily="66" charset="0"/>
                        </a:rPr>
                        <a:t>____________________________________________________________________________________________________________________________</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200000"/>
                        </a:lnSpc>
                        <a:spcBef>
                          <a:spcPts val="0"/>
                        </a:spcBef>
                        <a:spcAft>
                          <a:spcPts val="0"/>
                        </a:spcAft>
                        <a:buClrTx/>
                        <a:buSzTx/>
                        <a:buFontTx/>
                        <a:buNone/>
                        <a:tabLst/>
                        <a:defRPr/>
                      </a:pPr>
                      <a:r>
                        <a:rPr lang="fr-FR" sz="1200" dirty="0" smtClean="0">
                          <a:latin typeface="Comic Sans MS" pitchFamily="66" charset="0"/>
                        </a:rPr>
                        <a:t>____________________________________________________________________________________________________________________________</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2" name="ZoneTexte 11"/>
          <p:cNvSpPr txBox="1"/>
          <p:nvPr/>
        </p:nvSpPr>
        <p:spPr>
          <a:xfrm>
            <a:off x="116632" y="1899047"/>
            <a:ext cx="6653336" cy="338747"/>
          </a:xfrm>
          <a:prstGeom prst="rect">
            <a:avLst/>
          </a:prstGeom>
          <a:noFill/>
        </p:spPr>
        <p:txBody>
          <a:bodyPr wrap="square" rtlCol="0">
            <a:spAutoFit/>
          </a:bodyPr>
          <a:lstStyle/>
          <a:p>
            <a:pPr algn="ctr">
              <a:lnSpc>
                <a:spcPct val="150000"/>
              </a:lnSpc>
            </a:pPr>
            <a:r>
              <a:rPr lang="fr-FR" sz="1200" b="1" dirty="0" smtClean="0">
                <a:latin typeface="Comic Sans MS" pitchFamily="66" charset="0"/>
              </a:rPr>
              <a:t>Afrique – bouteille – glaçon – Portugais – règle – Marie – Seine - stylo</a:t>
            </a:r>
            <a:endParaRPr lang="fr-FR" sz="1200" b="1" dirty="0">
              <a:latin typeface="Comic Sans MS" pitchFamily="66" charset="0"/>
            </a:endParaRPr>
          </a:p>
        </p:txBody>
      </p:sp>
      <p:grpSp>
        <p:nvGrpSpPr>
          <p:cNvPr id="19" name="Groupe 18"/>
          <p:cNvGrpSpPr/>
          <p:nvPr/>
        </p:nvGrpSpPr>
        <p:grpSpPr>
          <a:xfrm>
            <a:off x="116632" y="4636760"/>
            <a:ext cx="6653336" cy="495126"/>
            <a:chOff x="116632" y="1352600"/>
            <a:chExt cx="6653336" cy="495126"/>
          </a:xfrm>
        </p:grpSpPr>
        <p:grpSp>
          <p:nvGrpSpPr>
            <p:cNvPr id="20" name="Groupe 19"/>
            <p:cNvGrpSpPr/>
            <p:nvPr/>
          </p:nvGrpSpPr>
          <p:grpSpPr>
            <a:xfrm>
              <a:off x="116632" y="1352600"/>
              <a:ext cx="360040" cy="461665"/>
              <a:chOff x="116632" y="1352600"/>
              <a:chExt cx="360040" cy="461665"/>
            </a:xfrm>
          </p:grpSpPr>
          <p:sp>
            <p:nvSpPr>
              <p:cNvPr id="23" name="Ellipse 22"/>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1" name="ZoneTexte 20"/>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Relie à la règle le nom propre au nom commun.</a:t>
              </a:r>
              <a:endParaRPr lang="fr-FR" sz="1400" u="sng" dirty="0">
                <a:latin typeface="SimpleRonde" pitchFamily="2" charset="0"/>
              </a:endParaRPr>
            </a:p>
          </p:txBody>
        </p:sp>
        <p:sp>
          <p:nvSpPr>
            <p:cNvPr id="22" name="Rectangle à coins arrondis 21"/>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25" name="Tableau 24"/>
          <p:cNvGraphicFramePr>
            <a:graphicFrameLocks noGrp="1"/>
          </p:cNvGraphicFramePr>
          <p:nvPr>
            <p:extLst>
              <p:ext uri="{D42A27DB-BD31-4B8C-83A1-F6EECF244321}">
                <p14:modId xmlns:p14="http://schemas.microsoft.com/office/powerpoint/2010/main" val="1744264207"/>
              </p:ext>
            </p:extLst>
          </p:nvPr>
        </p:nvGraphicFramePr>
        <p:xfrm>
          <a:off x="520080" y="5284832"/>
          <a:ext cx="5645224" cy="1036320"/>
        </p:xfrm>
        <a:graphic>
          <a:graphicData uri="http://schemas.openxmlformats.org/drawingml/2006/table">
            <a:tbl>
              <a:tblPr bandRow="1">
                <a:tableStyleId>{5C22544A-7EE6-4342-B048-85BDC9FD1C3A}</a:tableStyleId>
              </a:tblPr>
              <a:tblGrid>
                <a:gridCol w="1728192"/>
                <a:gridCol w="1296144"/>
                <a:gridCol w="720080"/>
                <a:gridCol w="1900808"/>
              </a:tblGrid>
              <a:tr h="144016">
                <a:tc>
                  <a:txBody>
                    <a:bodyPr/>
                    <a:lstStyle/>
                    <a:p>
                      <a:pPr algn="r"/>
                      <a:r>
                        <a:rPr lang="fr-FR" sz="1100" dirty="0" smtClean="0">
                          <a:latin typeface="Comic Sans MS" pitchFamily="66" charset="0"/>
                        </a:rPr>
                        <a:t>Nîmes</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un prénom</a:t>
                      </a:r>
                      <a:endParaRPr lang="fr-FR" sz="1100" dirty="0">
                        <a:latin typeface="Comic Sans MS" pitchFamily="66" charset="0"/>
                      </a:endParaRPr>
                    </a:p>
                  </a:txBody>
                  <a:tcPr anchor="ctr">
                    <a:solidFill>
                      <a:schemeClr val="bg1"/>
                    </a:solidFill>
                  </a:tcPr>
                </a:tc>
              </a:tr>
              <a:tr h="133216">
                <a:tc>
                  <a:txBody>
                    <a:bodyPr/>
                    <a:lstStyle/>
                    <a:p>
                      <a:pPr algn="r"/>
                      <a:r>
                        <a:rPr lang="fr-FR" sz="1100" dirty="0" smtClean="0">
                          <a:latin typeface="Comic Sans MS" pitchFamily="66" charset="0"/>
                        </a:rPr>
                        <a:t>Jérôme</a:t>
                      </a: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un</a:t>
                      </a:r>
                      <a:r>
                        <a:rPr lang="fr-FR" sz="1100" baseline="0" dirty="0" smtClean="0">
                          <a:latin typeface="Comic Sans MS" pitchFamily="66" charset="0"/>
                        </a:rPr>
                        <a:t> département</a:t>
                      </a:r>
                      <a:endParaRPr lang="fr-FR" sz="1100" dirty="0">
                        <a:latin typeface="Comic Sans MS" pitchFamily="66" charset="0"/>
                      </a:endParaRPr>
                    </a:p>
                  </a:txBody>
                  <a:tcPr anchor="ctr">
                    <a:solidFill>
                      <a:schemeClr val="bg1"/>
                    </a:solidFill>
                  </a:tcPr>
                </a:tc>
              </a:tr>
              <a:tr h="129912">
                <a:tc>
                  <a:txBody>
                    <a:bodyPr/>
                    <a:lstStyle/>
                    <a:p>
                      <a:pPr algn="r"/>
                      <a:r>
                        <a:rPr lang="fr-FR" sz="1100" dirty="0" smtClean="0">
                          <a:latin typeface="Comic Sans MS" pitchFamily="66" charset="0"/>
                        </a:rPr>
                        <a:t>la</a:t>
                      </a:r>
                      <a:r>
                        <a:rPr lang="fr-FR" sz="1100" baseline="0" dirty="0" smtClean="0">
                          <a:latin typeface="Comic Sans MS" pitchFamily="66" charset="0"/>
                        </a:rPr>
                        <a:t> Méditerranée</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une mer</a:t>
                      </a:r>
                      <a:endParaRPr lang="fr-FR" sz="1100" dirty="0">
                        <a:latin typeface="Comic Sans MS" pitchFamily="66" charset="0"/>
                      </a:endParaRPr>
                    </a:p>
                  </a:txBody>
                  <a:tcPr anchor="ctr">
                    <a:solidFill>
                      <a:schemeClr val="bg1"/>
                    </a:solidFill>
                  </a:tcPr>
                </a:tc>
              </a:tr>
              <a:tr h="0">
                <a:tc>
                  <a:txBody>
                    <a:bodyPr/>
                    <a:lstStyle/>
                    <a:p>
                      <a:pPr algn="r"/>
                      <a:r>
                        <a:rPr lang="fr-FR" sz="1100" dirty="0" smtClean="0">
                          <a:latin typeface="Comic Sans MS" pitchFamily="66" charset="0"/>
                        </a:rPr>
                        <a:t>le</a:t>
                      </a:r>
                      <a:r>
                        <a:rPr lang="fr-FR" sz="1100" baseline="0" dirty="0" smtClean="0">
                          <a:latin typeface="Comic Sans MS" pitchFamily="66" charset="0"/>
                        </a:rPr>
                        <a:t> Gard</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une</a:t>
                      </a:r>
                      <a:r>
                        <a:rPr lang="fr-FR" sz="1100" baseline="0" dirty="0" smtClean="0">
                          <a:latin typeface="Comic Sans MS" pitchFamily="66" charset="0"/>
                        </a:rPr>
                        <a:t> ville</a:t>
                      </a:r>
                      <a:endParaRPr lang="fr-FR" sz="1100" dirty="0">
                        <a:latin typeface="Comic Sans MS" pitchFamily="66" charset="0"/>
                      </a:endParaRPr>
                    </a:p>
                  </a:txBody>
                  <a:tcPr anchor="ctr">
                    <a:solidFill>
                      <a:schemeClr val="bg1"/>
                    </a:solidFill>
                  </a:tcPr>
                </a:tc>
              </a:tr>
            </a:tbl>
          </a:graphicData>
        </a:graphic>
      </p:graphicFrame>
      <p:grpSp>
        <p:nvGrpSpPr>
          <p:cNvPr id="26" name="Groupe 25"/>
          <p:cNvGrpSpPr/>
          <p:nvPr/>
        </p:nvGrpSpPr>
        <p:grpSpPr>
          <a:xfrm>
            <a:off x="116632" y="6510972"/>
            <a:ext cx="6653336" cy="495126"/>
            <a:chOff x="116632" y="1352600"/>
            <a:chExt cx="6653336" cy="495126"/>
          </a:xfrm>
        </p:grpSpPr>
        <p:grpSp>
          <p:nvGrpSpPr>
            <p:cNvPr id="27" name="Groupe 26"/>
            <p:cNvGrpSpPr/>
            <p:nvPr/>
          </p:nvGrpSpPr>
          <p:grpSpPr>
            <a:xfrm>
              <a:off x="116632" y="1352600"/>
              <a:ext cx="360040" cy="461665"/>
              <a:chOff x="116632" y="1352600"/>
              <a:chExt cx="360040" cy="461665"/>
            </a:xfrm>
          </p:grpSpPr>
          <p:sp>
            <p:nvSpPr>
              <p:cNvPr id="30" name="Ellipse 2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ZoneTexte 3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8" name="ZoneTexte 27"/>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Ecris une liste de noms pour ce personnage.</a:t>
              </a:r>
              <a:endParaRPr lang="fr-FR" sz="1400" u="sng" dirty="0">
                <a:latin typeface="SimpleRonde" pitchFamily="2" charset="0"/>
              </a:endParaRPr>
            </a:p>
          </p:txBody>
        </p:sp>
        <p:sp>
          <p:nvSpPr>
            <p:cNvPr id="29" name="Rectangle à coins arrondis 28"/>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pic>
        <p:nvPicPr>
          <p:cNvPr id="13"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68145" y="7041232"/>
            <a:ext cx="2100607" cy="2625758"/>
          </a:xfrm>
          <a:prstGeom prst="rect">
            <a:avLst/>
          </a:prstGeom>
        </p:spPr>
      </p:pic>
      <p:pic>
        <p:nvPicPr>
          <p:cNvPr id="43" name="Image 42" descr="Capture d’écran"/>
          <p:cNvPicPr>
            <a:picLocks noChangeAspect="1"/>
          </p:cNvPicPr>
          <p:nvPr/>
        </p:nvPicPr>
        <p:blipFill rotWithShape="1">
          <a:blip r:embed="rId3">
            <a:extLst>
              <a:ext uri="{28A0092B-C50C-407E-A947-70E740481C1C}">
                <a14:useLocalDpi xmlns:a14="http://schemas.microsoft.com/office/drawing/2010/main" val="0"/>
              </a:ext>
            </a:extLst>
          </a:blip>
          <a:srcRect l="2925" t="-1" r="36811" b="9697"/>
          <a:stretch/>
        </p:blipFill>
        <p:spPr>
          <a:xfrm>
            <a:off x="116632" y="7269005"/>
            <a:ext cx="4132880" cy="2170212"/>
          </a:xfrm>
          <a:prstGeom prst="rect">
            <a:avLst/>
          </a:prstGeom>
        </p:spPr>
      </p:pic>
    </p:spTree>
    <p:extLst>
      <p:ext uri="{BB962C8B-B14F-4D97-AF65-F5344CB8AC3E}">
        <p14:creationId xmlns:p14="http://schemas.microsoft.com/office/powerpoint/2010/main" val="2205949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 nom</a:t>
            </a:r>
            <a:endParaRPr lang="fr-FR" dirty="0"/>
          </a:p>
        </p:txBody>
      </p:sp>
      <p:grpSp>
        <p:nvGrpSpPr>
          <p:cNvPr id="5" name="Groupe 4"/>
          <p:cNvGrpSpPr/>
          <p:nvPr/>
        </p:nvGrpSpPr>
        <p:grpSpPr>
          <a:xfrm>
            <a:off x="116632" y="1352600"/>
            <a:ext cx="6653336" cy="468196"/>
            <a:chOff x="116632" y="1352600"/>
            <a:chExt cx="6653336" cy="468196"/>
          </a:xfrm>
        </p:grpSpPr>
        <p:grpSp>
          <p:nvGrpSpPr>
            <p:cNvPr id="6" name="Groupe 5"/>
            <p:cNvGrpSpPr/>
            <p:nvPr/>
          </p:nvGrpSpPr>
          <p:grpSpPr>
            <a:xfrm>
              <a:off x="116632" y="1352600"/>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ZoneTexte 6"/>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Recopie les noms suivants dans la bonne colonne.</a:t>
              </a:r>
              <a:endParaRPr lang="fr-FR" sz="1400" u="sng" dirty="0">
                <a:latin typeface="SimpleRonde" pitchFamily="2" charset="0"/>
              </a:endParaRPr>
            </a:p>
          </p:txBody>
        </p:sp>
        <p:sp>
          <p:nvSpPr>
            <p:cNvPr id="8" name="Rectangle à coins arrondis 7"/>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11" name="Tableau 10"/>
          <p:cNvGraphicFramePr>
            <a:graphicFrameLocks noGrp="1"/>
          </p:cNvGraphicFramePr>
          <p:nvPr>
            <p:extLst>
              <p:ext uri="{D42A27DB-BD31-4B8C-83A1-F6EECF244321}">
                <p14:modId xmlns:p14="http://schemas.microsoft.com/office/powerpoint/2010/main" val="2282224271"/>
              </p:ext>
            </p:extLst>
          </p:nvPr>
        </p:nvGraphicFramePr>
        <p:xfrm>
          <a:off x="260648" y="2576736"/>
          <a:ext cx="6408712" cy="1828800"/>
        </p:xfrm>
        <a:graphic>
          <a:graphicData uri="http://schemas.openxmlformats.org/drawingml/2006/table">
            <a:tbl>
              <a:tblPr bandRow="1">
                <a:tableStyleId>{073A0DAA-6AF3-43AB-8588-CEC1D06C72B9}</a:tableStyleId>
              </a:tblPr>
              <a:tblGrid>
                <a:gridCol w="3204356"/>
                <a:gridCol w="3204356"/>
              </a:tblGrid>
              <a:tr h="144016">
                <a:tc>
                  <a:txBody>
                    <a:bodyPr/>
                    <a:lstStyle/>
                    <a:p>
                      <a:pPr algn="ctr"/>
                      <a:r>
                        <a:rPr lang="fr-FR" sz="1200" dirty="0" smtClean="0">
                          <a:latin typeface="Comic Sans MS" pitchFamily="66" charset="0"/>
                        </a:rPr>
                        <a:t>Noms communs</a:t>
                      </a:r>
                      <a:endParaRPr lang="fr-FR" sz="12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200" dirty="0" smtClean="0">
                          <a:latin typeface="Comic Sans MS" pitchFamily="66" charset="0"/>
                        </a:rPr>
                        <a:t>Noms propres</a:t>
                      </a:r>
                      <a:endParaRPr lang="fr-FR" sz="1200" dirty="0">
                        <a:latin typeface="Comic Sans MS"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nSpc>
                          <a:spcPct val="200000"/>
                        </a:lnSpc>
                      </a:pPr>
                      <a:r>
                        <a:rPr lang="fr-FR" sz="1200" dirty="0" smtClean="0">
                          <a:latin typeface="Comic Sans MS" pitchFamily="66" charset="0"/>
                        </a:rPr>
                        <a:t>____________________________________________________________________________________________________________________________</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200000"/>
                        </a:lnSpc>
                        <a:spcBef>
                          <a:spcPts val="0"/>
                        </a:spcBef>
                        <a:spcAft>
                          <a:spcPts val="0"/>
                        </a:spcAft>
                        <a:buClrTx/>
                        <a:buSzTx/>
                        <a:buFontTx/>
                        <a:buNone/>
                        <a:tabLst/>
                        <a:defRPr/>
                      </a:pPr>
                      <a:r>
                        <a:rPr lang="fr-FR" sz="1200" dirty="0" smtClean="0">
                          <a:latin typeface="Comic Sans MS" pitchFamily="66" charset="0"/>
                        </a:rPr>
                        <a:t>____________________________________________________________________________________________________________________________</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2" name="ZoneTexte 11"/>
          <p:cNvSpPr txBox="1"/>
          <p:nvPr/>
        </p:nvSpPr>
        <p:spPr>
          <a:xfrm>
            <a:off x="116632" y="1899047"/>
            <a:ext cx="6653336" cy="338747"/>
          </a:xfrm>
          <a:prstGeom prst="rect">
            <a:avLst/>
          </a:prstGeom>
          <a:noFill/>
        </p:spPr>
        <p:txBody>
          <a:bodyPr wrap="square" rtlCol="0">
            <a:spAutoFit/>
          </a:bodyPr>
          <a:lstStyle/>
          <a:p>
            <a:pPr algn="ctr">
              <a:lnSpc>
                <a:spcPct val="150000"/>
              </a:lnSpc>
            </a:pPr>
            <a:r>
              <a:rPr lang="fr-FR" sz="1200" b="1" dirty="0" smtClean="0">
                <a:latin typeface="Comic Sans MS" pitchFamily="66" charset="0"/>
              </a:rPr>
              <a:t>Maupassant – frère – Bahamas – robe – toboggan – Cartier – main - magazine</a:t>
            </a:r>
            <a:endParaRPr lang="fr-FR" sz="1200" b="1" dirty="0">
              <a:latin typeface="Comic Sans MS" pitchFamily="66" charset="0"/>
            </a:endParaRPr>
          </a:p>
        </p:txBody>
      </p:sp>
      <p:grpSp>
        <p:nvGrpSpPr>
          <p:cNvPr id="19" name="Groupe 18"/>
          <p:cNvGrpSpPr/>
          <p:nvPr/>
        </p:nvGrpSpPr>
        <p:grpSpPr>
          <a:xfrm>
            <a:off x="116632" y="4636760"/>
            <a:ext cx="6653336" cy="495126"/>
            <a:chOff x="116632" y="1352600"/>
            <a:chExt cx="6653336" cy="495126"/>
          </a:xfrm>
        </p:grpSpPr>
        <p:grpSp>
          <p:nvGrpSpPr>
            <p:cNvPr id="20" name="Groupe 19"/>
            <p:cNvGrpSpPr/>
            <p:nvPr/>
          </p:nvGrpSpPr>
          <p:grpSpPr>
            <a:xfrm>
              <a:off x="116632" y="1352600"/>
              <a:ext cx="360040" cy="461665"/>
              <a:chOff x="116632" y="1352600"/>
              <a:chExt cx="360040" cy="461665"/>
            </a:xfrm>
          </p:grpSpPr>
          <p:sp>
            <p:nvSpPr>
              <p:cNvPr id="23" name="Ellipse 22"/>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1" name="ZoneTexte 20"/>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Relie à la règle le nom propre au nom commun.</a:t>
              </a:r>
              <a:endParaRPr lang="fr-FR" sz="1400" u="sng" dirty="0">
                <a:latin typeface="SimpleRonde" pitchFamily="2" charset="0"/>
              </a:endParaRPr>
            </a:p>
          </p:txBody>
        </p:sp>
        <p:sp>
          <p:nvSpPr>
            <p:cNvPr id="22" name="Rectangle à coins arrondis 21"/>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25" name="Tableau 24"/>
          <p:cNvGraphicFramePr>
            <a:graphicFrameLocks noGrp="1"/>
          </p:cNvGraphicFramePr>
          <p:nvPr>
            <p:extLst>
              <p:ext uri="{D42A27DB-BD31-4B8C-83A1-F6EECF244321}">
                <p14:modId xmlns:p14="http://schemas.microsoft.com/office/powerpoint/2010/main" val="4089696047"/>
              </p:ext>
            </p:extLst>
          </p:nvPr>
        </p:nvGraphicFramePr>
        <p:xfrm>
          <a:off x="520080" y="5284832"/>
          <a:ext cx="5645224" cy="1036320"/>
        </p:xfrm>
        <a:graphic>
          <a:graphicData uri="http://schemas.openxmlformats.org/drawingml/2006/table">
            <a:tbl>
              <a:tblPr bandRow="1">
                <a:tableStyleId>{5C22544A-7EE6-4342-B048-85BDC9FD1C3A}</a:tableStyleId>
              </a:tblPr>
              <a:tblGrid>
                <a:gridCol w="1728192"/>
                <a:gridCol w="1296144"/>
                <a:gridCol w="720080"/>
                <a:gridCol w="1900808"/>
              </a:tblGrid>
              <a:tr h="144016">
                <a:tc>
                  <a:txBody>
                    <a:bodyPr/>
                    <a:lstStyle/>
                    <a:p>
                      <a:pPr algn="r"/>
                      <a:r>
                        <a:rPr lang="fr-FR" sz="1100" dirty="0" smtClean="0">
                          <a:latin typeface="Comic Sans MS" pitchFamily="66" charset="0"/>
                        </a:rPr>
                        <a:t>Espagne</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un chanteur</a:t>
                      </a:r>
                      <a:endParaRPr lang="fr-FR" sz="1100" dirty="0">
                        <a:latin typeface="Comic Sans MS" pitchFamily="66" charset="0"/>
                      </a:endParaRPr>
                    </a:p>
                  </a:txBody>
                  <a:tcPr anchor="ctr">
                    <a:solidFill>
                      <a:schemeClr val="bg1"/>
                    </a:solidFill>
                  </a:tcPr>
                </a:tc>
              </a:tr>
              <a:tr h="133216">
                <a:tc>
                  <a:txBody>
                    <a:bodyPr/>
                    <a:lstStyle/>
                    <a:p>
                      <a:pPr algn="r"/>
                      <a:r>
                        <a:rPr lang="fr-FR" sz="1100" dirty="0" smtClean="0">
                          <a:latin typeface="Comic Sans MS" pitchFamily="66" charset="0"/>
                        </a:rPr>
                        <a:t>Paris</a:t>
                      </a: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un</a:t>
                      </a:r>
                      <a:r>
                        <a:rPr lang="fr-FR" sz="1100" baseline="0" dirty="0" smtClean="0">
                          <a:latin typeface="Comic Sans MS" pitchFamily="66" charset="0"/>
                        </a:rPr>
                        <a:t> pays</a:t>
                      </a:r>
                      <a:endParaRPr lang="fr-FR" sz="1100" dirty="0">
                        <a:latin typeface="Comic Sans MS" pitchFamily="66" charset="0"/>
                      </a:endParaRPr>
                    </a:p>
                  </a:txBody>
                  <a:tcPr anchor="ctr">
                    <a:solidFill>
                      <a:schemeClr val="bg1"/>
                    </a:solidFill>
                  </a:tcPr>
                </a:tc>
              </a:tr>
              <a:tr h="129912">
                <a:tc>
                  <a:txBody>
                    <a:bodyPr/>
                    <a:lstStyle/>
                    <a:p>
                      <a:pPr algn="r"/>
                      <a:r>
                        <a:rPr lang="fr-FR" sz="1100" dirty="0" smtClean="0">
                          <a:latin typeface="Comic Sans MS" pitchFamily="66" charset="0"/>
                        </a:rPr>
                        <a:t>l’Amérique</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un</a:t>
                      </a:r>
                      <a:r>
                        <a:rPr lang="fr-FR" sz="1100" baseline="0" dirty="0" smtClean="0">
                          <a:latin typeface="Comic Sans MS" pitchFamily="66" charset="0"/>
                        </a:rPr>
                        <a:t> continent</a:t>
                      </a:r>
                      <a:endParaRPr lang="fr-FR" sz="1100" dirty="0">
                        <a:latin typeface="Comic Sans MS" pitchFamily="66" charset="0"/>
                      </a:endParaRPr>
                    </a:p>
                  </a:txBody>
                  <a:tcPr anchor="ctr">
                    <a:solidFill>
                      <a:schemeClr val="bg1"/>
                    </a:solidFill>
                  </a:tcPr>
                </a:tc>
              </a:tr>
              <a:tr h="0">
                <a:tc>
                  <a:txBody>
                    <a:bodyPr/>
                    <a:lstStyle/>
                    <a:p>
                      <a:pPr algn="r"/>
                      <a:r>
                        <a:rPr lang="fr-FR" sz="1100" dirty="0" smtClean="0">
                          <a:latin typeface="Comic Sans MS" pitchFamily="66" charset="0"/>
                        </a:rPr>
                        <a:t>Stromae</a:t>
                      </a:r>
                      <a:endParaRPr lang="fr-FR" sz="11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100" dirty="0" smtClean="0">
                          <a:latin typeface="Comic Sans MS" pitchFamily="66" charset="0"/>
                        </a:rPr>
                        <a:t>une</a:t>
                      </a:r>
                      <a:r>
                        <a:rPr lang="fr-FR" sz="1100" baseline="0" dirty="0" smtClean="0">
                          <a:latin typeface="Comic Sans MS" pitchFamily="66" charset="0"/>
                        </a:rPr>
                        <a:t> capitale</a:t>
                      </a:r>
                      <a:endParaRPr lang="fr-FR" sz="1100" dirty="0">
                        <a:latin typeface="Comic Sans MS" pitchFamily="66" charset="0"/>
                      </a:endParaRPr>
                    </a:p>
                  </a:txBody>
                  <a:tcPr anchor="ctr">
                    <a:solidFill>
                      <a:schemeClr val="bg1"/>
                    </a:solidFill>
                  </a:tcPr>
                </a:tc>
              </a:tr>
            </a:tbl>
          </a:graphicData>
        </a:graphic>
      </p:graphicFrame>
      <p:grpSp>
        <p:nvGrpSpPr>
          <p:cNvPr id="26" name="Groupe 25"/>
          <p:cNvGrpSpPr/>
          <p:nvPr/>
        </p:nvGrpSpPr>
        <p:grpSpPr>
          <a:xfrm>
            <a:off x="116632" y="6510972"/>
            <a:ext cx="6653336" cy="495126"/>
            <a:chOff x="116632" y="1352600"/>
            <a:chExt cx="6653336" cy="495126"/>
          </a:xfrm>
        </p:grpSpPr>
        <p:grpSp>
          <p:nvGrpSpPr>
            <p:cNvPr id="27" name="Groupe 26"/>
            <p:cNvGrpSpPr/>
            <p:nvPr/>
          </p:nvGrpSpPr>
          <p:grpSpPr>
            <a:xfrm>
              <a:off x="116632" y="1352600"/>
              <a:ext cx="360040" cy="461665"/>
              <a:chOff x="116632" y="1352600"/>
              <a:chExt cx="360040" cy="461665"/>
            </a:xfrm>
          </p:grpSpPr>
          <p:sp>
            <p:nvSpPr>
              <p:cNvPr id="30" name="Ellipse 2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ZoneTexte 3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8" name="ZoneTexte 27"/>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Ecris une liste de noms pour ce personnage.</a:t>
              </a:r>
              <a:endParaRPr lang="fr-FR" sz="1400" u="sng" dirty="0">
                <a:latin typeface="SimpleRonde" pitchFamily="2" charset="0"/>
              </a:endParaRPr>
            </a:p>
          </p:txBody>
        </p:sp>
        <p:sp>
          <p:nvSpPr>
            <p:cNvPr id="29" name="Rectangle à coins arrondis 28"/>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pic>
        <p:nvPicPr>
          <p:cNvPr id="13"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68145" y="7041232"/>
            <a:ext cx="2100606" cy="2625758"/>
          </a:xfrm>
          <a:prstGeom prst="rect">
            <a:avLst/>
          </a:prstGeom>
        </p:spPr>
      </p:pic>
      <p:pic>
        <p:nvPicPr>
          <p:cNvPr id="43" name="Image 42" descr="Capture d’écran"/>
          <p:cNvPicPr>
            <a:picLocks noChangeAspect="1"/>
          </p:cNvPicPr>
          <p:nvPr/>
        </p:nvPicPr>
        <p:blipFill rotWithShape="1">
          <a:blip r:embed="rId3">
            <a:extLst>
              <a:ext uri="{28A0092B-C50C-407E-A947-70E740481C1C}">
                <a14:useLocalDpi xmlns:a14="http://schemas.microsoft.com/office/drawing/2010/main" val="0"/>
              </a:ext>
            </a:extLst>
          </a:blip>
          <a:srcRect l="2925" t="-1" r="36811" b="9697"/>
          <a:stretch/>
        </p:blipFill>
        <p:spPr>
          <a:xfrm>
            <a:off x="116632" y="7269005"/>
            <a:ext cx="4132880" cy="2170212"/>
          </a:xfrm>
          <a:prstGeom prst="rect">
            <a:avLst/>
          </a:prstGeom>
        </p:spPr>
      </p:pic>
    </p:spTree>
    <p:extLst>
      <p:ext uri="{BB962C8B-B14F-4D97-AF65-F5344CB8AC3E}">
        <p14:creationId xmlns:p14="http://schemas.microsoft.com/office/powerpoint/2010/main" val="14907665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 déterminant</a:t>
            </a:r>
            <a:endParaRPr lang="fr-FR" dirty="0"/>
          </a:p>
        </p:txBody>
      </p:sp>
      <p:grpSp>
        <p:nvGrpSpPr>
          <p:cNvPr id="13" name="Groupe 12"/>
          <p:cNvGrpSpPr/>
          <p:nvPr/>
        </p:nvGrpSpPr>
        <p:grpSpPr>
          <a:xfrm>
            <a:off x="116632" y="1793578"/>
            <a:ext cx="6653336" cy="495126"/>
            <a:chOff x="116632" y="1352600"/>
            <a:chExt cx="6653336" cy="495126"/>
          </a:xfrm>
        </p:grpSpPr>
        <p:grpSp>
          <p:nvGrpSpPr>
            <p:cNvPr id="14" name="Groupe 13"/>
            <p:cNvGrpSpPr/>
            <p:nvPr/>
          </p:nvGrpSpPr>
          <p:grpSpPr>
            <a:xfrm>
              <a:off x="116632" y="1352600"/>
              <a:ext cx="360040" cy="461665"/>
              <a:chOff x="116632" y="1352600"/>
              <a:chExt cx="360040" cy="461665"/>
            </a:xfrm>
          </p:grpSpPr>
          <p:sp>
            <p:nvSpPr>
              <p:cNvPr id="17" name="Ellipse 1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5" name="ZoneTexte 14"/>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Barre les déterminants qui ne conviennent pas au nom.</a:t>
              </a:r>
              <a:endParaRPr lang="fr-FR" sz="1400" u="sng" dirty="0">
                <a:latin typeface="SimpleRonde" pitchFamily="2" charset="0"/>
              </a:endParaRPr>
            </a:p>
          </p:txBody>
        </p:sp>
        <p:sp>
          <p:nvSpPr>
            <p:cNvPr id="16" name="Rectangle à coins arrondis 1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19" name="Tableau 18"/>
          <p:cNvGraphicFramePr>
            <a:graphicFrameLocks noGrp="1"/>
          </p:cNvGraphicFramePr>
          <p:nvPr>
            <p:extLst>
              <p:ext uri="{D42A27DB-BD31-4B8C-83A1-F6EECF244321}">
                <p14:modId xmlns:p14="http://schemas.microsoft.com/office/powerpoint/2010/main" val="2320614835"/>
              </p:ext>
            </p:extLst>
          </p:nvPr>
        </p:nvGraphicFramePr>
        <p:xfrm>
          <a:off x="116632" y="2401848"/>
          <a:ext cx="1440161" cy="822960"/>
        </p:xfrm>
        <a:graphic>
          <a:graphicData uri="http://schemas.openxmlformats.org/drawingml/2006/table">
            <a:tbl>
              <a:tblPr bandRow="1">
                <a:tableStyleId>{5C22544A-7EE6-4342-B048-85BDC9FD1C3A}</a:tableStyleId>
              </a:tblPr>
              <a:tblGrid>
                <a:gridCol w="352693"/>
                <a:gridCol w="1087468"/>
              </a:tblGrid>
              <a:tr h="155848">
                <a:tc>
                  <a:txBody>
                    <a:bodyPr/>
                    <a:lstStyle/>
                    <a:p>
                      <a:r>
                        <a:rPr lang="fr-FR" sz="1200" dirty="0" smtClean="0">
                          <a:latin typeface="Comic Sans MS" pitchFamily="66" charset="0"/>
                        </a:rPr>
                        <a:t>le</a:t>
                      </a:r>
                      <a:endParaRPr lang="fr-FR" sz="1200" dirty="0">
                        <a:latin typeface="Comic Sans MS" pitchFamily="66" charset="0"/>
                      </a:endParaRPr>
                    </a:p>
                  </a:txBody>
                  <a:tcPr>
                    <a:solidFill>
                      <a:schemeClr val="bg1"/>
                    </a:solidFill>
                  </a:tcPr>
                </a:tc>
                <a:tc rowSpan="3">
                  <a:txBody>
                    <a:bodyPr/>
                    <a:lstStyle/>
                    <a:p>
                      <a:r>
                        <a:rPr lang="fr-FR" sz="1200" dirty="0" smtClean="0">
                          <a:latin typeface="Comic Sans MS" pitchFamily="66" charset="0"/>
                        </a:rPr>
                        <a:t>éléphant</a:t>
                      </a:r>
                      <a:endParaRPr lang="fr-FR" sz="1200" dirty="0">
                        <a:latin typeface="Comic Sans MS" pitchFamily="66" charset="0"/>
                      </a:endParaRPr>
                    </a:p>
                  </a:txBody>
                  <a:tcPr anchor="ctr">
                    <a:solidFill>
                      <a:schemeClr val="bg1"/>
                    </a:solidFill>
                  </a:tcPr>
                </a:tc>
              </a:tr>
              <a:tr h="0">
                <a:tc>
                  <a:txBody>
                    <a:bodyPr/>
                    <a:lstStyle/>
                    <a:p>
                      <a:r>
                        <a:rPr lang="fr-FR" sz="1200" dirty="0" smtClean="0">
                          <a:latin typeface="Comic Sans MS" pitchFamily="66" charset="0"/>
                        </a:rPr>
                        <a:t>la</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r h="0">
                <a:tc>
                  <a:txBody>
                    <a:bodyPr/>
                    <a:lstStyle/>
                    <a:p>
                      <a:r>
                        <a:rPr lang="fr-FR" sz="1200" dirty="0" smtClean="0">
                          <a:latin typeface="Comic Sans MS" pitchFamily="66" charset="0"/>
                        </a:rPr>
                        <a:t>l’</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bl>
          </a:graphicData>
        </a:graphic>
      </p:graphicFrame>
      <p:graphicFrame>
        <p:nvGraphicFramePr>
          <p:cNvPr id="20" name="Tableau 19"/>
          <p:cNvGraphicFramePr>
            <a:graphicFrameLocks noGrp="1"/>
          </p:cNvGraphicFramePr>
          <p:nvPr>
            <p:extLst>
              <p:ext uri="{D42A27DB-BD31-4B8C-83A1-F6EECF244321}">
                <p14:modId xmlns:p14="http://schemas.microsoft.com/office/powerpoint/2010/main" val="3636273120"/>
              </p:ext>
            </p:extLst>
          </p:nvPr>
        </p:nvGraphicFramePr>
        <p:xfrm>
          <a:off x="1772816" y="2401848"/>
          <a:ext cx="1559273" cy="822960"/>
        </p:xfrm>
        <a:graphic>
          <a:graphicData uri="http://schemas.openxmlformats.org/drawingml/2006/table">
            <a:tbl>
              <a:tblPr bandRow="1">
                <a:tableStyleId>{5C22544A-7EE6-4342-B048-85BDC9FD1C3A}</a:tableStyleId>
              </a:tblPr>
              <a:tblGrid>
                <a:gridCol w="471805"/>
                <a:gridCol w="1087468"/>
              </a:tblGrid>
              <a:tr h="155848">
                <a:tc>
                  <a:txBody>
                    <a:bodyPr/>
                    <a:lstStyle/>
                    <a:p>
                      <a:r>
                        <a:rPr lang="fr-FR" sz="1200" dirty="0" smtClean="0">
                          <a:latin typeface="Comic Sans MS" pitchFamily="66" charset="0"/>
                        </a:rPr>
                        <a:t>un</a:t>
                      </a:r>
                      <a:endParaRPr lang="fr-FR" sz="1200" dirty="0">
                        <a:latin typeface="Comic Sans MS" pitchFamily="66" charset="0"/>
                      </a:endParaRPr>
                    </a:p>
                  </a:txBody>
                  <a:tcPr>
                    <a:solidFill>
                      <a:schemeClr val="bg1"/>
                    </a:solidFill>
                  </a:tcPr>
                </a:tc>
                <a:tc rowSpan="3">
                  <a:txBody>
                    <a:bodyPr/>
                    <a:lstStyle/>
                    <a:p>
                      <a:r>
                        <a:rPr lang="fr-FR" sz="1200" dirty="0" smtClean="0">
                          <a:latin typeface="Comic Sans MS" pitchFamily="66" charset="0"/>
                        </a:rPr>
                        <a:t>haricot</a:t>
                      </a:r>
                      <a:endParaRPr lang="fr-FR" sz="1200" dirty="0">
                        <a:latin typeface="Comic Sans MS" pitchFamily="66" charset="0"/>
                      </a:endParaRPr>
                    </a:p>
                  </a:txBody>
                  <a:tcPr anchor="ctr">
                    <a:solidFill>
                      <a:schemeClr val="bg1"/>
                    </a:solidFill>
                  </a:tcPr>
                </a:tc>
              </a:tr>
              <a:tr h="0">
                <a:tc>
                  <a:txBody>
                    <a:bodyPr/>
                    <a:lstStyle/>
                    <a:p>
                      <a:r>
                        <a:rPr lang="fr-FR" sz="1200" dirty="0" smtClean="0">
                          <a:latin typeface="Comic Sans MS" pitchFamily="66" charset="0"/>
                        </a:rPr>
                        <a:t>une</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r h="0">
                <a:tc>
                  <a:txBody>
                    <a:bodyPr/>
                    <a:lstStyle/>
                    <a:p>
                      <a:r>
                        <a:rPr lang="fr-FR" sz="1200" dirty="0" smtClean="0">
                          <a:latin typeface="Comic Sans MS" pitchFamily="66" charset="0"/>
                        </a:rPr>
                        <a:t>le</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bl>
          </a:graphicData>
        </a:graphic>
      </p:graphicFrame>
      <p:graphicFrame>
        <p:nvGraphicFramePr>
          <p:cNvPr id="21" name="Tableau 20"/>
          <p:cNvGraphicFramePr>
            <a:graphicFrameLocks noGrp="1"/>
          </p:cNvGraphicFramePr>
          <p:nvPr>
            <p:extLst>
              <p:ext uri="{D42A27DB-BD31-4B8C-83A1-F6EECF244321}">
                <p14:modId xmlns:p14="http://schemas.microsoft.com/office/powerpoint/2010/main" val="2726028688"/>
              </p:ext>
            </p:extLst>
          </p:nvPr>
        </p:nvGraphicFramePr>
        <p:xfrm>
          <a:off x="3367088" y="2401848"/>
          <a:ext cx="1594198" cy="822960"/>
        </p:xfrm>
        <a:graphic>
          <a:graphicData uri="http://schemas.openxmlformats.org/drawingml/2006/table">
            <a:tbl>
              <a:tblPr bandRow="1">
                <a:tableStyleId>{5C22544A-7EE6-4342-B048-85BDC9FD1C3A}</a:tableStyleId>
              </a:tblPr>
              <a:tblGrid>
                <a:gridCol w="506730"/>
                <a:gridCol w="1087468"/>
              </a:tblGrid>
              <a:tr h="155848">
                <a:tc>
                  <a:txBody>
                    <a:bodyPr/>
                    <a:lstStyle/>
                    <a:p>
                      <a:r>
                        <a:rPr lang="fr-FR" sz="1200" dirty="0" smtClean="0">
                          <a:latin typeface="Comic Sans MS" pitchFamily="66" charset="0"/>
                        </a:rPr>
                        <a:t>mon</a:t>
                      </a:r>
                      <a:endParaRPr lang="fr-FR" sz="1200" dirty="0">
                        <a:latin typeface="Comic Sans MS" pitchFamily="66" charset="0"/>
                      </a:endParaRPr>
                    </a:p>
                  </a:txBody>
                  <a:tcPr>
                    <a:solidFill>
                      <a:schemeClr val="bg1"/>
                    </a:solidFill>
                  </a:tcPr>
                </a:tc>
                <a:tc rowSpan="3">
                  <a:txBody>
                    <a:bodyPr/>
                    <a:lstStyle/>
                    <a:p>
                      <a:r>
                        <a:rPr lang="fr-FR" sz="1200" dirty="0" smtClean="0">
                          <a:latin typeface="Comic Sans MS" pitchFamily="66" charset="0"/>
                        </a:rPr>
                        <a:t>cousin</a:t>
                      </a:r>
                      <a:endParaRPr lang="fr-FR" sz="1200" dirty="0">
                        <a:latin typeface="Comic Sans MS" pitchFamily="66" charset="0"/>
                      </a:endParaRPr>
                    </a:p>
                  </a:txBody>
                  <a:tcPr anchor="ctr">
                    <a:solidFill>
                      <a:schemeClr val="bg1"/>
                    </a:solidFill>
                  </a:tcPr>
                </a:tc>
              </a:tr>
              <a:tr h="0">
                <a:tc>
                  <a:txBody>
                    <a:bodyPr/>
                    <a:lstStyle/>
                    <a:p>
                      <a:r>
                        <a:rPr lang="fr-FR" sz="1200" dirty="0" smtClean="0">
                          <a:latin typeface="Comic Sans MS" pitchFamily="66" charset="0"/>
                        </a:rPr>
                        <a:t>une</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r h="0">
                <a:tc>
                  <a:txBody>
                    <a:bodyPr/>
                    <a:lstStyle/>
                    <a:p>
                      <a:r>
                        <a:rPr lang="fr-FR" sz="1200" dirty="0" smtClean="0">
                          <a:latin typeface="Comic Sans MS" pitchFamily="66" charset="0"/>
                        </a:rPr>
                        <a:t>son</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bl>
          </a:graphicData>
        </a:graphic>
      </p:graphicFrame>
      <p:graphicFrame>
        <p:nvGraphicFramePr>
          <p:cNvPr id="22" name="Tableau 21"/>
          <p:cNvGraphicFramePr>
            <a:graphicFrameLocks noGrp="1"/>
          </p:cNvGraphicFramePr>
          <p:nvPr>
            <p:extLst>
              <p:ext uri="{D42A27DB-BD31-4B8C-83A1-F6EECF244321}">
                <p14:modId xmlns:p14="http://schemas.microsoft.com/office/powerpoint/2010/main" val="872024502"/>
              </p:ext>
            </p:extLst>
          </p:nvPr>
        </p:nvGraphicFramePr>
        <p:xfrm>
          <a:off x="5210695" y="2401848"/>
          <a:ext cx="1559273" cy="822960"/>
        </p:xfrm>
        <a:graphic>
          <a:graphicData uri="http://schemas.openxmlformats.org/drawingml/2006/table">
            <a:tbl>
              <a:tblPr bandRow="1">
                <a:tableStyleId>{5C22544A-7EE6-4342-B048-85BDC9FD1C3A}</a:tableStyleId>
              </a:tblPr>
              <a:tblGrid>
                <a:gridCol w="471805"/>
                <a:gridCol w="1087468"/>
              </a:tblGrid>
              <a:tr h="155848">
                <a:tc>
                  <a:txBody>
                    <a:bodyPr/>
                    <a:lstStyle/>
                    <a:p>
                      <a:r>
                        <a:rPr lang="fr-FR" sz="1200" dirty="0" smtClean="0">
                          <a:latin typeface="Comic Sans MS" pitchFamily="66" charset="0"/>
                        </a:rPr>
                        <a:t>ma</a:t>
                      </a:r>
                      <a:endParaRPr lang="fr-FR" sz="1200" dirty="0">
                        <a:latin typeface="Comic Sans MS" pitchFamily="66" charset="0"/>
                      </a:endParaRPr>
                    </a:p>
                  </a:txBody>
                  <a:tcPr>
                    <a:solidFill>
                      <a:schemeClr val="bg1"/>
                    </a:solidFill>
                  </a:tcPr>
                </a:tc>
                <a:tc rowSpan="3">
                  <a:txBody>
                    <a:bodyPr/>
                    <a:lstStyle/>
                    <a:p>
                      <a:r>
                        <a:rPr lang="fr-FR" sz="1200" dirty="0" smtClean="0">
                          <a:latin typeface="Comic Sans MS" pitchFamily="66" charset="0"/>
                        </a:rPr>
                        <a:t>table</a:t>
                      </a:r>
                      <a:endParaRPr lang="fr-FR" sz="1200" dirty="0">
                        <a:latin typeface="Comic Sans MS" pitchFamily="66" charset="0"/>
                      </a:endParaRPr>
                    </a:p>
                  </a:txBody>
                  <a:tcPr anchor="ctr">
                    <a:solidFill>
                      <a:schemeClr val="bg1"/>
                    </a:solidFill>
                  </a:tcPr>
                </a:tc>
              </a:tr>
              <a:tr h="0">
                <a:tc>
                  <a:txBody>
                    <a:bodyPr/>
                    <a:lstStyle/>
                    <a:p>
                      <a:r>
                        <a:rPr lang="fr-FR" sz="1200" dirty="0" smtClean="0">
                          <a:latin typeface="Comic Sans MS" pitchFamily="66" charset="0"/>
                        </a:rPr>
                        <a:t>un</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r h="0">
                <a:tc>
                  <a:txBody>
                    <a:bodyPr/>
                    <a:lstStyle/>
                    <a:p>
                      <a:r>
                        <a:rPr lang="fr-FR" sz="1200" dirty="0" smtClean="0">
                          <a:latin typeface="Comic Sans MS" pitchFamily="66" charset="0"/>
                        </a:rPr>
                        <a:t>sa</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bl>
          </a:graphicData>
        </a:graphic>
      </p:graphicFrame>
      <p:cxnSp>
        <p:nvCxnSpPr>
          <p:cNvPr id="23" name="Connecteur droit 22"/>
          <p:cNvCxnSpPr/>
          <p:nvPr/>
        </p:nvCxnSpPr>
        <p:spPr>
          <a:xfrm>
            <a:off x="1556792" y="2473856"/>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a:off x="3140968" y="2451368"/>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a:off x="4869160" y="2451367"/>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26" name="Groupe 25"/>
          <p:cNvGrpSpPr/>
          <p:nvPr/>
        </p:nvGrpSpPr>
        <p:grpSpPr>
          <a:xfrm>
            <a:off x="121980" y="3872880"/>
            <a:ext cx="6653336" cy="818292"/>
            <a:chOff x="116632" y="1352600"/>
            <a:chExt cx="6653336" cy="818292"/>
          </a:xfrm>
        </p:grpSpPr>
        <p:grpSp>
          <p:nvGrpSpPr>
            <p:cNvPr id="27" name="Groupe 26"/>
            <p:cNvGrpSpPr/>
            <p:nvPr/>
          </p:nvGrpSpPr>
          <p:grpSpPr>
            <a:xfrm>
              <a:off x="116632" y="1352600"/>
              <a:ext cx="360040" cy="461665"/>
              <a:chOff x="116632" y="1352600"/>
              <a:chExt cx="360040" cy="461665"/>
            </a:xfrm>
          </p:grpSpPr>
          <p:sp>
            <p:nvSpPr>
              <p:cNvPr id="30" name="Ellipse 2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ZoneTexte 30"/>
              <p:cNvSpPr txBox="1"/>
              <p:nvPr/>
            </p:nvSpPr>
            <p:spPr>
              <a:xfrm>
                <a:off x="116632" y="1352600"/>
                <a:ext cx="360040" cy="461665"/>
              </a:xfrm>
              <a:prstGeom prst="rect">
                <a:avLst/>
              </a:prstGeom>
              <a:noFill/>
            </p:spPr>
            <p:txBody>
              <a:bodyPr wrap="square" rtlCol="0">
                <a:spAutoFit/>
              </a:bodyPr>
              <a:lstStyle/>
              <a:p>
                <a:pPr algn="ctr"/>
                <a:r>
                  <a:rPr lang="fr-FR" sz="2400" dirty="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8" name="ZoneTexte 27"/>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les groupes de mots suivants, souligne le nom et entoure le déterminant.</a:t>
              </a:r>
              <a:endParaRPr lang="fr-FR" sz="1400" u="sng" dirty="0">
                <a:latin typeface="SimpleRonde" pitchFamily="2" charset="0"/>
              </a:endParaRPr>
            </a:p>
          </p:txBody>
        </p:sp>
        <p:sp>
          <p:nvSpPr>
            <p:cNvPr id="29" name="Rectangle à coins arrondis 28"/>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32" name="ZoneTexte 31"/>
          <p:cNvSpPr txBox="1"/>
          <p:nvPr/>
        </p:nvSpPr>
        <p:spPr>
          <a:xfrm>
            <a:off x="0" y="4738717"/>
            <a:ext cx="1889448" cy="646331"/>
          </a:xfrm>
          <a:prstGeom prst="rect">
            <a:avLst/>
          </a:prstGeom>
          <a:noFill/>
        </p:spPr>
        <p:txBody>
          <a:bodyPr wrap="square" rtlCol="0">
            <a:spAutoFit/>
          </a:bodyPr>
          <a:lstStyle/>
          <a:p>
            <a:pPr>
              <a:lnSpc>
                <a:spcPct val="150000"/>
              </a:lnSpc>
            </a:pPr>
            <a:r>
              <a:rPr lang="fr-FR" sz="1200" dirty="0" smtClean="0">
                <a:latin typeface="Comic Sans MS" pitchFamily="66" charset="0"/>
              </a:rPr>
              <a:t>des chaussettes neuves</a:t>
            </a:r>
          </a:p>
          <a:p>
            <a:pPr>
              <a:lnSpc>
                <a:spcPct val="150000"/>
              </a:lnSpc>
            </a:pPr>
            <a:r>
              <a:rPr lang="fr-FR" sz="1200" dirty="0" smtClean="0">
                <a:latin typeface="Comic Sans MS" pitchFamily="66" charset="0"/>
              </a:rPr>
              <a:t>un chapeau rond</a:t>
            </a:r>
            <a:endParaRPr lang="fr-FR" sz="1200" dirty="0">
              <a:latin typeface="Comic Sans MS" pitchFamily="66" charset="0"/>
            </a:endParaRPr>
          </a:p>
        </p:txBody>
      </p:sp>
      <p:sp>
        <p:nvSpPr>
          <p:cNvPr id="33" name="ZoneTexte 32"/>
          <p:cNvSpPr txBox="1"/>
          <p:nvPr/>
        </p:nvSpPr>
        <p:spPr>
          <a:xfrm>
            <a:off x="1916832" y="4738717"/>
            <a:ext cx="1587272" cy="646331"/>
          </a:xfrm>
          <a:prstGeom prst="rect">
            <a:avLst/>
          </a:prstGeom>
          <a:noFill/>
        </p:spPr>
        <p:txBody>
          <a:bodyPr wrap="square" rtlCol="0">
            <a:spAutoFit/>
          </a:bodyPr>
          <a:lstStyle/>
          <a:p>
            <a:pPr>
              <a:lnSpc>
                <a:spcPct val="150000"/>
              </a:lnSpc>
            </a:pPr>
            <a:r>
              <a:rPr lang="fr-FR" sz="1200" dirty="0" smtClean="0">
                <a:latin typeface="Comic Sans MS" pitchFamily="66" charset="0"/>
              </a:rPr>
              <a:t>sa grande maison</a:t>
            </a:r>
          </a:p>
          <a:p>
            <a:pPr>
              <a:lnSpc>
                <a:spcPct val="150000"/>
              </a:lnSpc>
            </a:pPr>
            <a:r>
              <a:rPr lang="fr-FR" sz="1200" dirty="0" smtClean="0">
                <a:latin typeface="Comic Sans MS" pitchFamily="66" charset="0"/>
              </a:rPr>
              <a:t>des gens pressés</a:t>
            </a:r>
            <a:endParaRPr lang="fr-FR" sz="1200" dirty="0">
              <a:latin typeface="Comic Sans MS" pitchFamily="66" charset="0"/>
            </a:endParaRPr>
          </a:p>
        </p:txBody>
      </p:sp>
      <p:sp>
        <p:nvSpPr>
          <p:cNvPr id="34" name="ZoneTexte 33"/>
          <p:cNvSpPr txBox="1"/>
          <p:nvPr/>
        </p:nvSpPr>
        <p:spPr>
          <a:xfrm>
            <a:off x="3501008" y="4738717"/>
            <a:ext cx="1512168" cy="646331"/>
          </a:xfrm>
          <a:prstGeom prst="rect">
            <a:avLst/>
          </a:prstGeom>
          <a:noFill/>
        </p:spPr>
        <p:txBody>
          <a:bodyPr wrap="square" rtlCol="0">
            <a:spAutoFit/>
          </a:bodyPr>
          <a:lstStyle/>
          <a:p>
            <a:pPr>
              <a:lnSpc>
                <a:spcPct val="150000"/>
              </a:lnSpc>
            </a:pPr>
            <a:r>
              <a:rPr lang="fr-FR" sz="1200" dirty="0" smtClean="0">
                <a:latin typeface="Comic Sans MS" pitchFamily="66" charset="0"/>
              </a:rPr>
              <a:t>ce poisson rouge</a:t>
            </a:r>
          </a:p>
          <a:p>
            <a:pPr>
              <a:lnSpc>
                <a:spcPct val="150000"/>
              </a:lnSpc>
            </a:pPr>
            <a:r>
              <a:rPr lang="fr-FR" sz="1200" dirty="0" smtClean="0">
                <a:latin typeface="Comic Sans MS" pitchFamily="66" charset="0"/>
              </a:rPr>
              <a:t>un arbre fleuri</a:t>
            </a:r>
            <a:endParaRPr lang="fr-FR" sz="1200" dirty="0">
              <a:latin typeface="Comic Sans MS" pitchFamily="66" charset="0"/>
            </a:endParaRPr>
          </a:p>
        </p:txBody>
      </p:sp>
      <p:sp>
        <p:nvSpPr>
          <p:cNvPr id="35" name="ZoneTexte 34"/>
          <p:cNvSpPr txBox="1"/>
          <p:nvPr/>
        </p:nvSpPr>
        <p:spPr>
          <a:xfrm>
            <a:off x="5085184" y="4738717"/>
            <a:ext cx="1589524" cy="646331"/>
          </a:xfrm>
          <a:prstGeom prst="rect">
            <a:avLst/>
          </a:prstGeom>
          <a:noFill/>
        </p:spPr>
        <p:txBody>
          <a:bodyPr wrap="square" rtlCol="0">
            <a:spAutoFit/>
          </a:bodyPr>
          <a:lstStyle/>
          <a:p>
            <a:pPr>
              <a:lnSpc>
                <a:spcPct val="150000"/>
              </a:lnSpc>
            </a:pPr>
            <a:r>
              <a:rPr lang="fr-FR" sz="1200" dirty="0" smtClean="0">
                <a:latin typeface="Comic Sans MS" pitchFamily="66" charset="0"/>
              </a:rPr>
              <a:t>sa grande sœur</a:t>
            </a:r>
          </a:p>
          <a:p>
            <a:pPr>
              <a:lnSpc>
                <a:spcPct val="150000"/>
              </a:lnSpc>
            </a:pPr>
            <a:r>
              <a:rPr lang="fr-FR" sz="1200" dirty="0" smtClean="0">
                <a:latin typeface="Comic Sans MS" pitchFamily="66" charset="0"/>
              </a:rPr>
              <a:t>un sac plastique</a:t>
            </a:r>
            <a:endParaRPr lang="fr-FR" sz="1200" dirty="0">
              <a:latin typeface="Comic Sans MS" pitchFamily="66" charset="0"/>
            </a:endParaRPr>
          </a:p>
        </p:txBody>
      </p:sp>
      <p:cxnSp>
        <p:nvCxnSpPr>
          <p:cNvPr id="36" name="Connecteur droit 35"/>
          <p:cNvCxnSpPr/>
          <p:nvPr/>
        </p:nvCxnSpPr>
        <p:spPr>
          <a:xfrm>
            <a:off x="1916832" y="4738717"/>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7" name="Connecteur droit 36"/>
          <p:cNvCxnSpPr/>
          <p:nvPr/>
        </p:nvCxnSpPr>
        <p:spPr>
          <a:xfrm>
            <a:off x="3429000" y="4738716"/>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p:nvCxnSpPr>
        <p:spPr>
          <a:xfrm>
            <a:off x="4941168" y="4738716"/>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39" name="Groupe 38"/>
          <p:cNvGrpSpPr/>
          <p:nvPr/>
        </p:nvGrpSpPr>
        <p:grpSpPr>
          <a:xfrm>
            <a:off x="121980" y="5988536"/>
            <a:ext cx="6653336" cy="495126"/>
            <a:chOff x="116632" y="1352600"/>
            <a:chExt cx="6653336" cy="495126"/>
          </a:xfrm>
        </p:grpSpPr>
        <p:grpSp>
          <p:nvGrpSpPr>
            <p:cNvPr id="40" name="Groupe 39"/>
            <p:cNvGrpSpPr/>
            <p:nvPr/>
          </p:nvGrpSpPr>
          <p:grpSpPr>
            <a:xfrm>
              <a:off x="116632" y="1352600"/>
              <a:ext cx="360040" cy="461665"/>
              <a:chOff x="116632" y="1352600"/>
              <a:chExt cx="360040" cy="461665"/>
            </a:xfrm>
          </p:grpSpPr>
          <p:sp>
            <p:nvSpPr>
              <p:cNvPr id="43" name="Ellipse 42"/>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ZoneTexte 43"/>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1" name="ZoneTexte 40"/>
            <p:cNvSpPr txBox="1"/>
            <p:nvPr/>
          </p:nvSpPr>
          <p:spPr>
            <a:xfrm>
              <a:off x="476672" y="1432228"/>
              <a:ext cx="6092080" cy="415498"/>
            </a:xfrm>
            <a:prstGeom prst="rect">
              <a:avLst/>
            </a:prstGeom>
            <a:noFill/>
          </p:spPr>
          <p:txBody>
            <a:bodyPr wrap="square" rtlCol="0">
              <a:spAutoFit/>
            </a:bodyPr>
            <a:lstStyle/>
            <a:p>
              <a:pPr>
                <a:lnSpc>
                  <a:spcPct val="150000"/>
                </a:lnSpc>
              </a:pPr>
              <a:r>
                <a:rPr lang="fr-FR" sz="1400" u="sng" dirty="0" smtClean="0">
                  <a:latin typeface="SimpleRonde" pitchFamily="2" charset="0"/>
                </a:rPr>
                <a:t>Pour chaque nom écris deux déterminants qui conviennent.</a:t>
              </a:r>
              <a:endParaRPr lang="fr-FR" sz="1400" u="sng" dirty="0">
                <a:latin typeface="SimpleRonde" pitchFamily="2" charset="0"/>
              </a:endParaRPr>
            </a:p>
          </p:txBody>
        </p:sp>
        <p:sp>
          <p:nvSpPr>
            <p:cNvPr id="42" name="Rectangle à coins arrondis 41"/>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45" name="Tableau 44"/>
          <p:cNvGraphicFramePr>
            <a:graphicFrameLocks noGrp="1"/>
          </p:cNvGraphicFramePr>
          <p:nvPr>
            <p:extLst>
              <p:ext uri="{D42A27DB-BD31-4B8C-83A1-F6EECF244321}">
                <p14:modId xmlns:p14="http://schemas.microsoft.com/office/powerpoint/2010/main" val="168048387"/>
              </p:ext>
            </p:extLst>
          </p:nvPr>
        </p:nvGraphicFramePr>
        <p:xfrm>
          <a:off x="245820" y="6708616"/>
          <a:ext cx="1542088" cy="548640"/>
        </p:xfrm>
        <a:graphic>
          <a:graphicData uri="http://schemas.openxmlformats.org/drawingml/2006/table">
            <a:tbl>
              <a:tblPr bandRow="1">
                <a:tableStyleId>{5C22544A-7EE6-4342-B048-85BDC9FD1C3A}</a:tableStyleId>
              </a:tblPr>
              <a:tblGrid>
                <a:gridCol w="609918"/>
                <a:gridCol w="932170"/>
              </a:tblGrid>
              <a:tr h="155848">
                <a:tc>
                  <a:txBody>
                    <a:bodyPr/>
                    <a:lstStyle/>
                    <a:p>
                      <a:r>
                        <a:rPr lang="fr-FR" sz="1200" dirty="0" smtClean="0">
                          <a:latin typeface="Comic Sans MS" pitchFamily="66" charset="0"/>
                        </a:rPr>
                        <a:t>____</a:t>
                      </a:r>
                      <a:endParaRPr lang="fr-FR" sz="1200" dirty="0">
                        <a:latin typeface="Comic Sans MS" pitchFamily="66" charset="0"/>
                      </a:endParaRPr>
                    </a:p>
                  </a:txBody>
                  <a:tcPr>
                    <a:solidFill>
                      <a:schemeClr val="bg1"/>
                    </a:solidFill>
                  </a:tcPr>
                </a:tc>
                <a:tc rowSpan="2">
                  <a:txBody>
                    <a:bodyPr/>
                    <a:lstStyle/>
                    <a:p>
                      <a:r>
                        <a:rPr lang="fr-FR" sz="1200" dirty="0" smtClean="0">
                          <a:latin typeface="Comic Sans MS" pitchFamily="66" charset="0"/>
                        </a:rPr>
                        <a:t>voyage</a:t>
                      </a:r>
                      <a:endParaRPr lang="fr-FR" sz="1200" dirty="0">
                        <a:latin typeface="Comic Sans MS" pitchFamily="66" charset="0"/>
                      </a:endParaRPr>
                    </a:p>
                  </a:txBody>
                  <a:tcPr anchor="ctr">
                    <a:solidFill>
                      <a:schemeClr val="bg1"/>
                    </a:solidFill>
                  </a:tcPr>
                </a:tc>
              </a:tr>
              <a:tr h="0">
                <a:tc>
                  <a:txBody>
                    <a:bodyPr/>
                    <a:lstStyle/>
                    <a:p>
                      <a:r>
                        <a:rPr lang="fr-FR" sz="1200" dirty="0" smtClean="0">
                          <a:latin typeface="Comic Sans MS" pitchFamily="66" charset="0"/>
                        </a:rPr>
                        <a:t>____</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bl>
          </a:graphicData>
        </a:graphic>
      </p:graphicFrame>
      <p:graphicFrame>
        <p:nvGraphicFramePr>
          <p:cNvPr id="46" name="Tableau 45"/>
          <p:cNvGraphicFramePr>
            <a:graphicFrameLocks noGrp="1"/>
          </p:cNvGraphicFramePr>
          <p:nvPr>
            <p:extLst>
              <p:ext uri="{D42A27DB-BD31-4B8C-83A1-F6EECF244321}">
                <p14:modId xmlns:p14="http://schemas.microsoft.com/office/powerpoint/2010/main" val="830964842"/>
              </p:ext>
            </p:extLst>
          </p:nvPr>
        </p:nvGraphicFramePr>
        <p:xfrm>
          <a:off x="1798264" y="6708616"/>
          <a:ext cx="1516285" cy="548640"/>
        </p:xfrm>
        <a:graphic>
          <a:graphicData uri="http://schemas.openxmlformats.org/drawingml/2006/table">
            <a:tbl>
              <a:tblPr bandRow="1">
                <a:tableStyleId>{5C22544A-7EE6-4342-B048-85BDC9FD1C3A}</a:tableStyleId>
              </a:tblPr>
              <a:tblGrid>
                <a:gridCol w="609918"/>
                <a:gridCol w="906367"/>
              </a:tblGrid>
              <a:tr h="155848">
                <a:tc>
                  <a:txBody>
                    <a:bodyPr/>
                    <a:lstStyle/>
                    <a:p>
                      <a:r>
                        <a:rPr lang="fr-FR" sz="1200" dirty="0" smtClean="0">
                          <a:latin typeface="Comic Sans MS" pitchFamily="66" charset="0"/>
                        </a:rPr>
                        <a:t>____</a:t>
                      </a:r>
                      <a:endParaRPr lang="fr-FR" sz="1200" dirty="0">
                        <a:latin typeface="Comic Sans MS" pitchFamily="66" charset="0"/>
                      </a:endParaRPr>
                    </a:p>
                  </a:txBody>
                  <a:tcPr>
                    <a:solidFill>
                      <a:schemeClr val="bg1"/>
                    </a:solidFill>
                  </a:tcPr>
                </a:tc>
                <a:tc rowSpan="2">
                  <a:txBody>
                    <a:bodyPr/>
                    <a:lstStyle/>
                    <a:p>
                      <a:r>
                        <a:rPr lang="fr-FR" sz="1200" dirty="0" smtClean="0">
                          <a:latin typeface="Comic Sans MS" pitchFamily="66" charset="0"/>
                        </a:rPr>
                        <a:t>haricot</a:t>
                      </a:r>
                      <a:endParaRPr lang="fr-FR" sz="1200" dirty="0">
                        <a:latin typeface="Comic Sans MS" pitchFamily="66" charset="0"/>
                      </a:endParaRPr>
                    </a:p>
                  </a:txBody>
                  <a:tcPr anchor="ctr">
                    <a:solidFill>
                      <a:schemeClr val="bg1"/>
                    </a:solidFill>
                  </a:tcPr>
                </a:tc>
              </a:tr>
              <a:tr h="0">
                <a:tc>
                  <a:txBody>
                    <a:bodyPr/>
                    <a:lstStyle/>
                    <a:p>
                      <a:r>
                        <a:rPr lang="fr-FR" sz="1200" dirty="0" smtClean="0">
                          <a:latin typeface="Comic Sans MS" pitchFamily="66" charset="0"/>
                        </a:rPr>
                        <a:t>____</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bl>
          </a:graphicData>
        </a:graphic>
      </p:graphicFrame>
      <p:graphicFrame>
        <p:nvGraphicFramePr>
          <p:cNvPr id="47" name="Tableau 46"/>
          <p:cNvGraphicFramePr>
            <a:graphicFrameLocks noGrp="1"/>
          </p:cNvGraphicFramePr>
          <p:nvPr>
            <p:extLst>
              <p:ext uri="{D42A27DB-BD31-4B8C-83A1-F6EECF244321}">
                <p14:modId xmlns:p14="http://schemas.microsoft.com/office/powerpoint/2010/main" val="1249602982"/>
              </p:ext>
            </p:extLst>
          </p:nvPr>
        </p:nvGraphicFramePr>
        <p:xfrm>
          <a:off x="3429000" y="6708616"/>
          <a:ext cx="1489690" cy="548640"/>
        </p:xfrm>
        <a:graphic>
          <a:graphicData uri="http://schemas.openxmlformats.org/drawingml/2006/table">
            <a:tbl>
              <a:tblPr bandRow="1">
                <a:tableStyleId>{5C22544A-7EE6-4342-B048-85BDC9FD1C3A}</a:tableStyleId>
              </a:tblPr>
              <a:tblGrid>
                <a:gridCol w="609918"/>
                <a:gridCol w="879772"/>
              </a:tblGrid>
              <a:tr h="155848">
                <a:tc>
                  <a:txBody>
                    <a:bodyPr/>
                    <a:lstStyle/>
                    <a:p>
                      <a:r>
                        <a:rPr lang="fr-FR" sz="1200" dirty="0" smtClean="0">
                          <a:latin typeface="Comic Sans MS" pitchFamily="66" charset="0"/>
                        </a:rPr>
                        <a:t>____</a:t>
                      </a:r>
                      <a:endParaRPr lang="fr-FR" sz="1200" dirty="0">
                        <a:latin typeface="Comic Sans MS" pitchFamily="66" charset="0"/>
                      </a:endParaRPr>
                    </a:p>
                  </a:txBody>
                  <a:tcPr>
                    <a:solidFill>
                      <a:schemeClr val="bg1"/>
                    </a:solidFill>
                  </a:tcPr>
                </a:tc>
                <a:tc rowSpan="2">
                  <a:txBody>
                    <a:bodyPr/>
                    <a:lstStyle/>
                    <a:p>
                      <a:r>
                        <a:rPr lang="fr-FR" sz="1200" dirty="0" smtClean="0">
                          <a:latin typeface="Comic Sans MS" pitchFamily="66" charset="0"/>
                        </a:rPr>
                        <a:t>armoire</a:t>
                      </a:r>
                      <a:endParaRPr lang="fr-FR" sz="1200" dirty="0">
                        <a:latin typeface="Comic Sans MS" pitchFamily="66" charset="0"/>
                      </a:endParaRPr>
                    </a:p>
                  </a:txBody>
                  <a:tcPr anchor="ctr">
                    <a:solidFill>
                      <a:schemeClr val="bg1"/>
                    </a:solidFill>
                  </a:tcPr>
                </a:tc>
              </a:tr>
              <a:tr h="0">
                <a:tc>
                  <a:txBody>
                    <a:bodyPr/>
                    <a:lstStyle/>
                    <a:p>
                      <a:r>
                        <a:rPr lang="fr-FR" sz="1200" dirty="0" smtClean="0">
                          <a:latin typeface="Comic Sans MS" pitchFamily="66" charset="0"/>
                        </a:rPr>
                        <a:t>____</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bl>
          </a:graphicData>
        </a:graphic>
      </p:graphicFrame>
      <p:graphicFrame>
        <p:nvGraphicFramePr>
          <p:cNvPr id="48" name="Tableau 47"/>
          <p:cNvGraphicFramePr>
            <a:graphicFrameLocks noGrp="1"/>
          </p:cNvGraphicFramePr>
          <p:nvPr>
            <p:extLst>
              <p:ext uri="{D42A27DB-BD31-4B8C-83A1-F6EECF244321}">
                <p14:modId xmlns:p14="http://schemas.microsoft.com/office/powerpoint/2010/main" val="926827777"/>
              </p:ext>
            </p:extLst>
          </p:nvPr>
        </p:nvGraphicFramePr>
        <p:xfrm>
          <a:off x="4966616" y="6708616"/>
          <a:ext cx="1437954" cy="548640"/>
        </p:xfrm>
        <a:graphic>
          <a:graphicData uri="http://schemas.openxmlformats.org/drawingml/2006/table">
            <a:tbl>
              <a:tblPr bandRow="1">
                <a:tableStyleId>{5C22544A-7EE6-4342-B048-85BDC9FD1C3A}</a:tableStyleId>
              </a:tblPr>
              <a:tblGrid>
                <a:gridCol w="609918"/>
                <a:gridCol w="828036"/>
              </a:tblGrid>
              <a:tr h="155848">
                <a:tc>
                  <a:txBody>
                    <a:bodyPr/>
                    <a:lstStyle/>
                    <a:p>
                      <a:r>
                        <a:rPr lang="fr-FR" sz="1200" dirty="0" smtClean="0">
                          <a:latin typeface="Comic Sans MS" pitchFamily="66" charset="0"/>
                        </a:rPr>
                        <a:t>____</a:t>
                      </a:r>
                      <a:endParaRPr lang="fr-FR" sz="1200" dirty="0">
                        <a:latin typeface="Comic Sans MS" pitchFamily="66" charset="0"/>
                      </a:endParaRPr>
                    </a:p>
                  </a:txBody>
                  <a:tcPr>
                    <a:solidFill>
                      <a:schemeClr val="bg1"/>
                    </a:solidFill>
                  </a:tcPr>
                </a:tc>
                <a:tc rowSpan="2">
                  <a:txBody>
                    <a:bodyPr/>
                    <a:lstStyle/>
                    <a:p>
                      <a:r>
                        <a:rPr lang="fr-FR" sz="1200" dirty="0" smtClean="0">
                          <a:latin typeface="Comic Sans MS" pitchFamily="66" charset="0"/>
                        </a:rPr>
                        <a:t>voisine</a:t>
                      </a:r>
                      <a:endParaRPr lang="fr-FR" sz="1200" dirty="0">
                        <a:latin typeface="Comic Sans MS" pitchFamily="66" charset="0"/>
                      </a:endParaRPr>
                    </a:p>
                  </a:txBody>
                  <a:tcPr anchor="ctr">
                    <a:solidFill>
                      <a:schemeClr val="bg1"/>
                    </a:solidFill>
                  </a:tcPr>
                </a:tc>
              </a:tr>
              <a:tr h="0">
                <a:tc>
                  <a:txBody>
                    <a:bodyPr/>
                    <a:lstStyle/>
                    <a:p>
                      <a:r>
                        <a:rPr lang="fr-FR" sz="1200" dirty="0" smtClean="0">
                          <a:latin typeface="Comic Sans MS" pitchFamily="66" charset="0"/>
                        </a:rPr>
                        <a:t>____</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bl>
          </a:graphicData>
        </a:graphic>
      </p:graphicFrame>
      <p:grpSp>
        <p:nvGrpSpPr>
          <p:cNvPr id="56" name="Groupe 55"/>
          <p:cNvGrpSpPr/>
          <p:nvPr/>
        </p:nvGrpSpPr>
        <p:grpSpPr>
          <a:xfrm>
            <a:off x="116632" y="7689304"/>
            <a:ext cx="6653336" cy="461665"/>
            <a:chOff x="116632" y="1352600"/>
            <a:chExt cx="6653336" cy="461665"/>
          </a:xfrm>
        </p:grpSpPr>
        <p:grpSp>
          <p:nvGrpSpPr>
            <p:cNvPr id="57" name="Groupe 56"/>
            <p:cNvGrpSpPr/>
            <p:nvPr/>
          </p:nvGrpSpPr>
          <p:grpSpPr>
            <a:xfrm>
              <a:off x="116632" y="1352600"/>
              <a:ext cx="360040" cy="461665"/>
              <a:chOff x="116632" y="1352600"/>
              <a:chExt cx="360040" cy="461665"/>
            </a:xfrm>
          </p:grpSpPr>
          <p:sp>
            <p:nvSpPr>
              <p:cNvPr id="59" name="Ellipse 5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ZoneTexte 5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4</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8" name="Rectangle à coins arrondis 57"/>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61" name="ZoneTexte 60"/>
          <p:cNvSpPr txBox="1"/>
          <p:nvPr/>
        </p:nvSpPr>
        <p:spPr>
          <a:xfrm>
            <a:off x="476672" y="7761312"/>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Souligne en bleu les noms communs et entoure en noir le déterminant qui les accompagne.</a:t>
            </a:r>
            <a:endParaRPr lang="fr-FR" sz="1400" u="sng" dirty="0">
              <a:latin typeface="SimpleRonde" pitchFamily="2" charset="0"/>
            </a:endParaRPr>
          </a:p>
        </p:txBody>
      </p:sp>
      <p:sp>
        <p:nvSpPr>
          <p:cNvPr id="62" name="ZoneTexte 61"/>
          <p:cNvSpPr txBox="1"/>
          <p:nvPr/>
        </p:nvSpPr>
        <p:spPr>
          <a:xfrm>
            <a:off x="234355" y="8553400"/>
            <a:ext cx="6372708" cy="923330"/>
          </a:xfrm>
          <a:prstGeom prst="rect">
            <a:avLst/>
          </a:prstGeom>
          <a:noFill/>
        </p:spPr>
        <p:txBody>
          <a:bodyPr wrap="square" rtlCol="0">
            <a:spAutoFit/>
          </a:bodyPr>
          <a:lstStyle/>
          <a:p>
            <a:pPr>
              <a:lnSpc>
                <a:spcPct val="150000"/>
              </a:lnSpc>
            </a:pPr>
            <a:r>
              <a:rPr lang="fr-FR" sz="1200" dirty="0" smtClean="0">
                <a:latin typeface="Comic Sans MS" pitchFamily="66" charset="0"/>
              </a:rPr>
              <a:t>Le printemps ne commence pas sous le soleil. </a:t>
            </a:r>
          </a:p>
          <a:p>
            <a:pPr>
              <a:lnSpc>
                <a:spcPct val="150000"/>
              </a:lnSpc>
            </a:pPr>
            <a:r>
              <a:rPr lang="fr-FR" sz="1200" dirty="0" smtClean="0">
                <a:latin typeface="Comic Sans MS" pitchFamily="66" charset="0"/>
              </a:rPr>
              <a:t>Les arbres ont des bourgeons. </a:t>
            </a:r>
          </a:p>
          <a:p>
            <a:pPr>
              <a:lnSpc>
                <a:spcPct val="150000"/>
              </a:lnSpc>
            </a:pPr>
            <a:r>
              <a:rPr lang="fr-FR" sz="1200" dirty="0" smtClean="0">
                <a:latin typeface="Comic Sans MS" pitchFamily="66" charset="0"/>
              </a:rPr>
              <a:t>Le jardinier ramasse les feuilles dans le jardin.</a:t>
            </a:r>
            <a:endParaRPr lang="fr-FR" sz="1200" dirty="0">
              <a:latin typeface="Comic Sans MS" pitchFamily="66" charset="0"/>
            </a:endParaRPr>
          </a:p>
        </p:txBody>
      </p:sp>
    </p:spTree>
    <p:extLst>
      <p:ext uri="{BB962C8B-B14F-4D97-AF65-F5344CB8AC3E}">
        <p14:creationId xmlns:p14="http://schemas.microsoft.com/office/powerpoint/2010/main" val="843607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 déterminant</a:t>
            </a:r>
            <a:endParaRPr lang="fr-FR" dirty="0"/>
          </a:p>
        </p:txBody>
      </p:sp>
      <p:grpSp>
        <p:nvGrpSpPr>
          <p:cNvPr id="13" name="Groupe 12"/>
          <p:cNvGrpSpPr/>
          <p:nvPr/>
        </p:nvGrpSpPr>
        <p:grpSpPr>
          <a:xfrm>
            <a:off x="116632" y="1793578"/>
            <a:ext cx="6653336" cy="495126"/>
            <a:chOff x="116632" y="1352600"/>
            <a:chExt cx="6653336" cy="495126"/>
          </a:xfrm>
        </p:grpSpPr>
        <p:grpSp>
          <p:nvGrpSpPr>
            <p:cNvPr id="14" name="Groupe 13"/>
            <p:cNvGrpSpPr/>
            <p:nvPr/>
          </p:nvGrpSpPr>
          <p:grpSpPr>
            <a:xfrm>
              <a:off x="116632" y="1352600"/>
              <a:ext cx="360040" cy="461665"/>
              <a:chOff x="116632" y="1352600"/>
              <a:chExt cx="360040" cy="461665"/>
            </a:xfrm>
          </p:grpSpPr>
          <p:sp>
            <p:nvSpPr>
              <p:cNvPr id="17" name="Ellipse 1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5" name="ZoneTexte 14"/>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Barre les déterminants qui ne conviennent pas au nom.</a:t>
              </a:r>
              <a:endParaRPr lang="fr-FR" sz="1400" u="sng" dirty="0">
                <a:latin typeface="SimpleRonde" pitchFamily="2" charset="0"/>
              </a:endParaRPr>
            </a:p>
          </p:txBody>
        </p:sp>
        <p:sp>
          <p:nvSpPr>
            <p:cNvPr id="16" name="Rectangle à coins arrondis 1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19" name="Tableau 18"/>
          <p:cNvGraphicFramePr>
            <a:graphicFrameLocks noGrp="1"/>
          </p:cNvGraphicFramePr>
          <p:nvPr>
            <p:extLst>
              <p:ext uri="{D42A27DB-BD31-4B8C-83A1-F6EECF244321}">
                <p14:modId xmlns:p14="http://schemas.microsoft.com/office/powerpoint/2010/main" val="3112044488"/>
              </p:ext>
            </p:extLst>
          </p:nvPr>
        </p:nvGraphicFramePr>
        <p:xfrm>
          <a:off x="116632" y="2401848"/>
          <a:ext cx="1440161" cy="822960"/>
        </p:xfrm>
        <a:graphic>
          <a:graphicData uri="http://schemas.openxmlformats.org/drawingml/2006/table">
            <a:tbl>
              <a:tblPr bandRow="1">
                <a:tableStyleId>{5C22544A-7EE6-4342-B048-85BDC9FD1C3A}</a:tableStyleId>
              </a:tblPr>
              <a:tblGrid>
                <a:gridCol w="352693"/>
                <a:gridCol w="1087468"/>
              </a:tblGrid>
              <a:tr h="155848">
                <a:tc>
                  <a:txBody>
                    <a:bodyPr/>
                    <a:lstStyle/>
                    <a:p>
                      <a:r>
                        <a:rPr lang="fr-FR" sz="1200" dirty="0" smtClean="0">
                          <a:latin typeface="Comic Sans MS" pitchFamily="66" charset="0"/>
                        </a:rPr>
                        <a:t>le</a:t>
                      </a:r>
                      <a:endParaRPr lang="fr-FR" sz="1200" dirty="0">
                        <a:latin typeface="Comic Sans MS" pitchFamily="66" charset="0"/>
                      </a:endParaRPr>
                    </a:p>
                  </a:txBody>
                  <a:tcPr>
                    <a:solidFill>
                      <a:schemeClr val="bg1"/>
                    </a:solidFill>
                  </a:tcPr>
                </a:tc>
                <a:tc rowSpan="3">
                  <a:txBody>
                    <a:bodyPr/>
                    <a:lstStyle/>
                    <a:p>
                      <a:r>
                        <a:rPr lang="fr-FR" sz="1200" dirty="0" smtClean="0">
                          <a:latin typeface="Comic Sans MS" pitchFamily="66" charset="0"/>
                        </a:rPr>
                        <a:t>camion</a:t>
                      </a:r>
                      <a:endParaRPr lang="fr-FR" sz="1200" dirty="0">
                        <a:latin typeface="Comic Sans MS" pitchFamily="66" charset="0"/>
                      </a:endParaRPr>
                    </a:p>
                  </a:txBody>
                  <a:tcPr anchor="ctr">
                    <a:solidFill>
                      <a:schemeClr val="bg1"/>
                    </a:solidFill>
                  </a:tcPr>
                </a:tc>
              </a:tr>
              <a:tr h="0">
                <a:tc>
                  <a:txBody>
                    <a:bodyPr/>
                    <a:lstStyle/>
                    <a:p>
                      <a:r>
                        <a:rPr lang="fr-FR" sz="1200" dirty="0" smtClean="0">
                          <a:latin typeface="Comic Sans MS" pitchFamily="66" charset="0"/>
                        </a:rPr>
                        <a:t>la</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r h="0">
                <a:tc>
                  <a:txBody>
                    <a:bodyPr/>
                    <a:lstStyle/>
                    <a:p>
                      <a:r>
                        <a:rPr lang="fr-FR" sz="1200" dirty="0" smtClean="0">
                          <a:latin typeface="Comic Sans MS" pitchFamily="66" charset="0"/>
                        </a:rPr>
                        <a:t>l’</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bl>
          </a:graphicData>
        </a:graphic>
      </p:graphicFrame>
      <p:graphicFrame>
        <p:nvGraphicFramePr>
          <p:cNvPr id="20" name="Tableau 19"/>
          <p:cNvGraphicFramePr>
            <a:graphicFrameLocks noGrp="1"/>
          </p:cNvGraphicFramePr>
          <p:nvPr>
            <p:extLst>
              <p:ext uri="{D42A27DB-BD31-4B8C-83A1-F6EECF244321}">
                <p14:modId xmlns:p14="http://schemas.microsoft.com/office/powerpoint/2010/main" val="43060599"/>
              </p:ext>
            </p:extLst>
          </p:nvPr>
        </p:nvGraphicFramePr>
        <p:xfrm>
          <a:off x="1772816" y="2401848"/>
          <a:ext cx="1559273" cy="822960"/>
        </p:xfrm>
        <a:graphic>
          <a:graphicData uri="http://schemas.openxmlformats.org/drawingml/2006/table">
            <a:tbl>
              <a:tblPr bandRow="1">
                <a:tableStyleId>{5C22544A-7EE6-4342-B048-85BDC9FD1C3A}</a:tableStyleId>
              </a:tblPr>
              <a:tblGrid>
                <a:gridCol w="471805"/>
                <a:gridCol w="1087468"/>
              </a:tblGrid>
              <a:tr h="155848">
                <a:tc>
                  <a:txBody>
                    <a:bodyPr/>
                    <a:lstStyle/>
                    <a:p>
                      <a:r>
                        <a:rPr lang="fr-FR" sz="1200" dirty="0" smtClean="0">
                          <a:latin typeface="Comic Sans MS" pitchFamily="66" charset="0"/>
                        </a:rPr>
                        <a:t>un</a:t>
                      </a:r>
                      <a:endParaRPr lang="fr-FR" sz="1200" dirty="0">
                        <a:latin typeface="Comic Sans MS" pitchFamily="66" charset="0"/>
                      </a:endParaRPr>
                    </a:p>
                  </a:txBody>
                  <a:tcPr>
                    <a:solidFill>
                      <a:schemeClr val="bg1"/>
                    </a:solidFill>
                  </a:tcPr>
                </a:tc>
                <a:tc rowSpan="3">
                  <a:txBody>
                    <a:bodyPr/>
                    <a:lstStyle/>
                    <a:p>
                      <a:r>
                        <a:rPr lang="fr-FR" sz="1200" dirty="0" smtClean="0">
                          <a:latin typeface="Comic Sans MS" pitchFamily="66" charset="0"/>
                        </a:rPr>
                        <a:t>habitant</a:t>
                      </a:r>
                      <a:endParaRPr lang="fr-FR" sz="1200" dirty="0">
                        <a:latin typeface="Comic Sans MS" pitchFamily="66" charset="0"/>
                      </a:endParaRPr>
                    </a:p>
                  </a:txBody>
                  <a:tcPr anchor="ctr">
                    <a:solidFill>
                      <a:schemeClr val="bg1"/>
                    </a:solidFill>
                  </a:tcPr>
                </a:tc>
              </a:tr>
              <a:tr h="0">
                <a:tc>
                  <a:txBody>
                    <a:bodyPr/>
                    <a:lstStyle/>
                    <a:p>
                      <a:r>
                        <a:rPr lang="fr-FR" sz="1200" dirty="0" smtClean="0">
                          <a:latin typeface="Comic Sans MS" pitchFamily="66" charset="0"/>
                        </a:rPr>
                        <a:t>une</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r h="0">
                <a:tc>
                  <a:txBody>
                    <a:bodyPr/>
                    <a:lstStyle/>
                    <a:p>
                      <a:r>
                        <a:rPr lang="fr-FR" sz="1200" dirty="0" smtClean="0">
                          <a:latin typeface="Comic Sans MS" pitchFamily="66" charset="0"/>
                        </a:rPr>
                        <a:t>l’</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bl>
          </a:graphicData>
        </a:graphic>
      </p:graphicFrame>
      <p:graphicFrame>
        <p:nvGraphicFramePr>
          <p:cNvPr id="21" name="Tableau 20"/>
          <p:cNvGraphicFramePr>
            <a:graphicFrameLocks noGrp="1"/>
          </p:cNvGraphicFramePr>
          <p:nvPr>
            <p:extLst>
              <p:ext uri="{D42A27DB-BD31-4B8C-83A1-F6EECF244321}">
                <p14:modId xmlns:p14="http://schemas.microsoft.com/office/powerpoint/2010/main" val="1666908232"/>
              </p:ext>
            </p:extLst>
          </p:nvPr>
        </p:nvGraphicFramePr>
        <p:xfrm>
          <a:off x="3367088" y="2401848"/>
          <a:ext cx="1594198" cy="822960"/>
        </p:xfrm>
        <a:graphic>
          <a:graphicData uri="http://schemas.openxmlformats.org/drawingml/2006/table">
            <a:tbl>
              <a:tblPr bandRow="1">
                <a:tableStyleId>{5C22544A-7EE6-4342-B048-85BDC9FD1C3A}</a:tableStyleId>
              </a:tblPr>
              <a:tblGrid>
                <a:gridCol w="506730"/>
                <a:gridCol w="1087468"/>
              </a:tblGrid>
              <a:tr h="155848">
                <a:tc>
                  <a:txBody>
                    <a:bodyPr/>
                    <a:lstStyle/>
                    <a:p>
                      <a:r>
                        <a:rPr lang="fr-FR" sz="1200" dirty="0" smtClean="0">
                          <a:latin typeface="Comic Sans MS" pitchFamily="66" charset="0"/>
                        </a:rPr>
                        <a:t>mon</a:t>
                      </a:r>
                      <a:endParaRPr lang="fr-FR" sz="1200" dirty="0">
                        <a:latin typeface="Comic Sans MS" pitchFamily="66" charset="0"/>
                      </a:endParaRPr>
                    </a:p>
                  </a:txBody>
                  <a:tcPr>
                    <a:solidFill>
                      <a:schemeClr val="bg1"/>
                    </a:solidFill>
                  </a:tcPr>
                </a:tc>
                <a:tc rowSpan="3">
                  <a:txBody>
                    <a:bodyPr/>
                    <a:lstStyle/>
                    <a:p>
                      <a:r>
                        <a:rPr lang="fr-FR" sz="1200" dirty="0" smtClean="0">
                          <a:latin typeface="Comic Sans MS" pitchFamily="66" charset="0"/>
                        </a:rPr>
                        <a:t>veste</a:t>
                      </a:r>
                      <a:endParaRPr lang="fr-FR" sz="1200" dirty="0">
                        <a:latin typeface="Comic Sans MS" pitchFamily="66" charset="0"/>
                      </a:endParaRPr>
                    </a:p>
                  </a:txBody>
                  <a:tcPr anchor="ctr">
                    <a:solidFill>
                      <a:schemeClr val="bg1"/>
                    </a:solidFill>
                  </a:tcPr>
                </a:tc>
              </a:tr>
              <a:tr h="0">
                <a:tc>
                  <a:txBody>
                    <a:bodyPr/>
                    <a:lstStyle/>
                    <a:p>
                      <a:r>
                        <a:rPr lang="fr-FR" sz="1200" dirty="0" smtClean="0">
                          <a:latin typeface="Comic Sans MS" pitchFamily="66" charset="0"/>
                        </a:rPr>
                        <a:t>une</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r h="0">
                <a:tc>
                  <a:txBody>
                    <a:bodyPr/>
                    <a:lstStyle/>
                    <a:p>
                      <a:r>
                        <a:rPr lang="fr-FR" sz="1200" dirty="0" smtClean="0">
                          <a:latin typeface="Comic Sans MS" pitchFamily="66" charset="0"/>
                        </a:rPr>
                        <a:t>son</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bl>
          </a:graphicData>
        </a:graphic>
      </p:graphicFrame>
      <p:graphicFrame>
        <p:nvGraphicFramePr>
          <p:cNvPr id="22" name="Tableau 21"/>
          <p:cNvGraphicFramePr>
            <a:graphicFrameLocks noGrp="1"/>
          </p:cNvGraphicFramePr>
          <p:nvPr>
            <p:extLst>
              <p:ext uri="{D42A27DB-BD31-4B8C-83A1-F6EECF244321}">
                <p14:modId xmlns:p14="http://schemas.microsoft.com/office/powerpoint/2010/main" val="597162560"/>
              </p:ext>
            </p:extLst>
          </p:nvPr>
        </p:nvGraphicFramePr>
        <p:xfrm>
          <a:off x="5210695" y="2401848"/>
          <a:ext cx="1559273" cy="822960"/>
        </p:xfrm>
        <a:graphic>
          <a:graphicData uri="http://schemas.openxmlformats.org/drawingml/2006/table">
            <a:tbl>
              <a:tblPr bandRow="1">
                <a:tableStyleId>{5C22544A-7EE6-4342-B048-85BDC9FD1C3A}</a:tableStyleId>
              </a:tblPr>
              <a:tblGrid>
                <a:gridCol w="471805"/>
                <a:gridCol w="1087468"/>
              </a:tblGrid>
              <a:tr h="155848">
                <a:tc>
                  <a:txBody>
                    <a:bodyPr/>
                    <a:lstStyle/>
                    <a:p>
                      <a:r>
                        <a:rPr lang="fr-FR" sz="1200" dirty="0" smtClean="0">
                          <a:latin typeface="Comic Sans MS" pitchFamily="66" charset="0"/>
                        </a:rPr>
                        <a:t>la</a:t>
                      </a:r>
                      <a:endParaRPr lang="fr-FR" sz="1200" dirty="0">
                        <a:latin typeface="Comic Sans MS" pitchFamily="66" charset="0"/>
                      </a:endParaRPr>
                    </a:p>
                  </a:txBody>
                  <a:tcPr>
                    <a:solidFill>
                      <a:schemeClr val="bg1"/>
                    </a:solidFill>
                  </a:tcPr>
                </a:tc>
                <a:tc rowSpan="3">
                  <a:txBody>
                    <a:bodyPr/>
                    <a:lstStyle/>
                    <a:p>
                      <a:r>
                        <a:rPr lang="fr-FR" sz="1200" dirty="0" smtClean="0">
                          <a:latin typeface="Comic Sans MS" pitchFamily="66" charset="0"/>
                        </a:rPr>
                        <a:t>couverture</a:t>
                      </a:r>
                      <a:endParaRPr lang="fr-FR" sz="1200" dirty="0">
                        <a:latin typeface="Comic Sans MS" pitchFamily="66" charset="0"/>
                      </a:endParaRPr>
                    </a:p>
                  </a:txBody>
                  <a:tcPr anchor="ctr">
                    <a:solidFill>
                      <a:schemeClr val="bg1"/>
                    </a:solidFill>
                  </a:tcPr>
                </a:tc>
              </a:tr>
              <a:tr h="0">
                <a:tc>
                  <a:txBody>
                    <a:bodyPr/>
                    <a:lstStyle/>
                    <a:p>
                      <a:r>
                        <a:rPr lang="fr-FR" sz="1200" dirty="0" smtClean="0">
                          <a:latin typeface="Comic Sans MS" pitchFamily="66" charset="0"/>
                        </a:rPr>
                        <a:t>un</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r h="0">
                <a:tc>
                  <a:txBody>
                    <a:bodyPr/>
                    <a:lstStyle/>
                    <a:p>
                      <a:r>
                        <a:rPr lang="fr-FR" sz="1200" dirty="0" smtClean="0">
                          <a:latin typeface="Comic Sans MS" pitchFamily="66" charset="0"/>
                        </a:rPr>
                        <a:t>sa</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bl>
          </a:graphicData>
        </a:graphic>
      </p:graphicFrame>
      <p:cxnSp>
        <p:nvCxnSpPr>
          <p:cNvPr id="23" name="Connecteur droit 22"/>
          <p:cNvCxnSpPr/>
          <p:nvPr/>
        </p:nvCxnSpPr>
        <p:spPr>
          <a:xfrm>
            <a:off x="1556792" y="2473856"/>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a:off x="3140968" y="2451368"/>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a:off x="4869160" y="2451367"/>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26" name="Groupe 25"/>
          <p:cNvGrpSpPr/>
          <p:nvPr/>
        </p:nvGrpSpPr>
        <p:grpSpPr>
          <a:xfrm>
            <a:off x="121980" y="3872880"/>
            <a:ext cx="6653336" cy="818292"/>
            <a:chOff x="116632" y="1352600"/>
            <a:chExt cx="6653336" cy="818292"/>
          </a:xfrm>
        </p:grpSpPr>
        <p:grpSp>
          <p:nvGrpSpPr>
            <p:cNvPr id="27" name="Groupe 26"/>
            <p:cNvGrpSpPr/>
            <p:nvPr/>
          </p:nvGrpSpPr>
          <p:grpSpPr>
            <a:xfrm>
              <a:off x="116632" y="1352600"/>
              <a:ext cx="360040" cy="461665"/>
              <a:chOff x="116632" y="1352600"/>
              <a:chExt cx="360040" cy="461665"/>
            </a:xfrm>
          </p:grpSpPr>
          <p:sp>
            <p:nvSpPr>
              <p:cNvPr id="30" name="Ellipse 2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ZoneTexte 30"/>
              <p:cNvSpPr txBox="1"/>
              <p:nvPr/>
            </p:nvSpPr>
            <p:spPr>
              <a:xfrm>
                <a:off x="116632" y="1352600"/>
                <a:ext cx="360040" cy="461665"/>
              </a:xfrm>
              <a:prstGeom prst="rect">
                <a:avLst/>
              </a:prstGeom>
              <a:noFill/>
            </p:spPr>
            <p:txBody>
              <a:bodyPr wrap="square" rtlCol="0">
                <a:spAutoFit/>
              </a:bodyPr>
              <a:lstStyle/>
              <a:p>
                <a:pPr algn="ctr"/>
                <a:r>
                  <a:rPr lang="fr-FR" sz="2400" dirty="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8" name="ZoneTexte 27"/>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les groupes de mots suivants, souligne le nom et entoure le déterminant.</a:t>
              </a:r>
              <a:endParaRPr lang="fr-FR" sz="1400" u="sng" dirty="0">
                <a:latin typeface="SimpleRonde" pitchFamily="2" charset="0"/>
              </a:endParaRPr>
            </a:p>
          </p:txBody>
        </p:sp>
        <p:sp>
          <p:nvSpPr>
            <p:cNvPr id="29" name="Rectangle à coins arrondis 28"/>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32" name="ZoneTexte 31"/>
          <p:cNvSpPr txBox="1"/>
          <p:nvPr/>
        </p:nvSpPr>
        <p:spPr>
          <a:xfrm>
            <a:off x="0" y="4738717"/>
            <a:ext cx="1889448" cy="646331"/>
          </a:xfrm>
          <a:prstGeom prst="rect">
            <a:avLst/>
          </a:prstGeom>
          <a:noFill/>
        </p:spPr>
        <p:txBody>
          <a:bodyPr wrap="square" rtlCol="0">
            <a:spAutoFit/>
          </a:bodyPr>
          <a:lstStyle/>
          <a:p>
            <a:pPr>
              <a:lnSpc>
                <a:spcPct val="150000"/>
              </a:lnSpc>
            </a:pPr>
            <a:r>
              <a:rPr lang="fr-FR" sz="1200" dirty="0" smtClean="0">
                <a:latin typeface="Comic Sans MS" pitchFamily="66" charset="0"/>
              </a:rPr>
              <a:t>une feuille blanche</a:t>
            </a:r>
          </a:p>
          <a:p>
            <a:pPr>
              <a:lnSpc>
                <a:spcPct val="150000"/>
              </a:lnSpc>
            </a:pPr>
            <a:r>
              <a:rPr lang="fr-FR" sz="1200" dirty="0" smtClean="0">
                <a:latin typeface="Comic Sans MS" pitchFamily="66" charset="0"/>
              </a:rPr>
              <a:t>un vase fleuri</a:t>
            </a:r>
            <a:endParaRPr lang="fr-FR" sz="1200" dirty="0">
              <a:latin typeface="Comic Sans MS" pitchFamily="66" charset="0"/>
            </a:endParaRPr>
          </a:p>
        </p:txBody>
      </p:sp>
      <p:sp>
        <p:nvSpPr>
          <p:cNvPr id="33" name="ZoneTexte 32"/>
          <p:cNvSpPr txBox="1"/>
          <p:nvPr/>
        </p:nvSpPr>
        <p:spPr>
          <a:xfrm>
            <a:off x="1916832" y="4738717"/>
            <a:ext cx="1587272" cy="646331"/>
          </a:xfrm>
          <a:prstGeom prst="rect">
            <a:avLst/>
          </a:prstGeom>
          <a:noFill/>
        </p:spPr>
        <p:txBody>
          <a:bodyPr wrap="square" rtlCol="0">
            <a:spAutoFit/>
          </a:bodyPr>
          <a:lstStyle/>
          <a:p>
            <a:pPr>
              <a:lnSpc>
                <a:spcPct val="150000"/>
              </a:lnSpc>
            </a:pPr>
            <a:r>
              <a:rPr lang="fr-FR" sz="1200" dirty="0" smtClean="0">
                <a:latin typeface="Comic Sans MS" pitchFamily="66" charset="0"/>
              </a:rPr>
              <a:t>une fumée épaisse</a:t>
            </a:r>
          </a:p>
          <a:p>
            <a:pPr>
              <a:lnSpc>
                <a:spcPct val="150000"/>
              </a:lnSpc>
            </a:pPr>
            <a:r>
              <a:rPr lang="fr-FR" sz="1200" dirty="0" smtClean="0">
                <a:latin typeface="Comic Sans MS" pitchFamily="66" charset="0"/>
              </a:rPr>
              <a:t>mon petit frère</a:t>
            </a:r>
            <a:endParaRPr lang="fr-FR" sz="1200" dirty="0">
              <a:latin typeface="Comic Sans MS" pitchFamily="66" charset="0"/>
            </a:endParaRPr>
          </a:p>
        </p:txBody>
      </p:sp>
      <p:sp>
        <p:nvSpPr>
          <p:cNvPr id="34" name="ZoneTexte 33"/>
          <p:cNvSpPr txBox="1"/>
          <p:nvPr/>
        </p:nvSpPr>
        <p:spPr>
          <a:xfrm>
            <a:off x="3501008" y="4738717"/>
            <a:ext cx="1512168" cy="646331"/>
          </a:xfrm>
          <a:prstGeom prst="rect">
            <a:avLst/>
          </a:prstGeom>
          <a:noFill/>
        </p:spPr>
        <p:txBody>
          <a:bodyPr wrap="square" rtlCol="0">
            <a:spAutoFit/>
          </a:bodyPr>
          <a:lstStyle/>
          <a:p>
            <a:pPr>
              <a:lnSpc>
                <a:spcPct val="150000"/>
              </a:lnSpc>
            </a:pPr>
            <a:r>
              <a:rPr lang="fr-FR" sz="1200" dirty="0" smtClean="0">
                <a:latin typeface="Comic Sans MS" pitchFamily="66" charset="0"/>
              </a:rPr>
              <a:t>leur film préféré</a:t>
            </a:r>
          </a:p>
          <a:p>
            <a:pPr>
              <a:lnSpc>
                <a:spcPct val="150000"/>
              </a:lnSpc>
            </a:pPr>
            <a:r>
              <a:rPr lang="fr-FR" sz="1200" dirty="0" smtClean="0">
                <a:latin typeface="Comic Sans MS" pitchFamily="66" charset="0"/>
              </a:rPr>
              <a:t>sa jolie nappe</a:t>
            </a:r>
            <a:endParaRPr lang="fr-FR" sz="1200" dirty="0">
              <a:latin typeface="Comic Sans MS" pitchFamily="66" charset="0"/>
            </a:endParaRPr>
          </a:p>
        </p:txBody>
      </p:sp>
      <p:sp>
        <p:nvSpPr>
          <p:cNvPr id="35" name="ZoneTexte 34"/>
          <p:cNvSpPr txBox="1"/>
          <p:nvPr/>
        </p:nvSpPr>
        <p:spPr>
          <a:xfrm>
            <a:off x="5085184" y="4738717"/>
            <a:ext cx="1589524" cy="646331"/>
          </a:xfrm>
          <a:prstGeom prst="rect">
            <a:avLst/>
          </a:prstGeom>
          <a:noFill/>
        </p:spPr>
        <p:txBody>
          <a:bodyPr wrap="square" rtlCol="0">
            <a:spAutoFit/>
          </a:bodyPr>
          <a:lstStyle/>
          <a:p>
            <a:pPr>
              <a:lnSpc>
                <a:spcPct val="150000"/>
              </a:lnSpc>
            </a:pPr>
            <a:r>
              <a:rPr lang="fr-FR" sz="1200" dirty="0" smtClean="0">
                <a:latin typeface="Comic Sans MS" pitchFamily="66" charset="0"/>
              </a:rPr>
              <a:t>une grande classe</a:t>
            </a:r>
          </a:p>
          <a:p>
            <a:pPr>
              <a:lnSpc>
                <a:spcPct val="150000"/>
              </a:lnSpc>
            </a:pPr>
            <a:r>
              <a:rPr lang="fr-FR" sz="1200" dirty="0" smtClean="0">
                <a:latin typeface="Comic Sans MS" pitchFamily="66" charset="0"/>
              </a:rPr>
              <a:t>une chatte joueuse</a:t>
            </a:r>
            <a:endParaRPr lang="fr-FR" sz="1200" dirty="0">
              <a:latin typeface="Comic Sans MS" pitchFamily="66" charset="0"/>
            </a:endParaRPr>
          </a:p>
        </p:txBody>
      </p:sp>
      <p:cxnSp>
        <p:nvCxnSpPr>
          <p:cNvPr id="36" name="Connecteur droit 35"/>
          <p:cNvCxnSpPr/>
          <p:nvPr/>
        </p:nvCxnSpPr>
        <p:spPr>
          <a:xfrm>
            <a:off x="1916832" y="4738717"/>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7" name="Connecteur droit 36"/>
          <p:cNvCxnSpPr/>
          <p:nvPr/>
        </p:nvCxnSpPr>
        <p:spPr>
          <a:xfrm>
            <a:off x="3429000" y="4738716"/>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p:nvCxnSpPr>
        <p:spPr>
          <a:xfrm>
            <a:off x="4941168" y="4738716"/>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39" name="Groupe 38"/>
          <p:cNvGrpSpPr/>
          <p:nvPr/>
        </p:nvGrpSpPr>
        <p:grpSpPr>
          <a:xfrm>
            <a:off x="121980" y="5988536"/>
            <a:ext cx="6653336" cy="495126"/>
            <a:chOff x="116632" y="1352600"/>
            <a:chExt cx="6653336" cy="495126"/>
          </a:xfrm>
        </p:grpSpPr>
        <p:grpSp>
          <p:nvGrpSpPr>
            <p:cNvPr id="40" name="Groupe 39"/>
            <p:cNvGrpSpPr/>
            <p:nvPr/>
          </p:nvGrpSpPr>
          <p:grpSpPr>
            <a:xfrm>
              <a:off x="116632" y="1352600"/>
              <a:ext cx="360040" cy="461665"/>
              <a:chOff x="116632" y="1352600"/>
              <a:chExt cx="360040" cy="461665"/>
            </a:xfrm>
          </p:grpSpPr>
          <p:sp>
            <p:nvSpPr>
              <p:cNvPr id="43" name="Ellipse 42"/>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ZoneTexte 43"/>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1" name="ZoneTexte 40"/>
            <p:cNvSpPr txBox="1"/>
            <p:nvPr/>
          </p:nvSpPr>
          <p:spPr>
            <a:xfrm>
              <a:off x="476672" y="1432228"/>
              <a:ext cx="6092080" cy="415498"/>
            </a:xfrm>
            <a:prstGeom prst="rect">
              <a:avLst/>
            </a:prstGeom>
            <a:noFill/>
          </p:spPr>
          <p:txBody>
            <a:bodyPr wrap="square" rtlCol="0">
              <a:spAutoFit/>
            </a:bodyPr>
            <a:lstStyle/>
            <a:p>
              <a:pPr>
                <a:lnSpc>
                  <a:spcPct val="150000"/>
                </a:lnSpc>
              </a:pPr>
              <a:r>
                <a:rPr lang="fr-FR" sz="1400" u="sng" dirty="0" smtClean="0">
                  <a:latin typeface="SimpleRonde" pitchFamily="2" charset="0"/>
                </a:rPr>
                <a:t>Pour chaque nom écris deux déterminants qui conviennent.</a:t>
              </a:r>
              <a:endParaRPr lang="fr-FR" sz="1400" u="sng" dirty="0">
                <a:latin typeface="SimpleRonde" pitchFamily="2" charset="0"/>
              </a:endParaRPr>
            </a:p>
          </p:txBody>
        </p:sp>
        <p:sp>
          <p:nvSpPr>
            <p:cNvPr id="42" name="Rectangle à coins arrondis 41"/>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aphicFrame>
        <p:nvGraphicFramePr>
          <p:cNvPr id="45" name="Tableau 44"/>
          <p:cNvGraphicFramePr>
            <a:graphicFrameLocks noGrp="1"/>
          </p:cNvGraphicFramePr>
          <p:nvPr>
            <p:extLst>
              <p:ext uri="{D42A27DB-BD31-4B8C-83A1-F6EECF244321}">
                <p14:modId xmlns:p14="http://schemas.microsoft.com/office/powerpoint/2010/main" val="2913173936"/>
              </p:ext>
            </p:extLst>
          </p:nvPr>
        </p:nvGraphicFramePr>
        <p:xfrm>
          <a:off x="245820" y="6708616"/>
          <a:ext cx="1542088" cy="548640"/>
        </p:xfrm>
        <a:graphic>
          <a:graphicData uri="http://schemas.openxmlformats.org/drawingml/2006/table">
            <a:tbl>
              <a:tblPr bandRow="1">
                <a:tableStyleId>{5C22544A-7EE6-4342-B048-85BDC9FD1C3A}</a:tableStyleId>
              </a:tblPr>
              <a:tblGrid>
                <a:gridCol w="609918"/>
                <a:gridCol w="932170"/>
              </a:tblGrid>
              <a:tr h="155848">
                <a:tc>
                  <a:txBody>
                    <a:bodyPr/>
                    <a:lstStyle/>
                    <a:p>
                      <a:r>
                        <a:rPr lang="fr-FR" sz="1200" dirty="0" smtClean="0">
                          <a:latin typeface="Comic Sans MS" pitchFamily="66" charset="0"/>
                        </a:rPr>
                        <a:t>____</a:t>
                      </a:r>
                      <a:endParaRPr lang="fr-FR" sz="1200" dirty="0">
                        <a:latin typeface="Comic Sans MS" pitchFamily="66" charset="0"/>
                      </a:endParaRPr>
                    </a:p>
                  </a:txBody>
                  <a:tcPr>
                    <a:solidFill>
                      <a:schemeClr val="bg1"/>
                    </a:solidFill>
                  </a:tcPr>
                </a:tc>
                <a:tc rowSpan="2">
                  <a:txBody>
                    <a:bodyPr/>
                    <a:lstStyle/>
                    <a:p>
                      <a:r>
                        <a:rPr lang="fr-FR" sz="1200" dirty="0" smtClean="0">
                          <a:latin typeface="Comic Sans MS" pitchFamily="66" charset="0"/>
                        </a:rPr>
                        <a:t>trousse</a:t>
                      </a:r>
                      <a:endParaRPr lang="fr-FR" sz="1200" dirty="0">
                        <a:latin typeface="Comic Sans MS" pitchFamily="66" charset="0"/>
                      </a:endParaRPr>
                    </a:p>
                  </a:txBody>
                  <a:tcPr anchor="ctr">
                    <a:solidFill>
                      <a:schemeClr val="bg1"/>
                    </a:solidFill>
                  </a:tcPr>
                </a:tc>
              </a:tr>
              <a:tr h="0">
                <a:tc>
                  <a:txBody>
                    <a:bodyPr/>
                    <a:lstStyle/>
                    <a:p>
                      <a:r>
                        <a:rPr lang="fr-FR" sz="1200" dirty="0" smtClean="0">
                          <a:latin typeface="Comic Sans MS" pitchFamily="66" charset="0"/>
                        </a:rPr>
                        <a:t>____</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bl>
          </a:graphicData>
        </a:graphic>
      </p:graphicFrame>
      <p:graphicFrame>
        <p:nvGraphicFramePr>
          <p:cNvPr id="46" name="Tableau 45"/>
          <p:cNvGraphicFramePr>
            <a:graphicFrameLocks noGrp="1"/>
          </p:cNvGraphicFramePr>
          <p:nvPr>
            <p:extLst>
              <p:ext uri="{D42A27DB-BD31-4B8C-83A1-F6EECF244321}">
                <p14:modId xmlns:p14="http://schemas.microsoft.com/office/powerpoint/2010/main" val="2270447502"/>
              </p:ext>
            </p:extLst>
          </p:nvPr>
        </p:nvGraphicFramePr>
        <p:xfrm>
          <a:off x="1798264" y="6708616"/>
          <a:ext cx="1516285" cy="548640"/>
        </p:xfrm>
        <a:graphic>
          <a:graphicData uri="http://schemas.openxmlformats.org/drawingml/2006/table">
            <a:tbl>
              <a:tblPr bandRow="1">
                <a:tableStyleId>{5C22544A-7EE6-4342-B048-85BDC9FD1C3A}</a:tableStyleId>
              </a:tblPr>
              <a:tblGrid>
                <a:gridCol w="609918"/>
                <a:gridCol w="906367"/>
              </a:tblGrid>
              <a:tr h="155848">
                <a:tc>
                  <a:txBody>
                    <a:bodyPr/>
                    <a:lstStyle/>
                    <a:p>
                      <a:r>
                        <a:rPr lang="fr-FR" sz="1200" dirty="0" smtClean="0">
                          <a:latin typeface="Comic Sans MS" pitchFamily="66" charset="0"/>
                        </a:rPr>
                        <a:t>____</a:t>
                      </a:r>
                      <a:endParaRPr lang="fr-FR" sz="1200" dirty="0">
                        <a:latin typeface="Comic Sans MS" pitchFamily="66" charset="0"/>
                      </a:endParaRPr>
                    </a:p>
                  </a:txBody>
                  <a:tcPr>
                    <a:solidFill>
                      <a:schemeClr val="bg1"/>
                    </a:solidFill>
                  </a:tcPr>
                </a:tc>
                <a:tc rowSpan="2">
                  <a:txBody>
                    <a:bodyPr/>
                    <a:lstStyle/>
                    <a:p>
                      <a:r>
                        <a:rPr lang="fr-FR" sz="1200" dirty="0" smtClean="0">
                          <a:latin typeface="Comic Sans MS" pitchFamily="66" charset="0"/>
                        </a:rPr>
                        <a:t>océan</a:t>
                      </a:r>
                      <a:endParaRPr lang="fr-FR" sz="1200" dirty="0">
                        <a:latin typeface="Comic Sans MS" pitchFamily="66" charset="0"/>
                      </a:endParaRPr>
                    </a:p>
                  </a:txBody>
                  <a:tcPr anchor="ctr">
                    <a:solidFill>
                      <a:schemeClr val="bg1"/>
                    </a:solidFill>
                  </a:tcPr>
                </a:tc>
              </a:tr>
              <a:tr h="0">
                <a:tc>
                  <a:txBody>
                    <a:bodyPr/>
                    <a:lstStyle/>
                    <a:p>
                      <a:r>
                        <a:rPr lang="fr-FR" sz="1200" dirty="0" smtClean="0">
                          <a:latin typeface="Comic Sans MS" pitchFamily="66" charset="0"/>
                        </a:rPr>
                        <a:t>____</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bl>
          </a:graphicData>
        </a:graphic>
      </p:graphicFrame>
      <p:graphicFrame>
        <p:nvGraphicFramePr>
          <p:cNvPr id="47" name="Tableau 46"/>
          <p:cNvGraphicFramePr>
            <a:graphicFrameLocks noGrp="1"/>
          </p:cNvGraphicFramePr>
          <p:nvPr>
            <p:extLst>
              <p:ext uri="{D42A27DB-BD31-4B8C-83A1-F6EECF244321}">
                <p14:modId xmlns:p14="http://schemas.microsoft.com/office/powerpoint/2010/main" val="4231386477"/>
              </p:ext>
            </p:extLst>
          </p:nvPr>
        </p:nvGraphicFramePr>
        <p:xfrm>
          <a:off x="3429000" y="6708616"/>
          <a:ext cx="1489690" cy="548640"/>
        </p:xfrm>
        <a:graphic>
          <a:graphicData uri="http://schemas.openxmlformats.org/drawingml/2006/table">
            <a:tbl>
              <a:tblPr bandRow="1">
                <a:tableStyleId>{5C22544A-7EE6-4342-B048-85BDC9FD1C3A}</a:tableStyleId>
              </a:tblPr>
              <a:tblGrid>
                <a:gridCol w="609918"/>
                <a:gridCol w="879772"/>
              </a:tblGrid>
              <a:tr h="155848">
                <a:tc>
                  <a:txBody>
                    <a:bodyPr/>
                    <a:lstStyle/>
                    <a:p>
                      <a:r>
                        <a:rPr lang="fr-FR" sz="1200" dirty="0" smtClean="0">
                          <a:latin typeface="Comic Sans MS" pitchFamily="66" charset="0"/>
                        </a:rPr>
                        <a:t>____</a:t>
                      </a:r>
                      <a:endParaRPr lang="fr-FR" sz="1200" dirty="0">
                        <a:latin typeface="Comic Sans MS" pitchFamily="66" charset="0"/>
                      </a:endParaRPr>
                    </a:p>
                  </a:txBody>
                  <a:tcPr>
                    <a:solidFill>
                      <a:schemeClr val="bg1"/>
                    </a:solidFill>
                  </a:tcPr>
                </a:tc>
                <a:tc rowSpan="2">
                  <a:txBody>
                    <a:bodyPr/>
                    <a:lstStyle/>
                    <a:p>
                      <a:r>
                        <a:rPr lang="fr-FR" sz="1200" dirty="0" smtClean="0">
                          <a:latin typeface="Comic Sans MS" pitchFamily="66" charset="0"/>
                        </a:rPr>
                        <a:t>coffre</a:t>
                      </a:r>
                      <a:endParaRPr lang="fr-FR" sz="1200" dirty="0">
                        <a:latin typeface="Comic Sans MS" pitchFamily="66" charset="0"/>
                      </a:endParaRPr>
                    </a:p>
                  </a:txBody>
                  <a:tcPr anchor="ctr">
                    <a:solidFill>
                      <a:schemeClr val="bg1"/>
                    </a:solidFill>
                  </a:tcPr>
                </a:tc>
              </a:tr>
              <a:tr h="0">
                <a:tc>
                  <a:txBody>
                    <a:bodyPr/>
                    <a:lstStyle/>
                    <a:p>
                      <a:r>
                        <a:rPr lang="fr-FR" sz="1200" dirty="0" smtClean="0">
                          <a:latin typeface="Comic Sans MS" pitchFamily="66" charset="0"/>
                        </a:rPr>
                        <a:t>____</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bl>
          </a:graphicData>
        </a:graphic>
      </p:graphicFrame>
      <p:graphicFrame>
        <p:nvGraphicFramePr>
          <p:cNvPr id="48" name="Tableau 47"/>
          <p:cNvGraphicFramePr>
            <a:graphicFrameLocks noGrp="1"/>
          </p:cNvGraphicFramePr>
          <p:nvPr>
            <p:extLst>
              <p:ext uri="{D42A27DB-BD31-4B8C-83A1-F6EECF244321}">
                <p14:modId xmlns:p14="http://schemas.microsoft.com/office/powerpoint/2010/main" val="3366814810"/>
              </p:ext>
            </p:extLst>
          </p:nvPr>
        </p:nvGraphicFramePr>
        <p:xfrm>
          <a:off x="4966616" y="6708616"/>
          <a:ext cx="1437954" cy="548640"/>
        </p:xfrm>
        <a:graphic>
          <a:graphicData uri="http://schemas.openxmlformats.org/drawingml/2006/table">
            <a:tbl>
              <a:tblPr bandRow="1">
                <a:tableStyleId>{5C22544A-7EE6-4342-B048-85BDC9FD1C3A}</a:tableStyleId>
              </a:tblPr>
              <a:tblGrid>
                <a:gridCol w="609918"/>
                <a:gridCol w="828036"/>
              </a:tblGrid>
              <a:tr h="155848">
                <a:tc>
                  <a:txBody>
                    <a:bodyPr/>
                    <a:lstStyle/>
                    <a:p>
                      <a:r>
                        <a:rPr lang="fr-FR" sz="1200" dirty="0" smtClean="0">
                          <a:latin typeface="Comic Sans MS" pitchFamily="66" charset="0"/>
                        </a:rPr>
                        <a:t>____</a:t>
                      </a:r>
                      <a:endParaRPr lang="fr-FR" sz="1200" dirty="0">
                        <a:latin typeface="Comic Sans MS" pitchFamily="66" charset="0"/>
                      </a:endParaRPr>
                    </a:p>
                  </a:txBody>
                  <a:tcPr>
                    <a:solidFill>
                      <a:schemeClr val="bg1"/>
                    </a:solidFill>
                  </a:tcPr>
                </a:tc>
                <a:tc rowSpan="2">
                  <a:txBody>
                    <a:bodyPr/>
                    <a:lstStyle/>
                    <a:p>
                      <a:r>
                        <a:rPr lang="fr-FR" sz="1200" dirty="0" smtClean="0">
                          <a:latin typeface="Comic Sans MS" pitchFamily="66" charset="0"/>
                        </a:rPr>
                        <a:t>arbre</a:t>
                      </a:r>
                      <a:endParaRPr lang="fr-FR" sz="1200" dirty="0">
                        <a:latin typeface="Comic Sans MS" pitchFamily="66" charset="0"/>
                      </a:endParaRPr>
                    </a:p>
                  </a:txBody>
                  <a:tcPr anchor="ctr">
                    <a:solidFill>
                      <a:schemeClr val="bg1"/>
                    </a:solidFill>
                  </a:tcPr>
                </a:tc>
              </a:tr>
              <a:tr h="0">
                <a:tc>
                  <a:txBody>
                    <a:bodyPr/>
                    <a:lstStyle/>
                    <a:p>
                      <a:r>
                        <a:rPr lang="fr-FR" sz="1200" dirty="0" smtClean="0">
                          <a:latin typeface="Comic Sans MS" pitchFamily="66" charset="0"/>
                        </a:rPr>
                        <a:t>____</a:t>
                      </a:r>
                      <a:endParaRPr lang="fr-FR" sz="1200" dirty="0">
                        <a:latin typeface="Comic Sans MS" pitchFamily="66" charset="0"/>
                      </a:endParaRPr>
                    </a:p>
                  </a:txBody>
                  <a:tcPr>
                    <a:solidFill>
                      <a:schemeClr val="bg1"/>
                    </a:solidFill>
                  </a:tcPr>
                </a:tc>
                <a:tc vMerge="1">
                  <a:txBody>
                    <a:bodyPr/>
                    <a:lstStyle/>
                    <a:p>
                      <a:endParaRPr lang="fr-FR" sz="1200" dirty="0">
                        <a:latin typeface="Comic Sans MS" pitchFamily="66" charset="0"/>
                      </a:endParaRPr>
                    </a:p>
                  </a:txBody>
                  <a:tcPr/>
                </a:tc>
              </a:tr>
            </a:tbl>
          </a:graphicData>
        </a:graphic>
      </p:graphicFrame>
      <p:grpSp>
        <p:nvGrpSpPr>
          <p:cNvPr id="56" name="Groupe 55"/>
          <p:cNvGrpSpPr/>
          <p:nvPr/>
        </p:nvGrpSpPr>
        <p:grpSpPr>
          <a:xfrm>
            <a:off x="116632" y="7689304"/>
            <a:ext cx="6653336" cy="461665"/>
            <a:chOff x="116632" y="1352600"/>
            <a:chExt cx="6653336" cy="461665"/>
          </a:xfrm>
        </p:grpSpPr>
        <p:grpSp>
          <p:nvGrpSpPr>
            <p:cNvPr id="57" name="Groupe 56"/>
            <p:cNvGrpSpPr/>
            <p:nvPr/>
          </p:nvGrpSpPr>
          <p:grpSpPr>
            <a:xfrm>
              <a:off x="116632" y="1352600"/>
              <a:ext cx="360040" cy="461665"/>
              <a:chOff x="116632" y="1352600"/>
              <a:chExt cx="360040" cy="461665"/>
            </a:xfrm>
          </p:grpSpPr>
          <p:sp>
            <p:nvSpPr>
              <p:cNvPr id="59" name="Ellipse 5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ZoneTexte 5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4</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8" name="Rectangle à coins arrondis 57"/>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61" name="ZoneTexte 60"/>
          <p:cNvSpPr txBox="1"/>
          <p:nvPr/>
        </p:nvSpPr>
        <p:spPr>
          <a:xfrm>
            <a:off x="476672" y="7761312"/>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Souligne en bleu les noms communs et entoure en noir le déterminant qui les accompagne.</a:t>
            </a:r>
            <a:endParaRPr lang="fr-FR" sz="1400" u="sng" dirty="0">
              <a:latin typeface="SimpleRonde" pitchFamily="2" charset="0"/>
            </a:endParaRPr>
          </a:p>
        </p:txBody>
      </p:sp>
      <p:sp>
        <p:nvSpPr>
          <p:cNvPr id="62" name="ZoneTexte 61"/>
          <p:cNvSpPr txBox="1"/>
          <p:nvPr/>
        </p:nvSpPr>
        <p:spPr>
          <a:xfrm>
            <a:off x="234355" y="8553400"/>
            <a:ext cx="6372708" cy="923330"/>
          </a:xfrm>
          <a:prstGeom prst="rect">
            <a:avLst/>
          </a:prstGeom>
          <a:noFill/>
        </p:spPr>
        <p:txBody>
          <a:bodyPr wrap="square" rtlCol="0">
            <a:spAutoFit/>
          </a:bodyPr>
          <a:lstStyle/>
          <a:p>
            <a:pPr>
              <a:lnSpc>
                <a:spcPct val="150000"/>
              </a:lnSpc>
            </a:pPr>
            <a:r>
              <a:rPr lang="fr-FR" sz="1200" dirty="0" smtClean="0">
                <a:latin typeface="Comic Sans MS" pitchFamily="66" charset="0"/>
              </a:rPr>
              <a:t>Le printemps ne commence pas sous le soleil. </a:t>
            </a:r>
          </a:p>
          <a:p>
            <a:pPr>
              <a:lnSpc>
                <a:spcPct val="150000"/>
              </a:lnSpc>
            </a:pPr>
            <a:r>
              <a:rPr lang="fr-FR" sz="1200" dirty="0" smtClean="0">
                <a:latin typeface="Comic Sans MS" pitchFamily="66" charset="0"/>
              </a:rPr>
              <a:t>Les arbres ont des bourgeons. </a:t>
            </a:r>
          </a:p>
          <a:p>
            <a:pPr>
              <a:lnSpc>
                <a:spcPct val="150000"/>
              </a:lnSpc>
            </a:pPr>
            <a:r>
              <a:rPr lang="fr-FR" sz="1200" dirty="0" smtClean="0">
                <a:latin typeface="Comic Sans MS" pitchFamily="66" charset="0"/>
              </a:rPr>
              <a:t>Le jardinier ramasse les feuilles dans le jardin.</a:t>
            </a:r>
            <a:endParaRPr lang="fr-FR" sz="1200" dirty="0">
              <a:latin typeface="Comic Sans MS" pitchFamily="66" charset="0"/>
            </a:endParaRPr>
          </a:p>
        </p:txBody>
      </p:sp>
    </p:spTree>
    <p:extLst>
      <p:ext uri="{BB962C8B-B14F-4D97-AF65-F5344CB8AC3E}">
        <p14:creationId xmlns:p14="http://schemas.microsoft.com/office/powerpoint/2010/main" val="34734579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 déterminant</a:t>
            </a:r>
            <a:endParaRPr lang="fr-FR" dirty="0"/>
          </a:p>
        </p:txBody>
      </p:sp>
      <p:grpSp>
        <p:nvGrpSpPr>
          <p:cNvPr id="6" name="Groupe 5"/>
          <p:cNvGrpSpPr/>
          <p:nvPr/>
        </p:nvGrpSpPr>
        <p:grpSpPr>
          <a:xfrm>
            <a:off x="116632" y="1280592"/>
            <a:ext cx="6653336" cy="468196"/>
            <a:chOff x="116632" y="1352600"/>
            <a:chExt cx="6653336" cy="468196"/>
          </a:xfrm>
        </p:grpSpPr>
        <p:grpSp>
          <p:nvGrpSpPr>
            <p:cNvPr id="7" name="Groupe 6"/>
            <p:cNvGrpSpPr/>
            <p:nvPr/>
          </p:nvGrpSpPr>
          <p:grpSpPr>
            <a:xfrm>
              <a:off x="116632" y="1352600"/>
              <a:ext cx="360040" cy="461665"/>
              <a:chOff x="116632" y="1352600"/>
              <a:chExt cx="360040" cy="461665"/>
            </a:xfrm>
          </p:grpSpPr>
          <p:sp>
            <p:nvSpPr>
              <p:cNvPr id="10" name="Ellipse 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8" name="ZoneTexte 7"/>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Surligne les déterminants de ces phrases.</a:t>
              </a:r>
              <a:endParaRPr lang="fr-FR" sz="1400" u="sng" dirty="0">
                <a:latin typeface="SimpleRonde" pitchFamily="2" charset="0"/>
              </a:endParaRPr>
            </a:p>
          </p:txBody>
        </p:sp>
        <p:sp>
          <p:nvSpPr>
            <p:cNvPr id="9" name="Rectangle à coins arrondis 8"/>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2" name="ZoneTexte 11"/>
          <p:cNvSpPr txBox="1"/>
          <p:nvPr/>
        </p:nvSpPr>
        <p:spPr>
          <a:xfrm>
            <a:off x="386662" y="1928664"/>
            <a:ext cx="6372708" cy="923330"/>
          </a:xfrm>
          <a:prstGeom prst="rect">
            <a:avLst/>
          </a:prstGeom>
          <a:noFill/>
        </p:spPr>
        <p:txBody>
          <a:bodyPr wrap="square" rtlCol="0">
            <a:spAutoFit/>
          </a:bodyPr>
          <a:lstStyle/>
          <a:p>
            <a:pPr>
              <a:lnSpc>
                <a:spcPct val="150000"/>
              </a:lnSpc>
            </a:pPr>
            <a:r>
              <a:rPr lang="fr-FR" sz="1200" dirty="0" smtClean="0">
                <a:latin typeface="Comic Sans MS" pitchFamily="66" charset="0"/>
              </a:rPr>
              <a:t>Notre voyage commence un mercredi. Le bus récupère les élèves ce matin. Cet après-midi, ils s’installeront et découvriront les dunes. Le soir, ils rejoindront leur chambre après avoir mangé un bon repas.</a:t>
            </a:r>
            <a:endParaRPr lang="fr-FR" sz="1200" dirty="0">
              <a:latin typeface="Comic Sans MS" pitchFamily="66" charset="0"/>
            </a:endParaRPr>
          </a:p>
        </p:txBody>
      </p:sp>
      <p:graphicFrame>
        <p:nvGraphicFramePr>
          <p:cNvPr id="13" name="Tableau 12"/>
          <p:cNvGraphicFramePr>
            <a:graphicFrameLocks noGrp="1"/>
          </p:cNvGraphicFramePr>
          <p:nvPr>
            <p:extLst>
              <p:ext uri="{D42A27DB-BD31-4B8C-83A1-F6EECF244321}">
                <p14:modId xmlns:p14="http://schemas.microsoft.com/office/powerpoint/2010/main" val="886476837"/>
              </p:ext>
            </p:extLst>
          </p:nvPr>
        </p:nvGraphicFramePr>
        <p:xfrm>
          <a:off x="750404" y="4132704"/>
          <a:ext cx="5645224" cy="1097280"/>
        </p:xfrm>
        <a:graphic>
          <a:graphicData uri="http://schemas.openxmlformats.org/drawingml/2006/table">
            <a:tbl>
              <a:tblPr bandRow="1">
                <a:tableStyleId>{5C22544A-7EE6-4342-B048-85BDC9FD1C3A}</a:tableStyleId>
              </a:tblPr>
              <a:tblGrid>
                <a:gridCol w="1728192"/>
                <a:gridCol w="1296144"/>
                <a:gridCol w="720080"/>
                <a:gridCol w="1900808"/>
              </a:tblGrid>
              <a:tr h="144016">
                <a:tc>
                  <a:txBody>
                    <a:bodyPr/>
                    <a:lstStyle/>
                    <a:p>
                      <a:pPr algn="r"/>
                      <a:r>
                        <a:rPr lang="fr-FR" sz="1200" dirty="0" smtClean="0">
                          <a:latin typeface="Comic Sans MS" pitchFamily="66" charset="0"/>
                        </a:rPr>
                        <a:t>sa</a:t>
                      </a:r>
                      <a:endParaRPr lang="fr-FR" sz="1200" dirty="0">
                        <a:latin typeface="Comic Sans MS" pitchFamily="66" charset="0"/>
                      </a:endParaRPr>
                    </a:p>
                  </a:txBody>
                  <a:tcPr anchor="ctr">
                    <a:solidFill>
                      <a:schemeClr val="bg1"/>
                    </a:solidFill>
                  </a:tcPr>
                </a:tc>
                <a:tc>
                  <a:txBody>
                    <a:bodyPr/>
                    <a:lstStyle/>
                    <a:p>
                      <a:r>
                        <a:rPr lang="fr-FR" sz="1000" dirty="0" smtClean="0">
                          <a:latin typeface="Comic Sans MS" pitchFamily="66" charset="0"/>
                          <a:sym typeface="Wingdings"/>
                        </a:rPr>
                        <a:t></a:t>
                      </a:r>
                      <a:endParaRPr lang="fr-FR" sz="10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000" dirty="0" smtClean="0">
                          <a:latin typeface="Comic Sans MS" pitchFamily="66" charset="0"/>
                          <a:sym typeface="Wingdings"/>
                        </a:rPr>
                        <a:t></a:t>
                      </a:r>
                      <a:endParaRPr lang="fr-FR" sz="1000" dirty="0" smtClean="0">
                        <a:latin typeface="Comic Sans MS" pitchFamily="66" charset="0"/>
                      </a:endParaRPr>
                    </a:p>
                  </a:txBody>
                  <a:tcPr anchor="ctr">
                    <a:solidFill>
                      <a:schemeClr val="bg1"/>
                    </a:solidFill>
                  </a:tcPr>
                </a:tc>
                <a:tc>
                  <a:txBody>
                    <a:bodyPr/>
                    <a:lstStyle/>
                    <a:p>
                      <a:r>
                        <a:rPr lang="fr-FR" sz="1200" dirty="0" smtClean="0">
                          <a:latin typeface="Comic Sans MS" pitchFamily="66" charset="0"/>
                        </a:rPr>
                        <a:t>voisins</a:t>
                      </a:r>
                      <a:endParaRPr lang="fr-FR" sz="1200" dirty="0">
                        <a:latin typeface="Comic Sans MS" pitchFamily="66" charset="0"/>
                      </a:endParaRPr>
                    </a:p>
                  </a:txBody>
                  <a:tcPr anchor="ctr">
                    <a:solidFill>
                      <a:schemeClr val="bg1"/>
                    </a:solidFill>
                  </a:tcPr>
                </a:tc>
              </a:tr>
              <a:tr h="133216">
                <a:tc>
                  <a:txBody>
                    <a:bodyPr/>
                    <a:lstStyle/>
                    <a:p>
                      <a:pPr algn="r"/>
                      <a:r>
                        <a:rPr lang="fr-FR" sz="1200" dirty="0" smtClean="0">
                          <a:latin typeface="Comic Sans MS" pitchFamily="66" charset="0"/>
                        </a:rPr>
                        <a:t>un</a:t>
                      </a:r>
                    </a:p>
                  </a:txBody>
                  <a:tcPr anchor="ctr">
                    <a:solidFill>
                      <a:schemeClr val="bg1"/>
                    </a:solidFill>
                  </a:tcPr>
                </a:tc>
                <a:tc>
                  <a:txBody>
                    <a:bodyPr/>
                    <a:lstStyle/>
                    <a:p>
                      <a:r>
                        <a:rPr lang="fr-FR" sz="1000" dirty="0" smtClean="0">
                          <a:latin typeface="Comic Sans MS" pitchFamily="66" charset="0"/>
                          <a:sym typeface="Wingdings"/>
                        </a:rPr>
                        <a:t></a:t>
                      </a:r>
                      <a:endParaRPr lang="fr-FR" sz="10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000" dirty="0" smtClean="0">
                          <a:latin typeface="Comic Sans MS" pitchFamily="66" charset="0"/>
                          <a:sym typeface="Wingdings"/>
                        </a:rPr>
                        <a:t></a:t>
                      </a:r>
                      <a:endParaRPr lang="fr-FR" sz="1000" dirty="0" smtClean="0">
                        <a:latin typeface="Comic Sans MS" pitchFamily="66" charset="0"/>
                      </a:endParaRPr>
                    </a:p>
                  </a:txBody>
                  <a:tcPr anchor="ctr">
                    <a:solidFill>
                      <a:schemeClr val="bg1"/>
                    </a:solidFill>
                  </a:tcPr>
                </a:tc>
                <a:tc>
                  <a:txBody>
                    <a:bodyPr/>
                    <a:lstStyle/>
                    <a:p>
                      <a:r>
                        <a:rPr lang="fr-FR" sz="1200" dirty="0" smtClean="0">
                          <a:latin typeface="Comic Sans MS" pitchFamily="66" charset="0"/>
                        </a:rPr>
                        <a:t>maison</a:t>
                      </a:r>
                      <a:endParaRPr lang="fr-FR" sz="1200" dirty="0">
                        <a:latin typeface="Comic Sans MS" pitchFamily="66" charset="0"/>
                      </a:endParaRPr>
                    </a:p>
                  </a:txBody>
                  <a:tcPr anchor="ctr">
                    <a:solidFill>
                      <a:schemeClr val="bg1"/>
                    </a:solidFill>
                  </a:tcPr>
                </a:tc>
              </a:tr>
              <a:tr h="129912">
                <a:tc>
                  <a:txBody>
                    <a:bodyPr/>
                    <a:lstStyle/>
                    <a:p>
                      <a:pPr algn="r"/>
                      <a:r>
                        <a:rPr lang="fr-FR" sz="1200" dirty="0" smtClean="0">
                          <a:latin typeface="Comic Sans MS" pitchFamily="66" charset="0"/>
                        </a:rPr>
                        <a:t>les</a:t>
                      </a:r>
                      <a:endParaRPr lang="fr-FR" sz="1200" dirty="0">
                        <a:latin typeface="Comic Sans MS" pitchFamily="66" charset="0"/>
                      </a:endParaRPr>
                    </a:p>
                  </a:txBody>
                  <a:tcPr anchor="ctr">
                    <a:solidFill>
                      <a:schemeClr val="bg1"/>
                    </a:solidFill>
                  </a:tcPr>
                </a:tc>
                <a:tc>
                  <a:txBody>
                    <a:bodyPr/>
                    <a:lstStyle/>
                    <a:p>
                      <a:r>
                        <a:rPr lang="fr-FR" sz="1000" dirty="0" smtClean="0">
                          <a:latin typeface="Comic Sans MS" pitchFamily="66" charset="0"/>
                          <a:sym typeface="Wingdings"/>
                        </a:rPr>
                        <a:t></a:t>
                      </a:r>
                      <a:endParaRPr lang="fr-FR" sz="10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000" dirty="0" smtClean="0">
                          <a:latin typeface="Comic Sans MS" pitchFamily="66" charset="0"/>
                          <a:sym typeface="Wingdings"/>
                        </a:rPr>
                        <a:t></a:t>
                      </a:r>
                      <a:endParaRPr lang="fr-FR" sz="1000" dirty="0" smtClean="0">
                        <a:latin typeface="Comic Sans MS" pitchFamily="66" charset="0"/>
                      </a:endParaRPr>
                    </a:p>
                  </a:txBody>
                  <a:tcPr anchor="ctr">
                    <a:solidFill>
                      <a:schemeClr val="bg1"/>
                    </a:solidFill>
                  </a:tcPr>
                </a:tc>
                <a:tc>
                  <a:txBody>
                    <a:bodyPr/>
                    <a:lstStyle/>
                    <a:p>
                      <a:r>
                        <a:rPr lang="fr-FR" sz="1200" dirty="0" smtClean="0">
                          <a:latin typeface="Comic Sans MS" pitchFamily="66" charset="0"/>
                        </a:rPr>
                        <a:t>train</a:t>
                      </a:r>
                      <a:endParaRPr lang="fr-FR" sz="1200" dirty="0">
                        <a:latin typeface="Comic Sans MS" pitchFamily="66" charset="0"/>
                      </a:endParaRPr>
                    </a:p>
                  </a:txBody>
                  <a:tcPr anchor="ctr">
                    <a:solidFill>
                      <a:schemeClr val="bg1"/>
                    </a:solidFill>
                  </a:tcPr>
                </a:tc>
              </a:tr>
              <a:tr h="0">
                <a:tc>
                  <a:txBody>
                    <a:bodyPr/>
                    <a:lstStyle/>
                    <a:p>
                      <a:pPr algn="r"/>
                      <a:r>
                        <a:rPr lang="fr-FR" sz="1200" dirty="0" smtClean="0">
                          <a:latin typeface="Comic Sans MS" pitchFamily="66" charset="0"/>
                        </a:rPr>
                        <a:t>vos</a:t>
                      </a:r>
                      <a:endParaRPr lang="fr-FR" sz="1200" dirty="0">
                        <a:latin typeface="Comic Sans MS" pitchFamily="66" charset="0"/>
                      </a:endParaRPr>
                    </a:p>
                  </a:txBody>
                  <a:tcPr anchor="ctr">
                    <a:solidFill>
                      <a:schemeClr val="bg1"/>
                    </a:solidFill>
                  </a:tcPr>
                </a:tc>
                <a:tc>
                  <a:txBody>
                    <a:bodyPr/>
                    <a:lstStyle/>
                    <a:p>
                      <a:r>
                        <a:rPr lang="fr-FR" sz="1000" dirty="0" smtClean="0">
                          <a:latin typeface="Comic Sans MS" pitchFamily="66" charset="0"/>
                          <a:sym typeface="Wingdings"/>
                        </a:rPr>
                        <a:t></a:t>
                      </a:r>
                      <a:endParaRPr lang="fr-FR" sz="10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000" dirty="0" smtClean="0">
                          <a:latin typeface="Comic Sans MS" pitchFamily="66" charset="0"/>
                          <a:sym typeface="Wingdings"/>
                        </a:rPr>
                        <a:t></a:t>
                      </a:r>
                      <a:endParaRPr lang="fr-FR" sz="1000" dirty="0" smtClean="0">
                        <a:latin typeface="Comic Sans MS" pitchFamily="66" charset="0"/>
                      </a:endParaRPr>
                    </a:p>
                  </a:txBody>
                  <a:tcPr anchor="ctr">
                    <a:solidFill>
                      <a:schemeClr val="bg1"/>
                    </a:solidFill>
                  </a:tcPr>
                </a:tc>
                <a:tc>
                  <a:txBody>
                    <a:bodyPr/>
                    <a:lstStyle/>
                    <a:p>
                      <a:r>
                        <a:rPr lang="fr-FR" sz="1200" dirty="0" smtClean="0">
                          <a:latin typeface="Comic Sans MS" pitchFamily="66" charset="0"/>
                        </a:rPr>
                        <a:t>voyageurs</a:t>
                      </a:r>
                      <a:endParaRPr lang="fr-FR" sz="1200" dirty="0">
                        <a:latin typeface="Comic Sans MS" pitchFamily="66" charset="0"/>
                      </a:endParaRPr>
                    </a:p>
                  </a:txBody>
                  <a:tcPr anchor="ctr">
                    <a:solidFill>
                      <a:schemeClr val="bg1"/>
                    </a:solidFill>
                  </a:tcPr>
                </a:tc>
              </a:tr>
            </a:tbl>
          </a:graphicData>
        </a:graphic>
      </p:graphicFrame>
      <p:grpSp>
        <p:nvGrpSpPr>
          <p:cNvPr id="14" name="Groupe 13"/>
          <p:cNvGrpSpPr/>
          <p:nvPr/>
        </p:nvGrpSpPr>
        <p:grpSpPr>
          <a:xfrm>
            <a:off x="116632" y="3126596"/>
            <a:ext cx="6653336" cy="818292"/>
            <a:chOff x="116632" y="1352600"/>
            <a:chExt cx="6653336" cy="818292"/>
          </a:xfrm>
        </p:grpSpPr>
        <p:grpSp>
          <p:nvGrpSpPr>
            <p:cNvPr id="15" name="Groupe 14"/>
            <p:cNvGrpSpPr/>
            <p:nvPr/>
          </p:nvGrpSpPr>
          <p:grpSpPr>
            <a:xfrm>
              <a:off x="116632" y="1352600"/>
              <a:ext cx="360040" cy="461665"/>
              <a:chOff x="116632" y="1352600"/>
              <a:chExt cx="360040" cy="461665"/>
            </a:xfrm>
          </p:grpSpPr>
          <p:sp>
            <p:nvSpPr>
              <p:cNvPr id="18" name="Ellipse 1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6" name="ZoneTexte 15"/>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Relie à la règle les déterminants et les noms pour former un groupe nominal.</a:t>
              </a:r>
              <a:endParaRPr lang="fr-FR" sz="1400" u="sng" dirty="0">
                <a:latin typeface="SimpleRonde" pitchFamily="2" charset="0"/>
              </a:endParaRPr>
            </a:p>
          </p:txBody>
        </p:sp>
        <p:sp>
          <p:nvSpPr>
            <p:cNvPr id="17" name="Rectangle à coins arrondis 16"/>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pSp>
        <p:nvGrpSpPr>
          <p:cNvPr id="20" name="Groupe 19"/>
          <p:cNvGrpSpPr/>
          <p:nvPr/>
        </p:nvGrpSpPr>
        <p:grpSpPr>
          <a:xfrm>
            <a:off x="106034" y="7436112"/>
            <a:ext cx="6653336" cy="818292"/>
            <a:chOff x="116632" y="1352600"/>
            <a:chExt cx="6653336" cy="818292"/>
          </a:xfrm>
        </p:grpSpPr>
        <p:grpSp>
          <p:nvGrpSpPr>
            <p:cNvPr id="21" name="Groupe 20"/>
            <p:cNvGrpSpPr/>
            <p:nvPr/>
          </p:nvGrpSpPr>
          <p:grpSpPr>
            <a:xfrm>
              <a:off x="116632" y="1352600"/>
              <a:ext cx="360040" cy="461665"/>
              <a:chOff x="116632" y="1352600"/>
              <a:chExt cx="360040" cy="461665"/>
            </a:xfrm>
          </p:grpSpPr>
          <p:sp>
            <p:nvSpPr>
              <p:cNvPr id="24" name="Ellipse 2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4</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2" name="ZoneTexte 21"/>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les phrases suivantes, souligne les noms en bleu et entoure en noir le déterminant qui les accompagne.</a:t>
              </a:r>
              <a:endParaRPr lang="fr-FR" sz="1400" u="sng" dirty="0">
                <a:latin typeface="SimpleRonde" pitchFamily="2" charset="0"/>
              </a:endParaRPr>
            </a:p>
          </p:txBody>
        </p:sp>
        <p:sp>
          <p:nvSpPr>
            <p:cNvPr id="23" name="Rectangle à coins arrondis 22"/>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6" name="ZoneTexte 25"/>
          <p:cNvSpPr txBox="1"/>
          <p:nvPr/>
        </p:nvSpPr>
        <p:spPr>
          <a:xfrm>
            <a:off x="212440" y="8228200"/>
            <a:ext cx="6372708" cy="1477328"/>
          </a:xfrm>
          <a:prstGeom prst="rect">
            <a:avLst/>
          </a:prstGeom>
          <a:noFill/>
        </p:spPr>
        <p:txBody>
          <a:bodyPr wrap="square" rtlCol="0">
            <a:spAutoFit/>
          </a:bodyPr>
          <a:lstStyle/>
          <a:p>
            <a:pPr>
              <a:lnSpc>
                <a:spcPct val="150000"/>
              </a:lnSpc>
            </a:pPr>
            <a:r>
              <a:rPr lang="fr-FR" sz="1200" dirty="0" smtClean="0">
                <a:latin typeface="Comic Sans MS" pitchFamily="66" charset="0"/>
              </a:rPr>
              <a:t>Le navigateur a traversé l’océan et a subi des tempêtes violentes.</a:t>
            </a:r>
          </a:p>
          <a:p>
            <a:pPr>
              <a:lnSpc>
                <a:spcPct val="150000"/>
              </a:lnSpc>
            </a:pPr>
            <a:r>
              <a:rPr lang="fr-FR" sz="1200" dirty="0" smtClean="0">
                <a:latin typeface="Comic Sans MS" pitchFamily="66" charset="0"/>
              </a:rPr>
              <a:t>Ses matelots étaient inquiets mais la découverte d’un nouveau continent a vite effacé leurs inquiétudes.</a:t>
            </a:r>
          </a:p>
          <a:p>
            <a:pPr>
              <a:lnSpc>
                <a:spcPct val="150000"/>
              </a:lnSpc>
            </a:pPr>
            <a:r>
              <a:rPr lang="fr-FR" sz="1200" dirty="0" smtClean="0">
                <a:latin typeface="Comic Sans MS" pitchFamily="66" charset="0"/>
              </a:rPr>
              <a:t>Les indiens assistèrent à l’arrivée de ces inconnus qu’ils prirent pour des dieux.</a:t>
            </a:r>
          </a:p>
          <a:p>
            <a:pPr>
              <a:lnSpc>
                <a:spcPct val="150000"/>
              </a:lnSpc>
            </a:pPr>
            <a:endParaRPr lang="fr-FR" sz="1200" dirty="0">
              <a:latin typeface="Comic Sans MS" pitchFamily="66" charset="0"/>
            </a:endParaRPr>
          </a:p>
        </p:txBody>
      </p:sp>
      <p:grpSp>
        <p:nvGrpSpPr>
          <p:cNvPr id="34" name="Groupe 33"/>
          <p:cNvGrpSpPr/>
          <p:nvPr/>
        </p:nvGrpSpPr>
        <p:grpSpPr>
          <a:xfrm>
            <a:off x="121980" y="5457056"/>
            <a:ext cx="6653336" cy="818292"/>
            <a:chOff x="116632" y="1352600"/>
            <a:chExt cx="6653336" cy="818292"/>
          </a:xfrm>
        </p:grpSpPr>
        <p:grpSp>
          <p:nvGrpSpPr>
            <p:cNvPr id="35" name="Groupe 34"/>
            <p:cNvGrpSpPr/>
            <p:nvPr/>
          </p:nvGrpSpPr>
          <p:grpSpPr>
            <a:xfrm>
              <a:off x="116632" y="1352600"/>
              <a:ext cx="360040" cy="461665"/>
              <a:chOff x="116632" y="1352600"/>
              <a:chExt cx="360040" cy="461665"/>
            </a:xfrm>
          </p:grpSpPr>
          <p:sp>
            <p:nvSpPr>
              <p:cNvPr id="38" name="Ellipse 3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6" name="ZoneTexte 35"/>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les groupes de mots suivants, souligne le nom et entoure le déterminant.</a:t>
              </a:r>
              <a:endParaRPr lang="fr-FR" sz="1400" u="sng" dirty="0">
                <a:latin typeface="SimpleRonde" pitchFamily="2" charset="0"/>
              </a:endParaRPr>
            </a:p>
          </p:txBody>
        </p:sp>
        <p:sp>
          <p:nvSpPr>
            <p:cNvPr id="37" name="Rectangle à coins arrondis 36"/>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40" name="ZoneTexte 39"/>
          <p:cNvSpPr txBox="1"/>
          <p:nvPr/>
        </p:nvSpPr>
        <p:spPr>
          <a:xfrm>
            <a:off x="116632" y="6322893"/>
            <a:ext cx="1628800" cy="646331"/>
          </a:xfrm>
          <a:prstGeom prst="rect">
            <a:avLst/>
          </a:prstGeom>
          <a:noFill/>
        </p:spPr>
        <p:txBody>
          <a:bodyPr wrap="square" rtlCol="0">
            <a:spAutoFit/>
          </a:bodyPr>
          <a:lstStyle/>
          <a:p>
            <a:pPr>
              <a:lnSpc>
                <a:spcPct val="150000"/>
              </a:lnSpc>
            </a:pPr>
            <a:r>
              <a:rPr lang="fr-FR" sz="1200" dirty="0" smtClean="0">
                <a:latin typeface="Comic Sans MS" pitchFamily="66" charset="0"/>
              </a:rPr>
              <a:t>une bouteille vide</a:t>
            </a:r>
          </a:p>
          <a:p>
            <a:pPr>
              <a:lnSpc>
                <a:spcPct val="150000"/>
              </a:lnSpc>
            </a:pPr>
            <a:r>
              <a:rPr lang="fr-FR" sz="1200" dirty="0" smtClean="0">
                <a:latin typeface="Comic Sans MS" pitchFamily="66" charset="0"/>
              </a:rPr>
              <a:t>ces belles fleurs</a:t>
            </a:r>
            <a:endParaRPr lang="fr-FR" sz="1200" dirty="0">
              <a:latin typeface="Comic Sans MS" pitchFamily="66" charset="0"/>
            </a:endParaRPr>
          </a:p>
        </p:txBody>
      </p:sp>
      <p:sp>
        <p:nvSpPr>
          <p:cNvPr id="41" name="ZoneTexte 40"/>
          <p:cNvSpPr txBox="1"/>
          <p:nvPr/>
        </p:nvSpPr>
        <p:spPr>
          <a:xfrm>
            <a:off x="1673424" y="6322893"/>
            <a:ext cx="1659280" cy="646331"/>
          </a:xfrm>
          <a:prstGeom prst="rect">
            <a:avLst/>
          </a:prstGeom>
          <a:noFill/>
        </p:spPr>
        <p:txBody>
          <a:bodyPr wrap="square" rtlCol="0">
            <a:spAutoFit/>
          </a:bodyPr>
          <a:lstStyle/>
          <a:p>
            <a:pPr>
              <a:lnSpc>
                <a:spcPct val="150000"/>
              </a:lnSpc>
            </a:pPr>
            <a:r>
              <a:rPr lang="fr-FR" sz="1200" dirty="0" smtClean="0">
                <a:latin typeface="Comic Sans MS" pitchFamily="66" charset="0"/>
              </a:rPr>
              <a:t>vos nouveaux voisins</a:t>
            </a:r>
          </a:p>
          <a:p>
            <a:pPr>
              <a:lnSpc>
                <a:spcPct val="150000"/>
              </a:lnSpc>
            </a:pPr>
            <a:r>
              <a:rPr lang="fr-FR" sz="1200" dirty="0" smtClean="0">
                <a:latin typeface="Comic Sans MS" pitchFamily="66" charset="0"/>
              </a:rPr>
              <a:t>une brise légère</a:t>
            </a:r>
            <a:endParaRPr lang="fr-FR" sz="1200" dirty="0">
              <a:latin typeface="Comic Sans MS" pitchFamily="66" charset="0"/>
            </a:endParaRPr>
          </a:p>
        </p:txBody>
      </p:sp>
      <p:sp>
        <p:nvSpPr>
          <p:cNvPr id="42" name="ZoneTexte 41"/>
          <p:cNvSpPr txBox="1"/>
          <p:nvPr/>
        </p:nvSpPr>
        <p:spPr>
          <a:xfrm>
            <a:off x="3371410" y="6322893"/>
            <a:ext cx="1686390" cy="646331"/>
          </a:xfrm>
          <a:prstGeom prst="rect">
            <a:avLst/>
          </a:prstGeom>
          <a:noFill/>
        </p:spPr>
        <p:txBody>
          <a:bodyPr wrap="square" rtlCol="0">
            <a:spAutoFit/>
          </a:bodyPr>
          <a:lstStyle/>
          <a:p>
            <a:pPr>
              <a:lnSpc>
                <a:spcPct val="150000"/>
              </a:lnSpc>
            </a:pPr>
            <a:r>
              <a:rPr lang="fr-FR" sz="1200" dirty="0" smtClean="0">
                <a:latin typeface="Comic Sans MS" pitchFamily="66" charset="0"/>
              </a:rPr>
              <a:t>un grand navigateur</a:t>
            </a:r>
          </a:p>
          <a:p>
            <a:pPr>
              <a:lnSpc>
                <a:spcPct val="150000"/>
              </a:lnSpc>
            </a:pPr>
            <a:r>
              <a:rPr lang="fr-FR" sz="1200" dirty="0" smtClean="0">
                <a:latin typeface="Comic Sans MS" pitchFamily="66" charset="0"/>
              </a:rPr>
              <a:t>un continent inconnu</a:t>
            </a:r>
            <a:endParaRPr lang="fr-FR" sz="1200" dirty="0">
              <a:latin typeface="Comic Sans MS" pitchFamily="66" charset="0"/>
            </a:endParaRPr>
          </a:p>
        </p:txBody>
      </p:sp>
      <p:sp>
        <p:nvSpPr>
          <p:cNvPr id="43" name="ZoneTexte 42"/>
          <p:cNvSpPr txBox="1"/>
          <p:nvPr/>
        </p:nvSpPr>
        <p:spPr>
          <a:xfrm>
            <a:off x="4985792" y="6322893"/>
            <a:ext cx="1872208" cy="646331"/>
          </a:xfrm>
          <a:prstGeom prst="rect">
            <a:avLst/>
          </a:prstGeom>
          <a:noFill/>
        </p:spPr>
        <p:txBody>
          <a:bodyPr wrap="square" rtlCol="0">
            <a:spAutoFit/>
          </a:bodyPr>
          <a:lstStyle/>
          <a:p>
            <a:pPr>
              <a:lnSpc>
                <a:spcPct val="150000"/>
              </a:lnSpc>
            </a:pPr>
            <a:r>
              <a:rPr lang="fr-FR" sz="1200" dirty="0" smtClean="0">
                <a:latin typeface="Comic Sans MS" pitchFamily="66" charset="0"/>
              </a:rPr>
              <a:t>une salade verte</a:t>
            </a:r>
          </a:p>
          <a:p>
            <a:pPr>
              <a:lnSpc>
                <a:spcPct val="150000"/>
              </a:lnSpc>
            </a:pPr>
            <a:r>
              <a:rPr lang="fr-FR" sz="1200" dirty="0" smtClean="0">
                <a:latin typeface="Comic Sans MS" pitchFamily="66" charset="0"/>
              </a:rPr>
              <a:t>des bougies parfumées</a:t>
            </a:r>
            <a:endParaRPr lang="fr-FR" sz="1200" dirty="0">
              <a:latin typeface="Comic Sans MS" pitchFamily="66" charset="0"/>
            </a:endParaRPr>
          </a:p>
        </p:txBody>
      </p:sp>
      <p:cxnSp>
        <p:nvCxnSpPr>
          <p:cNvPr id="44" name="Connecteur droit 43"/>
          <p:cNvCxnSpPr/>
          <p:nvPr/>
        </p:nvCxnSpPr>
        <p:spPr>
          <a:xfrm>
            <a:off x="1673424" y="6322893"/>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5" name="Connecteur droit 44"/>
          <p:cNvCxnSpPr/>
          <p:nvPr/>
        </p:nvCxnSpPr>
        <p:spPr>
          <a:xfrm>
            <a:off x="3329608" y="6322892"/>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6" name="Connecteur droit 45"/>
          <p:cNvCxnSpPr/>
          <p:nvPr/>
        </p:nvCxnSpPr>
        <p:spPr>
          <a:xfrm>
            <a:off x="4985792" y="6322892"/>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97996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 déterminant</a:t>
            </a:r>
            <a:endParaRPr lang="fr-FR" dirty="0"/>
          </a:p>
        </p:txBody>
      </p:sp>
      <p:grpSp>
        <p:nvGrpSpPr>
          <p:cNvPr id="6" name="Groupe 5"/>
          <p:cNvGrpSpPr/>
          <p:nvPr/>
        </p:nvGrpSpPr>
        <p:grpSpPr>
          <a:xfrm>
            <a:off x="116632" y="1280592"/>
            <a:ext cx="6653336" cy="468196"/>
            <a:chOff x="116632" y="1352600"/>
            <a:chExt cx="6653336" cy="468196"/>
          </a:xfrm>
        </p:grpSpPr>
        <p:grpSp>
          <p:nvGrpSpPr>
            <p:cNvPr id="7" name="Groupe 6"/>
            <p:cNvGrpSpPr/>
            <p:nvPr/>
          </p:nvGrpSpPr>
          <p:grpSpPr>
            <a:xfrm>
              <a:off x="116632" y="1352600"/>
              <a:ext cx="360040" cy="461665"/>
              <a:chOff x="116632" y="1352600"/>
              <a:chExt cx="360040" cy="461665"/>
            </a:xfrm>
          </p:grpSpPr>
          <p:sp>
            <p:nvSpPr>
              <p:cNvPr id="10" name="Ellipse 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8" name="ZoneTexte 7"/>
            <p:cNvSpPr txBox="1"/>
            <p:nvPr/>
          </p:nvSpPr>
          <p:spPr>
            <a:xfrm>
              <a:off x="476672" y="143222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Surligne les déterminants de ces phrases.</a:t>
              </a:r>
              <a:endParaRPr lang="fr-FR" sz="1400" u="sng" dirty="0">
                <a:latin typeface="SimpleRonde" pitchFamily="2" charset="0"/>
              </a:endParaRPr>
            </a:p>
          </p:txBody>
        </p:sp>
        <p:sp>
          <p:nvSpPr>
            <p:cNvPr id="9" name="Rectangle à coins arrondis 8"/>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2" name="ZoneTexte 11"/>
          <p:cNvSpPr txBox="1"/>
          <p:nvPr/>
        </p:nvSpPr>
        <p:spPr>
          <a:xfrm>
            <a:off x="386662" y="1928664"/>
            <a:ext cx="6372708" cy="830997"/>
          </a:xfrm>
          <a:prstGeom prst="rect">
            <a:avLst/>
          </a:prstGeom>
          <a:noFill/>
        </p:spPr>
        <p:txBody>
          <a:bodyPr wrap="square" rtlCol="0">
            <a:spAutoFit/>
          </a:bodyPr>
          <a:lstStyle/>
          <a:p>
            <a:pPr>
              <a:lnSpc>
                <a:spcPct val="200000"/>
              </a:lnSpc>
            </a:pPr>
            <a:r>
              <a:rPr lang="fr-FR" sz="1200" dirty="0" smtClean="0">
                <a:latin typeface="Comic Sans MS" pitchFamily="66" charset="0"/>
              </a:rPr>
              <a:t>Le président de la République est le chef de notre pays. Son élection est un moment important dans la vie des Français ! Il est élu au suffrage universel.</a:t>
            </a:r>
            <a:endParaRPr lang="fr-FR" sz="1200" dirty="0">
              <a:latin typeface="Comic Sans MS" pitchFamily="66" charset="0"/>
            </a:endParaRPr>
          </a:p>
        </p:txBody>
      </p:sp>
      <p:graphicFrame>
        <p:nvGraphicFramePr>
          <p:cNvPr id="13" name="Tableau 12"/>
          <p:cNvGraphicFramePr>
            <a:graphicFrameLocks noGrp="1"/>
          </p:cNvGraphicFramePr>
          <p:nvPr>
            <p:extLst>
              <p:ext uri="{D42A27DB-BD31-4B8C-83A1-F6EECF244321}">
                <p14:modId xmlns:p14="http://schemas.microsoft.com/office/powerpoint/2010/main" val="3987205835"/>
              </p:ext>
            </p:extLst>
          </p:nvPr>
        </p:nvGraphicFramePr>
        <p:xfrm>
          <a:off x="750404" y="4132704"/>
          <a:ext cx="5645224" cy="1097280"/>
        </p:xfrm>
        <a:graphic>
          <a:graphicData uri="http://schemas.openxmlformats.org/drawingml/2006/table">
            <a:tbl>
              <a:tblPr bandRow="1">
                <a:tableStyleId>{5C22544A-7EE6-4342-B048-85BDC9FD1C3A}</a:tableStyleId>
              </a:tblPr>
              <a:tblGrid>
                <a:gridCol w="1728192"/>
                <a:gridCol w="1296144"/>
                <a:gridCol w="720080"/>
                <a:gridCol w="1900808"/>
              </a:tblGrid>
              <a:tr h="144016">
                <a:tc>
                  <a:txBody>
                    <a:bodyPr/>
                    <a:lstStyle/>
                    <a:p>
                      <a:pPr algn="r"/>
                      <a:r>
                        <a:rPr lang="fr-FR" sz="1200" dirty="0" smtClean="0">
                          <a:latin typeface="Comic Sans MS" pitchFamily="66" charset="0"/>
                        </a:rPr>
                        <a:t>sa</a:t>
                      </a:r>
                      <a:endParaRPr lang="fr-FR" sz="1200" dirty="0">
                        <a:latin typeface="Comic Sans MS" pitchFamily="66" charset="0"/>
                      </a:endParaRPr>
                    </a:p>
                  </a:txBody>
                  <a:tcPr anchor="ctr">
                    <a:solidFill>
                      <a:schemeClr val="bg1"/>
                    </a:solidFill>
                  </a:tcPr>
                </a:tc>
                <a:tc>
                  <a:txBody>
                    <a:bodyPr/>
                    <a:lstStyle/>
                    <a:p>
                      <a:r>
                        <a:rPr lang="fr-FR" sz="1000" dirty="0" smtClean="0">
                          <a:latin typeface="Comic Sans MS" pitchFamily="66" charset="0"/>
                          <a:sym typeface="Wingdings"/>
                        </a:rPr>
                        <a:t></a:t>
                      </a:r>
                      <a:endParaRPr lang="fr-FR" sz="10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000" dirty="0" smtClean="0">
                          <a:latin typeface="Comic Sans MS" pitchFamily="66" charset="0"/>
                          <a:sym typeface="Wingdings"/>
                        </a:rPr>
                        <a:t></a:t>
                      </a:r>
                      <a:endParaRPr lang="fr-FR" sz="1000" dirty="0" smtClean="0">
                        <a:latin typeface="Comic Sans MS" pitchFamily="66" charset="0"/>
                      </a:endParaRPr>
                    </a:p>
                  </a:txBody>
                  <a:tcPr anchor="ctr">
                    <a:solidFill>
                      <a:schemeClr val="bg1"/>
                    </a:solidFill>
                  </a:tcPr>
                </a:tc>
                <a:tc>
                  <a:txBody>
                    <a:bodyPr/>
                    <a:lstStyle/>
                    <a:p>
                      <a:r>
                        <a:rPr lang="fr-FR" sz="1200" dirty="0" smtClean="0">
                          <a:latin typeface="Comic Sans MS" pitchFamily="66" charset="0"/>
                        </a:rPr>
                        <a:t>enfants</a:t>
                      </a:r>
                      <a:endParaRPr lang="fr-FR" sz="1200" dirty="0">
                        <a:latin typeface="Comic Sans MS" pitchFamily="66" charset="0"/>
                      </a:endParaRPr>
                    </a:p>
                  </a:txBody>
                  <a:tcPr anchor="ctr">
                    <a:solidFill>
                      <a:schemeClr val="bg1"/>
                    </a:solidFill>
                  </a:tcPr>
                </a:tc>
              </a:tr>
              <a:tr h="133216">
                <a:tc>
                  <a:txBody>
                    <a:bodyPr/>
                    <a:lstStyle/>
                    <a:p>
                      <a:pPr algn="r"/>
                      <a:r>
                        <a:rPr lang="fr-FR" sz="1200" dirty="0" smtClean="0">
                          <a:latin typeface="Comic Sans MS" pitchFamily="66" charset="0"/>
                        </a:rPr>
                        <a:t>un</a:t>
                      </a:r>
                    </a:p>
                  </a:txBody>
                  <a:tcPr anchor="ctr">
                    <a:solidFill>
                      <a:schemeClr val="bg1"/>
                    </a:solidFill>
                  </a:tcPr>
                </a:tc>
                <a:tc>
                  <a:txBody>
                    <a:bodyPr/>
                    <a:lstStyle/>
                    <a:p>
                      <a:r>
                        <a:rPr lang="fr-FR" sz="1000" dirty="0" smtClean="0">
                          <a:latin typeface="Comic Sans MS" pitchFamily="66" charset="0"/>
                          <a:sym typeface="Wingdings"/>
                        </a:rPr>
                        <a:t></a:t>
                      </a:r>
                      <a:endParaRPr lang="fr-FR" sz="10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000" dirty="0" smtClean="0">
                          <a:latin typeface="Comic Sans MS" pitchFamily="66" charset="0"/>
                          <a:sym typeface="Wingdings"/>
                        </a:rPr>
                        <a:t></a:t>
                      </a:r>
                      <a:endParaRPr lang="fr-FR" sz="1000" dirty="0" smtClean="0">
                        <a:latin typeface="Comic Sans MS" pitchFamily="66" charset="0"/>
                      </a:endParaRPr>
                    </a:p>
                  </a:txBody>
                  <a:tcPr anchor="ctr">
                    <a:solidFill>
                      <a:schemeClr val="bg1"/>
                    </a:solidFill>
                  </a:tcPr>
                </a:tc>
                <a:tc>
                  <a:txBody>
                    <a:bodyPr/>
                    <a:lstStyle/>
                    <a:p>
                      <a:r>
                        <a:rPr lang="fr-FR" sz="1200" dirty="0" smtClean="0">
                          <a:latin typeface="Comic Sans MS" pitchFamily="66" charset="0"/>
                        </a:rPr>
                        <a:t>maitresse</a:t>
                      </a:r>
                      <a:endParaRPr lang="fr-FR" sz="1200" dirty="0">
                        <a:latin typeface="Comic Sans MS" pitchFamily="66" charset="0"/>
                      </a:endParaRPr>
                    </a:p>
                  </a:txBody>
                  <a:tcPr anchor="ctr">
                    <a:solidFill>
                      <a:schemeClr val="bg1"/>
                    </a:solidFill>
                  </a:tcPr>
                </a:tc>
              </a:tr>
              <a:tr h="129912">
                <a:tc>
                  <a:txBody>
                    <a:bodyPr/>
                    <a:lstStyle/>
                    <a:p>
                      <a:pPr algn="r"/>
                      <a:r>
                        <a:rPr lang="fr-FR" sz="1200" dirty="0" smtClean="0">
                          <a:latin typeface="Comic Sans MS" pitchFamily="66" charset="0"/>
                        </a:rPr>
                        <a:t>des</a:t>
                      </a:r>
                      <a:endParaRPr lang="fr-FR" sz="1200" dirty="0">
                        <a:latin typeface="Comic Sans MS" pitchFamily="66" charset="0"/>
                      </a:endParaRPr>
                    </a:p>
                  </a:txBody>
                  <a:tcPr anchor="ctr">
                    <a:solidFill>
                      <a:schemeClr val="bg1"/>
                    </a:solidFill>
                  </a:tcPr>
                </a:tc>
                <a:tc>
                  <a:txBody>
                    <a:bodyPr/>
                    <a:lstStyle/>
                    <a:p>
                      <a:r>
                        <a:rPr lang="fr-FR" sz="1000" dirty="0" smtClean="0">
                          <a:latin typeface="Comic Sans MS" pitchFamily="66" charset="0"/>
                          <a:sym typeface="Wingdings"/>
                        </a:rPr>
                        <a:t></a:t>
                      </a:r>
                      <a:endParaRPr lang="fr-FR" sz="10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000" dirty="0" smtClean="0">
                          <a:latin typeface="Comic Sans MS" pitchFamily="66" charset="0"/>
                          <a:sym typeface="Wingdings"/>
                        </a:rPr>
                        <a:t></a:t>
                      </a:r>
                      <a:endParaRPr lang="fr-FR" sz="1000" dirty="0" smtClean="0">
                        <a:latin typeface="Comic Sans MS" pitchFamily="66" charset="0"/>
                      </a:endParaRPr>
                    </a:p>
                  </a:txBody>
                  <a:tcPr anchor="ctr">
                    <a:solidFill>
                      <a:schemeClr val="bg1"/>
                    </a:solidFill>
                  </a:tcPr>
                </a:tc>
                <a:tc>
                  <a:txBody>
                    <a:bodyPr/>
                    <a:lstStyle/>
                    <a:p>
                      <a:r>
                        <a:rPr lang="fr-FR" sz="1200" dirty="0" smtClean="0">
                          <a:latin typeface="Comic Sans MS" pitchFamily="66" charset="0"/>
                        </a:rPr>
                        <a:t>policier</a:t>
                      </a:r>
                      <a:endParaRPr lang="fr-FR" sz="1200" dirty="0">
                        <a:latin typeface="Comic Sans MS" pitchFamily="66" charset="0"/>
                      </a:endParaRPr>
                    </a:p>
                  </a:txBody>
                  <a:tcPr anchor="ctr">
                    <a:solidFill>
                      <a:schemeClr val="bg1"/>
                    </a:solidFill>
                  </a:tcPr>
                </a:tc>
              </a:tr>
              <a:tr h="0">
                <a:tc>
                  <a:txBody>
                    <a:bodyPr/>
                    <a:lstStyle/>
                    <a:p>
                      <a:pPr algn="r"/>
                      <a:r>
                        <a:rPr lang="fr-FR" sz="1200" dirty="0" smtClean="0">
                          <a:latin typeface="Comic Sans MS" pitchFamily="66" charset="0"/>
                        </a:rPr>
                        <a:t>leur</a:t>
                      </a:r>
                      <a:endParaRPr lang="fr-FR" sz="1200" dirty="0">
                        <a:latin typeface="Comic Sans MS" pitchFamily="66" charset="0"/>
                      </a:endParaRPr>
                    </a:p>
                  </a:txBody>
                  <a:tcPr anchor="ctr">
                    <a:solidFill>
                      <a:schemeClr val="bg1"/>
                    </a:solidFill>
                  </a:tcPr>
                </a:tc>
                <a:tc>
                  <a:txBody>
                    <a:bodyPr/>
                    <a:lstStyle/>
                    <a:p>
                      <a:r>
                        <a:rPr lang="fr-FR" sz="1000" dirty="0" smtClean="0">
                          <a:latin typeface="Comic Sans MS" pitchFamily="66" charset="0"/>
                          <a:sym typeface="Wingdings"/>
                        </a:rPr>
                        <a:t></a:t>
                      </a:r>
                      <a:endParaRPr lang="fr-FR" sz="1000" dirty="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000" dirty="0" smtClean="0">
                          <a:latin typeface="Comic Sans MS" pitchFamily="66" charset="0"/>
                          <a:sym typeface="Wingdings"/>
                        </a:rPr>
                        <a:t></a:t>
                      </a:r>
                      <a:endParaRPr lang="fr-FR" sz="1000" dirty="0" smtClean="0">
                        <a:latin typeface="Comic Sans MS" pitchFamily="66" charset="0"/>
                      </a:endParaRPr>
                    </a:p>
                  </a:txBody>
                  <a:tcPr anchor="ctr">
                    <a:solidFill>
                      <a:schemeClr val="bg1"/>
                    </a:solidFill>
                  </a:tcPr>
                </a:tc>
                <a:tc>
                  <a:txBody>
                    <a:bodyPr/>
                    <a:lstStyle/>
                    <a:p>
                      <a:r>
                        <a:rPr lang="fr-FR" sz="1200" dirty="0" smtClean="0">
                          <a:latin typeface="Comic Sans MS" pitchFamily="66" charset="0"/>
                        </a:rPr>
                        <a:t>avion</a:t>
                      </a:r>
                      <a:endParaRPr lang="fr-FR" sz="1200" dirty="0">
                        <a:latin typeface="Comic Sans MS" pitchFamily="66" charset="0"/>
                      </a:endParaRPr>
                    </a:p>
                  </a:txBody>
                  <a:tcPr anchor="ctr">
                    <a:solidFill>
                      <a:schemeClr val="bg1"/>
                    </a:solidFill>
                  </a:tcPr>
                </a:tc>
              </a:tr>
            </a:tbl>
          </a:graphicData>
        </a:graphic>
      </p:graphicFrame>
      <p:grpSp>
        <p:nvGrpSpPr>
          <p:cNvPr id="14" name="Groupe 13"/>
          <p:cNvGrpSpPr/>
          <p:nvPr/>
        </p:nvGrpSpPr>
        <p:grpSpPr>
          <a:xfrm>
            <a:off x="116632" y="3126596"/>
            <a:ext cx="6653336" cy="818292"/>
            <a:chOff x="116632" y="1352600"/>
            <a:chExt cx="6653336" cy="818292"/>
          </a:xfrm>
        </p:grpSpPr>
        <p:grpSp>
          <p:nvGrpSpPr>
            <p:cNvPr id="15" name="Groupe 14"/>
            <p:cNvGrpSpPr/>
            <p:nvPr/>
          </p:nvGrpSpPr>
          <p:grpSpPr>
            <a:xfrm>
              <a:off x="116632" y="1352600"/>
              <a:ext cx="360040" cy="461665"/>
              <a:chOff x="116632" y="1352600"/>
              <a:chExt cx="360040" cy="461665"/>
            </a:xfrm>
          </p:grpSpPr>
          <p:sp>
            <p:nvSpPr>
              <p:cNvPr id="18" name="Ellipse 1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6" name="ZoneTexte 15"/>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Relie à la règle les déterminants et les noms pour former un groupe nominal.</a:t>
              </a:r>
              <a:endParaRPr lang="fr-FR" sz="1400" u="sng" dirty="0">
                <a:latin typeface="SimpleRonde" pitchFamily="2" charset="0"/>
              </a:endParaRPr>
            </a:p>
          </p:txBody>
        </p:sp>
        <p:sp>
          <p:nvSpPr>
            <p:cNvPr id="17" name="Rectangle à coins arrondis 16"/>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grpSp>
        <p:nvGrpSpPr>
          <p:cNvPr id="20" name="Groupe 19"/>
          <p:cNvGrpSpPr/>
          <p:nvPr/>
        </p:nvGrpSpPr>
        <p:grpSpPr>
          <a:xfrm>
            <a:off x="106034" y="7807116"/>
            <a:ext cx="6653336" cy="818292"/>
            <a:chOff x="116632" y="1352600"/>
            <a:chExt cx="6653336" cy="818292"/>
          </a:xfrm>
        </p:grpSpPr>
        <p:grpSp>
          <p:nvGrpSpPr>
            <p:cNvPr id="21" name="Groupe 20"/>
            <p:cNvGrpSpPr/>
            <p:nvPr/>
          </p:nvGrpSpPr>
          <p:grpSpPr>
            <a:xfrm>
              <a:off x="116632" y="1352600"/>
              <a:ext cx="360040" cy="461665"/>
              <a:chOff x="116632" y="1352600"/>
              <a:chExt cx="360040" cy="461665"/>
            </a:xfrm>
          </p:grpSpPr>
          <p:sp>
            <p:nvSpPr>
              <p:cNvPr id="24" name="Ellipse 2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4</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2" name="ZoneTexte 21"/>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les phrases suivantes, souligne les noms en bleu et entoure en noir le déterminant qui les accompagne.</a:t>
              </a:r>
              <a:endParaRPr lang="fr-FR" sz="1400" u="sng" dirty="0">
                <a:latin typeface="SimpleRonde" pitchFamily="2" charset="0"/>
              </a:endParaRPr>
            </a:p>
          </p:txBody>
        </p:sp>
        <p:sp>
          <p:nvSpPr>
            <p:cNvPr id="23" name="Rectangle à coins arrondis 22"/>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26" name="ZoneTexte 25"/>
          <p:cNvSpPr txBox="1"/>
          <p:nvPr/>
        </p:nvSpPr>
        <p:spPr>
          <a:xfrm>
            <a:off x="212440" y="8638182"/>
            <a:ext cx="6372708" cy="923330"/>
          </a:xfrm>
          <a:prstGeom prst="rect">
            <a:avLst/>
          </a:prstGeom>
          <a:noFill/>
        </p:spPr>
        <p:txBody>
          <a:bodyPr wrap="square" rtlCol="0">
            <a:spAutoFit/>
          </a:bodyPr>
          <a:lstStyle/>
          <a:p>
            <a:pPr>
              <a:lnSpc>
                <a:spcPct val="150000"/>
              </a:lnSpc>
            </a:pPr>
            <a:r>
              <a:rPr lang="fr-FR" sz="1200" dirty="0" smtClean="0">
                <a:latin typeface="Comic Sans MS" pitchFamily="66" charset="0"/>
              </a:rPr>
              <a:t>Nos députés sont des élus qui représentent les citoyens de leur circonscription.</a:t>
            </a:r>
          </a:p>
          <a:p>
            <a:pPr>
              <a:lnSpc>
                <a:spcPct val="150000"/>
              </a:lnSpc>
            </a:pPr>
            <a:r>
              <a:rPr lang="fr-FR" sz="1200" dirty="0" smtClean="0">
                <a:latin typeface="Comic Sans MS" pitchFamily="66" charset="0"/>
              </a:rPr>
              <a:t>Le candidat appartient généralement à un parti politique.</a:t>
            </a:r>
          </a:p>
          <a:p>
            <a:pPr>
              <a:lnSpc>
                <a:spcPct val="150000"/>
              </a:lnSpc>
            </a:pPr>
            <a:r>
              <a:rPr lang="fr-FR" sz="1200" dirty="0" smtClean="0">
                <a:latin typeface="Comic Sans MS" pitchFamily="66" charset="0"/>
              </a:rPr>
              <a:t>Le député représente la nation et ses électeurs.</a:t>
            </a:r>
            <a:endParaRPr lang="fr-FR" sz="1200" dirty="0">
              <a:latin typeface="Comic Sans MS" pitchFamily="66" charset="0"/>
            </a:endParaRPr>
          </a:p>
        </p:txBody>
      </p:sp>
      <p:grpSp>
        <p:nvGrpSpPr>
          <p:cNvPr id="34" name="Groupe 33"/>
          <p:cNvGrpSpPr/>
          <p:nvPr/>
        </p:nvGrpSpPr>
        <p:grpSpPr>
          <a:xfrm>
            <a:off x="121980" y="5457056"/>
            <a:ext cx="6653336" cy="818292"/>
            <a:chOff x="116632" y="1352600"/>
            <a:chExt cx="6653336" cy="818292"/>
          </a:xfrm>
        </p:grpSpPr>
        <p:grpSp>
          <p:nvGrpSpPr>
            <p:cNvPr id="35" name="Groupe 34"/>
            <p:cNvGrpSpPr/>
            <p:nvPr/>
          </p:nvGrpSpPr>
          <p:grpSpPr>
            <a:xfrm>
              <a:off x="116632" y="1352600"/>
              <a:ext cx="360040" cy="461665"/>
              <a:chOff x="116632" y="1352600"/>
              <a:chExt cx="360040" cy="461665"/>
            </a:xfrm>
          </p:grpSpPr>
          <p:sp>
            <p:nvSpPr>
              <p:cNvPr id="38" name="Ellipse 3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6" name="ZoneTexte 35"/>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les groupes de mots suivants, souligne le nom et entoure le déterminant.</a:t>
              </a:r>
              <a:endParaRPr lang="fr-FR" sz="1400" u="sng" dirty="0">
                <a:latin typeface="SimpleRonde" pitchFamily="2" charset="0"/>
              </a:endParaRPr>
            </a:p>
          </p:txBody>
        </p:sp>
        <p:sp>
          <p:nvSpPr>
            <p:cNvPr id="37" name="Rectangle à coins arrondis 36"/>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40" name="ZoneTexte 39"/>
          <p:cNvSpPr txBox="1"/>
          <p:nvPr/>
        </p:nvSpPr>
        <p:spPr>
          <a:xfrm>
            <a:off x="116632" y="6466909"/>
            <a:ext cx="1628800" cy="646331"/>
          </a:xfrm>
          <a:prstGeom prst="rect">
            <a:avLst/>
          </a:prstGeom>
          <a:noFill/>
        </p:spPr>
        <p:txBody>
          <a:bodyPr wrap="square" rtlCol="0">
            <a:spAutoFit/>
          </a:bodyPr>
          <a:lstStyle/>
          <a:p>
            <a:pPr>
              <a:lnSpc>
                <a:spcPct val="150000"/>
              </a:lnSpc>
            </a:pPr>
            <a:r>
              <a:rPr lang="fr-FR" sz="1200" dirty="0" smtClean="0">
                <a:latin typeface="Comic Sans MS" pitchFamily="66" charset="0"/>
              </a:rPr>
              <a:t>une poêle brulante</a:t>
            </a:r>
          </a:p>
          <a:p>
            <a:pPr>
              <a:lnSpc>
                <a:spcPct val="150000"/>
              </a:lnSpc>
            </a:pPr>
            <a:r>
              <a:rPr lang="fr-FR" sz="1200" dirty="0" smtClean="0">
                <a:latin typeface="Comic Sans MS" pitchFamily="66" charset="0"/>
              </a:rPr>
              <a:t>un matelas moelleux</a:t>
            </a:r>
            <a:endParaRPr lang="fr-FR" sz="1200" dirty="0">
              <a:latin typeface="Comic Sans MS" pitchFamily="66" charset="0"/>
            </a:endParaRPr>
          </a:p>
        </p:txBody>
      </p:sp>
      <p:sp>
        <p:nvSpPr>
          <p:cNvPr id="41" name="ZoneTexte 40"/>
          <p:cNvSpPr txBox="1"/>
          <p:nvPr/>
        </p:nvSpPr>
        <p:spPr>
          <a:xfrm>
            <a:off x="1673424" y="6466909"/>
            <a:ext cx="1659280" cy="646331"/>
          </a:xfrm>
          <a:prstGeom prst="rect">
            <a:avLst/>
          </a:prstGeom>
          <a:noFill/>
        </p:spPr>
        <p:txBody>
          <a:bodyPr wrap="square" rtlCol="0">
            <a:spAutoFit/>
          </a:bodyPr>
          <a:lstStyle/>
          <a:p>
            <a:pPr>
              <a:lnSpc>
                <a:spcPct val="150000"/>
              </a:lnSpc>
            </a:pPr>
            <a:r>
              <a:rPr lang="fr-FR" sz="1200" dirty="0" smtClean="0">
                <a:latin typeface="Comic Sans MS" pitchFamily="66" charset="0"/>
              </a:rPr>
              <a:t>mes jeux préférés</a:t>
            </a:r>
          </a:p>
          <a:p>
            <a:pPr>
              <a:lnSpc>
                <a:spcPct val="150000"/>
              </a:lnSpc>
            </a:pPr>
            <a:r>
              <a:rPr lang="fr-FR" sz="1200" dirty="0" smtClean="0">
                <a:latin typeface="Comic Sans MS" pitchFamily="66" charset="0"/>
              </a:rPr>
              <a:t>des rideaux soyeux</a:t>
            </a:r>
            <a:endParaRPr lang="fr-FR" sz="1200" dirty="0">
              <a:latin typeface="Comic Sans MS" pitchFamily="66" charset="0"/>
            </a:endParaRPr>
          </a:p>
        </p:txBody>
      </p:sp>
      <p:sp>
        <p:nvSpPr>
          <p:cNvPr id="42" name="ZoneTexte 41"/>
          <p:cNvSpPr txBox="1"/>
          <p:nvPr/>
        </p:nvSpPr>
        <p:spPr>
          <a:xfrm>
            <a:off x="3371410" y="6466909"/>
            <a:ext cx="1686390" cy="646331"/>
          </a:xfrm>
          <a:prstGeom prst="rect">
            <a:avLst/>
          </a:prstGeom>
          <a:noFill/>
        </p:spPr>
        <p:txBody>
          <a:bodyPr wrap="square" rtlCol="0">
            <a:spAutoFit/>
          </a:bodyPr>
          <a:lstStyle/>
          <a:p>
            <a:pPr>
              <a:lnSpc>
                <a:spcPct val="150000"/>
              </a:lnSpc>
            </a:pPr>
            <a:r>
              <a:rPr lang="fr-FR" sz="1200" dirty="0" smtClean="0">
                <a:latin typeface="Comic Sans MS" pitchFamily="66" charset="0"/>
              </a:rPr>
              <a:t>un ordinateur récent</a:t>
            </a:r>
          </a:p>
          <a:p>
            <a:pPr>
              <a:lnSpc>
                <a:spcPct val="150000"/>
              </a:lnSpc>
            </a:pPr>
            <a:r>
              <a:rPr lang="fr-FR" sz="1200" dirty="0" smtClean="0">
                <a:latin typeface="Comic Sans MS" pitchFamily="66" charset="0"/>
              </a:rPr>
              <a:t>un film comique</a:t>
            </a:r>
            <a:endParaRPr lang="fr-FR" sz="1200" dirty="0">
              <a:latin typeface="Comic Sans MS" pitchFamily="66" charset="0"/>
            </a:endParaRPr>
          </a:p>
        </p:txBody>
      </p:sp>
      <p:sp>
        <p:nvSpPr>
          <p:cNvPr id="43" name="ZoneTexte 42"/>
          <p:cNvSpPr txBox="1"/>
          <p:nvPr/>
        </p:nvSpPr>
        <p:spPr>
          <a:xfrm>
            <a:off x="4985792" y="6466909"/>
            <a:ext cx="1872208" cy="646331"/>
          </a:xfrm>
          <a:prstGeom prst="rect">
            <a:avLst/>
          </a:prstGeom>
          <a:noFill/>
        </p:spPr>
        <p:txBody>
          <a:bodyPr wrap="square" rtlCol="0">
            <a:spAutoFit/>
          </a:bodyPr>
          <a:lstStyle/>
          <a:p>
            <a:pPr>
              <a:lnSpc>
                <a:spcPct val="150000"/>
              </a:lnSpc>
            </a:pPr>
            <a:r>
              <a:rPr lang="fr-FR" sz="1200" dirty="0" smtClean="0">
                <a:latin typeface="Comic Sans MS" pitchFamily="66" charset="0"/>
              </a:rPr>
              <a:t>leur petit déjeuner</a:t>
            </a:r>
          </a:p>
          <a:p>
            <a:pPr>
              <a:lnSpc>
                <a:spcPct val="150000"/>
              </a:lnSpc>
            </a:pPr>
            <a:r>
              <a:rPr lang="fr-FR" sz="1200" dirty="0" smtClean="0">
                <a:latin typeface="Comic Sans MS" pitchFamily="66" charset="0"/>
              </a:rPr>
              <a:t>la piscine municipale</a:t>
            </a:r>
            <a:endParaRPr lang="fr-FR" sz="1200" dirty="0">
              <a:latin typeface="Comic Sans MS" pitchFamily="66" charset="0"/>
            </a:endParaRPr>
          </a:p>
        </p:txBody>
      </p:sp>
      <p:cxnSp>
        <p:nvCxnSpPr>
          <p:cNvPr id="44" name="Connecteur droit 43"/>
          <p:cNvCxnSpPr/>
          <p:nvPr/>
        </p:nvCxnSpPr>
        <p:spPr>
          <a:xfrm>
            <a:off x="1673424" y="6466909"/>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5" name="Connecteur droit 44"/>
          <p:cNvCxnSpPr/>
          <p:nvPr/>
        </p:nvCxnSpPr>
        <p:spPr>
          <a:xfrm>
            <a:off x="3329608" y="6466908"/>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6" name="Connecteur droit 45"/>
          <p:cNvCxnSpPr/>
          <p:nvPr/>
        </p:nvCxnSpPr>
        <p:spPr>
          <a:xfrm>
            <a:off x="4985792" y="6466908"/>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59986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L’adjectif qualificatif</a:t>
            </a:r>
            <a:endParaRPr lang="fr-FR" dirty="0"/>
          </a:p>
        </p:txBody>
      </p:sp>
      <p:grpSp>
        <p:nvGrpSpPr>
          <p:cNvPr id="3" name="Groupe 2"/>
          <p:cNvGrpSpPr/>
          <p:nvPr/>
        </p:nvGrpSpPr>
        <p:grpSpPr>
          <a:xfrm>
            <a:off x="116632" y="1496616"/>
            <a:ext cx="6653336" cy="818292"/>
            <a:chOff x="116632" y="1352600"/>
            <a:chExt cx="6653336" cy="818292"/>
          </a:xfrm>
        </p:grpSpPr>
        <p:grpSp>
          <p:nvGrpSpPr>
            <p:cNvPr id="4" name="Groupe 3"/>
            <p:cNvGrpSpPr/>
            <p:nvPr/>
          </p:nvGrpSpPr>
          <p:grpSpPr>
            <a:xfrm>
              <a:off x="116632" y="1352600"/>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 name="ZoneTexte 4"/>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Lis ce texte, puis recopie les adjectifs qui complètent les noms.</a:t>
              </a:r>
              <a:endParaRPr lang="fr-FR" sz="1400" dirty="0">
                <a:latin typeface="SimpleRonde" pitchFamily="2" charset="0"/>
              </a:endParaRPr>
            </a:p>
          </p:txBody>
        </p:sp>
        <p:sp>
          <p:nvSpPr>
            <p:cNvPr id="6" name="Rectangle à coins arrondis 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9" name="Rectangle 8"/>
          <p:cNvSpPr/>
          <p:nvPr/>
        </p:nvSpPr>
        <p:spPr>
          <a:xfrm>
            <a:off x="382960" y="2314908"/>
            <a:ext cx="6279504" cy="892745"/>
          </a:xfrm>
          <a:prstGeom prst="rect">
            <a:avLst/>
          </a:prstGeom>
        </p:spPr>
        <p:txBody>
          <a:bodyPr wrap="square">
            <a:spAutoFit/>
          </a:bodyPr>
          <a:lstStyle/>
          <a:p>
            <a:pPr>
              <a:lnSpc>
                <a:spcPct val="150000"/>
              </a:lnSpc>
            </a:pPr>
            <a:r>
              <a:rPr lang="fr-FR" sz="1200" dirty="0">
                <a:latin typeface="Comic Sans MS" pitchFamily="66" charset="0"/>
              </a:rPr>
              <a:t>C'était un ogre énorme </a:t>
            </a:r>
            <a:r>
              <a:rPr lang="fr-FR" sz="1200" dirty="0" smtClean="0">
                <a:latin typeface="Comic Sans MS" pitchFamily="66" charset="0"/>
              </a:rPr>
              <a:t>! Ses </a:t>
            </a:r>
            <a:r>
              <a:rPr lang="fr-FR" sz="1200" dirty="0">
                <a:latin typeface="Comic Sans MS" pitchFamily="66" charset="0"/>
              </a:rPr>
              <a:t>cheveux </a:t>
            </a:r>
            <a:r>
              <a:rPr lang="fr-FR" sz="1200" dirty="0" smtClean="0">
                <a:latin typeface="Comic Sans MS" pitchFamily="66" charset="0"/>
              </a:rPr>
              <a:t>fourchus recouvrait son crâne luisant, ses </a:t>
            </a:r>
            <a:r>
              <a:rPr lang="fr-FR" sz="1200" dirty="0">
                <a:latin typeface="Comic Sans MS" pitchFamily="66" charset="0"/>
              </a:rPr>
              <a:t>yeux </a:t>
            </a:r>
            <a:r>
              <a:rPr lang="fr-FR" sz="1200" dirty="0" smtClean="0">
                <a:latin typeface="Comic Sans MS" pitchFamily="66" charset="0"/>
              </a:rPr>
              <a:t>noirs lançaient des éclairs,</a:t>
            </a:r>
            <a:r>
              <a:rPr lang="fr-FR" sz="1200" dirty="0">
                <a:latin typeface="Comic Sans MS" pitchFamily="66" charset="0"/>
              </a:rPr>
              <a:t> </a:t>
            </a:r>
            <a:r>
              <a:rPr lang="fr-FR" sz="1200" dirty="0" smtClean="0">
                <a:latin typeface="Comic Sans MS" pitchFamily="66" charset="0"/>
              </a:rPr>
              <a:t>ses </a:t>
            </a:r>
            <a:r>
              <a:rPr lang="fr-FR" sz="1200" dirty="0">
                <a:latin typeface="Comic Sans MS" pitchFamily="66" charset="0"/>
              </a:rPr>
              <a:t>oreilles </a:t>
            </a:r>
            <a:r>
              <a:rPr lang="fr-FR" sz="1200" dirty="0" smtClean="0">
                <a:latin typeface="Comic Sans MS" pitchFamily="66" charset="0"/>
              </a:rPr>
              <a:t>très </a:t>
            </a:r>
            <a:r>
              <a:rPr lang="fr-FR" sz="1200" dirty="0">
                <a:latin typeface="Comic Sans MS" pitchFamily="66" charset="0"/>
              </a:rPr>
              <a:t>sales </a:t>
            </a:r>
            <a:r>
              <a:rPr lang="fr-FR" sz="1200" dirty="0" smtClean="0">
                <a:latin typeface="Comic Sans MS" pitchFamily="66" charset="0"/>
              </a:rPr>
              <a:t>et poilues ressemblaient à des trompettes.</a:t>
            </a:r>
            <a:endParaRPr lang="fr-FR" sz="1200" dirty="0">
              <a:latin typeface="Comic Sans MS" pitchFamily="66" charset="0"/>
            </a:endParaRPr>
          </a:p>
        </p:txBody>
      </p:sp>
      <p:pic>
        <p:nvPicPr>
          <p:cNvPr id="10" name="Image 9" descr="Capture d’écran"/>
          <p:cNvPicPr>
            <a:picLocks noChangeAspect="1"/>
          </p:cNvPicPr>
          <p:nvPr/>
        </p:nvPicPr>
        <p:blipFill rotWithShape="1">
          <a:blip r:embed="rId2">
            <a:extLst>
              <a:ext uri="{28A0092B-C50C-407E-A947-70E740481C1C}">
                <a14:useLocalDpi xmlns:a14="http://schemas.microsoft.com/office/drawing/2010/main" val="0"/>
              </a:ext>
            </a:extLst>
          </a:blip>
          <a:srcRect l="10683" r="60573" b="79079"/>
          <a:stretch/>
        </p:blipFill>
        <p:spPr>
          <a:xfrm>
            <a:off x="980728" y="3420627"/>
            <a:ext cx="1971288" cy="502778"/>
          </a:xfrm>
          <a:prstGeom prst="rect">
            <a:avLst/>
          </a:prstGeom>
        </p:spPr>
      </p:pic>
      <p:pic>
        <p:nvPicPr>
          <p:cNvPr id="11" name="Image 10" descr="Capture d’écran"/>
          <p:cNvPicPr>
            <a:picLocks noChangeAspect="1"/>
          </p:cNvPicPr>
          <p:nvPr/>
        </p:nvPicPr>
        <p:blipFill rotWithShape="1">
          <a:blip r:embed="rId2">
            <a:extLst>
              <a:ext uri="{28A0092B-C50C-407E-A947-70E740481C1C}">
                <a14:useLocalDpi xmlns:a14="http://schemas.microsoft.com/office/drawing/2010/main" val="0"/>
              </a:ext>
            </a:extLst>
          </a:blip>
          <a:srcRect l="10683" r="60573" b="79079"/>
          <a:stretch/>
        </p:blipFill>
        <p:spPr>
          <a:xfrm>
            <a:off x="980728" y="3998435"/>
            <a:ext cx="1971288" cy="502778"/>
          </a:xfrm>
          <a:prstGeom prst="rect">
            <a:avLst/>
          </a:prstGeom>
        </p:spPr>
      </p:pic>
      <p:sp>
        <p:nvSpPr>
          <p:cNvPr id="12" name="ZoneTexte 11"/>
          <p:cNvSpPr txBox="1"/>
          <p:nvPr/>
        </p:nvSpPr>
        <p:spPr>
          <a:xfrm>
            <a:off x="0" y="3296816"/>
            <a:ext cx="908720" cy="1754326"/>
          </a:xfrm>
          <a:prstGeom prst="rect">
            <a:avLst/>
          </a:prstGeom>
          <a:noFill/>
        </p:spPr>
        <p:txBody>
          <a:bodyPr wrap="square" rtlCol="0">
            <a:spAutoFit/>
          </a:bodyPr>
          <a:lstStyle/>
          <a:p>
            <a:pPr algn="r">
              <a:lnSpc>
                <a:spcPct val="300000"/>
              </a:lnSpc>
            </a:pPr>
            <a:r>
              <a:rPr lang="fr-FR" sz="1200" dirty="0" smtClean="0">
                <a:latin typeface="Comic Sans MS" pitchFamily="66" charset="0"/>
              </a:rPr>
              <a:t>ogre :</a:t>
            </a:r>
          </a:p>
          <a:p>
            <a:pPr algn="r">
              <a:lnSpc>
                <a:spcPct val="300000"/>
              </a:lnSpc>
            </a:pPr>
            <a:r>
              <a:rPr lang="fr-FR" sz="1200" dirty="0" smtClean="0">
                <a:latin typeface="Comic Sans MS" pitchFamily="66" charset="0"/>
              </a:rPr>
              <a:t>crâne :</a:t>
            </a:r>
          </a:p>
          <a:p>
            <a:pPr algn="r">
              <a:lnSpc>
                <a:spcPct val="300000"/>
              </a:lnSpc>
            </a:pPr>
            <a:r>
              <a:rPr lang="fr-FR" sz="1200" dirty="0" smtClean="0">
                <a:latin typeface="Comic Sans MS" pitchFamily="66" charset="0"/>
              </a:rPr>
              <a:t>oreilles :</a:t>
            </a:r>
          </a:p>
        </p:txBody>
      </p:sp>
      <p:pic>
        <p:nvPicPr>
          <p:cNvPr id="13" name="Image 12" descr="Capture d’écran"/>
          <p:cNvPicPr>
            <a:picLocks noChangeAspect="1"/>
          </p:cNvPicPr>
          <p:nvPr/>
        </p:nvPicPr>
        <p:blipFill rotWithShape="1">
          <a:blip r:embed="rId2">
            <a:extLst>
              <a:ext uri="{28A0092B-C50C-407E-A947-70E740481C1C}">
                <a14:useLocalDpi xmlns:a14="http://schemas.microsoft.com/office/drawing/2010/main" val="0"/>
              </a:ext>
            </a:extLst>
          </a:blip>
          <a:srcRect l="10683" r="60573" b="79079"/>
          <a:stretch/>
        </p:blipFill>
        <p:spPr>
          <a:xfrm>
            <a:off x="4733880" y="4020660"/>
            <a:ext cx="1971288" cy="502778"/>
          </a:xfrm>
          <a:prstGeom prst="rect">
            <a:avLst/>
          </a:prstGeom>
        </p:spPr>
      </p:pic>
      <p:pic>
        <p:nvPicPr>
          <p:cNvPr id="14" name="Image 13" descr="Capture d’écran"/>
          <p:cNvPicPr>
            <a:picLocks noChangeAspect="1"/>
          </p:cNvPicPr>
          <p:nvPr/>
        </p:nvPicPr>
        <p:blipFill rotWithShape="1">
          <a:blip r:embed="rId2">
            <a:extLst>
              <a:ext uri="{28A0092B-C50C-407E-A947-70E740481C1C}">
                <a14:useLocalDpi xmlns:a14="http://schemas.microsoft.com/office/drawing/2010/main" val="0"/>
              </a:ext>
            </a:extLst>
          </a:blip>
          <a:srcRect l="9989" r="60573" b="79079"/>
          <a:stretch/>
        </p:blipFill>
        <p:spPr>
          <a:xfrm>
            <a:off x="4686300" y="3420627"/>
            <a:ext cx="2018868" cy="502778"/>
          </a:xfrm>
          <a:prstGeom prst="rect">
            <a:avLst/>
          </a:prstGeom>
        </p:spPr>
      </p:pic>
      <p:sp>
        <p:nvSpPr>
          <p:cNvPr id="15" name="ZoneTexte 14"/>
          <p:cNvSpPr txBox="1"/>
          <p:nvPr/>
        </p:nvSpPr>
        <p:spPr>
          <a:xfrm>
            <a:off x="3251448" y="3296816"/>
            <a:ext cx="1434852" cy="1200329"/>
          </a:xfrm>
          <a:prstGeom prst="rect">
            <a:avLst/>
          </a:prstGeom>
          <a:noFill/>
        </p:spPr>
        <p:txBody>
          <a:bodyPr wrap="square" rtlCol="0">
            <a:spAutoFit/>
          </a:bodyPr>
          <a:lstStyle/>
          <a:p>
            <a:pPr algn="r">
              <a:lnSpc>
                <a:spcPct val="300000"/>
              </a:lnSpc>
            </a:pPr>
            <a:r>
              <a:rPr lang="fr-FR" sz="1200" dirty="0" smtClean="0">
                <a:latin typeface="Comic Sans MS" pitchFamily="66" charset="0"/>
              </a:rPr>
              <a:t>cheveux :</a:t>
            </a:r>
          </a:p>
          <a:p>
            <a:pPr algn="r">
              <a:lnSpc>
                <a:spcPct val="300000"/>
              </a:lnSpc>
            </a:pPr>
            <a:r>
              <a:rPr lang="fr-FR" sz="1200" dirty="0" smtClean="0">
                <a:latin typeface="Comic Sans MS" pitchFamily="66" charset="0"/>
              </a:rPr>
              <a:t>yeux :</a:t>
            </a:r>
          </a:p>
        </p:txBody>
      </p:sp>
      <p:grpSp>
        <p:nvGrpSpPr>
          <p:cNvPr id="30" name="Groupe 29"/>
          <p:cNvGrpSpPr/>
          <p:nvPr/>
        </p:nvGrpSpPr>
        <p:grpSpPr>
          <a:xfrm>
            <a:off x="116632" y="7617296"/>
            <a:ext cx="6653336" cy="495126"/>
            <a:chOff x="116632" y="1352600"/>
            <a:chExt cx="6653336" cy="495126"/>
          </a:xfrm>
        </p:grpSpPr>
        <p:grpSp>
          <p:nvGrpSpPr>
            <p:cNvPr id="31" name="Groupe 30"/>
            <p:cNvGrpSpPr/>
            <p:nvPr/>
          </p:nvGrpSpPr>
          <p:grpSpPr>
            <a:xfrm>
              <a:off x="116632" y="1352600"/>
              <a:ext cx="360040" cy="461665"/>
              <a:chOff x="116632" y="1352600"/>
              <a:chExt cx="360040" cy="461665"/>
            </a:xfrm>
          </p:grpSpPr>
          <p:sp>
            <p:nvSpPr>
              <p:cNvPr id="34" name="Ellipse 3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2" name="ZoneTexte 31"/>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Récris les phrases suivantes en supprimant tous les adjectifs.</a:t>
              </a:r>
              <a:endParaRPr lang="fr-FR" sz="1400" dirty="0">
                <a:latin typeface="SimpleRonde" pitchFamily="2" charset="0"/>
              </a:endParaRPr>
            </a:p>
          </p:txBody>
        </p:sp>
        <p:sp>
          <p:nvSpPr>
            <p:cNvPr id="33" name="Rectangle à coins arrondis 32"/>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36" name="ZoneTexte 35"/>
          <p:cNvSpPr txBox="1"/>
          <p:nvPr/>
        </p:nvSpPr>
        <p:spPr>
          <a:xfrm>
            <a:off x="116632" y="8010668"/>
            <a:ext cx="6624736" cy="1200329"/>
          </a:xfrm>
          <a:prstGeom prst="rect">
            <a:avLst/>
          </a:prstGeom>
          <a:noFill/>
        </p:spPr>
        <p:txBody>
          <a:bodyPr wrap="square" rtlCol="0">
            <a:spAutoFit/>
          </a:bodyPr>
          <a:lstStyle/>
          <a:p>
            <a:pPr>
              <a:lnSpc>
                <a:spcPct val="200000"/>
              </a:lnSpc>
            </a:pPr>
            <a:r>
              <a:rPr lang="fr-FR" sz="1200" dirty="0" smtClean="0">
                <a:latin typeface="Comic Sans MS" pitchFamily="66" charset="0"/>
              </a:rPr>
              <a:t>Ma pauvre tante fatiguée dort dans son fauteuil moelleux.</a:t>
            </a:r>
          </a:p>
          <a:p>
            <a:pPr>
              <a:lnSpc>
                <a:spcPct val="200000"/>
              </a:lnSpc>
            </a:pPr>
            <a:endParaRPr lang="fr-FR" sz="1200" dirty="0">
              <a:latin typeface="Comic Sans MS" pitchFamily="66" charset="0"/>
            </a:endParaRPr>
          </a:p>
          <a:p>
            <a:pPr>
              <a:lnSpc>
                <a:spcPct val="200000"/>
              </a:lnSpc>
            </a:pPr>
            <a:r>
              <a:rPr lang="fr-FR" sz="1200" dirty="0" smtClean="0">
                <a:latin typeface="Comic Sans MS" pitchFamily="66" charset="0"/>
              </a:rPr>
              <a:t>Les minuscules fourmis rouges soulèvent des brindilles énormes.</a:t>
            </a:r>
          </a:p>
        </p:txBody>
      </p:sp>
      <p:pic>
        <p:nvPicPr>
          <p:cNvPr id="37" name="Image 36"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84776"/>
          <a:stretch/>
        </p:blipFill>
        <p:spPr>
          <a:xfrm>
            <a:off x="230932" y="8456517"/>
            <a:ext cx="6192688" cy="365865"/>
          </a:xfrm>
          <a:prstGeom prst="rect">
            <a:avLst/>
          </a:prstGeom>
        </p:spPr>
      </p:pic>
      <p:pic>
        <p:nvPicPr>
          <p:cNvPr id="38" name="Image 37"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83777"/>
          <a:stretch/>
        </p:blipFill>
        <p:spPr>
          <a:xfrm>
            <a:off x="230932" y="9171634"/>
            <a:ext cx="6192688" cy="389878"/>
          </a:xfrm>
          <a:prstGeom prst="rect">
            <a:avLst/>
          </a:prstGeom>
        </p:spPr>
      </p:pic>
      <p:grpSp>
        <p:nvGrpSpPr>
          <p:cNvPr id="39" name="Groupe 38"/>
          <p:cNvGrpSpPr/>
          <p:nvPr/>
        </p:nvGrpSpPr>
        <p:grpSpPr>
          <a:xfrm>
            <a:off x="122422" y="5457056"/>
            <a:ext cx="6653336" cy="495126"/>
            <a:chOff x="116632" y="1352600"/>
            <a:chExt cx="6653336" cy="495126"/>
          </a:xfrm>
        </p:grpSpPr>
        <p:grpSp>
          <p:nvGrpSpPr>
            <p:cNvPr id="40" name="Groupe 39"/>
            <p:cNvGrpSpPr/>
            <p:nvPr/>
          </p:nvGrpSpPr>
          <p:grpSpPr>
            <a:xfrm>
              <a:off x="116632" y="1352600"/>
              <a:ext cx="360040" cy="461665"/>
              <a:chOff x="116632" y="1352600"/>
              <a:chExt cx="360040" cy="461665"/>
            </a:xfrm>
          </p:grpSpPr>
          <p:sp>
            <p:nvSpPr>
              <p:cNvPr id="43" name="Ellipse 42"/>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ZoneTexte 43"/>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1" name="ZoneTexte 40"/>
            <p:cNvSpPr txBox="1"/>
            <p:nvPr/>
          </p:nvSpPr>
          <p:spPr>
            <a:xfrm>
              <a:off x="476672" y="1432228"/>
              <a:ext cx="6092080" cy="415498"/>
            </a:xfrm>
            <a:prstGeom prst="rect">
              <a:avLst/>
            </a:prstGeom>
            <a:noFill/>
          </p:spPr>
          <p:txBody>
            <a:bodyPr wrap="square" rtlCol="0">
              <a:spAutoFit/>
            </a:bodyPr>
            <a:lstStyle/>
            <a:p>
              <a:pPr>
                <a:lnSpc>
                  <a:spcPct val="150000"/>
                </a:lnSpc>
              </a:pPr>
              <a:r>
                <a:rPr lang="fr-FR" sz="1400" u="sng" dirty="0" smtClean="0">
                  <a:latin typeface="SimpleRonde" pitchFamily="2" charset="0"/>
                </a:rPr>
                <a:t>Souligne les adjectifs en vert.</a:t>
              </a:r>
              <a:endParaRPr lang="fr-FR" sz="1400" dirty="0">
                <a:latin typeface="SimpleRonde" pitchFamily="2" charset="0"/>
              </a:endParaRPr>
            </a:p>
          </p:txBody>
        </p:sp>
        <p:sp>
          <p:nvSpPr>
            <p:cNvPr id="42" name="Rectangle à coins arrondis 41"/>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45" name="ZoneTexte 44"/>
          <p:cNvSpPr txBox="1"/>
          <p:nvPr/>
        </p:nvSpPr>
        <p:spPr>
          <a:xfrm>
            <a:off x="288032" y="6394901"/>
            <a:ext cx="1628800" cy="646331"/>
          </a:xfrm>
          <a:prstGeom prst="rect">
            <a:avLst/>
          </a:prstGeom>
          <a:noFill/>
        </p:spPr>
        <p:txBody>
          <a:bodyPr wrap="square" rtlCol="0">
            <a:spAutoFit/>
          </a:bodyPr>
          <a:lstStyle/>
          <a:p>
            <a:pPr>
              <a:lnSpc>
                <a:spcPct val="150000"/>
              </a:lnSpc>
            </a:pPr>
            <a:r>
              <a:rPr lang="fr-FR" sz="1200" dirty="0" smtClean="0">
                <a:latin typeface="Comic Sans MS" pitchFamily="66" charset="0"/>
              </a:rPr>
              <a:t>une lampe magique</a:t>
            </a:r>
          </a:p>
          <a:p>
            <a:pPr>
              <a:lnSpc>
                <a:spcPct val="150000"/>
              </a:lnSpc>
            </a:pPr>
            <a:r>
              <a:rPr lang="fr-FR" sz="1200" dirty="0" smtClean="0">
                <a:latin typeface="Comic Sans MS" pitchFamily="66" charset="0"/>
              </a:rPr>
              <a:t>une poudre noire</a:t>
            </a:r>
            <a:endParaRPr lang="fr-FR" sz="1200" dirty="0">
              <a:latin typeface="Comic Sans MS" pitchFamily="66" charset="0"/>
            </a:endParaRPr>
          </a:p>
        </p:txBody>
      </p:sp>
      <p:sp>
        <p:nvSpPr>
          <p:cNvPr id="46" name="ZoneTexte 45"/>
          <p:cNvSpPr txBox="1"/>
          <p:nvPr/>
        </p:nvSpPr>
        <p:spPr>
          <a:xfrm>
            <a:off x="2060848" y="6394901"/>
            <a:ext cx="1587272" cy="646331"/>
          </a:xfrm>
          <a:prstGeom prst="rect">
            <a:avLst/>
          </a:prstGeom>
          <a:noFill/>
        </p:spPr>
        <p:txBody>
          <a:bodyPr wrap="square" rtlCol="0">
            <a:spAutoFit/>
          </a:bodyPr>
          <a:lstStyle/>
          <a:p>
            <a:pPr>
              <a:lnSpc>
                <a:spcPct val="150000"/>
              </a:lnSpc>
            </a:pPr>
            <a:r>
              <a:rPr lang="fr-FR" sz="1200" dirty="0" smtClean="0">
                <a:latin typeface="Comic Sans MS" pitchFamily="66" charset="0"/>
              </a:rPr>
              <a:t>une nappe propre</a:t>
            </a:r>
          </a:p>
          <a:p>
            <a:pPr>
              <a:lnSpc>
                <a:spcPct val="150000"/>
              </a:lnSpc>
            </a:pPr>
            <a:r>
              <a:rPr lang="fr-FR" sz="1200" dirty="0" smtClean="0">
                <a:latin typeface="Comic Sans MS" pitchFamily="66" charset="0"/>
              </a:rPr>
              <a:t>un fossile ancien</a:t>
            </a:r>
            <a:endParaRPr lang="fr-FR" sz="1200" dirty="0">
              <a:latin typeface="Comic Sans MS" pitchFamily="66" charset="0"/>
            </a:endParaRPr>
          </a:p>
        </p:txBody>
      </p:sp>
      <p:sp>
        <p:nvSpPr>
          <p:cNvPr id="47" name="ZoneTexte 46"/>
          <p:cNvSpPr txBox="1"/>
          <p:nvPr/>
        </p:nvSpPr>
        <p:spPr>
          <a:xfrm>
            <a:off x="3645024" y="6394901"/>
            <a:ext cx="1584176" cy="646331"/>
          </a:xfrm>
          <a:prstGeom prst="rect">
            <a:avLst/>
          </a:prstGeom>
          <a:noFill/>
        </p:spPr>
        <p:txBody>
          <a:bodyPr wrap="square" rtlCol="0">
            <a:spAutoFit/>
          </a:bodyPr>
          <a:lstStyle/>
          <a:p>
            <a:pPr>
              <a:lnSpc>
                <a:spcPct val="150000"/>
              </a:lnSpc>
            </a:pPr>
            <a:r>
              <a:rPr lang="fr-FR" sz="1200" dirty="0" smtClean="0">
                <a:latin typeface="Comic Sans MS" pitchFamily="66" charset="0"/>
              </a:rPr>
              <a:t>du raisin juteux</a:t>
            </a:r>
          </a:p>
          <a:p>
            <a:pPr>
              <a:lnSpc>
                <a:spcPct val="150000"/>
              </a:lnSpc>
            </a:pPr>
            <a:r>
              <a:rPr lang="fr-FR" sz="1200" dirty="0" smtClean="0">
                <a:latin typeface="Comic Sans MS" pitchFamily="66" charset="0"/>
              </a:rPr>
              <a:t>un enfant heureux</a:t>
            </a:r>
            <a:endParaRPr lang="fr-FR" sz="1200" dirty="0">
              <a:latin typeface="Comic Sans MS" pitchFamily="66" charset="0"/>
            </a:endParaRPr>
          </a:p>
        </p:txBody>
      </p:sp>
      <p:sp>
        <p:nvSpPr>
          <p:cNvPr id="48" name="ZoneTexte 47"/>
          <p:cNvSpPr txBox="1"/>
          <p:nvPr/>
        </p:nvSpPr>
        <p:spPr>
          <a:xfrm>
            <a:off x="5229200" y="6394901"/>
            <a:ext cx="1546558" cy="646331"/>
          </a:xfrm>
          <a:prstGeom prst="rect">
            <a:avLst/>
          </a:prstGeom>
          <a:noFill/>
        </p:spPr>
        <p:txBody>
          <a:bodyPr wrap="square" rtlCol="0">
            <a:spAutoFit/>
          </a:bodyPr>
          <a:lstStyle/>
          <a:p>
            <a:pPr>
              <a:lnSpc>
                <a:spcPct val="150000"/>
              </a:lnSpc>
            </a:pPr>
            <a:r>
              <a:rPr lang="fr-FR" sz="1200" dirty="0" smtClean="0">
                <a:latin typeface="Comic Sans MS" pitchFamily="66" charset="0"/>
              </a:rPr>
              <a:t>une riche famille</a:t>
            </a:r>
          </a:p>
          <a:p>
            <a:pPr>
              <a:lnSpc>
                <a:spcPct val="150000"/>
              </a:lnSpc>
            </a:pPr>
            <a:r>
              <a:rPr lang="fr-FR" sz="1200" dirty="0" smtClean="0">
                <a:latin typeface="Comic Sans MS" pitchFamily="66" charset="0"/>
              </a:rPr>
              <a:t>un tiroir vide</a:t>
            </a:r>
            <a:endParaRPr lang="fr-FR" sz="1200" dirty="0">
              <a:latin typeface="Comic Sans MS" pitchFamily="66" charset="0"/>
            </a:endParaRPr>
          </a:p>
        </p:txBody>
      </p:sp>
      <p:cxnSp>
        <p:nvCxnSpPr>
          <p:cNvPr id="49" name="Connecteur droit 48"/>
          <p:cNvCxnSpPr/>
          <p:nvPr/>
        </p:nvCxnSpPr>
        <p:spPr>
          <a:xfrm>
            <a:off x="1916832" y="6394901"/>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0" name="Connecteur droit 49"/>
          <p:cNvCxnSpPr/>
          <p:nvPr/>
        </p:nvCxnSpPr>
        <p:spPr>
          <a:xfrm>
            <a:off x="3573016" y="6394900"/>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1" name="Connecteur droit 50"/>
          <p:cNvCxnSpPr/>
          <p:nvPr/>
        </p:nvCxnSpPr>
        <p:spPr>
          <a:xfrm>
            <a:off x="5157192" y="6394900"/>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2" name="Image 51" descr="Capture d’écran"/>
          <p:cNvPicPr>
            <a:picLocks noChangeAspect="1"/>
          </p:cNvPicPr>
          <p:nvPr/>
        </p:nvPicPr>
        <p:blipFill rotWithShape="1">
          <a:blip r:embed="rId2">
            <a:extLst>
              <a:ext uri="{28A0092B-C50C-407E-A947-70E740481C1C}">
                <a14:useLocalDpi xmlns:a14="http://schemas.microsoft.com/office/drawing/2010/main" val="0"/>
              </a:ext>
            </a:extLst>
          </a:blip>
          <a:srcRect l="10683" r="60573" b="79079"/>
          <a:stretch/>
        </p:blipFill>
        <p:spPr>
          <a:xfrm>
            <a:off x="980728" y="4548364"/>
            <a:ext cx="1971288" cy="502778"/>
          </a:xfrm>
          <a:prstGeom prst="rect">
            <a:avLst/>
          </a:prstGeom>
        </p:spPr>
      </p:pic>
      <p:pic>
        <p:nvPicPr>
          <p:cNvPr id="53" name="Image 52" descr="Capture d’écran"/>
          <p:cNvPicPr>
            <a:picLocks noChangeAspect="1"/>
          </p:cNvPicPr>
          <p:nvPr/>
        </p:nvPicPr>
        <p:blipFill rotWithShape="1">
          <a:blip r:embed="rId2">
            <a:extLst>
              <a:ext uri="{28A0092B-C50C-407E-A947-70E740481C1C}">
                <a14:useLocalDpi xmlns:a14="http://schemas.microsoft.com/office/drawing/2010/main" val="0"/>
              </a:ext>
            </a:extLst>
          </a:blip>
          <a:srcRect l="10683" r="60573" b="79079"/>
          <a:stretch/>
        </p:blipFill>
        <p:spPr>
          <a:xfrm>
            <a:off x="3027819" y="4548364"/>
            <a:ext cx="1971288" cy="502778"/>
          </a:xfrm>
          <a:prstGeom prst="rect">
            <a:avLst/>
          </a:prstGeom>
        </p:spPr>
      </p:pic>
    </p:spTree>
    <p:extLst>
      <p:ext uri="{BB962C8B-B14F-4D97-AF65-F5344CB8AC3E}">
        <p14:creationId xmlns:p14="http://schemas.microsoft.com/office/powerpoint/2010/main" val="3835994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exte 7"/>
          <p:cNvSpPr>
            <a:spLocks noGrp="1"/>
          </p:cNvSpPr>
          <p:nvPr>
            <p:ph type="body" sz="quarter" idx="10"/>
          </p:nvPr>
        </p:nvSpPr>
        <p:spPr/>
        <p:txBody>
          <a:bodyPr>
            <a:normAutofit/>
          </a:bodyPr>
          <a:lstStyle/>
          <a:p>
            <a:r>
              <a:rPr lang="fr-FR" dirty="0" smtClean="0"/>
              <a:t>La phrase</a:t>
            </a:r>
            <a:endParaRPr lang="fr-FR" dirty="0"/>
          </a:p>
        </p:txBody>
      </p:sp>
      <p:grpSp>
        <p:nvGrpSpPr>
          <p:cNvPr id="13" name="Groupe 12"/>
          <p:cNvGrpSpPr/>
          <p:nvPr/>
        </p:nvGrpSpPr>
        <p:grpSpPr>
          <a:xfrm>
            <a:off x="116632" y="1352600"/>
            <a:ext cx="360040" cy="461665"/>
            <a:chOff x="116632" y="1352600"/>
            <a:chExt cx="360040" cy="461665"/>
          </a:xfrm>
        </p:grpSpPr>
        <p:sp>
          <p:nvSpPr>
            <p:cNvPr id="11" name="Ellipse 1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1518102"/>
            <a:ext cx="6192688" cy="307777"/>
          </a:xfrm>
          <a:prstGeom prst="rect">
            <a:avLst/>
          </a:prstGeom>
          <a:noFill/>
        </p:spPr>
        <p:txBody>
          <a:bodyPr wrap="square" rtlCol="0">
            <a:spAutoFit/>
          </a:bodyPr>
          <a:lstStyle/>
          <a:p>
            <a:r>
              <a:rPr lang="fr-FR" sz="1400" u="sng" dirty="0" smtClean="0">
                <a:latin typeface="SimpleRonde" pitchFamily="2" charset="0"/>
              </a:rPr>
              <a:t>Sépare les mots d’un trait puis recopie la phrase.</a:t>
            </a:r>
            <a:endParaRPr lang="fr-FR" sz="1400" u="sng" dirty="0">
              <a:latin typeface="SimpleRonde" pitchFamily="2" charset="0"/>
            </a:endParaRPr>
          </a:p>
        </p:txBody>
      </p:sp>
      <p:sp>
        <p:nvSpPr>
          <p:cNvPr id="43" name="ZoneTexte 42"/>
          <p:cNvSpPr txBox="1"/>
          <p:nvPr/>
        </p:nvSpPr>
        <p:spPr>
          <a:xfrm>
            <a:off x="116632" y="2000672"/>
            <a:ext cx="6741368" cy="307777"/>
          </a:xfrm>
          <a:prstGeom prst="rect">
            <a:avLst/>
          </a:prstGeom>
          <a:noFill/>
        </p:spPr>
        <p:txBody>
          <a:bodyPr wrap="square" rtlCol="0">
            <a:spAutoFit/>
          </a:bodyPr>
          <a:lstStyle/>
          <a:p>
            <a:pPr algn="ctr"/>
            <a:r>
              <a:rPr lang="fr-FR" sz="1400" b="1" i="1" dirty="0" err="1" smtClean="0">
                <a:latin typeface="+mj-lt"/>
              </a:rPr>
              <a:t>Chaquejourjeregardelamer</a:t>
            </a:r>
            <a:r>
              <a:rPr lang="fr-FR" sz="1400" b="1" i="1" dirty="0" smtClean="0">
                <a:latin typeface="+mj-lt"/>
              </a:rPr>
              <a:t>.</a:t>
            </a:r>
            <a:endParaRPr lang="fr-FR" sz="1400" b="1" i="1" dirty="0">
              <a:latin typeface="+mj-lt"/>
            </a:endParaRPr>
          </a:p>
        </p:txBody>
      </p:sp>
      <p:pic>
        <p:nvPicPr>
          <p:cNvPr id="44" name="Image 43"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2390195"/>
            <a:ext cx="6192688" cy="502778"/>
          </a:xfrm>
          <a:prstGeom prst="rect">
            <a:avLst/>
          </a:prstGeom>
        </p:spPr>
      </p:pic>
      <p:sp>
        <p:nvSpPr>
          <p:cNvPr id="45" name="ZoneTexte 44"/>
          <p:cNvSpPr txBox="1"/>
          <p:nvPr/>
        </p:nvSpPr>
        <p:spPr>
          <a:xfrm>
            <a:off x="116632" y="2980579"/>
            <a:ext cx="6741368" cy="307777"/>
          </a:xfrm>
          <a:prstGeom prst="rect">
            <a:avLst/>
          </a:prstGeom>
          <a:noFill/>
        </p:spPr>
        <p:txBody>
          <a:bodyPr wrap="square" rtlCol="0">
            <a:spAutoFit/>
          </a:bodyPr>
          <a:lstStyle/>
          <a:p>
            <a:pPr algn="ctr"/>
            <a:r>
              <a:rPr lang="fr-FR" sz="1400" b="1" i="1" dirty="0" err="1" smtClean="0">
                <a:latin typeface="+mj-lt"/>
              </a:rPr>
              <a:t>Monpapamangedugâteau</a:t>
            </a:r>
            <a:r>
              <a:rPr lang="fr-FR" sz="1400" b="1" i="1" dirty="0" smtClean="0">
                <a:latin typeface="+mj-lt"/>
              </a:rPr>
              <a:t>.</a:t>
            </a:r>
            <a:endParaRPr lang="fr-FR" sz="1400" b="1" i="1" dirty="0">
              <a:latin typeface="+mj-lt"/>
            </a:endParaRPr>
          </a:p>
        </p:txBody>
      </p:sp>
      <p:pic>
        <p:nvPicPr>
          <p:cNvPr id="46" name="Image 45"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3370102"/>
            <a:ext cx="6192688" cy="502778"/>
          </a:xfrm>
          <a:prstGeom prst="rect">
            <a:avLst/>
          </a:prstGeom>
        </p:spPr>
      </p:pic>
      <p:grpSp>
        <p:nvGrpSpPr>
          <p:cNvPr id="51" name="Groupe 50"/>
          <p:cNvGrpSpPr/>
          <p:nvPr/>
        </p:nvGrpSpPr>
        <p:grpSpPr>
          <a:xfrm>
            <a:off x="116632" y="4088904"/>
            <a:ext cx="360040" cy="461665"/>
            <a:chOff x="116632" y="1352600"/>
            <a:chExt cx="360040" cy="461665"/>
          </a:xfrm>
        </p:grpSpPr>
        <p:sp>
          <p:nvSpPr>
            <p:cNvPr id="52" name="Ellipse 5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ZoneTexte 5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4" name="ZoneTexte 53"/>
          <p:cNvSpPr txBox="1"/>
          <p:nvPr/>
        </p:nvSpPr>
        <p:spPr>
          <a:xfrm>
            <a:off x="476672" y="4160912"/>
            <a:ext cx="6381328" cy="388568"/>
          </a:xfrm>
          <a:prstGeom prst="rect">
            <a:avLst/>
          </a:prstGeom>
          <a:noFill/>
        </p:spPr>
        <p:txBody>
          <a:bodyPr wrap="square" rtlCol="0">
            <a:spAutoFit/>
          </a:bodyPr>
          <a:lstStyle/>
          <a:p>
            <a:pPr>
              <a:lnSpc>
                <a:spcPct val="150000"/>
              </a:lnSpc>
            </a:pPr>
            <a:r>
              <a:rPr lang="fr-FR" sz="1400" u="sng" dirty="0" smtClean="0">
                <a:latin typeface="SimpleRonde" pitchFamily="2" charset="0"/>
              </a:rPr>
              <a:t>Recopie la phrase en mettant les mots dans le bon ordre.</a:t>
            </a:r>
            <a:endParaRPr lang="fr-FR" sz="1400" u="sng" dirty="0">
              <a:latin typeface="SimpleRonde" pitchFamily="2" charset="0"/>
            </a:endParaRPr>
          </a:p>
        </p:txBody>
      </p:sp>
      <p:sp>
        <p:nvSpPr>
          <p:cNvPr id="55" name="ZoneTexte 54"/>
          <p:cNvSpPr txBox="1"/>
          <p:nvPr/>
        </p:nvSpPr>
        <p:spPr>
          <a:xfrm>
            <a:off x="116632" y="4991909"/>
            <a:ext cx="6741368" cy="307777"/>
          </a:xfrm>
          <a:prstGeom prst="rect">
            <a:avLst/>
          </a:prstGeom>
          <a:noFill/>
        </p:spPr>
        <p:txBody>
          <a:bodyPr wrap="square" rtlCol="0">
            <a:spAutoFit/>
          </a:bodyPr>
          <a:lstStyle/>
          <a:p>
            <a:pPr algn="ctr"/>
            <a:r>
              <a:rPr lang="fr-FR" sz="1400" b="1" i="1" dirty="0" smtClean="0">
                <a:latin typeface="+mj-lt"/>
              </a:rPr>
              <a:t>mon – papa – vaisselle. – laver – à – la – J’ – aide - la</a:t>
            </a:r>
          </a:p>
        </p:txBody>
      </p:sp>
      <p:pic>
        <p:nvPicPr>
          <p:cNvPr id="56" name="Image 55"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5381432"/>
            <a:ext cx="6192688" cy="502778"/>
          </a:xfrm>
          <a:prstGeom prst="rect">
            <a:avLst/>
          </a:prstGeom>
        </p:spPr>
      </p:pic>
      <p:sp>
        <p:nvSpPr>
          <p:cNvPr id="63" name="ZoneTexte 62"/>
          <p:cNvSpPr txBox="1"/>
          <p:nvPr/>
        </p:nvSpPr>
        <p:spPr>
          <a:xfrm>
            <a:off x="116632" y="6076923"/>
            <a:ext cx="6741368" cy="307777"/>
          </a:xfrm>
          <a:prstGeom prst="rect">
            <a:avLst/>
          </a:prstGeom>
          <a:noFill/>
        </p:spPr>
        <p:txBody>
          <a:bodyPr wrap="square" rtlCol="0">
            <a:spAutoFit/>
          </a:bodyPr>
          <a:lstStyle/>
          <a:p>
            <a:pPr algn="ctr"/>
            <a:r>
              <a:rPr lang="fr-FR" sz="1400" b="1" i="1" dirty="0" smtClean="0">
                <a:latin typeface="+mj-lt"/>
              </a:rPr>
              <a:t>soir – Le – mère – des – lit – me – histoires. - ma</a:t>
            </a:r>
          </a:p>
        </p:txBody>
      </p:sp>
      <p:pic>
        <p:nvPicPr>
          <p:cNvPr id="64" name="Image 63"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6466446"/>
            <a:ext cx="6192688" cy="502778"/>
          </a:xfrm>
          <a:prstGeom prst="rect">
            <a:avLst/>
          </a:prstGeom>
        </p:spPr>
      </p:pic>
      <p:grpSp>
        <p:nvGrpSpPr>
          <p:cNvPr id="65" name="Groupe 64"/>
          <p:cNvGrpSpPr/>
          <p:nvPr/>
        </p:nvGrpSpPr>
        <p:grpSpPr>
          <a:xfrm>
            <a:off x="116632" y="7185248"/>
            <a:ext cx="360040" cy="461665"/>
            <a:chOff x="116632" y="1352600"/>
            <a:chExt cx="360040" cy="461665"/>
          </a:xfrm>
        </p:grpSpPr>
        <p:sp>
          <p:nvSpPr>
            <p:cNvPr id="66" name="Ellipse 6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ZoneTexte 66"/>
            <p:cNvSpPr txBox="1"/>
            <p:nvPr/>
          </p:nvSpPr>
          <p:spPr>
            <a:xfrm>
              <a:off x="116632" y="1352600"/>
              <a:ext cx="360040" cy="461665"/>
            </a:xfrm>
            <a:prstGeom prst="rect">
              <a:avLst/>
            </a:prstGeom>
            <a:noFill/>
          </p:spPr>
          <p:txBody>
            <a:bodyPr wrap="square" rtlCol="0">
              <a:spAutoFit/>
            </a:bodyPr>
            <a:lstStyle/>
            <a:p>
              <a:pPr algn="ctr"/>
              <a:r>
                <a:rPr lang="fr-FR" sz="2400" dirty="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8" name="ZoneTexte 67"/>
          <p:cNvSpPr txBox="1"/>
          <p:nvPr/>
        </p:nvSpPr>
        <p:spPr>
          <a:xfrm>
            <a:off x="476672" y="7257256"/>
            <a:ext cx="6381328" cy="388568"/>
          </a:xfrm>
          <a:prstGeom prst="rect">
            <a:avLst/>
          </a:prstGeom>
          <a:noFill/>
        </p:spPr>
        <p:txBody>
          <a:bodyPr wrap="square" rtlCol="0">
            <a:spAutoFit/>
          </a:bodyPr>
          <a:lstStyle/>
          <a:p>
            <a:pPr>
              <a:lnSpc>
                <a:spcPct val="150000"/>
              </a:lnSpc>
            </a:pPr>
            <a:r>
              <a:rPr lang="fr-FR" sz="1400" u="sng" dirty="0" smtClean="0">
                <a:latin typeface="SimpleRonde" pitchFamily="2" charset="0"/>
              </a:rPr>
              <a:t>Replace les points dans le texte suivant.</a:t>
            </a:r>
            <a:endParaRPr lang="fr-FR" sz="1400" u="sng" dirty="0">
              <a:latin typeface="SimpleRonde" pitchFamily="2" charset="0"/>
            </a:endParaRPr>
          </a:p>
        </p:txBody>
      </p:sp>
      <p:sp>
        <p:nvSpPr>
          <p:cNvPr id="6" name="Rectangle 5"/>
          <p:cNvSpPr/>
          <p:nvPr/>
        </p:nvSpPr>
        <p:spPr>
          <a:xfrm>
            <a:off x="476672" y="7805967"/>
            <a:ext cx="6192687" cy="954107"/>
          </a:xfrm>
          <a:prstGeom prst="rect">
            <a:avLst/>
          </a:prstGeom>
        </p:spPr>
        <p:txBody>
          <a:bodyPr wrap="square">
            <a:spAutoFit/>
          </a:bodyPr>
          <a:lstStyle/>
          <a:p>
            <a:pPr algn="just">
              <a:lnSpc>
                <a:spcPct val="200000"/>
              </a:lnSpc>
            </a:pPr>
            <a:r>
              <a:rPr lang="fr-FR" sz="1400" dirty="0" smtClean="0"/>
              <a:t>L’histoire commence au début du mois de mars Le roi est retenu prisonnier Son frère gouverne à sa place Ce traitre complote pour qu’il ne revienne jamais</a:t>
            </a:r>
            <a:r>
              <a:rPr lang="fr-FR" sz="1400" dirty="0"/>
              <a:t>	</a:t>
            </a:r>
          </a:p>
        </p:txBody>
      </p:sp>
      <p:sp>
        <p:nvSpPr>
          <p:cNvPr id="26" name="Rectangle à coins arrondis 25"/>
          <p:cNvSpPr/>
          <p:nvPr/>
        </p:nvSpPr>
        <p:spPr>
          <a:xfrm>
            <a:off x="6540152" y="738748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6540152" y="421912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à coins arrondis 27"/>
          <p:cNvSpPr/>
          <p:nvPr/>
        </p:nvSpPr>
        <p:spPr>
          <a:xfrm>
            <a:off x="65401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775586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L’adjectif qualificatif</a:t>
            </a:r>
            <a:endParaRPr lang="fr-FR" dirty="0"/>
          </a:p>
        </p:txBody>
      </p:sp>
      <p:grpSp>
        <p:nvGrpSpPr>
          <p:cNvPr id="3" name="Groupe 2"/>
          <p:cNvGrpSpPr/>
          <p:nvPr/>
        </p:nvGrpSpPr>
        <p:grpSpPr>
          <a:xfrm>
            <a:off x="116632" y="1496616"/>
            <a:ext cx="6653336" cy="818292"/>
            <a:chOff x="116632" y="1352600"/>
            <a:chExt cx="6653336" cy="818292"/>
          </a:xfrm>
        </p:grpSpPr>
        <p:grpSp>
          <p:nvGrpSpPr>
            <p:cNvPr id="4" name="Groupe 3"/>
            <p:cNvGrpSpPr/>
            <p:nvPr/>
          </p:nvGrpSpPr>
          <p:grpSpPr>
            <a:xfrm>
              <a:off x="116632" y="1352600"/>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 name="ZoneTexte 4"/>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Lis ce texte, puis recopie les adjectifs qui complètent les noms.</a:t>
              </a:r>
              <a:endParaRPr lang="fr-FR" sz="1400" dirty="0">
                <a:latin typeface="SimpleRonde" pitchFamily="2" charset="0"/>
              </a:endParaRPr>
            </a:p>
          </p:txBody>
        </p:sp>
        <p:sp>
          <p:nvSpPr>
            <p:cNvPr id="6" name="Rectangle à coins arrondis 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9" name="Rectangle 8"/>
          <p:cNvSpPr/>
          <p:nvPr/>
        </p:nvSpPr>
        <p:spPr>
          <a:xfrm>
            <a:off x="382960" y="2314908"/>
            <a:ext cx="6279504" cy="1200329"/>
          </a:xfrm>
          <a:prstGeom prst="rect">
            <a:avLst/>
          </a:prstGeom>
        </p:spPr>
        <p:txBody>
          <a:bodyPr wrap="square">
            <a:spAutoFit/>
          </a:bodyPr>
          <a:lstStyle/>
          <a:p>
            <a:pPr>
              <a:lnSpc>
                <a:spcPct val="150000"/>
              </a:lnSpc>
            </a:pPr>
            <a:r>
              <a:rPr lang="fr-FR" sz="1200" dirty="0">
                <a:latin typeface="Comic Sans MS" pitchFamily="66" charset="0"/>
              </a:rPr>
              <a:t>Méphisto, c’est </a:t>
            </a:r>
            <a:r>
              <a:rPr lang="fr-FR" sz="1200" dirty="0" smtClean="0">
                <a:latin typeface="Comic Sans MS" pitchFamily="66" charset="0"/>
              </a:rPr>
              <a:t>un chat noir </a:t>
            </a:r>
            <a:r>
              <a:rPr lang="fr-FR" sz="1200" dirty="0">
                <a:latin typeface="Comic Sans MS" pitchFamily="66" charset="0"/>
              </a:rPr>
              <a:t>! Noir comme le charbon, avec </a:t>
            </a:r>
            <a:r>
              <a:rPr lang="fr-FR" sz="1200" dirty="0" smtClean="0">
                <a:latin typeface="Comic Sans MS" pitchFamily="66" charset="0"/>
              </a:rPr>
              <a:t>une longue </a:t>
            </a:r>
            <a:r>
              <a:rPr lang="fr-FR" sz="1200" dirty="0">
                <a:latin typeface="Comic Sans MS" pitchFamily="66" charset="0"/>
              </a:rPr>
              <a:t>queue </a:t>
            </a:r>
            <a:r>
              <a:rPr lang="fr-FR" sz="1200" dirty="0" smtClean="0">
                <a:latin typeface="Comic Sans MS" pitchFamily="66" charset="0"/>
              </a:rPr>
              <a:t>recourbée</a:t>
            </a:r>
            <a:r>
              <a:rPr lang="fr-FR" sz="1200" dirty="0">
                <a:latin typeface="Comic Sans MS" pitchFamily="66" charset="0"/>
              </a:rPr>
              <a:t>, très chaude et très douce. Il a des yeux scintillants comme </a:t>
            </a:r>
            <a:r>
              <a:rPr lang="fr-FR" sz="1200" dirty="0" smtClean="0">
                <a:latin typeface="Comic Sans MS" pitchFamily="66" charset="0"/>
              </a:rPr>
              <a:t>des étoiles.</a:t>
            </a:r>
          </a:p>
          <a:p>
            <a:pPr>
              <a:lnSpc>
                <a:spcPct val="150000"/>
              </a:lnSpc>
            </a:pPr>
            <a:r>
              <a:rPr lang="fr-FR" sz="1200" dirty="0" smtClean="0">
                <a:latin typeface="Comic Sans MS" pitchFamily="66" charset="0"/>
              </a:rPr>
              <a:t>Il vagabonde sur les toits gris et froids et renifle le lait chaud dans la casserole bouillante.</a:t>
            </a:r>
            <a:endParaRPr lang="fr-FR" sz="1200" dirty="0">
              <a:latin typeface="Comic Sans MS" pitchFamily="66" charset="0"/>
            </a:endParaRPr>
          </a:p>
        </p:txBody>
      </p:sp>
      <p:pic>
        <p:nvPicPr>
          <p:cNvPr id="10" name="Image 9" descr="Capture d’écran"/>
          <p:cNvPicPr>
            <a:picLocks noChangeAspect="1"/>
          </p:cNvPicPr>
          <p:nvPr/>
        </p:nvPicPr>
        <p:blipFill rotWithShape="1">
          <a:blip r:embed="rId2">
            <a:extLst>
              <a:ext uri="{28A0092B-C50C-407E-A947-70E740481C1C}">
                <a14:useLocalDpi xmlns:a14="http://schemas.microsoft.com/office/drawing/2010/main" val="0"/>
              </a:ext>
            </a:extLst>
          </a:blip>
          <a:srcRect l="10683" r="60573" b="79079"/>
          <a:stretch/>
        </p:blipFill>
        <p:spPr>
          <a:xfrm>
            <a:off x="980728" y="3682525"/>
            <a:ext cx="1971288" cy="502778"/>
          </a:xfrm>
          <a:prstGeom prst="rect">
            <a:avLst/>
          </a:prstGeom>
        </p:spPr>
      </p:pic>
      <p:pic>
        <p:nvPicPr>
          <p:cNvPr id="11" name="Image 10" descr="Capture d’écran"/>
          <p:cNvPicPr>
            <a:picLocks noChangeAspect="1"/>
          </p:cNvPicPr>
          <p:nvPr/>
        </p:nvPicPr>
        <p:blipFill rotWithShape="1">
          <a:blip r:embed="rId2">
            <a:extLst>
              <a:ext uri="{28A0092B-C50C-407E-A947-70E740481C1C}">
                <a14:useLocalDpi xmlns:a14="http://schemas.microsoft.com/office/drawing/2010/main" val="0"/>
              </a:ext>
            </a:extLst>
          </a:blip>
          <a:srcRect l="10683" r="60573" b="79079"/>
          <a:stretch/>
        </p:blipFill>
        <p:spPr>
          <a:xfrm>
            <a:off x="980728" y="4260333"/>
            <a:ext cx="1971288" cy="502778"/>
          </a:xfrm>
          <a:prstGeom prst="rect">
            <a:avLst/>
          </a:prstGeom>
        </p:spPr>
      </p:pic>
      <p:sp>
        <p:nvSpPr>
          <p:cNvPr id="12" name="ZoneTexte 11"/>
          <p:cNvSpPr txBox="1"/>
          <p:nvPr/>
        </p:nvSpPr>
        <p:spPr>
          <a:xfrm>
            <a:off x="0" y="3558714"/>
            <a:ext cx="908720" cy="1754326"/>
          </a:xfrm>
          <a:prstGeom prst="rect">
            <a:avLst/>
          </a:prstGeom>
          <a:noFill/>
        </p:spPr>
        <p:txBody>
          <a:bodyPr wrap="square" rtlCol="0">
            <a:spAutoFit/>
          </a:bodyPr>
          <a:lstStyle/>
          <a:p>
            <a:pPr algn="r">
              <a:lnSpc>
                <a:spcPct val="300000"/>
              </a:lnSpc>
            </a:pPr>
            <a:r>
              <a:rPr lang="fr-FR" sz="1200" dirty="0" smtClean="0">
                <a:latin typeface="Comic Sans MS" pitchFamily="66" charset="0"/>
              </a:rPr>
              <a:t>chat :</a:t>
            </a:r>
          </a:p>
          <a:p>
            <a:pPr algn="r">
              <a:lnSpc>
                <a:spcPct val="300000"/>
              </a:lnSpc>
            </a:pPr>
            <a:r>
              <a:rPr lang="fr-FR" sz="1200" dirty="0" smtClean="0">
                <a:latin typeface="Comic Sans MS" pitchFamily="66" charset="0"/>
              </a:rPr>
              <a:t>crâne :</a:t>
            </a:r>
          </a:p>
          <a:p>
            <a:pPr algn="r">
              <a:lnSpc>
                <a:spcPct val="300000"/>
              </a:lnSpc>
            </a:pPr>
            <a:r>
              <a:rPr lang="fr-FR" sz="1200" dirty="0" smtClean="0">
                <a:latin typeface="Comic Sans MS" pitchFamily="66" charset="0"/>
              </a:rPr>
              <a:t>queue :</a:t>
            </a:r>
          </a:p>
        </p:txBody>
      </p:sp>
      <p:pic>
        <p:nvPicPr>
          <p:cNvPr id="13" name="Image 12" descr="Capture d’écran"/>
          <p:cNvPicPr>
            <a:picLocks noChangeAspect="1"/>
          </p:cNvPicPr>
          <p:nvPr/>
        </p:nvPicPr>
        <p:blipFill rotWithShape="1">
          <a:blip r:embed="rId2">
            <a:extLst>
              <a:ext uri="{28A0092B-C50C-407E-A947-70E740481C1C}">
                <a14:useLocalDpi xmlns:a14="http://schemas.microsoft.com/office/drawing/2010/main" val="0"/>
              </a:ext>
            </a:extLst>
          </a:blip>
          <a:srcRect l="10683" r="60573" b="79079"/>
          <a:stretch/>
        </p:blipFill>
        <p:spPr>
          <a:xfrm>
            <a:off x="4373840" y="4282558"/>
            <a:ext cx="1971288" cy="502778"/>
          </a:xfrm>
          <a:prstGeom prst="rect">
            <a:avLst/>
          </a:prstGeom>
        </p:spPr>
      </p:pic>
      <p:pic>
        <p:nvPicPr>
          <p:cNvPr id="14" name="Image 13" descr="Capture d’écran"/>
          <p:cNvPicPr>
            <a:picLocks noChangeAspect="1"/>
          </p:cNvPicPr>
          <p:nvPr/>
        </p:nvPicPr>
        <p:blipFill rotWithShape="1">
          <a:blip r:embed="rId2">
            <a:extLst>
              <a:ext uri="{28A0092B-C50C-407E-A947-70E740481C1C}">
                <a14:useLocalDpi xmlns:a14="http://schemas.microsoft.com/office/drawing/2010/main" val="0"/>
              </a:ext>
            </a:extLst>
          </a:blip>
          <a:srcRect l="10683" r="60573" b="79079"/>
          <a:stretch/>
        </p:blipFill>
        <p:spPr>
          <a:xfrm>
            <a:off x="4373840" y="3682525"/>
            <a:ext cx="1971288" cy="502778"/>
          </a:xfrm>
          <a:prstGeom prst="rect">
            <a:avLst/>
          </a:prstGeom>
        </p:spPr>
      </p:pic>
      <p:sp>
        <p:nvSpPr>
          <p:cNvPr id="15" name="ZoneTexte 14"/>
          <p:cNvSpPr txBox="1"/>
          <p:nvPr/>
        </p:nvSpPr>
        <p:spPr>
          <a:xfrm>
            <a:off x="3212976" y="3558714"/>
            <a:ext cx="1113284" cy="1754326"/>
          </a:xfrm>
          <a:prstGeom prst="rect">
            <a:avLst/>
          </a:prstGeom>
          <a:noFill/>
        </p:spPr>
        <p:txBody>
          <a:bodyPr wrap="square" rtlCol="0">
            <a:spAutoFit/>
          </a:bodyPr>
          <a:lstStyle/>
          <a:p>
            <a:pPr algn="r">
              <a:lnSpc>
                <a:spcPct val="300000"/>
              </a:lnSpc>
            </a:pPr>
            <a:r>
              <a:rPr lang="fr-FR" sz="1200" dirty="0" smtClean="0">
                <a:latin typeface="Comic Sans MS" pitchFamily="66" charset="0"/>
              </a:rPr>
              <a:t>yeux:</a:t>
            </a:r>
          </a:p>
          <a:p>
            <a:pPr algn="r">
              <a:lnSpc>
                <a:spcPct val="300000"/>
              </a:lnSpc>
            </a:pPr>
            <a:r>
              <a:rPr lang="fr-FR" sz="1200" dirty="0" smtClean="0">
                <a:latin typeface="Comic Sans MS" pitchFamily="66" charset="0"/>
              </a:rPr>
              <a:t>toits :</a:t>
            </a:r>
          </a:p>
          <a:p>
            <a:pPr algn="r">
              <a:lnSpc>
                <a:spcPct val="300000"/>
              </a:lnSpc>
            </a:pPr>
            <a:r>
              <a:rPr lang="fr-FR" sz="1200" dirty="0" smtClean="0">
                <a:latin typeface="Comic Sans MS" pitchFamily="66" charset="0"/>
              </a:rPr>
              <a:t>lait :</a:t>
            </a:r>
          </a:p>
        </p:txBody>
      </p:sp>
      <p:grpSp>
        <p:nvGrpSpPr>
          <p:cNvPr id="30" name="Groupe 29"/>
          <p:cNvGrpSpPr/>
          <p:nvPr/>
        </p:nvGrpSpPr>
        <p:grpSpPr>
          <a:xfrm>
            <a:off x="116632" y="7617296"/>
            <a:ext cx="6653336" cy="495126"/>
            <a:chOff x="116632" y="1352600"/>
            <a:chExt cx="6653336" cy="495126"/>
          </a:xfrm>
        </p:grpSpPr>
        <p:grpSp>
          <p:nvGrpSpPr>
            <p:cNvPr id="31" name="Groupe 30"/>
            <p:cNvGrpSpPr/>
            <p:nvPr/>
          </p:nvGrpSpPr>
          <p:grpSpPr>
            <a:xfrm>
              <a:off x="116632" y="1352600"/>
              <a:ext cx="360040" cy="461665"/>
              <a:chOff x="116632" y="1352600"/>
              <a:chExt cx="360040" cy="461665"/>
            </a:xfrm>
          </p:grpSpPr>
          <p:sp>
            <p:nvSpPr>
              <p:cNvPr id="34" name="Ellipse 3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2" name="ZoneTexte 31"/>
            <p:cNvSpPr txBox="1"/>
            <p:nvPr/>
          </p:nvSpPr>
          <p:spPr>
            <a:xfrm>
              <a:off x="476672" y="14322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Récris les phrases suivantes en supprimant tous les adjectifs.</a:t>
              </a:r>
              <a:endParaRPr lang="fr-FR" sz="1400" dirty="0">
                <a:latin typeface="SimpleRonde" pitchFamily="2" charset="0"/>
              </a:endParaRPr>
            </a:p>
          </p:txBody>
        </p:sp>
        <p:sp>
          <p:nvSpPr>
            <p:cNvPr id="33" name="Rectangle à coins arrondis 32"/>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36" name="ZoneTexte 35"/>
          <p:cNvSpPr txBox="1"/>
          <p:nvPr/>
        </p:nvSpPr>
        <p:spPr>
          <a:xfrm>
            <a:off x="116632" y="8010668"/>
            <a:ext cx="6624736" cy="1200329"/>
          </a:xfrm>
          <a:prstGeom prst="rect">
            <a:avLst/>
          </a:prstGeom>
          <a:noFill/>
        </p:spPr>
        <p:txBody>
          <a:bodyPr wrap="square" rtlCol="0">
            <a:spAutoFit/>
          </a:bodyPr>
          <a:lstStyle/>
          <a:p>
            <a:pPr>
              <a:lnSpc>
                <a:spcPct val="200000"/>
              </a:lnSpc>
            </a:pPr>
            <a:r>
              <a:rPr lang="fr-FR" sz="1200" dirty="0" smtClean="0">
                <a:latin typeface="Comic Sans MS" pitchFamily="66" charset="0"/>
              </a:rPr>
              <a:t>Le petit chat roux se promène sur la longue gouttière glissante.</a:t>
            </a:r>
          </a:p>
          <a:p>
            <a:pPr>
              <a:lnSpc>
                <a:spcPct val="200000"/>
              </a:lnSpc>
            </a:pPr>
            <a:endParaRPr lang="fr-FR" sz="1200" dirty="0">
              <a:latin typeface="Comic Sans MS" pitchFamily="66" charset="0"/>
            </a:endParaRPr>
          </a:p>
          <a:p>
            <a:pPr>
              <a:lnSpc>
                <a:spcPct val="200000"/>
              </a:lnSpc>
            </a:pPr>
            <a:r>
              <a:rPr lang="fr-FR" sz="1200" dirty="0" smtClean="0">
                <a:latin typeface="Comic Sans MS" pitchFamily="66" charset="0"/>
              </a:rPr>
              <a:t>La luge rapide file sur la neige glacée à travers les grands sapins.</a:t>
            </a:r>
          </a:p>
        </p:txBody>
      </p:sp>
      <p:pic>
        <p:nvPicPr>
          <p:cNvPr id="37" name="Image 36"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84776"/>
          <a:stretch/>
        </p:blipFill>
        <p:spPr>
          <a:xfrm>
            <a:off x="230932" y="8456517"/>
            <a:ext cx="6192688" cy="365865"/>
          </a:xfrm>
          <a:prstGeom prst="rect">
            <a:avLst/>
          </a:prstGeom>
        </p:spPr>
      </p:pic>
      <p:pic>
        <p:nvPicPr>
          <p:cNvPr id="38" name="Image 37"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83777"/>
          <a:stretch/>
        </p:blipFill>
        <p:spPr>
          <a:xfrm>
            <a:off x="230932" y="9171634"/>
            <a:ext cx="6192688" cy="389878"/>
          </a:xfrm>
          <a:prstGeom prst="rect">
            <a:avLst/>
          </a:prstGeom>
        </p:spPr>
      </p:pic>
      <p:grpSp>
        <p:nvGrpSpPr>
          <p:cNvPr id="39" name="Groupe 38"/>
          <p:cNvGrpSpPr/>
          <p:nvPr/>
        </p:nvGrpSpPr>
        <p:grpSpPr>
          <a:xfrm>
            <a:off x="122422" y="5457056"/>
            <a:ext cx="6653336" cy="495126"/>
            <a:chOff x="116632" y="1352600"/>
            <a:chExt cx="6653336" cy="495126"/>
          </a:xfrm>
        </p:grpSpPr>
        <p:grpSp>
          <p:nvGrpSpPr>
            <p:cNvPr id="40" name="Groupe 39"/>
            <p:cNvGrpSpPr/>
            <p:nvPr/>
          </p:nvGrpSpPr>
          <p:grpSpPr>
            <a:xfrm>
              <a:off x="116632" y="1352600"/>
              <a:ext cx="360040" cy="461665"/>
              <a:chOff x="116632" y="1352600"/>
              <a:chExt cx="360040" cy="461665"/>
            </a:xfrm>
          </p:grpSpPr>
          <p:sp>
            <p:nvSpPr>
              <p:cNvPr id="43" name="Ellipse 42"/>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ZoneTexte 43"/>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1" name="ZoneTexte 40"/>
            <p:cNvSpPr txBox="1"/>
            <p:nvPr/>
          </p:nvSpPr>
          <p:spPr>
            <a:xfrm>
              <a:off x="476672" y="1432228"/>
              <a:ext cx="6092080" cy="415498"/>
            </a:xfrm>
            <a:prstGeom prst="rect">
              <a:avLst/>
            </a:prstGeom>
            <a:noFill/>
          </p:spPr>
          <p:txBody>
            <a:bodyPr wrap="square" rtlCol="0">
              <a:spAutoFit/>
            </a:bodyPr>
            <a:lstStyle/>
            <a:p>
              <a:pPr>
                <a:lnSpc>
                  <a:spcPct val="150000"/>
                </a:lnSpc>
              </a:pPr>
              <a:r>
                <a:rPr lang="fr-FR" sz="1400" u="sng" dirty="0" smtClean="0">
                  <a:latin typeface="SimpleRonde" pitchFamily="2" charset="0"/>
                </a:rPr>
                <a:t>Souligne les adjectifs en vert.</a:t>
              </a:r>
              <a:endParaRPr lang="fr-FR" sz="1400" dirty="0">
                <a:latin typeface="SimpleRonde" pitchFamily="2" charset="0"/>
              </a:endParaRPr>
            </a:p>
          </p:txBody>
        </p:sp>
        <p:sp>
          <p:nvSpPr>
            <p:cNvPr id="42" name="Rectangle à coins arrondis 41"/>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45" name="ZoneTexte 44"/>
          <p:cNvSpPr txBox="1"/>
          <p:nvPr/>
        </p:nvSpPr>
        <p:spPr>
          <a:xfrm>
            <a:off x="5790" y="6394901"/>
            <a:ext cx="1628800" cy="646331"/>
          </a:xfrm>
          <a:prstGeom prst="rect">
            <a:avLst/>
          </a:prstGeom>
          <a:noFill/>
        </p:spPr>
        <p:txBody>
          <a:bodyPr wrap="square" rtlCol="0">
            <a:spAutoFit/>
          </a:bodyPr>
          <a:lstStyle/>
          <a:p>
            <a:pPr>
              <a:lnSpc>
                <a:spcPct val="150000"/>
              </a:lnSpc>
            </a:pPr>
            <a:r>
              <a:rPr lang="fr-FR" sz="1200" dirty="0" smtClean="0">
                <a:latin typeface="Comic Sans MS" pitchFamily="66" charset="0"/>
              </a:rPr>
              <a:t>un pull épais</a:t>
            </a:r>
          </a:p>
          <a:p>
            <a:pPr>
              <a:lnSpc>
                <a:spcPct val="150000"/>
              </a:lnSpc>
            </a:pPr>
            <a:r>
              <a:rPr lang="fr-FR" sz="1200" dirty="0" smtClean="0">
                <a:latin typeface="Comic Sans MS" pitchFamily="66" charset="0"/>
              </a:rPr>
              <a:t>une échelle solide</a:t>
            </a:r>
            <a:endParaRPr lang="fr-FR" sz="1200" dirty="0">
              <a:latin typeface="Comic Sans MS" pitchFamily="66" charset="0"/>
            </a:endParaRPr>
          </a:p>
        </p:txBody>
      </p:sp>
      <p:sp>
        <p:nvSpPr>
          <p:cNvPr id="46" name="ZoneTexte 45"/>
          <p:cNvSpPr txBox="1"/>
          <p:nvPr/>
        </p:nvSpPr>
        <p:spPr>
          <a:xfrm>
            <a:off x="1778606" y="6394901"/>
            <a:ext cx="1587272" cy="646331"/>
          </a:xfrm>
          <a:prstGeom prst="rect">
            <a:avLst/>
          </a:prstGeom>
          <a:noFill/>
        </p:spPr>
        <p:txBody>
          <a:bodyPr wrap="square" rtlCol="0">
            <a:spAutoFit/>
          </a:bodyPr>
          <a:lstStyle/>
          <a:p>
            <a:pPr>
              <a:lnSpc>
                <a:spcPct val="150000"/>
              </a:lnSpc>
            </a:pPr>
            <a:r>
              <a:rPr lang="fr-FR" sz="1200" dirty="0" smtClean="0">
                <a:latin typeface="Comic Sans MS" pitchFamily="66" charset="0"/>
              </a:rPr>
              <a:t>un bonbon acide</a:t>
            </a:r>
          </a:p>
          <a:p>
            <a:pPr>
              <a:lnSpc>
                <a:spcPct val="150000"/>
              </a:lnSpc>
            </a:pPr>
            <a:r>
              <a:rPr lang="fr-FR" sz="1200" dirty="0" smtClean="0">
                <a:latin typeface="Comic Sans MS" pitchFamily="66" charset="0"/>
              </a:rPr>
              <a:t>une plume légère</a:t>
            </a:r>
            <a:endParaRPr lang="fr-FR" sz="1200" dirty="0">
              <a:latin typeface="Comic Sans MS" pitchFamily="66" charset="0"/>
            </a:endParaRPr>
          </a:p>
        </p:txBody>
      </p:sp>
      <p:sp>
        <p:nvSpPr>
          <p:cNvPr id="47" name="ZoneTexte 46"/>
          <p:cNvSpPr txBox="1"/>
          <p:nvPr/>
        </p:nvSpPr>
        <p:spPr>
          <a:xfrm>
            <a:off x="3362782" y="6394901"/>
            <a:ext cx="1584176" cy="646331"/>
          </a:xfrm>
          <a:prstGeom prst="rect">
            <a:avLst/>
          </a:prstGeom>
          <a:noFill/>
        </p:spPr>
        <p:txBody>
          <a:bodyPr wrap="square" rtlCol="0">
            <a:spAutoFit/>
          </a:bodyPr>
          <a:lstStyle/>
          <a:p>
            <a:pPr>
              <a:lnSpc>
                <a:spcPct val="150000"/>
              </a:lnSpc>
            </a:pPr>
            <a:r>
              <a:rPr lang="fr-FR" sz="1200" dirty="0" smtClean="0">
                <a:latin typeface="Comic Sans MS" pitchFamily="66" charset="0"/>
              </a:rPr>
              <a:t>un arbre feuillu</a:t>
            </a:r>
          </a:p>
          <a:p>
            <a:pPr>
              <a:lnSpc>
                <a:spcPct val="150000"/>
              </a:lnSpc>
            </a:pPr>
            <a:r>
              <a:rPr lang="fr-FR" sz="1200" dirty="0" smtClean="0">
                <a:latin typeface="Comic Sans MS" pitchFamily="66" charset="0"/>
              </a:rPr>
              <a:t>une sauce piquante</a:t>
            </a:r>
            <a:endParaRPr lang="fr-FR" sz="1200" dirty="0">
              <a:latin typeface="Comic Sans MS" pitchFamily="66" charset="0"/>
            </a:endParaRPr>
          </a:p>
        </p:txBody>
      </p:sp>
      <p:sp>
        <p:nvSpPr>
          <p:cNvPr id="48" name="ZoneTexte 47"/>
          <p:cNvSpPr txBox="1"/>
          <p:nvPr/>
        </p:nvSpPr>
        <p:spPr>
          <a:xfrm>
            <a:off x="4946958" y="6394901"/>
            <a:ext cx="1872208" cy="646331"/>
          </a:xfrm>
          <a:prstGeom prst="rect">
            <a:avLst/>
          </a:prstGeom>
          <a:noFill/>
        </p:spPr>
        <p:txBody>
          <a:bodyPr wrap="square" rtlCol="0">
            <a:spAutoFit/>
          </a:bodyPr>
          <a:lstStyle/>
          <a:p>
            <a:pPr>
              <a:lnSpc>
                <a:spcPct val="150000"/>
              </a:lnSpc>
            </a:pPr>
            <a:r>
              <a:rPr lang="fr-FR" sz="1200" dirty="0" smtClean="0">
                <a:latin typeface="Comic Sans MS" pitchFamily="66" charset="0"/>
              </a:rPr>
              <a:t>une vilaine blessure</a:t>
            </a:r>
          </a:p>
          <a:p>
            <a:pPr>
              <a:lnSpc>
                <a:spcPct val="150000"/>
              </a:lnSpc>
            </a:pPr>
            <a:r>
              <a:rPr lang="fr-FR" sz="1200" dirty="0" smtClean="0">
                <a:latin typeface="Comic Sans MS" pitchFamily="66" charset="0"/>
              </a:rPr>
              <a:t>un pauvre chat</a:t>
            </a:r>
            <a:endParaRPr lang="fr-FR" sz="1200" dirty="0">
              <a:latin typeface="Comic Sans MS" pitchFamily="66" charset="0"/>
            </a:endParaRPr>
          </a:p>
        </p:txBody>
      </p:sp>
      <p:cxnSp>
        <p:nvCxnSpPr>
          <p:cNvPr id="49" name="Connecteur droit 48"/>
          <p:cNvCxnSpPr/>
          <p:nvPr/>
        </p:nvCxnSpPr>
        <p:spPr>
          <a:xfrm>
            <a:off x="1634590" y="6394901"/>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0" name="Connecteur droit 49"/>
          <p:cNvCxnSpPr/>
          <p:nvPr/>
        </p:nvCxnSpPr>
        <p:spPr>
          <a:xfrm>
            <a:off x="3290774" y="6394900"/>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1" name="Connecteur droit 50"/>
          <p:cNvCxnSpPr/>
          <p:nvPr/>
        </p:nvCxnSpPr>
        <p:spPr>
          <a:xfrm>
            <a:off x="4874950" y="6394900"/>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2" name="Image 51" descr="Capture d’écran"/>
          <p:cNvPicPr>
            <a:picLocks noChangeAspect="1"/>
          </p:cNvPicPr>
          <p:nvPr/>
        </p:nvPicPr>
        <p:blipFill rotWithShape="1">
          <a:blip r:embed="rId2">
            <a:extLst>
              <a:ext uri="{28A0092B-C50C-407E-A947-70E740481C1C}">
                <a14:useLocalDpi xmlns:a14="http://schemas.microsoft.com/office/drawing/2010/main" val="0"/>
              </a:ext>
            </a:extLst>
          </a:blip>
          <a:srcRect l="10683" r="60573" b="79079"/>
          <a:stretch/>
        </p:blipFill>
        <p:spPr>
          <a:xfrm>
            <a:off x="980728" y="4810262"/>
            <a:ext cx="1971288" cy="502778"/>
          </a:xfrm>
          <a:prstGeom prst="rect">
            <a:avLst/>
          </a:prstGeom>
        </p:spPr>
      </p:pic>
      <p:pic>
        <p:nvPicPr>
          <p:cNvPr id="54" name="Image 53" descr="Capture d’écran"/>
          <p:cNvPicPr>
            <a:picLocks noChangeAspect="1"/>
          </p:cNvPicPr>
          <p:nvPr/>
        </p:nvPicPr>
        <p:blipFill rotWithShape="1">
          <a:blip r:embed="rId2">
            <a:extLst>
              <a:ext uri="{28A0092B-C50C-407E-A947-70E740481C1C}">
                <a14:useLocalDpi xmlns:a14="http://schemas.microsoft.com/office/drawing/2010/main" val="0"/>
              </a:ext>
            </a:extLst>
          </a:blip>
          <a:srcRect l="10683" r="60573" b="79079"/>
          <a:stretch/>
        </p:blipFill>
        <p:spPr>
          <a:xfrm>
            <a:off x="4373840" y="4810262"/>
            <a:ext cx="1971288" cy="502778"/>
          </a:xfrm>
          <a:prstGeom prst="rect">
            <a:avLst/>
          </a:prstGeom>
        </p:spPr>
      </p:pic>
    </p:spTree>
    <p:extLst>
      <p:ext uri="{BB962C8B-B14F-4D97-AF65-F5344CB8AC3E}">
        <p14:creationId xmlns:p14="http://schemas.microsoft.com/office/powerpoint/2010/main" val="3914373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L’adjectif qualificatif</a:t>
            </a:r>
            <a:endParaRPr lang="fr-FR" dirty="0"/>
          </a:p>
        </p:txBody>
      </p:sp>
      <p:sp>
        <p:nvSpPr>
          <p:cNvPr id="3" name="Ellipse 2"/>
          <p:cNvSpPr/>
          <p:nvPr/>
        </p:nvSpPr>
        <p:spPr>
          <a:xfrm>
            <a:off x="1988840" y="4304928"/>
            <a:ext cx="504056" cy="360040"/>
          </a:xfrm>
          <a:prstGeom prst="ellipse">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4" name="Groupe 3"/>
          <p:cNvGrpSpPr/>
          <p:nvPr/>
        </p:nvGrpSpPr>
        <p:grpSpPr>
          <a:xfrm>
            <a:off x="116632" y="3584848"/>
            <a:ext cx="6653336" cy="1141457"/>
            <a:chOff x="116632" y="1352600"/>
            <a:chExt cx="6653336" cy="1141457"/>
          </a:xfrm>
        </p:grpSpPr>
        <p:grpSp>
          <p:nvGrpSpPr>
            <p:cNvPr id="5" name="Groupe 4"/>
            <p:cNvGrpSpPr/>
            <p:nvPr/>
          </p:nvGrpSpPr>
          <p:grpSpPr>
            <a:xfrm>
              <a:off x="116632" y="1352600"/>
              <a:ext cx="360040" cy="461665"/>
              <a:chOff x="116632" y="1352600"/>
              <a:chExt cx="360040" cy="461665"/>
            </a:xfrm>
          </p:grpSpPr>
          <p:sp>
            <p:nvSpPr>
              <p:cNvPr id="8" name="Ellipse 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 name="ZoneTexte 5"/>
            <p:cNvSpPr txBox="1"/>
            <p:nvPr/>
          </p:nvSpPr>
          <p:spPr>
            <a:xfrm>
              <a:off x="476672" y="1432228"/>
              <a:ext cx="6092080" cy="1061829"/>
            </a:xfrm>
            <a:prstGeom prst="rect">
              <a:avLst/>
            </a:prstGeom>
            <a:noFill/>
          </p:spPr>
          <p:txBody>
            <a:bodyPr wrap="square" rtlCol="0">
              <a:spAutoFit/>
            </a:bodyPr>
            <a:lstStyle/>
            <a:p>
              <a:pPr>
                <a:lnSpc>
                  <a:spcPct val="150000"/>
                </a:lnSpc>
              </a:pPr>
              <a:r>
                <a:rPr lang="fr-FR" sz="1400" u="sng" dirty="0" smtClean="0">
                  <a:latin typeface="SimpleRonde" pitchFamily="2" charset="0"/>
                </a:rPr>
                <a:t>Dans le texte suivant, souligne en bleu les noms et entoure les adjectifs. Relie-les au nom qu’ils décrivent.</a:t>
              </a:r>
            </a:p>
            <a:p>
              <a:pPr>
                <a:lnSpc>
                  <a:spcPct val="150000"/>
                </a:lnSpc>
              </a:pPr>
              <a:r>
                <a:rPr lang="fr-FR" sz="1400" dirty="0" smtClean="0">
                  <a:latin typeface="SimpleRonde" pitchFamily="2" charset="0"/>
                </a:rPr>
                <a:t>Ex. : un </a:t>
              </a:r>
              <a:r>
                <a:rPr lang="fr-FR" sz="1400" u="sng" dirty="0" smtClean="0">
                  <a:latin typeface="SimpleRonde" pitchFamily="2" charset="0"/>
                </a:rPr>
                <a:t>petit</a:t>
              </a:r>
              <a:r>
                <a:rPr lang="fr-FR" sz="1400" dirty="0" smtClean="0">
                  <a:latin typeface="SimpleRonde" pitchFamily="2" charset="0"/>
                </a:rPr>
                <a:t> chat</a:t>
              </a:r>
              <a:endParaRPr lang="fr-FR" sz="1400" dirty="0">
                <a:latin typeface="SimpleRonde" pitchFamily="2" charset="0"/>
              </a:endParaRPr>
            </a:p>
          </p:txBody>
        </p:sp>
        <p:sp>
          <p:nvSpPr>
            <p:cNvPr id="7" name="Rectangle à coins arrondis 6"/>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0" name="ZoneTexte 9"/>
          <p:cNvSpPr txBox="1"/>
          <p:nvPr/>
        </p:nvSpPr>
        <p:spPr>
          <a:xfrm>
            <a:off x="3545632" y="7257256"/>
            <a:ext cx="3312368" cy="1938992"/>
          </a:xfrm>
          <a:prstGeom prst="rect">
            <a:avLst/>
          </a:prstGeom>
          <a:noFill/>
        </p:spPr>
        <p:txBody>
          <a:bodyPr wrap="square" rtlCol="0">
            <a:spAutoFit/>
          </a:bodyPr>
          <a:lstStyle/>
          <a:p>
            <a:pPr>
              <a:lnSpc>
                <a:spcPct val="200000"/>
              </a:lnSpc>
            </a:pPr>
            <a:r>
              <a:rPr lang="fr-FR" sz="1200" dirty="0" smtClean="0">
                <a:latin typeface="Comic Sans MS" pitchFamily="66" charset="0"/>
              </a:rPr>
              <a:t>l’herbe</a:t>
            </a:r>
          </a:p>
          <a:p>
            <a:pPr>
              <a:lnSpc>
                <a:spcPct val="200000"/>
              </a:lnSpc>
            </a:pPr>
            <a:endParaRPr lang="fr-FR" sz="1200" dirty="0">
              <a:latin typeface="Comic Sans MS" pitchFamily="66" charset="0"/>
            </a:endParaRPr>
          </a:p>
          <a:p>
            <a:pPr>
              <a:lnSpc>
                <a:spcPct val="200000"/>
              </a:lnSpc>
            </a:pPr>
            <a:r>
              <a:rPr lang="fr-FR" sz="1200" dirty="0" smtClean="0">
                <a:latin typeface="Comic Sans MS" pitchFamily="66" charset="0"/>
              </a:rPr>
              <a:t>un thé</a:t>
            </a:r>
          </a:p>
          <a:p>
            <a:pPr>
              <a:lnSpc>
                <a:spcPct val="200000"/>
              </a:lnSpc>
            </a:pPr>
            <a:endParaRPr lang="fr-FR" sz="1200" dirty="0">
              <a:latin typeface="Comic Sans MS" pitchFamily="66" charset="0"/>
            </a:endParaRPr>
          </a:p>
          <a:p>
            <a:pPr>
              <a:lnSpc>
                <a:spcPct val="200000"/>
              </a:lnSpc>
            </a:pPr>
            <a:r>
              <a:rPr lang="fr-FR" sz="1200" smtClean="0">
                <a:latin typeface="Comic Sans MS" pitchFamily="66" charset="0"/>
              </a:rPr>
              <a:t>des cheveux</a:t>
            </a:r>
            <a:endParaRPr lang="fr-FR" sz="1200" dirty="0" smtClean="0">
              <a:latin typeface="Comic Sans MS" pitchFamily="66" charset="0"/>
            </a:endParaRPr>
          </a:p>
        </p:txBody>
      </p:sp>
      <p:cxnSp>
        <p:nvCxnSpPr>
          <p:cNvPr id="11" name="Connecteur en arc 10"/>
          <p:cNvCxnSpPr/>
          <p:nvPr/>
        </p:nvCxnSpPr>
        <p:spPr>
          <a:xfrm rot="10800000" flipV="1">
            <a:off x="1806157" y="4304927"/>
            <a:ext cx="360040" cy="144016"/>
          </a:xfrm>
          <a:prstGeom prst="curvedConnector3">
            <a:avLst>
              <a:gd name="adj1" fmla="val 98943"/>
            </a:avLst>
          </a:prstGeom>
          <a:ln w="12700">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296652" y="4699808"/>
            <a:ext cx="6372708" cy="1477328"/>
          </a:xfrm>
          <a:prstGeom prst="rect">
            <a:avLst/>
          </a:prstGeom>
          <a:noFill/>
        </p:spPr>
        <p:txBody>
          <a:bodyPr wrap="square" rtlCol="0">
            <a:spAutoFit/>
          </a:bodyPr>
          <a:lstStyle/>
          <a:p>
            <a:pPr algn="just">
              <a:lnSpc>
                <a:spcPct val="250000"/>
              </a:lnSpc>
            </a:pPr>
            <a:r>
              <a:rPr lang="fr-FR" sz="1200" dirty="0" smtClean="0">
                <a:latin typeface="Comic Sans MS" pitchFamily="66" charset="0"/>
              </a:rPr>
              <a:t>Le loup furieux entra dans la maison des petits cochons. Ses yeux luisants, ses crocs pointus et ses griffes acérées avaient tout pour inquiéter nos trois amis. Avec leur peau rose, leur groin humide et leur visage joufflu, ils n’avaient aucune chance.</a:t>
            </a:r>
            <a:endParaRPr lang="fr-FR" sz="1000" i="1" dirty="0">
              <a:latin typeface="Comic Sans MS" pitchFamily="66" charset="0"/>
            </a:endParaRPr>
          </a:p>
        </p:txBody>
      </p:sp>
      <p:grpSp>
        <p:nvGrpSpPr>
          <p:cNvPr id="13" name="Groupe 12"/>
          <p:cNvGrpSpPr/>
          <p:nvPr/>
        </p:nvGrpSpPr>
        <p:grpSpPr>
          <a:xfrm>
            <a:off x="116632" y="1568624"/>
            <a:ext cx="6653336" cy="818292"/>
            <a:chOff x="116632" y="1352600"/>
            <a:chExt cx="6653336" cy="818292"/>
          </a:xfrm>
        </p:grpSpPr>
        <p:grpSp>
          <p:nvGrpSpPr>
            <p:cNvPr id="14" name="Groupe 13"/>
            <p:cNvGrpSpPr/>
            <p:nvPr/>
          </p:nvGrpSpPr>
          <p:grpSpPr>
            <a:xfrm>
              <a:off x="116632" y="1352600"/>
              <a:ext cx="360040" cy="461665"/>
              <a:chOff x="116632" y="1352600"/>
              <a:chExt cx="360040" cy="461665"/>
            </a:xfrm>
          </p:grpSpPr>
          <p:sp>
            <p:nvSpPr>
              <p:cNvPr id="17" name="Ellipse 1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5" name="ZoneTexte 14"/>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Souligne les noms en bleu, les déterminants en noir et les adjectifs en vert.</a:t>
              </a:r>
              <a:endParaRPr lang="fr-FR" sz="1400" dirty="0">
                <a:latin typeface="SimpleRonde" pitchFamily="2" charset="0"/>
              </a:endParaRPr>
            </a:p>
          </p:txBody>
        </p:sp>
        <p:sp>
          <p:nvSpPr>
            <p:cNvPr id="16" name="Rectangle à coins arrondis 15"/>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19" name="ZoneTexte 18"/>
          <p:cNvSpPr txBox="1"/>
          <p:nvPr/>
        </p:nvSpPr>
        <p:spPr>
          <a:xfrm>
            <a:off x="0" y="2506469"/>
            <a:ext cx="1628800" cy="646331"/>
          </a:xfrm>
          <a:prstGeom prst="rect">
            <a:avLst/>
          </a:prstGeom>
          <a:noFill/>
        </p:spPr>
        <p:txBody>
          <a:bodyPr wrap="square" rtlCol="0">
            <a:spAutoFit/>
          </a:bodyPr>
          <a:lstStyle/>
          <a:p>
            <a:pPr>
              <a:lnSpc>
                <a:spcPct val="150000"/>
              </a:lnSpc>
            </a:pPr>
            <a:r>
              <a:rPr lang="fr-FR" sz="1200" dirty="0" smtClean="0">
                <a:latin typeface="Comic Sans MS" pitchFamily="66" charset="0"/>
              </a:rPr>
              <a:t>une valise légère</a:t>
            </a:r>
          </a:p>
          <a:p>
            <a:pPr>
              <a:lnSpc>
                <a:spcPct val="150000"/>
              </a:lnSpc>
            </a:pPr>
            <a:r>
              <a:rPr lang="fr-FR" sz="1200" dirty="0" smtClean="0">
                <a:latin typeface="Comic Sans MS" pitchFamily="66" charset="0"/>
              </a:rPr>
              <a:t>un vent frais</a:t>
            </a:r>
            <a:endParaRPr lang="fr-FR" sz="1200" dirty="0">
              <a:latin typeface="Comic Sans MS" pitchFamily="66" charset="0"/>
            </a:endParaRPr>
          </a:p>
        </p:txBody>
      </p:sp>
      <p:sp>
        <p:nvSpPr>
          <p:cNvPr id="20" name="ZoneTexte 19"/>
          <p:cNvSpPr txBox="1"/>
          <p:nvPr/>
        </p:nvSpPr>
        <p:spPr>
          <a:xfrm>
            <a:off x="1772816" y="2506469"/>
            <a:ext cx="1587272" cy="646331"/>
          </a:xfrm>
          <a:prstGeom prst="rect">
            <a:avLst/>
          </a:prstGeom>
          <a:noFill/>
        </p:spPr>
        <p:txBody>
          <a:bodyPr wrap="square" rtlCol="0">
            <a:spAutoFit/>
          </a:bodyPr>
          <a:lstStyle/>
          <a:p>
            <a:pPr>
              <a:lnSpc>
                <a:spcPct val="150000"/>
              </a:lnSpc>
            </a:pPr>
            <a:r>
              <a:rPr lang="fr-FR" sz="1200" dirty="0" smtClean="0">
                <a:latin typeface="Comic Sans MS" pitchFamily="66" charset="0"/>
              </a:rPr>
              <a:t>une forêt sombre</a:t>
            </a:r>
          </a:p>
          <a:p>
            <a:pPr>
              <a:lnSpc>
                <a:spcPct val="150000"/>
              </a:lnSpc>
            </a:pPr>
            <a:r>
              <a:rPr lang="fr-FR" sz="1200" dirty="0" smtClean="0">
                <a:latin typeface="Comic Sans MS" pitchFamily="66" charset="0"/>
              </a:rPr>
              <a:t>des souliers neufs</a:t>
            </a:r>
            <a:endParaRPr lang="fr-FR" sz="1200" dirty="0">
              <a:latin typeface="Comic Sans MS" pitchFamily="66" charset="0"/>
            </a:endParaRPr>
          </a:p>
        </p:txBody>
      </p:sp>
      <p:sp>
        <p:nvSpPr>
          <p:cNvPr id="21" name="ZoneTexte 20"/>
          <p:cNvSpPr txBox="1"/>
          <p:nvPr/>
        </p:nvSpPr>
        <p:spPr>
          <a:xfrm>
            <a:off x="3356992" y="2506469"/>
            <a:ext cx="1584176" cy="646331"/>
          </a:xfrm>
          <a:prstGeom prst="rect">
            <a:avLst/>
          </a:prstGeom>
          <a:noFill/>
        </p:spPr>
        <p:txBody>
          <a:bodyPr wrap="square" rtlCol="0">
            <a:spAutoFit/>
          </a:bodyPr>
          <a:lstStyle/>
          <a:p>
            <a:pPr>
              <a:lnSpc>
                <a:spcPct val="150000"/>
              </a:lnSpc>
            </a:pPr>
            <a:r>
              <a:rPr lang="fr-FR" sz="1200" dirty="0" smtClean="0">
                <a:latin typeface="Comic Sans MS" pitchFamily="66" charset="0"/>
              </a:rPr>
              <a:t>un manteau chaud</a:t>
            </a:r>
          </a:p>
          <a:p>
            <a:pPr>
              <a:lnSpc>
                <a:spcPct val="150000"/>
              </a:lnSpc>
            </a:pPr>
            <a:r>
              <a:rPr lang="fr-FR" sz="1200" dirty="0" smtClean="0">
                <a:latin typeface="Comic Sans MS" pitchFamily="66" charset="0"/>
              </a:rPr>
              <a:t>une longue robe</a:t>
            </a:r>
            <a:endParaRPr lang="fr-FR" sz="1200" dirty="0">
              <a:latin typeface="Comic Sans MS" pitchFamily="66" charset="0"/>
            </a:endParaRPr>
          </a:p>
        </p:txBody>
      </p:sp>
      <p:sp>
        <p:nvSpPr>
          <p:cNvPr id="22" name="ZoneTexte 21"/>
          <p:cNvSpPr txBox="1"/>
          <p:nvPr/>
        </p:nvSpPr>
        <p:spPr>
          <a:xfrm>
            <a:off x="4941168" y="2506469"/>
            <a:ext cx="1872208" cy="646331"/>
          </a:xfrm>
          <a:prstGeom prst="rect">
            <a:avLst/>
          </a:prstGeom>
          <a:noFill/>
        </p:spPr>
        <p:txBody>
          <a:bodyPr wrap="square" rtlCol="0">
            <a:spAutoFit/>
          </a:bodyPr>
          <a:lstStyle/>
          <a:p>
            <a:pPr>
              <a:lnSpc>
                <a:spcPct val="150000"/>
              </a:lnSpc>
            </a:pPr>
            <a:r>
              <a:rPr lang="fr-FR" sz="1200" dirty="0" smtClean="0">
                <a:latin typeface="Comic Sans MS" pitchFamily="66" charset="0"/>
              </a:rPr>
              <a:t>un couteau pointu</a:t>
            </a:r>
          </a:p>
          <a:p>
            <a:pPr>
              <a:lnSpc>
                <a:spcPct val="150000"/>
              </a:lnSpc>
            </a:pPr>
            <a:r>
              <a:rPr lang="fr-FR" sz="1200" dirty="0" smtClean="0">
                <a:latin typeface="Comic Sans MS" pitchFamily="66" charset="0"/>
              </a:rPr>
              <a:t>des cheveux fourchus</a:t>
            </a:r>
            <a:endParaRPr lang="fr-FR" sz="1200" dirty="0">
              <a:latin typeface="Comic Sans MS" pitchFamily="66" charset="0"/>
            </a:endParaRPr>
          </a:p>
        </p:txBody>
      </p:sp>
      <p:cxnSp>
        <p:nvCxnSpPr>
          <p:cNvPr id="23" name="Connecteur droit 22"/>
          <p:cNvCxnSpPr/>
          <p:nvPr/>
        </p:nvCxnSpPr>
        <p:spPr>
          <a:xfrm>
            <a:off x="1628800" y="2506469"/>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a:off x="3284984" y="2506468"/>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a:off x="4869160" y="2506468"/>
            <a:ext cx="0" cy="646331"/>
          </a:xfrm>
          <a:prstGeom prst="line">
            <a:avLst/>
          </a:prstGeom>
          <a:ln w="19050">
            <a:solidFill>
              <a:schemeClr val="tx1">
                <a:lumMod val="50000"/>
                <a:lumOff val="50000"/>
              </a:schemeClr>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26" name="Groupe 25"/>
          <p:cNvGrpSpPr/>
          <p:nvPr/>
        </p:nvGrpSpPr>
        <p:grpSpPr>
          <a:xfrm>
            <a:off x="116632" y="6537176"/>
            <a:ext cx="6653336" cy="818292"/>
            <a:chOff x="116632" y="1352600"/>
            <a:chExt cx="6653336" cy="818292"/>
          </a:xfrm>
        </p:grpSpPr>
        <p:grpSp>
          <p:nvGrpSpPr>
            <p:cNvPr id="27" name="Groupe 26"/>
            <p:cNvGrpSpPr/>
            <p:nvPr/>
          </p:nvGrpSpPr>
          <p:grpSpPr>
            <a:xfrm>
              <a:off x="116632" y="1352600"/>
              <a:ext cx="360040" cy="461665"/>
              <a:chOff x="116632" y="1352600"/>
              <a:chExt cx="360040" cy="461665"/>
            </a:xfrm>
          </p:grpSpPr>
          <p:sp>
            <p:nvSpPr>
              <p:cNvPr id="30" name="Ellipse 2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ZoneTexte 3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8" name="ZoneTexte 27"/>
            <p:cNvSpPr txBox="1"/>
            <p:nvPr/>
          </p:nvSpPr>
          <p:spPr>
            <a:xfrm>
              <a:off x="476672" y="14322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Récris ces groupes nominaux en les complétant avec un adjectif.</a:t>
              </a:r>
              <a:endParaRPr lang="fr-FR" sz="1400" dirty="0">
                <a:latin typeface="SimpleRonde" pitchFamily="2" charset="0"/>
              </a:endParaRPr>
            </a:p>
          </p:txBody>
        </p:sp>
        <p:sp>
          <p:nvSpPr>
            <p:cNvPr id="29" name="Rectangle à coins arrondis 28"/>
            <p:cNvSpPr/>
            <p:nvPr/>
          </p:nvSpPr>
          <p:spPr>
            <a:xfrm>
              <a:off x="6568752" y="14828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sp>
        <p:nvSpPr>
          <p:cNvPr id="32" name="ZoneTexte 31"/>
          <p:cNvSpPr txBox="1"/>
          <p:nvPr/>
        </p:nvSpPr>
        <p:spPr>
          <a:xfrm>
            <a:off x="116632" y="7257256"/>
            <a:ext cx="3312368" cy="1938992"/>
          </a:xfrm>
          <a:prstGeom prst="rect">
            <a:avLst/>
          </a:prstGeom>
          <a:noFill/>
        </p:spPr>
        <p:txBody>
          <a:bodyPr wrap="square" rtlCol="0">
            <a:spAutoFit/>
          </a:bodyPr>
          <a:lstStyle/>
          <a:p>
            <a:pPr>
              <a:lnSpc>
                <a:spcPct val="200000"/>
              </a:lnSpc>
            </a:pPr>
            <a:r>
              <a:rPr lang="fr-FR" sz="1200" dirty="0" smtClean="0">
                <a:latin typeface="Comic Sans MS" pitchFamily="66" charset="0"/>
              </a:rPr>
              <a:t>un tableau</a:t>
            </a:r>
          </a:p>
          <a:p>
            <a:pPr>
              <a:lnSpc>
                <a:spcPct val="200000"/>
              </a:lnSpc>
            </a:pPr>
            <a:endParaRPr lang="fr-FR" sz="1200" dirty="0">
              <a:latin typeface="Comic Sans MS" pitchFamily="66" charset="0"/>
            </a:endParaRPr>
          </a:p>
          <a:p>
            <a:pPr>
              <a:lnSpc>
                <a:spcPct val="200000"/>
              </a:lnSpc>
            </a:pPr>
            <a:r>
              <a:rPr lang="fr-FR" sz="1200" dirty="0" smtClean="0">
                <a:latin typeface="Comic Sans MS" pitchFamily="66" charset="0"/>
              </a:rPr>
              <a:t>un moteur</a:t>
            </a:r>
          </a:p>
          <a:p>
            <a:pPr>
              <a:lnSpc>
                <a:spcPct val="200000"/>
              </a:lnSpc>
            </a:pPr>
            <a:endParaRPr lang="fr-FR" sz="1200" dirty="0">
              <a:latin typeface="Comic Sans MS" pitchFamily="66" charset="0"/>
            </a:endParaRPr>
          </a:p>
          <a:p>
            <a:pPr>
              <a:lnSpc>
                <a:spcPct val="200000"/>
              </a:lnSpc>
            </a:pPr>
            <a:r>
              <a:rPr lang="fr-FR" sz="1200" dirty="0" smtClean="0">
                <a:latin typeface="Comic Sans MS" pitchFamily="66" charset="0"/>
              </a:rPr>
              <a:t>une cave</a:t>
            </a:r>
          </a:p>
        </p:txBody>
      </p:sp>
      <p:pic>
        <p:nvPicPr>
          <p:cNvPr id="33" name="Image 32"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9150" b="84776"/>
          <a:stretch/>
        </p:blipFill>
        <p:spPr>
          <a:xfrm>
            <a:off x="188640" y="7703105"/>
            <a:ext cx="3126060" cy="365865"/>
          </a:xfrm>
          <a:prstGeom prst="rect">
            <a:avLst/>
          </a:prstGeom>
        </p:spPr>
      </p:pic>
      <p:pic>
        <p:nvPicPr>
          <p:cNvPr id="34" name="Image 33"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9150" b="84776"/>
          <a:stretch/>
        </p:blipFill>
        <p:spPr>
          <a:xfrm>
            <a:off x="3543300" y="7703105"/>
            <a:ext cx="3126060" cy="365865"/>
          </a:xfrm>
          <a:prstGeom prst="rect">
            <a:avLst/>
          </a:prstGeom>
        </p:spPr>
      </p:pic>
      <p:pic>
        <p:nvPicPr>
          <p:cNvPr id="35" name="Image 34"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9150" b="84776"/>
          <a:stretch/>
        </p:blipFill>
        <p:spPr>
          <a:xfrm>
            <a:off x="188640" y="8457585"/>
            <a:ext cx="3126060" cy="365865"/>
          </a:xfrm>
          <a:prstGeom prst="rect">
            <a:avLst/>
          </a:prstGeom>
        </p:spPr>
      </p:pic>
      <p:pic>
        <p:nvPicPr>
          <p:cNvPr id="36" name="Image 35"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9150" b="84776"/>
          <a:stretch/>
        </p:blipFill>
        <p:spPr>
          <a:xfrm>
            <a:off x="3543300" y="8457585"/>
            <a:ext cx="3126060" cy="365865"/>
          </a:xfrm>
          <a:prstGeom prst="rect">
            <a:avLst/>
          </a:prstGeom>
        </p:spPr>
      </p:pic>
      <p:pic>
        <p:nvPicPr>
          <p:cNvPr id="37" name="Image 36"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9150" b="84776"/>
          <a:stretch/>
        </p:blipFill>
        <p:spPr>
          <a:xfrm>
            <a:off x="188640" y="9196248"/>
            <a:ext cx="3126060" cy="365865"/>
          </a:xfrm>
          <a:prstGeom prst="rect">
            <a:avLst/>
          </a:prstGeom>
        </p:spPr>
      </p:pic>
      <p:pic>
        <p:nvPicPr>
          <p:cNvPr id="38" name="Image 37"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9150" b="84776"/>
          <a:stretch/>
        </p:blipFill>
        <p:spPr>
          <a:xfrm>
            <a:off x="3543300" y="9196248"/>
            <a:ext cx="3126060" cy="365865"/>
          </a:xfrm>
          <a:prstGeom prst="rect">
            <a:avLst/>
          </a:prstGeom>
        </p:spPr>
      </p:pic>
    </p:spTree>
    <p:extLst>
      <p:ext uri="{BB962C8B-B14F-4D97-AF65-F5344CB8AC3E}">
        <p14:creationId xmlns:p14="http://schemas.microsoft.com/office/powerpoint/2010/main" val="2680234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exte 7"/>
          <p:cNvSpPr>
            <a:spLocks noGrp="1"/>
          </p:cNvSpPr>
          <p:nvPr>
            <p:ph type="body" sz="quarter" idx="10"/>
          </p:nvPr>
        </p:nvSpPr>
        <p:spPr/>
        <p:txBody>
          <a:bodyPr>
            <a:normAutofit/>
          </a:bodyPr>
          <a:lstStyle/>
          <a:p>
            <a:r>
              <a:rPr lang="fr-FR" dirty="0" smtClean="0"/>
              <a:t>La phrase</a:t>
            </a:r>
            <a:endParaRPr lang="fr-FR" dirty="0"/>
          </a:p>
        </p:txBody>
      </p:sp>
      <p:grpSp>
        <p:nvGrpSpPr>
          <p:cNvPr id="13" name="Groupe 12"/>
          <p:cNvGrpSpPr/>
          <p:nvPr/>
        </p:nvGrpSpPr>
        <p:grpSpPr>
          <a:xfrm>
            <a:off x="116632" y="1352600"/>
            <a:ext cx="360040" cy="461665"/>
            <a:chOff x="116632" y="1352600"/>
            <a:chExt cx="360040" cy="461665"/>
          </a:xfrm>
        </p:grpSpPr>
        <p:sp>
          <p:nvSpPr>
            <p:cNvPr id="11" name="Ellipse 1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1518102"/>
            <a:ext cx="6192688" cy="307777"/>
          </a:xfrm>
          <a:prstGeom prst="rect">
            <a:avLst/>
          </a:prstGeom>
          <a:noFill/>
        </p:spPr>
        <p:txBody>
          <a:bodyPr wrap="square" rtlCol="0">
            <a:spAutoFit/>
          </a:bodyPr>
          <a:lstStyle/>
          <a:p>
            <a:r>
              <a:rPr lang="fr-FR" sz="1400" u="sng" dirty="0" smtClean="0">
                <a:latin typeface="SimpleRonde" pitchFamily="2" charset="0"/>
              </a:rPr>
              <a:t>Sépare les mots d’un trait puis recopie la phrase.</a:t>
            </a:r>
            <a:endParaRPr lang="fr-FR" sz="1400" u="sng" dirty="0">
              <a:latin typeface="SimpleRonde" pitchFamily="2" charset="0"/>
            </a:endParaRPr>
          </a:p>
        </p:txBody>
      </p:sp>
      <p:sp>
        <p:nvSpPr>
          <p:cNvPr id="43" name="ZoneTexte 42"/>
          <p:cNvSpPr txBox="1"/>
          <p:nvPr/>
        </p:nvSpPr>
        <p:spPr>
          <a:xfrm>
            <a:off x="116632" y="2000672"/>
            <a:ext cx="6741368" cy="307777"/>
          </a:xfrm>
          <a:prstGeom prst="rect">
            <a:avLst/>
          </a:prstGeom>
          <a:noFill/>
        </p:spPr>
        <p:txBody>
          <a:bodyPr wrap="square" rtlCol="0">
            <a:spAutoFit/>
          </a:bodyPr>
          <a:lstStyle/>
          <a:p>
            <a:pPr algn="ctr"/>
            <a:r>
              <a:rPr lang="fr-FR" sz="1400" b="1" i="1" dirty="0" err="1" smtClean="0">
                <a:latin typeface="+mj-lt"/>
              </a:rPr>
              <a:t>Masoeurmetsonmaillot</a:t>
            </a:r>
            <a:r>
              <a:rPr lang="fr-FR" sz="1400" b="1" i="1" dirty="0" smtClean="0">
                <a:latin typeface="+mj-lt"/>
              </a:rPr>
              <a:t>.</a:t>
            </a:r>
            <a:endParaRPr lang="fr-FR" sz="1400" b="1" i="1" dirty="0">
              <a:latin typeface="+mj-lt"/>
            </a:endParaRPr>
          </a:p>
        </p:txBody>
      </p:sp>
      <p:pic>
        <p:nvPicPr>
          <p:cNvPr id="44" name="Image 43"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2390195"/>
            <a:ext cx="6192688" cy="502778"/>
          </a:xfrm>
          <a:prstGeom prst="rect">
            <a:avLst/>
          </a:prstGeom>
        </p:spPr>
      </p:pic>
      <p:sp>
        <p:nvSpPr>
          <p:cNvPr id="45" name="ZoneTexte 44"/>
          <p:cNvSpPr txBox="1"/>
          <p:nvPr/>
        </p:nvSpPr>
        <p:spPr>
          <a:xfrm>
            <a:off x="116632" y="2980579"/>
            <a:ext cx="6741368" cy="307777"/>
          </a:xfrm>
          <a:prstGeom prst="rect">
            <a:avLst/>
          </a:prstGeom>
          <a:noFill/>
        </p:spPr>
        <p:txBody>
          <a:bodyPr wrap="square" rtlCol="0">
            <a:spAutoFit/>
          </a:bodyPr>
          <a:lstStyle/>
          <a:p>
            <a:pPr algn="ctr"/>
            <a:r>
              <a:rPr lang="fr-FR" sz="1400" b="1" i="1" dirty="0" err="1" smtClean="0">
                <a:latin typeface="+mj-lt"/>
              </a:rPr>
              <a:t>Jedonnemeslivresàmesenfants</a:t>
            </a:r>
            <a:r>
              <a:rPr lang="fr-FR" sz="1400" b="1" i="1" dirty="0" smtClean="0">
                <a:latin typeface="+mj-lt"/>
              </a:rPr>
              <a:t>.</a:t>
            </a:r>
            <a:endParaRPr lang="fr-FR" sz="1400" b="1" i="1" dirty="0">
              <a:latin typeface="+mj-lt"/>
            </a:endParaRPr>
          </a:p>
        </p:txBody>
      </p:sp>
      <p:pic>
        <p:nvPicPr>
          <p:cNvPr id="46" name="Image 45"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3370102"/>
            <a:ext cx="6192688" cy="502778"/>
          </a:xfrm>
          <a:prstGeom prst="rect">
            <a:avLst/>
          </a:prstGeom>
        </p:spPr>
      </p:pic>
      <p:grpSp>
        <p:nvGrpSpPr>
          <p:cNvPr id="51" name="Groupe 50"/>
          <p:cNvGrpSpPr/>
          <p:nvPr/>
        </p:nvGrpSpPr>
        <p:grpSpPr>
          <a:xfrm>
            <a:off x="116632" y="4088904"/>
            <a:ext cx="360040" cy="461665"/>
            <a:chOff x="116632" y="1352600"/>
            <a:chExt cx="360040" cy="461665"/>
          </a:xfrm>
        </p:grpSpPr>
        <p:sp>
          <p:nvSpPr>
            <p:cNvPr id="52" name="Ellipse 5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ZoneTexte 5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4" name="ZoneTexte 53"/>
          <p:cNvSpPr txBox="1"/>
          <p:nvPr/>
        </p:nvSpPr>
        <p:spPr>
          <a:xfrm>
            <a:off x="476672" y="4160912"/>
            <a:ext cx="6381328" cy="388568"/>
          </a:xfrm>
          <a:prstGeom prst="rect">
            <a:avLst/>
          </a:prstGeom>
          <a:noFill/>
        </p:spPr>
        <p:txBody>
          <a:bodyPr wrap="square" rtlCol="0">
            <a:spAutoFit/>
          </a:bodyPr>
          <a:lstStyle/>
          <a:p>
            <a:pPr>
              <a:lnSpc>
                <a:spcPct val="150000"/>
              </a:lnSpc>
            </a:pPr>
            <a:r>
              <a:rPr lang="fr-FR" sz="1400" u="sng" dirty="0" smtClean="0">
                <a:latin typeface="SimpleRonde" pitchFamily="2" charset="0"/>
              </a:rPr>
              <a:t>Recopie la phrase en mettant les mots dans le bon ordre.</a:t>
            </a:r>
            <a:endParaRPr lang="fr-FR" sz="1400" u="sng" dirty="0">
              <a:latin typeface="SimpleRonde" pitchFamily="2" charset="0"/>
            </a:endParaRPr>
          </a:p>
        </p:txBody>
      </p:sp>
      <p:sp>
        <p:nvSpPr>
          <p:cNvPr id="55" name="ZoneTexte 54"/>
          <p:cNvSpPr txBox="1"/>
          <p:nvPr/>
        </p:nvSpPr>
        <p:spPr>
          <a:xfrm>
            <a:off x="116632" y="4991909"/>
            <a:ext cx="6741368" cy="307777"/>
          </a:xfrm>
          <a:prstGeom prst="rect">
            <a:avLst/>
          </a:prstGeom>
          <a:noFill/>
        </p:spPr>
        <p:txBody>
          <a:bodyPr wrap="square" rtlCol="0">
            <a:spAutoFit/>
          </a:bodyPr>
          <a:lstStyle/>
          <a:p>
            <a:pPr algn="ctr"/>
            <a:r>
              <a:rPr lang="fr-FR" sz="1400" b="1" i="1" dirty="0" smtClean="0">
                <a:latin typeface="+mj-lt"/>
              </a:rPr>
              <a:t>des – tombola. – billets – Tu – de – vends</a:t>
            </a:r>
          </a:p>
        </p:txBody>
      </p:sp>
      <p:pic>
        <p:nvPicPr>
          <p:cNvPr id="56" name="Image 55"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5381432"/>
            <a:ext cx="6192688" cy="502778"/>
          </a:xfrm>
          <a:prstGeom prst="rect">
            <a:avLst/>
          </a:prstGeom>
        </p:spPr>
      </p:pic>
      <p:sp>
        <p:nvSpPr>
          <p:cNvPr id="63" name="ZoneTexte 62"/>
          <p:cNvSpPr txBox="1"/>
          <p:nvPr/>
        </p:nvSpPr>
        <p:spPr>
          <a:xfrm>
            <a:off x="116632" y="6076923"/>
            <a:ext cx="6741368" cy="307777"/>
          </a:xfrm>
          <a:prstGeom prst="rect">
            <a:avLst/>
          </a:prstGeom>
          <a:noFill/>
        </p:spPr>
        <p:txBody>
          <a:bodyPr wrap="square" rtlCol="0">
            <a:spAutoFit/>
          </a:bodyPr>
          <a:lstStyle/>
          <a:p>
            <a:pPr algn="ctr"/>
            <a:r>
              <a:rPr lang="fr-FR" sz="1400" b="1" i="1" dirty="0" smtClean="0">
                <a:latin typeface="+mj-lt"/>
              </a:rPr>
              <a:t>cahier – sur – dessine – Il – poésie. – de – chat – un – son</a:t>
            </a:r>
          </a:p>
        </p:txBody>
      </p:sp>
      <p:pic>
        <p:nvPicPr>
          <p:cNvPr id="64" name="Image 63"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6466446"/>
            <a:ext cx="6192688" cy="502778"/>
          </a:xfrm>
          <a:prstGeom prst="rect">
            <a:avLst/>
          </a:prstGeom>
        </p:spPr>
      </p:pic>
      <p:grpSp>
        <p:nvGrpSpPr>
          <p:cNvPr id="65" name="Groupe 64"/>
          <p:cNvGrpSpPr/>
          <p:nvPr/>
        </p:nvGrpSpPr>
        <p:grpSpPr>
          <a:xfrm>
            <a:off x="116632" y="7185248"/>
            <a:ext cx="360040" cy="461665"/>
            <a:chOff x="116632" y="1352600"/>
            <a:chExt cx="360040" cy="461665"/>
          </a:xfrm>
        </p:grpSpPr>
        <p:sp>
          <p:nvSpPr>
            <p:cNvPr id="66" name="Ellipse 6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ZoneTexte 66"/>
            <p:cNvSpPr txBox="1"/>
            <p:nvPr/>
          </p:nvSpPr>
          <p:spPr>
            <a:xfrm>
              <a:off x="116632" y="1352600"/>
              <a:ext cx="360040" cy="461665"/>
            </a:xfrm>
            <a:prstGeom prst="rect">
              <a:avLst/>
            </a:prstGeom>
            <a:noFill/>
          </p:spPr>
          <p:txBody>
            <a:bodyPr wrap="square" rtlCol="0">
              <a:spAutoFit/>
            </a:bodyPr>
            <a:lstStyle/>
            <a:p>
              <a:pPr algn="ctr"/>
              <a:r>
                <a:rPr lang="fr-FR" sz="2400" dirty="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8" name="ZoneTexte 67"/>
          <p:cNvSpPr txBox="1"/>
          <p:nvPr/>
        </p:nvSpPr>
        <p:spPr>
          <a:xfrm>
            <a:off x="476672" y="7257256"/>
            <a:ext cx="6381328" cy="388568"/>
          </a:xfrm>
          <a:prstGeom prst="rect">
            <a:avLst/>
          </a:prstGeom>
          <a:noFill/>
        </p:spPr>
        <p:txBody>
          <a:bodyPr wrap="square" rtlCol="0">
            <a:spAutoFit/>
          </a:bodyPr>
          <a:lstStyle/>
          <a:p>
            <a:pPr>
              <a:lnSpc>
                <a:spcPct val="150000"/>
              </a:lnSpc>
            </a:pPr>
            <a:r>
              <a:rPr lang="fr-FR" sz="1400" u="sng" dirty="0" smtClean="0">
                <a:latin typeface="SimpleRonde" pitchFamily="2" charset="0"/>
              </a:rPr>
              <a:t>Replace les points dans le texte suivant.</a:t>
            </a:r>
            <a:endParaRPr lang="fr-FR" sz="1400" u="sng" dirty="0">
              <a:latin typeface="SimpleRonde" pitchFamily="2" charset="0"/>
            </a:endParaRPr>
          </a:p>
        </p:txBody>
      </p:sp>
      <p:sp>
        <p:nvSpPr>
          <p:cNvPr id="6" name="Rectangle 5"/>
          <p:cNvSpPr/>
          <p:nvPr/>
        </p:nvSpPr>
        <p:spPr>
          <a:xfrm>
            <a:off x="476672" y="7805967"/>
            <a:ext cx="6192687" cy="1384995"/>
          </a:xfrm>
          <a:prstGeom prst="rect">
            <a:avLst/>
          </a:prstGeom>
        </p:spPr>
        <p:txBody>
          <a:bodyPr wrap="square">
            <a:spAutoFit/>
          </a:bodyPr>
          <a:lstStyle/>
          <a:p>
            <a:pPr algn="just">
              <a:lnSpc>
                <a:spcPct val="200000"/>
              </a:lnSpc>
            </a:pPr>
            <a:r>
              <a:rPr lang="fr-FR" sz="1400" dirty="0" smtClean="0"/>
              <a:t>Manon est une grande pianiste Mais elle joue parfois du violon Elle adore le sport mais préfère le théâtre Elle n’aime pas les devoirs mais elle aime ses camarades Un jour elle dansera </a:t>
            </a:r>
            <a:r>
              <a:rPr lang="fr-FR" sz="1400" smtClean="0"/>
              <a:t>à l’Opéra.</a:t>
            </a:r>
            <a:r>
              <a:rPr lang="fr-FR" sz="1400" dirty="0"/>
              <a:t>	</a:t>
            </a:r>
          </a:p>
        </p:txBody>
      </p:sp>
      <p:sp>
        <p:nvSpPr>
          <p:cNvPr id="26" name="Rectangle à coins arrondis 25"/>
          <p:cNvSpPr/>
          <p:nvPr/>
        </p:nvSpPr>
        <p:spPr>
          <a:xfrm>
            <a:off x="6540152" y="738748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6540152" y="421912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à coins arrondis 27"/>
          <p:cNvSpPr/>
          <p:nvPr/>
        </p:nvSpPr>
        <p:spPr>
          <a:xfrm>
            <a:off x="65401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1152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types de phrases</a:t>
            </a:r>
            <a:endParaRPr lang="fr-FR" dirty="0"/>
          </a:p>
        </p:txBody>
      </p:sp>
      <p:grpSp>
        <p:nvGrpSpPr>
          <p:cNvPr id="3" name="Groupe 2"/>
          <p:cNvGrpSpPr/>
          <p:nvPr/>
        </p:nvGrpSpPr>
        <p:grpSpPr>
          <a:xfrm>
            <a:off x="116632" y="1496616"/>
            <a:ext cx="360040" cy="461665"/>
            <a:chOff x="116632" y="1352600"/>
            <a:chExt cx="360040" cy="461665"/>
          </a:xfrm>
        </p:grpSpPr>
        <p:sp>
          <p:nvSpPr>
            <p:cNvPr id="4" name="Ellipse 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 name="ZoneTexte 5"/>
          <p:cNvSpPr txBox="1"/>
          <p:nvPr/>
        </p:nvSpPr>
        <p:spPr>
          <a:xfrm>
            <a:off x="476672" y="1568624"/>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Colorie les phrases interrogatives en vert, les phrases déclaratives en bleu et les phrases exclamatives en rouge.</a:t>
            </a:r>
            <a:endParaRPr lang="fr-FR" sz="1400" u="sng" dirty="0">
              <a:latin typeface="SimpleRonde" pitchFamily="2" charset="0"/>
            </a:endParaRPr>
          </a:p>
        </p:txBody>
      </p:sp>
      <p:sp>
        <p:nvSpPr>
          <p:cNvPr id="7" name="Rectangle à coins arrondis 6"/>
          <p:cNvSpPr/>
          <p:nvPr/>
        </p:nvSpPr>
        <p:spPr>
          <a:xfrm>
            <a:off x="6540152" y="164803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116632" y="241595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Quel magnifique tableau !</a:t>
            </a:r>
            <a:endParaRPr lang="fr-FR" sz="1100" dirty="0">
              <a:solidFill>
                <a:schemeClr val="tx1"/>
              </a:solidFill>
              <a:latin typeface="Comic Sans MS" pitchFamily="66" charset="0"/>
            </a:endParaRPr>
          </a:p>
        </p:txBody>
      </p:sp>
      <p:sp>
        <p:nvSpPr>
          <p:cNvPr id="9" name="Rectangle 8"/>
          <p:cNvSpPr/>
          <p:nvPr/>
        </p:nvSpPr>
        <p:spPr>
          <a:xfrm>
            <a:off x="116632" y="292839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Combien faut-il d’œufs pour une omelette ?</a:t>
            </a:r>
            <a:endParaRPr lang="fr-FR" sz="1100" dirty="0">
              <a:solidFill>
                <a:schemeClr val="tx1"/>
              </a:solidFill>
              <a:latin typeface="Comic Sans MS" pitchFamily="66" charset="0"/>
            </a:endParaRPr>
          </a:p>
        </p:txBody>
      </p:sp>
      <p:sp>
        <p:nvSpPr>
          <p:cNvPr id="10" name="Rectangle 9"/>
          <p:cNvSpPr/>
          <p:nvPr/>
        </p:nvSpPr>
        <p:spPr>
          <a:xfrm>
            <a:off x="3481611" y="241595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smtClean="0">
                <a:solidFill>
                  <a:schemeClr val="tx1"/>
                </a:solidFill>
                <a:latin typeface="Comic Sans MS" pitchFamily="66" charset="0"/>
              </a:rPr>
              <a:t>Comment s’appellent </a:t>
            </a:r>
            <a:r>
              <a:rPr lang="fr-FR" sz="1100" dirty="0" smtClean="0">
                <a:solidFill>
                  <a:schemeClr val="tx1"/>
                </a:solidFill>
                <a:latin typeface="Comic Sans MS" pitchFamily="66" charset="0"/>
              </a:rPr>
              <a:t>tes parents ?</a:t>
            </a:r>
            <a:endParaRPr lang="fr-FR" sz="1100" dirty="0">
              <a:solidFill>
                <a:schemeClr val="tx1"/>
              </a:solidFill>
              <a:latin typeface="Comic Sans MS" pitchFamily="66" charset="0"/>
            </a:endParaRPr>
          </a:p>
        </p:txBody>
      </p:sp>
      <p:sp>
        <p:nvSpPr>
          <p:cNvPr id="11" name="Rectangle 10"/>
          <p:cNvSpPr/>
          <p:nvPr/>
        </p:nvSpPr>
        <p:spPr>
          <a:xfrm>
            <a:off x="3481611" y="292839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Le soleil disparut derrière les montagnes.</a:t>
            </a:r>
            <a:endParaRPr lang="fr-FR" sz="1100" dirty="0">
              <a:solidFill>
                <a:schemeClr val="tx1"/>
              </a:solidFill>
              <a:latin typeface="Comic Sans MS" pitchFamily="66" charset="0"/>
            </a:endParaRPr>
          </a:p>
        </p:txBody>
      </p:sp>
      <p:sp>
        <p:nvSpPr>
          <p:cNvPr id="12" name="Rectangle 11"/>
          <p:cNvSpPr/>
          <p:nvPr/>
        </p:nvSpPr>
        <p:spPr>
          <a:xfrm>
            <a:off x="116632" y="344083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Le chien court après le chat des voisins.</a:t>
            </a:r>
            <a:endParaRPr lang="fr-FR" sz="1100" dirty="0">
              <a:solidFill>
                <a:schemeClr val="tx1"/>
              </a:solidFill>
              <a:latin typeface="Comic Sans MS" pitchFamily="66" charset="0"/>
            </a:endParaRPr>
          </a:p>
        </p:txBody>
      </p:sp>
      <p:sp>
        <p:nvSpPr>
          <p:cNvPr id="13" name="Rectangle 12"/>
          <p:cNvSpPr/>
          <p:nvPr/>
        </p:nvSpPr>
        <p:spPr>
          <a:xfrm>
            <a:off x="3481611" y="344083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solidFill>
                  <a:schemeClr val="tx1"/>
                </a:solidFill>
                <a:latin typeface="Comic Sans MS" pitchFamily="66" charset="0"/>
              </a:rPr>
              <a:t>Ce n’est pas juste, tu triches !</a:t>
            </a:r>
          </a:p>
        </p:txBody>
      </p:sp>
      <p:grpSp>
        <p:nvGrpSpPr>
          <p:cNvPr id="14" name="Groupe 13"/>
          <p:cNvGrpSpPr/>
          <p:nvPr/>
        </p:nvGrpSpPr>
        <p:grpSpPr>
          <a:xfrm>
            <a:off x="116632" y="4288378"/>
            <a:ext cx="360040" cy="461665"/>
            <a:chOff x="116632" y="1352600"/>
            <a:chExt cx="360040" cy="461665"/>
          </a:xfrm>
        </p:grpSpPr>
        <p:sp>
          <p:nvSpPr>
            <p:cNvPr id="15" name="Ellipse 1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7" name="ZoneTexte 16"/>
          <p:cNvSpPr txBox="1"/>
          <p:nvPr/>
        </p:nvSpPr>
        <p:spPr>
          <a:xfrm>
            <a:off x="476672" y="4360386"/>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Complète chaque phrase avec le point qui convient (. / ! / ?)</a:t>
            </a:r>
            <a:endParaRPr lang="fr-FR" sz="1400" u="sng" dirty="0">
              <a:latin typeface="SimpleRonde" pitchFamily="2" charset="0"/>
            </a:endParaRPr>
          </a:p>
        </p:txBody>
      </p:sp>
      <p:sp>
        <p:nvSpPr>
          <p:cNvPr id="18" name="Rectangle à coins arrondis 17"/>
          <p:cNvSpPr/>
          <p:nvPr/>
        </p:nvSpPr>
        <p:spPr>
          <a:xfrm>
            <a:off x="6540152" y="443979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116632" y="4808984"/>
            <a:ext cx="6552728" cy="2123658"/>
          </a:xfrm>
          <a:prstGeom prst="rect">
            <a:avLst/>
          </a:prstGeom>
          <a:noFill/>
        </p:spPr>
        <p:txBody>
          <a:bodyPr wrap="square" rtlCol="0">
            <a:spAutoFit/>
          </a:bodyPr>
          <a:lstStyle/>
          <a:p>
            <a:pPr>
              <a:lnSpc>
                <a:spcPct val="200000"/>
              </a:lnSpc>
            </a:pPr>
            <a:r>
              <a:rPr lang="fr-FR" sz="1100" dirty="0" smtClean="0">
                <a:latin typeface="Comic Sans MS" pitchFamily="66" charset="0"/>
              </a:rPr>
              <a:t>De petits bateaux glissent le long de la rivière</a:t>
            </a:r>
          </a:p>
          <a:p>
            <a:pPr>
              <a:lnSpc>
                <a:spcPct val="200000"/>
              </a:lnSpc>
            </a:pPr>
            <a:r>
              <a:rPr lang="fr-FR" sz="1100" dirty="0" smtClean="0">
                <a:latin typeface="Comic Sans MS" pitchFamily="66" charset="0"/>
              </a:rPr>
              <a:t>Où ont-ils pris cette photo </a:t>
            </a:r>
          </a:p>
          <a:p>
            <a:pPr>
              <a:lnSpc>
                <a:spcPct val="200000"/>
              </a:lnSpc>
            </a:pPr>
            <a:r>
              <a:rPr lang="fr-FR" sz="1100" dirty="0" smtClean="0">
                <a:latin typeface="Comic Sans MS" pitchFamily="66" charset="0"/>
              </a:rPr>
              <a:t>Comment fait-on pour trouver le verbe dans la phrase </a:t>
            </a:r>
          </a:p>
          <a:p>
            <a:pPr>
              <a:lnSpc>
                <a:spcPct val="200000"/>
              </a:lnSpc>
            </a:pPr>
            <a:r>
              <a:rPr lang="fr-FR" sz="1100" dirty="0" smtClean="0">
                <a:latin typeface="Comic Sans MS" pitchFamily="66" charset="0"/>
              </a:rPr>
              <a:t>Beurk, je déteste les brocolis</a:t>
            </a:r>
          </a:p>
          <a:p>
            <a:pPr>
              <a:lnSpc>
                <a:spcPct val="200000"/>
              </a:lnSpc>
            </a:pPr>
            <a:r>
              <a:rPr lang="fr-FR" sz="1100" dirty="0" smtClean="0">
                <a:latin typeface="Comic Sans MS" pitchFamily="66" charset="0"/>
              </a:rPr>
              <a:t>Le soir, sa maman lui lit de jolies histoires</a:t>
            </a:r>
          </a:p>
          <a:p>
            <a:pPr>
              <a:lnSpc>
                <a:spcPct val="200000"/>
              </a:lnSpc>
            </a:pPr>
            <a:r>
              <a:rPr lang="fr-FR" sz="1100" dirty="0" smtClean="0">
                <a:latin typeface="Comic Sans MS" pitchFamily="66" charset="0"/>
              </a:rPr>
              <a:t>Arrête d’embêter ta petite sœur </a:t>
            </a:r>
            <a:endParaRPr lang="fr-FR" sz="1100" dirty="0">
              <a:latin typeface="Comic Sans MS" pitchFamily="66" charset="0"/>
            </a:endParaRPr>
          </a:p>
        </p:txBody>
      </p:sp>
      <p:grpSp>
        <p:nvGrpSpPr>
          <p:cNvPr id="20" name="Groupe 19"/>
          <p:cNvGrpSpPr/>
          <p:nvPr/>
        </p:nvGrpSpPr>
        <p:grpSpPr>
          <a:xfrm>
            <a:off x="116632" y="7033390"/>
            <a:ext cx="360040" cy="461665"/>
            <a:chOff x="116632" y="1352600"/>
            <a:chExt cx="360040" cy="461665"/>
          </a:xfrm>
        </p:grpSpPr>
        <p:sp>
          <p:nvSpPr>
            <p:cNvPr id="21" name="Ellipse 2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3" name="ZoneTexte 22"/>
          <p:cNvSpPr txBox="1"/>
          <p:nvPr/>
        </p:nvSpPr>
        <p:spPr>
          <a:xfrm>
            <a:off x="476672" y="710539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Colorie de la même couleur les questions et leurs réponses.</a:t>
            </a:r>
            <a:endParaRPr lang="fr-FR" sz="1400" u="sng" dirty="0">
              <a:latin typeface="SimpleRonde" pitchFamily="2" charset="0"/>
            </a:endParaRPr>
          </a:p>
        </p:txBody>
      </p:sp>
      <p:sp>
        <p:nvSpPr>
          <p:cNvPr id="24" name="Rectangle à coins arrondis 23"/>
          <p:cNvSpPr/>
          <p:nvPr/>
        </p:nvSpPr>
        <p:spPr>
          <a:xfrm>
            <a:off x="6540152" y="718481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p:cNvSpPr/>
          <p:nvPr/>
        </p:nvSpPr>
        <p:spPr>
          <a:xfrm rot="21345691">
            <a:off x="101020" y="7759704"/>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Quel âge vient d’avoir ton frère ?</a:t>
            </a:r>
            <a:endParaRPr lang="fr-FR" sz="1100" dirty="0">
              <a:solidFill>
                <a:schemeClr val="tx1"/>
              </a:solidFill>
              <a:latin typeface="Comic Sans MS" pitchFamily="66" charset="0"/>
            </a:endParaRPr>
          </a:p>
        </p:txBody>
      </p:sp>
      <p:sp>
        <p:nvSpPr>
          <p:cNvPr id="27" name="Rectangle 26"/>
          <p:cNvSpPr/>
          <p:nvPr/>
        </p:nvSpPr>
        <p:spPr>
          <a:xfrm rot="21406631">
            <a:off x="3541772" y="8496250"/>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Notre avion décolle demain soir.</a:t>
            </a:r>
            <a:endParaRPr lang="fr-FR" sz="1100" dirty="0">
              <a:solidFill>
                <a:schemeClr val="tx1"/>
              </a:solidFill>
              <a:latin typeface="Comic Sans MS" pitchFamily="66" charset="0"/>
            </a:endParaRPr>
          </a:p>
        </p:txBody>
      </p:sp>
      <p:sp>
        <p:nvSpPr>
          <p:cNvPr id="28" name="Rectangle 27"/>
          <p:cNvSpPr/>
          <p:nvPr/>
        </p:nvSpPr>
        <p:spPr>
          <a:xfrm rot="303928">
            <a:off x="116632" y="8553400"/>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La météo annonce de fortes pluies.</a:t>
            </a:r>
            <a:endParaRPr lang="fr-FR" sz="1100" dirty="0">
              <a:solidFill>
                <a:schemeClr val="tx1"/>
              </a:solidFill>
              <a:latin typeface="Comic Sans MS" pitchFamily="66" charset="0"/>
            </a:endParaRPr>
          </a:p>
        </p:txBody>
      </p:sp>
      <p:sp>
        <p:nvSpPr>
          <p:cNvPr id="29" name="Rectangle 28"/>
          <p:cNvSpPr/>
          <p:nvPr/>
        </p:nvSpPr>
        <p:spPr>
          <a:xfrm rot="218568">
            <a:off x="3581209" y="9236464"/>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Il vient de souffler ses huit bougies.</a:t>
            </a:r>
            <a:endParaRPr lang="fr-FR" sz="1100" dirty="0">
              <a:solidFill>
                <a:schemeClr val="tx1"/>
              </a:solidFill>
              <a:latin typeface="Comic Sans MS" pitchFamily="66" charset="0"/>
            </a:endParaRPr>
          </a:p>
        </p:txBody>
      </p:sp>
      <p:sp>
        <p:nvSpPr>
          <p:cNvPr id="30" name="Rectangle 29"/>
          <p:cNvSpPr/>
          <p:nvPr/>
        </p:nvSpPr>
        <p:spPr>
          <a:xfrm rot="21388830">
            <a:off x="116632" y="9361256"/>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Quand partez-vous en Tunisie ?</a:t>
            </a:r>
            <a:endParaRPr lang="fr-FR" sz="1100" dirty="0">
              <a:solidFill>
                <a:schemeClr val="tx1"/>
              </a:solidFill>
              <a:latin typeface="Comic Sans MS" pitchFamily="66" charset="0"/>
            </a:endParaRPr>
          </a:p>
        </p:txBody>
      </p:sp>
      <p:sp>
        <p:nvSpPr>
          <p:cNvPr id="31" name="Rectangle 30"/>
          <p:cNvSpPr/>
          <p:nvPr/>
        </p:nvSpPr>
        <p:spPr>
          <a:xfrm rot="344760">
            <a:off x="3573016" y="7745454"/>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Quel temps fera-t-il demain ?</a:t>
            </a:r>
            <a:endParaRPr lang="fr-FR" sz="1100" dirty="0">
              <a:solidFill>
                <a:schemeClr val="tx1"/>
              </a:solidFill>
              <a:latin typeface="Comic Sans MS" pitchFamily="66" charset="0"/>
            </a:endParaRPr>
          </a:p>
        </p:txBody>
      </p:sp>
    </p:spTree>
    <p:extLst>
      <p:ext uri="{BB962C8B-B14F-4D97-AF65-F5344CB8AC3E}">
        <p14:creationId xmlns:p14="http://schemas.microsoft.com/office/powerpoint/2010/main" val="3859787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types de phrases</a:t>
            </a:r>
            <a:endParaRPr lang="fr-FR" dirty="0"/>
          </a:p>
        </p:txBody>
      </p:sp>
      <p:grpSp>
        <p:nvGrpSpPr>
          <p:cNvPr id="3" name="Groupe 2"/>
          <p:cNvGrpSpPr/>
          <p:nvPr/>
        </p:nvGrpSpPr>
        <p:grpSpPr>
          <a:xfrm>
            <a:off x="116632" y="1496616"/>
            <a:ext cx="360040" cy="461665"/>
            <a:chOff x="116632" y="1352600"/>
            <a:chExt cx="360040" cy="461665"/>
          </a:xfrm>
        </p:grpSpPr>
        <p:sp>
          <p:nvSpPr>
            <p:cNvPr id="4" name="Ellipse 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 name="ZoneTexte 5"/>
          <p:cNvSpPr txBox="1"/>
          <p:nvPr/>
        </p:nvSpPr>
        <p:spPr>
          <a:xfrm>
            <a:off x="476672" y="1568624"/>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Colorie les phrases interrogatives en vert, les phrases déclaratives en bleu et les phrases exclamatives en rouge.</a:t>
            </a:r>
            <a:endParaRPr lang="fr-FR" sz="1400" u="sng" dirty="0">
              <a:latin typeface="SimpleRonde" pitchFamily="2" charset="0"/>
            </a:endParaRPr>
          </a:p>
        </p:txBody>
      </p:sp>
      <p:sp>
        <p:nvSpPr>
          <p:cNvPr id="7" name="Rectangle à coins arrondis 6"/>
          <p:cNvSpPr/>
          <p:nvPr/>
        </p:nvSpPr>
        <p:spPr>
          <a:xfrm>
            <a:off x="6540152" y="164803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116632" y="241595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Quel est le film que tu regardes ?</a:t>
            </a:r>
            <a:endParaRPr lang="fr-FR" sz="1100" dirty="0">
              <a:solidFill>
                <a:schemeClr val="tx1"/>
              </a:solidFill>
              <a:latin typeface="Comic Sans MS" pitchFamily="66" charset="0"/>
            </a:endParaRPr>
          </a:p>
        </p:txBody>
      </p:sp>
      <p:sp>
        <p:nvSpPr>
          <p:cNvPr id="9" name="Rectangle 8"/>
          <p:cNvSpPr/>
          <p:nvPr/>
        </p:nvSpPr>
        <p:spPr>
          <a:xfrm>
            <a:off x="116632" y="292839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Les nuages voilent peu à peu le soleil.</a:t>
            </a:r>
            <a:endParaRPr lang="fr-FR" sz="1100" dirty="0">
              <a:solidFill>
                <a:schemeClr val="tx1"/>
              </a:solidFill>
              <a:latin typeface="Comic Sans MS" pitchFamily="66" charset="0"/>
            </a:endParaRPr>
          </a:p>
        </p:txBody>
      </p:sp>
      <p:sp>
        <p:nvSpPr>
          <p:cNvPr id="10" name="Rectangle 9"/>
          <p:cNvSpPr/>
          <p:nvPr/>
        </p:nvSpPr>
        <p:spPr>
          <a:xfrm>
            <a:off x="3481611" y="241595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solidFill>
                  <a:schemeClr val="tx1"/>
                </a:solidFill>
                <a:latin typeface="Comic Sans MS" pitchFamily="66" charset="0"/>
              </a:rPr>
              <a:t>Le froid de l’hiver se faisait sentir.</a:t>
            </a:r>
          </a:p>
        </p:txBody>
      </p:sp>
      <p:sp>
        <p:nvSpPr>
          <p:cNvPr id="11" name="Rectangle 10"/>
          <p:cNvSpPr/>
          <p:nvPr/>
        </p:nvSpPr>
        <p:spPr>
          <a:xfrm>
            <a:off x="3481611" y="292839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Pense à appeler tes parents !</a:t>
            </a:r>
            <a:endParaRPr lang="fr-FR" sz="1100" dirty="0">
              <a:solidFill>
                <a:schemeClr val="tx1"/>
              </a:solidFill>
              <a:latin typeface="Comic Sans MS" pitchFamily="66" charset="0"/>
            </a:endParaRPr>
          </a:p>
        </p:txBody>
      </p:sp>
      <p:sp>
        <p:nvSpPr>
          <p:cNvPr id="12" name="Rectangle 11"/>
          <p:cNvSpPr/>
          <p:nvPr/>
        </p:nvSpPr>
        <p:spPr>
          <a:xfrm>
            <a:off x="116632" y="344083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J’adore aller à la piscine avec mes amis !</a:t>
            </a:r>
            <a:endParaRPr lang="fr-FR" sz="1100" dirty="0">
              <a:solidFill>
                <a:schemeClr val="tx1"/>
              </a:solidFill>
              <a:latin typeface="Comic Sans MS" pitchFamily="66" charset="0"/>
            </a:endParaRPr>
          </a:p>
        </p:txBody>
      </p:sp>
      <p:sp>
        <p:nvSpPr>
          <p:cNvPr id="13" name="Rectangle 12"/>
          <p:cNvSpPr/>
          <p:nvPr/>
        </p:nvSpPr>
        <p:spPr>
          <a:xfrm>
            <a:off x="3481611" y="344083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Comment avez-vous découvert cet endroit ?</a:t>
            </a:r>
            <a:endParaRPr lang="fr-FR" sz="1100" dirty="0">
              <a:solidFill>
                <a:schemeClr val="tx1"/>
              </a:solidFill>
              <a:latin typeface="Comic Sans MS" pitchFamily="66" charset="0"/>
            </a:endParaRPr>
          </a:p>
        </p:txBody>
      </p:sp>
      <p:grpSp>
        <p:nvGrpSpPr>
          <p:cNvPr id="14" name="Groupe 13"/>
          <p:cNvGrpSpPr/>
          <p:nvPr/>
        </p:nvGrpSpPr>
        <p:grpSpPr>
          <a:xfrm>
            <a:off x="116632" y="4288378"/>
            <a:ext cx="360040" cy="461665"/>
            <a:chOff x="116632" y="1352600"/>
            <a:chExt cx="360040" cy="461665"/>
          </a:xfrm>
        </p:grpSpPr>
        <p:sp>
          <p:nvSpPr>
            <p:cNvPr id="15" name="Ellipse 1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7" name="ZoneTexte 16"/>
          <p:cNvSpPr txBox="1"/>
          <p:nvPr/>
        </p:nvSpPr>
        <p:spPr>
          <a:xfrm>
            <a:off x="476672" y="4360386"/>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Complète chaque phrase avec le point qui convient (. / ! / ?)</a:t>
            </a:r>
            <a:endParaRPr lang="fr-FR" sz="1400" u="sng" dirty="0">
              <a:latin typeface="SimpleRonde" pitchFamily="2" charset="0"/>
            </a:endParaRPr>
          </a:p>
        </p:txBody>
      </p:sp>
      <p:sp>
        <p:nvSpPr>
          <p:cNvPr id="18" name="Rectangle à coins arrondis 17"/>
          <p:cNvSpPr/>
          <p:nvPr/>
        </p:nvSpPr>
        <p:spPr>
          <a:xfrm>
            <a:off x="6540152" y="443979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116632" y="4808984"/>
            <a:ext cx="6552728" cy="2123658"/>
          </a:xfrm>
          <a:prstGeom prst="rect">
            <a:avLst/>
          </a:prstGeom>
          <a:noFill/>
        </p:spPr>
        <p:txBody>
          <a:bodyPr wrap="square" rtlCol="0">
            <a:spAutoFit/>
          </a:bodyPr>
          <a:lstStyle/>
          <a:p>
            <a:pPr>
              <a:lnSpc>
                <a:spcPct val="200000"/>
              </a:lnSpc>
            </a:pPr>
            <a:r>
              <a:rPr lang="fr-FR" sz="1100" dirty="0" smtClean="0">
                <a:latin typeface="Comic Sans MS" pitchFamily="66" charset="0"/>
              </a:rPr>
              <a:t>Les randonneurs escaladent la montagne</a:t>
            </a:r>
          </a:p>
          <a:p>
            <a:pPr>
              <a:lnSpc>
                <a:spcPct val="200000"/>
              </a:lnSpc>
            </a:pPr>
            <a:r>
              <a:rPr lang="fr-FR" sz="1100" dirty="0" smtClean="0">
                <a:latin typeface="Comic Sans MS" pitchFamily="66" charset="0"/>
              </a:rPr>
              <a:t>Combien coûte la place de cinéma </a:t>
            </a:r>
          </a:p>
          <a:p>
            <a:pPr>
              <a:lnSpc>
                <a:spcPct val="200000"/>
              </a:lnSpc>
            </a:pPr>
            <a:r>
              <a:rPr lang="fr-FR" sz="1100" dirty="0" smtClean="0">
                <a:latin typeface="Comic Sans MS" pitchFamily="66" charset="0"/>
              </a:rPr>
              <a:t>Au lever du jour, les grillons se mettent à chanter</a:t>
            </a:r>
          </a:p>
          <a:p>
            <a:pPr>
              <a:lnSpc>
                <a:spcPct val="200000"/>
              </a:lnSpc>
            </a:pPr>
            <a:r>
              <a:rPr lang="fr-FR" sz="1100" dirty="0" smtClean="0">
                <a:latin typeface="Comic Sans MS" pitchFamily="66" charset="0"/>
              </a:rPr>
              <a:t>Partez vite avant qu’il ne vous attrape</a:t>
            </a:r>
          </a:p>
          <a:p>
            <a:pPr>
              <a:lnSpc>
                <a:spcPct val="200000"/>
              </a:lnSpc>
            </a:pPr>
            <a:r>
              <a:rPr lang="fr-FR" sz="1100" dirty="0" smtClean="0">
                <a:latin typeface="Comic Sans MS" pitchFamily="66" charset="0"/>
              </a:rPr>
              <a:t>Depuis quand fais-tu ce métier</a:t>
            </a:r>
          </a:p>
          <a:p>
            <a:pPr>
              <a:lnSpc>
                <a:spcPct val="200000"/>
              </a:lnSpc>
            </a:pPr>
            <a:r>
              <a:rPr lang="fr-FR" sz="1100" dirty="0" smtClean="0">
                <a:latin typeface="Comic Sans MS" pitchFamily="66" charset="0"/>
              </a:rPr>
              <a:t>Comme cette promenade est agréable avec ce grand soleil</a:t>
            </a:r>
          </a:p>
        </p:txBody>
      </p:sp>
      <p:grpSp>
        <p:nvGrpSpPr>
          <p:cNvPr id="20" name="Groupe 19"/>
          <p:cNvGrpSpPr/>
          <p:nvPr/>
        </p:nvGrpSpPr>
        <p:grpSpPr>
          <a:xfrm>
            <a:off x="116632" y="7033390"/>
            <a:ext cx="360040" cy="461665"/>
            <a:chOff x="116632" y="1352600"/>
            <a:chExt cx="360040" cy="461665"/>
          </a:xfrm>
        </p:grpSpPr>
        <p:sp>
          <p:nvSpPr>
            <p:cNvPr id="21" name="Ellipse 2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3" name="ZoneTexte 22"/>
          <p:cNvSpPr txBox="1"/>
          <p:nvPr/>
        </p:nvSpPr>
        <p:spPr>
          <a:xfrm>
            <a:off x="476672" y="7105398"/>
            <a:ext cx="6192688" cy="388568"/>
          </a:xfrm>
          <a:prstGeom prst="rect">
            <a:avLst/>
          </a:prstGeom>
          <a:noFill/>
        </p:spPr>
        <p:txBody>
          <a:bodyPr wrap="square" rtlCol="0">
            <a:spAutoFit/>
          </a:bodyPr>
          <a:lstStyle/>
          <a:p>
            <a:pPr>
              <a:lnSpc>
                <a:spcPct val="150000"/>
              </a:lnSpc>
            </a:pPr>
            <a:r>
              <a:rPr lang="fr-FR" sz="1400" u="sng" dirty="0" smtClean="0">
                <a:latin typeface="SimpleRonde" pitchFamily="2" charset="0"/>
              </a:rPr>
              <a:t>Colorie de la même couleur les questions et leurs réponses.</a:t>
            </a:r>
            <a:endParaRPr lang="fr-FR" sz="1400" u="sng" dirty="0">
              <a:latin typeface="SimpleRonde" pitchFamily="2" charset="0"/>
            </a:endParaRPr>
          </a:p>
        </p:txBody>
      </p:sp>
      <p:sp>
        <p:nvSpPr>
          <p:cNvPr id="24" name="Rectangle à coins arrondis 23"/>
          <p:cNvSpPr/>
          <p:nvPr/>
        </p:nvSpPr>
        <p:spPr>
          <a:xfrm>
            <a:off x="6540152" y="718481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p:cNvSpPr/>
          <p:nvPr/>
        </p:nvSpPr>
        <p:spPr>
          <a:xfrm rot="21345691">
            <a:off x="101020" y="7759704"/>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Es-tu nouveau par ici ?</a:t>
            </a:r>
            <a:endParaRPr lang="fr-FR" sz="1100" dirty="0">
              <a:solidFill>
                <a:schemeClr val="tx1"/>
              </a:solidFill>
              <a:latin typeface="Comic Sans MS" pitchFamily="66" charset="0"/>
            </a:endParaRPr>
          </a:p>
        </p:txBody>
      </p:sp>
      <p:sp>
        <p:nvSpPr>
          <p:cNvPr id="27" name="Rectangle 26"/>
          <p:cNvSpPr/>
          <p:nvPr/>
        </p:nvSpPr>
        <p:spPr>
          <a:xfrm rot="21406631">
            <a:off x="3541772" y="8467675"/>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Pourquoi restez-vous dans votre coin ?</a:t>
            </a:r>
            <a:endParaRPr lang="fr-FR" sz="1100" dirty="0">
              <a:solidFill>
                <a:schemeClr val="tx1"/>
              </a:solidFill>
              <a:latin typeface="Comic Sans MS" pitchFamily="66" charset="0"/>
            </a:endParaRPr>
          </a:p>
        </p:txBody>
      </p:sp>
      <p:sp>
        <p:nvSpPr>
          <p:cNvPr id="28" name="Rectangle 27"/>
          <p:cNvSpPr/>
          <p:nvPr/>
        </p:nvSpPr>
        <p:spPr>
          <a:xfrm rot="303928">
            <a:off x="116632" y="8553400"/>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Pourquoi avez-vous mis les plantes ici ?</a:t>
            </a:r>
            <a:endParaRPr lang="fr-FR" sz="1100" dirty="0">
              <a:solidFill>
                <a:schemeClr val="tx1"/>
              </a:solidFill>
              <a:latin typeface="Comic Sans MS" pitchFamily="66" charset="0"/>
            </a:endParaRPr>
          </a:p>
        </p:txBody>
      </p:sp>
      <p:sp>
        <p:nvSpPr>
          <p:cNvPr id="29" name="Rectangle 28"/>
          <p:cNvSpPr/>
          <p:nvPr/>
        </p:nvSpPr>
        <p:spPr>
          <a:xfrm rot="218568">
            <a:off x="3581209" y="9217414"/>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Je viens d’arriver de Guadeloupe.</a:t>
            </a:r>
            <a:endParaRPr lang="fr-FR" sz="1100" dirty="0">
              <a:solidFill>
                <a:schemeClr val="tx1"/>
              </a:solidFill>
              <a:latin typeface="Comic Sans MS" pitchFamily="66" charset="0"/>
            </a:endParaRPr>
          </a:p>
        </p:txBody>
      </p:sp>
      <p:sp>
        <p:nvSpPr>
          <p:cNvPr id="30" name="Rectangle 29"/>
          <p:cNvSpPr/>
          <p:nvPr/>
        </p:nvSpPr>
        <p:spPr>
          <a:xfrm rot="21388830">
            <a:off x="116632" y="9361256"/>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Nous ne connaissons pas grand monde.</a:t>
            </a:r>
            <a:endParaRPr lang="fr-FR" sz="1100" dirty="0">
              <a:solidFill>
                <a:schemeClr val="tx1"/>
              </a:solidFill>
              <a:latin typeface="Comic Sans MS" pitchFamily="66" charset="0"/>
            </a:endParaRPr>
          </a:p>
        </p:txBody>
      </p:sp>
      <p:sp>
        <p:nvSpPr>
          <p:cNvPr id="31" name="Rectangle 30"/>
          <p:cNvSpPr/>
          <p:nvPr/>
        </p:nvSpPr>
        <p:spPr>
          <a:xfrm rot="344760">
            <a:off x="3573016" y="7745454"/>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Les plantes ont besoin de lumière.</a:t>
            </a:r>
            <a:endParaRPr lang="fr-FR" sz="1100" dirty="0">
              <a:solidFill>
                <a:schemeClr val="tx1"/>
              </a:solidFill>
              <a:latin typeface="Comic Sans MS" pitchFamily="66" charset="0"/>
            </a:endParaRPr>
          </a:p>
        </p:txBody>
      </p:sp>
    </p:spTree>
    <p:extLst>
      <p:ext uri="{BB962C8B-B14F-4D97-AF65-F5344CB8AC3E}">
        <p14:creationId xmlns:p14="http://schemas.microsoft.com/office/powerpoint/2010/main" val="19598342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types de phrases</a:t>
            </a:r>
            <a:endParaRPr lang="fr-FR" dirty="0"/>
          </a:p>
        </p:txBody>
      </p:sp>
      <p:grpSp>
        <p:nvGrpSpPr>
          <p:cNvPr id="3" name="Groupe 2"/>
          <p:cNvGrpSpPr/>
          <p:nvPr/>
        </p:nvGrpSpPr>
        <p:grpSpPr>
          <a:xfrm>
            <a:off x="116632" y="1496616"/>
            <a:ext cx="360040" cy="461665"/>
            <a:chOff x="116632" y="1352600"/>
            <a:chExt cx="360040" cy="461665"/>
          </a:xfrm>
        </p:grpSpPr>
        <p:sp>
          <p:nvSpPr>
            <p:cNvPr id="4" name="Ellipse 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 name="ZoneTexte 5"/>
          <p:cNvSpPr txBox="1"/>
          <p:nvPr/>
        </p:nvSpPr>
        <p:spPr>
          <a:xfrm>
            <a:off x="476672" y="1568624"/>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Colorie les phrases interrogatives en vert, les phrases déclaratives en bleu et les phrases exclamatives en rouge.</a:t>
            </a:r>
            <a:endParaRPr lang="fr-FR" sz="1400" u="sng" dirty="0">
              <a:latin typeface="SimpleRonde" pitchFamily="2" charset="0"/>
            </a:endParaRPr>
          </a:p>
        </p:txBody>
      </p:sp>
      <p:sp>
        <p:nvSpPr>
          <p:cNvPr id="7" name="Rectangle à coins arrondis 6"/>
          <p:cNvSpPr/>
          <p:nvPr/>
        </p:nvSpPr>
        <p:spPr>
          <a:xfrm>
            <a:off x="6540152" y="164803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116632" y="241595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Je ne supporte pas son insolence !</a:t>
            </a:r>
            <a:endParaRPr lang="fr-FR" sz="1100" dirty="0">
              <a:solidFill>
                <a:schemeClr val="tx1"/>
              </a:solidFill>
              <a:latin typeface="Comic Sans MS" pitchFamily="66" charset="0"/>
            </a:endParaRPr>
          </a:p>
        </p:txBody>
      </p:sp>
      <p:sp>
        <p:nvSpPr>
          <p:cNvPr id="9" name="Rectangle 8"/>
          <p:cNvSpPr/>
          <p:nvPr/>
        </p:nvSpPr>
        <p:spPr>
          <a:xfrm>
            <a:off x="116632" y="292839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Combien de fois faut-il te répéter les choses !</a:t>
            </a:r>
            <a:endParaRPr lang="fr-FR" sz="1100" dirty="0">
              <a:solidFill>
                <a:schemeClr val="tx1"/>
              </a:solidFill>
              <a:latin typeface="Comic Sans MS" pitchFamily="66" charset="0"/>
            </a:endParaRPr>
          </a:p>
        </p:txBody>
      </p:sp>
      <p:sp>
        <p:nvSpPr>
          <p:cNvPr id="10" name="Rectangle 9"/>
          <p:cNvSpPr/>
          <p:nvPr/>
        </p:nvSpPr>
        <p:spPr>
          <a:xfrm>
            <a:off x="3481611" y="241595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Quel âge avais-tu quand tu as déménagé ?</a:t>
            </a:r>
            <a:endParaRPr lang="fr-FR" sz="1100" dirty="0">
              <a:solidFill>
                <a:schemeClr val="tx1"/>
              </a:solidFill>
              <a:latin typeface="Comic Sans MS" pitchFamily="66" charset="0"/>
            </a:endParaRPr>
          </a:p>
        </p:txBody>
      </p:sp>
      <p:sp>
        <p:nvSpPr>
          <p:cNvPr id="11" name="Rectangle 10"/>
          <p:cNvSpPr/>
          <p:nvPr/>
        </p:nvSpPr>
        <p:spPr>
          <a:xfrm>
            <a:off x="3481611" y="292839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Le ronronnement du poêle berçait l’enfant. </a:t>
            </a:r>
            <a:endParaRPr lang="fr-FR" sz="1100" dirty="0">
              <a:solidFill>
                <a:schemeClr val="tx1"/>
              </a:solidFill>
              <a:latin typeface="Comic Sans MS" pitchFamily="66" charset="0"/>
            </a:endParaRPr>
          </a:p>
        </p:txBody>
      </p:sp>
      <p:sp>
        <p:nvSpPr>
          <p:cNvPr id="12" name="Rectangle 11"/>
          <p:cNvSpPr/>
          <p:nvPr/>
        </p:nvSpPr>
        <p:spPr>
          <a:xfrm>
            <a:off x="116632" y="344083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Mon grand-père m’emmène souvent promener.</a:t>
            </a:r>
            <a:endParaRPr lang="fr-FR" sz="1100" dirty="0">
              <a:solidFill>
                <a:schemeClr val="tx1"/>
              </a:solidFill>
              <a:latin typeface="Comic Sans MS" pitchFamily="66" charset="0"/>
            </a:endParaRPr>
          </a:p>
        </p:txBody>
      </p:sp>
      <p:sp>
        <p:nvSpPr>
          <p:cNvPr id="13" name="Rectangle 12"/>
          <p:cNvSpPr/>
          <p:nvPr/>
        </p:nvSpPr>
        <p:spPr>
          <a:xfrm>
            <a:off x="3481611" y="3440832"/>
            <a:ext cx="3211760" cy="360040"/>
          </a:xfrm>
          <a:prstGeom prst="rect">
            <a:avLst/>
          </a:prstGeom>
          <a:solidFill>
            <a:schemeClr val="bg1"/>
          </a:solidFill>
          <a:ln w="19050">
            <a:solidFill>
              <a:schemeClr val="bg1">
                <a:lumMod val="50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Comic Sans MS" pitchFamily="66" charset="0"/>
              </a:rPr>
              <a:t>Quand partiras-tu en stage de menuiserie ?</a:t>
            </a:r>
            <a:endParaRPr lang="fr-FR" sz="1100" dirty="0">
              <a:solidFill>
                <a:schemeClr val="tx1"/>
              </a:solidFill>
              <a:latin typeface="Comic Sans MS" pitchFamily="66" charset="0"/>
            </a:endParaRPr>
          </a:p>
        </p:txBody>
      </p:sp>
      <p:grpSp>
        <p:nvGrpSpPr>
          <p:cNvPr id="14" name="Groupe 13"/>
          <p:cNvGrpSpPr/>
          <p:nvPr/>
        </p:nvGrpSpPr>
        <p:grpSpPr>
          <a:xfrm>
            <a:off x="116632" y="4232920"/>
            <a:ext cx="360040" cy="461665"/>
            <a:chOff x="116632" y="1352600"/>
            <a:chExt cx="360040" cy="461665"/>
          </a:xfrm>
        </p:grpSpPr>
        <p:sp>
          <p:nvSpPr>
            <p:cNvPr id="15" name="Ellipse 1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7" name="ZoneTexte 16"/>
          <p:cNvSpPr txBox="1"/>
          <p:nvPr/>
        </p:nvSpPr>
        <p:spPr>
          <a:xfrm>
            <a:off x="476672" y="4304928"/>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Relie à la règle la phrase déclarative à la phrase exclamative qui complète la situation.</a:t>
            </a:r>
            <a:endParaRPr lang="fr-FR" sz="1400" i="1" dirty="0">
              <a:latin typeface="+mj-lt"/>
            </a:endParaRPr>
          </a:p>
        </p:txBody>
      </p:sp>
      <p:sp>
        <p:nvSpPr>
          <p:cNvPr id="18" name="Rectangle à coins arrondis 17"/>
          <p:cNvSpPr/>
          <p:nvPr/>
        </p:nvSpPr>
        <p:spPr>
          <a:xfrm>
            <a:off x="6540152" y="438434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9" name="Tableau 18"/>
          <p:cNvGraphicFramePr>
            <a:graphicFrameLocks noGrp="1"/>
          </p:cNvGraphicFramePr>
          <p:nvPr>
            <p:extLst>
              <p:ext uri="{D42A27DB-BD31-4B8C-83A1-F6EECF244321}">
                <p14:modId xmlns:p14="http://schemas.microsoft.com/office/powerpoint/2010/main" val="3457454068"/>
              </p:ext>
            </p:extLst>
          </p:nvPr>
        </p:nvGraphicFramePr>
        <p:xfrm>
          <a:off x="188640" y="5161182"/>
          <a:ext cx="6480721" cy="1745768"/>
        </p:xfrm>
        <a:graphic>
          <a:graphicData uri="http://schemas.openxmlformats.org/drawingml/2006/table">
            <a:tbl>
              <a:tblPr bandRow="1">
                <a:tableStyleId>{5C22544A-7EE6-4342-B048-85BDC9FD1C3A}</a:tableStyleId>
              </a:tblPr>
              <a:tblGrid>
                <a:gridCol w="2376264"/>
                <a:gridCol w="360040"/>
                <a:gridCol w="1008112"/>
                <a:gridCol w="360040"/>
                <a:gridCol w="2376265"/>
              </a:tblGrid>
              <a:tr h="436442">
                <a:tc>
                  <a:txBody>
                    <a:bodyPr/>
                    <a:lstStyle/>
                    <a:p>
                      <a:r>
                        <a:rPr lang="fr-FR" sz="1100" dirty="0" smtClean="0">
                          <a:latin typeface="Comic Sans MS" pitchFamily="66" charset="0"/>
                        </a:rPr>
                        <a:t>Je n’entends pas ce que dit la maitresse.</a:t>
                      </a:r>
                      <a:endParaRPr lang="fr-FR" sz="1100" dirty="0">
                        <a:latin typeface="Comic Sans MS" pitchFamily="66"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0">
                        <a:buFont typeface="Arial" pitchFamily="34" charset="0"/>
                        <a:buNone/>
                      </a:pPr>
                      <a:r>
                        <a:rPr lang="fr-FR" sz="1200" dirty="0" smtClean="0"/>
                        <a:t>•</a:t>
                      </a:r>
                      <a:endParaRPr lang="fr-FR" sz="12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fr-FR" sz="12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200" dirty="0" smtClean="0"/>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latin typeface="Comic Sans MS" pitchFamily="66" charset="0"/>
                        </a:rPr>
                        <a:t>Attention, il y a une voiture qui arrive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36442">
                <a:tc>
                  <a:txBody>
                    <a:bodyPr/>
                    <a:lstStyle/>
                    <a:p>
                      <a:r>
                        <a:rPr lang="fr-FR" sz="1100" dirty="0" smtClean="0">
                          <a:latin typeface="Comic Sans MS" pitchFamily="66" charset="0"/>
                        </a:rPr>
                        <a:t>Le chien court après le ballon qui a</a:t>
                      </a:r>
                      <a:r>
                        <a:rPr lang="fr-FR" sz="1100" baseline="0" dirty="0" smtClean="0">
                          <a:latin typeface="Comic Sans MS" pitchFamily="66" charset="0"/>
                        </a:rPr>
                        <a:t> roulé sur la route.</a:t>
                      </a:r>
                      <a:endParaRPr lang="fr-FR" sz="1100" dirty="0">
                        <a:latin typeface="Comic Sans MS" pitchFamily="66"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fr-FR" sz="12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200" dirty="0" smtClean="0"/>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latin typeface="Comic Sans MS" pitchFamily="66" charset="0"/>
                        </a:rPr>
                        <a:t>Roule moins vite, tu consommeras moins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364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latin typeface="Comic Sans MS" pitchFamily="66" charset="0"/>
                        </a:rPr>
                        <a:t>Mes parents nous amènent</a:t>
                      </a:r>
                      <a:r>
                        <a:rPr lang="fr-FR" sz="1100" baseline="0" dirty="0" smtClean="0">
                          <a:latin typeface="Comic Sans MS" pitchFamily="66" charset="0"/>
                        </a:rPr>
                        <a:t> dans un parc d’attraction.</a:t>
                      </a:r>
                      <a:endParaRPr lang="fr-FR" sz="1100" dirty="0" smtClean="0">
                        <a:latin typeface="Comic Sans MS" pitchFamily="66"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fr-FR" sz="12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200" dirty="0" smtClean="0"/>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fr-FR" sz="1100" dirty="0" smtClean="0">
                          <a:latin typeface="Comic Sans MS" pitchFamily="66" charset="0"/>
                        </a:rPr>
                        <a:t>Arrête un peu de me parler !</a:t>
                      </a:r>
                      <a:endParaRPr lang="fr-FR" sz="1100" dirty="0">
                        <a:latin typeface="Comic Sans MS" pitchFamily="66"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36442">
                <a:tc>
                  <a:txBody>
                    <a:bodyPr/>
                    <a:lstStyle/>
                    <a:p>
                      <a:r>
                        <a:rPr lang="fr-FR" sz="1100" dirty="0" smtClean="0">
                          <a:latin typeface="Comic Sans MS" pitchFamily="66" charset="0"/>
                        </a:rPr>
                        <a:t>Le prix de l’essence ne cesse</a:t>
                      </a:r>
                      <a:r>
                        <a:rPr lang="fr-FR" sz="1100" baseline="0" dirty="0" smtClean="0">
                          <a:latin typeface="Comic Sans MS" pitchFamily="66" charset="0"/>
                        </a:rPr>
                        <a:t> de monter.</a:t>
                      </a:r>
                      <a:endParaRPr lang="fr-FR" sz="1100" dirty="0">
                        <a:latin typeface="Comic Sans MS" pitchFamily="66"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fr-FR" sz="12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200" dirty="0" smtClean="0"/>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fr-FR" sz="1100" dirty="0" smtClean="0">
                          <a:latin typeface="Comic Sans MS" pitchFamily="66" charset="0"/>
                        </a:rPr>
                        <a:t>Je suis très contente !</a:t>
                      </a:r>
                      <a:endParaRPr lang="fr-FR" sz="1100" dirty="0">
                        <a:latin typeface="Comic Sans MS" pitchFamily="66"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grpSp>
        <p:nvGrpSpPr>
          <p:cNvPr id="20" name="Groupe 19"/>
          <p:cNvGrpSpPr/>
          <p:nvPr/>
        </p:nvGrpSpPr>
        <p:grpSpPr>
          <a:xfrm>
            <a:off x="116632" y="6992848"/>
            <a:ext cx="360040" cy="461665"/>
            <a:chOff x="116632" y="1352600"/>
            <a:chExt cx="360040" cy="461665"/>
          </a:xfrm>
        </p:grpSpPr>
        <p:sp>
          <p:nvSpPr>
            <p:cNvPr id="21" name="Ellipse 2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3" name="ZoneTexte 22"/>
          <p:cNvSpPr txBox="1"/>
          <p:nvPr/>
        </p:nvSpPr>
        <p:spPr>
          <a:xfrm>
            <a:off x="476672" y="7064856"/>
            <a:ext cx="6192688" cy="1061829"/>
          </a:xfrm>
          <a:prstGeom prst="rect">
            <a:avLst/>
          </a:prstGeom>
          <a:noFill/>
        </p:spPr>
        <p:txBody>
          <a:bodyPr wrap="square" rtlCol="0">
            <a:spAutoFit/>
          </a:bodyPr>
          <a:lstStyle/>
          <a:p>
            <a:pPr>
              <a:lnSpc>
                <a:spcPct val="150000"/>
              </a:lnSpc>
            </a:pPr>
            <a:r>
              <a:rPr lang="fr-FR" sz="1400" u="sng" dirty="0" smtClean="0">
                <a:latin typeface="SimpleRonde" pitchFamily="2" charset="0"/>
              </a:rPr>
              <a:t>Transforme les phrases interrogatives en phrases </a:t>
            </a:r>
          </a:p>
          <a:p>
            <a:pPr>
              <a:lnSpc>
                <a:spcPct val="150000"/>
              </a:lnSpc>
            </a:pPr>
            <a:r>
              <a:rPr lang="fr-FR" sz="1400" u="sng" dirty="0" smtClean="0">
                <a:latin typeface="SimpleRonde" pitchFamily="2" charset="0"/>
              </a:rPr>
              <a:t>déclaratives.</a:t>
            </a:r>
          </a:p>
          <a:p>
            <a:pPr algn="ctr">
              <a:lnSpc>
                <a:spcPct val="150000"/>
              </a:lnSpc>
            </a:pPr>
            <a:r>
              <a:rPr lang="fr-FR" sz="1400" i="1" dirty="0" smtClean="0">
                <a:latin typeface="+mj-lt"/>
              </a:rPr>
              <a:t>Ex : As-tu bien dormi ? </a:t>
            </a:r>
            <a:r>
              <a:rPr lang="fr-FR" sz="1400" i="1" dirty="0" smtClean="0">
                <a:latin typeface="+mj-lt"/>
                <a:sym typeface="Wingdings"/>
              </a:rPr>
              <a:t> Tu as bien dormi.</a:t>
            </a:r>
            <a:endParaRPr lang="fr-FR" sz="1400" i="1" dirty="0">
              <a:latin typeface="+mj-lt"/>
            </a:endParaRPr>
          </a:p>
        </p:txBody>
      </p:sp>
      <p:sp>
        <p:nvSpPr>
          <p:cNvPr id="24" name="Rectangle à coins arrondis 23"/>
          <p:cNvSpPr/>
          <p:nvPr/>
        </p:nvSpPr>
        <p:spPr>
          <a:xfrm>
            <a:off x="6540152" y="714426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p:cNvSpPr txBox="1"/>
          <p:nvPr/>
        </p:nvSpPr>
        <p:spPr>
          <a:xfrm>
            <a:off x="427856" y="8080568"/>
            <a:ext cx="4293096" cy="261610"/>
          </a:xfrm>
          <a:prstGeom prst="rect">
            <a:avLst/>
          </a:prstGeom>
          <a:noFill/>
        </p:spPr>
        <p:txBody>
          <a:bodyPr wrap="square" rtlCol="0">
            <a:spAutoFit/>
          </a:bodyPr>
          <a:lstStyle/>
          <a:p>
            <a:r>
              <a:rPr lang="fr-FR" sz="1100" b="1" i="1" dirty="0" smtClean="0">
                <a:latin typeface="Comic Sans MS" pitchFamily="66" charset="0"/>
              </a:rPr>
              <a:t>Penses-tu que le père Noël existe ?</a:t>
            </a:r>
          </a:p>
        </p:txBody>
      </p:sp>
      <p:pic>
        <p:nvPicPr>
          <p:cNvPr id="26" name="Image 25"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8358845"/>
            <a:ext cx="6192688" cy="502778"/>
          </a:xfrm>
          <a:prstGeom prst="rect">
            <a:avLst/>
          </a:prstGeom>
        </p:spPr>
      </p:pic>
      <p:sp>
        <p:nvSpPr>
          <p:cNvPr id="27" name="ZoneTexte 26"/>
          <p:cNvSpPr txBox="1"/>
          <p:nvPr/>
        </p:nvSpPr>
        <p:spPr>
          <a:xfrm>
            <a:off x="427856" y="8933631"/>
            <a:ext cx="6241504" cy="261610"/>
          </a:xfrm>
          <a:prstGeom prst="rect">
            <a:avLst/>
          </a:prstGeom>
          <a:noFill/>
        </p:spPr>
        <p:txBody>
          <a:bodyPr wrap="square" rtlCol="0">
            <a:spAutoFit/>
          </a:bodyPr>
          <a:lstStyle/>
          <a:p>
            <a:r>
              <a:rPr lang="fr-FR" sz="1100" b="1" i="1" dirty="0" smtClean="0">
                <a:latin typeface="Comic Sans MS" pitchFamily="66" charset="0"/>
              </a:rPr>
              <a:t>Rangez-vous votre chambre toutes les semaines ?</a:t>
            </a:r>
          </a:p>
        </p:txBody>
      </p:sp>
      <p:pic>
        <p:nvPicPr>
          <p:cNvPr id="28" name="Image 27"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9222941"/>
            <a:ext cx="6192688" cy="502778"/>
          </a:xfrm>
          <a:prstGeom prst="rect">
            <a:avLst/>
          </a:prstGeom>
        </p:spPr>
      </p:pic>
    </p:spTree>
    <p:extLst>
      <p:ext uri="{BB962C8B-B14F-4D97-AF65-F5344CB8AC3E}">
        <p14:creationId xmlns:p14="http://schemas.microsoft.com/office/powerpoint/2010/main" val="1353877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types de phrases</a:t>
            </a:r>
            <a:endParaRPr lang="fr-FR" dirty="0"/>
          </a:p>
        </p:txBody>
      </p:sp>
      <p:grpSp>
        <p:nvGrpSpPr>
          <p:cNvPr id="3" name="Groupe 2"/>
          <p:cNvGrpSpPr/>
          <p:nvPr/>
        </p:nvGrpSpPr>
        <p:grpSpPr>
          <a:xfrm>
            <a:off x="116632" y="1496616"/>
            <a:ext cx="360040" cy="461665"/>
            <a:chOff x="116632" y="1352600"/>
            <a:chExt cx="360040" cy="461665"/>
          </a:xfrm>
        </p:grpSpPr>
        <p:sp>
          <p:nvSpPr>
            <p:cNvPr id="4" name="Ellipse 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 name="ZoneTexte 5"/>
          <p:cNvSpPr txBox="1"/>
          <p:nvPr/>
        </p:nvSpPr>
        <p:spPr>
          <a:xfrm>
            <a:off x="476672" y="1568624"/>
            <a:ext cx="6192688" cy="738664"/>
          </a:xfrm>
          <a:prstGeom prst="rect">
            <a:avLst/>
          </a:prstGeom>
          <a:noFill/>
        </p:spPr>
        <p:txBody>
          <a:bodyPr wrap="square" rtlCol="0">
            <a:spAutoFit/>
          </a:bodyPr>
          <a:lstStyle/>
          <a:p>
            <a:pPr>
              <a:lnSpc>
                <a:spcPct val="150000"/>
              </a:lnSpc>
            </a:pPr>
            <a:r>
              <a:rPr lang="fr-FR" sz="1400" u="sng" dirty="0" smtClean="0">
                <a:latin typeface="SimpleRonde" pitchFamily="2" charset="0"/>
              </a:rPr>
              <a:t>Indique si les phrases suivantes sont exclamatives, déclaratives ou interrogatives.</a:t>
            </a:r>
            <a:endParaRPr lang="fr-FR" sz="1400" u="sng" dirty="0">
              <a:latin typeface="SimpleRonde" pitchFamily="2" charset="0"/>
            </a:endParaRPr>
          </a:p>
        </p:txBody>
      </p:sp>
      <p:sp>
        <p:nvSpPr>
          <p:cNvPr id="7" name="Rectangle à coins arrondis 6"/>
          <p:cNvSpPr/>
          <p:nvPr/>
        </p:nvSpPr>
        <p:spPr>
          <a:xfrm>
            <a:off x="6540152" y="164803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4" name="Groupe 13"/>
          <p:cNvGrpSpPr/>
          <p:nvPr/>
        </p:nvGrpSpPr>
        <p:grpSpPr>
          <a:xfrm>
            <a:off x="116632" y="4232920"/>
            <a:ext cx="360040" cy="461665"/>
            <a:chOff x="116632" y="1352600"/>
            <a:chExt cx="360040" cy="461665"/>
          </a:xfrm>
        </p:grpSpPr>
        <p:sp>
          <p:nvSpPr>
            <p:cNvPr id="15" name="Ellipse 1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7" name="ZoneTexte 16"/>
          <p:cNvSpPr txBox="1"/>
          <p:nvPr/>
        </p:nvSpPr>
        <p:spPr>
          <a:xfrm>
            <a:off x="476672" y="4304928"/>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Relie à la règle pour former une nouvelle phrase.</a:t>
            </a:r>
            <a:endParaRPr lang="fr-FR" sz="1400" i="1" dirty="0">
              <a:latin typeface="+mj-lt"/>
            </a:endParaRPr>
          </a:p>
        </p:txBody>
      </p:sp>
      <p:sp>
        <p:nvSpPr>
          <p:cNvPr id="18" name="Rectangle à coins arrondis 17"/>
          <p:cNvSpPr/>
          <p:nvPr/>
        </p:nvSpPr>
        <p:spPr>
          <a:xfrm>
            <a:off x="6540152" y="438434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9" name="Tableau 18"/>
          <p:cNvGraphicFramePr>
            <a:graphicFrameLocks noGrp="1"/>
          </p:cNvGraphicFramePr>
          <p:nvPr>
            <p:extLst>
              <p:ext uri="{D42A27DB-BD31-4B8C-83A1-F6EECF244321}">
                <p14:modId xmlns:p14="http://schemas.microsoft.com/office/powerpoint/2010/main" val="1431626691"/>
              </p:ext>
            </p:extLst>
          </p:nvPr>
        </p:nvGraphicFramePr>
        <p:xfrm>
          <a:off x="188640" y="4808984"/>
          <a:ext cx="6480721" cy="2182210"/>
        </p:xfrm>
        <a:graphic>
          <a:graphicData uri="http://schemas.openxmlformats.org/drawingml/2006/table">
            <a:tbl>
              <a:tblPr bandRow="1">
                <a:tableStyleId>{5C22544A-7EE6-4342-B048-85BDC9FD1C3A}</a:tableStyleId>
              </a:tblPr>
              <a:tblGrid>
                <a:gridCol w="2520280"/>
                <a:gridCol w="432048"/>
                <a:gridCol w="792088"/>
                <a:gridCol w="360040"/>
                <a:gridCol w="2376265"/>
              </a:tblGrid>
              <a:tr h="436442">
                <a:tc>
                  <a:txBody>
                    <a:bodyPr/>
                    <a:lstStyle/>
                    <a:p>
                      <a:r>
                        <a:rPr lang="fr-FR" sz="1100" dirty="0" smtClean="0">
                          <a:latin typeface="Comic Sans MS" pitchFamily="66" charset="0"/>
                        </a:rPr>
                        <a:t>Savez-vous</a:t>
                      </a:r>
                      <a:r>
                        <a:rPr lang="fr-FR" sz="1100" baseline="0" dirty="0" smtClean="0">
                          <a:latin typeface="Comic Sans MS" pitchFamily="66" charset="0"/>
                        </a:rPr>
                        <a:t> vos tables de multiplication ?</a:t>
                      </a:r>
                      <a:endParaRPr lang="fr-FR" sz="1100" dirty="0">
                        <a:latin typeface="Comic Sans MS" pitchFamily="66"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0">
                        <a:buFont typeface="Arial" pitchFamily="34" charset="0"/>
                        <a:buNone/>
                      </a:pPr>
                      <a:r>
                        <a:rPr lang="fr-FR" sz="1200" dirty="0" smtClean="0"/>
                        <a:t>•</a:t>
                      </a:r>
                      <a:endParaRPr lang="fr-FR" sz="12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fr-FR" sz="12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200" dirty="0" smtClean="0"/>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latin typeface="Comic Sans MS" pitchFamily="66" charset="0"/>
                        </a:rPr>
                        <a:t>ordonna le maitre.</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36442">
                <a:tc>
                  <a:txBody>
                    <a:bodyPr/>
                    <a:lstStyle/>
                    <a:p>
                      <a:r>
                        <a:rPr lang="fr-FR" sz="1100" dirty="0" smtClean="0">
                          <a:latin typeface="Comic Sans MS" pitchFamily="66" charset="0"/>
                        </a:rPr>
                        <a:t>Je vais te manger !</a:t>
                      </a:r>
                      <a:endParaRPr lang="fr-FR" sz="1100" dirty="0">
                        <a:latin typeface="Comic Sans MS" pitchFamily="66"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fr-FR" sz="12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200" dirty="0" smtClean="0"/>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latin typeface="Comic Sans MS" pitchFamily="66" charset="0"/>
                        </a:rPr>
                        <a:t>s’exclama Arthus.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36442">
                <a:tc>
                  <a:txBody>
                    <a:bodyPr/>
                    <a:lstStyle/>
                    <a:p>
                      <a:r>
                        <a:rPr lang="fr-FR" sz="1100" dirty="0" smtClean="0">
                          <a:latin typeface="Comic Sans MS" pitchFamily="66" charset="0"/>
                        </a:rPr>
                        <a:t>Ce tableau</a:t>
                      </a:r>
                      <a:r>
                        <a:rPr lang="fr-FR" sz="1100" baseline="0" dirty="0" smtClean="0">
                          <a:latin typeface="Comic Sans MS" pitchFamily="66" charset="0"/>
                        </a:rPr>
                        <a:t> est magnifique !</a:t>
                      </a:r>
                      <a:endParaRPr lang="fr-FR" sz="1100" dirty="0">
                        <a:latin typeface="Comic Sans MS" pitchFamily="66"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fr-FR" sz="12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200" dirty="0" smtClean="0"/>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fr-FR" sz="1100" dirty="0" smtClean="0">
                          <a:latin typeface="Comic Sans MS" pitchFamily="66" charset="0"/>
                        </a:rPr>
                        <a:t>grogna le loup.</a:t>
                      </a:r>
                      <a:endParaRPr lang="fr-FR" sz="1100" dirty="0">
                        <a:latin typeface="Comic Sans MS" pitchFamily="66"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36442">
                <a:tc>
                  <a:txBody>
                    <a:bodyPr/>
                    <a:lstStyle/>
                    <a:p>
                      <a:r>
                        <a:rPr lang="fr-FR" sz="1100" dirty="0" smtClean="0">
                          <a:latin typeface="Comic Sans MS" pitchFamily="66" charset="0"/>
                        </a:rPr>
                        <a:t>Taisez-vous !</a:t>
                      </a:r>
                      <a:endParaRPr lang="fr-FR" sz="1100" dirty="0">
                        <a:latin typeface="Comic Sans MS" pitchFamily="66"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fr-FR" sz="12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200" dirty="0" smtClean="0"/>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fr-FR" sz="1100" dirty="0" smtClean="0">
                          <a:latin typeface="Comic Sans MS" pitchFamily="66" charset="0"/>
                        </a:rPr>
                        <a:t>déclara Manon.</a:t>
                      </a:r>
                      <a:endParaRPr lang="fr-FR" sz="1100" dirty="0">
                        <a:latin typeface="Comic Sans MS" pitchFamily="66"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36442">
                <a:tc>
                  <a:txBody>
                    <a:bodyPr/>
                    <a:lstStyle/>
                    <a:p>
                      <a:r>
                        <a:rPr lang="fr-FR" sz="1100" dirty="0" smtClean="0">
                          <a:latin typeface="Comic Sans MS" pitchFamily="66" charset="0"/>
                        </a:rPr>
                        <a:t>La langue anglaise</a:t>
                      </a:r>
                      <a:r>
                        <a:rPr lang="fr-FR" sz="1100" baseline="0" dirty="0" smtClean="0">
                          <a:latin typeface="Comic Sans MS" pitchFamily="66" charset="0"/>
                        </a:rPr>
                        <a:t> n’est pas si difficile.</a:t>
                      </a:r>
                      <a:endParaRPr lang="fr-FR" sz="1100" dirty="0">
                        <a:latin typeface="Comic Sans MS" pitchFamily="66"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fr-FR" sz="12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200" dirty="0" smtClean="0"/>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fr-FR" sz="1100" dirty="0" smtClean="0">
                          <a:latin typeface="Comic Sans MS" pitchFamily="66" charset="0"/>
                        </a:rPr>
                        <a:t>interrogea la maitresse.</a:t>
                      </a:r>
                      <a:endParaRPr lang="fr-FR" sz="1100" dirty="0">
                        <a:latin typeface="Comic Sans MS" pitchFamily="66"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grpSp>
        <p:nvGrpSpPr>
          <p:cNvPr id="20" name="Groupe 19"/>
          <p:cNvGrpSpPr/>
          <p:nvPr/>
        </p:nvGrpSpPr>
        <p:grpSpPr>
          <a:xfrm>
            <a:off x="116632" y="6983323"/>
            <a:ext cx="360040" cy="461665"/>
            <a:chOff x="116632" y="1352600"/>
            <a:chExt cx="360040" cy="461665"/>
          </a:xfrm>
        </p:grpSpPr>
        <p:sp>
          <p:nvSpPr>
            <p:cNvPr id="21" name="Ellipse 2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3" name="ZoneTexte 22"/>
          <p:cNvSpPr txBox="1"/>
          <p:nvPr/>
        </p:nvSpPr>
        <p:spPr>
          <a:xfrm>
            <a:off x="476672" y="7055331"/>
            <a:ext cx="6192688" cy="1061829"/>
          </a:xfrm>
          <a:prstGeom prst="rect">
            <a:avLst/>
          </a:prstGeom>
          <a:noFill/>
        </p:spPr>
        <p:txBody>
          <a:bodyPr wrap="square" rtlCol="0">
            <a:spAutoFit/>
          </a:bodyPr>
          <a:lstStyle/>
          <a:p>
            <a:pPr>
              <a:lnSpc>
                <a:spcPct val="150000"/>
              </a:lnSpc>
            </a:pPr>
            <a:r>
              <a:rPr lang="fr-FR" sz="1400" u="sng" dirty="0" smtClean="0">
                <a:latin typeface="SimpleRonde" pitchFamily="2" charset="0"/>
              </a:rPr>
              <a:t>Transforme les phrases déclaratives en phrases </a:t>
            </a:r>
          </a:p>
          <a:p>
            <a:pPr>
              <a:lnSpc>
                <a:spcPct val="150000"/>
              </a:lnSpc>
            </a:pPr>
            <a:r>
              <a:rPr lang="fr-FR" sz="1400" u="sng" dirty="0" smtClean="0">
                <a:latin typeface="SimpleRonde" pitchFamily="2" charset="0"/>
              </a:rPr>
              <a:t>interrogatives en ajoutant « Est-ce que ».</a:t>
            </a:r>
          </a:p>
          <a:p>
            <a:pPr algn="ctr">
              <a:lnSpc>
                <a:spcPct val="150000"/>
              </a:lnSpc>
            </a:pPr>
            <a:r>
              <a:rPr lang="fr-FR" sz="1400" i="1" dirty="0" smtClean="0">
                <a:latin typeface="+mj-lt"/>
              </a:rPr>
              <a:t>Ex : Tu as bien dormi. </a:t>
            </a:r>
            <a:r>
              <a:rPr lang="fr-FR" sz="1400" i="1" dirty="0" smtClean="0">
                <a:latin typeface="+mj-lt"/>
                <a:sym typeface="Wingdings"/>
              </a:rPr>
              <a:t> Est-ce que tu as bien dormi ?</a:t>
            </a:r>
            <a:endParaRPr lang="fr-FR" sz="1400" i="1" dirty="0">
              <a:latin typeface="+mj-lt"/>
            </a:endParaRPr>
          </a:p>
        </p:txBody>
      </p:sp>
      <p:sp>
        <p:nvSpPr>
          <p:cNvPr id="24" name="Rectangle à coins arrondis 23"/>
          <p:cNvSpPr/>
          <p:nvPr/>
        </p:nvSpPr>
        <p:spPr>
          <a:xfrm>
            <a:off x="6540152" y="7134743"/>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p:cNvSpPr txBox="1"/>
          <p:nvPr/>
        </p:nvSpPr>
        <p:spPr>
          <a:xfrm>
            <a:off x="427856" y="8090093"/>
            <a:ext cx="4293096" cy="261610"/>
          </a:xfrm>
          <a:prstGeom prst="rect">
            <a:avLst/>
          </a:prstGeom>
          <a:noFill/>
        </p:spPr>
        <p:txBody>
          <a:bodyPr wrap="square" rtlCol="0">
            <a:spAutoFit/>
          </a:bodyPr>
          <a:lstStyle/>
          <a:p>
            <a:r>
              <a:rPr lang="fr-FR" sz="1100" b="1" i="1" dirty="0" smtClean="0">
                <a:latin typeface="Comic Sans MS" pitchFamily="66" charset="0"/>
              </a:rPr>
              <a:t>Tes grands-parents viendront ce soir.</a:t>
            </a:r>
          </a:p>
        </p:txBody>
      </p:sp>
      <p:pic>
        <p:nvPicPr>
          <p:cNvPr id="26" name="Image 25"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8368370"/>
            <a:ext cx="6192688" cy="502778"/>
          </a:xfrm>
          <a:prstGeom prst="rect">
            <a:avLst/>
          </a:prstGeom>
        </p:spPr>
      </p:pic>
      <p:sp>
        <p:nvSpPr>
          <p:cNvPr id="27" name="ZoneTexte 26"/>
          <p:cNvSpPr txBox="1"/>
          <p:nvPr/>
        </p:nvSpPr>
        <p:spPr>
          <a:xfrm>
            <a:off x="427856" y="8943156"/>
            <a:ext cx="6241504" cy="261610"/>
          </a:xfrm>
          <a:prstGeom prst="rect">
            <a:avLst/>
          </a:prstGeom>
          <a:noFill/>
        </p:spPr>
        <p:txBody>
          <a:bodyPr wrap="square" rtlCol="0">
            <a:spAutoFit/>
          </a:bodyPr>
          <a:lstStyle/>
          <a:p>
            <a:r>
              <a:rPr lang="fr-FR" sz="1100" b="1" i="1" dirty="0" smtClean="0">
                <a:latin typeface="Comic Sans MS" pitchFamily="66" charset="0"/>
              </a:rPr>
              <a:t>Ce journaliste voyage autour du monde.</a:t>
            </a:r>
          </a:p>
        </p:txBody>
      </p:sp>
      <p:pic>
        <p:nvPicPr>
          <p:cNvPr id="28" name="Image 27"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9232466"/>
            <a:ext cx="6192688" cy="502778"/>
          </a:xfrm>
          <a:prstGeom prst="rect">
            <a:avLst/>
          </a:prstGeom>
        </p:spPr>
      </p:pic>
      <p:sp>
        <p:nvSpPr>
          <p:cNvPr id="29" name="ZoneTexte 28"/>
          <p:cNvSpPr txBox="1"/>
          <p:nvPr/>
        </p:nvSpPr>
        <p:spPr>
          <a:xfrm>
            <a:off x="548680" y="2216696"/>
            <a:ext cx="4824536" cy="1938992"/>
          </a:xfrm>
          <a:prstGeom prst="rect">
            <a:avLst/>
          </a:prstGeom>
          <a:noFill/>
        </p:spPr>
        <p:txBody>
          <a:bodyPr wrap="square" rtlCol="0">
            <a:spAutoFit/>
          </a:bodyPr>
          <a:lstStyle/>
          <a:p>
            <a:pPr>
              <a:lnSpc>
                <a:spcPct val="250000"/>
              </a:lnSpc>
            </a:pPr>
            <a:r>
              <a:rPr lang="fr-FR" sz="1200" dirty="0" smtClean="0">
                <a:latin typeface="Comic Sans MS" pitchFamily="66" charset="0"/>
              </a:rPr>
              <a:t>Tu es nouveau par ici ?</a:t>
            </a:r>
          </a:p>
          <a:p>
            <a:pPr>
              <a:lnSpc>
                <a:spcPct val="250000"/>
              </a:lnSpc>
            </a:pPr>
            <a:r>
              <a:rPr lang="fr-FR" sz="1200" dirty="0" smtClean="0">
                <a:latin typeface="Comic Sans MS" pitchFamily="66" charset="0"/>
              </a:rPr>
              <a:t>Venez jouer dans ma cabane !</a:t>
            </a:r>
          </a:p>
          <a:p>
            <a:pPr>
              <a:lnSpc>
                <a:spcPct val="250000"/>
              </a:lnSpc>
            </a:pPr>
            <a:r>
              <a:rPr lang="fr-FR" sz="1200" dirty="0" smtClean="0">
                <a:latin typeface="Comic Sans MS" pitchFamily="66" charset="0"/>
              </a:rPr>
              <a:t>Les plantes ont besoin de lumière.</a:t>
            </a:r>
          </a:p>
          <a:p>
            <a:pPr>
              <a:lnSpc>
                <a:spcPct val="250000"/>
              </a:lnSpc>
            </a:pPr>
            <a:r>
              <a:rPr lang="fr-FR" sz="1200" dirty="0" smtClean="0">
                <a:latin typeface="Comic Sans MS" pitchFamily="66" charset="0"/>
              </a:rPr>
              <a:t>Ce spectacle est vraiment très drôle !</a:t>
            </a:r>
          </a:p>
        </p:txBody>
      </p:sp>
      <p:pic>
        <p:nvPicPr>
          <p:cNvPr id="30" name="Image 29"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717032" y="2320454"/>
            <a:ext cx="1854324" cy="360040"/>
          </a:xfrm>
          <a:prstGeom prst="rect">
            <a:avLst/>
          </a:prstGeom>
          <a:effectLst>
            <a:outerShdw blurRad="50800" dist="38100" dir="2700000" algn="tl" rotWithShape="0">
              <a:prstClr val="black">
                <a:alpha val="40000"/>
              </a:prstClr>
            </a:outerShdw>
          </a:effectLst>
        </p:spPr>
      </p:pic>
      <p:pic>
        <p:nvPicPr>
          <p:cNvPr id="31" name="Image 30"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717032" y="2793219"/>
            <a:ext cx="1854324" cy="360040"/>
          </a:xfrm>
          <a:prstGeom prst="rect">
            <a:avLst/>
          </a:prstGeom>
          <a:effectLst>
            <a:outerShdw blurRad="50800" dist="38100" dir="2700000" algn="tl" rotWithShape="0">
              <a:prstClr val="black">
                <a:alpha val="40000"/>
              </a:prstClr>
            </a:outerShdw>
          </a:effectLst>
        </p:spPr>
      </p:pic>
      <p:pic>
        <p:nvPicPr>
          <p:cNvPr id="32" name="Image 31"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717032" y="3275848"/>
            <a:ext cx="1854324" cy="360040"/>
          </a:xfrm>
          <a:prstGeom prst="rect">
            <a:avLst/>
          </a:prstGeom>
          <a:effectLst>
            <a:outerShdw blurRad="50800" dist="38100" dir="2700000" algn="tl" rotWithShape="0">
              <a:prstClr val="black">
                <a:alpha val="40000"/>
              </a:prstClr>
            </a:outerShdw>
          </a:effectLst>
        </p:spPr>
      </p:pic>
      <p:pic>
        <p:nvPicPr>
          <p:cNvPr id="33" name="Image 32"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717032" y="3762772"/>
            <a:ext cx="1854324" cy="36004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903190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 verbe</a:t>
            </a:r>
            <a:endParaRPr lang="fr-FR" dirty="0"/>
          </a:p>
        </p:txBody>
      </p:sp>
      <p:grpSp>
        <p:nvGrpSpPr>
          <p:cNvPr id="9" name="Groupe 8"/>
          <p:cNvGrpSpPr/>
          <p:nvPr/>
        </p:nvGrpSpPr>
        <p:grpSpPr>
          <a:xfrm>
            <a:off x="116632" y="3313366"/>
            <a:ext cx="360040" cy="461665"/>
            <a:chOff x="116632" y="1352600"/>
            <a:chExt cx="360040" cy="461665"/>
          </a:xfrm>
        </p:grpSpPr>
        <p:sp>
          <p:nvSpPr>
            <p:cNvPr id="10" name="Ellipse 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2" name="ZoneTexte 11"/>
          <p:cNvSpPr txBox="1"/>
          <p:nvPr/>
        </p:nvSpPr>
        <p:spPr>
          <a:xfrm>
            <a:off x="476672" y="3385374"/>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Ecris l’infinitif du verbe en gras.</a:t>
            </a:r>
            <a:endParaRPr lang="fr-FR" sz="1400" u="sng" dirty="0">
              <a:latin typeface="SimpleRonde" pitchFamily="2" charset="0"/>
            </a:endParaRPr>
          </a:p>
        </p:txBody>
      </p:sp>
      <p:sp>
        <p:nvSpPr>
          <p:cNvPr id="13" name="Rectangle à coins arrondis 12"/>
          <p:cNvSpPr/>
          <p:nvPr/>
        </p:nvSpPr>
        <p:spPr>
          <a:xfrm>
            <a:off x="6540152" y="346478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548680" y="3800872"/>
            <a:ext cx="4824536" cy="2400657"/>
          </a:xfrm>
          <a:prstGeom prst="rect">
            <a:avLst/>
          </a:prstGeom>
          <a:noFill/>
        </p:spPr>
        <p:txBody>
          <a:bodyPr wrap="square" rtlCol="0">
            <a:spAutoFit/>
          </a:bodyPr>
          <a:lstStyle/>
          <a:p>
            <a:pPr>
              <a:lnSpc>
                <a:spcPct val="250000"/>
              </a:lnSpc>
            </a:pPr>
            <a:r>
              <a:rPr lang="fr-FR" sz="1200" dirty="0" smtClean="0">
                <a:latin typeface="Comic Sans MS" pitchFamily="66" charset="0"/>
              </a:rPr>
              <a:t>Les élèves </a:t>
            </a:r>
            <a:r>
              <a:rPr lang="fr-FR" sz="1200" b="1" dirty="0" smtClean="0">
                <a:solidFill>
                  <a:schemeClr val="tx1">
                    <a:lumMod val="50000"/>
                    <a:lumOff val="50000"/>
                  </a:schemeClr>
                </a:solidFill>
                <a:latin typeface="Comic Sans MS" pitchFamily="66" charset="0"/>
              </a:rPr>
              <a:t>visitent</a:t>
            </a:r>
            <a:r>
              <a:rPr lang="fr-FR" sz="1200" dirty="0" smtClean="0">
                <a:solidFill>
                  <a:schemeClr val="tx1">
                    <a:lumMod val="50000"/>
                    <a:lumOff val="50000"/>
                  </a:schemeClr>
                </a:solidFill>
                <a:latin typeface="Comic Sans MS" pitchFamily="66" charset="0"/>
              </a:rPr>
              <a:t> </a:t>
            </a:r>
            <a:r>
              <a:rPr lang="fr-FR" sz="1200" dirty="0" smtClean="0">
                <a:latin typeface="Comic Sans MS" pitchFamily="66" charset="0"/>
              </a:rPr>
              <a:t>le musée du Louvre.</a:t>
            </a:r>
          </a:p>
          <a:p>
            <a:pPr>
              <a:lnSpc>
                <a:spcPct val="250000"/>
              </a:lnSpc>
            </a:pPr>
            <a:r>
              <a:rPr lang="fr-FR" sz="1200" dirty="0" smtClean="0">
                <a:latin typeface="Comic Sans MS" pitchFamily="66" charset="0"/>
              </a:rPr>
              <a:t>Le déménageur </a:t>
            </a:r>
            <a:r>
              <a:rPr lang="fr-FR" sz="1200" b="1" dirty="0" smtClean="0">
                <a:solidFill>
                  <a:schemeClr val="tx1">
                    <a:lumMod val="50000"/>
                    <a:lumOff val="50000"/>
                  </a:schemeClr>
                </a:solidFill>
                <a:latin typeface="Comic Sans MS" pitchFamily="66" charset="0"/>
              </a:rPr>
              <a:t>porte</a:t>
            </a:r>
            <a:r>
              <a:rPr lang="fr-FR" sz="1200" dirty="0" smtClean="0">
                <a:solidFill>
                  <a:schemeClr val="tx1">
                    <a:lumMod val="50000"/>
                    <a:lumOff val="50000"/>
                  </a:schemeClr>
                </a:solidFill>
                <a:latin typeface="Comic Sans MS" pitchFamily="66" charset="0"/>
              </a:rPr>
              <a:t> </a:t>
            </a:r>
            <a:r>
              <a:rPr lang="fr-FR" sz="1200" dirty="0" smtClean="0">
                <a:latin typeface="Comic Sans MS" pitchFamily="66" charset="0"/>
              </a:rPr>
              <a:t>des meubles.</a:t>
            </a:r>
          </a:p>
          <a:p>
            <a:pPr>
              <a:lnSpc>
                <a:spcPct val="250000"/>
              </a:lnSpc>
            </a:pPr>
            <a:r>
              <a:rPr lang="fr-FR" sz="1200" dirty="0" smtClean="0">
                <a:latin typeface="Comic Sans MS" pitchFamily="66" charset="0"/>
              </a:rPr>
              <a:t>La graine </a:t>
            </a:r>
            <a:r>
              <a:rPr lang="fr-FR" sz="1200" b="1" dirty="0" smtClean="0">
                <a:solidFill>
                  <a:schemeClr val="tx1">
                    <a:lumMod val="50000"/>
                    <a:lumOff val="50000"/>
                  </a:schemeClr>
                </a:solidFill>
                <a:latin typeface="Comic Sans MS" pitchFamily="66" charset="0"/>
              </a:rPr>
              <a:t>pousse</a:t>
            </a:r>
            <a:r>
              <a:rPr lang="fr-FR" sz="1200" dirty="0" smtClean="0">
                <a:solidFill>
                  <a:schemeClr val="tx1">
                    <a:lumMod val="50000"/>
                    <a:lumOff val="50000"/>
                  </a:schemeClr>
                </a:solidFill>
                <a:latin typeface="Comic Sans MS" pitchFamily="66" charset="0"/>
              </a:rPr>
              <a:t> </a:t>
            </a:r>
            <a:r>
              <a:rPr lang="fr-FR" sz="1200" dirty="0" smtClean="0">
                <a:latin typeface="Comic Sans MS" pitchFamily="66" charset="0"/>
              </a:rPr>
              <a:t>au printemps.</a:t>
            </a:r>
          </a:p>
          <a:p>
            <a:pPr>
              <a:lnSpc>
                <a:spcPct val="250000"/>
              </a:lnSpc>
            </a:pPr>
            <a:r>
              <a:rPr lang="fr-FR" sz="1200" dirty="0" smtClean="0">
                <a:latin typeface="Comic Sans MS" pitchFamily="66" charset="0"/>
              </a:rPr>
              <a:t>Le chien </a:t>
            </a:r>
            <a:r>
              <a:rPr lang="fr-FR" sz="1200" b="1" dirty="0" smtClean="0">
                <a:solidFill>
                  <a:schemeClr val="tx1">
                    <a:lumMod val="50000"/>
                    <a:lumOff val="50000"/>
                  </a:schemeClr>
                </a:solidFill>
                <a:latin typeface="Comic Sans MS" pitchFamily="66" charset="0"/>
              </a:rPr>
              <a:t>grogne</a:t>
            </a:r>
            <a:r>
              <a:rPr lang="fr-FR" sz="1200" dirty="0" smtClean="0">
                <a:solidFill>
                  <a:schemeClr val="tx1">
                    <a:lumMod val="50000"/>
                    <a:lumOff val="50000"/>
                  </a:schemeClr>
                </a:solidFill>
                <a:latin typeface="Comic Sans MS" pitchFamily="66" charset="0"/>
              </a:rPr>
              <a:t> </a:t>
            </a:r>
            <a:r>
              <a:rPr lang="fr-FR" sz="1200" dirty="0" smtClean="0">
                <a:latin typeface="Comic Sans MS" pitchFamily="66" charset="0"/>
              </a:rPr>
              <a:t>après le facteur.</a:t>
            </a:r>
          </a:p>
          <a:p>
            <a:pPr>
              <a:lnSpc>
                <a:spcPct val="250000"/>
              </a:lnSpc>
            </a:pPr>
            <a:r>
              <a:rPr lang="fr-FR" sz="1200" dirty="0" smtClean="0">
                <a:latin typeface="Comic Sans MS" pitchFamily="66" charset="0"/>
              </a:rPr>
              <a:t>La chorale </a:t>
            </a:r>
            <a:r>
              <a:rPr lang="fr-FR" sz="1200" b="1" dirty="0" smtClean="0">
                <a:solidFill>
                  <a:schemeClr val="tx1">
                    <a:lumMod val="50000"/>
                    <a:lumOff val="50000"/>
                  </a:schemeClr>
                </a:solidFill>
                <a:latin typeface="Comic Sans MS" pitchFamily="66" charset="0"/>
              </a:rPr>
              <a:t>chante</a:t>
            </a:r>
            <a:r>
              <a:rPr lang="fr-FR" sz="1200" dirty="0" smtClean="0">
                <a:solidFill>
                  <a:schemeClr val="tx1">
                    <a:lumMod val="50000"/>
                    <a:lumOff val="50000"/>
                  </a:schemeClr>
                </a:solidFill>
                <a:latin typeface="Comic Sans MS" pitchFamily="66" charset="0"/>
              </a:rPr>
              <a:t> </a:t>
            </a:r>
            <a:r>
              <a:rPr lang="fr-FR" sz="1200" dirty="0" smtClean="0">
                <a:latin typeface="Comic Sans MS" pitchFamily="66" charset="0"/>
              </a:rPr>
              <a:t>de belles chansons.</a:t>
            </a:r>
            <a:endParaRPr lang="fr-FR" sz="1200" dirty="0">
              <a:latin typeface="Comic Sans MS" pitchFamily="66" charset="0"/>
            </a:endParaRPr>
          </a:p>
        </p:txBody>
      </p:sp>
      <p:pic>
        <p:nvPicPr>
          <p:cNvPr id="15" name="Image 14"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717032" y="3904630"/>
            <a:ext cx="1854324" cy="360040"/>
          </a:xfrm>
          <a:prstGeom prst="rect">
            <a:avLst/>
          </a:prstGeom>
          <a:effectLst>
            <a:outerShdw blurRad="50800" dist="38100" dir="2700000" algn="tl" rotWithShape="0">
              <a:prstClr val="black">
                <a:alpha val="40000"/>
              </a:prstClr>
            </a:outerShdw>
          </a:effectLst>
        </p:spPr>
      </p:pic>
      <p:pic>
        <p:nvPicPr>
          <p:cNvPr id="16" name="Image 15"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717032" y="4377395"/>
            <a:ext cx="1854324" cy="360040"/>
          </a:xfrm>
          <a:prstGeom prst="rect">
            <a:avLst/>
          </a:prstGeom>
          <a:effectLst>
            <a:outerShdw blurRad="50800" dist="38100" dir="2700000" algn="tl" rotWithShape="0">
              <a:prstClr val="black">
                <a:alpha val="40000"/>
              </a:prstClr>
            </a:outerShdw>
          </a:effectLst>
        </p:spPr>
      </p:pic>
      <p:pic>
        <p:nvPicPr>
          <p:cNvPr id="17" name="Image 16"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717032" y="4860024"/>
            <a:ext cx="1854324" cy="360040"/>
          </a:xfrm>
          <a:prstGeom prst="rect">
            <a:avLst/>
          </a:prstGeom>
          <a:effectLst>
            <a:outerShdw blurRad="50800" dist="38100" dir="2700000" algn="tl" rotWithShape="0">
              <a:prstClr val="black">
                <a:alpha val="40000"/>
              </a:prstClr>
            </a:outerShdw>
          </a:effectLst>
        </p:spPr>
      </p:pic>
      <p:pic>
        <p:nvPicPr>
          <p:cNvPr id="18" name="Image 17"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717032" y="5346948"/>
            <a:ext cx="1854324" cy="360040"/>
          </a:xfrm>
          <a:prstGeom prst="rect">
            <a:avLst/>
          </a:prstGeom>
          <a:effectLst>
            <a:outerShdw blurRad="50800" dist="38100" dir="2700000" algn="tl" rotWithShape="0">
              <a:prstClr val="black">
                <a:alpha val="40000"/>
              </a:prstClr>
            </a:outerShdw>
          </a:effectLst>
        </p:spPr>
      </p:pic>
      <p:pic>
        <p:nvPicPr>
          <p:cNvPr id="19" name="Image 18"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2" r="62444" b="83547"/>
          <a:stretch/>
        </p:blipFill>
        <p:spPr>
          <a:xfrm>
            <a:off x="3717032" y="5819254"/>
            <a:ext cx="1854324" cy="360040"/>
          </a:xfrm>
          <a:prstGeom prst="rect">
            <a:avLst/>
          </a:prstGeom>
          <a:effectLst>
            <a:outerShdw blurRad="50800" dist="38100" dir="2700000" algn="tl" rotWithShape="0">
              <a:prstClr val="black">
                <a:alpha val="40000"/>
              </a:prstClr>
            </a:outerShdw>
          </a:effectLst>
        </p:spPr>
      </p:pic>
      <p:grpSp>
        <p:nvGrpSpPr>
          <p:cNvPr id="20" name="Groupe 19"/>
          <p:cNvGrpSpPr/>
          <p:nvPr/>
        </p:nvGrpSpPr>
        <p:grpSpPr>
          <a:xfrm>
            <a:off x="116632" y="6537176"/>
            <a:ext cx="360040" cy="461665"/>
            <a:chOff x="116632" y="1352600"/>
            <a:chExt cx="360040" cy="461665"/>
          </a:xfrm>
        </p:grpSpPr>
        <p:sp>
          <p:nvSpPr>
            <p:cNvPr id="21" name="Ellipse 2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3" name="ZoneTexte 22"/>
          <p:cNvSpPr txBox="1"/>
          <p:nvPr/>
        </p:nvSpPr>
        <p:spPr>
          <a:xfrm>
            <a:off x="476672" y="6609184"/>
            <a:ext cx="6192688" cy="1061829"/>
          </a:xfrm>
          <a:prstGeom prst="rect">
            <a:avLst/>
          </a:prstGeom>
          <a:noFill/>
        </p:spPr>
        <p:txBody>
          <a:bodyPr wrap="square" rtlCol="0">
            <a:spAutoFit/>
          </a:bodyPr>
          <a:lstStyle/>
          <a:p>
            <a:pPr>
              <a:lnSpc>
                <a:spcPct val="150000"/>
              </a:lnSpc>
            </a:pPr>
            <a:r>
              <a:rPr lang="fr-FR" sz="1400" u="sng" dirty="0" smtClean="0">
                <a:latin typeface="SimpleRonde" pitchFamily="2" charset="0"/>
              </a:rPr>
              <a:t>Ecris une phrase à partir du dessin. Souligne le verbe en rouge.</a:t>
            </a:r>
          </a:p>
          <a:p>
            <a:pPr>
              <a:lnSpc>
                <a:spcPct val="150000"/>
              </a:lnSpc>
            </a:pPr>
            <a:endParaRPr lang="fr-FR" sz="1400" u="sng" dirty="0">
              <a:latin typeface="SimpleRonde" pitchFamily="2" charset="0"/>
            </a:endParaRPr>
          </a:p>
        </p:txBody>
      </p:sp>
      <p:sp>
        <p:nvSpPr>
          <p:cNvPr id="24" name="Rectangle à coins arrondis 23"/>
          <p:cNvSpPr/>
          <p:nvPr/>
        </p:nvSpPr>
        <p:spPr>
          <a:xfrm>
            <a:off x="6540152" y="668859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6" name="Image 25" descr="Capture d’écran"/>
          <p:cNvPicPr>
            <a:picLocks noChangeAspect="1"/>
          </p:cNvPicPr>
          <p:nvPr/>
        </p:nvPicPr>
        <p:blipFill rotWithShape="1">
          <a:blip r:embed="rId2">
            <a:extLst>
              <a:ext uri="{28A0092B-C50C-407E-A947-70E740481C1C}">
                <a14:useLocalDpi xmlns:a14="http://schemas.microsoft.com/office/drawing/2010/main" val="0"/>
              </a:ext>
            </a:extLst>
          </a:blip>
          <a:srcRect l="10517" t="1471" r="37048" b="63578"/>
          <a:stretch/>
        </p:blipFill>
        <p:spPr>
          <a:xfrm>
            <a:off x="2846194" y="8079659"/>
            <a:ext cx="3595997" cy="839977"/>
          </a:xfrm>
          <a:prstGeom prst="rect">
            <a:avLst/>
          </a:prstGeom>
          <a:noFill/>
          <a:ln>
            <a:noFill/>
          </a:ln>
        </p:spPr>
      </p:pic>
      <p:pic>
        <p:nvPicPr>
          <p:cNvPr id="27" name="Image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472" y="7370085"/>
            <a:ext cx="2259123" cy="2259123"/>
          </a:xfrm>
          <a:prstGeom prst="rect">
            <a:avLst/>
          </a:prstGeom>
        </p:spPr>
      </p:pic>
      <p:grpSp>
        <p:nvGrpSpPr>
          <p:cNvPr id="28" name="Groupe 27"/>
          <p:cNvGrpSpPr/>
          <p:nvPr/>
        </p:nvGrpSpPr>
        <p:grpSpPr>
          <a:xfrm>
            <a:off x="116632" y="1280592"/>
            <a:ext cx="360040" cy="461665"/>
            <a:chOff x="116632" y="1352600"/>
            <a:chExt cx="360040" cy="461665"/>
          </a:xfrm>
        </p:grpSpPr>
        <p:sp>
          <p:nvSpPr>
            <p:cNvPr id="29" name="Ellipse 2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ZoneTexte 2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1" name="ZoneTexte 30"/>
          <p:cNvSpPr txBox="1"/>
          <p:nvPr/>
        </p:nvSpPr>
        <p:spPr>
          <a:xfrm>
            <a:off x="476672" y="1352600"/>
            <a:ext cx="6192688" cy="415498"/>
          </a:xfrm>
          <a:prstGeom prst="rect">
            <a:avLst/>
          </a:prstGeom>
          <a:noFill/>
        </p:spPr>
        <p:txBody>
          <a:bodyPr wrap="square" rtlCol="0">
            <a:spAutoFit/>
          </a:bodyPr>
          <a:lstStyle/>
          <a:p>
            <a:pPr>
              <a:lnSpc>
                <a:spcPct val="150000"/>
              </a:lnSpc>
            </a:pPr>
            <a:r>
              <a:rPr lang="fr-FR" sz="1400" u="sng" dirty="0" smtClean="0">
                <a:latin typeface="SimpleRonde" pitchFamily="2" charset="0"/>
              </a:rPr>
              <a:t>Dans chaque phrase, souligne le verbe en rouge.</a:t>
            </a:r>
            <a:endParaRPr lang="fr-FR" sz="1400" u="sng" dirty="0">
              <a:latin typeface="SimpleRonde" pitchFamily="2" charset="0"/>
            </a:endParaRPr>
          </a:p>
        </p:txBody>
      </p:sp>
      <p:sp>
        <p:nvSpPr>
          <p:cNvPr id="32" name="Rectangle à coins arrondis 31"/>
          <p:cNvSpPr/>
          <p:nvPr/>
        </p:nvSpPr>
        <p:spPr>
          <a:xfrm>
            <a:off x="6540152" y="143201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p:cNvSpPr txBox="1"/>
          <p:nvPr/>
        </p:nvSpPr>
        <p:spPr>
          <a:xfrm>
            <a:off x="953344" y="1784648"/>
            <a:ext cx="2232248" cy="1446550"/>
          </a:xfrm>
          <a:prstGeom prst="rect">
            <a:avLst/>
          </a:prstGeom>
          <a:noFill/>
        </p:spPr>
        <p:txBody>
          <a:bodyPr wrap="square" rtlCol="0">
            <a:spAutoFit/>
          </a:bodyPr>
          <a:lstStyle/>
          <a:p>
            <a:pPr>
              <a:lnSpc>
                <a:spcPct val="200000"/>
              </a:lnSpc>
            </a:pPr>
            <a:r>
              <a:rPr lang="fr-FR" sz="1100" dirty="0" smtClean="0">
                <a:latin typeface="Comic Sans MS" pitchFamily="66" charset="0"/>
              </a:rPr>
              <a:t>Le soleil brille dans le ciel.</a:t>
            </a:r>
          </a:p>
          <a:p>
            <a:pPr>
              <a:lnSpc>
                <a:spcPct val="200000"/>
              </a:lnSpc>
            </a:pPr>
            <a:r>
              <a:rPr lang="fr-FR" sz="1100" dirty="0" smtClean="0">
                <a:latin typeface="Comic Sans MS" pitchFamily="66" charset="0"/>
              </a:rPr>
              <a:t>La vache broute de l’herbe.</a:t>
            </a:r>
          </a:p>
          <a:p>
            <a:pPr>
              <a:lnSpc>
                <a:spcPct val="200000"/>
              </a:lnSpc>
            </a:pPr>
            <a:r>
              <a:rPr lang="fr-FR" sz="1100" dirty="0" smtClean="0">
                <a:latin typeface="Comic Sans MS" pitchFamily="66" charset="0"/>
              </a:rPr>
              <a:t>Maman ramasse des fraises.</a:t>
            </a:r>
          </a:p>
          <a:p>
            <a:pPr>
              <a:lnSpc>
                <a:spcPct val="200000"/>
              </a:lnSpc>
            </a:pPr>
            <a:r>
              <a:rPr lang="fr-FR" sz="1100" dirty="0" smtClean="0">
                <a:latin typeface="Comic Sans MS" pitchFamily="66" charset="0"/>
              </a:rPr>
              <a:t>La neige recouvre les maisons.</a:t>
            </a:r>
            <a:endParaRPr lang="fr-FR" sz="1100" dirty="0">
              <a:latin typeface="Comic Sans MS" pitchFamily="66" charset="0"/>
            </a:endParaRPr>
          </a:p>
        </p:txBody>
      </p:sp>
      <p:sp>
        <p:nvSpPr>
          <p:cNvPr id="34" name="ZoneTexte 33"/>
          <p:cNvSpPr txBox="1"/>
          <p:nvPr/>
        </p:nvSpPr>
        <p:spPr>
          <a:xfrm>
            <a:off x="3789040" y="1784648"/>
            <a:ext cx="2520280" cy="1446550"/>
          </a:xfrm>
          <a:prstGeom prst="rect">
            <a:avLst/>
          </a:prstGeom>
          <a:noFill/>
        </p:spPr>
        <p:txBody>
          <a:bodyPr wrap="square" rtlCol="0">
            <a:spAutoFit/>
          </a:bodyPr>
          <a:lstStyle/>
          <a:p>
            <a:pPr>
              <a:lnSpc>
                <a:spcPct val="200000"/>
              </a:lnSpc>
            </a:pPr>
            <a:r>
              <a:rPr lang="fr-FR" sz="1100" dirty="0" smtClean="0">
                <a:latin typeface="Comic Sans MS" pitchFamily="66" charset="0"/>
              </a:rPr>
              <a:t>Mon père débouche le champagne.</a:t>
            </a:r>
          </a:p>
          <a:p>
            <a:pPr>
              <a:lnSpc>
                <a:spcPct val="200000"/>
              </a:lnSpc>
            </a:pPr>
            <a:r>
              <a:rPr lang="fr-FR" sz="1100" dirty="0" smtClean="0">
                <a:latin typeface="Comic Sans MS" pitchFamily="66" charset="0"/>
              </a:rPr>
              <a:t>Sa sœur mange un bol de céréales.</a:t>
            </a:r>
          </a:p>
          <a:p>
            <a:pPr>
              <a:lnSpc>
                <a:spcPct val="200000"/>
              </a:lnSpc>
            </a:pPr>
            <a:r>
              <a:rPr lang="fr-FR" sz="1100" dirty="0" smtClean="0">
                <a:latin typeface="Comic Sans MS" pitchFamily="66" charset="0"/>
              </a:rPr>
              <a:t>Les oiseaux chantent de bon matin</a:t>
            </a:r>
          </a:p>
          <a:p>
            <a:pPr>
              <a:lnSpc>
                <a:spcPct val="200000"/>
              </a:lnSpc>
            </a:pPr>
            <a:r>
              <a:rPr lang="fr-FR" sz="1100" dirty="0" smtClean="0">
                <a:latin typeface="Comic Sans MS" pitchFamily="66" charset="0"/>
              </a:rPr>
              <a:t>Le feu crépite dans la cheminée.</a:t>
            </a:r>
            <a:endParaRPr lang="fr-FR" sz="1100" dirty="0">
              <a:latin typeface="Comic Sans MS" pitchFamily="66" charset="0"/>
            </a:endParaRPr>
          </a:p>
        </p:txBody>
      </p:sp>
      <p:cxnSp>
        <p:nvCxnSpPr>
          <p:cNvPr id="35" name="Connecteur droit 34"/>
          <p:cNvCxnSpPr/>
          <p:nvPr/>
        </p:nvCxnSpPr>
        <p:spPr>
          <a:xfrm>
            <a:off x="3356992" y="1900738"/>
            <a:ext cx="0" cy="1224136"/>
          </a:xfrm>
          <a:prstGeom prst="line">
            <a:avLst/>
          </a:prstGeom>
          <a:ln w="19050">
            <a:solidFill>
              <a:schemeClr val="tx1">
                <a:lumMod val="75000"/>
                <a:lumOff val="25000"/>
              </a:schemeClr>
            </a:solidFill>
            <a:prstDash val="sysDot"/>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0465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2306</TotalTime>
  <Words>4338</Words>
  <Application>Microsoft Office PowerPoint</Application>
  <PresentationFormat>Format A4 (210 x 297 mm)</PresentationFormat>
  <Paragraphs>857</Paragraphs>
  <Slides>31</Slides>
  <Notes>0</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Gaëlle Lavillat</dc:creator>
  <cp:lastModifiedBy>Gaelle48</cp:lastModifiedBy>
  <cp:revision>160</cp:revision>
  <dcterms:created xsi:type="dcterms:W3CDTF">2013-08-25T18:45:11Z</dcterms:created>
  <dcterms:modified xsi:type="dcterms:W3CDTF">2016-11-19T21:59:24Z</dcterms:modified>
</cp:coreProperties>
</file>