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9" r:id="rId18"/>
    <p:sldId id="280" r:id="rId19"/>
    <p:sldId id="281" r:id="rId20"/>
    <p:sldId id="282" r:id="rId21"/>
    <p:sldId id="283" r:id="rId22"/>
    <p:sldId id="284" r:id="rId23"/>
    <p:sldId id="274" r:id="rId24"/>
    <p:sldId id="277" r:id="rId25"/>
    <p:sldId id="276" r:id="rId26"/>
    <p:sldId id="278" r:id="rId27"/>
  </p:sldIdLst>
  <p:sldSz cx="6858000" cy="9906000" type="A4"/>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60"/>
  </p:normalViewPr>
  <p:slideViewPr>
    <p:cSldViewPr>
      <p:cViewPr>
        <p:scale>
          <a:sx n="125" d="100"/>
          <a:sy n="125" d="100"/>
        </p:scale>
        <p:origin x="-2304" y="265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30C8CB9-A794-4846-8516-2C8ABEC49B4F}" type="datetimeFigureOut">
              <a:rPr lang="fr-FR" smtClean="0"/>
              <a:t>19/11/2016</a:t>
            </a:fld>
            <a:endParaRPr lang="fr-FR"/>
          </a:p>
        </p:txBody>
      </p:sp>
      <p:sp>
        <p:nvSpPr>
          <p:cNvPr id="4" name="Espace réservé de l'image des diapositives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9D33CC6-6582-49C0-BD32-669B238F4740}" type="slidenum">
              <a:rPr lang="fr-FR" smtClean="0"/>
              <a:t>‹N°›</a:t>
            </a:fld>
            <a:endParaRPr lang="fr-FR"/>
          </a:p>
        </p:txBody>
      </p:sp>
    </p:spTree>
    <p:extLst>
      <p:ext uri="{BB962C8B-B14F-4D97-AF65-F5344CB8AC3E}">
        <p14:creationId xmlns:p14="http://schemas.microsoft.com/office/powerpoint/2010/main" val="238222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39F9F33-7B2D-4E97-BAC2-796E2DE25243}" type="slidenum">
              <a:rPr lang="fr-FR" smtClean="0"/>
              <a:pPr/>
              <a:t>13</a:t>
            </a:fld>
            <a:endParaRPr lang="fr-FR"/>
          </a:p>
        </p:txBody>
      </p:sp>
    </p:spTree>
    <p:extLst>
      <p:ext uri="{BB962C8B-B14F-4D97-AF65-F5344CB8AC3E}">
        <p14:creationId xmlns:p14="http://schemas.microsoft.com/office/powerpoint/2010/main" val="4252760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39F9F33-7B2D-4E97-BAC2-796E2DE25243}" type="slidenum">
              <a:rPr lang="fr-FR" smtClean="0"/>
              <a:pPr/>
              <a:t>14</a:t>
            </a:fld>
            <a:endParaRPr lang="fr-FR"/>
          </a:p>
        </p:txBody>
      </p:sp>
    </p:spTree>
    <p:extLst>
      <p:ext uri="{BB962C8B-B14F-4D97-AF65-F5344CB8AC3E}">
        <p14:creationId xmlns:p14="http://schemas.microsoft.com/office/powerpoint/2010/main" val="4252760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e1 eval 1">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1</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237734"/>
            <a:ext cx="3830935"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9160" y="525718"/>
            <a:ext cx="504056" cy="519311"/>
          </a:xfrm>
          <a:prstGeom prst="rect">
            <a:avLst/>
          </a:prstGeom>
        </p:spPr>
      </p:pic>
    </p:spTree>
    <p:extLst>
      <p:ext uri="{BB962C8B-B14F-4D97-AF65-F5344CB8AC3E}">
        <p14:creationId xmlns:p14="http://schemas.microsoft.com/office/powerpoint/2010/main" val="1584418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217385"/>
            <a:ext cx="3031332"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3141486"/>
            <a:ext cx="3031332"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8" name="Espace réservé du pied de page 7"/>
          <p:cNvSpPr>
            <a:spLocks noGrp="1"/>
          </p:cNvSpPr>
          <p:nvPr>
            <p:ph type="ftr" sz="quarter" idx="11"/>
          </p:nvPr>
        </p:nvSpPr>
        <p:spPr>
          <a:xfrm>
            <a:off x="2343150" y="9181397"/>
            <a:ext cx="2171700" cy="527403"/>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76405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4" name="Espace réservé du pied de page 3"/>
          <p:cNvSpPr>
            <a:spLocks noGrp="1"/>
          </p:cNvSpPr>
          <p:nvPr>
            <p:ph type="ftr" sz="quarter" idx="11"/>
          </p:nvPr>
        </p:nvSpPr>
        <p:spPr>
          <a:xfrm>
            <a:off x="2343150" y="9181397"/>
            <a:ext cx="2171700" cy="527403"/>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037725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3" name="Espace réservé du pied de page 2"/>
          <p:cNvSpPr>
            <a:spLocks noGrp="1"/>
          </p:cNvSpPr>
          <p:nvPr>
            <p:ph type="ftr" sz="quarter" idx="11"/>
          </p:nvPr>
        </p:nvSpPr>
        <p:spPr>
          <a:xfrm>
            <a:off x="2343150" y="9181397"/>
            <a:ext cx="2171700" cy="527403"/>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1297299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8" y="394408"/>
            <a:ext cx="3833812"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2072924"/>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214477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173612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2311402"/>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1662203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701"/>
            <a:ext cx="1543050" cy="8452203"/>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96701"/>
            <a:ext cx="4514850" cy="845220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25111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301208" y="299049"/>
            <a:ext cx="1336282" cy="693372"/>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05086" y="338788"/>
            <a:ext cx="1336282" cy="64633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3600" dirty="0" smtClean="0">
                <a:solidFill>
                  <a:schemeClr val="tx1">
                    <a:lumMod val="95000"/>
                    <a:lumOff val="5000"/>
                  </a:schemeClr>
                </a:solidFill>
                <a:effectLst>
                  <a:outerShdw blurRad="38100" dist="38100" dir="2700000" algn="tl">
                    <a:srgbClr val="000000">
                      <a:alpha val="43137"/>
                    </a:srgbClr>
                  </a:outerShdw>
                </a:effectLst>
                <a:latin typeface="Sketch Nice" pitchFamily="66" charset="0"/>
              </a:rPr>
              <a:t>G</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63367"/>
            <a:ext cx="821388" cy="830997"/>
          </a:xfrm>
          <a:prstGeom prst="rect">
            <a:avLst/>
          </a:prstGeom>
          <a:noFill/>
        </p:spPr>
        <p:txBody>
          <a:bodyPr wrap="square" rtlCol="0">
            <a:spAutoFit/>
          </a:bodyPr>
          <a:lstStyle/>
          <a:p>
            <a:pPr algn="ctr"/>
            <a:r>
              <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p>
          <a:p>
            <a:pPr algn="ctr"/>
            <a:r>
              <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34925"/>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
        <p:nvSpPr>
          <p:cNvPr id="16" name="Espace réservé du texte 15"/>
          <p:cNvSpPr>
            <a:spLocks noGrp="1"/>
          </p:cNvSpPr>
          <p:nvPr>
            <p:ph type="body" sz="quarter" idx="11" hasCustomPrompt="1"/>
          </p:nvPr>
        </p:nvSpPr>
        <p:spPr>
          <a:xfrm>
            <a:off x="5949280" y="317873"/>
            <a:ext cx="832074" cy="693737"/>
          </a:xfrm>
          <a:prstGeom prst="rect">
            <a:avLst/>
          </a:prstGeom>
        </p:spPr>
        <p:txBody>
          <a:bodyPr>
            <a:normAutofit/>
          </a:bodyPr>
          <a:lstStyle>
            <a:lvl1pPr marL="0" indent="0">
              <a:buNone/>
              <a:defRPr sz="3600" b="0">
                <a:solidFill>
                  <a:schemeClr val="tx1">
                    <a:lumMod val="95000"/>
                    <a:lumOff val="5000"/>
                  </a:schemeClr>
                </a:solidFill>
                <a:effectLst>
                  <a:outerShdw blurRad="38100" dist="38100" dir="2700000" algn="tl">
                    <a:srgbClr val="000000">
                      <a:alpha val="43137"/>
                    </a:srgbClr>
                  </a:outerShdw>
                </a:effectLst>
                <a:latin typeface="Sketch Nice" pitchFamily="66" charset="0"/>
              </a:defRPr>
            </a:lvl1pPr>
          </a:lstStyle>
          <a:p>
            <a:pPr lvl="0"/>
            <a:r>
              <a:rPr lang="fr-FR" dirty="0" smtClean="0"/>
              <a:t>_</a:t>
            </a:r>
            <a:endParaRPr lang="fr-FR" dirty="0"/>
          </a:p>
        </p:txBody>
      </p:sp>
      <p:sp>
        <p:nvSpPr>
          <p:cNvPr id="17" name="Espace réservé du texte 15"/>
          <p:cNvSpPr>
            <a:spLocks noGrp="1"/>
          </p:cNvSpPr>
          <p:nvPr>
            <p:ph type="body" sz="quarter" idx="12" hasCustomPrompt="1"/>
          </p:nvPr>
        </p:nvSpPr>
        <p:spPr>
          <a:xfrm>
            <a:off x="1052736" y="560512"/>
            <a:ext cx="1152128" cy="350609"/>
          </a:xfrm>
          <a:prstGeom prst="rect">
            <a:avLst/>
          </a:prstGeom>
        </p:spPr>
        <p:txBody>
          <a:bodyPr>
            <a:noAutofit/>
          </a:bodyPr>
          <a:lstStyle>
            <a:lvl1pPr marL="0" indent="0">
              <a:buNone/>
              <a:defRPr sz="4000" b="0">
                <a:latin typeface="Sketch Nice" pitchFamily="66" charset="0"/>
              </a:defRPr>
            </a:lvl1pPr>
          </a:lstStyle>
          <a:p>
            <a:pPr lvl="0"/>
            <a:r>
              <a:rPr lang="fr-FR" dirty="0" smtClean="0"/>
              <a:t>*</a:t>
            </a:r>
            <a:endParaRPr lang="fr-FR" dirty="0"/>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Tree>
    <p:extLst>
      <p:ext uri="{BB962C8B-B14F-4D97-AF65-F5344CB8AC3E}">
        <p14:creationId xmlns:p14="http://schemas.microsoft.com/office/powerpoint/2010/main" val="16933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e2 eval 1">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1</a:t>
            </a:r>
          </a:p>
        </p:txBody>
      </p:sp>
      <p:sp>
        <p:nvSpPr>
          <p:cNvPr id="11" name="Ellipse 10"/>
          <p:cNvSpPr/>
          <p:nvPr userDrawn="1"/>
        </p:nvSpPr>
        <p:spPr>
          <a:xfrm>
            <a:off x="135701" y="110132"/>
            <a:ext cx="821388" cy="810420"/>
          </a:xfrm>
          <a:prstGeom prst="ellipse">
            <a:avLst/>
          </a:prstGeom>
          <a:solidFill>
            <a:srgbClr val="00CC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629" y="155701"/>
            <a:ext cx="1055954"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237734"/>
            <a:ext cx="3830935"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9160" y="525718"/>
            <a:ext cx="504056" cy="519311"/>
          </a:xfrm>
          <a:prstGeom prst="rect">
            <a:avLst/>
          </a:prstGeom>
        </p:spPr>
      </p:pic>
    </p:spTree>
    <p:extLst>
      <p:ext uri="{BB962C8B-B14F-4D97-AF65-F5344CB8AC3E}">
        <p14:creationId xmlns:p14="http://schemas.microsoft.com/office/powerpoint/2010/main" val="1983378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e1 Eval 2">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2</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237734"/>
            <a:ext cx="3830935"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9160" y="525718"/>
            <a:ext cx="504056" cy="519311"/>
          </a:xfrm>
          <a:prstGeom prst="rect">
            <a:avLst/>
          </a:prstGeom>
        </p:spPr>
      </p:pic>
    </p:spTree>
    <p:extLst>
      <p:ext uri="{BB962C8B-B14F-4D97-AF65-F5344CB8AC3E}">
        <p14:creationId xmlns:p14="http://schemas.microsoft.com/office/powerpoint/2010/main" val="134408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e2 eval 2">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2</a:t>
            </a:r>
          </a:p>
        </p:txBody>
      </p:sp>
      <p:sp>
        <p:nvSpPr>
          <p:cNvPr id="11" name="Ellipse 10"/>
          <p:cNvSpPr/>
          <p:nvPr userDrawn="1"/>
        </p:nvSpPr>
        <p:spPr>
          <a:xfrm>
            <a:off x="135701" y="110132"/>
            <a:ext cx="821388" cy="810420"/>
          </a:xfrm>
          <a:prstGeom prst="ellipse">
            <a:avLst/>
          </a:prstGeom>
          <a:solidFill>
            <a:srgbClr val="00CC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space réservé du texte 13"/>
          <p:cNvSpPr>
            <a:spLocks noGrp="1"/>
          </p:cNvSpPr>
          <p:nvPr>
            <p:ph type="body" sz="quarter" idx="10" hasCustomPrompt="1"/>
          </p:nvPr>
        </p:nvSpPr>
        <p:spPr>
          <a:xfrm>
            <a:off x="1038225" y="237734"/>
            <a:ext cx="3830935"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ZoneTexte 9"/>
          <p:cNvSpPr txBox="1"/>
          <p:nvPr userDrawn="1"/>
        </p:nvSpPr>
        <p:spPr>
          <a:xfrm rot="20976963">
            <a:off x="1629" y="155701"/>
            <a:ext cx="1055954"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9160" y="525718"/>
            <a:ext cx="504056" cy="519311"/>
          </a:xfrm>
          <a:prstGeom prst="rect">
            <a:avLst/>
          </a:prstGeom>
        </p:spPr>
      </p:pic>
    </p:spTree>
    <p:extLst>
      <p:ext uri="{BB962C8B-B14F-4D97-AF65-F5344CB8AC3E}">
        <p14:creationId xmlns:p14="http://schemas.microsoft.com/office/powerpoint/2010/main" val="254034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e1 Eval 3">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3</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237734"/>
            <a:ext cx="3830935"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9160" y="525718"/>
            <a:ext cx="504056" cy="519311"/>
          </a:xfrm>
          <a:prstGeom prst="rect">
            <a:avLst/>
          </a:prstGeom>
        </p:spPr>
      </p:pic>
    </p:spTree>
    <p:extLst>
      <p:ext uri="{BB962C8B-B14F-4D97-AF65-F5344CB8AC3E}">
        <p14:creationId xmlns:p14="http://schemas.microsoft.com/office/powerpoint/2010/main" val="113729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e2 eval 3">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3</a:t>
            </a:r>
          </a:p>
        </p:txBody>
      </p:sp>
      <p:sp>
        <p:nvSpPr>
          <p:cNvPr id="11" name="Ellipse 10"/>
          <p:cNvSpPr/>
          <p:nvPr userDrawn="1"/>
        </p:nvSpPr>
        <p:spPr>
          <a:xfrm>
            <a:off x="135701" y="110132"/>
            <a:ext cx="821388" cy="810420"/>
          </a:xfrm>
          <a:prstGeom prst="ellipse">
            <a:avLst/>
          </a:prstGeom>
          <a:solidFill>
            <a:srgbClr val="92D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86479"/>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237734"/>
            <a:ext cx="3830935"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9160" y="525718"/>
            <a:ext cx="504056" cy="519311"/>
          </a:xfrm>
          <a:prstGeom prst="rect">
            <a:avLst/>
          </a:prstGeom>
        </p:spPr>
      </p:pic>
    </p:spTree>
    <p:extLst>
      <p:ext uri="{BB962C8B-B14F-4D97-AF65-F5344CB8AC3E}">
        <p14:creationId xmlns:p14="http://schemas.microsoft.com/office/powerpoint/2010/main" val="813836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342900" y="2311402"/>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297629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288387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311402"/>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311402"/>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239780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5331699" y="9721468"/>
            <a:ext cx="1584176" cy="230832"/>
          </a:xfrm>
          <a:prstGeom prst="rect">
            <a:avLst/>
          </a:prstGeom>
          <a:noFill/>
        </p:spPr>
        <p:txBody>
          <a:bodyPr wrap="square" rtlCol="0">
            <a:spAutoFit/>
          </a:bodyPr>
          <a:lstStyle/>
          <a:p>
            <a:pPr algn="r"/>
            <a:r>
              <a:rPr lang="fr-FR" sz="900" dirty="0" smtClean="0">
                <a:solidFill>
                  <a:schemeClr val="bg1">
                    <a:lumMod val="65000"/>
                  </a:schemeClr>
                </a:solidFill>
              </a:rPr>
              <a:t>http://www.mysticlolly.fr</a:t>
            </a:r>
            <a:endParaRPr lang="fr-FR" sz="900" dirty="0">
              <a:solidFill>
                <a:schemeClr val="bg1">
                  <a:lumMod val="65000"/>
                </a:schemeClr>
              </a:solidFill>
            </a:endParaRPr>
          </a:p>
        </p:txBody>
      </p:sp>
    </p:spTree>
    <p:extLst>
      <p:ext uri="{BB962C8B-B14F-4D97-AF65-F5344CB8AC3E}">
        <p14:creationId xmlns:p14="http://schemas.microsoft.com/office/powerpoint/2010/main" val="189025059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3" r:id="rId4"/>
    <p:sldLayoutId id="2147483661" r:id="rId5"/>
    <p:sldLayoutId id="2147483664"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 id="2147483665"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fontScale="92500"/>
          </a:bodyPr>
          <a:lstStyle/>
          <a:p>
            <a:r>
              <a:rPr lang="fr-FR" dirty="0" smtClean="0"/>
              <a:t>Passé, présent, futur</a:t>
            </a:r>
            <a:endParaRPr lang="fr-FR" dirty="0"/>
          </a:p>
        </p:txBody>
      </p:sp>
      <p:grpSp>
        <p:nvGrpSpPr>
          <p:cNvPr id="25" name="Groupe 24"/>
          <p:cNvGrpSpPr/>
          <p:nvPr/>
        </p:nvGrpSpPr>
        <p:grpSpPr>
          <a:xfrm>
            <a:off x="116632" y="1352600"/>
            <a:ext cx="6653336" cy="468196"/>
            <a:chOff x="116632" y="1352600"/>
            <a:chExt cx="6653336" cy="468196"/>
          </a:xfrm>
        </p:grpSpPr>
        <p:grpSp>
          <p:nvGrpSpPr>
            <p:cNvPr id="41" name="Groupe 40"/>
            <p:cNvGrpSpPr/>
            <p:nvPr/>
          </p:nvGrpSpPr>
          <p:grpSpPr>
            <a:xfrm>
              <a:off x="116632" y="1352600"/>
              <a:ext cx="360040" cy="461665"/>
              <a:chOff x="116632" y="1352600"/>
              <a:chExt cx="360040" cy="461665"/>
            </a:xfrm>
          </p:grpSpPr>
          <p:sp>
            <p:nvSpPr>
              <p:cNvPr id="44" name="Ellipse 4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ZoneTexte 4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2" name="ZoneTexte 4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Colorie dans chaque phrase le verbe qui convient.</a:t>
              </a:r>
              <a:endParaRPr lang="fr-FR" sz="1400" u="sng" dirty="0">
                <a:latin typeface="SimpleRonde" pitchFamily="2" charset="0"/>
              </a:endParaRPr>
            </a:p>
          </p:txBody>
        </p:sp>
        <p:sp>
          <p:nvSpPr>
            <p:cNvPr id="43" name="Rectangle à coins arrondis 4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6" name="ZoneTexte 45"/>
          <p:cNvSpPr txBox="1"/>
          <p:nvPr/>
        </p:nvSpPr>
        <p:spPr>
          <a:xfrm>
            <a:off x="186147" y="1784648"/>
            <a:ext cx="2162733" cy="646331"/>
          </a:xfrm>
          <a:prstGeom prst="rect">
            <a:avLst/>
          </a:prstGeom>
          <a:noFill/>
        </p:spPr>
        <p:txBody>
          <a:bodyPr wrap="square" rtlCol="0">
            <a:spAutoFit/>
          </a:bodyPr>
          <a:lstStyle/>
          <a:p>
            <a:pPr>
              <a:lnSpc>
                <a:spcPct val="300000"/>
              </a:lnSpc>
            </a:pPr>
            <a:r>
              <a:rPr lang="fr-FR" sz="1200" dirty="0" smtClean="0">
                <a:latin typeface="Comic Sans MS" pitchFamily="66" charset="0"/>
              </a:rPr>
              <a:t>Demain soir, vous</a:t>
            </a:r>
            <a:endParaRPr lang="fr-FR" sz="1200" dirty="0">
              <a:latin typeface="Comic Sans MS" pitchFamily="66" charset="0"/>
            </a:endParaRPr>
          </a:p>
        </p:txBody>
      </p:sp>
      <p:sp>
        <p:nvSpPr>
          <p:cNvPr id="47" name="ZoneTexte 46"/>
          <p:cNvSpPr txBox="1"/>
          <p:nvPr/>
        </p:nvSpPr>
        <p:spPr>
          <a:xfrm>
            <a:off x="4722651" y="1784648"/>
            <a:ext cx="2162733" cy="646331"/>
          </a:xfrm>
          <a:prstGeom prst="rect">
            <a:avLst/>
          </a:prstGeom>
          <a:noFill/>
        </p:spPr>
        <p:txBody>
          <a:bodyPr wrap="square" rtlCol="0">
            <a:spAutoFit/>
          </a:bodyPr>
          <a:lstStyle/>
          <a:p>
            <a:pPr>
              <a:lnSpc>
                <a:spcPct val="300000"/>
              </a:lnSpc>
            </a:pPr>
            <a:r>
              <a:rPr lang="fr-FR" sz="1200" dirty="0" smtClean="0">
                <a:latin typeface="Comic Sans MS" pitchFamily="66" charset="0"/>
              </a:rPr>
              <a:t>au restaurant.</a:t>
            </a:r>
            <a:endParaRPr lang="fr-FR" sz="1200" dirty="0">
              <a:latin typeface="Comic Sans MS" pitchFamily="66" charset="0"/>
            </a:endParaRPr>
          </a:p>
        </p:txBody>
      </p:sp>
      <p:sp>
        <p:nvSpPr>
          <p:cNvPr id="48" name="Rectangle 47"/>
          <p:cNvSpPr/>
          <p:nvPr/>
        </p:nvSpPr>
        <p:spPr>
          <a:xfrm>
            <a:off x="1556791" y="2000672"/>
            <a:ext cx="896279"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mangerez</a:t>
            </a:r>
            <a:endParaRPr lang="fr-FR" sz="1200" dirty="0">
              <a:solidFill>
                <a:schemeClr val="tx1"/>
              </a:solidFill>
              <a:latin typeface="Comic Sans MS" pitchFamily="66" charset="0"/>
            </a:endParaRPr>
          </a:p>
        </p:txBody>
      </p:sp>
      <p:sp>
        <p:nvSpPr>
          <p:cNvPr id="49" name="Rectangle 48"/>
          <p:cNvSpPr/>
          <p:nvPr/>
        </p:nvSpPr>
        <p:spPr>
          <a:xfrm>
            <a:off x="2564904" y="2000672"/>
            <a:ext cx="1024985"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avez mangé</a:t>
            </a:r>
            <a:endParaRPr lang="fr-FR" sz="1200" dirty="0">
              <a:solidFill>
                <a:schemeClr val="tx1"/>
              </a:solidFill>
              <a:latin typeface="Comic Sans MS" pitchFamily="66" charset="0"/>
            </a:endParaRPr>
          </a:p>
        </p:txBody>
      </p:sp>
      <p:sp>
        <p:nvSpPr>
          <p:cNvPr id="50" name="Rectangle 49"/>
          <p:cNvSpPr/>
          <p:nvPr/>
        </p:nvSpPr>
        <p:spPr>
          <a:xfrm>
            <a:off x="3684848" y="2000672"/>
            <a:ext cx="1005619"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mangiez</a:t>
            </a:r>
            <a:endParaRPr lang="fr-FR" sz="1200" dirty="0">
              <a:solidFill>
                <a:schemeClr val="tx1"/>
              </a:solidFill>
              <a:latin typeface="Comic Sans MS" pitchFamily="66" charset="0"/>
            </a:endParaRPr>
          </a:p>
        </p:txBody>
      </p:sp>
      <p:sp>
        <p:nvSpPr>
          <p:cNvPr id="51" name="ZoneTexte 50"/>
          <p:cNvSpPr txBox="1"/>
          <p:nvPr/>
        </p:nvSpPr>
        <p:spPr>
          <a:xfrm>
            <a:off x="186146" y="2360712"/>
            <a:ext cx="2266925" cy="646331"/>
          </a:xfrm>
          <a:prstGeom prst="rect">
            <a:avLst/>
          </a:prstGeom>
          <a:noFill/>
        </p:spPr>
        <p:txBody>
          <a:bodyPr wrap="square" rtlCol="0">
            <a:spAutoFit/>
          </a:bodyPr>
          <a:lstStyle/>
          <a:p>
            <a:pPr>
              <a:lnSpc>
                <a:spcPct val="300000"/>
              </a:lnSpc>
            </a:pPr>
            <a:r>
              <a:rPr lang="fr-FR" sz="1200" dirty="0" smtClean="0">
                <a:latin typeface="Comic Sans MS" pitchFamily="66" charset="0"/>
              </a:rPr>
              <a:t>En ce moment, les paysans</a:t>
            </a:r>
            <a:endParaRPr lang="fr-FR" sz="1200" dirty="0">
              <a:latin typeface="Comic Sans MS" pitchFamily="66" charset="0"/>
            </a:endParaRPr>
          </a:p>
        </p:txBody>
      </p:sp>
      <p:sp>
        <p:nvSpPr>
          <p:cNvPr id="52" name="ZoneTexte 51"/>
          <p:cNvSpPr txBox="1"/>
          <p:nvPr/>
        </p:nvSpPr>
        <p:spPr>
          <a:xfrm>
            <a:off x="5301209" y="2360712"/>
            <a:ext cx="1296143" cy="646331"/>
          </a:xfrm>
          <a:prstGeom prst="rect">
            <a:avLst/>
          </a:prstGeom>
          <a:noFill/>
        </p:spPr>
        <p:txBody>
          <a:bodyPr wrap="square" rtlCol="0">
            <a:spAutoFit/>
          </a:bodyPr>
          <a:lstStyle/>
          <a:p>
            <a:pPr>
              <a:lnSpc>
                <a:spcPct val="300000"/>
              </a:lnSpc>
            </a:pPr>
            <a:r>
              <a:rPr lang="fr-FR" sz="1200" dirty="0" smtClean="0">
                <a:latin typeface="Comic Sans MS" pitchFamily="66" charset="0"/>
              </a:rPr>
              <a:t>les épis de blé.</a:t>
            </a:r>
            <a:endParaRPr lang="fr-FR" sz="1200" dirty="0">
              <a:latin typeface="Comic Sans MS" pitchFamily="66" charset="0"/>
            </a:endParaRPr>
          </a:p>
        </p:txBody>
      </p:sp>
      <p:sp>
        <p:nvSpPr>
          <p:cNvPr id="53" name="Rectangle 52"/>
          <p:cNvSpPr/>
          <p:nvPr/>
        </p:nvSpPr>
        <p:spPr>
          <a:xfrm>
            <a:off x="2205036" y="2576736"/>
            <a:ext cx="1004119"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compteront</a:t>
            </a:r>
            <a:endParaRPr lang="fr-FR" sz="1200" dirty="0">
              <a:solidFill>
                <a:schemeClr val="tx1"/>
              </a:solidFill>
              <a:latin typeface="Comic Sans MS" pitchFamily="66" charset="0"/>
            </a:endParaRPr>
          </a:p>
        </p:txBody>
      </p:sp>
      <p:sp>
        <p:nvSpPr>
          <p:cNvPr id="54" name="Rectangle 53"/>
          <p:cNvSpPr/>
          <p:nvPr/>
        </p:nvSpPr>
        <p:spPr>
          <a:xfrm>
            <a:off x="3281164" y="2576736"/>
            <a:ext cx="1083940"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comptaient</a:t>
            </a:r>
            <a:endParaRPr lang="fr-FR" sz="1200" dirty="0">
              <a:solidFill>
                <a:schemeClr val="tx1"/>
              </a:solidFill>
              <a:latin typeface="Comic Sans MS" pitchFamily="66" charset="0"/>
            </a:endParaRPr>
          </a:p>
        </p:txBody>
      </p:sp>
      <p:sp>
        <p:nvSpPr>
          <p:cNvPr id="55" name="Rectangle 54"/>
          <p:cNvSpPr/>
          <p:nvPr/>
        </p:nvSpPr>
        <p:spPr>
          <a:xfrm>
            <a:off x="4433292" y="2576736"/>
            <a:ext cx="86791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comptent</a:t>
            </a:r>
            <a:endParaRPr lang="fr-FR" sz="1200" dirty="0">
              <a:solidFill>
                <a:schemeClr val="tx1"/>
              </a:solidFill>
              <a:latin typeface="Comic Sans MS" pitchFamily="66" charset="0"/>
            </a:endParaRPr>
          </a:p>
        </p:txBody>
      </p:sp>
      <p:sp>
        <p:nvSpPr>
          <p:cNvPr id="56" name="ZoneTexte 55"/>
          <p:cNvSpPr txBox="1"/>
          <p:nvPr/>
        </p:nvSpPr>
        <p:spPr>
          <a:xfrm>
            <a:off x="186146" y="2936776"/>
            <a:ext cx="1658677" cy="646331"/>
          </a:xfrm>
          <a:prstGeom prst="rect">
            <a:avLst/>
          </a:prstGeom>
          <a:noFill/>
        </p:spPr>
        <p:txBody>
          <a:bodyPr wrap="square" rtlCol="0">
            <a:spAutoFit/>
          </a:bodyPr>
          <a:lstStyle/>
          <a:p>
            <a:pPr>
              <a:lnSpc>
                <a:spcPct val="300000"/>
              </a:lnSpc>
            </a:pPr>
            <a:r>
              <a:rPr lang="fr-FR" sz="1200" dirty="0" smtClean="0">
                <a:latin typeface="Comic Sans MS" pitchFamily="66" charset="0"/>
              </a:rPr>
              <a:t>L’année dernière je</a:t>
            </a:r>
            <a:endParaRPr lang="fr-FR" sz="1200" dirty="0">
              <a:latin typeface="Comic Sans MS" pitchFamily="66" charset="0"/>
            </a:endParaRPr>
          </a:p>
        </p:txBody>
      </p:sp>
      <p:sp>
        <p:nvSpPr>
          <p:cNvPr id="57" name="ZoneTexte 56"/>
          <p:cNvSpPr txBox="1"/>
          <p:nvPr/>
        </p:nvSpPr>
        <p:spPr>
          <a:xfrm>
            <a:off x="4866667" y="2936776"/>
            <a:ext cx="2162733" cy="646331"/>
          </a:xfrm>
          <a:prstGeom prst="rect">
            <a:avLst/>
          </a:prstGeom>
          <a:noFill/>
        </p:spPr>
        <p:txBody>
          <a:bodyPr wrap="square" rtlCol="0">
            <a:spAutoFit/>
          </a:bodyPr>
          <a:lstStyle/>
          <a:p>
            <a:pPr>
              <a:lnSpc>
                <a:spcPct val="300000"/>
              </a:lnSpc>
            </a:pPr>
            <a:r>
              <a:rPr lang="fr-FR" sz="1200" dirty="0" smtClean="0">
                <a:latin typeface="Comic Sans MS" pitchFamily="66" charset="0"/>
              </a:rPr>
              <a:t>un film à la télévision.</a:t>
            </a:r>
            <a:endParaRPr lang="fr-FR" sz="1200" dirty="0">
              <a:latin typeface="Comic Sans MS" pitchFamily="66" charset="0"/>
            </a:endParaRPr>
          </a:p>
        </p:txBody>
      </p:sp>
      <p:sp>
        <p:nvSpPr>
          <p:cNvPr id="58" name="Rectangle 57"/>
          <p:cNvSpPr/>
          <p:nvPr/>
        </p:nvSpPr>
        <p:spPr>
          <a:xfrm>
            <a:off x="1730498" y="3152800"/>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travaille</a:t>
            </a:r>
            <a:endParaRPr lang="fr-FR" sz="1200" dirty="0">
              <a:solidFill>
                <a:schemeClr val="tx1"/>
              </a:solidFill>
              <a:latin typeface="Comic Sans MS" pitchFamily="66" charset="0"/>
            </a:endParaRPr>
          </a:p>
        </p:txBody>
      </p:sp>
      <p:sp>
        <p:nvSpPr>
          <p:cNvPr id="59" name="Rectangle 58"/>
          <p:cNvSpPr/>
          <p:nvPr/>
        </p:nvSpPr>
        <p:spPr>
          <a:xfrm>
            <a:off x="2844129" y="3152800"/>
            <a:ext cx="942418"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travaillais</a:t>
            </a:r>
            <a:endParaRPr lang="fr-FR" sz="1200" dirty="0">
              <a:solidFill>
                <a:schemeClr val="tx1"/>
              </a:solidFill>
              <a:latin typeface="Comic Sans MS" pitchFamily="66" charset="0"/>
            </a:endParaRPr>
          </a:p>
        </p:txBody>
      </p:sp>
      <p:sp>
        <p:nvSpPr>
          <p:cNvPr id="60" name="Rectangle 59"/>
          <p:cNvSpPr/>
          <p:nvPr/>
        </p:nvSpPr>
        <p:spPr>
          <a:xfrm>
            <a:off x="3857228" y="3152800"/>
            <a:ext cx="1010022"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travaillerai</a:t>
            </a:r>
            <a:endParaRPr lang="fr-FR" sz="1200" dirty="0">
              <a:solidFill>
                <a:schemeClr val="tx1"/>
              </a:solidFill>
              <a:latin typeface="Comic Sans MS" pitchFamily="66" charset="0"/>
            </a:endParaRPr>
          </a:p>
        </p:txBody>
      </p:sp>
      <p:sp>
        <p:nvSpPr>
          <p:cNvPr id="61" name="ZoneTexte 60"/>
          <p:cNvSpPr txBox="1"/>
          <p:nvPr/>
        </p:nvSpPr>
        <p:spPr>
          <a:xfrm>
            <a:off x="186147" y="3512840"/>
            <a:ext cx="1802865" cy="646331"/>
          </a:xfrm>
          <a:prstGeom prst="rect">
            <a:avLst/>
          </a:prstGeom>
          <a:noFill/>
        </p:spPr>
        <p:txBody>
          <a:bodyPr wrap="square" rtlCol="0">
            <a:spAutoFit/>
          </a:bodyPr>
          <a:lstStyle/>
          <a:p>
            <a:pPr>
              <a:lnSpc>
                <a:spcPct val="300000"/>
              </a:lnSpc>
            </a:pPr>
            <a:r>
              <a:rPr lang="fr-FR" sz="1200" dirty="0" smtClean="0">
                <a:latin typeface="Comic Sans MS" pitchFamily="66" charset="0"/>
              </a:rPr>
              <a:t>La semaine dernière il</a:t>
            </a:r>
            <a:endParaRPr lang="fr-FR" sz="1200" dirty="0">
              <a:latin typeface="Comic Sans MS" pitchFamily="66" charset="0"/>
            </a:endParaRPr>
          </a:p>
        </p:txBody>
      </p:sp>
      <p:sp>
        <p:nvSpPr>
          <p:cNvPr id="62" name="ZoneTexte 61"/>
          <p:cNvSpPr txBox="1"/>
          <p:nvPr/>
        </p:nvSpPr>
        <p:spPr>
          <a:xfrm>
            <a:off x="4653137" y="3512840"/>
            <a:ext cx="1728192" cy="546496"/>
          </a:xfrm>
          <a:prstGeom prst="rect">
            <a:avLst/>
          </a:prstGeom>
          <a:noFill/>
        </p:spPr>
        <p:txBody>
          <a:bodyPr wrap="square" rtlCol="0">
            <a:spAutoFit/>
          </a:bodyPr>
          <a:lstStyle/>
          <a:p>
            <a:pPr>
              <a:lnSpc>
                <a:spcPct val="300000"/>
              </a:lnSpc>
            </a:pPr>
            <a:r>
              <a:rPr lang="fr-FR" sz="1200" dirty="0" smtClean="0">
                <a:latin typeface="Comic Sans MS" pitchFamily="66" charset="0"/>
              </a:rPr>
              <a:t>malade.</a:t>
            </a:r>
            <a:endParaRPr lang="fr-FR" sz="1200" dirty="0">
              <a:latin typeface="Comic Sans MS" pitchFamily="66" charset="0"/>
            </a:endParaRPr>
          </a:p>
        </p:txBody>
      </p:sp>
      <p:sp>
        <p:nvSpPr>
          <p:cNvPr id="63" name="Rectangle 62"/>
          <p:cNvSpPr/>
          <p:nvPr/>
        </p:nvSpPr>
        <p:spPr>
          <a:xfrm>
            <a:off x="1935882" y="3728864"/>
            <a:ext cx="792087"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est</a:t>
            </a:r>
            <a:endParaRPr lang="fr-FR" sz="1200" dirty="0">
              <a:solidFill>
                <a:schemeClr val="tx1"/>
              </a:solidFill>
              <a:latin typeface="Comic Sans MS" pitchFamily="66" charset="0"/>
            </a:endParaRPr>
          </a:p>
        </p:txBody>
      </p:sp>
      <p:sp>
        <p:nvSpPr>
          <p:cNvPr id="64" name="Rectangle 63"/>
          <p:cNvSpPr/>
          <p:nvPr/>
        </p:nvSpPr>
        <p:spPr>
          <a:xfrm>
            <a:off x="2803798" y="3728864"/>
            <a:ext cx="943744"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était</a:t>
            </a:r>
            <a:endParaRPr lang="fr-FR" sz="1200" dirty="0">
              <a:solidFill>
                <a:schemeClr val="tx1"/>
              </a:solidFill>
              <a:latin typeface="Comic Sans MS" pitchFamily="66" charset="0"/>
            </a:endParaRPr>
          </a:p>
        </p:txBody>
      </p:sp>
      <p:sp>
        <p:nvSpPr>
          <p:cNvPr id="65" name="Rectangle 64"/>
          <p:cNvSpPr/>
          <p:nvPr/>
        </p:nvSpPr>
        <p:spPr>
          <a:xfrm>
            <a:off x="3811910" y="3728864"/>
            <a:ext cx="803548"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sera</a:t>
            </a:r>
            <a:endParaRPr lang="fr-FR" sz="1200" dirty="0">
              <a:solidFill>
                <a:schemeClr val="tx1"/>
              </a:solidFill>
              <a:latin typeface="Comic Sans MS" pitchFamily="66" charset="0"/>
            </a:endParaRPr>
          </a:p>
        </p:txBody>
      </p:sp>
      <p:grpSp>
        <p:nvGrpSpPr>
          <p:cNvPr id="66" name="Groupe 65"/>
          <p:cNvGrpSpPr/>
          <p:nvPr/>
        </p:nvGrpSpPr>
        <p:grpSpPr>
          <a:xfrm>
            <a:off x="116632" y="4232920"/>
            <a:ext cx="6653336" cy="495126"/>
            <a:chOff x="116632" y="1352600"/>
            <a:chExt cx="6653336" cy="495126"/>
          </a:xfrm>
        </p:grpSpPr>
        <p:grpSp>
          <p:nvGrpSpPr>
            <p:cNvPr id="67" name="Groupe 66"/>
            <p:cNvGrpSpPr/>
            <p:nvPr/>
          </p:nvGrpSpPr>
          <p:grpSpPr>
            <a:xfrm>
              <a:off x="116632" y="1352600"/>
              <a:ext cx="360040" cy="461665"/>
              <a:chOff x="116632" y="1352600"/>
              <a:chExt cx="360040" cy="461665"/>
            </a:xfrm>
          </p:grpSpPr>
          <p:sp>
            <p:nvSpPr>
              <p:cNvPr id="70" name="Ellipse 6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ZoneTexte 7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8" name="ZoneTexte 67"/>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chaque phrase avec l’un des mots suivants :</a:t>
              </a:r>
              <a:endParaRPr lang="fr-FR" sz="1400" u="sng" dirty="0">
                <a:latin typeface="SimpleRonde" pitchFamily="2" charset="0"/>
              </a:endParaRPr>
            </a:p>
          </p:txBody>
        </p:sp>
        <p:sp>
          <p:nvSpPr>
            <p:cNvPr id="69" name="Rectangle à coins arrondis 6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72" name="ZoneTexte 71"/>
          <p:cNvSpPr txBox="1"/>
          <p:nvPr/>
        </p:nvSpPr>
        <p:spPr>
          <a:xfrm>
            <a:off x="286755" y="4748009"/>
            <a:ext cx="6382605" cy="276999"/>
          </a:xfrm>
          <a:prstGeom prst="rect">
            <a:avLst/>
          </a:prstGeom>
          <a:noFill/>
        </p:spPr>
        <p:txBody>
          <a:bodyPr wrap="square" rtlCol="0">
            <a:spAutoFit/>
          </a:bodyPr>
          <a:lstStyle/>
          <a:p>
            <a:r>
              <a:rPr lang="fr-FR" sz="1200" i="1" dirty="0" smtClean="0">
                <a:latin typeface="Comic Sans MS" pitchFamily="66" charset="0"/>
              </a:rPr>
              <a:t>l’été prochain – l’hiver dernier – dans une semaine – actuellement – le mois dernier</a:t>
            </a:r>
            <a:endParaRPr lang="fr-FR" sz="1200" i="1" dirty="0">
              <a:latin typeface="Comic Sans MS" pitchFamily="66" charset="0"/>
            </a:endParaRPr>
          </a:p>
        </p:txBody>
      </p:sp>
      <p:sp>
        <p:nvSpPr>
          <p:cNvPr id="73" name="ZoneTexte 72"/>
          <p:cNvSpPr txBox="1"/>
          <p:nvPr/>
        </p:nvSpPr>
        <p:spPr>
          <a:xfrm>
            <a:off x="2672916" y="5028836"/>
            <a:ext cx="3996444" cy="2862322"/>
          </a:xfrm>
          <a:prstGeom prst="rect">
            <a:avLst/>
          </a:prstGeom>
          <a:noFill/>
        </p:spPr>
        <p:txBody>
          <a:bodyPr wrap="square" rtlCol="0">
            <a:spAutoFit/>
          </a:bodyPr>
          <a:lstStyle/>
          <a:p>
            <a:pPr>
              <a:lnSpc>
                <a:spcPct val="300000"/>
              </a:lnSpc>
            </a:pPr>
            <a:r>
              <a:rPr lang="fr-FR" sz="1200" dirty="0" smtClean="0">
                <a:latin typeface="Comic Sans MS" pitchFamily="66" charset="0"/>
              </a:rPr>
              <a:t>vous partirez voir vos cousins.</a:t>
            </a:r>
          </a:p>
          <a:p>
            <a:pPr>
              <a:lnSpc>
                <a:spcPct val="300000"/>
              </a:lnSpc>
            </a:pPr>
            <a:r>
              <a:rPr lang="fr-FR" sz="1200" dirty="0" smtClean="0">
                <a:latin typeface="Comic Sans MS" pitchFamily="66" charset="0"/>
              </a:rPr>
              <a:t>les jeux olympiques avaient lieu à Vancouver.</a:t>
            </a:r>
          </a:p>
          <a:p>
            <a:pPr>
              <a:lnSpc>
                <a:spcPct val="300000"/>
              </a:lnSpc>
            </a:pPr>
            <a:r>
              <a:rPr lang="fr-FR" sz="1200" dirty="0" smtClean="0">
                <a:latin typeface="Comic Sans MS" pitchFamily="66" charset="0"/>
              </a:rPr>
              <a:t>les enfants ont participé au cross de Mende.</a:t>
            </a:r>
          </a:p>
          <a:p>
            <a:pPr>
              <a:lnSpc>
                <a:spcPct val="300000"/>
              </a:lnSpc>
            </a:pPr>
            <a:r>
              <a:rPr lang="fr-FR" sz="1200" dirty="0" smtClean="0">
                <a:latin typeface="Comic Sans MS" pitchFamily="66" charset="0"/>
              </a:rPr>
              <a:t>ils devraient faire du camping.</a:t>
            </a:r>
          </a:p>
          <a:p>
            <a:pPr>
              <a:lnSpc>
                <a:spcPct val="300000"/>
              </a:lnSpc>
            </a:pPr>
            <a:r>
              <a:rPr lang="fr-FR" sz="1200" dirty="0" smtClean="0">
                <a:latin typeface="Comic Sans MS" pitchFamily="66" charset="0"/>
              </a:rPr>
              <a:t>nous nous promenons le long des berges de la Seine.</a:t>
            </a:r>
          </a:p>
        </p:txBody>
      </p:sp>
      <p:pic>
        <p:nvPicPr>
          <p:cNvPr id="74" name="Image 73"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2" y="5211839"/>
            <a:ext cx="1995857" cy="423106"/>
          </a:xfrm>
          <a:prstGeom prst="rect">
            <a:avLst/>
          </a:prstGeom>
        </p:spPr>
      </p:pic>
      <p:pic>
        <p:nvPicPr>
          <p:cNvPr id="75" name="Image 74"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1" y="5738482"/>
            <a:ext cx="1995857" cy="423106"/>
          </a:xfrm>
          <a:prstGeom prst="rect">
            <a:avLst/>
          </a:prstGeom>
        </p:spPr>
      </p:pic>
      <p:pic>
        <p:nvPicPr>
          <p:cNvPr id="76" name="Image 75"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4" y="6330094"/>
            <a:ext cx="1995857" cy="423106"/>
          </a:xfrm>
          <a:prstGeom prst="rect">
            <a:avLst/>
          </a:prstGeom>
        </p:spPr>
      </p:pic>
      <p:pic>
        <p:nvPicPr>
          <p:cNvPr id="77" name="Image 76"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0" y="6860875"/>
            <a:ext cx="1995857" cy="423106"/>
          </a:xfrm>
          <a:prstGeom prst="rect">
            <a:avLst/>
          </a:prstGeom>
        </p:spPr>
      </p:pic>
      <p:pic>
        <p:nvPicPr>
          <p:cNvPr id="78" name="Image 77"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3" y="7423230"/>
            <a:ext cx="1995857" cy="423106"/>
          </a:xfrm>
          <a:prstGeom prst="rect">
            <a:avLst/>
          </a:prstGeom>
        </p:spPr>
      </p:pic>
      <p:grpSp>
        <p:nvGrpSpPr>
          <p:cNvPr id="79" name="Groupe 78"/>
          <p:cNvGrpSpPr/>
          <p:nvPr/>
        </p:nvGrpSpPr>
        <p:grpSpPr>
          <a:xfrm>
            <a:off x="116632" y="7905328"/>
            <a:ext cx="6653336" cy="818292"/>
            <a:chOff x="116632" y="1352600"/>
            <a:chExt cx="6653336" cy="818292"/>
          </a:xfrm>
        </p:grpSpPr>
        <p:grpSp>
          <p:nvGrpSpPr>
            <p:cNvPr id="80" name="Groupe 79"/>
            <p:cNvGrpSpPr/>
            <p:nvPr/>
          </p:nvGrpSpPr>
          <p:grpSpPr>
            <a:xfrm>
              <a:off x="116632" y="1352600"/>
              <a:ext cx="360040" cy="461665"/>
              <a:chOff x="116632" y="1352600"/>
              <a:chExt cx="360040" cy="461665"/>
            </a:xfrm>
          </p:grpSpPr>
          <p:sp>
            <p:nvSpPr>
              <p:cNvPr id="83" name="Ellipse 8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ZoneTexte 8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1" name="ZoneTexte 80"/>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Souligne en rouge les phrases au passé, en bleu celles au présent et en vert celles au futur.</a:t>
              </a:r>
              <a:endParaRPr lang="fr-FR" sz="1400" u="sng" dirty="0">
                <a:latin typeface="SimpleRonde" pitchFamily="2" charset="0"/>
              </a:endParaRPr>
            </a:p>
          </p:txBody>
        </p:sp>
        <p:sp>
          <p:nvSpPr>
            <p:cNvPr id="82" name="Rectangle à coins arrondis 8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 name="ZoneTexte 2"/>
          <p:cNvSpPr txBox="1"/>
          <p:nvPr/>
        </p:nvSpPr>
        <p:spPr>
          <a:xfrm>
            <a:off x="186146" y="8553400"/>
            <a:ext cx="3291911" cy="1200329"/>
          </a:xfrm>
          <a:prstGeom prst="rect">
            <a:avLst/>
          </a:prstGeom>
          <a:noFill/>
        </p:spPr>
        <p:txBody>
          <a:bodyPr wrap="square" rtlCol="0">
            <a:spAutoFit/>
          </a:bodyPr>
          <a:lstStyle/>
          <a:p>
            <a:pPr>
              <a:lnSpc>
                <a:spcPct val="200000"/>
              </a:lnSpc>
            </a:pPr>
            <a:r>
              <a:rPr lang="fr-FR" sz="1200" dirty="0" smtClean="0">
                <a:latin typeface="Comic Sans MS" pitchFamily="66" charset="0"/>
              </a:rPr>
              <a:t>L’an prochain, je passerai au CE2.</a:t>
            </a:r>
          </a:p>
          <a:p>
            <a:pPr>
              <a:lnSpc>
                <a:spcPct val="200000"/>
              </a:lnSpc>
            </a:pPr>
            <a:r>
              <a:rPr lang="fr-FR" sz="1200" dirty="0" smtClean="0">
                <a:latin typeface="Comic Sans MS" pitchFamily="66" charset="0"/>
              </a:rPr>
              <a:t>Cet été, elle jouait avec ses amis.</a:t>
            </a:r>
          </a:p>
          <a:p>
            <a:pPr>
              <a:lnSpc>
                <a:spcPct val="200000"/>
              </a:lnSpc>
            </a:pPr>
            <a:r>
              <a:rPr lang="fr-FR" sz="1200" dirty="0" smtClean="0">
                <a:latin typeface="Comic Sans MS" pitchFamily="66" charset="0"/>
              </a:rPr>
              <a:t>Autrefois, il n’y avait pas de télévision.</a:t>
            </a:r>
          </a:p>
        </p:txBody>
      </p:sp>
      <p:sp>
        <p:nvSpPr>
          <p:cNvPr id="85" name="ZoneTexte 84"/>
          <p:cNvSpPr txBox="1"/>
          <p:nvPr/>
        </p:nvSpPr>
        <p:spPr>
          <a:xfrm>
            <a:off x="3460439" y="8553400"/>
            <a:ext cx="3291911" cy="1200329"/>
          </a:xfrm>
          <a:prstGeom prst="rect">
            <a:avLst/>
          </a:prstGeom>
          <a:noFill/>
        </p:spPr>
        <p:txBody>
          <a:bodyPr wrap="square" rtlCol="0">
            <a:spAutoFit/>
          </a:bodyPr>
          <a:lstStyle/>
          <a:p>
            <a:pPr>
              <a:lnSpc>
                <a:spcPct val="200000"/>
              </a:lnSpc>
            </a:pPr>
            <a:r>
              <a:rPr lang="fr-FR" sz="1200" dirty="0" smtClean="0">
                <a:latin typeface="Comic Sans MS" pitchFamily="66" charset="0"/>
              </a:rPr>
              <a:t>Jadis, les avions n’existaient pas.</a:t>
            </a:r>
          </a:p>
          <a:p>
            <a:pPr>
              <a:lnSpc>
                <a:spcPct val="200000"/>
              </a:lnSpc>
            </a:pPr>
            <a:r>
              <a:rPr lang="fr-FR" sz="1200" dirty="0" smtClean="0">
                <a:latin typeface="Comic Sans MS" pitchFamily="66" charset="0"/>
              </a:rPr>
              <a:t>Tout à l’heure, le concert commencera.</a:t>
            </a:r>
          </a:p>
          <a:p>
            <a:pPr>
              <a:lnSpc>
                <a:spcPct val="200000"/>
              </a:lnSpc>
            </a:pPr>
            <a:r>
              <a:rPr lang="fr-FR" sz="1200" dirty="0" smtClean="0">
                <a:latin typeface="Comic Sans MS" pitchFamily="66" charset="0"/>
              </a:rPr>
              <a:t>En ce moment, les feuilles ne bougent pas.</a:t>
            </a:r>
          </a:p>
        </p:txBody>
      </p:sp>
    </p:spTree>
    <p:extLst>
      <p:ext uri="{BB962C8B-B14F-4D97-AF65-F5344CB8AC3E}">
        <p14:creationId xmlns:p14="http://schemas.microsoft.com/office/powerpoint/2010/main" val="1476186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Le présent des verbes </a:t>
            </a:r>
            <a:r>
              <a:rPr lang="fr-FR" sz="2400" dirty="0"/>
              <a:t>du 1</a:t>
            </a:r>
            <a:r>
              <a:rPr lang="fr-FR" sz="2400" baseline="30000" dirty="0"/>
              <a:t>er</a:t>
            </a:r>
            <a:r>
              <a:rPr lang="fr-FR" sz="2400" dirty="0"/>
              <a:t> groupe</a:t>
            </a:r>
          </a:p>
        </p:txBody>
      </p:sp>
      <p:grpSp>
        <p:nvGrpSpPr>
          <p:cNvPr id="5" name="Groupe 4"/>
          <p:cNvGrpSpPr/>
          <p:nvPr/>
        </p:nvGrpSpPr>
        <p:grpSpPr>
          <a:xfrm>
            <a:off x="116632" y="3440832"/>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Récris la phrase suivante en changeant le sujet.</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12" name="Groupe 11"/>
          <p:cNvGrpSpPr/>
          <p:nvPr/>
        </p:nvGrpSpPr>
        <p:grpSpPr>
          <a:xfrm>
            <a:off x="116632" y="5817096"/>
            <a:ext cx="6653336" cy="818292"/>
            <a:chOff x="116632" y="1352600"/>
            <a:chExt cx="6653336" cy="818292"/>
          </a:xfrm>
        </p:grpSpPr>
        <p:grpSp>
          <p:nvGrpSpPr>
            <p:cNvPr id="13" name="Groupe 12"/>
            <p:cNvGrpSpPr/>
            <p:nvPr/>
          </p:nvGrpSpPr>
          <p:grpSpPr>
            <a:xfrm>
              <a:off x="116632" y="1352600"/>
              <a:ext cx="360040" cy="461665"/>
              <a:chOff x="116632" y="1352600"/>
              <a:chExt cx="360040" cy="461665"/>
            </a:xfrm>
          </p:grpSpPr>
          <p:sp>
            <p:nvSpPr>
              <p:cNvPr id="16" name="Ellipse 1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conjuguant le verbe entre parenthèses au présent.</a:t>
              </a:r>
              <a:endParaRPr lang="fr-FR" sz="1400" u="sng" dirty="0">
                <a:latin typeface="SimpleRonde" pitchFamily="2" charset="0"/>
              </a:endParaRPr>
            </a:p>
          </p:txBody>
        </p:sp>
        <p:sp>
          <p:nvSpPr>
            <p:cNvPr id="15" name="Rectangle à coins arrondis 1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8" name="ZoneTexte 17"/>
          <p:cNvSpPr txBox="1"/>
          <p:nvPr/>
        </p:nvSpPr>
        <p:spPr>
          <a:xfrm>
            <a:off x="296652" y="6483166"/>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journalistes (poser) des questions au nouveau ministre.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La finaliste (remporter) la compétition haut la main.</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Angel et Bastien (écouter) l’histoire de la maitresse.</a:t>
            </a:r>
            <a:endParaRPr lang="fr-FR" sz="1200" dirty="0">
              <a:latin typeface="Comic Sans MS" pitchFamily="66" charset="0"/>
            </a:endParaRPr>
          </a:p>
        </p:txBody>
      </p:sp>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960934"/>
            <a:ext cx="6192688" cy="502778"/>
          </a:xfrm>
          <a:prstGeom prst="rect">
            <a:avLst/>
          </a:prstGeom>
        </p:spPr>
      </p:pic>
      <p:pic>
        <p:nvPicPr>
          <p:cNvPr id="20" name="Image 1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7960494"/>
            <a:ext cx="6192688" cy="502778"/>
          </a:xfrm>
          <a:prstGeom prst="rect">
            <a:avLst/>
          </a:prstGeom>
        </p:spPr>
      </p:pic>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8883823"/>
            <a:ext cx="6192688" cy="502778"/>
          </a:xfrm>
          <a:prstGeom prst="rect">
            <a:avLst/>
          </a:prstGeom>
        </p:spPr>
      </p:pic>
      <p:sp>
        <p:nvSpPr>
          <p:cNvPr id="32" name="ZoneTexte 31"/>
          <p:cNvSpPr txBox="1"/>
          <p:nvPr/>
        </p:nvSpPr>
        <p:spPr>
          <a:xfrm>
            <a:off x="321804" y="3728864"/>
            <a:ext cx="6372708" cy="1477328"/>
          </a:xfrm>
          <a:prstGeom prst="rect">
            <a:avLst/>
          </a:prstGeom>
          <a:noFill/>
        </p:spPr>
        <p:txBody>
          <a:bodyPr wrap="square" rtlCol="0">
            <a:spAutoFit/>
          </a:bodyPr>
          <a:lstStyle/>
          <a:p>
            <a:pPr algn="just">
              <a:lnSpc>
                <a:spcPct val="250000"/>
              </a:lnSpc>
            </a:pPr>
            <a:r>
              <a:rPr lang="fr-FR" sz="1200" dirty="0" smtClean="0">
                <a:latin typeface="Comic Sans MS" pitchFamily="66" charset="0"/>
              </a:rPr>
              <a:t>Je chante sous la douche.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Elle creuse un trou dans le jardin.</a:t>
            </a:r>
            <a:endParaRPr lang="fr-FR" sz="1200" dirty="0">
              <a:latin typeface="Comic Sans MS" pitchFamily="66" charset="0"/>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01216" y="4206632"/>
            <a:ext cx="6192688" cy="502778"/>
          </a:xfrm>
          <a:prstGeom prst="rect">
            <a:avLst/>
          </a:prstGeom>
        </p:spPr>
      </p:pic>
      <p:pic>
        <p:nvPicPr>
          <p:cNvPr id="34" name="Image 3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01216" y="5206192"/>
            <a:ext cx="6192688" cy="502778"/>
          </a:xfrm>
          <a:prstGeom prst="rect">
            <a:avLst/>
          </a:prstGeom>
        </p:spPr>
      </p:pic>
      <p:sp>
        <p:nvSpPr>
          <p:cNvPr id="30" name="ZoneTexte 29"/>
          <p:cNvSpPr txBox="1"/>
          <p:nvPr/>
        </p:nvSpPr>
        <p:spPr>
          <a:xfrm>
            <a:off x="387772" y="4295532"/>
            <a:ext cx="2016224" cy="369332"/>
          </a:xfrm>
          <a:prstGeom prst="rect">
            <a:avLst/>
          </a:prstGeom>
          <a:noFill/>
        </p:spPr>
        <p:txBody>
          <a:bodyPr wrap="square" rtlCol="0">
            <a:spAutoFit/>
          </a:bodyPr>
          <a:lstStyle/>
          <a:p>
            <a:r>
              <a:rPr lang="fr-FR" b="1" dirty="0" smtClean="0">
                <a:latin typeface="Cursive standard" pitchFamily="2" charset="0"/>
              </a:rPr>
              <a:t>Tu</a:t>
            </a:r>
            <a:endParaRPr lang="fr-FR" b="1" dirty="0">
              <a:latin typeface="Cursive standard" pitchFamily="2" charset="0"/>
            </a:endParaRPr>
          </a:p>
        </p:txBody>
      </p:sp>
      <p:sp>
        <p:nvSpPr>
          <p:cNvPr id="35" name="ZoneTexte 34"/>
          <p:cNvSpPr txBox="1"/>
          <p:nvPr/>
        </p:nvSpPr>
        <p:spPr>
          <a:xfrm>
            <a:off x="401216" y="5295092"/>
            <a:ext cx="2016224" cy="369332"/>
          </a:xfrm>
          <a:prstGeom prst="rect">
            <a:avLst/>
          </a:prstGeom>
          <a:noFill/>
        </p:spPr>
        <p:txBody>
          <a:bodyPr wrap="square" rtlCol="0">
            <a:spAutoFit/>
          </a:bodyPr>
          <a:lstStyle/>
          <a:p>
            <a:r>
              <a:rPr lang="fr-FR" b="1" dirty="0" smtClean="0">
                <a:latin typeface="Cursive standard" pitchFamily="2" charset="0"/>
              </a:rPr>
              <a:t>Ma sœur et moi</a:t>
            </a:r>
            <a:endParaRPr lang="fr-FR" b="1" dirty="0">
              <a:latin typeface="Cursive standard" pitchFamily="2" charset="0"/>
            </a:endParaRPr>
          </a:p>
        </p:txBody>
      </p:sp>
      <p:grpSp>
        <p:nvGrpSpPr>
          <p:cNvPr id="31" name="Groupe 30"/>
          <p:cNvGrpSpPr/>
          <p:nvPr/>
        </p:nvGrpSpPr>
        <p:grpSpPr>
          <a:xfrm>
            <a:off x="116632" y="1136576"/>
            <a:ext cx="6653336" cy="495126"/>
            <a:chOff x="116632" y="1352600"/>
            <a:chExt cx="6653336" cy="495126"/>
          </a:xfrm>
        </p:grpSpPr>
        <p:grpSp>
          <p:nvGrpSpPr>
            <p:cNvPr id="36" name="Groupe 35"/>
            <p:cNvGrpSpPr/>
            <p:nvPr/>
          </p:nvGrpSpPr>
          <p:grpSpPr>
            <a:xfrm>
              <a:off x="116632" y="1352600"/>
              <a:ext cx="360040" cy="461665"/>
              <a:chOff x="116632" y="1352600"/>
              <a:chExt cx="360040" cy="461665"/>
            </a:xfrm>
          </p:grpSpPr>
          <p:sp>
            <p:nvSpPr>
              <p:cNvPr id="43" name="Ellipse 4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1" name="ZoneTexte 40"/>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le pronom personnel </a:t>
              </a:r>
              <a:r>
                <a:rPr lang="fr-FR" sz="1400" u="sng" smtClean="0">
                  <a:latin typeface="SimpleRonde" pitchFamily="2" charset="0"/>
                </a:rPr>
                <a:t>qui convient.</a:t>
              </a:r>
              <a:endParaRPr lang="fr-FR" sz="1400" u="sng" dirty="0">
                <a:latin typeface="SimpleRonde" pitchFamily="2" charset="0"/>
              </a:endParaRPr>
            </a:p>
          </p:txBody>
        </p:sp>
        <p:sp>
          <p:nvSpPr>
            <p:cNvPr id="42" name="Rectangle à coins arrondis 4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5" name="ZoneTexte 44"/>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ramassez les copies.</a:t>
            </a:r>
          </a:p>
          <a:p>
            <a:pPr>
              <a:lnSpc>
                <a:spcPct val="200000"/>
              </a:lnSpc>
            </a:pPr>
            <a:r>
              <a:rPr lang="fr-FR" sz="1200" dirty="0" smtClean="0">
                <a:latin typeface="Comic Sans MS" pitchFamily="66" charset="0"/>
              </a:rPr>
              <a:t>............ plantons des fleurs.</a:t>
            </a:r>
          </a:p>
          <a:p>
            <a:pPr>
              <a:lnSpc>
                <a:spcPct val="200000"/>
              </a:lnSpc>
            </a:pPr>
            <a:r>
              <a:rPr lang="fr-FR" sz="1200" dirty="0" smtClean="0">
                <a:latin typeface="Comic Sans MS" pitchFamily="66" charset="0"/>
              </a:rPr>
              <a:t>............ dessinent une voiture.</a:t>
            </a:r>
          </a:p>
          <a:p>
            <a:pPr>
              <a:lnSpc>
                <a:spcPct val="200000"/>
              </a:lnSpc>
            </a:pPr>
            <a:r>
              <a:rPr lang="fr-FR" sz="1200" dirty="0" smtClean="0">
                <a:latin typeface="Comic Sans MS" pitchFamily="66" charset="0"/>
              </a:rPr>
              <a:t>............ dépasse en coloriant.</a:t>
            </a:r>
            <a:endParaRPr lang="fr-FR" sz="1200" dirty="0">
              <a:latin typeface="Comic Sans MS" pitchFamily="66" charset="0"/>
            </a:endParaRPr>
          </a:p>
        </p:txBody>
      </p:sp>
      <p:sp>
        <p:nvSpPr>
          <p:cNvPr id="46" name="ZoneTexte 45"/>
          <p:cNvSpPr txBox="1"/>
          <p:nvPr/>
        </p:nvSpPr>
        <p:spPr>
          <a:xfrm>
            <a:off x="3573016" y="1856656"/>
            <a:ext cx="3196952" cy="1569660"/>
          </a:xfrm>
          <a:prstGeom prst="rect">
            <a:avLst/>
          </a:prstGeom>
          <a:noFill/>
        </p:spPr>
        <p:txBody>
          <a:bodyPr wrap="square" rtlCol="0">
            <a:spAutoFit/>
          </a:bodyPr>
          <a:lstStyle/>
          <a:p>
            <a:pPr>
              <a:lnSpc>
                <a:spcPct val="200000"/>
              </a:lnSpc>
            </a:pPr>
            <a:r>
              <a:rPr lang="fr-FR" sz="1200" dirty="0" smtClean="0">
                <a:latin typeface="Comic Sans MS" pitchFamily="66" charset="0"/>
              </a:rPr>
              <a:t>............ préférons rester à la maison.</a:t>
            </a:r>
          </a:p>
          <a:p>
            <a:pPr>
              <a:lnSpc>
                <a:spcPct val="200000"/>
              </a:lnSpc>
            </a:pPr>
            <a:r>
              <a:rPr lang="fr-FR" sz="1200" dirty="0" smtClean="0">
                <a:latin typeface="Comic Sans MS" pitchFamily="66" charset="0"/>
              </a:rPr>
              <a:t>............ porte les valises.</a:t>
            </a:r>
          </a:p>
          <a:p>
            <a:pPr>
              <a:lnSpc>
                <a:spcPct val="200000"/>
              </a:lnSpc>
            </a:pPr>
            <a:r>
              <a:rPr lang="fr-FR" sz="1200" dirty="0" smtClean="0">
                <a:latin typeface="Comic Sans MS" pitchFamily="66" charset="0"/>
              </a:rPr>
              <a:t>............ enregistrez votre travail.</a:t>
            </a:r>
          </a:p>
          <a:p>
            <a:pPr>
              <a:lnSpc>
                <a:spcPct val="200000"/>
              </a:lnSpc>
            </a:pPr>
            <a:r>
              <a:rPr lang="fr-FR" sz="1200" dirty="0" smtClean="0">
                <a:latin typeface="Comic Sans MS" pitchFamily="66" charset="0"/>
              </a:rPr>
              <a:t>............ coupent du bois pour la cheminée.</a:t>
            </a:r>
            <a:endParaRPr lang="fr-FR" sz="1200" dirty="0">
              <a:latin typeface="Comic Sans MS" pitchFamily="66" charset="0"/>
            </a:endParaRPr>
          </a:p>
        </p:txBody>
      </p:sp>
      <p:cxnSp>
        <p:nvCxnSpPr>
          <p:cNvPr id="47" name="Connecteur droit 46"/>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752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Le présent des verbes </a:t>
            </a:r>
            <a:r>
              <a:rPr lang="fr-FR" sz="2400" dirty="0"/>
              <a:t>du 1</a:t>
            </a:r>
            <a:r>
              <a:rPr lang="fr-FR" sz="2400" baseline="30000" dirty="0"/>
              <a:t>er</a:t>
            </a:r>
            <a:r>
              <a:rPr lang="fr-FR" sz="2400" dirty="0"/>
              <a:t> groupe</a:t>
            </a:r>
          </a:p>
        </p:txBody>
      </p:sp>
      <p:grpSp>
        <p:nvGrpSpPr>
          <p:cNvPr id="5" name="Groupe 4"/>
          <p:cNvGrpSpPr/>
          <p:nvPr/>
        </p:nvGrpSpPr>
        <p:grpSpPr>
          <a:xfrm>
            <a:off x="116632" y="1280592"/>
            <a:ext cx="6653336" cy="818292"/>
            <a:chOff x="116632" y="1352600"/>
            <a:chExt cx="6653336" cy="818292"/>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les verbes au présent des 2</a:t>
              </a:r>
              <a:r>
                <a:rPr lang="fr-FR" sz="1400" u="sng" baseline="30000" dirty="0" smtClean="0">
                  <a:latin typeface="SimpleRonde" pitchFamily="2" charset="0"/>
                </a:rPr>
                <a:t>ème</a:t>
              </a:r>
              <a:r>
                <a:rPr lang="fr-FR" sz="1400" u="sng" dirty="0" smtClean="0">
                  <a:latin typeface="SimpleRonde" pitchFamily="2" charset="0"/>
                </a:rPr>
                <a:t> personnes du singulier et du pluriel.</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12" name="Groupe 11"/>
          <p:cNvGrpSpPr/>
          <p:nvPr/>
        </p:nvGrpSpPr>
        <p:grpSpPr>
          <a:xfrm>
            <a:off x="116632" y="4304928"/>
            <a:ext cx="6653336" cy="495126"/>
            <a:chOff x="116632" y="1352600"/>
            <a:chExt cx="6653336" cy="495126"/>
          </a:xfrm>
        </p:grpSpPr>
        <p:grpSp>
          <p:nvGrpSpPr>
            <p:cNvPr id="13" name="Groupe 12"/>
            <p:cNvGrpSpPr/>
            <p:nvPr/>
          </p:nvGrpSpPr>
          <p:grpSpPr>
            <a:xfrm>
              <a:off x="116632" y="1352600"/>
              <a:ext cx="360040" cy="461665"/>
              <a:chOff x="116632" y="1352600"/>
              <a:chExt cx="360040" cy="461665"/>
            </a:xfrm>
          </p:grpSpPr>
          <p:sp>
            <p:nvSpPr>
              <p:cNvPr id="16" name="Ellipse 1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ces phrases au présent.</a:t>
              </a:r>
              <a:endParaRPr lang="fr-FR" sz="1400" u="sng" dirty="0">
                <a:latin typeface="SimpleRonde" pitchFamily="2" charset="0"/>
              </a:endParaRPr>
            </a:p>
          </p:txBody>
        </p:sp>
        <p:sp>
          <p:nvSpPr>
            <p:cNvPr id="15" name="Rectangle à coins arrondis 1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8" name="ZoneTexte 17"/>
          <p:cNvSpPr txBox="1"/>
          <p:nvPr/>
        </p:nvSpPr>
        <p:spPr>
          <a:xfrm>
            <a:off x="296652" y="4664968"/>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insectes bourdonneront au-dessus des fleurs.</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Je présenterai mon exposé à la classe.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Nous racontions nos vacances.</a:t>
            </a:r>
            <a:endParaRPr lang="fr-FR" sz="1200" dirty="0">
              <a:latin typeface="Comic Sans MS" pitchFamily="66" charset="0"/>
            </a:endParaRPr>
          </a:p>
        </p:txBody>
      </p:sp>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142736"/>
            <a:ext cx="6192688" cy="502778"/>
          </a:xfrm>
          <a:prstGeom prst="rect">
            <a:avLst/>
          </a:prstGeom>
        </p:spPr>
      </p:pic>
      <p:pic>
        <p:nvPicPr>
          <p:cNvPr id="20" name="Image 1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142296"/>
            <a:ext cx="6192688" cy="502778"/>
          </a:xfrm>
          <a:prstGeom prst="rect">
            <a:avLst/>
          </a:prstGeom>
        </p:spPr>
      </p:pic>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7065625"/>
            <a:ext cx="6192688" cy="502778"/>
          </a:xfrm>
          <a:prstGeom prst="rect">
            <a:avLst/>
          </a:prstGeom>
        </p:spPr>
      </p:pic>
      <p:sp>
        <p:nvSpPr>
          <p:cNvPr id="32" name="ZoneTexte 31"/>
          <p:cNvSpPr txBox="1"/>
          <p:nvPr/>
        </p:nvSpPr>
        <p:spPr>
          <a:xfrm>
            <a:off x="321804" y="1959436"/>
            <a:ext cx="6372708" cy="2308324"/>
          </a:xfrm>
          <a:prstGeom prst="rect">
            <a:avLst/>
          </a:prstGeom>
          <a:noFill/>
        </p:spPr>
        <p:txBody>
          <a:bodyPr wrap="square" rtlCol="0">
            <a:spAutoFit/>
          </a:bodyPr>
          <a:lstStyle/>
          <a:p>
            <a:pPr algn="just">
              <a:lnSpc>
                <a:spcPct val="300000"/>
              </a:lnSpc>
            </a:pPr>
            <a:r>
              <a:rPr lang="fr-FR" sz="1200" dirty="0" smtClean="0">
                <a:latin typeface="Comic Sans MS" pitchFamily="66" charset="0"/>
              </a:rPr>
              <a:t>Nous parlons fort.</a:t>
            </a:r>
          </a:p>
          <a:p>
            <a:pPr algn="just">
              <a:lnSpc>
                <a:spcPct val="300000"/>
              </a:lnSpc>
            </a:pPr>
            <a:r>
              <a:rPr lang="fr-FR" sz="1200" dirty="0" smtClean="0">
                <a:latin typeface="Comic Sans MS" pitchFamily="66" charset="0"/>
              </a:rPr>
              <a:t>Le conducteur accélère en doublant.</a:t>
            </a:r>
          </a:p>
          <a:p>
            <a:pPr algn="just">
              <a:lnSpc>
                <a:spcPct val="300000"/>
              </a:lnSpc>
            </a:pPr>
            <a:r>
              <a:rPr lang="fr-FR" sz="1200" dirty="0" smtClean="0">
                <a:latin typeface="Comic Sans MS" pitchFamily="66" charset="0"/>
              </a:rPr>
              <a:t>Le viticulteur écrase le raisin.</a:t>
            </a:r>
          </a:p>
          <a:p>
            <a:pPr algn="just">
              <a:lnSpc>
                <a:spcPct val="300000"/>
              </a:lnSpc>
            </a:pPr>
            <a:r>
              <a:rPr lang="fr-FR" sz="1200" dirty="0" smtClean="0">
                <a:latin typeface="Comic Sans MS" pitchFamily="66" charset="0"/>
              </a:rPr>
              <a:t>Je visite une maison.</a:t>
            </a:r>
            <a:endParaRPr lang="fr-FR" sz="1200" dirty="0">
              <a:latin typeface="Comic Sans MS" pitchFamily="66" charset="0"/>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33839" r="4434" b="83820"/>
          <a:stretch/>
        </p:blipFill>
        <p:spPr>
          <a:xfrm>
            <a:off x="2536721" y="2078594"/>
            <a:ext cx="4233247" cy="388835"/>
          </a:xfrm>
          <a:prstGeom prst="rect">
            <a:avLst/>
          </a:prstGeom>
        </p:spPr>
      </p:pic>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33839" r="13842" b="84594"/>
          <a:stretch/>
        </p:blipFill>
        <p:spPr>
          <a:xfrm>
            <a:off x="3181943" y="2663236"/>
            <a:ext cx="3588026" cy="370250"/>
          </a:xfrm>
          <a:prstGeom prst="rect">
            <a:avLst/>
          </a:prstGeom>
        </p:spPr>
      </p:pic>
      <p:pic>
        <p:nvPicPr>
          <p:cNvPr id="36" name="Image 35" descr="Capture d’écran"/>
          <p:cNvPicPr>
            <a:picLocks noChangeAspect="1"/>
          </p:cNvPicPr>
          <p:nvPr/>
        </p:nvPicPr>
        <p:blipFill rotWithShape="1">
          <a:blip r:embed="rId2">
            <a:extLst>
              <a:ext uri="{28A0092B-C50C-407E-A947-70E740481C1C}">
                <a14:useLocalDpi xmlns:a14="http://schemas.microsoft.com/office/drawing/2010/main" val="0"/>
              </a:ext>
            </a:extLst>
          </a:blip>
          <a:srcRect l="53268" t="1266" r="2182" b="83820"/>
          <a:stretch/>
        </p:blipFill>
        <p:spPr>
          <a:xfrm>
            <a:off x="3714752" y="3238488"/>
            <a:ext cx="3055217" cy="358415"/>
          </a:xfrm>
          <a:prstGeom prst="rect">
            <a:avLst/>
          </a:prstGeom>
        </p:spPr>
      </p:pic>
      <p:pic>
        <p:nvPicPr>
          <p:cNvPr id="41" name="Image 40" descr="Capture d’écran"/>
          <p:cNvPicPr>
            <a:picLocks noChangeAspect="1"/>
          </p:cNvPicPr>
          <p:nvPr/>
        </p:nvPicPr>
        <p:blipFill rotWithShape="1">
          <a:blip r:embed="rId2">
            <a:extLst>
              <a:ext uri="{28A0092B-C50C-407E-A947-70E740481C1C}">
                <a14:useLocalDpi xmlns:a14="http://schemas.microsoft.com/office/drawing/2010/main" val="0"/>
              </a:ext>
            </a:extLst>
          </a:blip>
          <a:srcRect l="33839" r="5895" b="83820"/>
          <a:stretch/>
        </p:blipFill>
        <p:spPr>
          <a:xfrm>
            <a:off x="2636913" y="3800872"/>
            <a:ext cx="4133056" cy="388835"/>
          </a:xfrm>
          <a:prstGeom prst="rect">
            <a:avLst/>
          </a:prstGeom>
        </p:spPr>
      </p:pic>
      <p:sp>
        <p:nvSpPr>
          <p:cNvPr id="42" name="ZoneTexte 41"/>
          <p:cNvSpPr txBox="1"/>
          <p:nvPr/>
        </p:nvSpPr>
        <p:spPr>
          <a:xfrm>
            <a:off x="376064" y="8193360"/>
            <a:ext cx="6393904" cy="1569660"/>
          </a:xfrm>
          <a:prstGeom prst="rect">
            <a:avLst/>
          </a:prstGeom>
          <a:noFill/>
        </p:spPr>
        <p:txBody>
          <a:bodyPr wrap="square" rtlCol="0">
            <a:spAutoFit/>
          </a:bodyPr>
          <a:lstStyle/>
          <a:p>
            <a:pPr>
              <a:lnSpc>
                <a:spcPct val="200000"/>
              </a:lnSpc>
            </a:pPr>
            <a:r>
              <a:rPr lang="fr-FR" sz="1200" dirty="0" smtClean="0">
                <a:latin typeface="Comic Sans MS" pitchFamily="66" charset="0"/>
              </a:rPr>
              <a:t>............ explique l’exercice.</a:t>
            </a:r>
          </a:p>
          <a:p>
            <a:pPr>
              <a:lnSpc>
                <a:spcPct val="200000"/>
              </a:lnSpc>
            </a:pPr>
            <a:r>
              <a:rPr lang="fr-FR" sz="1200" dirty="0" smtClean="0">
                <a:latin typeface="Comic Sans MS" pitchFamily="66" charset="0"/>
              </a:rPr>
              <a:t>............ chauffez la maison avec une cheminée.</a:t>
            </a:r>
          </a:p>
          <a:p>
            <a:pPr>
              <a:lnSpc>
                <a:spcPct val="200000"/>
              </a:lnSpc>
            </a:pPr>
            <a:r>
              <a:rPr lang="fr-FR" sz="1200" dirty="0" smtClean="0">
                <a:latin typeface="Comic Sans MS" pitchFamily="66" charset="0"/>
              </a:rPr>
              <a:t>............ observons les constellations dans le ciel.</a:t>
            </a:r>
          </a:p>
          <a:p>
            <a:pPr>
              <a:lnSpc>
                <a:spcPct val="200000"/>
              </a:lnSpc>
            </a:pPr>
            <a:r>
              <a:rPr lang="fr-FR" sz="1200" dirty="0" smtClean="0">
                <a:latin typeface="Comic Sans MS" pitchFamily="66" charset="0"/>
              </a:rPr>
              <a:t>............ entendent un bruit étrange.</a:t>
            </a:r>
            <a:endParaRPr lang="fr-FR" sz="1200" dirty="0">
              <a:latin typeface="Comic Sans MS" pitchFamily="66" charset="0"/>
            </a:endParaRPr>
          </a:p>
        </p:txBody>
      </p:sp>
      <p:grpSp>
        <p:nvGrpSpPr>
          <p:cNvPr id="44" name="Groupe 43"/>
          <p:cNvGrpSpPr/>
          <p:nvPr/>
        </p:nvGrpSpPr>
        <p:grpSpPr>
          <a:xfrm>
            <a:off x="145740" y="7631139"/>
            <a:ext cx="6653336" cy="495126"/>
            <a:chOff x="116632" y="1352600"/>
            <a:chExt cx="6653336" cy="495126"/>
          </a:xfrm>
        </p:grpSpPr>
        <p:grpSp>
          <p:nvGrpSpPr>
            <p:cNvPr id="45" name="Groupe 44"/>
            <p:cNvGrpSpPr/>
            <p:nvPr/>
          </p:nvGrpSpPr>
          <p:grpSpPr>
            <a:xfrm>
              <a:off x="116632" y="1352600"/>
              <a:ext cx="360040" cy="461665"/>
              <a:chOff x="116632" y="1352600"/>
              <a:chExt cx="360040" cy="461665"/>
            </a:xfrm>
          </p:grpSpPr>
          <p:sp>
            <p:nvSpPr>
              <p:cNvPr id="48" name="Ellipse 4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6" name="ZoneTexte 45"/>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47" name="Rectangle à coins arrondis 4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Tree>
    <p:extLst>
      <p:ext uri="{BB962C8B-B14F-4D97-AF65-F5344CB8AC3E}">
        <p14:creationId xmlns:p14="http://schemas.microsoft.com/office/powerpoint/2010/main" val="4164044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Le présent des verbes </a:t>
            </a:r>
            <a:r>
              <a:rPr lang="fr-FR" sz="2400" dirty="0"/>
              <a:t>du 1</a:t>
            </a:r>
            <a:r>
              <a:rPr lang="fr-FR" sz="2400" baseline="30000" dirty="0"/>
              <a:t>er</a:t>
            </a:r>
            <a:r>
              <a:rPr lang="fr-FR" sz="2400" dirty="0"/>
              <a:t> groupe</a:t>
            </a:r>
          </a:p>
        </p:txBody>
      </p:sp>
      <p:grpSp>
        <p:nvGrpSpPr>
          <p:cNvPr id="5" name="Groupe 4"/>
          <p:cNvGrpSpPr/>
          <p:nvPr/>
        </p:nvGrpSpPr>
        <p:grpSpPr>
          <a:xfrm>
            <a:off x="116632" y="1280592"/>
            <a:ext cx="6653336" cy="818292"/>
            <a:chOff x="116632" y="1352600"/>
            <a:chExt cx="6653336" cy="818292"/>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les verbes au présent des 1</a:t>
              </a:r>
              <a:r>
                <a:rPr lang="fr-FR" sz="1400" u="sng" baseline="30000" dirty="0" smtClean="0">
                  <a:latin typeface="SimpleRonde" pitchFamily="2" charset="0"/>
                </a:rPr>
                <a:t>ère</a:t>
              </a:r>
              <a:r>
                <a:rPr lang="fr-FR" sz="1400" u="sng" dirty="0" smtClean="0">
                  <a:latin typeface="SimpleRonde" pitchFamily="2" charset="0"/>
                </a:rPr>
                <a:t> personnes du singulier et du pluriel.</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12" name="Groupe 11"/>
          <p:cNvGrpSpPr/>
          <p:nvPr/>
        </p:nvGrpSpPr>
        <p:grpSpPr>
          <a:xfrm>
            <a:off x="116632" y="4304928"/>
            <a:ext cx="6653336" cy="495126"/>
            <a:chOff x="116632" y="1352600"/>
            <a:chExt cx="6653336" cy="495126"/>
          </a:xfrm>
        </p:grpSpPr>
        <p:grpSp>
          <p:nvGrpSpPr>
            <p:cNvPr id="13" name="Groupe 12"/>
            <p:cNvGrpSpPr/>
            <p:nvPr/>
          </p:nvGrpSpPr>
          <p:grpSpPr>
            <a:xfrm>
              <a:off x="116632" y="1352600"/>
              <a:ext cx="360040" cy="461665"/>
              <a:chOff x="116632" y="1352600"/>
              <a:chExt cx="360040" cy="461665"/>
            </a:xfrm>
          </p:grpSpPr>
          <p:sp>
            <p:nvSpPr>
              <p:cNvPr id="16" name="Ellipse 1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ces phrases au présent.</a:t>
              </a:r>
              <a:endParaRPr lang="fr-FR" sz="1400" u="sng" dirty="0">
                <a:latin typeface="SimpleRonde" pitchFamily="2" charset="0"/>
              </a:endParaRPr>
            </a:p>
          </p:txBody>
        </p:sp>
        <p:sp>
          <p:nvSpPr>
            <p:cNvPr id="15" name="Rectangle à coins arrondis 1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8" name="ZoneTexte 17"/>
          <p:cNvSpPr txBox="1"/>
          <p:nvPr/>
        </p:nvSpPr>
        <p:spPr>
          <a:xfrm>
            <a:off x="296652" y="4664968"/>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lampes éclairaient la pièce.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Mon frère allumera les bougies.</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Son ordinateur ne démarrait plus.</a:t>
            </a:r>
          </a:p>
        </p:txBody>
      </p:sp>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142736"/>
            <a:ext cx="6192688" cy="502778"/>
          </a:xfrm>
          <a:prstGeom prst="rect">
            <a:avLst/>
          </a:prstGeom>
        </p:spPr>
      </p:pic>
      <p:pic>
        <p:nvPicPr>
          <p:cNvPr id="20" name="Image 1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142296"/>
            <a:ext cx="6192688" cy="502778"/>
          </a:xfrm>
          <a:prstGeom prst="rect">
            <a:avLst/>
          </a:prstGeom>
        </p:spPr>
      </p:pic>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7065625"/>
            <a:ext cx="6192688" cy="502778"/>
          </a:xfrm>
          <a:prstGeom prst="rect">
            <a:avLst/>
          </a:prstGeom>
        </p:spPr>
      </p:pic>
      <p:sp>
        <p:nvSpPr>
          <p:cNvPr id="32" name="ZoneTexte 31"/>
          <p:cNvSpPr txBox="1"/>
          <p:nvPr/>
        </p:nvSpPr>
        <p:spPr>
          <a:xfrm>
            <a:off x="321804" y="1959436"/>
            <a:ext cx="6372708" cy="2308324"/>
          </a:xfrm>
          <a:prstGeom prst="rect">
            <a:avLst/>
          </a:prstGeom>
          <a:noFill/>
        </p:spPr>
        <p:txBody>
          <a:bodyPr wrap="square" rtlCol="0">
            <a:spAutoFit/>
          </a:bodyPr>
          <a:lstStyle/>
          <a:p>
            <a:pPr algn="just">
              <a:lnSpc>
                <a:spcPct val="300000"/>
              </a:lnSpc>
            </a:pPr>
            <a:r>
              <a:rPr lang="fr-FR" sz="1200" dirty="0" smtClean="0">
                <a:latin typeface="Comic Sans MS" pitchFamily="66" charset="0"/>
              </a:rPr>
              <a:t>Vous préparez le jardin.</a:t>
            </a:r>
          </a:p>
          <a:p>
            <a:pPr algn="just">
              <a:lnSpc>
                <a:spcPct val="300000"/>
              </a:lnSpc>
            </a:pPr>
            <a:r>
              <a:rPr lang="fr-FR" sz="1200" dirty="0" smtClean="0">
                <a:latin typeface="Comic Sans MS" pitchFamily="66" charset="0"/>
              </a:rPr>
              <a:t>Ils cultivent des céréales.</a:t>
            </a:r>
          </a:p>
          <a:p>
            <a:pPr algn="just">
              <a:lnSpc>
                <a:spcPct val="300000"/>
              </a:lnSpc>
            </a:pPr>
            <a:r>
              <a:rPr lang="fr-FR" sz="1200" dirty="0" smtClean="0">
                <a:latin typeface="Comic Sans MS" pitchFamily="66" charset="0"/>
              </a:rPr>
              <a:t>Tu refuses de faire tes devoirs.</a:t>
            </a:r>
          </a:p>
          <a:p>
            <a:pPr algn="just">
              <a:lnSpc>
                <a:spcPct val="300000"/>
              </a:lnSpc>
            </a:pPr>
            <a:r>
              <a:rPr lang="fr-FR" sz="1200" dirty="0" smtClean="0">
                <a:latin typeface="Comic Sans MS" pitchFamily="66" charset="0"/>
              </a:rPr>
              <a:t>Elle ferme la porte.</a:t>
            </a:r>
            <a:endParaRPr lang="fr-FR" sz="1200" dirty="0">
              <a:latin typeface="Comic Sans MS" pitchFamily="66" charset="0"/>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33839" r="4434" b="83820"/>
          <a:stretch/>
        </p:blipFill>
        <p:spPr>
          <a:xfrm>
            <a:off x="2536721" y="2078594"/>
            <a:ext cx="4233247" cy="388835"/>
          </a:xfrm>
          <a:prstGeom prst="rect">
            <a:avLst/>
          </a:prstGeom>
        </p:spPr>
      </p:pic>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33839" r="13842" b="84594"/>
          <a:stretch/>
        </p:blipFill>
        <p:spPr>
          <a:xfrm>
            <a:off x="3181943" y="2663236"/>
            <a:ext cx="3588026" cy="370250"/>
          </a:xfrm>
          <a:prstGeom prst="rect">
            <a:avLst/>
          </a:prstGeom>
        </p:spPr>
      </p:pic>
      <p:pic>
        <p:nvPicPr>
          <p:cNvPr id="36" name="Image 35" descr="Capture d’écran"/>
          <p:cNvPicPr>
            <a:picLocks noChangeAspect="1"/>
          </p:cNvPicPr>
          <p:nvPr/>
        </p:nvPicPr>
        <p:blipFill rotWithShape="1">
          <a:blip r:embed="rId2">
            <a:extLst>
              <a:ext uri="{28A0092B-C50C-407E-A947-70E740481C1C}">
                <a14:useLocalDpi xmlns:a14="http://schemas.microsoft.com/office/drawing/2010/main" val="0"/>
              </a:ext>
            </a:extLst>
          </a:blip>
          <a:srcRect l="53268" t="1266" r="2182" b="83820"/>
          <a:stretch/>
        </p:blipFill>
        <p:spPr>
          <a:xfrm>
            <a:off x="3714752" y="3238488"/>
            <a:ext cx="3055217" cy="358415"/>
          </a:xfrm>
          <a:prstGeom prst="rect">
            <a:avLst/>
          </a:prstGeom>
        </p:spPr>
      </p:pic>
      <p:pic>
        <p:nvPicPr>
          <p:cNvPr id="41" name="Image 40" descr="Capture d’écran"/>
          <p:cNvPicPr>
            <a:picLocks noChangeAspect="1"/>
          </p:cNvPicPr>
          <p:nvPr/>
        </p:nvPicPr>
        <p:blipFill rotWithShape="1">
          <a:blip r:embed="rId2">
            <a:extLst>
              <a:ext uri="{28A0092B-C50C-407E-A947-70E740481C1C}">
                <a14:useLocalDpi xmlns:a14="http://schemas.microsoft.com/office/drawing/2010/main" val="0"/>
              </a:ext>
            </a:extLst>
          </a:blip>
          <a:srcRect l="33839" r="5895" b="83820"/>
          <a:stretch/>
        </p:blipFill>
        <p:spPr>
          <a:xfrm>
            <a:off x="2636913" y="3800872"/>
            <a:ext cx="4133056" cy="388835"/>
          </a:xfrm>
          <a:prstGeom prst="rect">
            <a:avLst/>
          </a:prstGeom>
        </p:spPr>
      </p:pic>
      <p:sp>
        <p:nvSpPr>
          <p:cNvPr id="42" name="ZoneTexte 41"/>
          <p:cNvSpPr txBox="1"/>
          <p:nvPr/>
        </p:nvSpPr>
        <p:spPr>
          <a:xfrm>
            <a:off x="376064" y="8193360"/>
            <a:ext cx="6393904" cy="1569660"/>
          </a:xfrm>
          <a:prstGeom prst="rect">
            <a:avLst/>
          </a:prstGeom>
          <a:noFill/>
        </p:spPr>
        <p:txBody>
          <a:bodyPr wrap="square" rtlCol="0">
            <a:spAutoFit/>
          </a:bodyPr>
          <a:lstStyle/>
          <a:p>
            <a:pPr>
              <a:lnSpc>
                <a:spcPct val="200000"/>
              </a:lnSpc>
            </a:pPr>
            <a:r>
              <a:rPr lang="fr-FR" sz="1200" dirty="0" smtClean="0">
                <a:latin typeface="Comic Sans MS" pitchFamily="66" charset="0"/>
              </a:rPr>
              <a:t>............ écoute la radio.</a:t>
            </a:r>
          </a:p>
          <a:p>
            <a:pPr>
              <a:lnSpc>
                <a:spcPct val="200000"/>
              </a:lnSpc>
            </a:pPr>
            <a:r>
              <a:rPr lang="fr-FR" sz="1200" dirty="0" smtClean="0">
                <a:latin typeface="Comic Sans MS" pitchFamily="66" charset="0"/>
              </a:rPr>
              <a:t>............ taillons les branches des arbres.</a:t>
            </a:r>
          </a:p>
          <a:p>
            <a:pPr>
              <a:lnSpc>
                <a:spcPct val="200000"/>
              </a:lnSpc>
            </a:pPr>
            <a:r>
              <a:rPr lang="fr-FR" sz="1200" dirty="0" smtClean="0">
                <a:latin typeface="Comic Sans MS" pitchFamily="66" charset="0"/>
              </a:rPr>
              <a:t>............ remarquez des détails.</a:t>
            </a:r>
          </a:p>
          <a:p>
            <a:pPr>
              <a:lnSpc>
                <a:spcPct val="200000"/>
              </a:lnSpc>
            </a:pPr>
            <a:r>
              <a:rPr lang="fr-FR" sz="1200" dirty="0" smtClean="0">
                <a:latin typeface="Comic Sans MS" pitchFamily="66" charset="0"/>
              </a:rPr>
              <a:t>............ souhaitent vous rencontrer.</a:t>
            </a:r>
            <a:endParaRPr lang="fr-FR" sz="1200" dirty="0">
              <a:latin typeface="Comic Sans MS" pitchFamily="66" charset="0"/>
            </a:endParaRPr>
          </a:p>
        </p:txBody>
      </p:sp>
      <p:grpSp>
        <p:nvGrpSpPr>
          <p:cNvPr id="44" name="Groupe 43"/>
          <p:cNvGrpSpPr/>
          <p:nvPr/>
        </p:nvGrpSpPr>
        <p:grpSpPr>
          <a:xfrm>
            <a:off x="145740" y="7631139"/>
            <a:ext cx="6653336" cy="495126"/>
            <a:chOff x="116632" y="1352600"/>
            <a:chExt cx="6653336" cy="495126"/>
          </a:xfrm>
        </p:grpSpPr>
        <p:grpSp>
          <p:nvGrpSpPr>
            <p:cNvPr id="45" name="Groupe 44"/>
            <p:cNvGrpSpPr/>
            <p:nvPr/>
          </p:nvGrpSpPr>
          <p:grpSpPr>
            <a:xfrm>
              <a:off x="116632" y="1352600"/>
              <a:ext cx="360040" cy="461665"/>
              <a:chOff x="116632" y="1352600"/>
              <a:chExt cx="360040" cy="461665"/>
            </a:xfrm>
          </p:grpSpPr>
          <p:sp>
            <p:nvSpPr>
              <p:cNvPr id="48" name="Ellipse 4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6" name="ZoneTexte 45"/>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47" name="Rectangle à coins arrondis 4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Tree>
    <p:extLst>
      <p:ext uri="{BB962C8B-B14F-4D97-AF65-F5344CB8AC3E}">
        <p14:creationId xmlns:p14="http://schemas.microsoft.com/office/powerpoint/2010/main" val="884494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Le présent des verbes être et avoir</a:t>
            </a:r>
            <a:endParaRPr lang="fr-FR" sz="2400" dirty="0"/>
          </a:p>
        </p:txBody>
      </p:sp>
      <p:grpSp>
        <p:nvGrpSpPr>
          <p:cNvPr id="5" name="Groupe 4"/>
          <p:cNvGrpSpPr/>
          <p:nvPr/>
        </p:nvGrpSpPr>
        <p:grpSpPr>
          <a:xfrm>
            <a:off x="116632" y="1280592"/>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 sujet et son verbe.</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31" name="Tableau 30"/>
          <p:cNvGraphicFramePr>
            <a:graphicFrameLocks noGrp="1"/>
          </p:cNvGraphicFramePr>
          <p:nvPr>
            <p:extLst>
              <p:ext uri="{D42A27DB-BD31-4B8C-83A1-F6EECF244321}">
                <p14:modId xmlns:p14="http://schemas.microsoft.com/office/powerpoint/2010/main" val="1143266709"/>
              </p:ext>
            </p:extLst>
          </p:nvPr>
        </p:nvGraphicFramePr>
        <p:xfrm>
          <a:off x="260648" y="1928664"/>
          <a:ext cx="6336705" cy="1813560"/>
        </p:xfrm>
        <a:graphic>
          <a:graphicData uri="http://schemas.openxmlformats.org/drawingml/2006/table">
            <a:tbl>
              <a:tblPr bandRow="1">
                <a:tableStyleId>{5C22544A-7EE6-4342-B048-85BDC9FD1C3A}</a:tableStyleId>
              </a:tblPr>
              <a:tblGrid>
                <a:gridCol w="1642849"/>
                <a:gridCol w="1642849"/>
                <a:gridCol w="312924"/>
                <a:gridCol w="1564618"/>
                <a:gridCol w="1173465"/>
              </a:tblGrid>
              <a:tr h="144016">
                <a:tc>
                  <a:txBody>
                    <a:bodyPr/>
                    <a:lstStyle/>
                    <a:p>
                      <a:pPr algn="r"/>
                      <a:r>
                        <a:rPr lang="fr-FR" sz="1100" baseline="0" dirty="0" smtClean="0">
                          <a:latin typeface="Comic Sans MS" pitchFamily="66" charset="0"/>
                        </a:rPr>
                        <a:t>Je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êtes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sommes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courageux.</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Nous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suis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Elles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Tu</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de la chance.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Il</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ont</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32" name="Groupe 31"/>
          <p:cNvGrpSpPr/>
          <p:nvPr/>
        </p:nvGrpSpPr>
        <p:grpSpPr>
          <a:xfrm>
            <a:off x="116632" y="3944888"/>
            <a:ext cx="6653336" cy="495126"/>
            <a:chOff x="116632" y="1352600"/>
            <a:chExt cx="6653336" cy="495126"/>
          </a:xfrm>
        </p:grpSpPr>
        <p:grpSp>
          <p:nvGrpSpPr>
            <p:cNvPr id="33" name="Groupe 32"/>
            <p:cNvGrpSpPr/>
            <p:nvPr/>
          </p:nvGrpSpPr>
          <p:grpSpPr>
            <a:xfrm>
              <a:off x="116632" y="1352600"/>
              <a:ext cx="360040" cy="461665"/>
              <a:chOff x="116632" y="1352600"/>
              <a:chExt cx="360040" cy="461665"/>
            </a:xfrm>
          </p:grpSpPr>
          <p:sp>
            <p:nvSpPr>
              <p:cNvPr id="36" name="Ellipse 3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4" name="ZoneTexte 33"/>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avec le pronom personnel indiqué.</a:t>
              </a:r>
              <a:endParaRPr lang="fr-FR" sz="1400" u="sng" dirty="0">
                <a:latin typeface="SimpleRonde" pitchFamily="2" charset="0"/>
              </a:endParaRPr>
            </a:p>
          </p:txBody>
        </p:sp>
        <p:sp>
          <p:nvSpPr>
            <p:cNvPr id="35" name="Rectangle à coins arrondis 3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8" name="ZoneTexte 37"/>
          <p:cNvSpPr txBox="1"/>
          <p:nvPr/>
        </p:nvSpPr>
        <p:spPr>
          <a:xfrm>
            <a:off x="116632" y="4455864"/>
            <a:ext cx="1944216" cy="2308324"/>
          </a:xfrm>
          <a:prstGeom prst="rect">
            <a:avLst/>
          </a:prstGeom>
          <a:noFill/>
        </p:spPr>
        <p:txBody>
          <a:bodyPr wrap="square" rtlCol="0">
            <a:spAutoFit/>
          </a:bodyPr>
          <a:lstStyle/>
          <a:p>
            <a:pPr algn="just">
              <a:lnSpc>
                <a:spcPct val="300000"/>
              </a:lnSpc>
            </a:pPr>
            <a:r>
              <a:rPr lang="fr-FR" sz="1200" dirty="0" smtClean="0">
                <a:latin typeface="Comic Sans MS" pitchFamily="66" charset="0"/>
              </a:rPr>
              <a:t>Elles sont en avance.</a:t>
            </a:r>
          </a:p>
          <a:p>
            <a:pPr algn="just">
              <a:lnSpc>
                <a:spcPct val="300000"/>
              </a:lnSpc>
            </a:pPr>
            <a:r>
              <a:rPr lang="fr-FR" sz="1200" dirty="0" smtClean="0">
                <a:latin typeface="Comic Sans MS" pitchFamily="66" charset="0"/>
              </a:rPr>
              <a:t>J’ai de bonnes nouvelles.</a:t>
            </a:r>
          </a:p>
          <a:p>
            <a:pPr algn="just">
              <a:lnSpc>
                <a:spcPct val="300000"/>
              </a:lnSpc>
            </a:pPr>
            <a:r>
              <a:rPr lang="fr-FR" sz="1200" dirty="0" smtClean="0">
                <a:latin typeface="Comic Sans MS" pitchFamily="66" charset="0"/>
              </a:rPr>
              <a:t>Il a besoin de toi.</a:t>
            </a:r>
          </a:p>
          <a:p>
            <a:pPr algn="just">
              <a:lnSpc>
                <a:spcPct val="300000"/>
              </a:lnSpc>
            </a:pPr>
            <a:r>
              <a:rPr lang="fr-FR" sz="1200" dirty="0" smtClean="0">
                <a:latin typeface="Comic Sans MS" pitchFamily="66" charset="0"/>
              </a:rPr>
              <a:t>Vous êtes fiers de lui.</a:t>
            </a:r>
            <a:endParaRPr lang="fr-FR" sz="1200" dirty="0">
              <a:latin typeface="Comic Sans MS" pitchFamily="66" charset="0"/>
            </a:endParaRPr>
          </a:p>
        </p:txBody>
      </p:sp>
      <p:pic>
        <p:nvPicPr>
          <p:cNvPr id="39" name="Image 38"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5" y="4678433"/>
            <a:ext cx="3950543" cy="388835"/>
          </a:xfrm>
          <a:prstGeom prst="rect">
            <a:avLst/>
          </a:prstGeom>
        </p:spPr>
      </p:pic>
      <p:pic>
        <p:nvPicPr>
          <p:cNvPr id="43" name="Image 42"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4" y="5212237"/>
            <a:ext cx="3950543" cy="388835"/>
          </a:xfrm>
          <a:prstGeom prst="rect">
            <a:avLst/>
          </a:prstGeom>
        </p:spPr>
      </p:pic>
      <p:pic>
        <p:nvPicPr>
          <p:cNvPr id="44" name="Image 43"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5" y="5745088"/>
            <a:ext cx="3950543" cy="388835"/>
          </a:xfrm>
          <a:prstGeom prst="rect">
            <a:avLst/>
          </a:prstGeom>
        </p:spPr>
      </p:pic>
      <p:pic>
        <p:nvPicPr>
          <p:cNvPr id="45" name="Image 44"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4" y="6249144"/>
            <a:ext cx="3950543" cy="388835"/>
          </a:xfrm>
          <a:prstGeom prst="rect">
            <a:avLst/>
          </a:prstGeom>
        </p:spPr>
      </p:pic>
      <p:sp>
        <p:nvSpPr>
          <p:cNvPr id="46" name="ZoneTexte 45"/>
          <p:cNvSpPr txBox="1"/>
          <p:nvPr/>
        </p:nvSpPr>
        <p:spPr>
          <a:xfrm>
            <a:off x="1988840" y="4455864"/>
            <a:ext cx="801985" cy="2308324"/>
          </a:xfrm>
          <a:prstGeom prst="rect">
            <a:avLst/>
          </a:prstGeom>
          <a:noFill/>
        </p:spPr>
        <p:txBody>
          <a:bodyPr wrap="square" rtlCol="0">
            <a:spAutoFit/>
          </a:bodyPr>
          <a:lstStyle/>
          <a:p>
            <a:pPr algn="just">
              <a:lnSpc>
                <a:spcPct val="300000"/>
              </a:lnSpc>
            </a:pPr>
            <a:r>
              <a:rPr lang="fr-FR" sz="1200" dirty="0" smtClean="0">
                <a:latin typeface="Throw My Hands Up in the Air"/>
                <a:ea typeface="Throw My Hands Up in the Air"/>
              </a:rPr>
              <a:t>~ </a:t>
            </a:r>
            <a:r>
              <a:rPr lang="fr-FR" sz="1200" dirty="0" smtClean="0">
                <a:latin typeface="Comic Sans MS" pitchFamily="66" charset="0"/>
              </a:rPr>
              <a:t>Je</a:t>
            </a:r>
          </a:p>
          <a:p>
            <a:pPr algn="just">
              <a:lnSpc>
                <a:spcPct val="300000"/>
              </a:lnSpc>
            </a:pPr>
            <a:r>
              <a:rPr lang="fr-FR" sz="1200" dirty="0">
                <a:latin typeface="Throw My Hands Up in the Air"/>
                <a:ea typeface="Throw My Hands Up in the Air"/>
              </a:rPr>
              <a:t>~ </a:t>
            </a:r>
            <a:r>
              <a:rPr lang="fr-FR" sz="1200" dirty="0" smtClean="0">
                <a:latin typeface="Comic Sans MS" pitchFamily="66" charset="0"/>
              </a:rPr>
              <a:t>Nous</a:t>
            </a:r>
          </a:p>
          <a:p>
            <a:pPr algn="just">
              <a:lnSpc>
                <a:spcPct val="300000"/>
              </a:lnSpc>
            </a:pPr>
            <a:r>
              <a:rPr lang="fr-FR" sz="1200" dirty="0">
                <a:latin typeface="Throw My Hands Up in the Air"/>
                <a:ea typeface="Throw My Hands Up in the Air"/>
              </a:rPr>
              <a:t>~ </a:t>
            </a:r>
            <a:r>
              <a:rPr lang="fr-FR" sz="1200" dirty="0" smtClean="0">
                <a:latin typeface="Comic Sans MS" pitchFamily="66" charset="0"/>
              </a:rPr>
              <a:t>Tu</a:t>
            </a:r>
          </a:p>
          <a:p>
            <a:pPr algn="just">
              <a:lnSpc>
                <a:spcPct val="300000"/>
              </a:lnSpc>
            </a:pPr>
            <a:r>
              <a:rPr lang="fr-FR" sz="1200" dirty="0">
                <a:latin typeface="Throw My Hands Up in the Air"/>
                <a:ea typeface="Throw My Hands Up in the Air"/>
              </a:rPr>
              <a:t>~ </a:t>
            </a:r>
            <a:r>
              <a:rPr lang="fr-FR" sz="1200" dirty="0" smtClean="0">
                <a:latin typeface="Comic Sans MS" pitchFamily="66" charset="0"/>
              </a:rPr>
              <a:t>Ils</a:t>
            </a:r>
            <a:endParaRPr lang="fr-FR" sz="1200" dirty="0">
              <a:latin typeface="Comic Sans MS" pitchFamily="66" charset="0"/>
            </a:endParaRPr>
          </a:p>
        </p:txBody>
      </p:sp>
      <p:grpSp>
        <p:nvGrpSpPr>
          <p:cNvPr id="47" name="Groupe 46"/>
          <p:cNvGrpSpPr/>
          <p:nvPr/>
        </p:nvGrpSpPr>
        <p:grpSpPr>
          <a:xfrm>
            <a:off x="129233" y="6897216"/>
            <a:ext cx="6653336" cy="495126"/>
            <a:chOff x="116632" y="1352600"/>
            <a:chExt cx="6653336" cy="495126"/>
          </a:xfrm>
        </p:grpSpPr>
        <p:grpSp>
          <p:nvGrpSpPr>
            <p:cNvPr id="48" name="Groupe 47"/>
            <p:cNvGrpSpPr/>
            <p:nvPr/>
          </p:nvGrpSpPr>
          <p:grpSpPr>
            <a:xfrm>
              <a:off x="116632" y="1352600"/>
              <a:ext cx="360040" cy="461665"/>
              <a:chOff x="116632" y="1352600"/>
              <a:chExt cx="360040" cy="461665"/>
            </a:xfrm>
          </p:grpSpPr>
          <p:sp>
            <p:nvSpPr>
              <p:cNvPr id="51" name="Ellipse 5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9" name="ZoneTexte 48"/>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ces phrases avec le nouveau sujet.</a:t>
              </a:r>
              <a:endParaRPr lang="fr-FR" sz="1400" u="sng" dirty="0">
                <a:latin typeface="SimpleRonde" pitchFamily="2" charset="0"/>
              </a:endParaRPr>
            </a:p>
          </p:txBody>
        </p:sp>
        <p:sp>
          <p:nvSpPr>
            <p:cNvPr id="50" name="Rectangle à coins arrondis 4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53" name="ZoneTexte 52"/>
          <p:cNvSpPr txBox="1"/>
          <p:nvPr/>
        </p:nvSpPr>
        <p:spPr>
          <a:xfrm>
            <a:off x="296652" y="7318444"/>
            <a:ext cx="6372708" cy="2308324"/>
          </a:xfrm>
          <a:prstGeom prst="rect">
            <a:avLst/>
          </a:prstGeom>
          <a:noFill/>
        </p:spPr>
        <p:txBody>
          <a:bodyPr wrap="square" rtlCol="0">
            <a:spAutoFit/>
          </a:bodyPr>
          <a:lstStyle/>
          <a:p>
            <a:pPr algn="just">
              <a:lnSpc>
                <a:spcPct val="200000"/>
              </a:lnSpc>
            </a:pPr>
            <a:r>
              <a:rPr lang="fr-FR" sz="1200" dirty="0" smtClean="0">
                <a:latin typeface="Comic Sans MS" pitchFamily="66" charset="0"/>
              </a:rPr>
              <a:t>Cette fleur est très parfumée.</a:t>
            </a:r>
          </a:p>
          <a:p>
            <a:pPr algn="just">
              <a:lnSpc>
                <a:spcPct val="200000"/>
              </a:lnSpc>
            </a:pPr>
            <a:endParaRPr lang="fr-FR" sz="1200" dirty="0">
              <a:latin typeface="Comic Sans MS" pitchFamily="66" charset="0"/>
            </a:endParaRPr>
          </a:p>
          <a:p>
            <a:pPr algn="just">
              <a:lnSpc>
                <a:spcPct val="200000"/>
              </a:lnSpc>
            </a:pPr>
            <a:r>
              <a:rPr lang="fr-FR" sz="1200" dirty="0" smtClean="0">
                <a:latin typeface="Comic Sans MS" pitchFamily="66" charset="0"/>
              </a:rPr>
              <a:t>Le voyageur a un billet de train.</a:t>
            </a:r>
          </a:p>
          <a:p>
            <a:pPr algn="just">
              <a:lnSpc>
                <a:spcPct val="200000"/>
              </a:lnSpc>
            </a:pPr>
            <a:endParaRPr lang="fr-FR" sz="1200" dirty="0">
              <a:latin typeface="Comic Sans MS" pitchFamily="66" charset="0"/>
            </a:endParaRPr>
          </a:p>
          <a:p>
            <a:pPr algn="just">
              <a:lnSpc>
                <a:spcPct val="200000"/>
              </a:lnSpc>
            </a:pPr>
            <a:r>
              <a:rPr lang="fr-FR" sz="1200" dirty="0" smtClean="0">
                <a:latin typeface="Comic Sans MS" pitchFamily="66" charset="0"/>
              </a:rPr>
              <a:t>Ma sœur est à la piscine.</a:t>
            </a:r>
            <a:endParaRPr lang="fr-FR" sz="1200" dirty="0">
              <a:latin typeface="Comic Sans MS" pitchFamily="66" charset="0"/>
            </a:endParaRPr>
          </a:p>
          <a:p>
            <a:pPr algn="just">
              <a:lnSpc>
                <a:spcPct val="200000"/>
              </a:lnSpc>
            </a:pPr>
            <a:endParaRPr lang="fr-FR" sz="1200" dirty="0" smtClean="0">
              <a:latin typeface="Comic Sans MS" pitchFamily="66" charset="0"/>
            </a:endParaRPr>
          </a:p>
        </p:txBody>
      </p:sp>
      <p:pic>
        <p:nvPicPr>
          <p:cNvPr id="54" name="Image 53" descr="Capture d’écran"/>
          <p:cNvPicPr>
            <a:picLocks noChangeAspect="1"/>
          </p:cNvPicPr>
          <p:nvPr/>
        </p:nvPicPr>
        <p:blipFill rotWithShape="1">
          <a:blip r:embed="rId3">
            <a:extLst>
              <a:ext uri="{28A0092B-C50C-407E-A947-70E740481C1C}">
                <a14:useLocalDpi xmlns:a14="http://schemas.microsoft.com/office/drawing/2010/main" val="0"/>
              </a:ext>
            </a:extLst>
          </a:blip>
          <a:srcRect l="5267" r="4434" b="84351"/>
          <a:stretch/>
        </p:blipFill>
        <p:spPr>
          <a:xfrm>
            <a:off x="376064" y="7734448"/>
            <a:ext cx="6192688" cy="376084"/>
          </a:xfrm>
          <a:prstGeom prst="rect">
            <a:avLst/>
          </a:prstGeom>
        </p:spPr>
      </p:pic>
      <p:pic>
        <p:nvPicPr>
          <p:cNvPr id="57" name="Image 56" descr="Capture d’écran"/>
          <p:cNvPicPr>
            <a:picLocks noChangeAspect="1"/>
          </p:cNvPicPr>
          <p:nvPr/>
        </p:nvPicPr>
        <p:blipFill rotWithShape="1">
          <a:blip r:embed="rId3">
            <a:extLst>
              <a:ext uri="{28A0092B-C50C-407E-A947-70E740481C1C}">
                <a14:useLocalDpi xmlns:a14="http://schemas.microsoft.com/office/drawing/2010/main" val="0"/>
              </a:ext>
            </a:extLst>
          </a:blip>
          <a:srcRect l="5267" r="4434" b="84351"/>
          <a:stretch/>
        </p:blipFill>
        <p:spPr>
          <a:xfrm>
            <a:off x="376064" y="8470572"/>
            <a:ext cx="6192688" cy="376084"/>
          </a:xfrm>
          <a:prstGeom prst="rect">
            <a:avLst/>
          </a:prstGeom>
        </p:spPr>
      </p:pic>
      <p:pic>
        <p:nvPicPr>
          <p:cNvPr id="58" name="Image 57" descr="Capture d’écran"/>
          <p:cNvPicPr>
            <a:picLocks noChangeAspect="1"/>
          </p:cNvPicPr>
          <p:nvPr/>
        </p:nvPicPr>
        <p:blipFill rotWithShape="1">
          <a:blip r:embed="rId3">
            <a:extLst>
              <a:ext uri="{28A0092B-C50C-407E-A947-70E740481C1C}">
                <a14:useLocalDpi xmlns:a14="http://schemas.microsoft.com/office/drawing/2010/main" val="0"/>
              </a:ext>
            </a:extLst>
          </a:blip>
          <a:srcRect l="5267" r="4434" b="84351"/>
          <a:stretch/>
        </p:blipFill>
        <p:spPr>
          <a:xfrm>
            <a:off x="386662" y="9257436"/>
            <a:ext cx="6192688" cy="376084"/>
          </a:xfrm>
          <a:prstGeom prst="rect">
            <a:avLst/>
          </a:prstGeom>
        </p:spPr>
      </p:pic>
      <p:sp>
        <p:nvSpPr>
          <p:cNvPr id="59" name="ZoneTexte 58"/>
          <p:cNvSpPr txBox="1"/>
          <p:nvPr/>
        </p:nvSpPr>
        <p:spPr>
          <a:xfrm>
            <a:off x="376064" y="7824028"/>
            <a:ext cx="2016224" cy="369332"/>
          </a:xfrm>
          <a:prstGeom prst="rect">
            <a:avLst/>
          </a:prstGeom>
          <a:noFill/>
        </p:spPr>
        <p:txBody>
          <a:bodyPr wrap="square" rtlCol="0">
            <a:spAutoFit/>
          </a:bodyPr>
          <a:lstStyle/>
          <a:p>
            <a:r>
              <a:rPr lang="fr-FR" b="1" dirty="0" smtClean="0">
                <a:latin typeface="Cursive standard" pitchFamily="2" charset="0"/>
              </a:rPr>
              <a:t>Ces fleurs</a:t>
            </a:r>
            <a:endParaRPr lang="fr-FR" b="1" dirty="0">
              <a:latin typeface="Cursive standard" pitchFamily="2" charset="0"/>
            </a:endParaRPr>
          </a:p>
        </p:txBody>
      </p:sp>
      <p:sp>
        <p:nvSpPr>
          <p:cNvPr id="60" name="ZoneTexte 59"/>
          <p:cNvSpPr txBox="1"/>
          <p:nvPr/>
        </p:nvSpPr>
        <p:spPr>
          <a:xfrm>
            <a:off x="376064" y="8563158"/>
            <a:ext cx="2016224" cy="369332"/>
          </a:xfrm>
          <a:prstGeom prst="rect">
            <a:avLst/>
          </a:prstGeom>
          <a:noFill/>
        </p:spPr>
        <p:txBody>
          <a:bodyPr wrap="square" rtlCol="0">
            <a:spAutoFit/>
          </a:bodyPr>
          <a:lstStyle/>
          <a:p>
            <a:r>
              <a:rPr lang="fr-FR" b="1" dirty="0" smtClean="0">
                <a:latin typeface="Cursive standard" pitchFamily="2" charset="0"/>
              </a:rPr>
              <a:t>Les voyageurs</a:t>
            </a:r>
            <a:endParaRPr lang="fr-FR" b="1" dirty="0">
              <a:latin typeface="Cursive standard" pitchFamily="2" charset="0"/>
            </a:endParaRPr>
          </a:p>
        </p:txBody>
      </p:sp>
      <p:sp>
        <p:nvSpPr>
          <p:cNvPr id="61" name="ZoneTexte 60"/>
          <p:cNvSpPr txBox="1"/>
          <p:nvPr/>
        </p:nvSpPr>
        <p:spPr>
          <a:xfrm>
            <a:off x="386662" y="9345721"/>
            <a:ext cx="2016224" cy="369332"/>
          </a:xfrm>
          <a:prstGeom prst="rect">
            <a:avLst/>
          </a:prstGeom>
          <a:noFill/>
        </p:spPr>
        <p:txBody>
          <a:bodyPr wrap="square" rtlCol="0">
            <a:spAutoFit/>
          </a:bodyPr>
          <a:lstStyle/>
          <a:p>
            <a:r>
              <a:rPr lang="fr-FR" b="1" dirty="0" smtClean="0">
                <a:latin typeface="Cursive standard" pitchFamily="2" charset="0"/>
              </a:rPr>
              <a:t>Ma sœur et moi</a:t>
            </a:r>
            <a:endParaRPr lang="fr-FR" b="1" dirty="0">
              <a:latin typeface="Cursive standard" pitchFamily="2" charset="0"/>
            </a:endParaRPr>
          </a:p>
        </p:txBody>
      </p:sp>
    </p:spTree>
    <p:extLst>
      <p:ext uri="{BB962C8B-B14F-4D97-AF65-F5344CB8AC3E}">
        <p14:creationId xmlns:p14="http://schemas.microsoft.com/office/powerpoint/2010/main" val="3527524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rmAutofit fontScale="62500" lnSpcReduction="20000"/>
          </a:bodyPr>
          <a:lstStyle/>
          <a:p>
            <a:r>
              <a:rPr lang="fr-FR" dirty="0" smtClean="0"/>
              <a:t>Le présent des verbes être et avoir</a:t>
            </a:r>
            <a:endParaRPr lang="fr-FR" dirty="0"/>
          </a:p>
        </p:txBody>
      </p:sp>
      <p:grpSp>
        <p:nvGrpSpPr>
          <p:cNvPr id="5" name="Groupe 4"/>
          <p:cNvGrpSpPr/>
          <p:nvPr/>
        </p:nvGrpSpPr>
        <p:grpSpPr>
          <a:xfrm>
            <a:off x="116632" y="1280592"/>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 sujet et son verbe.</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32" name="Groupe 31"/>
          <p:cNvGrpSpPr/>
          <p:nvPr/>
        </p:nvGrpSpPr>
        <p:grpSpPr>
          <a:xfrm>
            <a:off x="116632" y="3944888"/>
            <a:ext cx="6653336" cy="495126"/>
            <a:chOff x="116632" y="1352600"/>
            <a:chExt cx="6653336" cy="495126"/>
          </a:xfrm>
        </p:grpSpPr>
        <p:grpSp>
          <p:nvGrpSpPr>
            <p:cNvPr id="33" name="Groupe 32"/>
            <p:cNvGrpSpPr/>
            <p:nvPr/>
          </p:nvGrpSpPr>
          <p:grpSpPr>
            <a:xfrm>
              <a:off x="116632" y="1352600"/>
              <a:ext cx="360040" cy="461665"/>
              <a:chOff x="116632" y="1352600"/>
              <a:chExt cx="360040" cy="461665"/>
            </a:xfrm>
          </p:grpSpPr>
          <p:sp>
            <p:nvSpPr>
              <p:cNvPr id="36" name="Ellipse 3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4" name="ZoneTexte 33"/>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avec le pronom personnel indiqué.</a:t>
              </a:r>
              <a:endParaRPr lang="fr-FR" sz="1400" u="sng" dirty="0">
                <a:latin typeface="SimpleRonde" pitchFamily="2" charset="0"/>
              </a:endParaRPr>
            </a:p>
          </p:txBody>
        </p:sp>
        <p:sp>
          <p:nvSpPr>
            <p:cNvPr id="35" name="Rectangle à coins arrondis 3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8" name="ZoneTexte 37"/>
          <p:cNvSpPr txBox="1"/>
          <p:nvPr/>
        </p:nvSpPr>
        <p:spPr>
          <a:xfrm>
            <a:off x="116632" y="4455864"/>
            <a:ext cx="1872208" cy="2308324"/>
          </a:xfrm>
          <a:prstGeom prst="rect">
            <a:avLst/>
          </a:prstGeom>
          <a:noFill/>
        </p:spPr>
        <p:txBody>
          <a:bodyPr wrap="square" rtlCol="0">
            <a:spAutoFit/>
          </a:bodyPr>
          <a:lstStyle/>
          <a:p>
            <a:pPr algn="just">
              <a:lnSpc>
                <a:spcPct val="300000"/>
              </a:lnSpc>
            </a:pPr>
            <a:r>
              <a:rPr lang="fr-FR" sz="1200" dirty="0" smtClean="0">
                <a:latin typeface="Comic Sans MS" pitchFamily="66" charset="0"/>
              </a:rPr>
              <a:t>Tu es en colère.</a:t>
            </a:r>
          </a:p>
          <a:p>
            <a:pPr algn="just">
              <a:lnSpc>
                <a:spcPct val="300000"/>
              </a:lnSpc>
            </a:pPr>
            <a:r>
              <a:rPr lang="fr-FR" sz="1200" dirty="0" smtClean="0">
                <a:latin typeface="Comic Sans MS" pitchFamily="66" charset="0"/>
              </a:rPr>
              <a:t>Vous avez le temps.</a:t>
            </a:r>
          </a:p>
          <a:p>
            <a:pPr algn="just">
              <a:lnSpc>
                <a:spcPct val="300000"/>
              </a:lnSpc>
            </a:pPr>
            <a:r>
              <a:rPr lang="fr-FR" sz="1200" dirty="0" smtClean="0">
                <a:latin typeface="Comic Sans MS" pitchFamily="66" charset="0"/>
              </a:rPr>
              <a:t>Elle a un restaurant.</a:t>
            </a:r>
          </a:p>
          <a:p>
            <a:pPr algn="just">
              <a:lnSpc>
                <a:spcPct val="300000"/>
              </a:lnSpc>
            </a:pPr>
            <a:r>
              <a:rPr lang="fr-FR" sz="1200" dirty="0" smtClean="0">
                <a:latin typeface="Comic Sans MS" pitchFamily="66" charset="0"/>
              </a:rPr>
              <a:t>Nous sommes jeunes.</a:t>
            </a:r>
            <a:endParaRPr lang="fr-FR" sz="1200" dirty="0">
              <a:latin typeface="Comic Sans MS" pitchFamily="66" charset="0"/>
            </a:endParaRPr>
          </a:p>
        </p:txBody>
      </p:sp>
      <p:pic>
        <p:nvPicPr>
          <p:cNvPr id="39" name="Image 38"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5" y="4678433"/>
            <a:ext cx="3950543" cy="388835"/>
          </a:xfrm>
          <a:prstGeom prst="rect">
            <a:avLst/>
          </a:prstGeom>
        </p:spPr>
      </p:pic>
      <p:pic>
        <p:nvPicPr>
          <p:cNvPr id="43" name="Image 42"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4" y="5212237"/>
            <a:ext cx="3950543" cy="388835"/>
          </a:xfrm>
          <a:prstGeom prst="rect">
            <a:avLst/>
          </a:prstGeom>
        </p:spPr>
      </p:pic>
      <p:pic>
        <p:nvPicPr>
          <p:cNvPr id="44" name="Image 43"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5" y="5745088"/>
            <a:ext cx="3950543" cy="388835"/>
          </a:xfrm>
          <a:prstGeom prst="rect">
            <a:avLst/>
          </a:prstGeom>
        </p:spPr>
      </p:pic>
      <p:pic>
        <p:nvPicPr>
          <p:cNvPr id="45" name="Image 44" descr="Capture d’écran"/>
          <p:cNvPicPr>
            <a:picLocks noChangeAspect="1"/>
          </p:cNvPicPr>
          <p:nvPr/>
        </p:nvPicPr>
        <p:blipFill rotWithShape="1">
          <a:blip r:embed="rId3">
            <a:extLst>
              <a:ext uri="{28A0092B-C50C-407E-A947-70E740481C1C}">
                <a14:useLocalDpi xmlns:a14="http://schemas.microsoft.com/office/drawing/2010/main" val="0"/>
              </a:ext>
            </a:extLst>
          </a:blip>
          <a:srcRect l="37962" r="4434" b="83820"/>
          <a:stretch/>
        </p:blipFill>
        <p:spPr>
          <a:xfrm>
            <a:off x="2790824" y="6249144"/>
            <a:ext cx="3950543" cy="388835"/>
          </a:xfrm>
          <a:prstGeom prst="rect">
            <a:avLst/>
          </a:prstGeom>
        </p:spPr>
      </p:pic>
      <p:sp>
        <p:nvSpPr>
          <p:cNvPr id="46" name="ZoneTexte 45"/>
          <p:cNvSpPr txBox="1"/>
          <p:nvPr/>
        </p:nvSpPr>
        <p:spPr>
          <a:xfrm>
            <a:off x="1988840" y="4455864"/>
            <a:ext cx="801985" cy="2308324"/>
          </a:xfrm>
          <a:prstGeom prst="rect">
            <a:avLst/>
          </a:prstGeom>
          <a:noFill/>
        </p:spPr>
        <p:txBody>
          <a:bodyPr wrap="square" rtlCol="0">
            <a:spAutoFit/>
          </a:bodyPr>
          <a:lstStyle/>
          <a:p>
            <a:pPr algn="just">
              <a:lnSpc>
                <a:spcPct val="300000"/>
              </a:lnSpc>
            </a:pPr>
            <a:r>
              <a:rPr lang="fr-FR" sz="1200" dirty="0" smtClean="0">
                <a:latin typeface="Throw My Hands Up in the Air"/>
                <a:ea typeface="Throw My Hands Up in the Air"/>
              </a:rPr>
              <a:t>~ </a:t>
            </a:r>
            <a:r>
              <a:rPr lang="fr-FR" sz="1200" dirty="0" smtClean="0">
                <a:latin typeface="Comic Sans MS" pitchFamily="66" charset="0"/>
              </a:rPr>
              <a:t>Il</a:t>
            </a:r>
          </a:p>
          <a:p>
            <a:pPr algn="just">
              <a:lnSpc>
                <a:spcPct val="300000"/>
              </a:lnSpc>
            </a:pPr>
            <a:r>
              <a:rPr lang="fr-FR" sz="1200" dirty="0">
                <a:latin typeface="Throw My Hands Up in the Air"/>
                <a:ea typeface="Throw My Hands Up in the Air"/>
              </a:rPr>
              <a:t>~ </a:t>
            </a:r>
            <a:r>
              <a:rPr lang="fr-FR" sz="1200" dirty="0" smtClean="0">
                <a:latin typeface="Comic Sans MS" pitchFamily="66" charset="0"/>
              </a:rPr>
              <a:t>Nous</a:t>
            </a:r>
          </a:p>
          <a:p>
            <a:pPr algn="just">
              <a:lnSpc>
                <a:spcPct val="300000"/>
              </a:lnSpc>
            </a:pPr>
            <a:r>
              <a:rPr lang="fr-FR" sz="1200" dirty="0">
                <a:latin typeface="Throw My Hands Up in the Air"/>
                <a:ea typeface="Throw My Hands Up in the Air"/>
              </a:rPr>
              <a:t>~ </a:t>
            </a:r>
            <a:r>
              <a:rPr lang="fr-FR" sz="1200" dirty="0" smtClean="0">
                <a:latin typeface="Comic Sans MS" pitchFamily="66" charset="0"/>
              </a:rPr>
              <a:t>Je</a:t>
            </a:r>
          </a:p>
          <a:p>
            <a:pPr algn="just">
              <a:lnSpc>
                <a:spcPct val="300000"/>
              </a:lnSpc>
            </a:pPr>
            <a:r>
              <a:rPr lang="fr-FR" sz="1200" dirty="0">
                <a:latin typeface="Throw My Hands Up in the Air"/>
                <a:ea typeface="Throw My Hands Up in the Air"/>
              </a:rPr>
              <a:t>~ </a:t>
            </a:r>
            <a:r>
              <a:rPr lang="fr-FR" sz="1200" dirty="0" smtClean="0">
                <a:latin typeface="Comic Sans MS" pitchFamily="66" charset="0"/>
              </a:rPr>
              <a:t>Ils</a:t>
            </a:r>
            <a:endParaRPr lang="fr-FR" sz="1200" dirty="0">
              <a:latin typeface="Comic Sans MS" pitchFamily="66" charset="0"/>
            </a:endParaRPr>
          </a:p>
        </p:txBody>
      </p:sp>
      <p:grpSp>
        <p:nvGrpSpPr>
          <p:cNvPr id="47" name="Groupe 46"/>
          <p:cNvGrpSpPr/>
          <p:nvPr/>
        </p:nvGrpSpPr>
        <p:grpSpPr>
          <a:xfrm>
            <a:off x="129233" y="6897216"/>
            <a:ext cx="6653336" cy="495126"/>
            <a:chOff x="116632" y="1352600"/>
            <a:chExt cx="6653336" cy="495126"/>
          </a:xfrm>
        </p:grpSpPr>
        <p:grpSp>
          <p:nvGrpSpPr>
            <p:cNvPr id="48" name="Groupe 47"/>
            <p:cNvGrpSpPr/>
            <p:nvPr/>
          </p:nvGrpSpPr>
          <p:grpSpPr>
            <a:xfrm>
              <a:off x="116632" y="1352600"/>
              <a:ext cx="360040" cy="461665"/>
              <a:chOff x="116632" y="1352600"/>
              <a:chExt cx="360040" cy="461665"/>
            </a:xfrm>
          </p:grpSpPr>
          <p:sp>
            <p:nvSpPr>
              <p:cNvPr id="51" name="Ellipse 5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9" name="ZoneTexte 48"/>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ces phrases avec le nouveau sujet.</a:t>
              </a:r>
              <a:endParaRPr lang="fr-FR" sz="1400" u="sng" dirty="0">
                <a:latin typeface="SimpleRonde" pitchFamily="2" charset="0"/>
              </a:endParaRPr>
            </a:p>
          </p:txBody>
        </p:sp>
        <p:sp>
          <p:nvSpPr>
            <p:cNvPr id="50" name="Rectangle à coins arrondis 4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53" name="ZoneTexte 52"/>
          <p:cNvSpPr txBox="1"/>
          <p:nvPr/>
        </p:nvSpPr>
        <p:spPr>
          <a:xfrm>
            <a:off x="296652" y="7318444"/>
            <a:ext cx="6372708" cy="2308324"/>
          </a:xfrm>
          <a:prstGeom prst="rect">
            <a:avLst/>
          </a:prstGeom>
          <a:noFill/>
        </p:spPr>
        <p:txBody>
          <a:bodyPr wrap="square" rtlCol="0">
            <a:spAutoFit/>
          </a:bodyPr>
          <a:lstStyle/>
          <a:p>
            <a:pPr algn="just">
              <a:lnSpc>
                <a:spcPct val="200000"/>
              </a:lnSpc>
            </a:pPr>
            <a:r>
              <a:rPr lang="fr-FR" sz="1200" dirty="0" smtClean="0">
                <a:latin typeface="Comic Sans MS" pitchFamily="66" charset="0"/>
              </a:rPr>
              <a:t>Les jouets sont dans la hotte du père Noël.</a:t>
            </a:r>
          </a:p>
          <a:p>
            <a:pPr algn="just">
              <a:lnSpc>
                <a:spcPct val="200000"/>
              </a:lnSpc>
            </a:pPr>
            <a:endParaRPr lang="fr-FR" sz="1200" dirty="0">
              <a:latin typeface="Comic Sans MS" pitchFamily="66" charset="0"/>
            </a:endParaRPr>
          </a:p>
          <a:p>
            <a:pPr algn="just">
              <a:lnSpc>
                <a:spcPct val="200000"/>
              </a:lnSpc>
            </a:pPr>
            <a:r>
              <a:rPr lang="fr-FR" sz="1200" dirty="0" smtClean="0">
                <a:latin typeface="Comic Sans MS" pitchFamily="66" charset="0"/>
              </a:rPr>
              <a:t>Le bateau a des canots de sauvetage.</a:t>
            </a:r>
          </a:p>
          <a:p>
            <a:pPr algn="just">
              <a:lnSpc>
                <a:spcPct val="200000"/>
              </a:lnSpc>
            </a:pPr>
            <a:endParaRPr lang="fr-FR" sz="1200" dirty="0">
              <a:latin typeface="Comic Sans MS" pitchFamily="66" charset="0"/>
            </a:endParaRPr>
          </a:p>
          <a:p>
            <a:pPr algn="just">
              <a:lnSpc>
                <a:spcPct val="200000"/>
              </a:lnSpc>
            </a:pPr>
            <a:r>
              <a:rPr lang="fr-FR" sz="1200" dirty="0" smtClean="0">
                <a:latin typeface="Comic Sans MS" pitchFamily="66" charset="0"/>
              </a:rPr>
              <a:t>Je suis dans la pièce d’à côté.</a:t>
            </a:r>
            <a:endParaRPr lang="fr-FR" sz="1200" dirty="0">
              <a:latin typeface="Comic Sans MS" pitchFamily="66" charset="0"/>
            </a:endParaRPr>
          </a:p>
          <a:p>
            <a:pPr algn="just">
              <a:lnSpc>
                <a:spcPct val="200000"/>
              </a:lnSpc>
            </a:pPr>
            <a:endParaRPr lang="fr-FR" sz="1200" dirty="0">
              <a:latin typeface="Comic Sans MS" pitchFamily="66" charset="0"/>
            </a:endParaRPr>
          </a:p>
        </p:txBody>
      </p:sp>
      <p:pic>
        <p:nvPicPr>
          <p:cNvPr id="54" name="Image 53" descr="Capture d’écran"/>
          <p:cNvPicPr>
            <a:picLocks noChangeAspect="1"/>
          </p:cNvPicPr>
          <p:nvPr/>
        </p:nvPicPr>
        <p:blipFill rotWithShape="1">
          <a:blip r:embed="rId3">
            <a:extLst>
              <a:ext uri="{28A0092B-C50C-407E-A947-70E740481C1C}">
                <a14:useLocalDpi xmlns:a14="http://schemas.microsoft.com/office/drawing/2010/main" val="0"/>
              </a:ext>
            </a:extLst>
          </a:blip>
          <a:srcRect l="5267" r="4434" b="84351"/>
          <a:stretch/>
        </p:blipFill>
        <p:spPr>
          <a:xfrm>
            <a:off x="376064" y="7734448"/>
            <a:ext cx="6192688" cy="376084"/>
          </a:xfrm>
          <a:prstGeom prst="rect">
            <a:avLst/>
          </a:prstGeom>
        </p:spPr>
      </p:pic>
      <p:pic>
        <p:nvPicPr>
          <p:cNvPr id="57" name="Image 56" descr="Capture d’écran"/>
          <p:cNvPicPr>
            <a:picLocks noChangeAspect="1"/>
          </p:cNvPicPr>
          <p:nvPr/>
        </p:nvPicPr>
        <p:blipFill rotWithShape="1">
          <a:blip r:embed="rId3">
            <a:extLst>
              <a:ext uri="{28A0092B-C50C-407E-A947-70E740481C1C}">
                <a14:useLocalDpi xmlns:a14="http://schemas.microsoft.com/office/drawing/2010/main" val="0"/>
              </a:ext>
            </a:extLst>
          </a:blip>
          <a:srcRect l="5267" r="4434" b="84351"/>
          <a:stretch/>
        </p:blipFill>
        <p:spPr>
          <a:xfrm>
            <a:off x="376064" y="8470572"/>
            <a:ext cx="6192688" cy="376084"/>
          </a:xfrm>
          <a:prstGeom prst="rect">
            <a:avLst/>
          </a:prstGeom>
        </p:spPr>
      </p:pic>
      <p:pic>
        <p:nvPicPr>
          <p:cNvPr id="58" name="Image 57" descr="Capture d’écran"/>
          <p:cNvPicPr>
            <a:picLocks noChangeAspect="1"/>
          </p:cNvPicPr>
          <p:nvPr/>
        </p:nvPicPr>
        <p:blipFill rotWithShape="1">
          <a:blip r:embed="rId3">
            <a:extLst>
              <a:ext uri="{28A0092B-C50C-407E-A947-70E740481C1C}">
                <a14:useLocalDpi xmlns:a14="http://schemas.microsoft.com/office/drawing/2010/main" val="0"/>
              </a:ext>
            </a:extLst>
          </a:blip>
          <a:srcRect l="5267" r="4434" b="84351"/>
          <a:stretch/>
        </p:blipFill>
        <p:spPr>
          <a:xfrm>
            <a:off x="386662" y="9257436"/>
            <a:ext cx="6192688" cy="376084"/>
          </a:xfrm>
          <a:prstGeom prst="rect">
            <a:avLst/>
          </a:prstGeom>
        </p:spPr>
      </p:pic>
      <p:sp>
        <p:nvSpPr>
          <p:cNvPr id="59" name="ZoneTexte 58"/>
          <p:cNvSpPr txBox="1"/>
          <p:nvPr/>
        </p:nvSpPr>
        <p:spPr>
          <a:xfrm>
            <a:off x="376064" y="7824028"/>
            <a:ext cx="2016224" cy="369332"/>
          </a:xfrm>
          <a:prstGeom prst="rect">
            <a:avLst/>
          </a:prstGeom>
          <a:noFill/>
        </p:spPr>
        <p:txBody>
          <a:bodyPr wrap="square" rtlCol="0">
            <a:spAutoFit/>
          </a:bodyPr>
          <a:lstStyle/>
          <a:p>
            <a:r>
              <a:rPr lang="fr-FR" b="1" dirty="0" smtClean="0">
                <a:latin typeface="Cursive standard" pitchFamily="2" charset="0"/>
              </a:rPr>
              <a:t>Mon cadeau</a:t>
            </a:r>
            <a:endParaRPr lang="fr-FR" b="1" dirty="0">
              <a:latin typeface="Cursive standard" pitchFamily="2" charset="0"/>
            </a:endParaRPr>
          </a:p>
        </p:txBody>
      </p:sp>
      <p:sp>
        <p:nvSpPr>
          <p:cNvPr id="60" name="ZoneTexte 59"/>
          <p:cNvSpPr txBox="1"/>
          <p:nvPr/>
        </p:nvSpPr>
        <p:spPr>
          <a:xfrm>
            <a:off x="376064" y="8563158"/>
            <a:ext cx="2016224" cy="369332"/>
          </a:xfrm>
          <a:prstGeom prst="rect">
            <a:avLst/>
          </a:prstGeom>
          <a:noFill/>
        </p:spPr>
        <p:txBody>
          <a:bodyPr wrap="square" rtlCol="0">
            <a:spAutoFit/>
          </a:bodyPr>
          <a:lstStyle/>
          <a:p>
            <a:r>
              <a:rPr lang="fr-FR" b="1" dirty="0" smtClean="0">
                <a:latin typeface="Cursive standard" pitchFamily="2" charset="0"/>
              </a:rPr>
              <a:t>Les bateaux</a:t>
            </a:r>
            <a:endParaRPr lang="fr-FR" b="1" dirty="0">
              <a:latin typeface="Cursive standard" pitchFamily="2" charset="0"/>
            </a:endParaRPr>
          </a:p>
        </p:txBody>
      </p:sp>
      <p:sp>
        <p:nvSpPr>
          <p:cNvPr id="61" name="ZoneTexte 60"/>
          <p:cNvSpPr txBox="1"/>
          <p:nvPr/>
        </p:nvSpPr>
        <p:spPr>
          <a:xfrm>
            <a:off x="386662" y="9345721"/>
            <a:ext cx="2016224" cy="369332"/>
          </a:xfrm>
          <a:prstGeom prst="rect">
            <a:avLst/>
          </a:prstGeom>
          <a:noFill/>
        </p:spPr>
        <p:txBody>
          <a:bodyPr wrap="square" rtlCol="0">
            <a:spAutoFit/>
          </a:bodyPr>
          <a:lstStyle/>
          <a:p>
            <a:r>
              <a:rPr lang="fr-FR" b="1" smtClean="0">
                <a:latin typeface="Cursive standard" pitchFamily="2" charset="0"/>
              </a:rPr>
              <a:t>Vous</a:t>
            </a:r>
            <a:endParaRPr lang="fr-FR" b="1" dirty="0">
              <a:latin typeface="Cursive standard" pitchFamily="2" charset="0"/>
            </a:endParaRPr>
          </a:p>
        </p:txBody>
      </p:sp>
      <p:graphicFrame>
        <p:nvGraphicFramePr>
          <p:cNvPr id="40" name="Tableau 39"/>
          <p:cNvGraphicFramePr>
            <a:graphicFrameLocks noGrp="1"/>
          </p:cNvGraphicFramePr>
          <p:nvPr>
            <p:extLst>
              <p:ext uri="{D42A27DB-BD31-4B8C-83A1-F6EECF244321}">
                <p14:modId xmlns:p14="http://schemas.microsoft.com/office/powerpoint/2010/main" val="2706545425"/>
              </p:ext>
            </p:extLst>
          </p:nvPr>
        </p:nvGraphicFramePr>
        <p:xfrm>
          <a:off x="260648" y="1928664"/>
          <a:ext cx="6336705" cy="1813560"/>
        </p:xfrm>
        <a:graphic>
          <a:graphicData uri="http://schemas.openxmlformats.org/drawingml/2006/table">
            <a:tbl>
              <a:tblPr bandRow="1">
                <a:tableStyleId>{5C22544A-7EE6-4342-B048-85BDC9FD1C3A}</a:tableStyleId>
              </a:tblPr>
              <a:tblGrid>
                <a:gridCol w="1642849"/>
                <a:gridCol w="1642849"/>
                <a:gridCol w="312924"/>
                <a:gridCol w="1564618"/>
                <a:gridCol w="1173465"/>
              </a:tblGrid>
              <a:tr h="144016">
                <a:tc>
                  <a:txBody>
                    <a:bodyPr/>
                    <a:lstStyle/>
                    <a:p>
                      <a:pPr algn="r"/>
                      <a:r>
                        <a:rPr lang="fr-FR" sz="1100" baseline="0" dirty="0" smtClean="0">
                          <a:latin typeface="Comic Sans MS" pitchFamily="66" charset="0"/>
                        </a:rPr>
                        <a:t>Je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êtes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sommes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heureux.</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Nous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suis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Elles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Tu</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faim.</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Il</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ont</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872923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nvPr>
        </p:nvSpPr>
        <p:spPr>
          <a:xfrm>
            <a:off x="1038225" y="200472"/>
            <a:ext cx="3830935" cy="610810"/>
          </a:xfrm>
        </p:spPr>
        <p:txBody>
          <a:bodyPr anchor="ctr">
            <a:noAutofit/>
          </a:bodyPr>
          <a:lstStyle/>
          <a:p>
            <a:r>
              <a:rPr lang="fr-FR" sz="2400" dirty="0" smtClean="0"/>
              <a:t>Le présent des verbes être et avoir</a:t>
            </a:r>
            <a:endParaRPr lang="fr-FR" sz="2400" dirty="0"/>
          </a:p>
        </p:txBody>
      </p:sp>
      <p:grpSp>
        <p:nvGrpSpPr>
          <p:cNvPr id="4" name="Groupe 3"/>
          <p:cNvGrpSpPr/>
          <p:nvPr/>
        </p:nvGrpSpPr>
        <p:grpSpPr>
          <a:xfrm>
            <a:off x="116632" y="1280592"/>
            <a:ext cx="6653336" cy="495126"/>
            <a:chOff x="116632" y="1352600"/>
            <a:chExt cx="6653336" cy="495126"/>
          </a:xfrm>
        </p:grpSpPr>
        <p:grpSp>
          <p:nvGrpSpPr>
            <p:cNvPr id="5" name="Groupe 4"/>
            <p:cNvGrpSpPr/>
            <p:nvPr/>
          </p:nvGrpSpPr>
          <p:grpSpPr>
            <a:xfrm>
              <a:off x="116632" y="1352600"/>
              <a:ext cx="360040" cy="461665"/>
              <a:chOff x="116632" y="1352600"/>
              <a:chExt cx="360040" cy="461665"/>
            </a:xfrm>
          </p:grpSpPr>
          <p:sp>
            <p:nvSpPr>
              <p:cNvPr id="8" name="Ellipse 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 sujet et le groupe verbal qui convient.</a:t>
              </a:r>
              <a:endParaRPr lang="fr-FR" sz="1400" u="sng" dirty="0">
                <a:latin typeface="SimpleRonde" pitchFamily="2" charset="0"/>
              </a:endParaRPr>
            </a:p>
          </p:txBody>
        </p:sp>
        <p:sp>
          <p:nvSpPr>
            <p:cNvPr id="7" name="Rectangle à coins arrondis 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0" name="Tableau 9"/>
          <p:cNvGraphicFramePr>
            <a:graphicFrameLocks noGrp="1"/>
          </p:cNvGraphicFramePr>
          <p:nvPr>
            <p:extLst>
              <p:ext uri="{D42A27DB-BD31-4B8C-83A1-F6EECF244321}">
                <p14:modId xmlns:p14="http://schemas.microsoft.com/office/powerpoint/2010/main" val="864537774"/>
              </p:ext>
            </p:extLst>
          </p:nvPr>
        </p:nvGraphicFramePr>
        <p:xfrm>
          <a:off x="404664" y="1972464"/>
          <a:ext cx="6048671" cy="1813560"/>
        </p:xfrm>
        <a:graphic>
          <a:graphicData uri="http://schemas.openxmlformats.org/drawingml/2006/table">
            <a:tbl>
              <a:tblPr bandRow="1">
                <a:tableStyleId>{5C22544A-7EE6-4342-B048-85BDC9FD1C3A}</a:tableStyleId>
              </a:tblPr>
              <a:tblGrid>
                <a:gridCol w="1656184"/>
                <a:gridCol w="1306430"/>
                <a:gridCol w="602158"/>
                <a:gridCol w="2483899"/>
              </a:tblGrid>
              <a:tr h="144016">
                <a:tc>
                  <a:txBody>
                    <a:bodyPr/>
                    <a:lstStyle/>
                    <a:p>
                      <a:pPr algn="r"/>
                      <a:r>
                        <a:rPr lang="fr-FR" sz="1100" baseline="0" dirty="0" smtClean="0">
                          <a:latin typeface="Comic Sans MS" pitchFamily="66" charset="0"/>
                        </a:rPr>
                        <a:t>Mon père et moi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sommes en</a:t>
                      </a:r>
                      <a:r>
                        <a:rPr lang="fr-FR" sz="1100" baseline="0" dirty="0" smtClean="0">
                          <a:latin typeface="Comic Sans MS" pitchFamily="66" charset="0"/>
                        </a:rPr>
                        <a:t> train de pique-niquer.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Tu</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ont besoin</a:t>
                      </a:r>
                      <a:r>
                        <a:rPr lang="fr-FR" sz="1100" baseline="0" dirty="0" smtClean="0">
                          <a:latin typeface="Comic Sans MS" pitchFamily="66" charset="0"/>
                        </a:rPr>
                        <a:t> d’aide.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Les</a:t>
                      </a:r>
                      <a:r>
                        <a:rPr lang="fr-FR" sz="1100" baseline="0" dirty="0" smtClean="0">
                          <a:latin typeface="Comic Sans MS" pitchFamily="66" charset="0"/>
                        </a:rPr>
                        <a:t> voisins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est très proche de</a:t>
                      </a:r>
                      <a:r>
                        <a:rPr lang="fr-FR" sz="1100" baseline="0" dirty="0" smtClean="0">
                          <a:latin typeface="Comic Sans MS" pitchFamily="66" charset="0"/>
                        </a:rPr>
                        <a:t> ses parents.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Nous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as le même âge que moi.</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Les élèves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avons de bons amis.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Ta camarade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êtes très pressés.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sont ravis de faire ta connaissance.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11" name="Groupe 10"/>
          <p:cNvGrpSpPr/>
          <p:nvPr/>
        </p:nvGrpSpPr>
        <p:grpSpPr>
          <a:xfrm>
            <a:off x="116632" y="4016896"/>
            <a:ext cx="6653336" cy="818292"/>
            <a:chOff x="116632" y="1352600"/>
            <a:chExt cx="6653336" cy="818292"/>
          </a:xfrm>
        </p:grpSpPr>
        <p:grpSp>
          <p:nvGrpSpPr>
            <p:cNvPr id="12" name="Groupe 11"/>
            <p:cNvGrpSpPr/>
            <p:nvPr/>
          </p:nvGrpSpPr>
          <p:grpSpPr>
            <a:xfrm>
              <a:off x="116632" y="1352600"/>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ZoneTexte 12"/>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 texte suivant, souligne les verbes être et avoir conjugués. Choisis deux couleurs différentes.</a:t>
              </a:r>
              <a:endParaRPr lang="fr-FR" sz="1400" u="sng" dirty="0">
                <a:latin typeface="SimpleRonde" pitchFamily="2" charset="0"/>
              </a:endParaRPr>
            </a:p>
          </p:txBody>
        </p:sp>
        <p:sp>
          <p:nvSpPr>
            <p:cNvPr id="14" name="Rectangle à coins arrondis 13"/>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7" name="ZoneTexte 16"/>
          <p:cNvSpPr txBox="1"/>
          <p:nvPr/>
        </p:nvSpPr>
        <p:spPr>
          <a:xfrm>
            <a:off x="116632" y="4843824"/>
            <a:ext cx="6653336" cy="1477328"/>
          </a:xfrm>
          <a:prstGeom prst="rect">
            <a:avLst/>
          </a:prstGeom>
          <a:noFill/>
        </p:spPr>
        <p:txBody>
          <a:bodyPr wrap="square" rtlCol="0">
            <a:spAutoFit/>
          </a:bodyPr>
          <a:lstStyle/>
          <a:p>
            <a:pPr>
              <a:lnSpc>
                <a:spcPct val="250000"/>
              </a:lnSpc>
            </a:pPr>
            <a:r>
              <a:rPr lang="fr-FR" sz="1200" dirty="0" smtClean="0">
                <a:latin typeface="Comic Sans MS" pitchFamily="66" charset="0"/>
              </a:rPr>
              <a:t>Je suis un élève de CE1. J’ai une petite classe et nous avons le droit de changer de place régulièrement. Les tables sont faciles à déplacer. Notre classe a un coin informatique. Il est équipé de trois ordinateurs et quatre tablettes. Avez-vous des tablettes ? </a:t>
            </a:r>
            <a:endParaRPr lang="fr-FR" sz="1200" dirty="0">
              <a:latin typeface="Comic Sans MS" pitchFamily="66" charset="0"/>
            </a:endParaRPr>
          </a:p>
        </p:txBody>
      </p:sp>
      <p:grpSp>
        <p:nvGrpSpPr>
          <p:cNvPr id="18" name="Groupe 17"/>
          <p:cNvGrpSpPr/>
          <p:nvPr/>
        </p:nvGrpSpPr>
        <p:grpSpPr>
          <a:xfrm>
            <a:off x="116632" y="6546106"/>
            <a:ext cx="6653336" cy="495126"/>
            <a:chOff x="116632" y="1352600"/>
            <a:chExt cx="6653336" cy="495126"/>
          </a:xfrm>
        </p:grpSpPr>
        <p:grpSp>
          <p:nvGrpSpPr>
            <p:cNvPr id="19" name="Groupe 18"/>
            <p:cNvGrpSpPr/>
            <p:nvPr/>
          </p:nvGrpSpPr>
          <p:grpSpPr>
            <a:xfrm>
              <a:off x="116632" y="1352600"/>
              <a:ext cx="360040" cy="461665"/>
              <a:chOff x="116632" y="1352600"/>
              <a:chExt cx="360040" cy="461665"/>
            </a:xfrm>
          </p:grpSpPr>
          <p:sp>
            <p:nvSpPr>
              <p:cNvPr id="22" name="Ellipse 2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0" name="ZoneTexte 19"/>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ces phrases avec un pronom personnel qui convient.</a:t>
              </a:r>
              <a:endParaRPr lang="fr-FR" sz="1400" u="sng" dirty="0">
                <a:latin typeface="SimpleRonde" pitchFamily="2" charset="0"/>
              </a:endParaRPr>
            </a:p>
          </p:txBody>
        </p:sp>
        <p:sp>
          <p:nvSpPr>
            <p:cNvPr id="21" name="Rectangle à coins arrondis 20"/>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4" name="ZoneTexte 23"/>
          <p:cNvSpPr txBox="1"/>
          <p:nvPr/>
        </p:nvSpPr>
        <p:spPr>
          <a:xfrm>
            <a:off x="116632" y="7041232"/>
            <a:ext cx="6653336" cy="1938992"/>
          </a:xfrm>
          <a:prstGeom prst="rect">
            <a:avLst/>
          </a:prstGeom>
          <a:noFill/>
        </p:spPr>
        <p:txBody>
          <a:bodyPr wrap="square" rtlCol="0">
            <a:spAutoFit/>
          </a:bodyPr>
          <a:lstStyle/>
          <a:p>
            <a:pPr>
              <a:lnSpc>
                <a:spcPct val="250000"/>
              </a:lnSpc>
            </a:pPr>
            <a:r>
              <a:rPr lang="fr-FR" sz="1200" dirty="0" smtClean="0">
                <a:latin typeface="Comic Sans MS" pitchFamily="66" charset="0"/>
              </a:rPr>
              <a:t>............. sommes en voyage scolaire au Grau d’Agde et .................. avons un grand bus pour nous déplacer. .............. a un carnet de voyage pour noter ses souvenirs. </a:t>
            </a:r>
          </a:p>
          <a:p>
            <a:pPr>
              <a:lnSpc>
                <a:spcPct val="250000"/>
              </a:lnSpc>
            </a:pPr>
            <a:r>
              <a:rPr lang="fr-FR" sz="1200" dirty="0" smtClean="0">
                <a:latin typeface="Comic Sans MS" pitchFamily="66" charset="0"/>
              </a:rPr>
              <a:t>..................... as pris des crayons de couleur et .................. es en train de colorier un croquis.</a:t>
            </a:r>
          </a:p>
          <a:p>
            <a:pPr>
              <a:lnSpc>
                <a:spcPct val="250000"/>
              </a:lnSpc>
            </a:pPr>
            <a:r>
              <a:rPr lang="fr-FR" sz="1200" dirty="0" smtClean="0">
                <a:latin typeface="Comic Sans MS" pitchFamily="66" charset="0"/>
              </a:rPr>
              <a:t>.................... suis assise à l’avant du bus car ............ ai souvent le mal des transports.</a:t>
            </a:r>
          </a:p>
        </p:txBody>
      </p:sp>
    </p:spTree>
    <p:extLst>
      <p:ext uri="{BB962C8B-B14F-4D97-AF65-F5344CB8AC3E}">
        <p14:creationId xmlns:p14="http://schemas.microsoft.com/office/powerpoint/2010/main" val="3237255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nvPr>
        </p:nvSpPr>
        <p:spPr/>
        <p:txBody>
          <a:bodyPr anchor="ctr">
            <a:normAutofit fontScale="62500" lnSpcReduction="20000"/>
          </a:bodyPr>
          <a:lstStyle/>
          <a:p>
            <a:r>
              <a:rPr lang="fr-FR" dirty="0" smtClean="0"/>
              <a:t>Le présent des verbes être et avoir</a:t>
            </a:r>
            <a:endParaRPr lang="fr-FR" dirty="0"/>
          </a:p>
        </p:txBody>
      </p:sp>
      <p:grpSp>
        <p:nvGrpSpPr>
          <p:cNvPr id="4" name="Groupe 3"/>
          <p:cNvGrpSpPr/>
          <p:nvPr/>
        </p:nvGrpSpPr>
        <p:grpSpPr>
          <a:xfrm>
            <a:off x="116632" y="1280592"/>
            <a:ext cx="6653336" cy="495126"/>
            <a:chOff x="116632" y="1352600"/>
            <a:chExt cx="6653336" cy="495126"/>
          </a:xfrm>
        </p:grpSpPr>
        <p:grpSp>
          <p:nvGrpSpPr>
            <p:cNvPr id="5" name="Groupe 4"/>
            <p:cNvGrpSpPr/>
            <p:nvPr/>
          </p:nvGrpSpPr>
          <p:grpSpPr>
            <a:xfrm>
              <a:off x="116632" y="1352600"/>
              <a:ext cx="360040" cy="461665"/>
              <a:chOff x="116632" y="1352600"/>
              <a:chExt cx="360040" cy="461665"/>
            </a:xfrm>
          </p:grpSpPr>
          <p:sp>
            <p:nvSpPr>
              <p:cNvPr id="8" name="Ellipse 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 sujet et le groupe verbal qui convient.</a:t>
              </a:r>
              <a:endParaRPr lang="fr-FR" sz="1400" u="sng" dirty="0">
                <a:latin typeface="SimpleRonde" pitchFamily="2" charset="0"/>
              </a:endParaRPr>
            </a:p>
          </p:txBody>
        </p:sp>
        <p:sp>
          <p:nvSpPr>
            <p:cNvPr id="7" name="Rectangle à coins arrondis 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0" name="Tableau 9"/>
          <p:cNvGraphicFramePr>
            <a:graphicFrameLocks noGrp="1"/>
          </p:cNvGraphicFramePr>
          <p:nvPr>
            <p:extLst>
              <p:ext uri="{D42A27DB-BD31-4B8C-83A1-F6EECF244321}">
                <p14:modId xmlns:p14="http://schemas.microsoft.com/office/powerpoint/2010/main" val="448219796"/>
              </p:ext>
            </p:extLst>
          </p:nvPr>
        </p:nvGraphicFramePr>
        <p:xfrm>
          <a:off x="404664" y="1972464"/>
          <a:ext cx="6048671" cy="1813560"/>
        </p:xfrm>
        <a:graphic>
          <a:graphicData uri="http://schemas.openxmlformats.org/drawingml/2006/table">
            <a:tbl>
              <a:tblPr bandRow="1">
                <a:tableStyleId>{5C22544A-7EE6-4342-B048-85BDC9FD1C3A}</a:tableStyleId>
              </a:tblPr>
              <a:tblGrid>
                <a:gridCol w="1656184"/>
                <a:gridCol w="1306430"/>
                <a:gridCol w="602158"/>
                <a:gridCol w="2483899"/>
              </a:tblGrid>
              <a:tr h="144016">
                <a:tc>
                  <a:txBody>
                    <a:bodyPr/>
                    <a:lstStyle/>
                    <a:p>
                      <a:pPr algn="r"/>
                      <a:r>
                        <a:rPr lang="fr-FR" sz="1100" baseline="0" dirty="0" smtClean="0">
                          <a:latin typeface="Comic Sans MS" pitchFamily="66" charset="0"/>
                        </a:rPr>
                        <a:t>Mes copains et moi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avez rendez-vous avec le</a:t>
                      </a:r>
                      <a:r>
                        <a:rPr lang="fr-FR" sz="1100" baseline="0" dirty="0" smtClean="0">
                          <a:latin typeface="Comic Sans MS" pitchFamily="66" charset="0"/>
                        </a:rPr>
                        <a:t> docteur.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Je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suis sur un bateau  de pêche.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Les prisonniers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n’a pas encore ouvert.</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avons les poches</a:t>
                      </a:r>
                      <a:r>
                        <a:rPr lang="fr-FR" sz="1100" baseline="0" dirty="0" smtClean="0">
                          <a:latin typeface="Comic Sans MS" pitchFamily="66" charset="0"/>
                        </a:rPr>
                        <a:t> pleines de billes.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La pâtissière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êtes dans</a:t>
                      </a:r>
                      <a:r>
                        <a:rPr lang="fr-FR" sz="1100" baseline="0" dirty="0" smtClean="0">
                          <a:latin typeface="Comic Sans MS" pitchFamily="66" charset="0"/>
                        </a:rPr>
                        <a:t> son bureau.</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Tu</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ont tous les mêmes tenues.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Le</a:t>
                      </a:r>
                      <a:r>
                        <a:rPr lang="fr-FR" sz="1100" baseline="0" dirty="0" smtClean="0">
                          <a:latin typeface="Comic Sans MS" pitchFamily="66" charset="0"/>
                        </a:rPr>
                        <a:t> directeur et toi</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es contre cette décision.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11" name="Groupe 10"/>
          <p:cNvGrpSpPr/>
          <p:nvPr/>
        </p:nvGrpSpPr>
        <p:grpSpPr>
          <a:xfrm>
            <a:off x="116632" y="4016896"/>
            <a:ext cx="6653336" cy="818292"/>
            <a:chOff x="116632" y="1352600"/>
            <a:chExt cx="6653336" cy="818292"/>
          </a:xfrm>
        </p:grpSpPr>
        <p:grpSp>
          <p:nvGrpSpPr>
            <p:cNvPr id="12" name="Groupe 11"/>
            <p:cNvGrpSpPr/>
            <p:nvPr/>
          </p:nvGrpSpPr>
          <p:grpSpPr>
            <a:xfrm>
              <a:off x="116632" y="1352600"/>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ZoneTexte 12"/>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 texte suivant, souligne les verbes être et avoir conjugués. Choisis deux couleurs différentes.</a:t>
              </a:r>
              <a:endParaRPr lang="fr-FR" sz="1400" u="sng" dirty="0">
                <a:latin typeface="SimpleRonde" pitchFamily="2" charset="0"/>
              </a:endParaRPr>
            </a:p>
          </p:txBody>
        </p:sp>
        <p:sp>
          <p:nvSpPr>
            <p:cNvPr id="14" name="Rectangle à coins arrondis 13"/>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7" name="ZoneTexte 16"/>
          <p:cNvSpPr txBox="1"/>
          <p:nvPr/>
        </p:nvSpPr>
        <p:spPr>
          <a:xfrm>
            <a:off x="116632" y="4843824"/>
            <a:ext cx="6653336" cy="1477328"/>
          </a:xfrm>
          <a:prstGeom prst="rect">
            <a:avLst/>
          </a:prstGeom>
          <a:noFill/>
        </p:spPr>
        <p:txBody>
          <a:bodyPr wrap="square" rtlCol="0">
            <a:spAutoFit/>
          </a:bodyPr>
          <a:lstStyle/>
          <a:p>
            <a:pPr>
              <a:lnSpc>
                <a:spcPct val="250000"/>
              </a:lnSpc>
            </a:pPr>
            <a:r>
              <a:rPr lang="fr-FR" sz="1200" dirty="0" smtClean="0">
                <a:latin typeface="Comic Sans MS" pitchFamily="66" charset="0"/>
              </a:rPr>
              <a:t>Aujourd’hui, j’ai un nouveau voisin. Il a des yeux noirs et il est très sympa. Ses parents ont la maison en face de la mienne. Nous avons de nombreux points communs. Pablo et moi sommes sûrement de futurs amis. Avez-vous une idée de ce que nous allons faire ?</a:t>
            </a:r>
            <a:endParaRPr lang="fr-FR" sz="1200" dirty="0">
              <a:latin typeface="Comic Sans MS" pitchFamily="66" charset="0"/>
            </a:endParaRPr>
          </a:p>
        </p:txBody>
      </p:sp>
      <p:grpSp>
        <p:nvGrpSpPr>
          <p:cNvPr id="18" name="Groupe 17"/>
          <p:cNvGrpSpPr/>
          <p:nvPr/>
        </p:nvGrpSpPr>
        <p:grpSpPr>
          <a:xfrm>
            <a:off x="116632" y="6546106"/>
            <a:ext cx="6653336" cy="818292"/>
            <a:chOff x="116632" y="1352600"/>
            <a:chExt cx="6653336" cy="818292"/>
          </a:xfrm>
        </p:grpSpPr>
        <p:grpSp>
          <p:nvGrpSpPr>
            <p:cNvPr id="19" name="Groupe 18"/>
            <p:cNvGrpSpPr/>
            <p:nvPr/>
          </p:nvGrpSpPr>
          <p:grpSpPr>
            <a:xfrm>
              <a:off x="116632" y="1352600"/>
              <a:ext cx="360040" cy="461665"/>
              <a:chOff x="116632" y="1352600"/>
              <a:chExt cx="360040" cy="461665"/>
            </a:xfrm>
          </p:grpSpPr>
          <p:sp>
            <p:nvSpPr>
              <p:cNvPr id="22" name="Ellipse 2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0" name="ZoneTexte 19"/>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Voici le tableau de conjugaison rempli par </a:t>
              </a:r>
              <a:r>
                <a:rPr lang="fr-FR" sz="1400" u="sng" dirty="0" err="1" smtClean="0">
                  <a:latin typeface="SimpleRonde" pitchFamily="2" charset="0"/>
                </a:rPr>
                <a:t>Mystik’s</a:t>
              </a:r>
              <a:r>
                <a:rPr lang="fr-FR" sz="1400" u="sng" dirty="0" smtClean="0">
                  <a:latin typeface="SimpleRonde" pitchFamily="2" charset="0"/>
                </a:rPr>
                <a:t>, surligne ses erreurs et  corrige-les.</a:t>
              </a:r>
              <a:endParaRPr lang="fr-FR" sz="1400" u="sng" dirty="0">
                <a:latin typeface="SimpleRonde" pitchFamily="2" charset="0"/>
              </a:endParaRPr>
            </a:p>
          </p:txBody>
        </p:sp>
        <p:sp>
          <p:nvSpPr>
            <p:cNvPr id="21" name="Rectangle à coins arrondis 20"/>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2" name="Tableau 1"/>
          <p:cNvGraphicFramePr>
            <a:graphicFrameLocks noGrp="1"/>
          </p:cNvGraphicFramePr>
          <p:nvPr>
            <p:extLst>
              <p:ext uri="{D42A27DB-BD31-4B8C-83A1-F6EECF244321}">
                <p14:modId xmlns:p14="http://schemas.microsoft.com/office/powerpoint/2010/main" val="2620007606"/>
              </p:ext>
            </p:extLst>
          </p:nvPr>
        </p:nvGraphicFramePr>
        <p:xfrm>
          <a:off x="116632" y="7364398"/>
          <a:ext cx="5040560" cy="2468880"/>
        </p:xfrm>
        <a:graphic>
          <a:graphicData uri="http://schemas.openxmlformats.org/drawingml/2006/table">
            <a:tbl>
              <a:tblPr bandRow="1">
                <a:tableStyleId>{5C22544A-7EE6-4342-B048-85BDC9FD1C3A}</a:tableStyleId>
              </a:tblPr>
              <a:tblGrid>
                <a:gridCol w="1003618"/>
                <a:gridCol w="792480"/>
                <a:gridCol w="1300246"/>
                <a:gridCol w="720080"/>
                <a:gridCol w="1224136"/>
              </a:tblGrid>
              <a:tr h="144016">
                <a:tc>
                  <a:txBody>
                    <a:bodyPr/>
                    <a:lstStyle/>
                    <a:p>
                      <a:endParaRPr lang="fr-FR" sz="1200" dirty="0">
                        <a:latin typeface="Comic Sans MS" pitchFamily="66" charset="0"/>
                      </a:endParaRP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200" dirty="0" smtClean="0">
                          <a:latin typeface="Comic Sans MS" pitchFamily="66" charset="0"/>
                        </a:rPr>
                        <a:t>Être</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fr-FR" sz="1200" dirty="0" smtClean="0">
                          <a:latin typeface="Comic Sans MS" pitchFamily="66" charset="0"/>
                        </a:rPr>
                        <a:t>Avoir</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133752">
                <a:tc>
                  <a:txBody>
                    <a:bodyPr/>
                    <a:lstStyle/>
                    <a:p>
                      <a:r>
                        <a:rPr lang="fr-FR" sz="1200" dirty="0" smtClean="0">
                          <a:latin typeface="Comic Sans MS" pitchFamily="66" charset="0"/>
                        </a:rPr>
                        <a:t>Je</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suis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smtClean="0">
                          <a:latin typeface="Amandine" pitchFamily="2" charset="0"/>
                        </a:rPr>
                        <a:t>est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r>
                        <a:rPr lang="fr-FR" sz="1200" dirty="0" smtClean="0">
                          <a:latin typeface="Comic Sans MS" pitchFamily="66" charset="0"/>
                        </a:rPr>
                        <a:t>Tu</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est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a</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r>
                        <a:rPr lang="fr-FR" sz="1200" dirty="0" smtClean="0">
                          <a:latin typeface="Comic Sans MS" pitchFamily="66" charset="0"/>
                        </a:rPr>
                        <a:t>Il ou elle</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es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a</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126856">
                <a:tc>
                  <a:txBody>
                    <a:bodyPr/>
                    <a:lstStyle/>
                    <a:p>
                      <a:r>
                        <a:rPr lang="fr-FR" sz="1200" dirty="0" smtClean="0">
                          <a:latin typeface="Comic Sans MS" pitchFamily="66" charset="0"/>
                        </a:rPr>
                        <a:t>Nous</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somme</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err="1" smtClean="0">
                          <a:latin typeface="Amandine" pitchFamily="2" charset="0"/>
                        </a:rPr>
                        <a:t>avont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140568">
                <a:tc>
                  <a:txBody>
                    <a:bodyPr/>
                    <a:lstStyle/>
                    <a:p>
                      <a:r>
                        <a:rPr lang="fr-FR" sz="1200" dirty="0" smtClean="0">
                          <a:latin typeface="Comic Sans MS" pitchFamily="66" charset="0"/>
                        </a:rPr>
                        <a:t>Vous</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err="1" smtClean="0">
                          <a:latin typeface="Amandine" pitchFamily="2" charset="0"/>
                        </a:rPr>
                        <a:t>ètes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avait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r>
                        <a:rPr lang="fr-FR" sz="1200" dirty="0" smtClean="0">
                          <a:latin typeface="Comic Sans MS" pitchFamily="66" charset="0"/>
                        </a:rPr>
                        <a:t>Ils ou elles</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son</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ont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pic>
        <p:nvPicPr>
          <p:cNvPr id="25" name="Imag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1433" y="6978154"/>
            <a:ext cx="2070307" cy="1276654"/>
          </a:xfrm>
          <a:prstGeom prst="rect">
            <a:avLst/>
          </a:prstGeom>
        </p:spPr>
      </p:pic>
    </p:spTree>
    <p:extLst>
      <p:ext uri="{BB962C8B-B14F-4D97-AF65-F5344CB8AC3E}">
        <p14:creationId xmlns:p14="http://schemas.microsoft.com/office/powerpoint/2010/main" val="2157506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038225" y="56456"/>
            <a:ext cx="3830935" cy="610810"/>
          </a:xfrm>
        </p:spPr>
        <p:txBody>
          <a:bodyPr>
            <a:noAutofit/>
          </a:bodyPr>
          <a:lstStyle/>
          <a:p>
            <a:r>
              <a:rPr lang="fr-FR" sz="2400" dirty="0" smtClean="0"/>
              <a:t>Le présent des verbes du 2</a:t>
            </a:r>
            <a:r>
              <a:rPr lang="fr-FR" sz="2400" baseline="30000" dirty="0" smtClean="0"/>
              <a:t>ème</a:t>
            </a:r>
            <a:r>
              <a:rPr lang="fr-FR" sz="2400" dirty="0" smtClean="0"/>
              <a:t> groupe</a:t>
            </a:r>
            <a:endParaRPr lang="fr-FR" sz="2400" dirty="0"/>
          </a:p>
        </p:txBody>
      </p:sp>
      <p:grpSp>
        <p:nvGrpSpPr>
          <p:cNvPr id="3" name="Groupe 2"/>
          <p:cNvGrpSpPr/>
          <p:nvPr/>
        </p:nvGrpSpPr>
        <p:grpSpPr>
          <a:xfrm>
            <a:off x="116632" y="1280592"/>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se salit en faisant la cuisine.</a:t>
            </a:r>
          </a:p>
          <a:p>
            <a:pPr>
              <a:lnSpc>
                <a:spcPct val="200000"/>
              </a:lnSpc>
            </a:pPr>
            <a:r>
              <a:rPr lang="fr-FR" sz="1200" dirty="0" smtClean="0">
                <a:latin typeface="Comic Sans MS" pitchFamily="66" charset="0"/>
              </a:rPr>
              <a:t>............ établissons de nouvelles règles.</a:t>
            </a:r>
          </a:p>
          <a:p>
            <a:pPr>
              <a:lnSpc>
                <a:spcPct val="200000"/>
              </a:lnSpc>
            </a:pPr>
            <a:r>
              <a:rPr lang="fr-FR" sz="1200" dirty="0" smtClean="0">
                <a:latin typeface="Comic Sans MS" pitchFamily="66" charset="0"/>
              </a:rPr>
              <a:t>............ rajeunissent à vue d’œil.</a:t>
            </a:r>
          </a:p>
          <a:p>
            <a:pPr>
              <a:lnSpc>
                <a:spcPct val="200000"/>
              </a:lnSpc>
            </a:pPr>
            <a:r>
              <a:rPr lang="fr-FR" sz="1200" dirty="0" smtClean="0">
                <a:latin typeface="Comic Sans MS" pitchFamily="66" charset="0"/>
              </a:rPr>
              <a:t>............ désobéis souvent à la maitresse.</a:t>
            </a:r>
            <a:endParaRPr lang="fr-FR" sz="1200" dirty="0">
              <a:latin typeface="Comic Sans MS" pitchFamily="66" charset="0"/>
            </a:endParaRPr>
          </a:p>
        </p:txBody>
      </p:sp>
      <p:sp>
        <p:nvSpPr>
          <p:cNvPr id="10" name="ZoneTexte 9"/>
          <p:cNvSpPr txBox="1"/>
          <p:nvPr/>
        </p:nvSpPr>
        <p:spPr>
          <a:xfrm>
            <a:off x="3483006" y="1856656"/>
            <a:ext cx="3286962" cy="1569660"/>
          </a:xfrm>
          <a:prstGeom prst="rect">
            <a:avLst/>
          </a:prstGeom>
          <a:noFill/>
        </p:spPr>
        <p:txBody>
          <a:bodyPr wrap="square" rtlCol="0">
            <a:spAutoFit/>
          </a:bodyPr>
          <a:lstStyle/>
          <a:p>
            <a:pPr>
              <a:lnSpc>
                <a:spcPct val="200000"/>
              </a:lnSpc>
            </a:pPr>
            <a:r>
              <a:rPr lang="fr-FR" sz="1200" dirty="0" smtClean="0">
                <a:latin typeface="Comic Sans MS" pitchFamily="66" charset="0"/>
              </a:rPr>
              <a:t>............ fournis des indices aux journalistes.</a:t>
            </a:r>
          </a:p>
          <a:p>
            <a:pPr>
              <a:lnSpc>
                <a:spcPct val="200000"/>
              </a:lnSpc>
            </a:pPr>
            <a:r>
              <a:rPr lang="fr-FR" sz="1200" dirty="0" smtClean="0">
                <a:latin typeface="Comic Sans MS" pitchFamily="66" charset="0"/>
              </a:rPr>
              <a:t>............ bâtissez un nouveau monument.</a:t>
            </a:r>
          </a:p>
          <a:p>
            <a:pPr>
              <a:lnSpc>
                <a:spcPct val="200000"/>
              </a:lnSpc>
            </a:pPr>
            <a:r>
              <a:rPr lang="fr-FR" sz="1200" dirty="0" smtClean="0">
                <a:latin typeface="Comic Sans MS" pitchFamily="66" charset="0"/>
              </a:rPr>
              <a:t>............ engloutit son repas.</a:t>
            </a:r>
          </a:p>
          <a:p>
            <a:pPr>
              <a:lnSpc>
                <a:spcPct val="200000"/>
              </a:lnSpc>
            </a:pPr>
            <a:r>
              <a:rPr lang="fr-FR" sz="1200" dirty="0" smtClean="0">
                <a:latin typeface="Comic Sans MS" pitchFamily="66" charset="0"/>
              </a:rPr>
              <a:t>............ frémissent en le voyant entrer.</a:t>
            </a:r>
            <a:endParaRPr lang="fr-FR" sz="1200" dirty="0">
              <a:latin typeface="Comic Sans MS" pitchFamily="66" charset="0"/>
            </a:endParaRPr>
          </a:p>
        </p:txBody>
      </p:sp>
      <p:cxnSp>
        <p:nvCxnSpPr>
          <p:cNvPr id="11" name="Connecteur droit 10"/>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2" name="Groupe 11"/>
          <p:cNvGrpSpPr/>
          <p:nvPr/>
        </p:nvGrpSpPr>
        <p:grpSpPr>
          <a:xfrm>
            <a:off x="116632" y="3800872"/>
            <a:ext cx="6653336" cy="818292"/>
            <a:chOff x="116632" y="1352600"/>
            <a:chExt cx="6653336" cy="818292"/>
          </a:xfrm>
        </p:grpSpPr>
        <p:grpSp>
          <p:nvGrpSpPr>
            <p:cNvPr id="13" name="Groupe 12"/>
            <p:cNvGrpSpPr/>
            <p:nvPr/>
          </p:nvGrpSpPr>
          <p:grpSpPr>
            <a:xfrm>
              <a:off x="116632" y="1352600"/>
              <a:ext cx="360040" cy="461665"/>
              <a:chOff x="116632" y="1352600"/>
              <a:chExt cx="360040" cy="461665"/>
            </a:xfrm>
          </p:grpSpPr>
          <p:sp>
            <p:nvSpPr>
              <p:cNvPr id="16" name="Ellipse 1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conjuguant le verbe entre parenthèses.</a:t>
              </a:r>
              <a:endParaRPr lang="fr-FR" sz="1400" u="sng" dirty="0">
                <a:latin typeface="SimpleRonde" pitchFamily="2" charset="0"/>
              </a:endParaRPr>
            </a:p>
          </p:txBody>
        </p:sp>
        <p:sp>
          <p:nvSpPr>
            <p:cNvPr id="15" name="Rectangle à coins arrondis 1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8" name="ZoneTexte 17"/>
          <p:cNvSpPr txBox="1"/>
          <p:nvPr/>
        </p:nvSpPr>
        <p:spPr>
          <a:xfrm>
            <a:off x="296652" y="4466942"/>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enfants (languir) les prochaines vacances.</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Delphine et toi (investir) dans des actions en bourse.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 chêne (verdir) à l’arrivée du printemps.</a:t>
            </a:r>
            <a:endParaRPr lang="fr-FR" sz="1200" dirty="0">
              <a:latin typeface="Comic Sans MS" pitchFamily="66" charset="0"/>
            </a:endParaRPr>
          </a:p>
        </p:txBody>
      </p:sp>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4944710"/>
            <a:ext cx="6192688" cy="502778"/>
          </a:xfrm>
          <a:prstGeom prst="rect">
            <a:avLst/>
          </a:prstGeom>
        </p:spPr>
      </p:pic>
      <p:pic>
        <p:nvPicPr>
          <p:cNvPr id="20" name="Image 1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944270"/>
            <a:ext cx="6192688" cy="502778"/>
          </a:xfrm>
          <a:prstGeom prst="rect">
            <a:avLst/>
          </a:prstGeom>
        </p:spPr>
      </p:pic>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867599"/>
            <a:ext cx="6192688" cy="502778"/>
          </a:xfrm>
          <a:prstGeom prst="rect">
            <a:avLst/>
          </a:prstGeom>
        </p:spPr>
      </p:pic>
      <p:grpSp>
        <p:nvGrpSpPr>
          <p:cNvPr id="30" name="Groupe 29"/>
          <p:cNvGrpSpPr/>
          <p:nvPr/>
        </p:nvGrpSpPr>
        <p:grpSpPr>
          <a:xfrm>
            <a:off x="116632" y="7401272"/>
            <a:ext cx="6653336" cy="818292"/>
            <a:chOff x="116632" y="1352600"/>
            <a:chExt cx="6653336" cy="818292"/>
          </a:xfrm>
        </p:grpSpPr>
        <p:grpSp>
          <p:nvGrpSpPr>
            <p:cNvPr id="31" name="Groupe 30"/>
            <p:cNvGrpSpPr/>
            <p:nvPr/>
          </p:nvGrpSpPr>
          <p:grpSpPr>
            <a:xfrm>
              <a:off x="116632" y="1352600"/>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2" name="ZoneTexte 31"/>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err="1" smtClean="0">
                  <a:latin typeface="SimpleRonde" pitchFamily="2" charset="0"/>
                </a:rPr>
                <a:t>Mystik’s</a:t>
              </a:r>
              <a:r>
                <a:rPr lang="fr-FR" sz="1400" u="sng" dirty="0" smtClean="0">
                  <a:latin typeface="SimpleRonde" pitchFamily="2" charset="0"/>
                </a:rPr>
                <a:t> a commencé à compléter ces tableaux de conjugaison, termine-les.</a:t>
              </a:r>
              <a:endParaRPr lang="fr-FR" sz="1400" u="sng" dirty="0">
                <a:latin typeface="SimpleRonde" pitchFamily="2" charset="0"/>
              </a:endParaRPr>
            </a:p>
          </p:txBody>
        </p:sp>
        <p:sp>
          <p:nvSpPr>
            <p:cNvPr id="33" name="Rectangle à coins arrondis 3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36" name="Tableau 35"/>
          <p:cNvGraphicFramePr>
            <a:graphicFrameLocks noGrp="1"/>
          </p:cNvGraphicFramePr>
          <p:nvPr>
            <p:extLst>
              <p:ext uri="{D42A27DB-BD31-4B8C-83A1-F6EECF244321}">
                <p14:modId xmlns:p14="http://schemas.microsoft.com/office/powerpoint/2010/main" val="3895642421"/>
              </p:ext>
            </p:extLst>
          </p:nvPr>
        </p:nvGraphicFramePr>
        <p:xfrm>
          <a:off x="116632" y="8333928"/>
          <a:ext cx="6452120" cy="1371600"/>
        </p:xfrm>
        <a:graphic>
          <a:graphicData uri="http://schemas.openxmlformats.org/drawingml/2006/table">
            <a:tbl>
              <a:tblPr bandRow="1">
                <a:tableStyleId>{5C22544A-7EE6-4342-B048-85BDC9FD1C3A}</a:tableStyleId>
              </a:tblPr>
              <a:tblGrid>
                <a:gridCol w="1613030"/>
                <a:gridCol w="1613030"/>
                <a:gridCol w="1613030"/>
                <a:gridCol w="1613030"/>
              </a:tblGrid>
              <a:tr h="144016">
                <a:tc gridSpan="2">
                  <a:txBody>
                    <a:bodyPr/>
                    <a:lstStyle/>
                    <a:p>
                      <a:pPr algn="ctr"/>
                      <a:r>
                        <a:rPr lang="fr-FR" sz="1200" dirty="0" smtClean="0">
                          <a:latin typeface="Comic Sans MS" pitchFamily="66" charset="0"/>
                        </a:rPr>
                        <a:t>Fléchir</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r>
                        <a:rPr lang="fr-FR" sz="1200" dirty="0" smtClean="0">
                          <a:latin typeface="Comic Sans MS" pitchFamily="66" charset="0"/>
                        </a:rPr>
                        <a:t>Saisir</a:t>
                      </a:r>
                      <a:endParaRPr lang="fr-FR" sz="1200" dirty="0">
                        <a:latin typeface="Comic Sans MS" pitchFamily="66"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133752">
                <a:tc>
                  <a:txBody>
                    <a:bodyPr/>
                    <a:lstStyle/>
                    <a:p>
                      <a:pPr algn="ctr"/>
                      <a:r>
                        <a:rPr lang="fr-FR" sz="1800" dirty="0" smtClean="0">
                          <a:latin typeface="Amandine" pitchFamily="2" charset="0"/>
                        </a:rPr>
                        <a:t>je fléchis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fr-FR" sz="1200" dirty="0" smtClean="0">
                          <a:latin typeface="Comic Sans MS" pitchFamily="66" charset="0"/>
                        </a:rPr>
                        <a:t>nous saisissons</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vous fléchissez</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tu saisis</a:t>
                      </a: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pic>
        <p:nvPicPr>
          <p:cNvPr id="37" name="Imag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7232" y="7833320"/>
            <a:ext cx="1224508" cy="755093"/>
          </a:xfrm>
          <a:prstGeom prst="rect">
            <a:avLst/>
          </a:prstGeom>
        </p:spPr>
      </p:pic>
    </p:spTree>
    <p:extLst>
      <p:ext uri="{BB962C8B-B14F-4D97-AF65-F5344CB8AC3E}">
        <p14:creationId xmlns:p14="http://schemas.microsoft.com/office/powerpoint/2010/main" val="3057909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038225" y="56456"/>
            <a:ext cx="3830935" cy="610810"/>
          </a:xfrm>
        </p:spPr>
        <p:txBody>
          <a:bodyPr>
            <a:noAutofit/>
          </a:bodyPr>
          <a:lstStyle/>
          <a:p>
            <a:r>
              <a:rPr lang="fr-FR" sz="2400" dirty="0" smtClean="0"/>
              <a:t>Le présent des verbes du 2</a:t>
            </a:r>
            <a:r>
              <a:rPr lang="fr-FR" sz="2400" baseline="30000" dirty="0" smtClean="0"/>
              <a:t>ème</a:t>
            </a:r>
            <a:r>
              <a:rPr lang="fr-FR" sz="2400" dirty="0" smtClean="0"/>
              <a:t> groupe</a:t>
            </a:r>
            <a:endParaRPr lang="fr-FR" sz="2400" dirty="0"/>
          </a:p>
        </p:txBody>
      </p:sp>
      <p:grpSp>
        <p:nvGrpSpPr>
          <p:cNvPr id="3" name="Groupe 2"/>
          <p:cNvGrpSpPr/>
          <p:nvPr/>
        </p:nvGrpSpPr>
        <p:grpSpPr>
          <a:xfrm>
            <a:off x="116632" y="1280592"/>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fleurit dès les beaux jours.</a:t>
            </a:r>
          </a:p>
          <a:p>
            <a:pPr>
              <a:lnSpc>
                <a:spcPct val="200000"/>
              </a:lnSpc>
            </a:pPr>
            <a:r>
              <a:rPr lang="fr-FR" sz="1200" dirty="0" smtClean="0">
                <a:latin typeface="Comic Sans MS" pitchFamily="66" charset="0"/>
              </a:rPr>
              <a:t>............ vernissent les volets.</a:t>
            </a:r>
          </a:p>
          <a:p>
            <a:pPr>
              <a:lnSpc>
                <a:spcPct val="200000"/>
              </a:lnSpc>
            </a:pPr>
            <a:r>
              <a:rPr lang="fr-FR" sz="1200" dirty="0" smtClean="0">
                <a:latin typeface="Comic Sans MS" pitchFamily="66" charset="0"/>
              </a:rPr>
              <a:t>............ réagis vivement à leurs paroles.</a:t>
            </a:r>
          </a:p>
          <a:p>
            <a:pPr>
              <a:lnSpc>
                <a:spcPct val="200000"/>
              </a:lnSpc>
            </a:pPr>
            <a:r>
              <a:rPr lang="fr-FR" sz="1200" dirty="0" smtClean="0">
                <a:latin typeface="Comic Sans MS" pitchFamily="66" charset="0"/>
              </a:rPr>
              <a:t>............ rebondissons sur le trampoline.</a:t>
            </a:r>
            <a:endParaRPr lang="fr-FR" sz="1200" dirty="0">
              <a:latin typeface="Comic Sans MS" pitchFamily="66" charset="0"/>
            </a:endParaRPr>
          </a:p>
        </p:txBody>
      </p:sp>
      <p:sp>
        <p:nvSpPr>
          <p:cNvPr id="10" name="ZoneTexte 9"/>
          <p:cNvSpPr txBox="1"/>
          <p:nvPr/>
        </p:nvSpPr>
        <p:spPr>
          <a:xfrm>
            <a:off x="3483006" y="1856656"/>
            <a:ext cx="3286962" cy="1569660"/>
          </a:xfrm>
          <a:prstGeom prst="rect">
            <a:avLst/>
          </a:prstGeom>
          <a:noFill/>
        </p:spPr>
        <p:txBody>
          <a:bodyPr wrap="square" rtlCol="0">
            <a:spAutoFit/>
          </a:bodyPr>
          <a:lstStyle/>
          <a:p>
            <a:pPr>
              <a:lnSpc>
                <a:spcPct val="200000"/>
              </a:lnSpc>
            </a:pPr>
            <a:r>
              <a:rPr lang="fr-FR" sz="1200" dirty="0" smtClean="0">
                <a:latin typeface="Comic Sans MS" pitchFamily="66" charset="0"/>
              </a:rPr>
              <a:t>............ remplissez des seaux d’eau.</a:t>
            </a:r>
          </a:p>
          <a:p>
            <a:pPr>
              <a:lnSpc>
                <a:spcPct val="200000"/>
              </a:lnSpc>
            </a:pPr>
            <a:r>
              <a:rPr lang="fr-FR" sz="1200" dirty="0" smtClean="0">
                <a:latin typeface="Comic Sans MS" pitchFamily="66" charset="0"/>
              </a:rPr>
              <a:t>............ arrondis mes fins de mois.</a:t>
            </a:r>
          </a:p>
          <a:p>
            <a:pPr>
              <a:lnSpc>
                <a:spcPct val="200000"/>
              </a:lnSpc>
            </a:pPr>
            <a:r>
              <a:rPr lang="fr-FR" sz="1200" dirty="0" smtClean="0">
                <a:latin typeface="Comic Sans MS" pitchFamily="66" charset="0"/>
              </a:rPr>
              <a:t>............ rôtit dans le four.</a:t>
            </a:r>
          </a:p>
          <a:p>
            <a:pPr>
              <a:lnSpc>
                <a:spcPct val="200000"/>
              </a:lnSpc>
            </a:pPr>
            <a:r>
              <a:rPr lang="fr-FR" sz="1200" dirty="0" smtClean="0">
                <a:latin typeface="Comic Sans MS" pitchFamily="66" charset="0"/>
              </a:rPr>
              <a:t>............ gravissent le Mont Blanc.</a:t>
            </a:r>
            <a:endParaRPr lang="fr-FR" sz="1200" dirty="0">
              <a:latin typeface="Comic Sans MS" pitchFamily="66" charset="0"/>
            </a:endParaRPr>
          </a:p>
        </p:txBody>
      </p:sp>
      <p:cxnSp>
        <p:nvCxnSpPr>
          <p:cNvPr id="11" name="Connecteur droit 10"/>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2" name="Groupe 11"/>
          <p:cNvGrpSpPr/>
          <p:nvPr/>
        </p:nvGrpSpPr>
        <p:grpSpPr>
          <a:xfrm>
            <a:off x="116632" y="3800872"/>
            <a:ext cx="6653336" cy="818292"/>
            <a:chOff x="116632" y="1352600"/>
            <a:chExt cx="6653336" cy="818292"/>
          </a:xfrm>
        </p:grpSpPr>
        <p:grpSp>
          <p:nvGrpSpPr>
            <p:cNvPr id="13" name="Groupe 12"/>
            <p:cNvGrpSpPr/>
            <p:nvPr/>
          </p:nvGrpSpPr>
          <p:grpSpPr>
            <a:xfrm>
              <a:off x="116632" y="1352600"/>
              <a:ext cx="360040" cy="461665"/>
              <a:chOff x="116632" y="1352600"/>
              <a:chExt cx="360040" cy="461665"/>
            </a:xfrm>
          </p:grpSpPr>
          <p:sp>
            <p:nvSpPr>
              <p:cNvPr id="16" name="Ellipse 1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conjuguant le verbe </a:t>
              </a:r>
              <a:r>
                <a:rPr lang="fr-FR" sz="1400" u="sng" smtClean="0">
                  <a:latin typeface="SimpleRonde" pitchFamily="2" charset="0"/>
                </a:rPr>
                <a:t>entre parenthèses.</a:t>
              </a:r>
              <a:endParaRPr lang="fr-FR" sz="1400" u="sng" dirty="0">
                <a:latin typeface="SimpleRonde" pitchFamily="2" charset="0"/>
              </a:endParaRPr>
            </a:p>
          </p:txBody>
        </p:sp>
        <p:sp>
          <p:nvSpPr>
            <p:cNvPr id="15" name="Rectangle à coins arrondis 1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8" name="ZoneTexte 17"/>
          <p:cNvSpPr txBox="1"/>
          <p:nvPr/>
        </p:nvSpPr>
        <p:spPr>
          <a:xfrm>
            <a:off x="296652" y="4466942"/>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La salle de concert (se désemplir) dès la fin du spectacle.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Les ouvriers (élargir) les quais de la gare.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Nous (agrandir) le terrain qui entoure notre maison.</a:t>
            </a:r>
            <a:endParaRPr lang="fr-FR" sz="1200" dirty="0">
              <a:latin typeface="Comic Sans MS" pitchFamily="66" charset="0"/>
            </a:endParaRPr>
          </a:p>
        </p:txBody>
      </p:sp>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4944710"/>
            <a:ext cx="6192688" cy="502778"/>
          </a:xfrm>
          <a:prstGeom prst="rect">
            <a:avLst/>
          </a:prstGeom>
        </p:spPr>
      </p:pic>
      <p:pic>
        <p:nvPicPr>
          <p:cNvPr id="20" name="Image 1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944270"/>
            <a:ext cx="6192688" cy="502778"/>
          </a:xfrm>
          <a:prstGeom prst="rect">
            <a:avLst/>
          </a:prstGeom>
        </p:spPr>
      </p:pic>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867599"/>
            <a:ext cx="6192688" cy="502778"/>
          </a:xfrm>
          <a:prstGeom prst="rect">
            <a:avLst/>
          </a:prstGeom>
        </p:spPr>
      </p:pic>
      <p:grpSp>
        <p:nvGrpSpPr>
          <p:cNvPr id="22" name="Groupe 21"/>
          <p:cNvGrpSpPr/>
          <p:nvPr/>
        </p:nvGrpSpPr>
        <p:grpSpPr>
          <a:xfrm>
            <a:off x="116632" y="7401272"/>
            <a:ext cx="6653336" cy="818292"/>
            <a:chOff x="116632" y="1352600"/>
            <a:chExt cx="6653336" cy="818292"/>
          </a:xfrm>
        </p:grpSpPr>
        <p:grpSp>
          <p:nvGrpSpPr>
            <p:cNvPr id="23" name="Groupe 22"/>
            <p:cNvGrpSpPr/>
            <p:nvPr/>
          </p:nvGrpSpPr>
          <p:grpSpPr>
            <a:xfrm>
              <a:off x="116632" y="1352600"/>
              <a:ext cx="360040" cy="461665"/>
              <a:chOff x="116632" y="1352600"/>
              <a:chExt cx="360040" cy="461665"/>
            </a:xfrm>
          </p:grpSpPr>
          <p:sp>
            <p:nvSpPr>
              <p:cNvPr id="26" name="Ellipse 2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4" name="ZoneTexte 23"/>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err="1" smtClean="0">
                  <a:latin typeface="SimpleRonde" pitchFamily="2" charset="0"/>
                </a:rPr>
                <a:t>Mystik’s</a:t>
              </a:r>
              <a:r>
                <a:rPr lang="fr-FR" sz="1400" u="sng" dirty="0" smtClean="0">
                  <a:latin typeface="SimpleRonde" pitchFamily="2" charset="0"/>
                </a:rPr>
                <a:t> a commencé à compléter ces tableaux de conjugaison, termine-les.</a:t>
              </a:r>
              <a:endParaRPr lang="fr-FR" sz="1400" u="sng" dirty="0">
                <a:latin typeface="SimpleRonde" pitchFamily="2" charset="0"/>
              </a:endParaRPr>
            </a:p>
          </p:txBody>
        </p:sp>
        <p:sp>
          <p:nvSpPr>
            <p:cNvPr id="25" name="Rectangle à coins arrondis 2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28" name="Tableau 27"/>
          <p:cNvGraphicFramePr>
            <a:graphicFrameLocks noGrp="1"/>
          </p:cNvGraphicFramePr>
          <p:nvPr>
            <p:extLst>
              <p:ext uri="{D42A27DB-BD31-4B8C-83A1-F6EECF244321}">
                <p14:modId xmlns:p14="http://schemas.microsoft.com/office/powerpoint/2010/main" val="4123729660"/>
              </p:ext>
            </p:extLst>
          </p:nvPr>
        </p:nvGraphicFramePr>
        <p:xfrm>
          <a:off x="116632" y="8333928"/>
          <a:ext cx="6452120" cy="1371600"/>
        </p:xfrm>
        <a:graphic>
          <a:graphicData uri="http://schemas.openxmlformats.org/drawingml/2006/table">
            <a:tbl>
              <a:tblPr bandRow="1">
                <a:tableStyleId>{5C22544A-7EE6-4342-B048-85BDC9FD1C3A}</a:tableStyleId>
              </a:tblPr>
              <a:tblGrid>
                <a:gridCol w="1613030"/>
                <a:gridCol w="1613030"/>
                <a:gridCol w="1613030"/>
                <a:gridCol w="1613030"/>
              </a:tblGrid>
              <a:tr h="144016">
                <a:tc gridSpan="2">
                  <a:txBody>
                    <a:bodyPr/>
                    <a:lstStyle/>
                    <a:p>
                      <a:pPr algn="ctr"/>
                      <a:r>
                        <a:rPr lang="fr-FR" sz="1200" dirty="0" smtClean="0">
                          <a:latin typeface="Comic Sans MS" pitchFamily="66" charset="0"/>
                        </a:rPr>
                        <a:t>Guérir</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r>
                        <a:rPr lang="fr-FR" sz="1200" dirty="0" smtClean="0">
                          <a:latin typeface="Comic Sans MS" pitchFamily="66" charset="0"/>
                        </a:rPr>
                        <a:t>Garnir</a:t>
                      </a:r>
                      <a:endParaRPr lang="fr-FR" sz="1200" dirty="0">
                        <a:latin typeface="Comic Sans MS" pitchFamily="66"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133752">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je garnis</a:t>
                      </a: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fr-FR" sz="1800" dirty="0" smtClean="0">
                          <a:latin typeface="Amandine" pitchFamily="2" charset="0"/>
                        </a:rPr>
                        <a:t>nous garnissons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r>
                        <a:rPr lang="fr-FR" sz="1800" dirty="0" smtClean="0">
                          <a:latin typeface="Amandine" pitchFamily="2" charset="0"/>
                        </a:rPr>
                        <a:t>tu guéris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r>
                        <a:rPr lang="fr-FR" sz="1800" dirty="0" smtClean="0">
                          <a:latin typeface="Amandine" pitchFamily="2" charset="0"/>
                        </a:rPr>
                        <a:t>il guérit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ils guérissent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pic>
        <p:nvPicPr>
          <p:cNvPr id="29" name="Imag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7232" y="7833320"/>
            <a:ext cx="1224508" cy="755093"/>
          </a:xfrm>
          <a:prstGeom prst="rect">
            <a:avLst/>
          </a:prstGeom>
        </p:spPr>
      </p:pic>
    </p:spTree>
    <p:extLst>
      <p:ext uri="{BB962C8B-B14F-4D97-AF65-F5344CB8AC3E}">
        <p14:creationId xmlns:p14="http://schemas.microsoft.com/office/powerpoint/2010/main" val="815884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62500" lnSpcReduction="20000"/>
          </a:bodyPr>
          <a:lstStyle/>
          <a:p>
            <a:r>
              <a:rPr lang="fr-FR" dirty="0" smtClean="0"/>
              <a:t>Le présent des verbes du 3</a:t>
            </a:r>
            <a:r>
              <a:rPr lang="fr-FR" baseline="30000" dirty="0" smtClean="0"/>
              <a:t>ème</a:t>
            </a:r>
            <a:r>
              <a:rPr lang="fr-FR" dirty="0" smtClean="0"/>
              <a:t> groupe (faire, dire, aller, venir)</a:t>
            </a:r>
            <a:endParaRPr lang="fr-FR" dirty="0"/>
          </a:p>
        </p:txBody>
      </p:sp>
      <p:grpSp>
        <p:nvGrpSpPr>
          <p:cNvPr id="3" name="Groupe 2"/>
          <p:cNvGrpSpPr/>
          <p:nvPr/>
        </p:nvGrpSpPr>
        <p:grpSpPr>
          <a:xfrm>
            <a:off x="116632" y="1280592"/>
            <a:ext cx="6653336" cy="495126"/>
            <a:chOff x="116632" y="1352600"/>
            <a:chExt cx="6653336" cy="49512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42739"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en conjuguant le verbe entre parenthèses.</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116632" y="1712640"/>
            <a:ext cx="6534143" cy="2677656"/>
          </a:xfrm>
          <a:prstGeom prst="rect">
            <a:avLst/>
          </a:prstGeom>
          <a:noFill/>
        </p:spPr>
        <p:txBody>
          <a:bodyPr wrap="square" rtlCol="0">
            <a:spAutoFit/>
          </a:bodyPr>
          <a:lstStyle/>
          <a:p>
            <a:pPr algn="just">
              <a:lnSpc>
                <a:spcPct val="200000"/>
              </a:lnSpc>
            </a:pPr>
            <a:r>
              <a:rPr lang="fr-FR" sz="1200" dirty="0" smtClean="0">
                <a:latin typeface="Comic Sans MS" pitchFamily="66" charset="0"/>
              </a:rPr>
              <a:t>Vous (dire) ....................................... souvent que vous ne savez pas quoi faire.</a:t>
            </a:r>
          </a:p>
          <a:p>
            <a:pPr algn="just">
              <a:lnSpc>
                <a:spcPct val="200000"/>
              </a:lnSpc>
            </a:pPr>
            <a:r>
              <a:rPr lang="fr-FR" sz="1200" dirty="0" smtClean="0">
                <a:latin typeface="Comic Sans MS" pitchFamily="66" charset="0"/>
              </a:rPr>
              <a:t>Les skieurs (venir) ................................ de prendre le télésiège.</a:t>
            </a:r>
          </a:p>
          <a:p>
            <a:pPr algn="just">
              <a:lnSpc>
                <a:spcPct val="200000"/>
              </a:lnSpc>
            </a:pPr>
            <a:r>
              <a:rPr lang="fr-FR" sz="1200" dirty="0" smtClean="0">
                <a:latin typeface="Comic Sans MS" pitchFamily="66" charset="0"/>
              </a:rPr>
              <a:t>Ma mère et moi (faire) ...................................... les courses pour le réveillon.</a:t>
            </a:r>
          </a:p>
          <a:p>
            <a:pPr algn="just">
              <a:lnSpc>
                <a:spcPct val="200000"/>
              </a:lnSpc>
            </a:pPr>
            <a:r>
              <a:rPr lang="fr-FR" sz="1200" dirty="0" smtClean="0">
                <a:latin typeface="Comic Sans MS" pitchFamily="66" charset="0"/>
              </a:rPr>
              <a:t>Je (aller) ..................................... commander un nouvel appareil photo.</a:t>
            </a:r>
          </a:p>
          <a:p>
            <a:pPr algn="just">
              <a:lnSpc>
                <a:spcPct val="200000"/>
              </a:lnSpc>
            </a:pPr>
            <a:r>
              <a:rPr lang="fr-FR" sz="1200" dirty="0" smtClean="0">
                <a:latin typeface="Comic Sans MS" pitchFamily="66" charset="0"/>
              </a:rPr>
              <a:t>La voiture (venir) ................................ d’entrer dans le parking.</a:t>
            </a:r>
          </a:p>
          <a:p>
            <a:pPr algn="just">
              <a:lnSpc>
                <a:spcPct val="200000"/>
              </a:lnSpc>
            </a:pPr>
            <a:r>
              <a:rPr lang="fr-FR" sz="1200" dirty="0" smtClean="0">
                <a:latin typeface="Comic Sans MS" pitchFamily="66" charset="0"/>
              </a:rPr>
              <a:t>Tu (faire) ..................................... de nombreuses courses de vélo.</a:t>
            </a:r>
          </a:p>
          <a:p>
            <a:pPr algn="just">
              <a:lnSpc>
                <a:spcPct val="200000"/>
              </a:lnSpc>
            </a:pPr>
            <a:endParaRPr lang="fr-FR" sz="1200" dirty="0" smtClean="0">
              <a:latin typeface="Comic Sans MS" pitchFamily="66" charset="0"/>
            </a:endParaRPr>
          </a:p>
        </p:txBody>
      </p:sp>
      <p:grpSp>
        <p:nvGrpSpPr>
          <p:cNvPr id="10" name="Groupe 9"/>
          <p:cNvGrpSpPr/>
          <p:nvPr/>
        </p:nvGrpSpPr>
        <p:grpSpPr>
          <a:xfrm>
            <a:off x="116632" y="4016896"/>
            <a:ext cx="6653336" cy="468196"/>
            <a:chOff x="116632" y="1352600"/>
            <a:chExt cx="6653336" cy="468196"/>
          </a:xfrm>
        </p:grpSpPr>
        <p:grpSp>
          <p:nvGrpSpPr>
            <p:cNvPr id="11" name="Groupe 10"/>
            <p:cNvGrpSpPr/>
            <p:nvPr/>
          </p:nvGrpSpPr>
          <p:grpSpPr>
            <a:xfrm>
              <a:off x="116632" y="1352600"/>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a:latin typeface="SimpleRonde" pitchFamily="2" charset="0"/>
                </a:rPr>
                <a:t>Relie à la règle le sujet à son verbe conjugué au présent.</a:t>
              </a:r>
            </a:p>
          </p:txBody>
        </p:sp>
        <p:sp>
          <p:nvSpPr>
            <p:cNvPr id="13" name="Rectangle à coins arrondis 1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6" name="Tableau 15"/>
          <p:cNvGraphicFramePr>
            <a:graphicFrameLocks noGrp="1"/>
          </p:cNvGraphicFramePr>
          <p:nvPr>
            <p:extLst>
              <p:ext uri="{D42A27DB-BD31-4B8C-83A1-F6EECF244321}">
                <p14:modId xmlns:p14="http://schemas.microsoft.com/office/powerpoint/2010/main" val="3292306433"/>
              </p:ext>
            </p:extLst>
          </p:nvPr>
        </p:nvGraphicFramePr>
        <p:xfrm>
          <a:off x="448072" y="4664968"/>
          <a:ext cx="6048671" cy="1554480"/>
        </p:xfrm>
        <a:graphic>
          <a:graphicData uri="http://schemas.openxmlformats.org/drawingml/2006/table">
            <a:tbl>
              <a:tblPr bandRow="1">
                <a:tableStyleId>{5C22544A-7EE6-4342-B048-85BDC9FD1C3A}</a:tableStyleId>
              </a:tblPr>
              <a:tblGrid>
                <a:gridCol w="1656184"/>
                <a:gridCol w="1306430"/>
                <a:gridCol w="602158"/>
                <a:gridCol w="2483899"/>
              </a:tblGrid>
              <a:tr h="144016">
                <a:tc>
                  <a:txBody>
                    <a:bodyPr/>
                    <a:lstStyle/>
                    <a:p>
                      <a:pPr algn="r"/>
                      <a:r>
                        <a:rPr lang="fr-FR" sz="1100" baseline="0" dirty="0" smtClean="0">
                          <a:latin typeface="Comic Sans MS" pitchFamily="66" charset="0"/>
                        </a:rPr>
                        <a:t>Je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baseline="0" dirty="0" smtClean="0">
                          <a:latin typeface="Comic Sans MS" pitchFamily="66" charset="0"/>
                        </a:rPr>
                        <a:t>venons de rencontrer sa sœur.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L’écrivain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font décoller leurs avions.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Nous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dis bonjour à tout le monde.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Les aviateurs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allez bientôt le rencontrer.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100" dirty="0" smtClean="0">
                          <a:latin typeface="Comic Sans MS" pitchFamily="66" charset="0"/>
                        </a:rPr>
                        <a:t>Tu</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vient dédicacer son roman.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vas dans la mauvaise direction.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17" name="Groupe 16"/>
          <p:cNvGrpSpPr/>
          <p:nvPr/>
        </p:nvGrpSpPr>
        <p:grpSpPr>
          <a:xfrm>
            <a:off x="116632" y="6321152"/>
            <a:ext cx="6653336" cy="495126"/>
            <a:chOff x="116632" y="1352600"/>
            <a:chExt cx="6653336" cy="495126"/>
          </a:xfrm>
        </p:grpSpPr>
        <p:grpSp>
          <p:nvGrpSpPr>
            <p:cNvPr id="18" name="Groupe 17"/>
            <p:cNvGrpSpPr/>
            <p:nvPr/>
          </p:nvGrpSpPr>
          <p:grpSpPr>
            <a:xfrm>
              <a:off x="116632" y="1352600"/>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9" name="ZoneTexte 18"/>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Surligne le verbe conjugué qui convient et récris la phrase.</a:t>
              </a:r>
              <a:endParaRPr lang="fr-FR" sz="1400" u="sng" dirty="0">
                <a:latin typeface="SimpleRonde" pitchFamily="2" charset="0"/>
              </a:endParaRPr>
            </a:p>
          </p:txBody>
        </p:sp>
        <p:sp>
          <p:nvSpPr>
            <p:cNvPr id="20" name="Rectangle à coins arrondis 1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3" name="ZoneTexte 22"/>
          <p:cNvSpPr txBox="1"/>
          <p:nvPr/>
        </p:nvSpPr>
        <p:spPr>
          <a:xfrm>
            <a:off x="296652" y="6825208"/>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orages </a:t>
            </a:r>
            <a:r>
              <a:rPr lang="fr-FR" sz="1200" b="1" dirty="0" smtClean="0">
                <a:latin typeface="Comic Sans MS" pitchFamily="66" charset="0"/>
              </a:rPr>
              <a:t>viens/viennent/vient</a:t>
            </a:r>
            <a:r>
              <a:rPr lang="fr-FR" sz="1200" dirty="0" smtClean="0">
                <a:latin typeface="Comic Sans MS" pitchFamily="66" charset="0"/>
              </a:rPr>
              <a:t> de la rencontre entre l’air chaud et l’air froid.</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 niveau de la mer </a:t>
            </a:r>
            <a:r>
              <a:rPr lang="fr-FR" sz="1200" b="1" dirty="0" smtClean="0">
                <a:latin typeface="Comic Sans MS" pitchFamily="66" charset="0"/>
              </a:rPr>
              <a:t>va/vas/vont</a:t>
            </a:r>
            <a:r>
              <a:rPr lang="fr-FR" sz="1200" dirty="0" smtClean="0">
                <a:latin typeface="Comic Sans MS" pitchFamily="66" charset="0"/>
              </a:rPr>
              <a:t> augmenter dans les années à venir.</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Nous </a:t>
            </a:r>
            <a:r>
              <a:rPr lang="fr-FR" sz="1200" b="1" dirty="0" smtClean="0">
                <a:latin typeface="Comic Sans MS" pitchFamily="66" charset="0"/>
              </a:rPr>
              <a:t>faites/font/faisons</a:t>
            </a:r>
            <a:r>
              <a:rPr lang="fr-FR" sz="1200" dirty="0" smtClean="0">
                <a:latin typeface="Comic Sans MS" pitchFamily="66" charset="0"/>
              </a:rPr>
              <a:t> des barrages pour retenir l’eau.</a:t>
            </a:r>
            <a:endParaRPr lang="fr-FR" sz="1200" dirty="0">
              <a:latin typeface="Comic Sans MS" pitchFamily="66" charset="0"/>
            </a:endParaRPr>
          </a:p>
        </p:txBody>
      </p:sp>
      <p:pic>
        <p:nvPicPr>
          <p:cNvPr id="24" name="Image 2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7329264"/>
            <a:ext cx="6192688" cy="502778"/>
          </a:xfrm>
          <a:prstGeom prst="rect">
            <a:avLst/>
          </a:prstGeom>
        </p:spPr>
      </p:pic>
      <p:pic>
        <p:nvPicPr>
          <p:cNvPr id="25" name="Image 2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8265368"/>
            <a:ext cx="6192688" cy="502778"/>
          </a:xfrm>
          <a:prstGeom prst="rect">
            <a:avLst/>
          </a:prstGeom>
        </p:spPr>
      </p:pic>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9201472"/>
            <a:ext cx="6192688" cy="502778"/>
          </a:xfrm>
          <a:prstGeom prst="rect">
            <a:avLst/>
          </a:prstGeom>
        </p:spPr>
      </p:pic>
    </p:spTree>
    <p:extLst>
      <p:ext uri="{BB962C8B-B14F-4D97-AF65-F5344CB8AC3E}">
        <p14:creationId xmlns:p14="http://schemas.microsoft.com/office/powerpoint/2010/main" val="1255522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fontScale="92500"/>
          </a:bodyPr>
          <a:lstStyle/>
          <a:p>
            <a:r>
              <a:rPr lang="fr-FR" dirty="0" smtClean="0"/>
              <a:t>Passé, présent, futur</a:t>
            </a:r>
            <a:endParaRPr lang="fr-FR" dirty="0"/>
          </a:p>
        </p:txBody>
      </p:sp>
      <p:grpSp>
        <p:nvGrpSpPr>
          <p:cNvPr id="25" name="Groupe 24"/>
          <p:cNvGrpSpPr/>
          <p:nvPr/>
        </p:nvGrpSpPr>
        <p:grpSpPr>
          <a:xfrm>
            <a:off x="116632" y="1352600"/>
            <a:ext cx="6653336" cy="468196"/>
            <a:chOff x="116632" y="1352600"/>
            <a:chExt cx="6653336" cy="468196"/>
          </a:xfrm>
        </p:grpSpPr>
        <p:grpSp>
          <p:nvGrpSpPr>
            <p:cNvPr id="41" name="Groupe 40"/>
            <p:cNvGrpSpPr/>
            <p:nvPr/>
          </p:nvGrpSpPr>
          <p:grpSpPr>
            <a:xfrm>
              <a:off x="116632" y="1352600"/>
              <a:ext cx="360040" cy="461665"/>
              <a:chOff x="116632" y="1352600"/>
              <a:chExt cx="360040" cy="461665"/>
            </a:xfrm>
          </p:grpSpPr>
          <p:sp>
            <p:nvSpPr>
              <p:cNvPr id="44" name="Ellipse 4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ZoneTexte 4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2" name="ZoneTexte 4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Colorie dans chaque phrase le verbe qui convient.</a:t>
              </a:r>
              <a:endParaRPr lang="fr-FR" sz="1400" u="sng" dirty="0">
                <a:latin typeface="SimpleRonde" pitchFamily="2" charset="0"/>
              </a:endParaRPr>
            </a:p>
          </p:txBody>
        </p:sp>
        <p:sp>
          <p:nvSpPr>
            <p:cNvPr id="43" name="Rectangle à coins arrondis 4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6" name="ZoneTexte 45"/>
          <p:cNvSpPr txBox="1"/>
          <p:nvPr/>
        </p:nvSpPr>
        <p:spPr>
          <a:xfrm>
            <a:off x="186147" y="1784648"/>
            <a:ext cx="2162733" cy="646331"/>
          </a:xfrm>
          <a:prstGeom prst="rect">
            <a:avLst/>
          </a:prstGeom>
          <a:noFill/>
        </p:spPr>
        <p:txBody>
          <a:bodyPr wrap="square" rtlCol="0">
            <a:spAutoFit/>
          </a:bodyPr>
          <a:lstStyle/>
          <a:p>
            <a:pPr>
              <a:lnSpc>
                <a:spcPct val="300000"/>
              </a:lnSpc>
            </a:pPr>
            <a:r>
              <a:rPr lang="fr-FR" sz="1200" dirty="0" smtClean="0">
                <a:latin typeface="Comic Sans MS" pitchFamily="66" charset="0"/>
              </a:rPr>
              <a:t>Hier, Félix</a:t>
            </a:r>
            <a:endParaRPr lang="fr-FR" sz="1200" dirty="0">
              <a:latin typeface="Comic Sans MS" pitchFamily="66" charset="0"/>
            </a:endParaRPr>
          </a:p>
        </p:txBody>
      </p:sp>
      <p:sp>
        <p:nvSpPr>
          <p:cNvPr id="47" name="ZoneTexte 46"/>
          <p:cNvSpPr txBox="1"/>
          <p:nvPr/>
        </p:nvSpPr>
        <p:spPr>
          <a:xfrm>
            <a:off x="4293096" y="1784648"/>
            <a:ext cx="2162733" cy="646331"/>
          </a:xfrm>
          <a:prstGeom prst="rect">
            <a:avLst/>
          </a:prstGeom>
          <a:noFill/>
        </p:spPr>
        <p:txBody>
          <a:bodyPr wrap="square" rtlCol="0">
            <a:spAutoFit/>
          </a:bodyPr>
          <a:lstStyle/>
          <a:p>
            <a:pPr>
              <a:lnSpc>
                <a:spcPct val="300000"/>
              </a:lnSpc>
            </a:pPr>
            <a:r>
              <a:rPr lang="fr-FR" sz="1200" dirty="0" smtClean="0">
                <a:latin typeface="Comic Sans MS" pitchFamily="66" charset="0"/>
              </a:rPr>
              <a:t>une araignée.</a:t>
            </a:r>
            <a:endParaRPr lang="fr-FR" sz="1200" dirty="0">
              <a:latin typeface="Comic Sans MS" pitchFamily="66" charset="0"/>
            </a:endParaRPr>
          </a:p>
        </p:txBody>
      </p:sp>
      <p:sp>
        <p:nvSpPr>
          <p:cNvPr id="48" name="Rectangle 47"/>
          <p:cNvSpPr/>
          <p:nvPr/>
        </p:nvSpPr>
        <p:spPr>
          <a:xfrm>
            <a:off x="1124744" y="2000672"/>
            <a:ext cx="896279"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a vu</a:t>
            </a:r>
            <a:endParaRPr lang="fr-FR" sz="1200" dirty="0">
              <a:solidFill>
                <a:schemeClr val="tx1"/>
              </a:solidFill>
              <a:latin typeface="Comic Sans MS" pitchFamily="66" charset="0"/>
            </a:endParaRPr>
          </a:p>
        </p:txBody>
      </p:sp>
      <p:sp>
        <p:nvSpPr>
          <p:cNvPr id="49" name="Rectangle 48"/>
          <p:cNvSpPr/>
          <p:nvPr/>
        </p:nvSpPr>
        <p:spPr>
          <a:xfrm>
            <a:off x="2132857" y="2000672"/>
            <a:ext cx="1024985"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verra</a:t>
            </a:r>
            <a:endParaRPr lang="fr-FR" sz="1200" dirty="0">
              <a:solidFill>
                <a:schemeClr val="tx1"/>
              </a:solidFill>
              <a:latin typeface="Comic Sans MS" pitchFamily="66" charset="0"/>
            </a:endParaRPr>
          </a:p>
        </p:txBody>
      </p:sp>
      <p:sp>
        <p:nvSpPr>
          <p:cNvPr id="50" name="Rectangle 49"/>
          <p:cNvSpPr/>
          <p:nvPr/>
        </p:nvSpPr>
        <p:spPr>
          <a:xfrm>
            <a:off x="3252801" y="2000672"/>
            <a:ext cx="1005619"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voit</a:t>
            </a:r>
            <a:endParaRPr lang="fr-FR" sz="1200" dirty="0">
              <a:solidFill>
                <a:schemeClr val="tx1"/>
              </a:solidFill>
              <a:latin typeface="Comic Sans MS" pitchFamily="66" charset="0"/>
            </a:endParaRPr>
          </a:p>
        </p:txBody>
      </p:sp>
      <p:sp>
        <p:nvSpPr>
          <p:cNvPr id="51" name="ZoneTexte 50"/>
          <p:cNvSpPr txBox="1"/>
          <p:nvPr/>
        </p:nvSpPr>
        <p:spPr>
          <a:xfrm>
            <a:off x="186146" y="2360712"/>
            <a:ext cx="2266925" cy="646331"/>
          </a:xfrm>
          <a:prstGeom prst="rect">
            <a:avLst/>
          </a:prstGeom>
          <a:noFill/>
        </p:spPr>
        <p:txBody>
          <a:bodyPr wrap="square" rtlCol="0">
            <a:spAutoFit/>
          </a:bodyPr>
          <a:lstStyle/>
          <a:p>
            <a:pPr>
              <a:lnSpc>
                <a:spcPct val="300000"/>
              </a:lnSpc>
            </a:pPr>
            <a:r>
              <a:rPr lang="fr-FR" sz="1200" dirty="0" smtClean="0">
                <a:latin typeface="Comic Sans MS" pitchFamily="66" charset="0"/>
              </a:rPr>
              <a:t>Dans deux mois, je</a:t>
            </a:r>
            <a:endParaRPr lang="fr-FR" sz="1200" dirty="0">
              <a:latin typeface="Comic Sans MS" pitchFamily="66" charset="0"/>
            </a:endParaRPr>
          </a:p>
        </p:txBody>
      </p:sp>
      <p:sp>
        <p:nvSpPr>
          <p:cNvPr id="52" name="ZoneTexte 51"/>
          <p:cNvSpPr txBox="1"/>
          <p:nvPr/>
        </p:nvSpPr>
        <p:spPr>
          <a:xfrm>
            <a:off x="4869160" y="2360712"/>
            <a:ext cx="1296143" cy="646331"/>
          </a:xfrm>
          <a:prstGeom prst="rect">
            <a:avLst/>
          </a:prstGeom>
          <a:noFill/>
        </p:spPr>
        <p:txBody>
          <a:bodyPr wrap="square" rtlCol="0">
            <a:spAutoFit/>
          </a:bodyPr>
          <a:lstStyle/>
          <a:p>
            <a:pPr>
              <a:lnSpc>
                <a:spcPct val="300000"/>
              </a:lnSpc>
            </a:pPr>
            <a:r>
              <a:rPr lang="fr-FR" sz="1200" dirty="0" smtClean="0">
                <a:latin typeface="Comic Sans MS" pitchFamily="66" charset="0"/>
              </a:rPr>
              <a:t>en vacances.</a:t>
            </a:r>
            <a:endParaRPr lang="fr-FR" sz="1200" dirty="0">
              <a:latin typeface="Comic Sans MS" pitchFamily="66" charset="0"/>
            </a:endParaRPr>
          </a:p>
        </p:txBody>
      </p:sp>
      <p:sp>
        <p:nvSpPr>
          <p:cNvPr id="53" name="Rectangle 52"/>
          <p:cNvSpPr/>
          <p:nvPr/>
        </p:nvSpPr>
        <p:spPr>
          <a:xfrm>
            <a:off x="1772988" y="2576736"/>
            <a:ext cx="1004119"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suis parti</a:t>
            </a:r>
            <a:endParaRPr lang="fr-FR" sz="1200" dirty="0">
              <a:solidFill>
                <a:schemeClr val="tx1"/>
              </a:solidFill>
              <a:latin typeface="Comic Sans MS" pitchFamily="66" charset="0"/>
            </a:endParaRPr>
          </a:p>
        </p:txBody>
      </p:sp>
      <p:sp>
        <p:nvSpPr>
          <p:cNvPr id="54" name="Rectangle 53"/>
          <p:cNvSpPr/>
          <p:nvPr/>
        </p:nvSpPr>
        <p:spPr>
          <a:xfrm>
            <a:off x="2849116" y="2576736"/>
            <a:ext cx="1083940"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partais</a:t>
            </a:r>
            <a:endParaRPr lang="fr-FR" sz="1200" dirty="0">
              <a:solidFill>
                <a:schemeClr val="tx1"/>
              </a:solidFill>
              <a:latin typeface="Comic Sans MS" pitchFamily="66" charset="0"/>
            </a:endParaRPr>
          </a:p>
        </p:txBody>
      </p:sp>
      <p:sp>
        <p:nvSpPr>
          <p:cNvPr id="55" name="Rectangle 54"/>
          <p:cNvSpPr/>
          <p:nvPr/>
        </p:nvSpPr>
        <p:spPr>
          <a:xfrm>
            <a:off x="4001244" y="2576736"/>
            <a:ext cx="86791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partirai</a:t>
            </a:r>
            <a:endParaRPr lang="fr-FR" sz="1200" dirty="0">
              <a:solidFill>
                <a:schemeClr val="tx1"/>
              </a:solidFill>
              <a:latin typeface="Comic Sans MS" pitchFamily="66" charset="0"/>
            </a:endParaRPr>
          </a:p>
        </p:txBody>
      </p:sp>
      <p:sp>
        <p:nvSpPr>
          <p:cNvPr id="56" name="ZoneTexte 55"/>
          <p:cNvSpPr txBox="1"/>
          <p:nvPr/>
        </p:nvSpPr>
        <p:spPr>
          <a:xfrm>
            <a:off x="186146" y="2936776"/>
            <a:ext cx="2088901" cy="646331"/>
          </a:xfrm>
          <a:prstGeom prst="rect">
            <a:avLst/>
          </a:prstGeom>
          <a:noFill/>
        </p:spPr>
        <p:txBody>
          <a:bodyPr wrap="square" rtlCol="0">
            <a:spAutoFit/>
          </a:bodyPr>
          <a:lstStyle/>
          <a:p>
            <a:pPr>
              <a:lnSpc>
                <a:spcPct val="300000"/>
              </a:lnSpc>
            </a:pPr>
            <a:r>
              <a:rPr lang="fr-FR" sz="1200" dirty="0" smtClean="0">
                <a:latin typeface="Comic Sans MS" pitchFamily="66" charset="0"/>
              </a:rPr>
              <a:t>Actuellement, mon frère</a:t>
            </a:r>
            <a:endParaRPr lang="fr-FR" sz="1200" dirty="0">
              <a:latin typeface="Comic Sans MS" pitchFamily="66" charset="0"/>
            </a:endParaRPr>
          </a:p>
        </p:txBody>
      </p:sp>
      <p:sp>
        <p:nvSpPr>
          <p:cNvPr id="57" name="ZoneTexte 56"/>
          <p:cNvSpPr txBox="1"/>
          <p:nvPr/>
        </p:nvSpPr>
        <p:spPr>
          <a:xfrm>
            <a:off x="5246898" y="2936776"/>
            <a:ext cx="794581" cy="646331"/>
          </a:xfrm>
          <a:prstGeom prst="rect">
            <a:avLst/>
          </a:prstGeom>
          <a:noFill/>
        </p:spPr>
        <p:txBody>
          <a:bodyPr wrap="square" rtlCol="0">
            <a:spAutoFit/>
          </a:bodyPr>
          <a:lstStyle/>
          <a:p>
            <a:pPr>
              <a:lnSpc>
                <a:spcPct val="300000"/>
              </a:lnSpc>
            </a:pPr>
            <a:r>
              <a:rPr lang="fr-FR" sz="1200" dirty="0" smtClean="0">
                <a:latin typeface="Comic Sans MS" pitchFamily="66" charset="0"/>
              </a:rPr>
              <a:t>en CM2.</a:t>
            </a:r>
            <a:endParaRPr lang="fr-FR" sz="1200" dirty="0">
              <a:latin typeface="Comic Sans MS" pitchFamily="66" charset="0"/>
            </a:endParaRPr>
          </a:p>
        </p:txBody>
      </p:sp>
      <p:sp>
        <p:nvSpPr>
          <p:cNvPr id="58" name="Rectangle 57"/>
          <p:cNvSpPr/>
          <p:nvPr/>
        </p:nvSpPr>
        <p:spPr>
          <a:xfrm>
            <a:off x="2092448" y="3152800"/>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sera</a:t>
            </a:r>
            <a:endParaRPr lang="fr-FR" sz="1200" dirty="0">
              <a:solidFill>
                <a:schemeClr val="tx1"/>
              </a:solidFill>
              <a:latin typeface="Comic Sans MS" pitchFamily="66" charset="0"/>
            </a:endParaRPr>
          </a:p>
        </p:txBody>
      </p:sp>
      <p:sp>
        <p:nvSpPr>
          <p:cNvPr id="59" name="Rectangle 58"/>
          <p:cNvSpPr/>
          <p:nvPr/>
        </p:nvSpPr>
        <p:spPr>
          <a:xfrm>
            <a:off x="3206079" y="3152800"/>
            <a:ext cx="942418"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était</a:t>
            </a:r>
            <a:endParaRPr lang="fr-FR" sz="1200" dirty="0">
              <a:solidFill>
                <a:schemeClr val="tx1"/>
              </a:solidFill>
              <a:latin typeface="Comic Sans MS" pitchFamily="66" charset="0"/>
            </a:endParaRPr>
          </a:p>
        </p:txBody>
      </p:sp>
      <p:sp>
        <p:nvSpPr>
          <p:cNvPr id="60" name="Rectangle 59"/>
          <p:cNvSpPr/>
          <p:nvPr/>
        </p:nvSpPr>
        <p:spPr>
          <a:xfrm>
            <a:off x="4219178" y="3152800"/>
            <a:ext cx="1010022"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est</a:t>
            </a:r>
            <a:endParaRPr lang="fr-FR" sz="1200" dirty="0">
              <a:solidFill>
                <a:schemeClr val="tx1"/>
              </a:solidFill>
              <a:latin typeface="Comic Sans MS" pitchFamily="66" charset="0"/>
            </a:endParaRPr>
          </a:p>
        </p:txBody>
      </p:sp>
      <p:sp>
        <p:nvSpPr>
          <p:cNvPr id="61" name="ZoneTexte 60"/>
          <p:cNvSpPr txBox="1"/>
          <p:nvPr/>
        </p:nvSpPr>
        <p:spPr>
          <a:xfrm>
            <a:off x="186147" y="3512840"/>
            <a:ext cx="1802865" cy="646331"/>
          </a:xfrm>
          <a:prstGeom prst="rect">
            <a:avLst/>
          </a:prstGeom>
          <a:noFill/>
        </p:spPr>
        <p:txBody>
          <a:bodyPr wrap="square" rtlCol="0">
            <a:spAutoFit/>
          </a:bodyPr>
          <a:lstStyle/>
          <a:p>
            <a:pPr>
              <a:lnSpc>
                <a:spcPct val="300000"/>
              </a:lnSpc>
            </a:pPr>
            <a:r>
              <a:rPr lang="fr-FR" sz="1200" dirty="0" smtClean="0">
                <a:latin typeface="Comic Sans MS" pitchFamily="66" charset="0"/>
              </a:rPr>
              <a:t>Le weekend dernier, j’</a:t>
            </a:r>
            <a:endParaRPr lang="fr-FR" sz="1200" dirty="0">
              <a:latin typeface="Comic Sans MS" pitchFamily="66" charset="0"/>
            </a:endParaRPr>
          </a:p>
        </p:txBody>
      </p:sp>
      <p:sp>
        <p:nvSpPr>
          <p:cNvPr id="62" name="ZoneTexte 61"/>
          <p:cNvSpPr txBox="1"/>
          <p:nvPr/>
        </p:nvSpPr>
        <p:spPr>
          <a:xfrm>
            <a:off x="4869160" y="3512840"/>
            <a:ext cx="1728192" cy="646331"/>
          </a:xfrm>
          <a:prstGeom prst="rect">
            <a:avLst/>
          </a:prstGeom>
          <a:noFill/>
        </p:spPr>
        <p:txBody>
          <a:bodyPr wrap="square" rtlCol="0">
            <a:spAutoFit/>
          </a:bodyPr>
          <a:lstStyle/>
          <a:p>
            <a:pPr>
              <a:lnSpc>
                <a:spcPct val="300000"/>
              </a:lnSpc>
            </a:pPr>
            <a:r>
              <a:rPr lang="fr-FR" sz="1200" dirty="0" smtClean="0">
                <a:latin typeface="Comic Sans MS" pitchFamily="66" charset="0"/>
              </a:rPr>
              <a:t>mes leçons.</a:t>
            </a:r>
            <a:endParaRPr lang="fr-FR" sz="1200" dirty="0">
              <a:latin typeface="Comic Sans MS" pitchFamily="66" charset="0"/>
            </a:endParaRPr>
          </a:p>
        </p:txBody>
      </p:sp>
      <p:sp>
        <p:nvSpPr>
          <p:cNvPr id="63" name="Rectangle 62"/>
          <p:cNvSpPr/>
          <p:nvPr/>
        </p:nvSpPr>
        <p:spPr>
          <a:xfrm>
            <a:off x="1935882" y="3728864"/>
            <a:ext cx="86791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apprends</a:t>
            </a:r>
            <a:endParaRPr lang="fr-FR" sz="1200" dirty="0">
              <a:solidFill>
                <a:schemeClr val="tx1"/>
              </a:solidFill>
              <a:latin typeface="Comic Sans MS" pitchFamily="66" charset="0"/>
            </a:endParaRPr>
          </a:p>
        </p:txBody>
      </p:sp>
      <p:sp>
        <p:nvSpPr>
          <p:cNvPr id="64" name="Rectangle 63"/>
          <p:cNvSpPr/>
          <p:nvPr/>
        </p:nvSpPr>
        <p:spPr>
          <a:xfrm>
            <a:off x="2852936" y="3728864"/>
            <a:ext cx="943744"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ai appris</a:t>
            </a:r>
            <a:endParaRPr lang="fr-FR" sz="1200" dirty="0">
              <a:solidFill>
                <a:schemeClr val="tx1"/>
              </a:solidFill>
              <a:latin typeface="Comic Sans MS" pitchFamily="66" charset="0"/>
            </a:endParaRPr>
          </a:p>
        </p:txBody>
      </p:sp>
      <p:sp>
        <p:nvSpPr>
          <p:cNvPr id="65" name="Rectangle 64"/>
          <p:cNvSpPr/>
          <p:nvPr/>
        </p:nvSpPr>
        <p:spPr>
          <a:xfrm>
            <a:off x="3861048" y="3728864"/>
            <a:ext cx="1008112"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apprendrai</a:t>
            </a:r>
            <a:endParaRPr lang="fr-FR" sz="1200" dirty="0">
              <a:solidFill>
                <a:schemeClr val="tx1"/>
              </a:solidFill>
              <a:latin typeface="Comic Sans MS" pitchFamily="66" charset="0"/>
            </a:endParaRPr>
          </a:p>
        </p:txBody>
      </p:sp>
      <p:grpSp>
        <p:nvGrpSpPr>
          <p:cNvPr id="66" name="Groupe 65"/>
          <p:cNvGrpSpPr/>
          <p:nvPr/>
        </p:nvGrpSpPr>
        <p:grpSpPr>
          <a:xfrm>
            <a:off x="116632" y="4232920"/>
            <a:ext cx="6653336" cy="495126"/>
            <a:chOff x="116632" y="1352600"/>
            <a:chExt cx="6653336" cy="495126"/>
          </a:xfrm>
        </p:grpSpPr>
        <p:grpSp>
          <p:nvGrpSpPr>
            <p:cNvPr id="67" name="Groupe 66"/>
            <p:cNvGrpSpPr/>
            <p:nvPr/>
          </p:nvGrpSpPr>
          <p:grpSpPr>
            <a:xfrm>
              <a:off x="116632" y="1352600"/>
              <a:ext cx="360040" cy="461665"/>
              <a:chOff x="116632" y="1352600"/>
              <a:chExt cx="360040" cy="461665"/>
            </a:xfrm>
          </p:grpSpPr>
          <p:sp>
            <p:nvSpPr>
              <p:cNvPr id="70" name="Ellipse 6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ZoneTexte 7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8" name="ZoneTexte 67"/>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chaque phrase avec l’un des mots suivants :</a:t>
              </a:r>
              <a:endParaRPr lang="fr-FR" sz="1400" u="sng" dirty="0">
                <a:latin typeface="SimpleRonde" pitchFamily="2" charset="0"/>
              </a:endParaRPr>
            </a:p>
          </p:txBody>
        </p:sp>
        <p:sp>
          <p:nvSpPr>
            <p:cNvPr id="69" name="Rectangle à coins arrondis 6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72" name="ZoneTexte 71"/>
          <p:cNvSpPr txBox="1"/>
          <p:nvPr/>
        </p:nvSpPr>
        <p:spPr>
          <a:xfrm>
            <a:off x="286755" y="4748009"/>
            <a:ext cx="6382605" cy="276999"/>
          </a:xfrm>
          <a:prstGeom prst="rect">
            <a:avLst/>
          </a:prstGeom>
          <a:noFill/>
        </p:spPr>
        <p:txBody>
          <a:bodyPr wrap="square" rtlCol="0">
            <a:spAutoFit/>
          </a:bodyPr>
          <a:lstStyle/>
          <a:p>
            <a:r>
              <a:rPr lang="fr-FR" sz="1200" i="1" dirty="0" smtClean="0">
                <a:latin typeface="Comic Sans MS" pitchFamily="66" charset="0"/>
              </a:rPr>
              <a:t>hier, après-demain, l’hiver dernier, dans un an, en ce moment, aujourd’hui</a:t>
            </a:r>
            <a:endParaRPr lang="fr-FR" sz="1200" i="1" dirty="0">
              <a:latin typeface="Comic Sans MS" pitchFamily="66" charset="0"/>
            </a:endParaRPr>
          </a:p>
        </p:txBody>
      </p:sp>
      <p:sp>
        <p:nvSpPr>
          <p:cNvPr id="73" name="ZoneTexte 72"/>
          <p:cNvSpPr txBox="1"/>
          <p:nvPr/>
        </p:nvSpPr>
        <p:spPr>
          <a:xfrm>
            <a:off x="2672916" y="5028836"/>
            <a:ext cx="3996444" cy="2862322"/>
          </a:xfrm>
          <a:prstGeom prst="rect">
            <a:avLst/>
          </a:prstGeom>
          <a:noFill/>
        </p:spPr>
        <p:txBody>
          <a:bodyPr wrap="square" rtlCol="0">
            <a:spAutoFit/>
          </a:bodyPr>
          <a:lstStyle/>
          <a:p>
            <a:pPr>
              <a:lnSpc>
                <a:spcPct val="300000"/>
              </a:lnSpc>
            </a:pPr>
            <a:r>
              <a:rPr lang="fr-FR" sz="1200" dirty="0" smtClean="0">
                <a:latin typeface="Comic Sans MS" pitchFamily="66" charset="0"/>
              </a:rPr>
              <a:t>j’irai dormir chez ma grand-mère.</a:t>
            </a:r>
          </a:p>
          <a:p>
            <a:pPr>
              <a:lnSpc>
                <a:spcPct val="300000"/>
              </a:lnSpc>
            </a:pPr>
            <a:r>
              <a:rPr lang="fr-FR" sz="1200" dirty="0" smtClean="0">
                <a:latin typeface="Comic Sans MS" pitchFamily="66" charset="0"/>
              </a:rPr>
              <a:t>c’était ton anniversaire.</a:t>
            </a:r>
          </a:p>
          <a:p>
            <a:pPr>
              <a:lnSpc>
                <a:spcPct val="300000"/>
              </a:lnSpc>
            </a:pPr>
            <a:r>
              <a:rPr lang="fr-FR" sz="1200" dirty="0" smtClean="0">
                <a:latin typeface="Comic Sans MS" pitchFamily="66" charset="0"/>
              </a:rPr>
              <a:t>la neige tombe.</a:t>
            </a:r>
          </a:p>
          <a:p>
            <a:pPr>
              <a:lnSpc>
                <a:spcPct val="300000"/>
              </a:lnSpc>
            </a:pPr>
            <a:r>
              <a:rPr lang="fr-FR" sz="1200" dirty="0" smtClean="0">
                <a:latin typeface="Comic Sans MS" pitchFamily="66" charset="0"/>
              </a:rPr>
              <a:t>nous changerons de classe.</a:t>
            </a:r>
          </a:p>
          <a:p>
            <a:pPr>
              <a:lnSpc>
                <a:spcPct val="300000"/>
              </a:lnSpc>
            </a:pPr>
            <a:r>
              <a:rPr lang="fr-FR" sz="1200" dirty="0" smtClean="0">
                <a:latin typeface="Comic Sans MS" pitchFamily="66" charset="0"/>
              </a:rPr>
              <a:t>nous avons fait du ski.</a:t>
            </a:r>
          </a:p>
        </p:txBody>
      </p:sp>
      <p:pic>
        <p:nvPicPr>
          <p:cNvPr id="74" name="Image 73"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2" y="5211839"/>
            <a:ext cx="1995857" cy="423106"/>
          </a:xfrm>
          <a:prstGeom prst="rect">
            <a:avLst/>
          </a:prstGeom>
        </p:spPr>
      </p:pic>
      <p:pic>
        <p:nvPicPr>
          <p:cNvPr id="75" name="Image 74"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1" y="5738482"/>
            <a:ext cx="1995857" cy="423106"/>
          </a:xfrm>
          <a:prstGeom prst="rect">
            <a:avLst/>
          </a:prstGeom>
        </p:spPr>
      </p:pic>
      <p:pic>
        <p:nvPicPr>
          <p:cNvPr id="76" name="Image 75"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4" y="6330094"/>
            <a:ext cx="1995857" cy="423106"/>
          </a:xfrm>
          <a:prstGeom prst="rect">
            <a:avLst/>
          </a:prstGeom>
        </p:spPr>
      </p:pic>
      <p:pic>
        <p:nvPicPr>
          <p:cNvPr id="77" name="Image 76"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0" y="6860875"/>
            <a:ext cx="1995857" cy="423106"/>
          </a:xfrm>
          <a:prstGeom prst="rect">
            <a:avLst/>
          </a:prstGeom>
        </p:spPr>
      </p:pic>
      <p:pic>
        <p:nvPicPr>
          <p:cNvPr id="78" name="Image 77" descr="Capture d’écran"/>
          <p:cNvPicPr>
            <a:picLocks noChangeAspect="1"/>
          </p:cNvPicPr>
          <p:nvPr/>
        </p:nvPicPr>
        <p:blipFill rotWithShape="1">
          <a:blip r:embed="rId2">
            <a:extLst>
              <a:ext uri="{28A0092B-C50C-407E-A947-70E740481C1C}">
                <a14:useLocalDpi xmlns:a14="http://schemas.microsoft.com/office/drawing/2010/main" val="0"/>
              </a:ext>
            </a:extLst>
          </a:blip>
          <a:srcRect l="60983" r="4434" b="79079"/>
          <a:stretch/>
        </p:blipFill>
        <p:spPr>
          <a:xfrm>
            <a:off x="701823" y="7423230"/>
            <a:ext cx="1995857" cy="423106"/>
          </a:xfrm>
          <a:prstGeom prst="rect">
            <a:avLst/>
          </a:prstGeom>
        </p:spPr>
      </p:pic>
      <p:grpSp>
        <p:nvGrpSpPr>
          <p:cNvPr id="79" name="Groupe 78"/>
          <p:cNvGrpSpPr/>
          <p:nvPr/>
        </p:nvGrpSpPr>
        <p:grpSpPr>
          <a:xfrm>
            <a:off x="116632" y="7905328"/>
            <a:ext cx="6653336" cy="818292"/>
            <a:chOff x="116632" y="1352600"/>
            <a:chExt cx="6653336" cy="818292"/>
          </a:xfrm>
        </p:grpSpPr>
        <p:grpSp>
          <p:nvGrpSpPr>
            <p:cNvPr id="80" name="Groupe 79"/>
            <p:cNvGrpSpPr/>
            <p:nvPr/>
          </p:nvGrpSpPr>
          <p:grpSpPr>
            <a:xfrm>
              <a:off x="116632" y="1352600"/>
              <a:ext cx="360040" cy="461665"/>
              <a:chOff x="116632" y="1352600"/>
              <a:chExt cx="360040" cy="461665"/>
            </a:xfrm>
          </p:grpSpPr>
          <p:sp>
            <p:nvSpPr>
              <p:cNvPr id="83" name="Ellipse 8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ZoneTexte 8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1" name="ZoneTexte 80"/>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Souligne en rouge les phrases au passé, en bleu celles au présent et en vert celles au futur.</a:t>
              </a:r>
              <a:endParaRPr lang="fr-FR" sz="1400" u="sng" dirty="0">
                <a:latin typeface="SimpleRonde" pitchFamily="2" charset="0"/>
              </a:endParaRPr>
            </a:p>
          </p:txBody>
        </p:sp>
        <p:sp>
          <p:nvSpPr>
            <p:cNvPr id="82" name="Rectangle à coins arrondis 8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 name="ZoneTexte 2"/>
          <p:cNvSpPr txBox="1"/>
          <p:nvPr/>
        </p:nvSpPr>
        <p:spPr>
          <a:xfrm>
            <a:off x="186146" y="8553400"/>
            <a:ext cx="3291911" cy="1200329"/>
          </a:xfrm>
          <a:prstGeom prst="rect">
            <a:avLst/>
          </a:prstGeom>
          <a:noFill/>
        </p:spPr>
        <p:txBody>
          <a:bodyPr wrap="square" rtlCol="0">
            <a:spAutoFit/>
          </a:bodyPr>
          <a:lstStyle/>
          <a:p>
            <a:pPr>
              <a:lnSpc>
                <a:spcPct val="200000"/>
              </a:lnSpc>
            </a:pPr>
            <a:r>
              <a:rPr lang="fr-FR" sz="1200" dirty="0" smtClean="0">
                <a:latin typeface="Comic Sans MS" pitchFamily="66" charset="0"/>
              </a:rPr>
              <a:t>Le vent souffle dans les arbres.</a:t>
            </a:r>
          </a:p>
          <a:p>
            <a:pPr>
              <a:lnSpc>
                <a:spcPct val="200000"/>
              </a:lnSpc>
            </a:pPr>
            <a:r>
              <a:rPr lang="fr-FR" sz="1200" dirty="0" smtClean="0">
                <a:latin typeface="Comic Sans MS" pitchFamily="66" charset="0"/>
              </a:rPr>
              <a:t>Hier, le maire a inauguré la nouvelle mairie.</a:t>
            </a:r>
          </a:p>
          <a:p>
            <a:pPr>
              <a:lnSpc>
                <a:spcPct val="200000"/>
              </a:lnSpc>
            </a:pPr>
            <a:r>
              <a:rPr lang="fr-FR" sz="1200" dirty="0" smtClean="0">
                <a:latin typeface="Comic Sans MS" pitchFamily="66" charset="0"/>
              </a:rPr>
              <a:t>Mon frère a changé de voiture l’an dernier.</a:t>
            </a:r>
          </a:p>
        </p:txBody>
      </p:sp>
      <p:sp>
        <p:nvSpPr>
          <p:cNvPr id="85" name="ZoneTexte 84"/>
          <p:cNvSpPr txBox="1"/>
          <p:nvPr/>
        </p:nvSpPr>
        <p:spPr>
          <a:xfrm>
            <a:off x="3460439" y="8553400"/>
            <a:ext cx="3291911" cy="1200329"/>
          </a:xfrm>
          <a:prstGeom prst="rect">
            <a:avLst/>
          </a:prstGeom>
          <a:noFill/>
        </p:spPr>
        <p:txBody>
          <a:bodyPr wrap="square" rtlCol="0">
            <a:spAutoFit/>
          </a:bodyPr>
          <a:lstStyle/>
          <a:p>
            <a:pPr>
              <a:lnSpc>
                <a:spcPct val="200000"/>
              </a:lnSpc>
            </a:pPr>
            <a:r>
              <a:rPr lang="fr-FR" sz="1200" dirty="0" smtClean="0">
                <a:latin typeface="Comic Sans MS" pitchFamily="66" charset="0"/>
              </a:rPr>
              <a:t>Quand je serai grand, je serai président.</a:t>
            </a:r>
          </a:p>
          <a:p>
            <a:pPr>
              <a:lnSpc>
                <a:spcPct val="200000"/>
              </a:lnSpc>
            </a:pPr>
            <a:r>
              <a:rPr lang="fr-FR" sz="1200" dirty="0" smtClean="0">
                <a:latin typeface="Comic Sans MS" pitchFamily="66" charset="0"/>
              </a:rPr>
              <a:t>Le peintre termine son dernier tableau.</a:t>
            </a:r>
          </a:p>
          <a:p>
            <a:pPr>
              <a:lnSpc>
                <a:spcPct val="200000"/>
              </a:lnSpc>
            </a:pPr>
            <a:r>
              <a:rPr lang="fr-FR" sz="1200" dirty="0" smtClean="0">
                <a:latin typeface="Comic Sans MS" pitchFamily="66" charset="0"/>
              </a:rPr>
              <a:t>Cet été ils dormiront sous une tente.</a:t>
            </a:r>
          </a:p>
        </p:txBody>
      </p:sp>
    </p:spTree>
    <p:extLst>
      <p:ext uri="{BB962C8B-B14F-4D97-AF65-F5344CB8AC3E}">
        <p14:creationId xmlns:p14="http://schemas.microsoft.com/office/powerpoint/2010/main" val="1577567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62500" lnSpcReduction="20000"/>
          </a:bodyPr>
          <a:lstStyle/>
          <a:p>
            <a:r>
              <a:rPr lang="fr-FR" dirty="0" smtClean="0"/>
              <a:t>Le présent des verbes du 3</a:t>
            </a:r>
            <a:r>
              <a:rPr lang="fr-FR" baseline="30000" dirty="0" smtClean="0"/>
              <a:t>ème</a:t>
            </a:r>
            <a:r>
              <a:rPr lang="fr-FR" dirty="0" smtClean="0"/>
              <a:t> groupe (faire, dire, aller, venir)</a:t>
            </a:r>
            <a:endParaRPr lang="fr-FR" dirty="0"/>
          </a:p>
        </p:txBody>
      </p:sp>
      <p:grpSp>
        <p:nvGrpSpPr>
          <p:cNvPr id="3" name="Groupe 2"/>
          <p:cNvGrpSpPr/>
          <p:nvPr/>
        </p:nvGrpSpPr>
        <p:grpSpPr>
          <a:xfrm>
            <a:off x="116632" y="1280592"/>
            <a:ext cx="6653336" cy="495126"/>
            <a:chOff x="116632" y="1352600"/>
            <a:chExt cx="6653336" cy="49512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42739"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en conjuguant le verbe entre parenthèses.</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116632" y="1712640"/>
            <a:ext cx="6534143" cy="2308324"/>
          </a:xfrm>
          <a:prstGeom prst="rect">
            <a:avLst/>
          </a:prstGeom>
          <a:noFill/>
        </p:spPr>
        <p:txBody>
          <a:bodyPr wrap="square" rtlCol="0">
            <a:spAutoFit/>
          </a:bodyPr>
          <a:lstStyle/>
          <a:p>
            <a:pPr algn="just">
              <a:lnSpc>
                <a:spcPct val="200000"/>
              </a:lnSpc>
            </a:pPr>
            <a:r>
              <a:rPr lang="fr-FR" sz="1200" dirty="0" smtClean="0">
                <a:latin typeface="Comic Sans MS" pitchFamily="66" charset="0"/>
              </a:rPr>
              <a:t>Le train (aller) ........................... entrer en gare.</a:t>
            </a:r>
          </a:p>
          <a:p>
            <a:pPr algn="just">
              <a:lnSpc>
                <a:spcPct val="200000"/>
              </a:lnSpc>
            </a:pPr>
            <a:r>
              <a:rPr lang="fr-FR" sz="1200" dirty="0" smtClean="0">
                <a:latin typeface="Comic Sans MS" pitchFamily="66" charset="0"/>
              </a:rPr>
              <a:t>Les oiseaux (venir) .................................... des pays chauds.</a:t>
            </a:r>
          </a:p>
          <a:p>
            <a:pPr algn="just">
              <a:lnSpc>
                <a:spcPct val="200000"/>
              </a:lnSpc>
            </a:pPr>
            <a:r>
              <a:rPr lang="fr-FR" sz="1200" dirty="0" smtClean="0">
                <a:latin typeface="Comic Sans MS" pitchFamily="66" charset="0"/>
              </a:rPr>
              <a:t>Je (faire) .............................. de l’électricité grâce à une dynamo.</a:t>
            </a:r>
          </a:p>
          <a:p>
            <a:pPr algn="just">
              <a:lnSpc>
                <a:spcPct val="200000"/>
              </a:lnSpc>
            </a:pPr>
            <a:r>
              <a:rPr lang="fr-FR" sz="1200" dirty="0" smtClean="0">
                <a:latin typeface="Comic Sans MS" pitchFamily="66" charset="0"/>
              </a:rPr>
              <a:t>Vous (dire) .................................... non à l’utilisation de vraie fourrure.</a:t>
            </a:r>
          </a:p>
          <a:p>
            <a:pPr algn="just">
              <a:lnSpc>
                <a:spcPct val="200000"/>
              </a:lnSpc>
            </a:pPr>
            <a:r>
              <a:rPr lang="fr-FR" sz="1200" dirty="0" smtClean="0">
                <a:latin typeface="Comic Sans MS" pitchFamily="66" charset="0"/>
              </a:rPr>
              <a:t>Le panda géant (venir) .......................................... des montagnes de Chine.</a:t>
            </a:r>
          </a:p>
          <a:p>
            <a:pPr algn="just">
              <a:lnSpc>
                <a:spcPct val="200000"/>
              </a:lnSpc>
            </a:pPr>
            <a:r>
              <a:rPr lang="fr-FR" sz="1200" dirty="0" smtClean="0">
                <a:latin typeface="Comic Sans MS" pitchFamily="66" charset="0"/>
              </a:rPr>
              <a:t>Le léopard des neiges (faire) .......................... partie des espèces menacées.</a:t>
            </a:r>
          </a:p>
        </p:txBody>
      </p:sp>
      <p:grpSp>
        <p:nvGrpSpPr>
          <p:cNvPr id="10" name="Groupe 9"/>
          <p:cNvGrpSpPr/>
          <p:nvPr/>
        </p:nvGrpSpPr>
        <p:grpSpPr>
          <a:xfrm>
            <a:off x="116632" y="4016896"/>
            <a:ext cx="6653336" cy="468196"/>
            <a:chOff x="116632" y="1352600"/>
            <a:chExt cx="6653336" cy="468196"/>
          </a:xfrm>
        </p:grpSpPr>
        <p:grpSp>
          <p:nvGrpSpPr>
            <p:cNvPr id="11" name="Groupe 10"/>
            <p:cNvGrpSpPr/>
            <p:nvPr/>
          </p:nvGrpSpPr>
          <p:grpSpPr>
            <a:xfrm>
              <a:off x="116632" y="1352600"/>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a:latin typeface="SimpleRonde" pitchFamily="2" charset="0"/>
                </a:rPr>
                <a:t>Relie à la règle le sujet à son verbe conjugué au présent.</a:t>
              </a:r>
            </a:p>
          </p:txBody>
        </p:sp>
        <p:sp>
          <p:nvSpPr>
            <p:cNvPr id="13" name="Rectangle à coins arrondis 1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6" name="Tableau 15"/>
          <p:cNvGraphicFramePr>
            <a:graphicFrameLocks noGrp="1"/>
          </p:cNvGraphicFramePr>
          <p:nvPr>
            <p:extLst>
              <p:ext uri="{D42A27DB-BD31-4B8C-83A1-F6EECF244321}">
                <p14:modId xmlns:p14="http://schemas.microsoft.com/office/powerpoint/2010/main" val="3954894474"/>
              </p:ext>
            </p:extLst>
          </p:nvPr>
        </p:nvGraphicFramePr>
        <p:xfrm>
          <a:off x="448072" y="4664968"/>
          <a:ext cx="6048671" cy="1554480"/>
        </p:xfrm>
        <a:graphic>
          <a:graphicData uri="http://schemas.openxmlformats.org/drawingml/2006/table">
            <a:tbl>
              <a:tblPr bandRow="1">
                <a:tableStyleId>{5C22544A-7EE6-4342-B048-85BDC9FD1C3A}</a:tableStyleId>
              </a:tblPr>
              <a:tblGrid>
                <a:gridCol w="1656184"/>
                <a:gridCol w="1306430"/>
                <a:gridCol w="602158"/>
                <a:gridCol w="2483899"/>
              </a:tblGrid>
              <a:tr h="144016">
                <a:tc>
                  <a:txBody>
                    <a:bodyPr/>
                    <a:lstStyle/>
                    <a:p>
                      <a:pPr algn="r"/>
                      <a:r>
                        <a:rPr lang="fr-FR" sz="1100" baseline="0" dirty="0" smtClean="0">
                          <a:latin typeface="Comic Sans MS" pitchFamily="66" charset="0"/>
                        </a:rPr>
                        <a:t>Je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baseline="0" dirty="0" smtClean="0">
                          <a:latin typeface="Comic Sans MS" pitchFamily="66" charset="0"/>
                        </a:rPr>
                        <a:t>vient de doubler le bus.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L’automobiliste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dis</a:t>
                      </a:r>
                      <a:r>
                        <a:rPr lang="fr-FR" sz="1100" baseline="0" dirty="0" smtClean="0">
                          <a:latin typeface="Comic Sans MS" pitchFamily="66" charset="0"/>
                        </a:rPr>
                        <a:t> toujours la vérité.</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Nous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vont publier ce roman.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Les éditeurs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allez être</a:t>
                      </a:r>
                      <a:r>
                        <a:rPr lang="fr-FR" sz="1100" baseline="0" dirty="0" smtClean="0">
                          <a:latin typeface="Comic Sans MS" pitchFamily="66" charset="0"/>
                        </a:rPr>
                        <a:t> dans la même classe.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100" dirty="0" smtClean="0">
                          <a:latin typeface="Comic Sans MS" pitchFamily="66" charset="0"/>
                        </a:rPr>
                        <a:t>Tu</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faisons souvent</a:t>
                      </a:r>
                      <a:r>
                        <a:rPr lang="fr-FR" sz="1100" baseline="0" dirty="0" smtClean="0">
                          <a:latin typeface="Comic Sans MS" pitchFamily="66" charset="0"/>
                        </a:rPr>
                        <a:t> des réunions.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vas entrer dan</a:t>
                      </a:r>
                      <a:r>
                        <a:rPr lang="fr-FR" sz="1100" baseline="0" dirty="0" smtClean="0">
                          <a:latin typeface="Comic Sans MS" pitchFamily="66" charset="0"/>
                        </a:rPr>
                        <a:t>s la salle d’attente.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17" name="Groupe 16"/>
          <p:cNvGrpSpPr/>
          <p:nvPr/>
        </p:nvGrpSpPr>
        <p:grpSpPr>
          <a:xfrm>
            <a:off x="116632" y="6321152"/>
            <a:ext cx="6653336" cy="495126"/>
            <a:chOff x="116632" y="1352600"/>
            <a:chExt cx="6653336" cy="495126"/>
          </a:xfrm>
        </p:grpSpPr>
        <p:grpSp>
          <p:nvGrpSpPr>
            <p:cNvPr id="18" name="Groupe 17"/>
            <p:cNvGrpSpPr/>
            <p:nvPr/>
          </p:nvGrpSpPr>
          <p:grpSpPr>
            <a:xfrm>
              <a:off x="116632" y="1352600"/>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9" name="ZoneTexte 18"/>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Surligne le verbe conjugué qui convient et récris la phrase.</a:t>
              </a:r>
              <a:endParaRPr lang="fr-FR" sz="1400" u="sng" dirty="0">
                <a:latin typeface="SimpleRonde" pitchFamily="2" charset="0"/>
              </a:endParaRPr>
            </a:p>
          </p:txBody>
        </p:sp>
        <p:sp>
          <p:nvSpPr>
            <p:cNvPr id="20" name="Rectangle à coins arrondis 1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3" name="ZoneTexte 22"/>
          <p:cNvSpPr txBox="1"/>
          <p:nvPr/>
        </p:nvSpPr>
        <p:spPr>
          <a:xfrm>
            <a:off x="296652" y="6825208"/>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scientifiques </a:t>
            </a:r>
            <a:r>
              <a:rPr lang="fr-FR" sz="1200" b="1" dirty="0" smtClean="0">
                <a:latin typeface="Comic Sans MS" pitchFamily="66" charset="0"/>
              </a:rPr>
              <a:t>dit/dites/disent</a:t>
            </a:r>
            <a:r>
              <a:rPr lang="fr-FR" sz="1200" dirty="0" smtClean="0">
                <a:latin typeface="Comic Sans MS" pitchFamily="66" charset="0"/>
              </a:rPr>
              <a:t> que la déforestation augmente.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Les pesticides </a:t>
            </a:r>
            <a:r>
              <a:rPr lang="fr-FR" sz="1200" b="1" dirty="0" smtClean="0">
                <a:latin typeface="Comic Sans MS" pitchFamily="66" charset="0"/>
              </a:rPr>
              <a:t>fais/faisons/font</a:t>
            </a:r>
            <a:r>
              <a:rPr lang="fr-FR" sz="1200" dirty="0" smtClean="0">
                <a:latin typeface="Comic Sans MS" pitchFamily="66" charset="0"/>
              </a:rPr>
              <a:t> partie des pollutions de l’eau.</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L’électricité </a:t>
            </a:r>
            <a:r>
              <a:rPr lang="fr-FR" sz="1200" b="1" dirty="0" smtClean="0">
                <a:latin typeface="Comic Sans MS" pitchFamily="66" charset="0"/>
              </a:rPr>
              <a:t>viens/vient/venons</a:t>
            </a:r>
            <a:r>
              <a:rPr lang="fr-FR" sz="1200" dirty="0" smtClean="0">
                <a:latin typeface="Comic Sans MS" pitchFamily="66" charset="0"/>
              </a:rPr>
              <a:t> de différentes sources d’énergie.</a:t>
            </a:r>
            <a:endParaRPr lang="fr-FR" sz="1200" dirty="0">
              <a:latin typeface="Comic Sans MS" pitchFamily="66" charset="0"/>
            </a:endParaRPr>
          </a:p>
        </p:txBody>
      </p:sp>
      <p:pic>
        <p:nvPicPr>
          <p:cNvPr id="24" name="Image 2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7329264"/>
            <a:ext cx="6192688" cy="502778"/>
          </a:xfrm>
          <a:prstGeom prst="rect">
            <a:avLst/>
          </a:prstGeom>
        </p:spPr>
      </p:pic>
      <p:pic>
        <p:nvPicPr>
          <p:cNvPr id="25" name="Image 2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8265368"/>
            <a:ext cx="6192688" cy="502778"/>
          </a:xfrm>
          <a:prstGeom prst="rect">
            <a:avLst/>
          </a:prstGeom>
        </p:spPr>
      </p:pic>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9201472"/>
            <a:ext cx="6192688" cy="502778"/>
          </a:xfrm>
          <a:prstGeom prst="rect">
            <a:avLst/>
          </a:prstGeom>
        </p:spPr>
      </p:pic>
    </p:spTree>
    <p:extLst>
      <p:ext uri="{BB962C8B-B14F-4D97-AF65-F5344CB8AC3E}">
        <p14:creationId xmlns:p14="http://schemas.microsoft.com/office/powerpoint/2010/main" val="2848354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texte 1"/>
          <p:cNvSpPr>
            <a:spLocks noGrp="1"/>
          </p:cNvSpPr>
          <p:nvPr>
            <p:ph type="body" sz="quarter" idx="10"/>
          </p:nvPr>
        </p:nvSpPr>
        <p:spPr>
          <a:xfrm>
            <a:off x="1038225" y="237734"/>
            <a:ext cx="3830935" cy="610810"/>
          </a:xfrm>
        </p:spPr>
        <p:txBody>
          <a:bodyPr>
            <a:normAutofit fontScale="62500" lnSpcReduction="20000"/>
          </a:bodyPr>
          <a:lstStyle/>
          <a:p>
            <a:r>
              <a:rPr lang="fr-FR" dirty="0" smtClean="0"/>
              <a:t>Le présent des verbes du 3</a:t>
            </a:r>
            <a:r>
              <a:rPr lang="fr-FR" baseline="30000" dirty="0" smtClean="0"/>
              <a:t>ème</a:t>
            </a:r>
            <a:r>
              <a:rPr lang="fr-FR" dirty="0" smtClean="0"/>
              <a:t> groupe</a:t>
            </a:r>
            <a:endParaRPr lang="fr-FR" dirty="0"/>
          </a:p>
        </p:txBody>
      </p:sp>
      <p:grpSp>
        <p:nvGrpSpPr>
          <p:cNvPr id="14" name="Groupe 13"/>
          <p:cNvGrpSpPr/>
          <p:nvPr/>
        </p:nvGrpSpPr>
        <p:grpSpPr>
          <a:xfrm>
            <a:off x="116632" y="1280592"/>
            <a:ext cx="6653336" cy="468196"/>
            <a:chOff x="116632" y="1352600"/>
            <a:chExt cx="6653336" cy="468196"/>
          </a:xfrm>
        </p:grpSpPr>
        <p:grpSp>
          <p:nvGrpSpPr>
            <p:cNvPr id="15" name="Groupe 14"/>
            <p:cNvGrpSpPr/>
            <p:nvPr/>
          </p:nvGrpSpPr>
          <p:grpSpPr>
            <a:xfrm>
              <a:off x="116632" y="1352600"/>
              <a:ext cx="360040" cy="461665"/>
              <a:chOff x="116632" y="1352600"/>
              <a:chExt cx="360040" cy="461665"/>
            </a:xfrm>
          </p:grpSpPr>
          <p:sp>
            <p:nvSpPr>
              <p:cNvPr id="18" name="Ellipse 1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6" name="ZoneTexte 15"/>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17" name="Rectangle à coins arrondis 1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0" name="ZoneTexte 19"/>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prends l’avion pour l’Italie.</a:t>
            </a:r>
          </a:p>
          <a:p>
            <a:pPr>
              <a:lnSpc>
                <a:spcPct val="200000"/>
              </a:lnSpc>
            </a:pPr>
            <a:r>
              <a:rPr lang="fr-FR" sz="1200" dirty="0" smtClean="0">
                <a:latin typeface="Comic Sans MS" pitchFamily="66" charset="0"/>
              </a:rPr>
              <a:t>............ partez découvrir le Laos.</a:t>
            </a:r>
          </a:p>
          <a:p>
            <a:pPr>
              <a:lnSpc>
                <a:spcPct val="200000"/>
              </a:lnSpc>
            </a:pPr>
            <a:r>
              <a:rPr lang="fr-FR" sz="1200" dirty="0" smtClean="0">
                <a:latin typeface="Comic Sans MS" pitchFamily="66" charset="0"/>
              </a:rPr>
              <a:t>............ veulent voyager en train.</a:t>
            </a:r>
          </a:p>
          <a:p>
            <a:pPr>
              <a:lnSpc>
                <a:spcPct val="200000"/>
              </a:lnSpc>
            </a:pPr>
            <a:r>
              <a:rPr lang="fr-FR" sz="1200" dirty="0" smtClean="0">
                <a:latin typeface="Comic Sans MS" pitchFamily="66" charset="0"/>
              </a:rPr>
              <a:t>............ voyons beaucoup de monde.</a:t>
            </a:r>
            <a:endParaRPr lang="fr-FR" sz="1200" dirty="0">
              <a:latin typeface="Comic Sans MS" pitchFamily="66" charset="0"/>
            </a:endParaRPr>
          </a:p>
        </p:txBody>
      </p:sp>
      <p:sp>
        <p:nvSpPr>
          <p:cNvPr id="21" name="ZoneTexte 20"/>
          <p:cNvSpPr txBox="1"/>
          <p:nvPr/>
        </p:nvSpPr>
        <p:spPr>
          <a:xfrm>
            <a:off x="3483006" y="1856656"/>
            <a:ext cx="3286962" cy="1569660"/>
          </a:xfrm>
          <a:prstGeom prst="rect">
            <a:avLst/>
          </a:prstGeom>
          <a:noFill/>
        </p:spPr>
        <p:txBody>
          <a:bodyPr wrap="square" rtlCol="0">
            <a:spAutoFit/>
          </a:bodyPr>
          <a:lstStyle/>
          <a:p>
            <a:pPr>
              <a:lnSpc>
                <a:spcPct val="200000"/>
              </a:lnSpc>
            </a:pPr>
            <a:r>
              <a:rPr lang="fr-FR" sz="1200" dirty="0" smtClean="0">
                <a:latin typeface="Comic Sans MS" pitchFamily="66" charset="0"/>
              </a:rPr>
              <a:t>............ peux choisir le film.</a:t>
            </a:r>
          </a:p>
          <a:p>
            <a:pPr>
              <a:lnSpc>
                <a:spcPct val="200000"/>
              </a:lnSpc>
            </a:pPr>
            <a:r>
              <a:rPr lang="fr-FR" sz="1200" dirty="0" smtClean="0">
                <a:latin typeface="Comic Sans MS" pitchFamily="66" charset="0"/>
              </a:rPr>
              <a:t>............ pars en stage à la rentrée.</a:t>
            </a:r>
          </a:p>
          <a:p>
            <a:pPr>
              <a:lnSpc>
                <a:spcPct val="200000"/>
              </a:lnSpc>
            </a:pPr>
            <a:r>
              <a:rPr lang="fr-FR" sz="1200" dirty="0" smtClean="0">
                <a:latin typeface="Comic Sans MS" pitchFamily="66" charset="0"/>
              </a:rPr>
              <a:t>............ voient rarement leurs enfants.</a:t>
            </a:r>
          </a:p>
          <a:p>
            <a:pPr>
              <a:lnSpc>
                <a:spcPct val="200000"/>
              </a:lnSpc>
            </a:pPr>
            <a:r>
              <a:rPr lang="fr-FR" sz="1200" dirty="0" smtClean="0">
                <a:latin typeface="Comic Sans MS" pitchFamily="66" charset="0"/>
              </a:rPr>
              <a:t>............ prennent vos valises.</a:t>
            </a:r>
            <a:endParaRPr lang="fr-FR" sz="1200" dirty="0">
              <a:latin typeface="Comic Sans MS" pitchFamily="66" charset="0"/>
            </a:endParaRPr>
          </a:p>
        </p:txBody>
      </p:sp>
      <p:cxnSp>
        <p:nvCxnSpPr>
          <p:cNvPr id="22" name="Connecteur droit 21"/>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23" name="Groupe 22"/>
          <p:cNvGrpSpPr/>
          <p:nvPr/>
        </p:nvGrpSpPr>
        <p:grpSpPr>
          <a:xfrm>
            <a:off x="116632" y="3800872"/>
            <a:ext cx="6653336" cy="495126"/>
            <a:chOff x="116632" y="1352600"/>
            <a:chExt cx="6653336" cy="495126"/>
          </a:xfrm>
        </p:grpSpPr>
        <p:grpSp>
          <p:nvGrpSpPr>
            <p:cNvPr id="24" name="Groupe 23"/>
            <p:cNvGrpSpPr/>
            <p:nvPr/>
          </p:nvGrpSpPr>
          <p:grpSpPr>
            <a:xfrm>
              <a:off x="116632" y="1352600"/>
              <a:ext cx="360040" cy="461665"/>
              <a:chOff x="116632" y="1352600"/>
              <a:chExt cx="360040" cy="461665"/>
            </a:xfrm>
          </p:grpSpPr>
          <p:sp>
            <p:nvSpPr>
              <p:cNvPr id="27" name="Ellipse 2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5" name="ZoneTexte 24"/>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au présent.</a:t>
              </a:r>
              <a:endParaRPr lang="fr-FR" sz="1400" u="sng" dirty="0">
                <a:latin typeface="SimpleRonde" pitchFamily="2" charset="0"/>
              </a:endParaRPr>
            </a:p>
          </p:txBody>
        </p:sp>
        <p:sp>
          <p:nvSpPr>
            <p:cNvPr id="26" name="Rectangle à coins arrondis 2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9" name="ZoneTexte 28"/>
          <p:cNvSpPr txBox="1"/>
          <p:nvPr/>
        </p:nvSpPr>
        <p:spPr>
          <a:xfrm>
            <a:off x="296652" y="4466942"/>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astronautes </a:t>
            </a:r>
            <a:r>
              <a:rPr lang="fr-FR" sz="1200" b="1" dirty="0" smtClean="0">
                <a:latin typeface="Comic Sans MS" pitchFamily="66" charset="0"/>
              </a:rPr>
              <a:t>voyaient</a:t>
            </a:r>
            <a:r>
              <a:rPr lang="fr-FR" sz="1200" dirty="0" smtClean="0">
                <a:latin typeface="Comic Sans MS" pitchFamily="66" charset="0"/>
              </a:rPr>
              <a:t> la Terre depuis l’espace.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La sueur </a:t>
            </a:r>
            <a:r>
              <a:rPr lang="fr-FR" sz="1200" b="1" dirty="0" smtClean="0">
                <a:latin typeface="Comic Sans MS" pitchFamily="66" charset="0"/>
              </a:rPr>
              <a:t>pouvait</a:t>
            </a:r>
            <a:r>
              <a:rPr lang="fr-FR" sz="1200" dirty="0" smtClean="0">
                <a:latin typeface="Comic Sans MS" pitchFamily="66" charset="0"/>
              </a:rPr>
              <a:t> baisser la température du corps.</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Tu </a:t>
            </a:r>
            <a:r>
              <a:rPr lang="fr-FR" sz="1200" b="1" dirty="0" smtClean="0">
                <a:latin typeface="Comic Sans MS" pitchFamily="66" charset="0"/>
              </a:rPr>
              <a:t>voulais</a:t>
            </a:r>
            <a:r>
              <a:rPr lang="fr-FR" sz="1200" dirty="0" smtClean="0">
                <a:latin typeface="Comic Sans MS" pitchFamily="66" charset="0"/>
              </a:rPr>
              <a:t> rentrer de bonne heure.</a:t>
            </a:r>
            <a:endParaRPr lang="fr-FR" sz="1200" dirty="0">
              <a:latin typeface="Comic Sans MS" pitchFamily="66" charset="0"/>
            </a:endParaRPr>
          </a:p>
        </p:txBody>
      </p:sp>
      <p:pic>
        <p:nvPicPr>
          <p:cNvPr id="30" name="Image 2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4944710"/>
            <a:ext cx="6192688" cy="502778"/>
          </a:xfrm>
          <a:prstGeom prst="rect">
            <a:avLst/>
          </a:prstGeom>
        </p:spPr>
      </p:pic>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944270"/>
            <a:ext cx="6192688" cy="502778"/>
          </a:xfrm>
          <a:prstGeom prst="rect">
            <a:avLst/>
          </a:prstGeom>
        </p:spPr>
      </p:pic>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867599"/>
            <a:ext cx="6192688" cy="502778"/>
          </a:xfrm>
          <a:prstGeom prst="rect">
            <a:avLst/>
          </a:prstGeom>
        </p:spPr>
      </p:pic>
      <p:grpSp>
        <p:nvGrpSpPr>
          <p:cNvPr id="33" name="Groupe 32"/>
          <p:cNvGrpSpPr/>
          <p:nvPr/>
        </p:nvGrpSpPr>
        <p:grpSpPr>
          <a:xfrm>
            <a:off x="116632" y="7401272"/>
            <a:ext cx="6653336" cy="818292"/>
            <a:chOff x="116632" y="1352600"/>
            <a:chExt cx="6653336" cy="818292"/>
          </a:xfrm>
        </p:grpSpPr>
        <p:grpSp>
          <p:nvGrpSpPr>
            <p:cNvPr id="34" name="Groupe 33"/>
            <p:cNvGrpSpPr/>
            <p:nvPr/>
          </p:nvGrpSpPr>
          <p:grpSpPr>
            <a:xfrm>
              <a:off x="116632" y="1352600"/>
              <a:ext cx="360040" cy="461665"/>
              <a:chOff x="116632" y="1352600"/>
              <a:chExt cx="360040" cy="461665"/>
            </a:xfrm>
          </p:grpSpPr>
          <p:sp>
            <p:nvSpPr>
              <p:cNvPr id="37" name="Ellipse 3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5" name="ZoneTexte 34"/>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err="1" smtClean="0">
                  <a:latin typeface="SimpleRonde" pitchFamily="2" charset="0"/>
                </a:rPr>
                <a:t>Mystik’s</a:t>
              </a:r>
              <a:r>
                <a:rPr lang="fr-FR" sz="1400" u="sng" dirty="0" smtClean="0">
                  <a:latin typeface="SimpleRonde" pitchFamily="2" charset="0"/>
                </a:rPr>
                <a:t> a commencé à compléter ces tableaux de conjugaison, termine-les.</a:t>
              </a:r>
              <a:endParaRPr lang="fr-FR" sz="1400" u="sng" dirty="0">
                <a:latin typeface="SimpleRonde" pitchFamily="2" charset="0"/>
              </a:endParaRPr>
            </a:p>
          </p:txBody>
        </p:sp>
        <p:sp>
          <p:nvSpPr>
            <p:cNvPr id="36" name="Rectangle à coins arrondis 3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39" name="Tableau 38"/>
          <p:cNvGraphicFramePr>
            <a:graphicFrameLocks noGrp="1"/>
          </p:cNvGraphicFramePr>
          <p:nvPr>
            <p:extLst>
              <p:ext uri="{D42A27DB-BD31-4B8C-83A1-F6EECF244321}">
                <p14:modId xmlns:p14="http://schemas.microsoft.com/office/powerpoint/2010/main" val="2535962188"/>
              </p:ext>
            </p:extLst>
          </p:nvPr>
        </p:nvGraphicFramePr>
        <p:xfrm>
          <a:off x="116632" y="8333928"/>
          <a:ext cx="6452120" cy="1371600"/>
        </p:xfrm>
        <a:graphic>
          <a:graphicData uri="http://schemas.openxmlformats.org/drawingml/2006/table">
            <a:tbl>
              <a:tblPr bandRow="1">
                <a:tableStyleId>{5C22544A-7EE6-4342-B048-85BDC9FD1C3A}</a:tableStyleId>
              </a:tblPr>
              <a:tblGrid>
                <a:gridCol w="1613030"/>
                <a:gridCol w="1613030"/>
                <a:gridCol w="1613030"/>
                <a:gridCol w="1613030"/>
              </a:tblGrid>
              <a:tr h="144016">
                <a:tc gridSpan="2">
                  <a:txBody>
                    <a:bodyPr/>
                    <a:lstStyle/>
                    <a:p>
                      <a:pPr algn="ctr"/>
                      <a:r>
                        <a:rPr lang="fr-FR" sz="1200" dirty="0" smtClean="0">
                          <a:latin typeface="Comic Sans MS" pitchFamily="66" charset="0"/>
                        </a:rPr>
                        <a:t>Prendre</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r>
                        <a:rPr lang="fr-FR" sz="1200" dirty="0" smtClean="0">
                          <a:latin typeface="Comic Sans MS" pitchFamily="66" charset="0"/>
                        </a:rPr>
                        <a:t>Pouvoir</a:t>
                      </a:r>
                      <a:endParaRPr lang="fr-FR" sz="1200" dirty="0">
                        <a:latin typeface="Comic Sans MS" pitchFamily="66"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133752">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je peux</a:t>
                      </a: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fr-FR" sz="1800" dirty="0" smtClean="0">
                          <a:latin typeface="Amandine" pitchFamily="2" charset="0"/>
                        </a:rPr>
                        <a:t>nous pouvons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r>
                        <a:rPr lang="fr-FR" sz="1800" dirty="0" smtClean="0">
                          <a:latin typeface="Amandine" pitchFamily="2" charset="0"/>
                        </a:rPr>
                        <a:t>tu prends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vous prenez</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r>
                        <a:rPr lang="fr-FR" sz="1800" dirty="0" smtClean="0">
                          <a:latin typeface="Amandine" pitchFamily="2" charset="0"/>
                        </a:rPr>
                        <a:t>il prends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pic>
        <p:nvPicPr>
          <p:cNvPr id="40" name="Image 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7232" y="7833320"/>
            <a:ext cx="1224508" cy="755093"/>
          </a:xfrm>
          <a:prstGeom prst="rect">
            <a:avLst/>
          </a:prstGeom>
        </p:spPr>
      </p:pic>
    </p:spTree>
    <p:extLst>
      <p:ext uri="{BB962C8B-B14F-4D97-AF65-F5344CB8AC3E}">
        <p14:creationId xmlns:p14="http://schemas.microsoft.com/office/powerpoint/2010/main" val="1426919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texte 1"/>
          <p:cNvSpPr>
            <a:spLocks noGrp="1"/>
          </p:cNvSpPr>
          <p:nvPr>
            <p:ph type="body" sz="quarter" idx="10"/>
          </p:nvPr>
        </p:nvSpPr>
        <p:spPr/>
        <p:txBody>
          <a:bodyPr>
            <a:normAutofit fontScale="62500" lnSpcReduction="20000"/>
          </a:bodyPr>
          <a:lstStyle/>
          <a:p>
            <a:r>
              <a:rPr lang="fr-FR" dirty="0" smtClean="0"/>
              <a:t>Le présent des verbes du 3</a:t>
            </a:r>
            <a:r>
              <a:rPr lang="fr-FR" baseline="30000" dirty="0" smtClean="0"/>
              <a:t>ème</a:t>
            </a:r>
            <a:r>
              <a:rPr lang="fr-FR" dirty="0" smtClean="0"/>
              <a:t> groupe</a:t>
            </a:r>
            <a:endParaRPr lang="fr-FR" dirty="0"/>
          </a:p>
        </p:txBody>
      </p:sp>
      <p:grpSp>
        <p:nvGrpSpPr>
          <p:cNvPr id="14" name="Groupe 13"/>
          <p:cNvGrpSpPr/>
          <p:nvPr/>
        </p:nvGrpSpPr>
        <p:grpSpPr>
          <a:xfrm>
            <a:off x="116632" y="1280592"/>
            <a:ext cx="6653336" cy="468196"/>
            <a:chOff x="116632" y="1352600"/>
            <a:chExt cx="6653336" cy="468196"/>
          </a:xfrm>
        </p:grpSpPr>
        <p:grpSp>
          <p:nvGrpSpPr>
            <p:cNvPr id="15" name="Groupe 14"/>
            <p:cNvGrpSpPr/>
            <p:nvPr/>
          </p:nvGrpSpPr>
          <p:grpSpPr>
            <a:xfrm>
              <a:off x="116632" y="1352600"/>
              <a:ext cx="360040" cy="461665"/>
              <a:chOff x="116632" y="1352600"/>
              <a:chExt cx="360040" cy="461665"/>
            </a:xfrm>
          </p:grpSpPr>
          <p:sp>
            <p:nvSpPr>
              <p:cNvPr id="18" name="Ellipse 1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6" name="ZoneTexte 15"/>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17" name="Rectangle à coins arrondis 1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0" name="ZoneTexte 19"/>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peuvent consommer de l’énergie.</a:t>
            </a:r>
          </a:p>
          <a:p>
            <a:pPr>
              <a:lnSpc>
                <a:spcPct val="200000"/>
              </a:lnSpc>
            </a:pPr>
            <a:r>
              <a:rPr lang="fr-FR" sz="1200" dirty="0" smtClean="0">
                <a:latin typeface="Comic Sans MS" pitchFamily="66" charset="0"/>
              </a:rPr>
              <a:t>............ voulons protéger la planète.</a:t>
            </a:r>
          </a:p>
          <a:p>
            <a:pPr>
              <a:lnSpc>
                <a:spcPct val="200000"/>
              </a:lnSpc>
            </a:pPr>
            <a:r>
              <a:rPr lang="fr-FR" sz="1200" dirty="0" smtClean="0">
                <a:latin typeface="Comic Sans MS" pitchFamily="66" charset="0"/>
              </a:rPr>
              <a:t>............ partez en voyage humanitaire.</a:t>
            </a:r>
          </a:p>
          <a:p>
            <a:pPr>
              <a:lnSpc>
                <a:spcPct val="200000"/>
              </a:lnSpc>
            </a:pPr>
            <a:r>
              <a:rPr lang="fr-FR" sz="1200" dirty="0" smtClean="0">
                <a:latin typeface="Comic Sans MS" pitchFamily="66" charset="0"/>
              </a:rPr>
              <a:t>............ vois des cultures très différentes.</a:t>
            </a:r>
            <a:endParaRPr lang="fr-FR" sz="1200" dirty="0">
              <a:latin typeface="Comic Sans MS" pitchFamily="66" charset="0"/>
            </a:endParaRPr>
          </a:p>
        </p:txBody>
      </p:sp>
      <p:sp>
        <p:nvSpPr>
          <p:cNvPr id="21" name="ZoneTexte 20"/>
          <p:cNvSpPr txBox="1"/>
          <p:nvPr/>
        </p:nvSpPr>
        <p:spPr>
          <a:xfrm>
            <a:off x="3483006" y="1856656"/>
            <a:ext cx="3286962" cy="1569660"/>
          </a:xfrm>
          <a:prstGeom prst="rect">
            <a:avLst/>
          </a:prstGeom>
          <a:noFill/>
        </p:spPr>
        <p:txBody>
          <a:bodyPr wrap="square" rtlCol="0">
            <a:spAutoFit/>
          </a:bodyPr>
          <a:lstStyle/>
          <a:p>
            <a:pPr>
              <a:lnSpc>
                <a:spcPct val="200000"/>
              </a:lnSpc>
            </a:pPr>
            <a:r>
              <a:rPr lang="fr-FR" sz="1200" dirty="0" smtClean="0">
                <a:latin typeface="Comic Sans MS" pitchFamily="66" charset="0"/>
              </a:rPr>
              <a:t>............ prend l’habitude de lever le doigt.</a:t>
            </a:r>
          </a:p>
          <a:p>
            <a:pPr>
              <a:lnSpc>
                <a:spcPct val="200000"/>
              </a:lnSpc>
            </a:pPr>
            <a:r>
              <a:rPr lang="fr-FR" sz="1200" dirty="0" smtClean="0">
                <a:latin typeface="Comic Sans MS" pitchFamily="66" charset="0"/>
              </a:rPr>
              <a:t>............ veux rencontrer tes parents.</a:t>
            </a:r>
          </a:p>
          <a:p>
            <a:pPr>
              <a:lnSpc>
                <a:spcPct val="200000"/>
              </a:lnSpc>
            </a:pPr>
            <a:r>
              <a:rPr lang="fr-FR" sz="1200" dirty="0" smtClean="0">
                <a:latin typeface="Comic Sans MS" pitchFamily="66" charset="0"/>
              </a:rPr>
              <a:t>............ peut attendre un peu.</a:t>
            </a:r>
          </a:p>
          <a:p>
            <a:pPr>
              <a:lnSpc>
                <a:spcPct val="200000"/>
              </a:lnSpc>
            </a:pPr>
            <a:r>
              <a:rPr lang="fr-FR" sz="1200" dirty="0" smtClean="0">
                <a:latin typeface="Comic Sans MS" pitchFamily="66" charset="0"/>
              </a:rPr>
              <a:t>............ prenons le temps d’observer.</a:t>
            </a:r>
            <a:endParaRPr lang="fr-FR" sz="1200" dirty="0">
              <a:latin typeface="Comic Sans MS" pitchFamily="66" charset="0"/>
            </a:endParaRPr>
          </a:p>
        </p:txBody>
      </p:sp>
      <p:cxnSp>
        <p:nvCxnSpPr>
          <p:cNvPr id="22" name="Connecteur droit 21"/>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23" name="Groupe 22"/>
          <p:cNvGrpSpPr/>
          <p:nvPr/>
        </p:nvGrpSpPr>
        <p:grpSpPr>
          <a:xfrm>
            <a:off x="116632" y="3800872"/>
            <a:ext cx="6653336" cy="495126"/>
            <a:chOff x="116632" y="1352600"/>
            <a:chExt cx="6653336" cy="495126"/>
          </a:xfrm>
        </p:grpSpPr>
        <p:grpSp>
          <p:nvGrpSpPr>
            <p:cNvPr id="24" name="Groupe 23"/>
            <p:cNvGrpSpPr/>
            <p:nvPr/>
          </p:nvGrpSpPr>
          <p:grpSpPr>
            <a:xfrm>
              <a:off x="116632" y="1352600"/>
              <a:ext cx="360040" cy="461665"/>
              <a:chOff x="116632" y="1352600"/>
              <a:chExt cx="360040" cy="461665"/>
            </a:xfrm>
          </p:grpSpPr>
          <p:sp>
            <p:nvSpPr>
              <p:cNvPr id="27" name="Ellipse 2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5" name="ZoneTexte 24"/>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au présent.</a:t>
              </a:r>
              <a:endParaRPr lang="fr-FR" sz="1400" u="sng" dirty="0">
                <a:latin typeface="SimpleRonde" pitchFamily="2" charset="0"/>
              </a:endParaRPr>
            </a:p>
          </p:txBody>
        </p:sp>
        <p:sp>
          <p:nvSpPr>
            <p:cNvPr id="26" name="Rectangle à coins arrondis 2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9" name="ZoneTexte 28"/>
          <p:cNvSpPr txBox="1"/>
          <p:nvPr/>
        </p:nvSpPr>
        <p:spPr>
          <a:xfrm>
            <a:off x="296652" y="4466942"/>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Les volcans </a:t>
            </a:r>
            <a:r>
              <a:rPr lang="fr-FR" sz="1200" b="1" dirty="0" smtClean="0">
                <a:latin typeface="Comic Sans MS" pitchFamily="66" charset="0"/>
              </a:rPr>
              <a:t>pouvaient</a:t>
            </a:r>
            <a:r>
              <a:rPr lang="fr-FR" sz="1200" dirty="0" smtClean="0">
                <a:latin typeface="Comic Sans MS" pitchFamily="66" charset="0"/>
              </a:rPr>
              <a:t> entrer en éruption à tout moment.</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 volcanologue </a:t>
            </a:r>
            <a:r>
              <a:rPr lang="fr-FR" sz="1200" b="1" dirty="0" smtClean="0">
                <a:latin typeface="Comic Sans MS" pitchFamily="66" charset="0"/>
              </a:rPr>
              <a:t>voyait</a:t>
            </a:r>
            <a:r>
              <a:rPr lang="fr-FR" sz="1200" dirty="0" smtClean="0">
                <a:latin typeface="Comic Sans MS" pitchFamily="66" charset="0"/>
              </a:rPr>
              <a:t> la coulée de lave avancer lentement.</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Nous </a:t>
            </a:r>
            <a:r>
              <a:rPr lang="fr-FR" sz="1200" b="1" dirty="0" smtClean="0">
                <a:latin typeface="Comic Sans MS" pitchFamily="66" charset="0"/>
              </a:rPr>
              <a:t>partions</a:t>
            </a:r>
            <a:r>
              <a:rPr lang="fr-FR" sz="1200" dirty="0" smtClean="0">
                <a:latin typeface="Comic Sans MS" pitchFamily="66" charset="0"/>
              </a:rPr>
              <a:t> à la découverte des volcans d’Auvergne.</a:t>
            </a:r>
            <a:endParaRPr lang="fr-FR" sz="1200" dirty="0">
              <a:latin typeface="Comic Sans MS" pitchFamily="66" charset="0"/>
            </a:endParaRPr>
          </a:p>
        </p:txBody>
      </p:sp>
      <p:pic>
        <p:nvPicPr>
          <p:cNvPr id="30" name="Image 2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4944710"/>
            <a:ext cx="6192688" cy="502778"/>
          </a:xfrm>
          <a:prstGeom prst="rect">
            <a:avLst/>
          </a:prstGeom>
        </p:spPr>
      </p:pic>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944270"/>
            <a:ext cx="6192688" cy="502778"/>
          </a:xfrm>
          <a:prstGeom prst="rect">
            <a:avLst/>
          </a:prstGeom>
        </p:spPr>
      </p:pic>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867599"/>
            <a:ext cx="6192688" cy="502778"/>
          </a:xfrm>
          <a:prstGeom prst="rect">
            <a:avLst/>
          </a:prstGeom>
        </p:spPr>
      </p:pic>
      <p:grpSp>
        <p:nvGrpSpPr>
          <p:cNvPr id="33" name="Groupe 32"/>
          <p:cNvGrpSpPr/>
          <p:nvPr/>
        </p:nvGrpSpPr>
        <p:grpSpPr>
          <a:xfrm>
            <a:off x="116632" y="7401272"/>
            <a:ext cx="6653336" cy="818292"/>
            <a:chOff x="116632" y="1352600"/>
            <a:chExt cx="6653336" cy="818292"/>
          </a:xfrm>
        </p:grpSpPr>
        <p:grpSp>
          <p:nvGrpSpPr>
            <p:cNvPr id="34" name="Groupe 33"/>
            <p:cNvGrpSpPr/>
            <p:nvPr/>
          </p:nvGrpSpPr>
          <p:grpSpPr>
            <a:xfrm>
              <a:off x="116632" y="1352600"/>
              <a:ext cx="360040" cy="461665"/>
              <a:chOff x="116632" y="1352600"/>
              <a:chExt cx="360040" cy="461665"/>
            </a:xfrm>
          </p:grpSpPr>
          <p:sp>
            <p:nvSpPr>
              <p:cNvPr id="37" name="Ellipse 3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5" name="ZoneTexte 34"/>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err="1" smtClean="0">
                  <a:latin typeface="SimpleRonde" pitchFamily="2" charset="0"/>
                </a:rPr>
                <a:t>Mystik’s</a:t>
              </a:r>
              <a:r>
                <a:rPr lang="fr-FR" sz="1400" u="sng" dirty="0" smtClean="0">
                  <a:latin typeface="SimpleRonde" pitchFamily="2" charset="0"/>
                </a:rPr>
                <a:t> a commencé à compléter ces tableaux de conjugaison, termine-les.</a:t>
              </a:r>
              <a:endParaRPr lang="fr-FR" sz="1400" u="sng" dirty="0">
                <a:latin typeface="SimpleRonde" pitchFamily="2" charset="0"/>
              </a:endParaRPr>
            </a:p>
          </p:txBody>
        </p:sp>
        <p:sp>
          <p:nvSpPr>
            <p:cNvPr id="36" name="Rectangle à coins arrondis 3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39" name="Tableau 38"/>
          <p:cNvGraphicFramePr>
            <a:graphicFrameLocks noGrp="1"/>
          </p:cNvGraphicFramePr>
          <p:nvPr>
            <p:extLst>
              <p:ext uri="{D42A27DB-BD31-4B8C-83A1-F6EECF244321}">
                <p14:modId xmlns:p14="http://schemas.microsoft.com/office/powerpoint/2010/main" val="583813581"/>
              </p:ext>
            </p:extLst>
          </p:nvPr>
        </p:nvGraphicFramePr>
        <p:xfrm>
          <a:off x="116632" y="8333928"/>
          <a:ext cx="6452120" cy="1371600"/>
        </p:xfrm>
        <a:graphic>
          <a:graphicData uri="http://schemas.openxmlformats.org/drawingml/2006/table">
            <a:tbl>
              <a:tblPr bandRow="1">
                <a:tableStyleId>{5C22544A-7EE6-4342-B048-85BDC9FD1C3A}</a:tableStyleId>
              </a:tblPr>
              <a:tblGrid>
                <a:gridCol w="1613030"/>
                <a:gridCol w="1613030"/>
                <a:gridCol w="1613030"/>
                <a:gridCol w="1613030"/>
              </a:tblGrid>
              <a:tr h="144016">
                <a:tc gridSpan="2">
                  <a:txBody>
                    <a:bodyPr/>
                    <a:lstStyle/>
                    <a:p>
                      <a:pPr algn="ctr"/>
                      <a:r>
                        <a:rPr lang="fr-FR" sz="1200" dirty="0" smtClean="0">
                          <a:latin typeface="Comic Sans MS" pitchFamily="66" charset="0"/>
                        </a:rPr>
                        <a:t>Voir</a:t>
                      </a: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r>
                        <a:rPr lang="fr-FR" sz="1200" dirty="0" smtClean="0">
                          <a:latin typeface="Comic Sans MS" pitchFamily="66" charset="0"/>
                        </a:rPr>
                        <a:t>Vouloir</a:t>
                      </a:r>
                      <a:endParaRPr lang="fr-FR" sz="1200" dirty="0">
                        <a:latin typeface="Comic Sans MS" pitchFamily="66"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fr-FR" sz="1200" dirty="0">
                        <a:latin typeface="Comic Sans MS" pitchFamily="66"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133752">
                <a:tc>
                  <a:txBody>
                    <a:bodyPr/>
                    <a:lstStyle/>
                    <a:p>
                      <a:pPr algn="ctr"/>
                      <a:r>
                        <a:rPr lang="fr-FR" sz="1800" dirty="0" smtClean="0">
                          <a:latin typeface="Amandine" pitchFamily="2" charset="0"/>
                        </a:rPr>
                        <a:t>je vois</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tu peux</a:t>
                      </a: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fr-FR" sz="1800" dirty="0" smtClean="0">
                          <a:latin typeface="Amandine" pitchFamily="2" charset="0"/>
                        </a:rPr>
                        <a:t>ils peuvent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0">
                <a:tc>
                  <a:txBody>
                    <a:bodyPr/>
                    <a:lstStyle/>
                    <a:p>
                      <a:pPr algn="ct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800" dirty="0" smtClean="0">
                          <a:latin typeface="Amandine" pitchFamily="2" charset="0"/>
                        </a:rPr>
                        <a:t>ils voient</a:t>
                      </a:r>
                      <a:endParaRPr lang="fr-FR" sz="1800" dirty="0">
                        <a:latin typeface="Amandine" pitchFamily="2" charset="0"/>
                      </a:endParaRP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endParaRPr lang="fr-FR" sz="1800" dirty="0">
                        <a:latin typeface="Amandine" pitchFamily="2" charset="0"/>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Amandine" pitchFamily="2"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pic>
        <p:nvPicPr>
          <p:cNvPr id="40" name="Image 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7232" y="7833320"/>
            <a:ext cx="1224508" cy="755093"/>
          </a:xfrm>
          <a:prstGeom prst="rect">
            <a:avLst/>
          </a:prstGeom>
        </p:spPr>
      </p:pic>
    </p:spTree>
    <p:extLst>
      <p:ext uri="{BB962C8B-B14F-4D97-AF65-F5344CB8AC3E}">
        <p14:creationId xmlns:p14="http://schemas.microsoft.com/office/powerpoint/2010/main" val="2620157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038225" y="56456"/>
            <a:ext cx="3830935" cy="610810"/>
          </a:xfrm>
        </p:spPr>
        <p:txBody>
          <a:bodyPr>
            <a:noAutofit/>
          </a:bodyPr>
          <a:lstStyle/>
          <a:p>
            <a:r>
              <a:rPr lang="fr-FR" sz="2400" dirty="0" smtClean="0"/>
              <a:t>Le futur des verbes du 1</a:t>
            </a:r>
            <a:r>
              <a:rPr lang="fr-FR" sz="2400" baseline="30000" dirty="0" smtClean="0"/>
              <a:t>er</a:t>
            </a:r>
            <a:r>
              <a:rPr lang="fr-FR" sz="2400" dirty="0" smtClean="0"/>
              <a:t> et 2</a:t>
            </a:r>
            <a:r>
              <a:rPr lang="fr-FR" sz="2400" baseline="30000" dirty="0" smtClean="0"/>
              <a:t>ème</a:t>
            </a:r>
            <a:r>
              <a:rPr lang="fr-FR" sz="2400" dirty="0" smtClean="0"/>
              <a:t> groupe</a:t>
            </a:r>
            <a:endParaRPr lang="fr-FR" sz="2400" dirty="0"/>
          </a:p>
        </p:txBody>
      </p:sp>
      <p:grpSp>
        <p:nvGrpSpPr>
          <p:cNvPr id="10" name="Groupe 9"/>
          <p:cNvGrpSpPr/>
          <p:nvPr/>
        </p:nvGrpSpPr>
        <p:grpSpPr>
          <a:xfrm>
            <a:off x="116632" y="1280592"/>
            <a:ext cx="6653336" cy="468196"/>
            <a:chOff x="116632" y="1352600"/>
            <a:chExt cx="6653336" cy="468196"/>
          </a:xfrm>
        </p:grpSpPr>
        <p:grpSp>
          <p:nvGrpSpPr>
            <p:cNvPr id="11" name="Groupe 10"/>
            <p:cNvGrpSpPr/>
            <p:nvPr/>
          </p:nvGrpSpPr>
          <p:grpSpPr>
            <a:xfrm>
              <a:off x="116632" y="1352600"/>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13" name="Rectangle à coins arrondis 1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6" name="ZoneTexte 15"/>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choisiront le film de ce soir.</a:t>
            </a:r>
          </a:p>
          <a:p>
            <a:pPr>
              <a:lnSpc>
                <a:spcPct val="200000"/>
              </a:lnSpc>
            </a:pPr>
            <a:r>
              <a:rPr lang="fr-FR" sz="1200" dirty="0" smtClean="0">
                <a:latin typeface="Comic Sans MS" pitchFamily="66" charset="0"/>
              </a:rPr>
              <a:t>............ déplacerez ce meuble.</a:t>
            </a:r>
          </a:p>
          <a:p>
            <a:pPr>
              <a:lnSpc>
                <a:spcPct val="200000"/>
              </a:lnSpc>
            </a:pPr>
            <a:r>
              <a:rPr lang="fr-FR" sz="1200" dirty="0" smtClean="0">
                <a:latin typeface="Comic Sans MS" pitchFamily="66" charset="0"/>
              </a:rPr>
              <a:t>............ finirai mes exercices.</a:t>
            </a:r>
          </a:p>
          <a:p>
            <a:pPr>
              <a:lnSpc>
                <a:spcPct val="200000"/>
              </a:lnSpc>
            </a:pPr>
            <a:r>
              <a:rPr lang="fr-FR" sz="1200" dirty="0" smtClean="0">
                <a:latin typeface="Comic Sans MS" pitchFamily="66" charset="0"/>
              </a:rPr>
              <a:t>............ rentreras à la fin du cours.</a:t>
            </a:r>
            <a:endParaRPr lang="fr-FR" sz="1200" dirty="0">
              <a:latin typeface="Comic Sans MS" pitchFamily="66" charset="0"/>
            </a:endParaRPr>
          </a:p>
        </p:txBody>
      </p:sp>
      <p:sp>
        <p:nvSpPr>
          <p:cNvPr id="17" name="ZoneTexte 16"/>
          <p:cNvSpPr txBox="1"/>
          <p:nvPr/>
        </p:nvSpPr>
        <p:spPr>
          <a:xfrm>
            <a:off x="3573016" y="1856656"/>
            <a:ext cx="3196952" cy="1569660"/>
          </a:xfrm>
          <a:prstGeom prst="rect">
            <a:avLst/>
          </a:prstGeom>
          <a:noFill/>
        </p:spPr>
        <p:txBody>
          <a:bodyPr wrap="square" rtlCol="0">
            <a:spAutoFit/>
          </a:bodyPr>
          <a:lstStyle/>
          <a:p>
            <a:pPr>
              <a:lnSpc>
                <a:spcPct val="200000"/>
              </a:lnSpc>
            </a:pPr>
            <a:r>
              <a:rPr lang="fr-FR" sz="1200" dirty="0" smtClean="0">
                <a:latin typeface="Comic Sans MS" pitchFamily="66" charset="0"/>
              </a:rPr>
              <a:t>............ offrirons un cadeau à ses parents.</a:t>
            </a:r>
          </a:p>
          <a:p>
            <a:pPr>
              <a:lnSpc>
                <a:spcPct val="200000"/>
              </a:lnSpc>
            </a:pPr>
            <a:r>
              <a:rPr lang="fr-FR" sz="1200" dirty="0" smtClean="0">
                <a:latin typeface="Comic Sans MS" pitchFamily="66" charset="0"/>
              </a:rPr>
              <a:t>............ apportera une bouteille de vin.</a:t>
            </a:r>
          </a:p>
          <a:p>
            <a:pPr>
              <a:lnSpc>
                <a:spcPct val="200000"/>
              </a:lnSpc>
            </a:pPr>
            <a:r>
              <a:rPr lang="fr-FR" sz="1200" dirty="0" smtClean="0">
                <a:latin typeface="Comic Sans MS" pitchFamily="66" charset="0"/>
              </a:rPr>
              <a:t>............ réaliseras des origamis.</a:t>
            </a:r>
          </a:p>
          <a:p>
            <a:pPr>
              <a:lnSpc>
                <a:spcPct val="200000"/>
              </a:lnSpc>
            </a:pPr>
            <a:r>
              <a:rPr lang="fr-FR" sz="1200" dirty="0" smtClean="0">
                <a:latin typeface="Comic Sans MS" pitchFamily="66" charset="0"/>
              </a:rPr>
              <a:t>............ salirez tout s’il pleut.</a:t>
            </a:r>
            <a:endParaRPr lang="fr-FR" sz="1200" dirty="0">
              <a:latin typeface="Comic Sans MS" pitchFamily="66" charset="0"/>
            </a:endParaRPr>
          </a:p>
        </p:txBody>
      </p:sp>
      <p:cxnSp>
        <p:nvCxnSpPr>
          <p:cNvPr id="18" name="Connecteur droit 17"/>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9" name="Groupe 18"/>
          <p:cNvGrpSpPr/>
          <p:nvPr/>
        </p:nvGrpSpPr>
        <p:grpSpPr>
          <a:xfrm>
            <a:off x="116632" y="3800872"/>
            <a:ext cx="6653336" cy="818292"/>
            <a:chOff x="116632" y="1352600"/>
            <a:chExt cx="6653336" cy="818292"/>
          </a:xfrm>
        </p:grpSpPr>
        <p:grpSp>
          <p:nvGrpSpPr>
            <p:cNvPr id="20" name="Groupe 19"/>
            <p:cNvGrpSpPr/>
            <p:nvPr/>
          </p:nvGrpSpPr>
          <p:grpSpPr>
            <a:xfrm>
              <a:off x="116632" y="1352600"/>
              <a:ext cx="360040" cy="461665"/>
              <a:chOff x="116632" y="1352600"/>
              <a:chExt cx="360040" cy="461665"/>
            </a:xfrm>
          </p:grpSpPr>
          <p:sp>
            <p:nvSpPr>
              <p:cNvPr id="23" name="Ellipse 2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ZoneTexte 20"/>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conjuguant le verbe entre parenthèses au futur.</a:t>
              </a:r>
              <a:endParaRPr lang="fr-FR" sz="1400" u="sng" dirty="0">
                <a:latin typeface="SimpleRonde" pitchFamily="2" charset="0"/>
              </a:endParaRPr>
            </a:p>
          </p:txBody>
        </p:sp>
        <p:sp>
          <p:nvSpPr>
            <p:cNvPr id="22" name="Rectangle à coins arrondis 2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5" name="ZoneTexte 24"/>
          <p:cNvSpPr txBox="1"/>
          <p:nvPr/>
        </p:nvSpPr>
        <p:spPr>
          <a:xfrm>
            <a:off x="296652" y="4466942"/>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Vous (passer) voir votre grand-mère en sortant de l’école.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Ses concurrents (participer) à d’autres compétitions.</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Nous (décorer) le sapin de Noël ce weekend.</a:t>
            </a:r>
            <a:endParaRPr lang="fr-FR" sz="1200" dirty="0">
              <a:latin typeface="Comic Sans MS" pitchFamily="66" charset="0"/>
            </a:endParaRPr>
          </a:p>
        </p:txBody>
      </p:sp>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4944710"/>
            <a:ext cx="6192688" cy="502778"/>
          </a:xfrm>
          <a:prstGeom prst="rect">
            <a:avLst/>
          </a:prstGeom>
        </p:spPr>
      </p:pic>
      <p:pic>
        <p:nvPicPr>
          <p:cNvPr id="27" name="Image 2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944270"/>
            <a:ext cx="6192688" cy="502778"/>
          </a:xfrm>
          <a:prstGeom prst="rect">
            <a:avLst/>
          </a:prstGeom>
        </p:spPr>
      </p:pic>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867599"/>
            <a:ext cx="6192688" cy="502778"/>
          </a:xfrm>
          <a:prstGeom prst="rect">
            <a:avLst/>
          </a:prstGeom>
        </p:spPr>
      </p:pic>
      <p:grpSp>
        <p:nvGrpSpPr>
          <p:cNvPr id="29" name="Groupe 28"/>
          <p:cNvGrpSpPr/>
          <p:nvPr/>
        </p:nvGrpSpPr>
        <p:grpSpPr>
          <a:xfrm>
            <a:off x="116632" y="7401272"/>
            <a:ext cx="6653336" cy="818292"/>
            <a:chOff x="116632" y="1352600"/>
            <a:chExt cx="6653336" cy="818292"/>
          </a:xfrm>
        </p:grpSpPr>
        <p:grpSp>
          <p:nvGrpSpPr>
            <p:cNvPr id="30" name="Groupe 29"/>
            <p:cNvGrpSpPr/>
            <p:nvPr/>
          </p:nvGrpSpPr>
          <p:grpSpPr>
            <a:xfrm>
              <a:off x="116632" y="1352600"/>
              <a:ext cx="360040" cy="461665"/>
              <a:chOff x="116632" y="1352600"/>
              <a:chExt cx="360040" cy="461665"/>
            </a:xfrm>
          </p:grpSpPr>
          <p:sp>
            <p:nvSpPr>
              <p:cNvPr id="33" name="Ellipse 3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1" name="ZoneTexte 30"/>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une phrase au futur avec les verbes suivants. Change de sujet à chaque fois.</a:t>
              </a:r>
              <a:endParaRPr lang="fr-FR" sz="1400" u="sng" dirty="0">
                <a:latin typeface="SimpleRonde" pitchFamily="2" charset="0"/>
              </a:endParaRPr>
            </a:p>
          </p:txBody>
        </p:sp>
        <p:sp>
          <p:nvSpPr>
            <p:cNvPr id="32" name="Rectangle à coins arrondis 3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5" name="ZoneTexte 34"/>
          <p:cNvSpPr txBox="1"/>
          <p:nvPr/>
        </p:nvSpPr>
        <p:spPr>
          <a:xfrm>
            <a:off x="44624" y="8156192"/>
            <a:ext cx="6393904" cy="1477328"/>
          </a:xfrm>
          <a:prstGeom prst="rect">
            <a:avLst/>
          </a:prstGeom>
          <a:noFill/>
        </p:spPr>
        <p:txBody>
          <a:bodyPr wrap="square" rtlCol="0">
            <a:spAutoFit/>
          </a:bodyPr>
          <a:lstStyle/>
          <a:p>
            <a:pPr>
              <a:lnSpc>
                <a:spcPct val="250000"/>
              </a:lnSpc>
            </a:pPr>
            <a:r>
              <a:rPr lang="fr-FR" sz="1200" dirty="0" smtClean="0">
                <a:latin typeface="Comic Sans MS" pitchFamily="66" charset="0"/>
              </a:rPr>
              <a:t>rester</a:t>
            </a:r>
          </a:p>
          <a:p>
            <a:pPr>
              <a:lnSpc>
                <a:spcPct val="250000"/>
              </a:lnSpc>
            </a:pPr>
            <a:r>
              <a:rPr lang="fr-FR" sz="1200" dirty="0" smtClean="0">
                <a:latin typeface="Comic Sans MS" pitchFamily="66" charset="0"/>
              </a:rPr>
              <a:t>oublier</a:t>
            </a:r>
          </a:p>
          <a:p>
            <a:pPr>
              <a:lnSpc>
                <a:spcPct val="250000"/>
              </a:lnSpc>
            </a:pPr>
            <a:r>
              <a:rPr lang="fr-FR" sz="1200" dirty="0" smtClean="0">
                <a:latin typeface="Comic Sans MS" pitchFamily="66" charset="0"/>
              </a:rPr>
              <a:t>salir</a:t>
            </a:r>
            <a:endParaRPr lang="fr-FR" sz="1200" dirty="0">
              <a:latin typeface="Comic Sans MS" pitchFamily="66" charset="0"/>
            </a:endParaRPr>
          </a:p>
        </p:txBody>
      </p:sp>
      <p:pic>
        <p:nvPicPr>
          <p:cNvPr id="36" name="Image 35" descr="Capture d’écran"/>
          <p:cNvPicPr>
            <a:picLocks noChangeAspect="1"/>
          </p:cNvPicPr>
          <p:nvPr/>
        </p:nvPicPr>
        <p:blipFill rotWithShape="1">
          <a:blip r:embed="rId2">
            <a:extLst>
              <a:ext uri="{28A0092B-C50C-407E-A947-70E740481C1C}">
                <a14:useLocalDpi xmlns:a14="http://schemas.microsoft.com/office/drawing/2010/main" val="0"/>
              </a:ext>
            </a:extLst>
          </a:blip>
          <a:srcRect l="9384" r="5896" b="83307"/>
          <a:stretch/>
        </p:blipFill>
        <p:spPr>
          <a:xfrm>
            <a:off x="908720" y="8253861"/>
            <a:ext cx="5810076" cy="401163"/>
          </a:xfrm>
          <a:prstGeom prst="rect">
            <a:avLst/>
          </a:prstGeom>
        </p:spPr>
      </p:pic>
      <p:pic>
        <p:nvPicPr>
          <p:cNvPr id="37" name="Image 36" descr="Capture d’écran"/>
          <p:cNvPicPr>
            <a:picLocks noChangeAspect="1"/>
          </p:cNvPicPr>
          <p:nvPr/>
        </p:nvPicPr>
        <p:blipFill rotWithShape="1">
          <a:blip r:embed="rId2">
            <a:extLst>
              <a:ext uri="{28A0092B-C50C-407E-A947-70E740481C1C}">
                <a14:useLocalDpi xmlns:a14="http://schemas.microsoft.com/office/drawing/2010/main" val="0"/>
              </a:ext>
            </a:extLst>
          </a:blip>
          <a:srcRect l="9384" r="5896" b="83307"/>
          <a:stretch/>
        </p:blipFill>
        <p:spPr>
          <a:xfrm>
            <a:off x="908720" y="8721716"/>
            <a:ext cx="5810076" cy="401163"/>
          </a:xfrm>
          <a:prstGeom prst="rect">
            <a:avLst/>
          </a:prstGeom>
        </p:spPr>
      </p:pic>
      <p:pic>
        <p:nvPicPr>
          <p:cNvPr id="38" name="Image 37" descr="Capture d’écran"/>
          <p:cNvPicPr>
            <a:picLocks noChangeAspect="1"/>
          </p:cNvPicPr>
          <p:nvPr/>
        </p:nvPicPr>
        <p:blipFill rotWithShape="1">
          <a:blip r:embed="rId2">
            <a:extLst>
              <a:ext uri="{28A0092B-C50C-407E-A947-70E740481C1C}">
                <a14:useLocalDpi xmlns:a14="http://schemas.microsoft.com/office/drawing/2010/main" val="0"/>
              </a:ext>
            </a:extLst>
          </a:blip>
          <a:srcRect l="9384" r="5896" b="83307"/>
          <a:stretch/>
        </p:blipFill>
        <p:spPr>
          <a:xfrm>
            <a:off x="908720" y="9202968"/>
            <a:ext cx="5810076" cy="401163"/>
          </a:xfrm>
          <a:prstGeom prst="rect">
            <a:avLst/>
          </a:prstGeom>
        </p:spPr>
      </p:pic>
    </p:spTree>
    <p:extLst>
      <p:ext uri="{BB962C8B-B14F-4D97-AF65-F5344CB8AC3E}">
        <p14:creationId xmlns:p14="http://schemas.microsoft.com/office/powerpoint/2010/main" val="2032760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038225" y="93718"/>
            <a:ext cx="3830935" cy="610810"/>
          </a:xfrm>
        </p:spPr>
        <p:txBody>
          <a:bodyPr>
            <a:noAutofit/>
          </a:bodyPr>
          <a:lstStyle/>
          <a:p>
            <a:r>
              <a:rPr lang="fr-FR" sz="2400" dirty="0" smtClean="0"/>
              <a:t>Le futur des verbes du 1</a:t>
            </a:r>
            <a:r>
              <a:rPr lang="fr-FR" sz="2400" baseline="30000" dirty="0" smtClean="0"/>
              <a:t>er</a:t>
            </a:r>
            <a:r>
              <a:rPr lang="fr-FR" sz="2400" dirty="0" smtClean="0"/>
              <a:t> et 2</a:t>
            </a:r>
            <a:r>
              <a:rPr lang="fr-FR" sz="2400" baseline="30000" dirty="0" smtClean="0"/>
              <a:t>ème</a:t>
            </a:r>
            <a:r>
              <a:rPr lang="fr-FR" sz="2400" dirty="0" smtClean="0"/>
              <a:t> groupe</a:t>
            </a:r>
            <a:endParaRPr lang="fr-FR" sz="2400" dirty="0"/>
          </a:p>
        </p:txBody>
      </p:sp>
      <p:grpSp>
        <p:nvGrpSpPr>
          <p:cNvPr id="10" name="Groupe 9"/>
          <p:cNvGrpSpPr/>
          <p:nvPr/>
        </p:nvGrpSpPr>
        <p:grpSpPr>
          <a:xfrm>
            <a:off x="116632" y="1280592"/>
            <a:ext cx="6653336" cy="468196"/>
            <a:chOff x="116632" y="1352600"/>
            <a:chExt cx="6653336" cy="468196"/>
          </a:xfrm>
        </p:grpSpPr>
        <p:grpSp>
          <p:nvGrpSpPr>
            <p:cNvPr id="11" name="Groupe 10"/>
            <p:cNvGrpSpPr/>
            <p:nvPr/>
          </p:nvGrpSpPr>
          <p:grpSpPr>
            <a:xfrm>
              <a:off x="116632" y="1352600"/>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avec le pronom personnel qui convient.</a:t>
              </a:r>
              <a:endParaRPr lang="fr-FR" sz="1400" u="sng" dirty="0">
                <a:latin typeface="SimpleRonde" pitchFamily="2" charset="0"/>
              </a:endParaRPr>
            </a:p>
          </p:txBody>
        </p:sp>
        <p:sp>
          <p:nvSpPr>
            <p:cNvPr id="13" name="Rectangle à coins arrondis 1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6" name="ZoneTexte 15"/>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se promènera dans la forêt.</a:t>
            </a:r>
          </a:p>
          <a:p>
            <a:pPr>
              <a:lnSpc>
                <a:spcPct val="200000"/>
              </a:lnSpc>
            </a:pPr>
            <a:r>
              <a:rPr lang="fr-FR" sz="1200" dirty="0" smtClean="0">
                <a:latin typeface="Comic Sans MS" pitchFamily="66" charset="0"/>
              </a:rPr>
              <a:t>............ discuterons longuement de toi.</a:t>
            </a:r>
          </a:p>
          <a:p>
            <a:pPr>
              <a:lnSpc>
                <a:spcPct val="200000"/>
              </a:lnSpc>
            </a:pPr>
            <a:r>
              <a:rPr lang="fr-FR" sz="1200" dirty="0" smtClean="0">
                <a:latin typeface="Comic Sans MS" pitchFamily="66" charset="0"/>
              </a:rPr>
              <a:t>............ s’amuseront dans le jardin.</a:t>
            </a:r>
          </a:p>
          <a:p>
            <a:pPr>
              <a:lnSpc>
                <a:spcPct val="200000"/>
              </a:lnSpc>
            </a:pPr>
            <a:r>
              <a:rPr lang="fr-FR" sz="1200" dirty="0" smtClean="0">
                <a:latin typeface="Comic Sans MS" pitchFamily="66" charset="0"/>
              </a:rPr>
              <a:t>............ peignerai la crinière des chevaux.</a:t>
            </a:r>
            <a:endParaRPr lang="fr-FR" sz="1200" dirty="0">
              <a:latin typeface="Comic Sans MS" pitchFamily="66" charset="0"/>
            </a:endParaRPr>
          </a:p>
        </p:txBody>
      </p:sp>
      <p:sp>
        <p:nvSpPr>
          <p:cNvPr id="17" name="ZoneTexte 16"/>
          <p:cNvSpPr txBox="1"/>
          <p:nvPr/>
        </p:nvSpPr>
        <p:spPr>
          <a:xfrm>
            <a:off x="3573016" y="1856656"/>
            <a:ext cx="3196952" cy="1569660"/>
          </a:xfrm>
          <a:prstGeom prst="rect">
            <a:avLst/>
          </a:prstGeom>
          <a:noFill/>
        </p:spPr>
        <p:txBody>
          <a:bodyPr wrap="square" rtlCol="0">
            <a:spAutoFit/>
          </a:bodyPr>
          <a:lstStyle/>
          <a:p>
            <a:pPr>
              <a:lnSpc>
                <a:spcPct val="200000"/>
              </a:lnSpc>
            </a:pPr>
            <a:r>
              <a:rPr lang="fr-FR" sz="1200" dirty="0" smtClean="0">
                <a:latin typeface="Comic Sans MS" pitchFamily="66" charset="0"/>
              </a:rPr>
              <a:t>............ donneras des graines aux poules.</a:t>
            </a:r>
          </a:p>
          <a:p>
            <a:pPr>
              <a:lnSpc>
                <a:spcPct val="200000"/>
              </a:lnSpc>
            </a:pPr>
            <a:r>
              <a:rPr lang="fr-FR" sz="1200" dirty="0" smtClean="0">
                <a:latin typeface="Comic Sans MS" pitchFamily="66" charset="0"/>
              </a:rPr>
              <a:t>............ déménagerez le mois prochain.</a:t>
            </a:r>
          </a:p>
          <a:p>
            <a:pPr>
              <a:lnSpc>
                <a:spcPct val="200000"/>
              </a:lnSpc>
            </a:pPr>
            <a:r>
              <a:rPr lang="fr-FR" sz="1200" dirty="0" smtClean="0">
                <a:latin typeface="Comic Sans MS" pitchFamily="66" charset="0"/>
              </a:rPr>
              <a:t>............ louera une voiture une fois arrivé.</a:t>
            </a:r>
          </a:p>
          <a:p>
            <a:pPr>
              <a:lnSpc>
                <a:spcPct val="200000"/>
              </a:lnSpc>
            </a:pPr>
            <a:r>
              <a:rPr lang="fr-FR" sz="1200" dirty="0" smtClean="0">
                <a:latin typeface="Comic Sans MS" pitchFamily="66" charset="0"/>
              </a:rPr>
              <a:t>............ installeront les invités.</a:t>
            </a:r>
            <a:endParaRPr lang="fr-FR" sz="1200" dirty="0">
              <a:latin typeface="Comic Sans MS" pitchFamily="66" charset="0"/>
            </a:endParaRPr>
          </a:p>
        </p:txBody>
      </p:sp>
      <p:cxnSp>
        <p:nvCxnSpPr>
          <p:cNvPr id="18" name="Connecteur droit 17"/>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9" name="Groupe 18"/>
          <p:cNvGrpSpPr/>
          <p:nvPr/>
        </p:nvGrpSpPr>
        <p:grpSpPr>
          <a:xfrm>
            <a:off x="116632" y="3800872"/>
            <a:ext cx="6653336" cy="818292"/>
            <a:chOff x="116632" y="1352600"/>
            <a:chExt cx="6653336" cy="818292"/>
          </a:xfrm>
        </p:grpSpPr>
        <p:grpSp>
          <p:nvGrpSpPr>
            <p:cNvPr id="20" name="Groupe 19"/>
            <p:cNvGrpSpPr/>
            <p:nvPr/>
          </p:nvGrpSpPr>
          <p:grpSpPr>
            <a:xfrm>
              <a:off x="116632" y="1352600"/>
              <a:ext cx="360040" cy="461665"/>
              <a:chOff x="116632" y="1352600"/>
              <a:chExt cx="360040" cy="461665"/>
            </a:xfrm>
          </p:grpSpPr>
          <p:sp>
            <p:nvSpPr>
              <p:cNvPr id="23" name="Ellipse 2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ZoneTexte 20"/>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conjuguant le verbe entre parenthèses </a:t>
              </a:r>
              <a:r>
                <a:rPr lang="fr-FR" sz="1400" u="sng" smtClean="0">
                  <a:latin typeface="SimpleRonde" pitchFamily="2" charset="0"/>
                </a:rPr>
                <a:t>au futur.</a:t>
              </a:r>
              <a:endParaRPr lang="fr-FR" sz="1400" u="sng" dirty="0">
                <a:latin typeface="SimpleRonde" pitchFamily="2" charset="0"/>
              </a:endParaRPr>
            </a:p>
          </p:txBody>
        </p:sp>
        <p:sp>
          <p:nvSpPr>
            <p:cNvPr id="22" name="Rectangle à coins arrondis 2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5" name="ZoneTexte 24"/>
          <p:cNvSpPr txBox="1"/>
          <p:nvPr/>
        </p:nvSpPr>
        <p:spPr>
          <a:xfrm>
            <a:off x="296652" y="4466942"/>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Tu (finir) ton livre ce soir.</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Julie et toi (passer) nous voir bientôt.</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Marion et Louis (visiter) la ville de Londres en septembre.</a:t>
            </a:r>
            <a:endParaRPr lang="fr-FR" sz="1200" dirty="0">
              <a:latin typeface="Comic Sans MS" pitchFamily="66" charset="0"/>
            </a:endParaRPr>
          </a:p>
        </p:txBody>
      </p:sp>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4944710"/>
            <a:ext cx="6192688" cy="502778"/>
          </a:xfrm>
          <a:prstGeom prst="rect">
            <a:avLst/>
          </a:prstGeom>
        </p:spPr>
      </p:pic>
      <p:pic>
        <p:nvPicPr>
          <p:cNvPr id="27" name="Image 2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5944270"/>
            <a:ext cx="6192688" cy="502778"/>
          </a:xfrm>
          <a:prstGeom prst="rect">
            <a:avLst/>
          </a:prstGeom>
        </p:spPr>
      </p:pic>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867599"/>
            <a:ext cx="6192688" cy="502778"/>
          </a:xfrm>
          <a:prstGeom prst="rect">
            <a:avLst/>
          </a:prstGeom>
        </p:spPr>
      </p:pic>
      <p:grpSp>
        <p:nvGrpSpPr>
          <p:cNvPr id="29" name="Groupe 28"/>
          <p:cNvGrpSpPr/>
          <p:nvPr/>
        </p:nvGrpSpPr>
        <p:grpSpPr>
          <a:xfrm>
            <a:off x="116632" y="7401272"/>
            <a:ext cx="6653336" cy="818292"/>
            <a:chOff x="116632" y="1352600"/>
            <a:chExt cx="6653336" cy="818292"/>
          </a:xfrm>
        </p:grpSpPr>
        <p:grpSp>
          <p:nvGrpSpPr>
            <p:cNvPr id="30" name="Groupe 29"/>
            <p:cNvGrpSpPr/>
            <p:nvPr/>
          </p:nvGrpSpPr>
          <p:grpSpPr>
            <a:xfrm>
              <a:off x="116632" y="1352600"/>
              <a:ext cx="360040" cy="461665"/>
              <a:chOff x="116632" y="1352600"/>
              <a:chExt cx="360040" cy="461665"/>
            </a:xfrm>
          </p:grpSpPr>
          <p:sp>
            <p:nvSpPr>
              <p:cNvPr id="33" name="Ellipse 3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1" name="ZoneTexte 30"/>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une phrase au futur avec les verbes suivants. Change de sujet à chaque fois.</a:t>
              </a:r>
              <a:endParaRPr lang="fr-FR" sz="1400" u="sng" dirty="0">
                <a:latin typeface="SimpleRonde" pitchFamily="2" charset="0"/>
              </a:endParaRPr>
            </a:p>
          </p:txBody>
        </p:sp>
        <p:sp>
          <p:nvSpPr>
            <p:cNvPr id="32" name="Rectangle à coins arrondis 3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5" name="ZoneTexte 34"/>
          <p:cNvSpPr txBox="1"/>
          <p:nvPr/>
        </p:nvSpPr>
        <p:spPr>
          <a:xfrm>
            <a:off x="44624" y="8156192"/>
            <a:ext cx="6393904" cy="1477328"/>
          </a:xfrm>
          <a:prstGeom prst="rect">
            <a:avLst/>
          </a:prstGeom>
          <a:noFill/>
        </p:spPr>
        <p:txBody>
          <a:bodyPr wrap="square" rtlCol="0">
            <a:spAutoFit/>
          </a:bodyPr>
          <a:lstStyle/>
          <a:p>
            <a:pPr>
              <a:lnSpc>
                <a:spcPct val="250000"/>
              </a:lnSpc>
            </a:pPr>
            <a:r>
              <a:rPr lang="fr-FR" sz="1200" dirty="0" smtClean="0">
                <a:latin typeface="Comic Sans MS" pitchFamily="66" charset="0"/>
              </a:rPr>
              <a:t>marcher</a:t>
            </a:r>
          </a:p>
          <a:p>
            <a:pPr>
              <a:lnSpc>
                <a:spcPct val="250000"/>
              </a:lnSpc>
            </a:pPr>
            <a:r>
              <a:rPr lang="fr-FR" sz="1200" dirty="0" smtClean="0">
                <a:latin typeface="Comic Sans MS" pitchFamily="66" charset="0"/>
              </a:rPr>
              <a:t>voler</a:t>
            </a:r>
          </a:p>
          <a:p>
            <a:pPr>
              <a:lnSpc>
                <a:spcPct val="250000"/>
              </a:lnSpc>
            </a:pPr>
            <a:r>
              <a:rPr lang="fr-FR" sz="1200" dirty="0" smtClean="0">
                <a:latin typeface="Comic Sans MS" pitchFamily="66" charset="0"/>
              </a:rPr>
              <a:t>planter</a:t>
            </a:r>
            <a:endParaRPr lang="fr-FR" sz="1200" dirty="0">
              <a:latin typeface="Comic Sans MS" pitchFamily="66" charset="0"/>
            </a:endParaRPr>
          </a:p>
        </p:txBody>
      </p:sp>
      <p:pic>
        <p:nvPicPr>
          <p:cNvPr id="36" name="Image 35" descr="Capture d’écran"/>
          <p:cNvPicPr>
            <a:picLocks noChangeAspect="1"/>
          </p:cNvPicPr>
          <p:nvPr/>
        </p:nvPicPr>
        <p:blipFill rotWithShape="1">
          <a:blip r:embed="rId2">
            <a:extLst>
              <a:ext uri="{28A0092B-C50C-407E-A947-70E740481C1C}">
                <a14:useLocalDpi xmlns:a14="http://schemas.microsoft.com/office/drawing/2010/main" val="0"/>
              </a:ext>
            </a:extLst>
          </a:blip>
          <a:srcRect l="9384" r="5896" b="83307"/>
          <a:stretch/>
        </p:blipFill>
        <p:spPr>
          <a:xfrm>
            <a:off x="908720" y="8253861"/>
            <a:ext cx="5810076" cy="401163"/>
          </a:xfrm>
          <a:prstGeom prst="rect">
            <a:avLst/>
          </a:prstGeom>
        </p:spPr>
      </p:pic>
      <p:pic>
        <p:nvPicPr>
          <p:cNvPr id="37" name="Image 36" descr="Capture d’écran"/>
          <p:cNvPicPr>
            <a:picLocks noChangeAspect="1"/>
          </p:cNvPicPr>
          <p:nvPr/>
        </p:nvPicPr>
        <p:blipFill rotWithShape="1">
          <a:blip r:embed="rId2">
            <a:extLst>
              <a:ext uri="{28A0092B-C50C-407E-A947-70E740481C1C}">
                <a14:useLocalDpi xmlns:a14="http://schemas.microsoft.com/office/drawing/2010/main" val="0"/>
              </a:ext>
            </a:extLst>
          </a:blip>
          <a:srcRect l="9384" r="5896" b="83307"/>
          <a:stretch/>
        </p:blipFill>
        <p:spPr>
          <a:xfrm>
            <a:off x="908720" y="8721716"/>
            <a:ext cx="5810076" cy="401163"/>
          </a:xfrm>
          <a:prstGeom prst="rect">
            <a:avLst/>
          </a:prstGeom>
        </p:spPr>
      </p:pic>
      <p:pic>
        <p:nvPicPr>
          <p:cNvPr id="38" name="Image 37" descr="Capture d’écran"/>
          <p:cNvPicPr>
            <a:picLocks noChangeAspect="1"/>
          </p:cNvPicPr>
          <p:nvPr/>
        </p:nvPicPr>
        <p:blipFill rotWithShape="1">
          <a:blip r:embed="rId2">
            <a:extLst>
              <a:ext uri="{28A0092B-C50C-407E-A947-70E740481C1C}">
                <a14:useLocalDpi xmlns:a14="http://schemas.microsoft.com/office/drawing/2010/main" val="0"/>
              </a:ext>
            </a:extLst>
          </a:blip>
          <a:srcRect l="9384" r="5896" b="83307"/>
          <a:stretch/>
        </p:blipFill>
        <p:spPr>
          <a:xfrm>
            <a:off x="908720" y="9202968"/>
            <a:ext cx="5810076" cy="401163"/>
          </a:xfrm>
          <a:prstGeom prst="rect">
            <a:avLst/>
          </a:prstGeom>
        </p:spPr>
      </p:pic>
    </p:spTree>
    <p:extLst>
      <p:ext uri="{BB962C8B-B14F-4D97-AF65-F5344CB8AC3E}">
        <p14:creationId xmlns:p14="http://schemas.microsoft.com/office/powerpoint/2010/main" val="3188013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1"/>
          <p:cNvSpPr>
            <a:spLocks noGrp="1"/>
          </p:cNvSpPr>
          <p:nvPr>
            <p:ph type="body" sz="quarter" idx="10"/>
          </p:nvPr>
        </p:nvSpPr>
        <p:spPr>
          <a:xfrm>
            <a:off x="1038225" y="56456"/>
            <a:ext cx="3830935" cy="610810"/>
          </a:xfrm>
        </p:spPr>
        <p:txBody>
          <a:bodyPr>
            <a:noAutofit/>
          </a:bodyPr>
          <a:lstStyle/>
          <a:p>
            <a:r>
              <a:rPr lang="fr-FR" sz="2400" dirty="0" smtClean="0"/>
              <a:t>Le futur des verbes du 1</a:t>
            </a:r>
            <a:r>
              <a:rPr lang="fr-FR" sz="2400" baseline="30000" dirty="0" smtClean="0"/>
              <a:t>er</a:t>
            </a:r>
            <a:r>
              <a:rPr lang="fr-FR" sz="2400" dirty="0" smtClean="0"/>
              <a:t> et 2</a:t>
            </a:r>
            <a:r>
              <a:rPr lang="fr-FR" sz="2400" baseline="30000" dirty="0" smtClean="0"/>
              <a:t>ème</a:t>
            </a:r>
            <a:r>
              <a:rPr lang="fr-FR" sz="2400" dirty="0" smtClean="0"/>
              <a:t> groupe</a:t>
            </a:r>
            <a:endParaRPr lang="fr-FR" sz="2400" dirty="0"/>
          </a:p>
        </p:txBody>
      </p:sp>
      <p:sp>
        <p:nvSpPr>
          <p:cNvPr id="4" name="ZoneTexte 3"/>
          <p:cNvSpPr txBox="1"/>
          <p:nvPr/>
        </p:nvSpPr>
        <p:spPr>
          <a:xfrm>
            <a:off x="116632" y="5421196"/>
            <a:ext cx="6552728" cy="1569660"/>
          </a:xfrm>
          <a:prstGeom prst="rect">
            <a:avLst/>
          </a:prstGeom>
          <a:noFill/>
        </p:spPr>
        <p:txBody>
          <a:bodyPr wrap="square" rtlCol="0">
            <a:spAutoFit/>
          </a:bodyPr>
          <a:lstStyle/>
          <a:p>
            <a:pPr algn="just">
              <a:lnSpc>
                <a:spcPct val="200000"/>
              </a:lnSpc>
            </a:pPr>
            <a:r>
              <a:rPr lang="fr-FR" sz="1200" dirty="0" smtClean="0">
                <a:latin typeface="Comic Sans MS" pitchFamily="66" charset="0"/>
              </a:rPr>
              <a:t>Bulletin météo : le matin, des nuages traineront en altitude. Le vent les dissipera rapidement pour laisser la place au soleil qui brillera ensuite sur le reste de la France. Les températures grimperont jusqu’à plus de 30°C. En fin d’après-midi, des nuages envahiront à nouveau le ciel par l’ouest et des orages éclateront dans la soirée.</a:t>
            </a:r>
          </a:p>
        </p:txBody>
      </p:sp>
      <p:grpSp>
        <p:nvGrpSpPr>
          <p:cNvPr id="5" name="Groupe 4"/>
          <p:cNvGrpSpPr/>
          <p:nvPr/>
        </p:nvGrpSpPr>
        <p:grpSpPr>
          <a:xfrm>
            <a:off x="116632" y="4808984"/>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Surligne les verbes conjugués au futur.</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11" name="Groupe 10"/>
          <p:cNvGrpSpPr/>
          <p:nvPr/>
        </p:nvGrpSpPr>
        <p:grpSpPr>
          <a:xfrm>
            <a:off x="116632" y="1280592"/>
            <a:ext cx="6653336" cy="495126"/>
            <a:chOff x="116632" y="1352600"/>
            <a:chExt cx="6653336" cy="495126"/>
          </a:xfrm>
        </p:grpSpPr>
        <p:grpSp>
          <p:nvGrpSpPr>
            <p:cNvPr id="12" name="Groupe 11"/>
            <p:cNvGrpSpPr/>
            <p:nvPr/>
          </p:nvGrpSpPr>
          <p:grpSpPr>
            <a:xfrm>
              <a:off x="116632" y="1352600"/>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ZoneTexte 12"/>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Conjugue ces verbes au futur.</a:t>
              </a:r>
              <a:endParaRPr lang="fr-FR" sz="1400" u="sng" dirty="0">
                <a:latin typeface="SimpleRonde" pitchFamily="2" charset="0"/>
              </a:endParaRPr>
            </a:p>
          </p:txBody>
        </p:sp>
        <p:sp>
          <p:nvSpPr>
            <p:cNvPr id="14" name="Rectangle à coins arrondis 13"/>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20" name="Tableau 19"/>
          <p:cNvGraphicFramePr>
            <a:graphicFrameLocks noGrp="1"/>
          </p:cNvGraphicFramePr>
          <p:nvPr>
            <p:extLst>
              <p:ext uri="{D42A27DB-BD31-4B8C-83A1-F6EECF244321}">
                <p14:modId xmlns:p14="http://schemas.microsoft.com/office/powerpoint/2010/main" val="3887473426"/>
              </p:ext>
            </p:extLst>
          </p:nvPr>
        </p:nvGraphicFramePr>
        <p:xfrm>
          <a:off x="125016" y="1903440"/>
          <a:ext cx="6544345" cy="2595880"/>
        </p:xfrm>
        <a:graphic>
          <a:graphicData uri="http://schemas.openxmlformats.org/drawingml/2006/table">
            <a:tbl>
              <a:tblPr firstRow="1" bandRow="1">
                <a:tableStyleId>{5C22544A-7EE6-4342-B048-85BDC9FD1C3A}</a:tableStyleId>
              </a:tblPr>
              <a:tblGrid>
                <a:gridCol w="1308869"/>
                <a:gridCol w="1308869"/>
                <a:gridCol w="1308869"/>
                <a:gridCol w="1308869"/>
                <a:gridCol w="1308869"/>
              </a:tblGrid>
              <a:tr h="370840">
                <a:tc>
                  <a:txBody>
                    <a:bodyPr/>
                    <a:lstStyle/>
                    <a:p>
                      <a:endParaRPr lang="fr-FR"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600" dirty="0" smtClean="0">
                          <a:solidFill>
                            <a:schemeClr val="tx1"/>
                          </a:solidFill>
                        </a:rPr>
                        <a:t>utiliser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fr-FR" sz="1600" dirty="0" smtClean="0">
                          <a:solidFill>
                            <a:schemeClr val="tx1"/>
                          </a:solidFill>
                        </a:rPr>
                        <a:t>exister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fr-FR" sz="1600" dirty="0" smtClean="0">
                          <a:solidFill>
                            <a:schemeClr val="tx1"/>
                          </a:solidFill>
                        </a:rPr>
                        <a:t>réussir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fr-FR" sz="1600" dirty="0" smtClean="0">
                          <a:solidFill>
                            <a:schemeClr val="tx1"/>
                          </a:solidFill>
                        </a:rPr>
                        <a:t>applaudir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r>
              <a:tr h="370840">
                <a:tc rowSpan="3">
                  <a:txBody>
                    <a:bodyPr/>
                    <a:lstStyle/>
                    <a:p>
                      <a:r>
                        <a:rPr lang="fr-FR" sz="1600" b="1" dirty="0" smtClean="0"/>
                        <a:t>Singulier</a:t>
                      </a:r>
                      <a:endParaRPr lang="fr-FR" sz="16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370840">
                <a:tc rowSpan="3">
                  <a:txBody>
                    <a:bodyPr/>
                    <a:lstStyle/>
                    <a:p>
                      <a:r>
                        <a:rPr lang="fr-FR" sz="1600" b="1" dirty="0" smtClean="0"/>
                        <a:t>Pluriel</a:t>
                      </a:r>
                      <a:endParaRPr lang="fr-FR" sz="16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grpSp>
        <p:nvGrpSpPr>
          <p:cNvPr id="21" name="Groupe 20"/>
          <p:cNvGrpSpPr/>
          <p:nvPr/>
        </p:nvGrpSpPr>
        <p:grpSpPr>
          <a:xfrm>
            <a:off x="116632" y="7559685"/>
            <a:ext cx="6653336" cy="495126"/>
            <a:chOff x="116632" y="1352600"/>
            <a:chExt cx="6653336" cy="495126"/>
          </a:xfrm>
        </p:grpSpPr>
        <p:grpSp>
          <p:nvGrpSpPr>
            <p:cNvPr id="22" name="Groupe 21"/>
            <p:cNvGrpSpPr/>
            <p:nvPr/>
          </p:nvGrpSpPr>
          <p:grpSpPr>
            <a:xfrm>
              <a:off x="116632" y="1352600"/>
              <a:ext cx="360040" cy="461665"/>
              <a:chOff x="116632" y="1352600"/>
              <a:chExt cx="360040" cy="461665"/>
            </a:xfrm>
          </p:grpSpPr>
          <p:sp>
            <p:nvSpPr>
              <p:cNvPr id="25" name="Ellipse 2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verbes avec la terminaison qui convient.</a:t>
              </a:r>
              <a:endParaRPr lang="fr-FR" sz="1400" u="sng" dirty="0">
                <a:latin typeface="SimpleRonde" pitchFamily="2" charset="0"/>
              </a:endParaRPr>
            </a:p>
          </p:txBody>
        </p:sp>
        <p:sp>
          <p:nvSpPr>
            <p:cNvPr id="24" name="Rectangle à coins arrondis 23"/>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7" name="ZoneTexte 26"/>
          <p:cNvSpPr txBox="1"/>
          <p:nvPr/>
        </p:nvSpPr>
        <p:spPr>
          <a:xfrm>
            <a:off x="116632" y="8198827"/>
            <a:ext cx="6552728" cy="1146661"/>
          </a:xfrm>
          <a:prstGeom prst="rect">
            <a:avLst/>
          </a:prstGeom>
          <a:noFill/>
        </p:spPr>
        <p:txBody>
          <a:bodyPr wrap="square" rtlCol="0">
            <a:spAutoFit/>
          </a:bodyPr>
          <a:lstStyle/>
          <a:p>
            <a:pPr algn="just">
              <a:lnSpc>
                <a:spcPct val="200000"/>
              </a:lnSpc>
            </a:pPr>
            <a:r>
              <a:rPr lang="fr-FR" sz="1200" dirty="0" smtClean="0">
                <a:latin typeface="Comic Sans MS" pitchFamily="66" charset="0"/>
              </a:rPr>
              <a:t>Quand nous arriver........ à l’aéroport, l’hôtesse enregistrer...... nos bagages. Les valises partir........ sur le tapis roulant et le bagagiste les ranger....... dans la soute de l’avion. Tu nous </a:t>
            </a:r>
            <a:r>
              <a:rPr lang="fr-FR" sz="1200" dirty="0" err="1" smtClean="0">
                <a:latin typeface="Comic Sans MS" pitchFamily="66" charset="0"/>
              </a:rPr>
              <a:t>récupèrer</a:t>
            </a:r>
            <a:r>
              <a:rPr lang="fr-FR" sz="1200" dirty="0" smtClean="0">
                <a:latin typeface="Comic Sans MS" pitchFamily="66" charset="0"/>
              </a:rPr>
              <a:t>...... à notre arrivée à Séoul. Ton père et toi loger........ notre famille.</a:t>
            </a:r>
          </a:p>
        </p:txBody>
      </p:sp>
    </p:spTree>
    <p:extLst>
      <p:ext uri="{BB962C8B-B14F-4D97-AF65-F5344CB8AC3E}">
        <p14:creationId xmlns:p14="http://schemas.microsoft.com/office/powerpoint/2010/main" val="3515839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1"/>
          <p:cNvSpPr>
            <a:spLocks noGrp="1"/>
          </p:cNvSpPr>
          <p:nvPr>
            <p:ph type="body" sz="quarter" idx="10"/>
          </p:nvPr>
        </p:nvSpPr>
        <p:spPr>
          <a:xfrm>
            <a:off x="1038225" y="56456"/>
            <a:ext cx="3830935" cy="610810"/>
          </a:xfrm>
        </p:spPr>
        <p:txBody>
          <a:bodyPr>
            <a:noAutofit/>
          </a:bodyPr>
          <a:lstStyle/>
          <a:p>
            <a:r>
              <a:rPr lang="fr-FR" sz="2400" dirty="0" smtClean="0"/>
              <a:t>Le futur des verbes du 1</a:t>
            </a:r>
            <a:r>
              <a:rPr lang="fr-FR" sz="2400" baseline="30000" dirty="0" smtClean="0"/>
              <a:t>er</a:t>
            </a:r>
            <a:r>
              <a:rPr lang="fr-FR" sz="2400" dirty="0" smtClean="0"/>
              <a:t> et 2</a:t>
            </a:r>
            <a:r>
              <a:rPr lang="fr-FR" sz="2400" baseline="30000" dirty="0" smtClean="0"/>
              <a:t>ème</a:t>
            </a:r>
            <a:r>
              <a:rPr lang="fr-FR" sz="2400" dirty="0" smtClean="0"/>
              <a:t> groupe</a:t>
            </a:r>
            <a:endParaRPr lang="fr-FR" sz="2400" dirty="0"/>
          </a:p>
        </p:txBody>
      </p:sp>
      <p:sp>
        <p:nvSpPr>
          <p:cNvPr id="4" name="ZoneTexte 3"/>
          <p:cNvSpPr txBox="1"/>
          <p:nvPr/>
        </p:nvSpPr>
        <p:spPr>
          <a:xfrm>
            <a:off x="116632" y="5421196"/>
            <a:ext cx="6552728" cy="1569660"/>
          </a:xfrm>
          <a:prstGeom prst="rect">
            <a:avLst/>
          </a:prstGeom>
          <a:noFill/>
        </p:spPr>
        <p:txBody>
          <a:bodyPr wrap="square" rtlCol="0">
            <a:spAutoFit/>
          </a:bodyPr>
          <a:lstStyle/>
          <a:p>
            <a:pPr algn="just">
              <a:lnSpc>
                <a:spcPct val="200000"/>
              </a:lnSpc>
            </a:pPr>
            <a:r>
              <a:rPr lang="fr-FR" sz="1200" dirty="0" smtClean="0">
                <a:latin typeface="Comic Sans MS" pitchFamily="66" charset="0"/>
              </a:rPr>
              <a:t>Bulletin météo : le matin, des nuages traineront en altitude. Le vent les dissipera rapidement pour laisser la place au soleil qui brillera ensuite sur le reste de la France. Les températures grimperont jusqu’à plus de 30°C. En fin d’après-midi, des nuages envahiront à nouveau le ciel par l’ouest et des orages éclateront dans la soirée.</a:t>
            </a:r>
          </a:p>
        </p:txBody>
      </p:sp>
      <p:grpSp>
        <p:nvGrpSpPr>
          <p:cNvPr id="5" name="Groupe 4"/>
          <p:cNvGrpSpPr/>
          <p:nvPr/>
        </p:nvGrpSpPr>
        <p:grpSpPr>
          <a:xfrm>
            <a:off x="116632" y="4808984"/>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Surligne les verbes conjugués au futur.</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11" name="Groupe 10"/>
          <p:cNvGrpSpPr/>
          <p:nvPr/>
        </p:nvGrpSpPr>
        <p:grpSpPr>
          <a:xfrm>
            <a:off x="116632" y="1280592"/>
            <a:ext cx="6653336" cy="495126"/>
            <a:chOff x="116632" y="1352600"/>
            <a:chExt cx="6653336" cy="495126"/>
          </a:xfrm>
        </p:grpSpPr>
        <p:grpSp>
          <p:nvGrpSpPr>
            <p:cNvPr id="12" name="Groupe 11"/>
            <p:cNvGrpSpPr/>
            <p:nvPr/>
          </p:nvGrpSpPr>
          <p:grpSpPr>
            <a:xfrm>
              <a:off x="116632" y="1352600"/>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ZoneTexte 12"/>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Conjugue ces verbes au futur.</a:t>
              </a:r>
              <a:endParaRPr lang="fr-FR" sz="1400" u="sng" dirty="0">
                <a:latin typeface="SimpleRonde" pitchFamily="2" charset="0"/>
              </a:endParaRPr>
            </a:p>
          </p:txBody>
        </p:sp>
        <p:sp>
          <p:nvSpPr>
            <p:cNvPr id="14" name="Rectangle à coins arrondis 13"/>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20" name="Tableau 19"/>
          <p:cNvGraphicFramePr>
            <a:graphicFrameLocks noGrp="1"/>
          </p:cNvGraphicFramePr>
          <p:nvPr>
            <p:extLst>
              <p:ext uri="{D42A27DB-BD31-4B8C-83A1-F6EECF244321}">
                <p14:modId xmlns:p14="http://schemas.microsoft.com/office/powerpoint/2010/main" val="2922258389"/>
              </p:ext>
            </p:extLst>
          </p:nvPr>
        </p:nvGraphicFramePr>
        <p:xfrm>
          <a:off x="125016" y="1903440"/>
          <a:ext cx="6544345" cy="2595880"/>
        </p:xfrm>
        <a:graphic>
          <a:graphicData uri="http://schemas.openxmlformats.org/drawingml/2006/table">
            <a:tbl>
              <a:tblPr firstRow="1" bandRow="1">
                <a:tableStyleId>{5C22544A-7EE6-4342-B048-85BDC9FD1C3A}</a:tableStyleId>
              </a:tblPr>
              <a:tblGrid>
                <a:gridCol w="1308869"/>
                <a:gridCol w="1308869"/>
                <a:gridCol w="1308869"/>
                <a:gridCol w="1308869"/>
                <a:gridCol w="1308869"/>
              </a:tblGrid>
              <a:tr h="370840">
                <a:tc>
                  <a:txBody>
                    <a:bodyPr/>
                    <a:lstStyle/>
                    <a:p>
                      <a:endParaRPr lang="fr-FR" dirty="0"/>
                    </a:p>
                  </a:txBody>
                  <a:tcP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sz="1600" dirty="0" smtClean="0">
                          <a:solidFill>
                            <a:schemeClr val="tx1"/>
                          </a:solidFill>
                        </a:rPr>
                        <a:t>gagner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fr-FR" sz="1600" dirty="0" smtClean="0">
                          <a:solidFill>
                            <a:schemeClr val="tx1"/>
                          </a:solidFill>
                        </a:rPr>
                        <a:t>sauver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fr-FR" sz="1600" dirty="0" smtClean="0">
                          <a:solidFill>
                            <a:schemeClr val="tx1"/>
                          </a:solidFill>
                        </a:rPr>
                        <a:t>fleurir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fr-FR" sz="1600" dirty="0" smtClean="0">
                          <a:solidFill>
                            <a:schemeClr val="tx1"/>
                          </a:solidFill>
                        </a:rPr>
                        <a:t>guérir</a:t>
                      </a:r>
                      <a:endParaRPr lang="fr-FR" sz="16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r>
              <a:tr h="370840">
                <a:tc rowSpan="3">
                  <a:txBody>
                    <a:bodyPr/>
                    <a:lstStyle/>
                    <a:p>
                      <a:r>
                        <a:rPr lang="fr-FR" sz="1600" b="1" dirty="0" smtClean="0"/>
                        <a:t>Singulier</a:t>
                      </a:r>
                      <a:endParaRPr lang="fr-FR" sz="16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370840">
                <a:tc rowSpan="3">
                  <a:txBody>
                    <a:bodyPr/>
                    <a:lstStyle/>
                    <a:p>
                      <a:r>
                        <a:rPr lang="fr-FR" sz="1600" b="1" dirty="0" smtClean="0"/>
                        <a:t>Pluriel</a:t>
                      </a:r>
                      <a:endParaRPr lang="fr-FR" sz="1600"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bl>
          </a:graphicData>
        </a:graphic>
      </p:graphicFrame>
      <p:grpSp>
        <p:nvGrpSpPr>
          <p:cNvPr id="21" name="Groupe 20"/>
          <p:cNvGrpSpPr/>
          <p:nvPr/>
        </p:nvGrpSpPr>
        <p:grpSpPr>
          <a:xfrm>
            <a:off x="116632" y="7559685"/>
            <a:ext cx="6653336" cy="495126"/>
            <a:chOff x="116632" y="1352600"/>
            <a:chExt cx="6653336" cy="495126"/>
          </a:xfrm>
        </p:grpSpPr>
        <p:grpSp>
          <p:nvGrpSpPr>
            <p:cNvPr id="22" name="Groupe 21"/>
            <p:cNvGrpSpPr/>
            <p:nvPr/>
          </p:nvGrpSpPr>
          <p:grpSpPr>
            <a:xfrm>
              <a:off x="116632" y="1352600"/>
              <a:ext cx="360040" cy="461665"/>
              <a:chOff x="116632" y="1352600"/>
              <a:chExt cx="360040" cy="461665"/>
            </a:xfrm>
          </p:grpSpPr>
          <p:sp>
            <p:nvSpPr>
              <p:cNvPr id="25" name="Ellipse 2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verbes avec la terminaison qui convient.</a:t>
              </a:r>
              <a:endParaRPr lang="fr-FR" sz="1400" u="sng" dirty="0">
                <a:latin typeface="SimpleRonde" pitchFamily="2" charset="0"/>
              </a:endParaRPr>
            </a:p>
          </p:txBody>
        </p:sp>
        <p:sp>
          <p:nvSpPr>
            <p:cNvPr id="24" name="Rectangle à coins arrondis 23"/>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7" name="ZoneTexte 26"/>
          <p:cNvSpPr txBox="1"/>
          <p:nvPr/>
        </p:nvSpPr>
        <p:spPr>
          <a:xfrm>
            <a:off x="116632" y="8198827"/>
            <a:ext cx="6552728" cy="1146661"/>
          </a:xfrm>
          <a:prstGeom prst="rect">
            <a:avLst/>
          </a:prstGeom>
          <a:noFill/>
        </p:spPr>
        <p:txBody>
          <a:bodyPr wrap="square" rtlCol="0">
            <a:spAutoFit/>
          </a:bodyPr>
          <a:lstStyle/>
          <a:p>
            <a:pPr algn="just">
              <a:lnSpc>
                <a:spcPct val="200000"/>
              </a:lnSpc>
            </a:pPr>
            <a:r>
              <a:rPr lang="fr-FR" sz="1200" dirty="0" smtClean="0">
                <a:latin typeface="Comic Sans MS" pitchFamily="66" charset="0"/>
              </a:rPr>
              <a:t>Quand nous arriver........ à l’aéroport, l’hôtesse enregistrer...... nos bagages. Les valises partir........ sur le tapis roulant et le bagagiste les ranger....... dans la soute de l’avion. Tu nous </a:t>
            </a:r>
            <a:r>
              <a:rPr lang="fr-FR" sz="1200" dirty="0" err="1" smtClean="0">
                <a:latin typeface="Comic Sans MS" pitchFamily="66" charset="0"/>
              </a:rPr>
              <a:t>récupèrer</a:t>
            </a:r>
            <a:r>
              <a:rPr lang="fr-FR" sz="1200" dirty="0" smtClean="0">
                <a:latin typeface="Comic Sans MS" pitchFamily="66" charset="0"/>
              </a:rPr>
              <a:t>...... à notre arrivée à Séoul. Ton père et toi loger........ notre famille.</a:t>
            </a:r>
          </a:p>
        </p:txBody>
      </p:sp>
    </p:spTree>
    <p:extLst>
      <p:ext uri="{BB962C8B-B14F-4D97-AF65-F5344CB8AC3E}">
        <p14:creationId xmlns:p14="http://schemas.microsoft.com/office/powerpoint/2010/main" val="221410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fontScale="92500"/>
          </a:bodyPr>
          <a:lstStyle/>
          <a:p>
            <a:r>
              <a:rPr lang="fr-FR" dirty="0" smtClean="0"/>
              <a:t>Passé, présent, futur</a:t>
            </a:r>
            <a:endParaRPr lang="fr-FR" dirty="0"/>
          </a:p>
        </p:txBody>
      </p:sp>
      <p:grpSp>
        <p:nvGrpSpPr>
          <p:cNvPr id="4" name="Groupe 3"/>
          <p:cNvGrpSpPr/>
          <p:nvPr/>
        </p:nvGrpSpPr>
        <p:grpSpPr>
          <a:xfrm>
            <a:off x="116632" y="1352600"/>
            <a:ext cx="6624736" cy="864096"/>
            <a:chOff x="116632" y="1352600"/>
            <a:chExt cx="6624736" cy="864096"/>
          </a:xfrm>
        </p:grpSpPr>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78032"/>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Classe ces phrases selon qu’elles se passent dans le passé, le présent ou le futur.</a:t>
              </a:r>
              <a:endParaRPr lang="fr-FR" sz="1400" u="sng" dirty="0">
                <a:latin typeface="SimpleRonde" pitchFamily="2" charset="0"/>
              </a:endParaRPr>
            </a:p>
          </p:txBody>
        </p:sp>
        <p:sp>
          <p:nvSpPr>
            <p:cNvPr id="28" name="Rectangle à coins arrondis 27"/>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 name="ZoneTexte 1"/>
          <p:cNvSpPr txBox="1"/>
          <p:nvPr/>
        </p:nvSpPr>
        <p:spPr>
          <a:xfrm>
            <a:off x="0" y="2409840"/>
            <a:ext cx="6858000" cy="461665"/>
          </a:xfrm>
          <a:prstGeom prst="rect">
            <a:avLst/>
          </a:prstGeom>
          <a:noFill/>
        </p:spPr>
        <p:txBody>
          <a:bodyPr wrap="square" rtlCol="0">
            <a:spAutoFit/>
          </a:bodyPr>
          <a:lstStyle/>
          <a:p>
            <a:pPr algn="ctr"/>
            <a:r>
              <a:rPr lang="fr-FR" sz="1200" i="1" dirty="0" smtClean="0">
                <a:latin typeface="Comic Sans MS" pitchFamily="66" charset="0"/>
              </a:rPr>
              <a:t>Pierre a reçu un cadeau. | Il est très content.</a:t>
            </a:r>
            <a:r>
              <a:rPr lang="fr-FR" sz="1200" i="1" dirty="0">
                <a:latin typeface="Comic Sans MS" pitchFamily="66" charset="0"/>
              </a:rPr>
              <a:t> |</a:t>
            </a:r>
            <a:r>
              <a:rPr lang="fr-FR" sz="1200" i="1" dirty="0" smtClean="0">
                <a:latin typeface="Comic Sans MS" pitchFamily="66" charset="0"/>
              </a:rPr>
              <a:t> Il remerciera ses amis.</a:t>
            </a:r>
            <a:r>
              <a:rPr lang="fr-FR" sz="1200" i="1" dirty="0">
                <a:latin typeface="Comic Sans MS" pitchFamily="66" charset="0"/>
              </a:rPr>
              <a:t> |</a:t>
            </a:r>
            <a:r>
              <a:rPr lang="fr-FR" sz="1200" i="1" dirty="0" smtClean="0">
                <a:latin typeface="Comic Sans MS" pitchFamily="66" charset="0"/>
              </a:rPr>
              <a:t> Il aime ce magnifique chronomètre.</a:t>
            </a:r>
            <a:r>
              <a:rPr lang="fr-FR" sz="1200" i="1" dirty="0">
                <a:latin typeface="Comic Sans MS" pitchFamily="66" charset="0"/>
              </a:rPr>
              <a:t> |</a:t>
            </a:r>
            <a:r>
              <a:rPr lang="fr-FR" sz="1200" i="1" dirty="0" smtClean="0">
                <a:latin typeface="Comic Sans MS" pitchFamily="66" charset="0"/>
              </a:rPr>
              <a:t> Il ne le prêtera pas.</a:t>
            </a:r>
            <a:r>
              <a:rPr lang="fr-FR" sz="1200" i="1" dirty="0">
                <a:latin typeface="Comic Sans MS" pitchFamily="66" charset="0"/>
              </a:rPr>
              <a:t> |</a:t>
            </a:r>
            <a:r>
              <a:rPr lang="fr-FR" sz="1200" i="1" dirty="0" smtClean="0">
                <a:latin typeface="Comic Sans MS" pitchFamily="66" charset="0"/>
              </a:rPr>
              <a:t> Il n’en a jamais eu.</a:t>
            </a:r>
            <a:r>
              <a:rPr lang="fr-FR" sz="1200" i="1" dirty="0">
                <a:latin typeface="Comic Sans MS" pitchFamily="66" charset="0"/>
              </a:rPr>
              <a:t> |</a:t>
            </a:r>
            <a:r>
              <a:rPr lang="fr-FR" sz="1200" i="1" dirty="0" smtClean="0">
                <a:latin typeface="Comic Sans MS" pitchFamily="66" charset="0"/>
              </a:rPr>
              <a:t> Il le montrera partout.</a:t>
            </a:r>
            <a:endParaRPr lang="fr-FR" sz="1200" i="1" dirty="0">
              <a:latin typeface="Comic Sans MS" pitchFamily="66"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970027806"/>
              </p:ext>
            </p:extLst>
          </p:nvPr>
        </p:nvGraphicFramePr>
        <p:xfrm>
          <a:off x="116631" y="3201928"/>
          <a:ext cx="6624738" cy="1463040"/>
        </p:xfrm>
        <a:graphic>
          <a:graphicData uri="http://schemas.openxmlformats.org/drawingml/2006/table">
            <a:tbl>
              <a:tblPr bandRow="1">
                <a:tableStyleId>{073A0DAA-6AF3-43AB-8588-CEC1D06C72B9}</a:tableStyleId>
              </a:tblPr>
              <a:tblGrid>
                <a:gridCol w="2208246"/>
                <a:gridCol w="2208246"/>
                <a:gridCol w="2208246"/>
              </a:tblGrid>
              <a:tr h="0">
                <a:tc>
                  <a:txBody>
                    <a:bodyPr/>
                    <a:lstStyle/>
                    <a:p>
                      <a:pPr algn="ctr"/>
                      <a:r>
                        <a:rPr lang="fr-FR" sz="1200" dirty="0" smtClean="0"/>
                        <a:t>Passé</a:t>
                      </a:r>
                      <a:endParaRPr lang="fr-FR"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fr-FR" sz="1200" dirty="0" smtClean="0"/>
                        <a:t>Présent</a:t>
                      </a:r>
                      <a:endParaRPr lang="fr-FR"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fr-FR" sz="1200" dirty="0" smtClean="0"/>
                        <a:t>Futur</a:t>
                      </a:r>
                      <a:endParaRPr lang="fr-FR"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741680">
                <a:tc>
                  <a:txBody>
                    <a:bodyPr/>
                    <a:lstStyle/>
                    <a:p>
                      <a:r>
                        <a:rPr lang="fr-FR" dirty="0" smtClean="0"/>
                        <a:t>____________________________________________________________________</a:t>
                      </a:r>
                      <a:endParaRPr lang="fr-FR" dirty="0"/>
                    </a:p>
                  </a:txBody>
                  <a:tcPr>
                    <a:lnL w="19050" cap="flat" cmpd="sng" algn="ctr">
                      <a:solidFill>
                        <a:schemeClr val="tx1">
                          <a:lumMod val="50000"/>
                          <a:lumOff val="50000"/>
                        </a:schemeClr>
                      </a:solidFill>
                      <a:prstDash val="sysDot"/>
                      <a:round/>
                      <a:headEnd type="none" w="med" len="med"/>
                      <a:tailEnd type="none" w="med" len="med"/>
                    </a:lnL>
                    <a:lnR w="19050" cap="flat" cmpd="sng" algn="ctr">
                      <a:solidFill>
                        <a:schemeClr val="tx1">
                          <a:lumMod val="50000"/>
                          <a:lumOff val="50000"/>
                        </a:schemeClr>
                      </a:solidFill>
                      <a:prstDash val="sysDot"/>
                      <a:round/>
                      <a:headEnd type="none" w="med" len="med"/>
                      <a:tailEnd type="none" w="med" len="med"/>
                    </a:lnR>
                    <a:lnT w="12700" cmpd="sng">
                      <a:noFill/>
                    </a:lnT>
                    <a:solidFill>
                      <a:schemeClr val="bg1"/>
                    </a:solidFill>
                  </a:tcPr>
                </a:tc>
                <a:tc>
                  <a:txBody>
                    <a:bodyPr/>
                    <a:lstStyle/>
                    <a:p>
                      <a:r>
                        <a:rPr lang="fr-FR" dirty="0" smtClean="0"/>
                        <a:t>____________________________________________________________________</a:t>
                      </a:r>
                      <a:endParaRPr lang="fr-FR" dirty="0"/>
                    </a:p>
                  </a:txBody>
                  <a:tcPr>
                    <a:lnL w="19050" cap="flat" cmpd="sng" algn="ctr">
                      <a:solidFill>
                        <a:schemeClr val="tx1">
                          <a:lumMod val="50000"/>
                          <a:lumOff val="50000"/>
                        </a:schemeClr>
                      </a:solidFill>
                      <a:prstDash val="sysDot"/>
                      <a:round/>
                      <a:headEnd type="none" w="med" len="med"/>
                      <a:tailEnd type="none" w="med" len="med"/>
                    </a:lnL>
                    <a:lnR w="19050" cap="flat" cmpd="sng" algn="ctr">
                      <a:solidFill>
                        <a:schemeClr val="tx1">
                          <a:lumMod val="50000"/>
                          <a:lumOff val="50000"/>
                        </a:schemeClr>
                      </a:solidFill>
                      <a:prstDash val="sysDot"/>
                      <a:round/>
                      <a:headEnd type="none" w="med" len="med"/>
                      <a:tailEnd type="none" w="med" len="med"/>
                    </a:lnR>
                    <a:lnT w="12700" cmpd="sng">
                      <a:noFill/>
                    </a:lnT>
                    <a:solidFill>
                      <a:schemeClr val="bg1"/>
                    </a:solidFill>
                  </a:tcPr>
                </a:tc>
                <a:tc>
                  <a:txBody>
                    <a:bodyPr/>
                    <a:lstStyle/>
                    <a:p>
                      <a:r>
                        <a:rPr lang="fr-FR" dirty="0" smtClean="0"/>
                        <a:t>____________________________________________________________________</a:t>
                      </a:r>
                      <a:endParaRPr lang="fr-FR" dirty="0"/>
                    </a:p>
                  </a:txBody>
                  <a:tcPr>
                    <a:lnL w="19050" cap="flat" cmpd="sng" algn="ctr">
                      <a:solidFill>
                        <a:schemeClr val="tx1">
                          <a:lumMod val="50000"/>
                          <a:lumOff val="50000"/>
                        </a:schemeClr>
                      </a:solidFill>
                      <a:prstDash val="sysDot"/>
                      <a:round/>
                      <a:headEnd type="none" w="med" len="med"/>
                      <a:tailEnd type="none" w="med" len="med"/>
                    </a:lnL>
                    <a:lnR w="19050" cap="flat" cmpd="sng" algn="ctr">
                      <a:solidFill>
                        <a:schemeClr val="tx1">
                          <a:lumMod val="50000"/>
                          <a:lumOff val="50000"/>
                        </a:schemeClr>
                      </a:solidFill>
                      <a:prstDash val="sysDot"/>
                      <a:round/>
                      <a:headEnd type="none" w="med" len="med"/>
                      <a:tailEnd type="none" w="med" len="med"/>
                    </a:lnR>
                    <a:lnT w="12700" cmpd="sng">
                      <a:noFill/>
                    </a:lnT>
                    <a:solidFill>
                      <a:schemeClr val="bg1"/>
                    </a:solidFill>
                  </a:tcPr>
                </a:tc>
              </a:tr>
            </a:tbl>
          </a:graphicData>
        </a:graphic>
      </p:graphicFrame>
      <p:grpSp>
        <p:nvGrpSpPr>
          <p:cNvPr id="36" name="Groupe 35"/>
          <p:cNvGrpSpPr/>
          <p:nvPr/>
        </p:nvGrpSpPr>
        <p:grpSpPr>
          <a:xfrm>
            <a:off x="116632" y="5025008"/>
            <a:ext cx="6624736" cy="864096"/>
            <a:chOff x="116632" y="1352600"/>
            <a:chExt cx="6624736" cy="864096"/>
          </a:xfrm>
        </p:grpSpPr>
        <p:grpSp>
          <p:nvGrpSpPr>
            <p:cNvPr id="37" name="Groupe 36"/>
            <p:cNvGrpSpPr/>
            <p:nvPr/>
          </p:nvGrpSpPr>
          <p:grpSpPr>
            <a:xfrm>
              <a:off x="116632" y="1352600"/>
              <a:ext cx="360040" cy="461665"/>
              <a:chOff x="116632" y="1352600"/>
              <a:chExt cx="360040" cy="461665"/>
            </a:xfrm>
          </p:grpSpPr>
          <p:sp>
            <p:nvSpPr>
              <p:cNvPr id="40" name="Ellipse 3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8" name="ZoneTexte 37"/>
            <p:cNvSpPr txBox="1"/>
            <p:nvPr/>
          </p:nvSpPr>
          <p:spPr>
            <a:xfrm>
              <a:off x="476672" y="1478032"/>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Souligne dans ces phrases, les mots ou expressions qui précisent le moment de l’action.</a:t>
              </a:r>
              <a:endParaRPr lang="fr-FR" sz="1400" u="sng" dirty="0">
                <a:latin typeface="SimpleRonde" pitchFamily="2" charset="0"/>
              </a:endParaRPr>
            </a:p>
          </p:txBody>
        </p:sp>
        <p:sp>
          <p:nvSpPr>
            <p:cNvPr id="39" name="Rectangle à coins arrondis 38"/>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 name="ZoneTexte 4"/>
          <p:cNvSpPr txBox="1"/>
          <p:nvPr/>
        </p:nvSpPr>
        <p:spPr>
          <a:xfrm>
            <a:off x="116632" y="5889104"/>
            <a:ext cx="6624736" cy="830997"/>
          </a:xfrm>
          <a:prstGeom prst="rect">
            <a:avLst/>
          </a:prstGeom>
          <a:noFill/>
        </p:spPr>
        <p:txBody>
          <a:bodyPr wrap="square" rtlCol="0">
            <a:spAutoFit/>
          </a:bodyPr>
          <a:lstStyle/>
          <a:p>
            <a:pPr>
              <a:lnSpc>
                <a:spcPct val="200000"/>
              </a:lnSpc>
            </a:pPr>
            <a:r>
              <a:rPr lang="fr-FR" sz="1200" dirty="0" smtClean="0">
                <a:latin typeface="Comic Sans MS" pitchFamily="66" charset="0"/>
              </a:rPr>
              <a:t>Ce matin, le cirque était là. La première représentation se déroulera demain. Pour l’instant, les acrobates s’entrainent. Plus tard, les enfant applaudiront.</a:t>
            </a:r>
            <a:endParaRPr lang="fr-FR" sz="1200" dirty="0">
              <a:latin typeface="Comic Sans MS" pitchFamily="66" charset="0"/>
            </a:endParaRPr>
          </a:p>
        </p:txBody>
      </p:sp>
      <p:grpSp>
        <p:nvGrpSpPr>
          <p:cNvPr id="47" name="Groupe 46"/>
          <p:cNvGrpSpPr/>
          <p:nvPr/>
        </p:nvGrpSpPr>
        <p:grpSpPr>
          <a:xfrm>
            <a:off x="102518" y="7185248"/>
            <a:ext cx="6653336" cy="818292"/>
            <a:chOff x="116632" y="1352600"/>
            <a:chExt cx="6653336" cy="818292"/>
          </a:xfrm>
        </p:grpSpPr>
        <p:grpSp>
          <p:nvGrpSpPr>
            <p:cNvPr id="48" name="Groupe 47"/>
            <p:cNvGrpSpPr/>
            <p:nvPr/>
          </p:nvGrpSpPr>
          <p:grpSpPr>
            <a:xfrm>
              <a:off x="116632" y="1352600"/>
              <a:ext cx="360040" cy="461665"/>
              <a:chOff x="116632" y="1352600"/>
              <a:chExt cx="360040" cy="461665"/>
            </a:xfrm>
          </p:grpSpPr>
          <p:sp>
            <p:nvSpPr>
              <p:cNvPr id="57" name="Ellipse 5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9" name="ZoneTexte 48"/>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les phrases avec un mot ou une expression qui précise à quel moment cela se passe.</a:t>
              </a:r>
              <a:endParaRPr lang="fr-FR" sz="1400" u="sng" dirty="0">
                <a:latin typeface="SimpleRonde" pitchFamily="2" charset="0"/>
              </a:endParaRPr>
            </a:p>
          </p:txBody>
        </p:sp>
        <p:sp>
          <p:nvSpPr>
            <p:cNvPr id="50" name="Rectangle à coins arrondis 4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59" name="Tableau 58"/>
          <p:cNvGraphicFramePr>
            <a:graphicFrameLocks noGrp="1"/>
          </p:cNvGraphicFramePr>
          <p:nvPr>
            <p:extLst>
              <p:ext uri="{D42A27DB-BD31-4B8C-83A1-F6EECF244321}">
                <p14:modId xmlns:p14="http://schemas.microsoft.com/office/powerpoint/2010/main" val="3665042033"/>
              </p:ext>
            </p:extLst>
          </p:nvPr>
        </p:nvGraphicFramePr>
        <p:xfrm>
          <a:off x="822598" y="8237160"/>
          <a:ext cx="4824536" cy="1036320"/>
        </p:xfrm>
        <a:graphic>
          <a:graphicData uri="http://schemas.openxmlformats.org/drawingml/2006/table">
            <a:tbl>
              <a:tblPr bandRow="1">
                <a:tableStyleId>{5C22544A-7EE6-4342-B048-85BDC9FD1C3A}</a:tableStyleId>
              </a:tblPr>
              <a:tblGrid>
                <a:gridCol w="2269418"/>
                <a:gridCol w="1164023"/>
                <a:gridCol w="454991"/>
                <a:gridCol w="936104"/>
              </a:tblGrid>
              <a:tr h="144016">
                <a:tc>
                  <a:txBody>
                    <a:bodyPr/>
                    <a:lstStyle/>
                    <a:p>
                      <a:pPr algn="r"/>
                      <a:r>
                        <a:rPr lang="fr-FR" sz="1100" dirty="0" smtClean="0">
                          <a:latin typeface="Comic Sans MS" pitchFamily="66" charset="0"/>
                        </a:rPr>
                        <a:t>Mon</a:t>
                      </a:r>
                      <a:r>
                        <a:rPr lang="fr-FR" sz="1100" baseline="0" dirty="0" smtClean="0">
                          <a:latin typeface="Comic Sans MS" pitchFamily="66" charset="0"/>
                        </a:rPr>
                        <a:t> père prépare le goûter.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maintenant</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Il visitera le musée du Louvre.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un jour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Ton chien ira chez le toiletteur.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hier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J’ai ramassé</a:t>
                      </a:r>
                      <a:r>
                        <a:rPr lang="fr-FR" sz="1100" baseline="0" dirty="0" smtClean="0">
                          <a:latin typeface="Comic Sans MS" pitchFamily="66" charset="0"/>
                        </a:rPr>
                        <a:t> des groseilles.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plus tard</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377558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fontScale="92500"/>
          </a:bodyPr>
          <a:lstStyle/>
          <a:p>
            <a:r>
              <a:rPr lang="fr-FR" dirty="0" smtClean="0"/>
              <a:t>Passé, présent, futur</a:t>
            </a:r>
            <a:endParaRPr lang="fr-FR" dirty="0"/>
          </a:p>
        </p:txBody>
      </p:sp>
      <p:grpSp>
        <p:nvGrpSpPr>
          <p:cNvPr id="4" name="Groupe 3"/>
          <p:cNvGrpSpPr/>
          <p:nvPr/>
        </p:nvGrpSpPr>
        <p:grpSpPr>
          <a:xfrm>
            <a:off x="116632" y="1352600"/>
            <a:ext cx="6624736" cy="864096"/>
            <a:chOff x="116632" y="1352600"/>
            <a:chExt cx="6624736" cy="864096"/>
          </a:xfrm>
        </p:grpSpPr>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78032"/>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Classe ces phrases selon qu’elles se passent dans le passé, le présent ou le futur.</a:t>
              </a:r>
              <a:endParaRPr lang="fr-FR" sz="1400" u="sng" dirty="0">
                <a:latin typeface="SimpleRonde" pitchFamily="2" charset="0"/>
              </a:endParaRPr>
            </a:p>
          </p:txBody>
        </p:sp>
        <p:sp>
          <p:nvSpPr>
            <p:cNvPr id="28" name="Rectangle à coins arrondis 27"/>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 name="ZoneTexte 1"/>
          <p:cNvSpPr txBox="1"/>
          <p:nvPr/>
        </p:nvSpPr>
        <p:spPr>
          <a:xfrm>
            <a:off x="0" y="2409840"/>
            <a:ext cx="6858000" cy="461665"/>
          </a:xfrm>
          <a:prstGeom prst="rect">
            <a:avLst/>
          </a:prstGeom>
          <a:noFill/>
        </p:spPr>
        <p:txBody>
          <a:bodyPr wrap="square" rtlCol="0">
            <a:spAutoFit/>
          </a:bodyPr>
          <a:lstStyle/>
          <a:p>
            <a:pPr algn="ctr"/>
            <a:r>
              <a:rPr lang="fr-FR" sz="1200" i="1" dirty="0" smtClean="0">
                <a:latin typeface="Comic Sans MS" pitchFamily="66" charset="0"/>
              </a:rPr>
              <a:t>J’ai acheté un nouveau livre. | Il raconte l’histoire </a:t>
            </a:r>
            <a:r>
              <a:rPr lang="fr-FR" sz="1200" i="1" dirty="0" err="1" smtClean="0">
                <a:latin typeface="Comic Sans MS" pitchFamily="66" charset="0"/>
              </a:rPr>
              <a:t>Cromignon</a:t>
            </a:r>
            <a:r>
              <a:rPr lang="fr-FR" sz="1200" i="1" dirty="0" smtClean="0">
                <a:latin typeface="Comic Sans MS" pitchFamily="66" charset="0"/>
              </a:rPr>
              <a:t>. </a:t>
            </a:r>
            <a:r>
              <a:rPr lang="fr-FR" sz="1200" i="1" dirty="0">
                <a:latin typeface="Comic Sans MS" pitchFamily="66" charset="0"/>
              </a:rPr>
              <a:t>|</a:t>
            </a:r>
            <a:r>
              <a:rPr lang="fr-FR" sz="1200" i="1" dirty="0" smtClean="0">
                <a:latin typeface="Comic Sans MS" pitchFamily="66" charset="0"/>
              </a:rPr>
              <a:t> J’en parlerai à l’école. </a:t>
            </a:r>
            <a:r>
              <a:rPr lang="fr-FR" sz="1200" i="1" dirty="0">
                <a:latin typeface="Comic Sans MS" pitchFamily="66" charset="0"/>
              </a:rPr>
              <a:t>|</a:t>
            </a:r>
            <a:r>
              <a:rPr lang="fr-FR" sz="1200" i="1" dirty="0" smtClean="0">
                <a:latin typeface="Comic Sans MS" pitchFamily="66" charset="0"/>
              </a:rPr>
              <a:t> Je le lis un peu tous les jours. </a:t>
            </a:r>
            <a:r>
              <a:rPr lang="fr-FR" sz="1200" i="1" dirty="0">
                <a:latin typeface="Comic Sans MS" pitchFamily="66" charset="0"/>
              </a:rPr>
              <a:t>|</a:t>
            </a:r>
            <a:r>
              <a:rPr lang="fr-FR" sz="1200" i="1" dirty="0" smtClean="0">
                <a:latin typeface="Comic Sans MS" pitchFamily="66" charset="0"/>
              </a:rPr>
              <a:t> Je ne connaissais pas la Préhistoire. </a:t>
            </a:r>
            <a:r>
              <a:rPr lang="fr-FR" sz="1200" i="1" dirty="0">
                <a:latin typeface="Comic Sans MS" pitchFamily="66" charset="0"/>
              </a:rPr>
              <a:t>|</a:t>
            </a:r>
            <a:r>
              <a:rPr lang="fr-FR" sz="1200" i="1" dirty="0" smtClean="0">
                <a:latin typeface="Comic Sans MS" pitchFamily="66" charset="0"/>
              </a:rPr>
              <a:t> Je le lirai à mon petit frère. </a:t>
            </a:r>
            <a:endParaRPr lang="fr-FR" sz="1200" i="1" dirty="0">
              <a:latin typeface="Comic Sans MS" pitchFamily="66"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1617442434"/>
              </p:ext>
            </p:extLst>
          </p:nvPr>
        </p:nvGraphicFramePr>
        <p:xfrm>
          <a:off x="116631" y="3201928"/>
          <a:ext cx="6624738" cy="1463040"/>
        </p:xfrm>
        <a:graphic>
          <a:graphicData uri="http://schemas.openxmlformats.org/drawingml/2006/table">
            <a:tbl>
              <a:tblPr bandRow="1">
                <a:tableStyleId>{073A0DAA-6AF3-43AB-8588-CEC1D06C72B9}</a:tableStyleId>
              </a:tblPr>
              <a:tblGrid>
                <a:gridCol w="2208246"/>
                <a:gridCol w="2208246"/>
                <a:gridCol w="2208246"/>
              </a:tblGrid>
              <a:tr h="0">
                <a:tc>
                  <a:txBody>
                    <a:bodyPr/>
                    <a:lstStyle/>
                    <a:p>
                      <a:pPr algn="ctr"/>
                      <a:r>
                        <a:rPr lang="fr-FR" sz="1200" dirty="0" smtClean="0"/>
                        <a:t>Passé</a:t>
                      </a:r>
                      <a:endParaRPr lang="fr-FR"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fr-FR" sz="1200" dirty="0" smtClean="0"/>
                        <a:t>Présent</a:t>
                      </a:r>
                      <a:endParaRPr lang="fr-FR"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fr-FR" sz="1200" dirty="0" smtClean="0"/>
                        <a:t>Futur</a:t>
                      </a:r>
                      <a:endParaRPr lang="fr-FR"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741680">
                <a:tc>
                  <a:txBody>
                    <a:bodyPr/>
                    <a:lstStyle/>
                    <a:p>
                      <a:r>
                        <a:rPr lang="fr-FR" dirty="0" smtClean="0"/>
                        <a:t>____________________________________________________________________</a:t>
                      </a:r>
                      <a:endParaRPr lang="fr-FR" dirty="0"/>
                    </a:p>
                  </a:txBody>
                  <a:tcPr>
                    <a:lnL w="19050" cap="flat" cmpd="sng" algn="ctr">
                      <a:solidFill>
                        <a:schemeClr val="tx1">
                          <a:lumMod val="50000"/>
                          <a:lumOff val="50000"/>
                        </a:schemeClr>
                      </a:solidFill>
                      <a:prstDash val="sysDot"/>
                      <a:round/>
                      <a:headEnd type="none" w="med" len="med"/>
                      <a:tailEnd type="none" w="med" len="med"/>
                    </a:lnL>
                    <a:lnR w="19050" cap="flat" cmpd="sng" algn="ctr">
                      <a:solidFill>
                        <a:schemeClr val="tx1">
                          <a:lumMod val="50000"/>
                          <a:lumOff val="50000"/>
                        </a:schemeClr>
                      </a:solidFill>
                      <a:prstDash val="sysDot"/>
                      <a:round/>
                      <a:headEnd type="none" w="med" len="med"/>
                      <a:tailEnd type="none" w="med" len="med"/>
                    </a:lnR>
                    <a:lnT w="12700" cmpd="sng">
                      <a:noFill/>
                    </a:lnT>
                    <a:solidFill>
                      <a:schemeClr val="bg1"/>
                    </a:solidFill>
                  </a:tcPr>
                </a:tc>
                <a:tc>
                  <a:txBody>
                    <a:bodyPr/>
                    <a:lstStyle/>
                    <a:p>
                      <a:r>
                        <a:rPr lang="fr-FR" dirty="0" smtClean="0"/>
                        <a:t>____________________________________________________________________</a:t>
                      </a:r>
                      <a:endParaRPr lang="fr-FR" dirty="0"/>
                    </a:p>
                  </a:txBody>
                  <a:tcPr>
                    <a:lnL w="19050" cap="flat" cmpd="sng" algn="ctr">
                      <a:solidFill>
                        <a:schemeClr val="tx1">
                          <a:lumMod val="50000"/>
                          <a:lumOff val="50000"/>
                        </a:schemeClr>
                      </a:solidFill>
                      <a:prstDash val="sysDot"/>
                      <a:round/>
                      <a:headEnd type="none" w="med" len="med"/>
                      <a:tailEnd type="none" w="med" len="med"/>
                    </a:lnL>
                    <a:lnR w="19050" cap="flat" cmpd="sng" algn="ctr">
                      <a:solidFill>
                        <a:schemeClr val="tx1">
                          <a:lumMod val="50000"/>
                          <a:lumOff val="50000"/>
                        </a:schemeClr>
                      </a:solidFill>
                      <a:prstDash val="sysDot"/>
                      <a:round/>
                      <a:headEnd type="none" w="med" len="med"/>
                      <a:tailEnd type="none" w="med" len="med"/>
                    </a:lnR>
                    <a:lnT w="12700" cmpd="sng">
                      <a:noFill/>
                    </a:lnT>
                    <a:solidFill>
                      <a:schemeClr val="bg1"/>
                    </a:solidFill>
                  </a:tcPr>
                </a:tc>
                <a:tc>
                  <a:txBody>
                    <a:bodyPr/>
                    <a:lstStyle/>
                    <a:p>
                      <a:r>
                        <a:rPr lang="fr-FR" dirty="0" smtClean="0"/>
                        <a:t>____________________________________________________________________</a:t>
                      </a:r>
                      <a:endParaRPr lang="fr-FR" dirty="0"/>
                    </a:p>
                  </a:txBody>
                  <a:tcPr>
                    <a:lnL w="19050" cap="flat" cmpd="sng" algn="ctr">
                      <a:solidFill>
                        <a:schemeClr val="tx1">
                          <a:lumMod val="50000"/>
                          <a:lumOff val="50000"/>
                        </a:schemeClr>
                      </a:solidFill>
                      <a:prstDash val="sysDot"/>
                      <a:round/>
                      <a:headEnd type="none" w="med" len="med"/>
                      <a:tailEnd type="none" w="med" len="med"/>
                    </a:lnL>
                    <a:lnR w="19050" cap="flat" cmpd="sng" algn="ctr">
                      <a:solidFill>
                        <a:schemeClr val="tx1">
                          <a:lumMod val="50000"/>
                          <a:lumOff val="50000"/>
                        </a:schemeClr>
                      </a:solidFill>
                      <a:prstDash val="sysDot"/>
                      <a:round/>
                      <a:headEnd type="none" w="med" len="med"/>
                      <a:tailEnd type="none" w="med" len="med"/>
                    </a:lnR>
                    <a:lnT w="12700" cmpd="sng">
                      <a:noFill/>
                    </a:lnT>
                    <a:solidFill>
                      <a:schemeClr val="bg1"/>
                    </a:solidFill>
                  </a:tcPr>
                </a:tc>
              </a:tr>
            </a:tbl>
          </a:graphicData>
        </a:graphic>
      </p:graphicFrame>
      <p:grpSp>
        <p:nvGrpSpPr>
          <p:cNvPr id="36" name="Groupe 35"/>
          <p:cNvGrpSpPr/>
          <p:nvPr/>
        </p:nvGrpSpPr>
        <p:grpSpPr>
          <a:xfrm>
            <a:off x="116632" y="5025008"/>
            <a:ext cx="6624736" cy="864096"/>
            <a:chOff x="116632" y="1352600"/>
            <a:chExt cx="6624736" cy="864096"/>
          </a:xfrm>
        </p:grpSpPr>
        <p:grpSp>
          <p:nvGrpSpPr>
            <p:cNvPr id="37" name="Groupe 36"/>
            <p:cNvGrpSpPr/>
            <p:nvPr/>
          </p:nvGrpSpPr>
          <p:grpSpPr>
            <a:xfrm>
              <a:off x="116632" y="1352600"/>
              <a:ext cx="360040" cy="461665"/>
              <a:chOff x="116632" y="1352600"/>
              <a:chExt cx="360040" cy="461665"/>
            </a:xfrm>
          </p:grpSpPr>
          <p:sp>
            <p:nvSpPr>
              <p:cNvPr id="40" name="Ellipse 3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8" name="ZoneTexte 37"/>
            <p:cNvSpPr txBox="1"/>
            <p:nvPr/>
          </p:nvSpPr>
          <p:spPr>
            <a:xfrm>
              <a:off x="476672" y="1478032"/>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Souligne dans ces phrases, les mots ou expressions qui précisent le moment de l’action.</a:t>
              </a:r>
              <a:endParaRPr lang="fr-FR" sz="1400" u="sng" dirty="0">
                <a:latin typeface="SimpleRonde" pitchFamily="2" charset="0"/>
              </a:endParaRPr>
            </a:p>
          </p:txBody>
        </p:sp>
        <p:sp>
          <p:nvSpPr>
            <p:cNvPr id="39" name="Rectangle à coins arrondis 38"/>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 name="ZoneTexte 4"/>
          <p:cNvSpPr txBox="1"/>
          <p:nvPr/>
        </p:nvSpPr>
        <p:spPr>
          <a:xfrm>
            <a:off x="116632" y="5889104"/>
            <a:ext cx="6624736" cy="1200329"/>
          </a:xfrm>
          <a:prstGeom prst="rect">
            <a:avLst/>
          </a:prstGeom>
          <a:noFill/>
        </p:spPr>
        <p:txBody>
          <a:bodyPr wrap="square" rtlCol="0">
            <a:spAutoFit/>
          </a:bodyPr>
          <a:lstStyle/>
          <a:p>
            <a:pPr>
              <a:lnSpc>
                <a:spcPct val="200000"/>
              </a:lnSpc>
            </a:pPr>
            <a:r>
              <a:rPr lang="fr-FR" sz="1200" dirty="0" smtClean="0">
                <a:latin typeface="Comic Sans MS" pitchFamily="66" charset="0"/>
              </a:rPr>
              <a:t>Quand mon grand-père était jeune, il voyageait beaucoup. Aujourd’hui, ma mère me montre des photos de son voyage en Australie. Actuellement, papa lui ressemble beaucoup. Quand je serai grand, je voyagerai moi aussi.</a:t>
            </a:r>
            <a:endParaRPr lang="fr-FR" sz="1200" dirty="0">
              <a:latin typeface="Comic Sans MS" pitchFamily="66" charset="0"/>
            </a:endParaRPr>
          </a:p>
        </p:txBody>
      </p:sp>
      <p:grpSp>
        <p:nvGrpSpPr>
          <p:cNvPr id="47" name="Groupe 46"/>
          <p:cNvGrpSpPr/>
          <p:nvPr/>
        </p:nvGrpSpPr>
        <p:grpSpPr>
          <a:xfrm>
            <a:off x="102518" y="7185248"/>
            <a:ext cx="6653336" cy="818292"/>
            <a:chOff x="116632" y="1352600"/>
            <a:chExt cx="6653336" cy="818292"/>
          </a:xfrm>
        </p:grpSpPr>
        <p:grpSp>
          <p:nvGrpSpPr>
            <p:cNvPr id="48" name="Groupe 47"/>
            <p:cNvGrpSpPr/>
            <p:nvPr/>
          </p:nvGrpSpPr>
          <p:grpSpPr>
            <a:xfrm>
              <a:off x="116632" y="1352600"/>
              <a:ext cx="360040" cy="461665"/>
              <a:chOff x="116632" y="1352600"/>
              <a:chExt cx="360040" cy="461665"/>
            </a:xfrm>
          </p:grpSpPr>
          <p:sp>
            <p:nvSpPr>
              <p:cNvPr id="57" name="Ellipse 5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9" name="ZoneTexte 48"/>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les phrases avec un mot ou une expression qui précise à quel moment cela se passe.</a:t>
              </a:r>
              <a:endParaRPr lang="fr-FR" sz="1400" u="sng" dirty="0">
                <a:latin typeface="SimpleRonde" pitchFamily="2" charset="0"/>
              </a:endParaRPr>
            </a:p>
          </p:txBody>
        </p:sp>
        <p:sp>
          <p:nvSpPr>
            <p:cNvPr id="50" name="Rectangle à coins arrondis 4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59" name="Tableau 58"/>
          <p:cNvGraphicFramePr>
            <a:graphicFrameLocks noGrp="1"/>
          </p:cNvGraphicFramePr>
          <p:nvPr>
            <p:extLst>
              <p:ext uri="{D42A27DB-BD31-4B8C-83A1-F6EECF244321}">
                <p14:modId xmlns:p14="http://schemas.microsoft.com/office/powerpoint/2010/main" val="3582798716"/>
              </p:ext>
            </p:extLst>
          </p:nvPr>
        </p:nvGraphicFramePr>
        <p:xfrm>
          <a:off x="548681" y="8237160"/>
          <a:ext cx="5098454" cy="1036320"/>
        </p:xfrm>
        <a:graphic>
          <a:graphicData uri="http://schemas.openxmlformats.org/drawingml/2006/table">
            <a:tbl>
              <a:tblPr bandRow="1">
                <a:tableStyleId>{5C22544A-7EE6-4342-B048-85BDC9FD1C3A}</a:tableStyleId>
              </a:tblPr>
              <a:tblGrid>
                <a:gridCol w="2445338"/>
                <a:gridCol w="1183040"/>
                <a:gridCol w="480824"/>
                <a:gridCol w="989252"/>
              </a:tblGrid>
              <a:tr h="144016">
                <a:tc>
                  <a:txBody>
                    <a:bodyPr/>
                    <a:lstStyle/>
                    <a:p>
                      <a:pPr algn="r"/>
                      <a:r>
                        <a:rPr lang="fr-FR" sz="1100" dirty="0" smtClean="0">
                          <a:latin typeface="Comic Sans MS" pitchFamily="66" charset="0"/>
                        </a:rPr>
                        <a:t>Je regarde</a:t>
                      </a:r>
                      <a:r>
                        <a:rPr lang="fr-FR" sz="1100" baseline="0" dirty="0" smtClean="0">
                          <a:latin typeface="Comic Sans MS" pitchFamily="66" charset="0"/>
                        </a:rPr>
                        <a:t> mon film préféré.</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maintenant</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Joan a mangé à la cantine.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un jour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Vous ramasserez</a:t>
                      </a:r>
                      <a:r>
                        <a:rPr lang="fr-FR" sz="1100" baseline="0" dirty="0" smtClean="0">
                          <a:latin typeface="Comic Sans MS" pitchFamily="66" charset="0"/>
                        </a:rPr>
                        <a:t> des coquillages.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hier</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Elle deviendra une grande actrice.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plus tard</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55265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Accorder le sujet avec son verbe</a:t>
            </a:r>
            <a:endParaRPr lang="fr-FR" sz="2400" dirty="0"/>
          </a:p>
        </p:txBody>
      </p:sp>
      <p:grpSp>
        <p:nvGrpSpPr>
          <p:cNvPr id="3" name="Groupe 2"/>
          <p:cNvGrpSpPr/>
          <p:nvPr/>
        </p:nvGrpSpPr>
        <p:grpSpPr>
          <a:xfrm>
            <a:off x="116632" y="1424608"/>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chaque verbe par –e ou –</a:t>
              </a:r>
              <a:r>
                <a:rPr lang="fr-FR" sz="1400" u="sng" dirty="0" err="1" smtClean="0">
                  <a:latin typeface="SimpleRonde" pitchFamily="2" charset="0"/>
                </a:rPr>
                <a:t>ent</a:t>
              </a:r>
              <a:r>
                <a:rPr lang="fr-FR" sz="1400" u="sng" dirty="0" smtClean="0">
                  <a:latin typeface="SimpleRonde" pitchFamily="2" charset="0"/>
                </a:rPr>
                <a: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296652" y="2216696"/>
            <a:ext cx="6372708" cy="1569660"/>
          </a:xfrm>
          <a:prstGeom prst="rect">
            <a:avLst/>
          </a:prstGeom>
          <a:noFill/>
        </p:spPr>
        <p:txBody>
          <a:bodyPr wrap="square" rtlCol="0">
            <a:spAutoFit/>
          </a:bodyPr>
          <a:lstStyle/>
          <a:p>
            <a:pPr algn="just">
              <a:lnSpc>
                <a:spcPct val="200000"/>
              </a:lnSpc>
            </a:pPr>
            <a:r>
              <a:rPr lang="fr-FR" sz="1200" dirty="0" smtClean="0">
                <a:latin typeface="Comic Sans MS" pitchFamily="66" charset="0"/>
              </a:rPr>
              <a:t>Au printemps, les feuilles </a:t>
            </a:r>
            <a:r>
              <a:rPr lang="fr-FR" sz="1200" dirty="0" err="1" smtClean="0">
                <a:latin typeface="Comic Sans MS" pitchFamily="66" charset="0"/>
              </a:rPr>
              <a:t>pouss</a:t>
            </a:r>
            <a:r>
              <a:rPr lang="fr-FR" sz="1200" dirty="0" smtClean="0">
                <a:latin typeface="Comic Sans MS" pitchFamily="66" charset="0"/>
              </a:rPr>
              <a:t>___ sur les branches des arbres.</a:t>
            </a:r>
          </a:p>
          <a:p>
            <a:pPr algn="just">
              <a:lnSpc>
                <a:spcPct val="200000"/>
              </a:lnSpc>
            </a:pPr>
            <a:r>
              <a:rPr lang="fr-FR" sz="1200" dirty="0" smtClean="0">
                <a:latin typeface="Comic Sans MS" pitchFamily="66" charset="0"/>
              </a:rPr>
              <a:t>La marmotte </a:t>
            </a:r>
            <a:r>
              <a:rPr lang="fr-FR" sz="1200" dirty="0" err="1" smtClean="0">
                <a:latin typeface="Comic Sans MS" pitchFamily="66" charset="0"/>
              </a:rPr>
              <a:t>hibern</a:t>
            </a:r>
            <a:r>
              <a:rPr lang="fr-FR" sz="1200" dirty="0" smtClean="0">
                <a:latin typeface="Comic Sans MS" pitchFamily="66" charset="0"/>
              </a:rPr>
              <a:t>____ pendant tout l’hiver.</a:t>
            </a:r>
          </a:p>
          <a:p>
            <a:pPr algn="just">
              <a:lnSpc>
                <a:spcPct val="200000"/>
              </a:lnSpc>
            </a:pPr>
            <a:r>
              <a:rPr lang="fr-FR" sz="1200" dirty="0" smtClean="0">
                <a:latin typeface="Comic Sans MS" pitchFamily="66" charset="0"/>
              </a:rPr>
              <a:t>Le paquebot </a:t>
            </a:r>
            <a:r>
              <a:rPr lang="fr-FR" sz="1200" dirty="0" err="1" smtClean="0">
                <a:latin typeface="Comic Sans MS" pitchFamily="66" charset="0"/>
              </a:rPr>
              <a:t>percut</a:t>
            </a:r>
            <a:r>
              <a:rPr lang="fr-FR" sz="1200" dirty="0" smtClean="0">
                <a:latin typeface="Comic Sans MS" pitchFamily="66" charset="0"/>
              </a:rPr>
              <a:t>____ l’iceberg sans pouvoir l’éviter.</a:t>
            </a:r>
          </a:p>
          <a:p>
            <a:pPr algn="just">
              <a:lnSpc>
                <a:spcPct val="200000"/>
              </a:lnSpc>
            </a:pPr>
            <a:r>
              <a:rPr lang="fr-FR" sz="1200" dirty="0" smtClean="0">
                <a:latin typeface="Comic Sans MS" pitchFamily="66" charset="0"/>
              </a:rPr>
              <a:t>Les acteurs du film </a:t>
            </a:r>
            <a:r>
              <a:rPr lang="fr-FR" sz="1200" dirty="0" err="1" smtClean="0">
                <a:latin typeface="Comic Sans MS" pitchFamily="66" charset="0"/>
              </a:rPr>
              <a:t>assist</a:t>
            </a:r>
            <a:r>
              <a:rPr lang="fr-FR" sz="1200" dirty="0" smtClean="0">
                <a:latin typeface="Comic Sans MS" pitchFamily="66" charset="0"/>
              </a:rPr>
              <a:t>____ à la première projection.</a:t>
            </a:r>
            <a:endParaRPr lang="fr-FR" sz="1200" dirty="0">
              <a:latin typeface="Comic Sans MS" pitchFamily="66" charset="0"/>
            </a:endParaRPr>
          </a:p>
        </p:txBody>
      </p:sp>
      <p:grpSp>
        <p:nvGrpSpPr>
          <p:cNvPr id="10" name="Groupe 9"/>
          <p:cNvGrpSpPr/>
          <p:nvPr/>
        </p:nvGrpSpPr>
        <p:grpSpPr>
          <a:xfrm>
            <a:off x="116632" y="4348242"/>
            <a:ext cx="6653336" cy="495126"/>
            <a:chOff x="116632" y="1352600"/>
            <a:chExt cx="6653336" cy="495126"/>
          </a:xfrm>
        </p:grpSpPr>
        <p:grpSp>
          <p:nvGrpSpPr>
            <p:cNvPr id="11" name="Groupe 10"/>
            <p:cNvGrpSpPr/>
            <p:nvPr/>
          </p:nvGrpSpPr>
          <p:grpSpPr>
            <a:xfrm>
              <a:off x="116632" y="1352600"/>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Colorie le sujet qui convient.</a:t>
              </a:r>
              <a:endParaRPr lang="fr-FR" sz="1400" u="sng" dirty="0">
                <a:latin typeface="SimpleRonde" pitchFamily="2" charset="0"/>
              </a:endParaRPr>
            </a:p>
          </p:txBody>
        </p:sp>
        <p:sp>
          <p:nvSpPr>
            <p:cNvPr id="13" name="Rectangle à coins arrondis 1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6" name="Rectangle 15"/>
          <p:cNvSpPr/>
          <p:nvPr/>
        </p:nvSpPr>
        <p:spPr>
          <a:xfrm>
            <a:off x="116632" y="4996314"/>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La fée</a:t>
            </a:r>
            <a:endParaRPr lang="fr-FR" sz="1200" dirty="0">
              <a:solidFill>
                <a:schemeClr val="tx1"/>
              </a:solidFill>
              <a:latin typeface="Comic Sans MS" pitchFamily="66" charset="0"/>
            </a:endParaRPr>
          </a:p>
        </p:txBody>
      </p:sp>
      <p:sp>
        <p:nvSpPr>
          <p:cNvPr id="17" name="Rectangle 16"/>
          <p:cNvSpPr/>
          <p:nvPr/>
        </p:nvSpPr>
        <p:spPr>
          <a:xfrm>
            <a:off x="1230263" y="4996314"/>
            <a:ext cx="1190625"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trois fées</a:t>
            </a:r>
            <a:endParaRPr lang="fr-FR" sz="1200" dirty="0">
              <a:solidFill>
                <a:schemeClr val="tx1"/>
              </a:solidFill>
              <a:latin typeface="Comic Sans MS" pitchFamily="66" charset="0"/>
            </a:endParaRPr>
          </a:p>
        </p:txBody>
      </p:sp>
      <p:sp>
        <p:nvSpPr>
          <p:cNvPr id="18" name="Rectangle 17"/>
          <p:cNvSpPr/>
          <p:nvPr/>
        </p:nvSpPr>
        <p:spPr>
          <a:xfrm>
            <a:off x="116631" y="5515997"/>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 lutin</a:t>
            </a:r>
            <a:endParaRPr lang="fr-FR" sz="1200" dirty="0">
              <a:solidFill>
                <a:schemeClr val="tx1"/>
              </a:solidFill>
              <a:latin typeface="Comic Sans MS" pitchFamily="66" charset="0"/>
            </a:endParaRPr>
          </a:p>
        </p:txBody>
      </p:sp>
      <p:sp>
        <p:nvSpPr>
          <p:cNvPr id="19" name="Rectangle 18"/>
          <p:cNvSpPr/>
          <p:nvPr/>
        </p:nvSpPr>
        <p:spPr>
          <a:xfrm>
            <a:off x="1230262" y="5515997"/>
            <a:ext cx="119062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lutins</a:t>
            </a:r>
            <a:endParaRPr lang="fr-FR" sz="1200" dirty="0">
              <a:solidFill>
                <a:schemeClr val="tx1"/>
              </a:solidFill>
              <a:latin typeface="Comic Sans MS" pitchFamily="66" charset="0"/>
            </a:endParaRPr>
          </a:p>
        </p:txBody>
      </p:sp>
      <p:sp>
        <p:nvSpPr>
          <p:cNvPr id="20" name="Rectangle 19"/>
          <p:cNvSpPr/>
          <p:nvPr/>
        </p:nvSpPr>
        <p:spPr>
          <a:xfrm>
            <a:off x="116631" y="6004426"/>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 renne</a:t>
            </a:r>
            <a:endParaRPr lang="fr-FR" sz="1200" dirty="0">
              <a:solidFill>
                <a:schemeClr val="tx1"/>
              </a:solidFill>
              <a:latin typeface="Comic Sans MS" pitchFamily="66" charset="0"/>
            </a:endParaRPr>
          </a:p>
        </p:txBody>
      </p:sp>
      <p:sp>
        <p:nvSpPr>
          <p:cNvPr id="21" name="Rectangle 20"/>
          <p:cNvSpPr/>
          <p:nvPr/>
        </p:nvSpPr>
        <p:spPr>
          <a:xfrm>
            <a:off x="1230262" y="6004426"/>
            <a:ext cx="119062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rennes</a:t>
            </a:r>
            <a:endParaRPr lang="fr-FR" sz="1200" dirty="0">
              <a:solidFill>
                <a:schemeClr val="tx1"/>
              </a:solidFill>
              <a:latin typeface="Comic Sans MS" pitchFamily="66" charset="0"/>
            </a:endParaRPr>
          </a:p>
        </p:txBody>
      </p:sp>
      <p:sp>
        <p:nvSpPr>
          <p:cNvPr id="22" name="ZoneTexte 21"/>
          <p:cNvSpPr txBox="1"/>
          <p:nvPr/>
        </p:nvSpPr>
        <p:spPr>
          <a:xfrm>
            <a:off x="2536304" y="4915832"/>
            <a:ext cx="4032448" cy="1477328"/>
          </a:xfrm>
          <a:prstGeom prst="rect">
            <a:avLst/>
          </a:prstGeom>
          <a:noFill/>
        </p:spPr>
        <p:txBody>
          <a:bodyPr wrap="square" rtlCol="0">
            <a:spAutoFit/>
          </a:bodyPr>
          <a:lstStyle/>
          <a:p>
            <a:pPr algn="just">
              <a:lnSpc>
                <a:spcPct val="250000"/>
              </a:lnSpc>
            </a:pPr>
            <a:r>
              <a:rPr lang="fr-FR" sz="1200" dirty="0" smtClean="0">
                <a:latin typeface="Comic Sans MS" pitchFamily="66" charset="0"/>
              </a:rPr>
              <a:t>lancent un sort sur la petite princesse.</a:t>
            </a:r>
          </a:p>
          <a:p>
            <a:pPr algn="just">
              <a:lnSpc>
                <a:spcPct val="250000"/>
              </a:lnSpc>
            </a:pPr>
            <a:r>
              <a:rPr lang="fr-FR" sz="1200" dirty="0" smtClean="0">
                <a:latin typeface="Comic Sans MS" pitchFamily="66" charset="0"/>
              </a:rPr>
              <a:t>emballe un des nombreux cadeaux du père Noël.</a:t>
            </a:r>
          </a:p>
          <a:p>
            <a:pPr algn="just">
              <a:lnSpc>
                <a:spcPct val="250000"/>
              </a:lnSpc>
            </a:pPr>
            <a:r>
              <a:rPr lang="fr-FR" sz="1200" dirty="0" smtClean="0">
                <a:latin typeface="Comic Sans MS" pitchFamily="66" charset="0"/>
              </a:rPr>
              <a:t>tirent le traineau de maison en maison.</a:t>
            </a:r>
            <a:endParaRPr lang="fr-FR" sz="1200" dirty="0">
              <a:latin typeface="Comic Sans MS" pitchFamily="66" charset="0"/>
            </a:endParaRPr>
          </a:p>
        </p:txBody>
      </p:sp>
      <p:grpSp>
        <p:nvGrpSpPr>
          <p:cNvPr id="23" name="Groupe 22"/>
          <p:cNvGrpSpPr/>
          <p:nvPr/>
        </p:nvGrpSpPr>
        <p:grpSpPr>
          <a:xfrm>
            <a:off x="116632" y="6726996"/>
            <a:ext cx="6653336" cy="818292"/>
            <a:chOff x="116632" y="1352600"/>
            <a:chExt cx="6653336" cy="818292"/>
          </a:xfrm>
        </p:grpSpPr>
        <p:grpSp>
          <p:nvGrpSpPr>
            <p:cNvPr id="24" name="Groupe 23"/>
            <p:cNvGrpSpPr/>
            <p:nvPr/>
          </p:nvGrpSpPr>
          <p:grpSpPr>
            <a:xfrm>
              <a:off x="116632" y="1352600"/>
              <a:ext cx="360040" cy="461665"/>
              <a:chOff x="116632" y="1352600"/>
              <a:chExt cx="360040" cy="461665"/>
            </a:xfrm>
          </p:grpSpPr>
          <p:sp>
            <p:nvSpPr>
              <p:cNvPr id="27" name="Ellipse 2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5" name="ZoneTexte 24"/>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avec un groupe nominal sujet qui convient.</a:t>
              </a:r>
              <a:endParaRPr lang="fr-FR" sz="1400" u="sng" dirty="0">
                <a:latin typeface="SimpleRonde" pitchFamily="2" charset="0"/>
              </a:endParaRPr>
            </a:p>
          </p:txBody>
        </p:sp>
        <p:sp>
          <p:nvSpPr>
            <p:cNvPr id="26" name="Rectangle à coins arrondis 2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9" name="ZoneTexte 28"/>
          <p:cNvSpPr txBox="1"/>
          <p:nvPr/>
        </p:nvSpPr>
        <p:spPr>
          <a:xfrm>
            <a:off x="3483006" y="7766536"/>
            <a:ext cx="3186354" cy="1938992"/>
          </a:xfrm>
          <a:prstGeom prst="rect">
            <a:avLst/>
          </a:prstGeom>
          <a:noFill/>
        </p:spPr>
        <p:txBody>
          <a:bodyPr wrap="square" rtlCol="0">
            <a:spAutoFit/>
          </a:bodyPr>
          <a:lstStyle/>
          <a:p>
            <a:pPr algn="just">
              <a:lnSpc>
                <a:spcPct val="200000"/>
              </a:lnSpc>
            </a:pPr>
            <a:r>
              <a:rPr lang="fr-FR" sz="1200" dirty="0" smtClean="0">
                <a:latin typeface="Comic Sans MS" pitchFamily="66" charset="0"/>
              </a:rPr>
              <a:t>prépare de bons croissants.</a:t>
            </a:r>
          </a:p>
          <a:p>
            <a:pPr algn="just">
              <a:lnSpc>
                <a:spcPct val="200000"/>
              </a:lnSpc>
            </a:pPr>
            <a:r>
              <a:rPr lang="fr-FR" sz="1200" dirty="0" smtClean="0">
                <a:latin typeface="Comic Sans MS" pitchFamily="66" charset="0"/>
              </a:rPr>
              <a:t>décore le sapin de Noël.</a:t>
            </a:r>
          </a:p>
          <a:p>
            <a:pPr algn="just">
              <a:lnSpc>
                <a:spcPct val="200000"/>
              </a:lnSpc>
            </a:pPr>
            <a:r>
              <a:rPr lang="fr-FR" sz="1200" dirty="0" smtClean="0">
                <a:latin typeface="Comic Sans MS" pitchFamily="66" charset="0"/>
              </a:rPr>
              <a:t>corrige le travail des élèves.</a:t>
            </a:r>
          </a:p>
          <a:p>
            <a:pPr algn="just">
              <a:lnSpc>
                <a:spcPct val="200000"/>
              </a:lnSpc>
            </a:pPr>
            <a:r>
              <a:rPr lang="fr-FR" sz="1200" dirty="0" smtClean="0">
                <a:latin typeface="Comic Sans MS" pitchFamily="66" charset="0"/>
              </a:rPr>
              <a:t>discutent de leurs prochaines vacances.</a:t>
            </a:r>
          </a:p>
          <a:p>
            <a:pPr algn="just">
              <a:lnSpc>
                <a:spcPct val="200000"/>
              </a:lnSpc>
            </a:pPr>
            <a:r>
              <a:rPr lang="fr-FR" sz="1200" dirty="0" smtClean="0">
                <a:latin typeface="Comic Sans MS" pitchFamily="66" charset="0"/>
              </a:rPr>
              <a:t>visitent le musée de Joan Miró.</a:t>
            </a:r>
            <a:endParaRPr lang="fr-FR" sz="1200" dirty="0">
              <a:latin typeface="Comic Sans MS" pitchFamily="66" charset="0"/>
            </a:endParaRPr>
          </a:p>
        </p:txBody>
      </p:sp>
      <p:sp>
        <p:nvSpPr>
          <p:cNvPr id="30" name="ZoneTexte 29"/>
          <p:cNvSpPr txBox="1"/>
          <p:nvPr/>
        </p:nvSpPr>
        <p:spPr>
          <a:xfrm>
            <a:off x="262347" y="7766536"/>
            <a:ext cx="3186354" cy="1938992"/>
          </a:xfrm>
          <a:prstGeom prst="rect">
            <a:avLst/>
          </a:prstGeom>
          <a:noFill/>
        </p:spPr>
        <p:txBody>
          <a:bodyPr wrap="square" rtlCol="0">
            <a:spAutoFit/>
          </a:bodyPr>
          <a:lstStyle/>
          <a:p>
            <a:pPr algn="just">
              <a:lnSpc>
                <a:spcPct val="200000"/>
              </a:lnSpc>
            </a:pPr>
            <a:r>
              <a:rPr lang="fr-FR" sz="1200" dirty="0" smtClean="0">
                <a:latin typeface="Comic Sans MS" pitchFamily="66" charset="0"/>
              </a:rPr>
              <a:t>_______________________________</a:t>
            </a:r>
          </a:p>
          <a:p>
            <a:pPr algn="just">
              <a:lnSpc>
                <a:spcPct val="200000"/>
              </a:lnSpc>
            </a:pPr>
            <a:r>
              <a:rPr lang="fr-FR" sz="1200" dirty="0" smtClean="0">
                <a:latin typeface="Comic Sans MS" pitchFamily="66" charset="0"/>
              </a:rPr>
              <a:t>_______________________________</a:t>
            </a:r>
            <a:r>
              <a:rPr lang="fr-FR" sz="1200" dirty="0">
                <a:latin typeface="Comic Sans MS" pitchFamily="66" charset="0"/>
              </a:rPr>
              <a:t>_______________________________</a:t>
            </a:r>
          </a:p>
          <a:p>
            <a:pPr algn="just">
              <a:lnSpc>
                <a:spcPct val="200000"/>
              </a:lnSpc>
            </a:pPr>
            <a:r>
              <a:rPr lang="fr-FR" sz="1200" dirty="0">
                <a:latin typeface="Comic Sans MS" pitchFamily="66" charset="0"/>
              </a:rPr>
              <a:t>_______________________________</a:t>
            </a:r>
          </a:p>
          <a:p>
            <a:pPr algn="just">
              <a:lnSpc>
                <a:spcPct val="200000"/>
              </a:lnSpc>
            </a:pPr>
            <a:r>
              <a:rPr lang="fr-FR" sz="1200" dirty="0" smtClean="0">
                <a:latin typeface="Comic Sans MS" pitchFamily="66" charset="0"/>
              </a:rPr>
              <a:t>_______________________________</a:t>
            </a:r>
            <a:endParaRPr lang="fr-FR" sz="1200" dirty="0">
              <a:latin typeface="Comic Sans MS" pitchFamily="66" charset="0"/>
            </a:endParaRPr>
          </a:p>
        </p:txBody>
      </p:sp>
    </p:spTree>
    <p:extLst>
      <p:ext uri="{BB962C8B-B14F-4D97-AF65-F5344CB8AC3E}">
        <p14:creationId xmlns:p14="http://schemas.microsoft.com/office/powerpoint/2010/main" val="210515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Accorder le sujet avec son verbe</a:t>
            </a:r>
            <a:endParaRPr lang="fr-FR" sz="2400" dirty="0"/>
          </a:p>
        </p:txBody>
      </p:sp>
      <p:grpSp>
        <p:nvGrpSpPr>
          <p:cNvPr id="3" name="Groupe 2"/>
          <p:cNvGrpSpPr/>
          <p:nvPr/>
        </p:nvGrpSpPr>
        <p:grpSpPr>
          <a:xfrm>
            <a:off x="116632" y="1683946"/>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chaque verbe par –e ou –</a:t>
              </a:r>
              <a:r>
                <a:rPr lang="fr-FR" sz="1400" u="sng" dirty="0" err="1" smtClean="0">
                  <a:latin typeface="SimpleRonde" pitchFamily="2" charset="0"/>
                </a:rPr>
                <a:t>ent</a:t>
              </a:r>
              <a:r>
                <a:rPr lang="fr-FR" sz="1400" u="sng" dirty="0" smtClean="0">
                  <a:latin typeface="SimpleRonde" pitchFamily="2" charset="0"/>
                </a:rPr>
                <a: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296652" y="2476034"/>
            <a:ext cx="6372708" cy="1569660"/>
          </a:xfrm>
          <a:prstGeom prst="rect">
            <a:avLst/>
          </a:prstGeom>
          <a:noFill/>
        </p:spPr>
        <p:txBody>
          <a:bodyPr wrap="square" rtlCol="0">
            <a:spAutoFit/>
          </a:bodyPr>
          <a:lstStyle/>
          <a:p>
            <a:pPr algn="just">
              <a:lnSpc>
                <a:spcPct val="200000"/>
              </a:lnSpc>
            </a:pPr>
            <a:r>
              <a:rPr lang="fr-FR" sz="1200" dirty="0" smtClean="0">
                <a:latin typeface="Comic Sans MS" pitchFamily="66" charset="0"/>
              </a:rPr>
              <a:t>Maman </a:t>
            </a:r>
            <a:r>
              <a:rPr lang="fr-FR" sz="1200" dirty="0" err="1" smtClean="0">
                <a:latin typeface="Comic Sans MS" pitchFamily="66" charset="0"/>
              </a:rPr>
              <a:t>accroch</a:t>
            </a:r>
            <a:r>
              <a:rPr lang="fr-FR" sz="1200" dirty="0" smtClean="0">
                <a:latin typeface="Comic Sans MS" pitchFamily="66" charset="0"/>
              </a:rPr>
              <a:t>____ de jolis tableaux au mur.</a:t>
            </a:r>
          </a:p>
          <a:p>
            <a:pPr algn="just">
              <a:lnSpc>
                <a:spcPct val="200000"/>
              </a:lnSpc>
            </a:pPr>
            <a:r>
              <a:rPr lang="fr-FR" sz="1200" dirty="0" smtClean="0">
                <a:latin typeface="Comic Sans MS" pitchFamily="66" charset="0"/>
              </a:rPr>
              <a:t>Le feu de bois crépit______ dans la cheminée.</a:t>
            </a:r>
          </a:p>
          <a:p>
            <a:pPr algn="just">
              <a:lnSpc>
                <a:spcPct val="200000"/>
              </a:lnSpc>
            </a:pPr>
            <a:r>
              <a:rPr lang="fr-FR" sz="1200" dirty="0" smtClean="0">
                <a:latin typeface="Comic Sans MS" pitchFamily="66" charset="0"/>
              </a:rPr>
              <a:t>Les invités </a:t>
            </a:r>
            <a:r>
              <a:rPr lang="fr-FR" sz="1200" dirty="0" err="1" smtClean="0">
                <a:latin typeface="Comic Sans MS" pitchFamily="66" charset="0"/>
              </a:rPr>
              <a:t>arriv</a:t>
            </a:r>
            <a:r>
              <a:rPr lang="fr-FR" sz="1200" dirty="0" smtClean="0">
                <a:latin typeface="Comic Sans MS" pitchFamily="66" charset="0"/>
              </a:rPr>
              <a:t>_____ à l’instant devant l’entrée de la maison.</a:t>
            </a:r>
          </a:p>
          <a:p>
            <a:pPr algn="just">
              <a:lnSpc>
                <a:spcPct val="200000"/>
              </a:lnSpc>
            </a:pPr>
            <a:r>
              <a:rPr lang="fr-FR" sz="1200" dirty="0" smtClean="0">
                <a:latin typeface="Comic Sans MS" pitchFamily="66" charset="0"/>
              </a:rPr>
              <a:t>Les basketteurs </a:t>
            </a:r>
            <a:r>
              <a:rPr lang="fr-FR" sz="1200" dirty="0" err="1" smtClean="0">
                <a:latin typeface="Comic Sans MS" pitchFamily="66" charset="0"/>
              </a:rPr>
              <a:t>remport</a:t>
            </a:r>
            <a:r>
              <a:rPr lang="fr-FR" sz="1200" dirty="0" smtClean="0">
                <a:latin typeface="Comic Sans MS" pitchFamily="66" charset="0"/>
              </a:rPr>
              <a:t>____ une large victoire sur leurs adversaires.</a:t>
            </a:r>
            <a:endParaRPr lang="fr-FR" sz="1200" dirty="0">
              <a:latin typeface="Comic Sans MS" pitchFamily="66" charset="0"/>
            </a:endParaRPr>
          </a:p>
        </p:txBody>
      </p:sp>
      <p:grpSp>
        <p:nvGrpSpPr>
          <p:cNvPr id="10" name="Groupe 9"/>
          <p:cNvGrpSpPr/>
          <p:nvPr/>
        </p:nvGrpSpPr>
        <p:grpSpPr>
          <a:xfrm>
            <a:off x="116632" y="4348242"/>
            <a:ext cx="6653336" cy="495126"/>
            <a:chOff x="116632" y="1352600"/>
            <a:chExt cx="6653336" cy="495126"/>
          </a:xfrm>
        </p:grpSpPr>
        <p:grpSp>
          <p:nvGrpSpPr>
            <p:cNvPr id="11" name="Groupe 10"/>
            <p:cNvGrpSpPr/>
            <p:nvPr/>
          </p:nvGrpSpPr>
          <p:grpSpPr>
            <a:xfrm>
              <a:off x="116632" y="1352600"/>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Colorie le sujet qui convient.</a:t>
              </a:r>
              <a:endParaRPr lang="fr-FR" sz="1400" u="sng" dirty="0">
                <a:latin typeface="SimpleRonde" pitchFamily="2" charset="0"/>
              </a:endParaRPr>
            </a:p>
          </p:txBody>
        </p:sp>
        <p:sp>
          <p:nvSpPr>
            <p:cNvPr id="13" name="Rectangle à coins arrondis 1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6" name="Rectangle 15"/>
          <p:cNvSpPr/>
          <p:nvPr/>
        </p:nvSpPr>
        <p:spPr>
          <a:xfrm>
            <a:off x="116632" y="4996314"/>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 serveur</a:t>
            </a:r>
            <a:endParaRPr lang="fr-FR" sz="1200" dirty="0">
              <a:solidFill>
                <a:schemeClr val="tx1"/>
              </a:solidFill>
              <a:latin typeface="Comic Sans MS" pitchFamily="66" charset="0"/>
            </a:endParaRPr>
          </a:p>
        </p:txBody>
      </p:sp>
      <p:sp>
        <p:nvSpPr>
          <p:cNvPr id="17" name="Rectangle 16"/>
          <p:cNvSpPr/>
          <p:nvPr/>
        </p:nvSpPr>
        <p:spPr>
          <a:xfrm>
            <a:off x="1230263" y="4996314"/>
            <a:ext cx="1190625"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serveurs</a:t>
            </a:r>
            <a:endParaRPr lang="fr-FR" sz="1200" dirty="0">
              <a:solidFill>
                <a:schemeClr val="tx1"/>
              </a:solidFill>
              <a:latin typeface="Comic Sans MS" pitchFamily="66" charset="0"/>
            </a:endParaRPr>
          </a:p>
        </p:txBody>
      </p:sp>
      <p:sp>
        <p:nvSpPr>
          <p:cNvPr id="18" name="Rectangle 17"/>
          <p:cNvSpPr/>
          <p:nvPr/>
        </p:nvSpPr>
        <p:spPr>
          <a:xfrm>
            <a:off x="116631" y="5515997"/>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La voisine</a:t>
            </a:r>
            <a:endParaRPr lang="fr-FR" sz="1200" dirty="0">
              <a:solidFill>
                <a:schemeClr val="tx1"/>
              </a:solidFill>
              <a:latin typeface="Comic Sans MS" pitchFamily="66" charset="0"/>
            </a:endParaRPr>
          </a:p>
        </p:txBody>
      </p:sp>
      <p:sp>
        <p:nvSpPr>
          <p:cNvPr id="19" name="Rectangle 18"/>
          <p:cNvSpPr/>
          <p:nvPr/>
        </p:nvSpPr>
        <p:spPr>
          <a:xfrm>
            <a:off x="1230262" y="5515997"/>
            <a:ext cx="119062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voisines</a:t>
            </a:r>
            <a:endParaRPr lang="fr-FR" sz="1200" dirty="0">
              <a:solidFill>
                <a:schemeClr val="tx1"/>
              </a:solidFill>
              <a:latin typeface="Comic Sans MS" pitchFamily="66" charset="0"/>
            </a:endParaRPr>
          </a:p>
        </p:txBody>
      </p:sp>
      <p:sp>
        <p:nvSpPr>
          <p:cNvPr id="20" name="Rectangle 19"/>
          <p:cNvSpPr/>
          <p:nvPr/>
        </p:nvSpPr>
        <p:spPr>
          <a:xfrm>
            <a:off x="116631" y="6004426"/>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Son père</a:t>
            </a:r>
            <a:endParaRPr lang="fr-FR" sz="1200" dirty="0">
              <a:solidFill>
                <a:schemeClr val="tx1"/>
              </a:solidFill>
              <a:latin typeface="Comic Sans MS" pitchFamily="66" charset="0"/>
            </a:endParaRPr>
          </a:p>
        </p:txBody>
      </p:sp>
      <p:sp>
        <p:nvSpPr>
          <p:cNvPr id="21" name="Rectangle 20"/>
          <p:cNvSpPr/>
          <p:nvPr/>
        </p:nvSpPr>
        <p:spPr>
          <a:xfrm>
            <a:off x="1230262" y="6004426"/>
            <a:ext cx="119062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Ses parents</a:t>
            </a:r>
            <a:endParaRPr lang="fr-FR" sz="1200" dirty="0">
              <a:solidFill>
                <a:schemeClr val="tx1"/>
              </a:solidFill>
              <a:latin typeface="Comic Sans MS" pitchFamily="66" charset="0"/>
            </a:endParaRPr>
          </a:p>
        </p:txBody>
      </p:sp>
      <p:sp>
        <p:nvSpPr>
          <p:cNvPr id="22" name="ZoneTexte 21"/>
          <p:cNvSpPr txBox="1"/>
          <p:nvPr/>
        </p:nvSpPr>
        <p:spPr>
          <a:xfrm>
            <a:off x="2536304" y="4915832"/>
            <a:ext cx="4032448" cy="1477328"/>
          </a:xfrm>
          <a:prstGeom prst="rect">
            <a:avLst/>
          </a:prstGeom>
          <a:noFill/>
        </p:spPr>
        <p:txBody>
          <a:bodyPr wrap="square" rtlCol="0">
            <a:spAutoFit/>
          </a:bodyPr>
          <a:lstStyle/>
          <a:p>
            <a:pPr algn="just">
              <a:lnSpc>
                <a:spcPct val="250000"/>
              </a:lnSpc>
            </a:pPr>
            <a:r>
              <a:rPr lang="fr-FR" sz="1200" dirty="0" smtClean="0">
                <a:latin typeface="Comic Sans MS" pitchFamily="66" charset="0"/>
              </a:rPr>
              <a:t>apporte la commande à notre table.</a:t>
            </a:r>
          </a:p>
          <a:p>
            <a:pPr algn="just">
              <a:lnSpc>
                <a:spcPct val="250000"/>
              </a:lnSpc>
            </a:pPr>
            <a:r>
              <a:rPr lang="fr-FR" sz="1200" dirty="0" smtClean="0">
                <a:latin typeface="Comic Sans MS" pitchFamily="66" charset="0"/>
              </a:rPr>
              <a:t>garde notre chien pendant notre absence.</a:t>
            </a:r>
          </a:p>
          <a:p>
            <a:pPr algn="just">
              <a:lnSpc>
                <a:spcPct val="250000"/>
              </a:lnSpc>
            </a:pPr>
            <a:r>
              <a:rPr lang="fr-FR" sz="1200" dirty="0" smtClean="0">
                <a:latin typeface="Comic Sans MS" pitchFamily="66" charset="0"/>
              </a:rPr>
              <a:t>rentrent tard du travail certains soirs.</a:t>
            </a:r>
            <a:endParaRPr lang="fr-FR" sz="1200" dirty="0">
              <a:latin typeface="Comic Sans MS" pitchFamily="66" charset="0"/>
            </a:endParaRPr>
          </a:p>
        </p:txBody>
      </p:sp>
      <p:grpSp>
        <p:nvGrpSpPr>
          <p:cNvPr id="23" name="Groupe 22"/>
          <p:cNvGrpSpPr/>
          <p:nvPr/>
        </p:nvGrpSpPr>
        <p:grpSpPr>
          <a:xfrm>
            <a:off x="116632" y="6726996"/>
            <a:ext cx="6653336" cy="818292"/>
            <a:chOff x="116632" y="1352600"/>
            <a:chExt cx="6653336" cy="818292"/>
          </a:xfrm>
        </p:grpSpPr>
        <p:grpSp>
          <p:nvGrpSpPr>
            <p:cNvPr id="24" name="Groupe 23"/>
            <p:cNvGrpSpPr/>
            <p:nvPr/>
          </p:nvGrpSpPr>
          <p:grpSpPr>
            <a:xfrm>
              <a:off x="116632" y="1352600"/>
              <a:ext cx="360040" cy="461665"/>
              <a:chOff x="116632" y="1352600"/>
              <a:chExt cx="360040" cy="461665"/>
            </a:xfrm>
          </p:grpSpPr>
          <p:sp>
            <p:nvSpPr>
              <p:cNvPr id="27" name="Ellipse 2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5" name="ZoneTexte 24"/>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avec un groupe nominal sujet qui convient.</a:t>
              </a:r>
              <a:endParaRPr lang="fr-FR" sz="1400" u="sng" dirty="0">
                <a:latin typeface="SimpleRonde" pitchFamily="2" charset="0"/>
              </a:endParaRPr>
            </a:p>
          </p:txBody>
        </p:sp>
        <p:sp>
          <p:nvSpPr>
            <p:cNvPr id="26" name="Rectangle à coins arrondis 2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9" name="ZoneTexte 28"/>
          <p:cNvSpPr txBox="1"/>
          <p:nvPr/>
        </p:nvSpPr>
        <p:spPr>
          <a:xfrm>
            <a:off x="3483006" y="7766536"/>
            <a:ext cx="3186354" cy="1938992"/>
          </a:xfrm>
          <a:prstGeom prst="rect">
            <a:avLst/>
          </a:prstGeom>
          <a:noFill/>
        </p:spPr>
        <p:txBody>
          <a:bodyPr wrap="square" rtlCol="0">
            <a:spAutoFit/>
          </a:bodyPr>
          <a:lstStyle/>
          <a:p>
            <a:pPr algn="just">
              <a:lnSpc>
                <a:spcPct val="200000"/>
              </a:lnSpc>
            </a:pPr>
            <a:r>
              <a:rPr lang="fr-FR" sz="1200" dirty="0" smtClean="0">
                <a:latin typeface="Comic Sans MS" pitchFamily="66" charset="0"/>
              </a:rPr>
              <a:t>n’aime pas la pluie.</a:t>
            </a:r>
          </a:p>
          <a:p>
            <a:pPr algn="just">
              <a:lnSpc>
                <a:spcPct val="200000"/>
              </a:lnSpc>
            </a:pPr>
            <a:r>
              <a:rPr lang="fr-FR" sz="1200" dirty="0" smtClean="0">
                <a:latin typeface="Comic Sans MS" pitchFamily="66" charset="0"/>
              </a:rPr>
              <a:t>roulent vite sur l’autoroute.</a:t>
            </a:r>
          </a:p>
          <a:p>
            <a:pPr algn="just">
              <a:lnSpc>
                <a:spcPct val="200000"/>
              </a:lnSpc>
            </a:pPr>
            <a:r>
              <a:rPr lang="fr-FR" sz="1200" dirty="0" smtClean="0">
                <a:latin typeface="Comic Sans MS" pitchFamily="66" charset="0"/>
              </a:rPr>
              <a:t>regardent le spectacle de l’artiste.</a:t>
            </a:r>
          </a:p>
          <a:p>
            <a:pPr algn="just">
              <a:lnSpc>
                <a:spcPct val="200000"/>
              </a:lnSpc>
            </a:pPr>
            <a:r>
              <a:rPr lang="fr-FR" sz="1200" dirty="0" smtClean="0">
                <a:latin typeface="Comic Sans MS" pitchFamily="66" charset="0"/>
              </a:rPr>
              <a:t>dévore des tartines au petit déjeuner.</a:t>
            </a:r>
          </a:p>
          <a:p>
            <a:pPr algn="just">
              <a:lnSpc>
                <a:spcPct val="200000"/>
              </a:lnSpc>
            </a:pPr>
            <a:r>
              <a:rPr lang="fr-FR" sz="1200" dirty="0" smtClean="0">
                <a:latin typeface="Comic Sans MS" pitchFamily="66" charset="0"/>
              </a:rPr>
              <a:t>préparent le nid pour les oisillons.</a:t>
            </a:r>
            <a:endParaRPr lang="fr-FR" sz="1200" dirty="0">
              <a:latin typeface="Comic Sans MS" pitchFamily="66" charset="0"/>
            </a:endParaRPr>
          </a:p>
        </p:txBody>
      </p:sp>
      <p:sp>
        <p:nvSpPr>
          <p:cNvPr id="30" name="ZoneTexte 29"/>
          <p:cNvSpPr txBox="1"/>
          <p:nvPr/>
        </p:nvSpPr>
        <p:spPr>
          <a:xfrm>
            <a:off x="262347" y="7766536"/>
            <a:ext cx="3186354" cy="1938992"/>
          </a:xfrm>
          <a:prstGeom prst="rect">
            <a:avLst/>
          </a:prstGeom>
          <a:noFill/>
        </p:spPr>
        <p:txBody>
          <a:bodyPr wrap="square" rtlCol="0">
            <a:spAutoFit/>
          </a:bodyPr>
          <a:lstStyle/>
          <a:p>
            <a:pPr algn="just">
              <a:lnSpc>
                <a:spcPct val="200000"/>
              </a:lnSpc>
            </a:pPr>
            <a:r>
              <a:rPr lang="fr-FR" sz="1200" dirty="0" smtClean="0">
                <a:latin typeface="Comic Sans MS" pitchFamily="66" charset="0"/>
              </a:rPr>
              <a:t>_______________________________</a:t>
            </a:r>
          </a:p>
          <a:p>
            <a:pPr algn="just">
              <a:lnSpc>
                <a:spcPct val="200000"/>
              </a:lnSpc>
            </a:pPr>
            <a:r>
              <a:rPr lang="fr-FR" sz="1200" dirty="0" smtClean="0">
                <a:latin typeface="Comic Sans MS" pitchFamily="66" charset="0"/>
              </a:rPr>
              <a:t>_______________________________</a:t>
            </a:r>
            <a:r>
              <a:rPr lang="fr-FR" sz="1200" dirty="0">
                <a:latin typeface="Comic Sans MS" pitchFamily="66" charset="0"/>
              </a:rPr>
              <a:t>_______________________________</a:t>
            </a:r>
          </a:p>
          <a:p>
            <a:pPr algn="just">
              <a:lnSpc>
                <a:spcPct val="200000"/>
              </a:lnSpc>
            </a:pPr>
            <a:r>
              <a:rPr lang="fr-FR" sz="1200" dirty="0">
                <a:latin typeface="Comic Sans MS" pitchFamily="66" charset="0"/>
              </a:rPr>
              <a:t>_______________________________</a:t>
            </a:r>
          </a:p>
          <a:p>
            <a:pPr algn="just">
              <a:lnSpc>
                <a:spcPct val="200000"/>
              </a:lnSpc>
            </a:pPr>
            <a:r>
              <a:rPr lang="fr-FR" sz="1200" dirty="0" smtClean="0">
                <a:latin typeface="Comic Sans MS" pitchFamily="66" charset="0"/>
              </a:rPr>
              <a:t>_______________________________</a:t>
            </a:r>
            <a:endParaRPr lang="fr-FR" sz="1200" dirty="0">
              <a:latin typeface="Comic Sans MS" pitchFamily="66" charset="0"/>
            </a:endParaRPr>
          </a:p>
        </p:txBody>
      </p:sp>
    </p:spTree>
    <p:extLst>
      <p:ext uri="{BB962C8B-B14F-4D97-AF65-F5344CB8AC3E}">
        <p14:creationId xmlns:p14="http://schemas.microsoft.com/office/powerpoint/2010/main" val="2348459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Accorder le sujet avec son verbe</a:t>
            </a:r>
            <a:endParaRPr lang="fr-FR" sz="2400" dirty="0"/>
          </a:p>
        </p:txBody>
      </p:sp>
      <p:grpSp>
        <p:nvGrpSpPr>
          <p:cNvPr id="3" name="Groupe 2"/>
          <p:cNvGrpSpPr/>
          <p:nvPr/>
        </p:nvGrpSpPr>
        <p:grpSpPr>
          <a:xfrm>
            <a:off x="116632" y="1280592"/>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chaque phrase avec le verbe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296652" y="1712640"/>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 pharmacien (délivre – délivrent) les médicaments au client.</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 médecin (diagnostique – diagnostiquent) une angine à son patient.</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Les infirmières (prépare – préparent) la chambre pour les futurs patients.</a:t>
            </a:r>
            <a:endParaRPr lang="fr-FR" sz="1200" dirty="0">
              <a:latin typeface="Comic Sans MS" pitchFamily="66" charset="0"/>
            </a:endParaRPr>
          </a:p>
        </p:txBody>
      </p:sp>
      <p:pic>
        <p:nvPicPr>
          <p:cNvPr id="10" name="Image 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2190408"/>
            <a:ext cx="6192688" cy="502778"/>
          </a:xfrm>
          <a:prstGeom prst="rect">
            <a:avLst/>
          </a:prstGeom>
        </p:spPr>
      </p:pic>
      <p:pic>
        <p:nvPicPr>
          <p:cNvPr id="11" name="Image 1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97044" y="3152800"/>
            <a:ext cx="6192688" cy="502778"/>
          </a:xfrm>
          <a:prstGeom prst="rect">
            <a:avLst/>
          </a:prstGeom>
        </p:spPr>
      </p:pic>
      <p:pic>
        <p:nvPicPr>
          <p:cNvPr id="12" name="Image 1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96652" y="4016896"/>
            <a:ext cx="6192688" cy="502778"/>
          </a:xfrm>
          <a:prstGeom prst="rect">
            <a:avLst/>
          </a:prstGeom>
        </p:spPr>
      </p:pic>
      <p:grpSp>
        <p:nvGrpSpPr>
          <p:cNvPr id="13" name="Groupe 12"/>
          <p:cNvGrpSpPr/>
          <p:nvPr/>
        </p:nvGrpSpPr>
        <p:grpSpPr>
          <a:xfrm>
            <a:off x="116632" y="4636274"/>
            <a:ext cx="6653336" cy="495126"/>
            <a:chOff x="116632" y="1352600"/>
            <a:chExt cx="6653336" cy="495126"/>
          </a:xfrm>
        </p:grpSpPr>
        <p:grpSp>
          <p:nvGrpSpPr>
            <p:cNvPr id="14" name="Groupe 13"/>
            <p:cNvGrpSpPr/>
            <p:nvPr/>
          </p:nvGrpSpPr>
          <p:grpSpPr>
            <a:xfrm>
              <a:off x="116632" y="1352600"/>
              <a:ext cx="360040" cy="461665"/>
              <a:chOff x="116632" y="1352600"/>
              <a:chExt cx="360040" cy="461665"/>
            </a:xfrm>
          </p:grpSpPr>
          <p:sp>
            <p:nvSpPr>
              <p:cNvPr id="17" name="Ellipse 1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5" name="ZoneTexte 14"/>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Colorie le sujet qui convient.</a:t>
              </a:r>
              <a:endParaRPr lang="fr-FR" sz="1400" u="sng" dirty="0">
                <a:latin typeface="SimpleRonde" pitchFamily="2" charset="0"/>
              </a:endParaRPr>
            </a:p>
          </p:txBody>
        </p:sp>
        <p:sp>
          <p:nvSpPr>
            <p:cNvPr id="16" name="Rectangle à coins arrondis 1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9" name="Rectangle 18"/>
          <p:cNvSpPr/>
          <p:nvPr/>
        </p:nvSpPr>
        <p:spPr>
          <a:xfrm>
            <a:off x="116632" y="5284346"/>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La fillette</a:t>
            </a:r>
            <a:endParaRPr lang="fr-FR" sz="1200" dirty="0">
              <a:solidFill>
                <a:schemeClr val="tx1"/>
              </a:solidFill>
              <a:latin typeface="Comic Sans MS" pitchFamily="66" charset="0"/>
            </a:endParaRPr>
          </a:p>
        </p:txBody>
      </p:sp>
      <p:sp>
        <p:nvSpPr>
          <p:cNvPr id="20" name="Rectangle 19"/>
          <p:cNvSpPr/>
          <p:nvPr/>
        </p:nvSpPr>
        <p:spPr>
          <a:xfrm>
            <a:off x="1230263" y="5284346"/>
            <a:ext cx="1190625"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fillettes</a:t>
            </a:r>
            <a:endParaRPr lang="fr-FR" sz="1200" dirty="0">
              <a:solidFill>
                <a:schemeClr val="tx1"/>
              </a:solidFill>
              <a:latin typeface="Comic Sans MS" pitchFamily="66" charset="0"/>
            </a:endParaRPr>
          </a:p>
        </p:txBody>
      </p:sp>
      <p:sp>
        <p:nvSpPr>
          <p:cNvPr id="21" name="Rectangle 20"/>
          <p:cNvSpPr/>
          <p:nvPr/>
        </p:nvSpPr>
        <p:spPr>
          <a:xfrm>
            <a:off x="116631" y="5804029"/>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 skieur</a:t>
            </a:r>
            <a:endParaRPr lang="fr-FR" sz="1200" dirty="0">
              <a:solidFill>
                <a:schemeClr val="tx1"/>
              </a:solidFill>
              <a:latin typeface="Comic Sans MS" pitchFamily="66" charset="0"/>
            </a:endParaRPr>
          </a:p>
        </p:txBody>
      </p:sp>
      <p:sp>
        <p:nvSpPr>
          <p:cNvPr id="22" name="Rectangle 21"/>
          <p:cNvSpPr/>
          <p:nvPr/>
        </p:nvSpPr>
        <p:spPr>
          <a:xfrm>
            <a:off x="1230262" y="5804029"/>
            <a:ext cx="119062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skieurs</a:t>
            </a:r>
            <a:endParaRPr lang="fr-FR" sz="1200" dirty="0">
              <a:solidFill>
                <a:schemeClr val="tx1"/>
              </a:solidFill>
              <a:latin typeface="Comic Sans MS" pitchFamily="66" charset="0"/>
            </a:endParaRPr>
          </a:p>
        </p:txBody>
      </p:sp>
      <p:sp>
        <p:nvSpPr>
          <p:cNvPr id="23" name="Rectangle 22"/>
          <p:cNvSpPr/>
          <p:nvPr/>
        </p:nvSpPr>
        <p:spPr>
          <a:xfrm>
            <a:off x="116631" y="6292458"/>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L’avion</a:t>
            </a:r>
            <a:endParaRPr lang="fr-FR" sz="1200" dirty="0">
              <a:solidFill>
                <a:schemeClr val="tx1"/>
              </a:solidFill>
              <a:latin typeface="Comic Sans MS" pitchFamily="66" charset="0"/>
            </a:endParaRPr>
          </a:p>
        </p:txBody>
      </p:sp>
      <p:sp>
        <p:nvSpPr>
          <p:cNvPr id="24" name="Rectangle 23"/>
          <p:cNvSpPr/>
          <p:nvPr/>
        </p:nvSpPr>
        <p:spPr>
          <a:xfrm>
            <a:off x="1230262" y="6292458"/>
            <a:ext cx="119062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avions</a:t>
            </a:r>
            <a:endParaRPr lang="fr-FR" sz="1200" dirty="0">
              <a:solidFill>
                <a:schemeClr val="tx1"/>
              </a:solidFill>
              <a:latin typeface="Comic Sans MS" pitchFamily="66" charset="0"/>
            </a:endParaRPr>
          </a:p>
        </p:txBody>
      </p:sp>
      <p:sp>
        <p:nvSpPr>
          <p:cNvPr id="25" name="ZoneTexte 24"/>
          <p:cNvSpPr txBox="1"/>
          <p:nvPr/>
        </p:nvSpPr>
        <p:spPr>
          <a:xfrm>
            <a:off x="2536304" y="5203864"/>
            <a:ext cx="4032448" cy="1477328"/>
          </a:xfrm>
          <a:prstGeom prst="rect">
            <a:avLst/>
          </a:prstGeom>
          <a:noFill/>
        </p:spPr>
        <p:txBody>
          <a:bodyPr wrap="square" rtlCol="0">
            <a:spAutoFit/>
          </a:bodyPr>
          <a:lstStyle/>
          <a:p>
            <a:pPr algn="just">
              <a:lnSpc>
                <a:spcPct val="250000"/>
              </a:lnSpc>
            </a:pPr>
            <a:r>
              <a:rPr lang="fr-FR" sz="1200" dirty="0" smtClean="0">
                <a:latin typeface="Comic Sans MS" pitchFamily="66" charset="0"/>
              </a:rPr>
              <a:t>sautent à la corde dans la cour.</a:t>
            </a:r>
          </a:p>
          <a:p>
            <a:pPr algn="just">
              <a:lnSpc>
                <a:spcPct val="250000"/>
              </a:lnSpc>
            </a:pPr>
            <a:r>
              <a:rPr lang="fr-FR" sz="1200" dirty="0" smtClean="0">
                <a:latin typeface="Comic Sans MS" pitchFamily="66" charset="0"/>
              </a:rPr>
              <a:t>slalome entre les piquets.</a:t>
            </a:r>
          </a:p>
          <a:p>
            <a:pPr algn="just">
              <a:lnSpc>
                <a:spcPct val="250000"/>
              </a:lnSpc>
            </a:pPr>
            <a:r>
              <a:rPr lang="fr-FR" sz="1200" dirty="0" smtClean="0">
                <a:latin typeface="Comic Sans MS" pitchFamily="66" charset="0"/>
              </a:rPr>
              <a:t>décollent au signal de la tour de contrôle.</a:t>
            </a:r>
            <a:endParaRPr lang="fr-FR" sz="1200" dirty="0">
              <a:latin typeface="Comic Sans MS" pitchFamily="66" charset="0"/>
            </a:endParaRPr>
          </a:p>
        </p:txBody>
      </p:sp>
      <p:graphicFrame>
        <p:nvGraphicFramePr>
          <p:cNvPr id="26" name="Tableau 25"/>
          <p:cNvGraphicFramePr>
            <a:graphicFrameLocks noGrp="1"/>
          </p:cNvGraphicFramePr>
          <p:nvPr>
            <p:extLst>
              <p:ext uri="{D42A27DB-BD31-4B8C-83A1-F6EECF244321}">
                <p14:modId xmlns:p14="http://schemas.microsoft.com/office/powerpoint/2010/main" val="4144913837"/>
              </p:ext>
            </p:extLst>
          </p:nvPr>
        </p:nvGraphicFramePr>
        <p:xfrm>
          <a:off x="196042" y="7905328"/>
          <a:ext cx="6573927" cy="1554480"/>
        </p:xfrm>
        <a:graphic>
          <a:graphicData uri="http://schemas.openxmlformats.org/drawingml/2006/table">
            <a:tbl>
              <a:tblPr bandRow="1">
                <a:tableStyleId>{5C22544A-7EE6-4342-B048-85BDC9FD1C3A}</a:tableStyleId>
              </a:tblPr>
              <a:tblGrid>
                <a:gridCol w="2272468"/>
                <a:gridCol w="1752578"/>
                <a:gridCol w="216024"/>
                <a:gridCol w="2332857"/>
              </a:tblGrid>
              <a:tr h="144016">
                <a:tc>
                  <a:txBody>
                    <a:bodyPr/>
                    <a:lstStyle/>
                    <a:p>
                      <a:pPr algn="r"/>
                      <a:r>
                        <a:rPr lang="fr-FR" sz="1100" baseline="0" dirty="0" smtClean="0">
                          <a:latin typeface="Comic Sans MS" pitchFamily="66" charset="0"/>
                        </a:rPr>
                        <a:t>Yvan et Julie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décorent le sapin.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Antoine et toi</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décore</a:t>
                      </a:r>
                      <a:r>
                        <a:rPr lang="fr-FR" sz="1100" baseline="0" dirty="0" smtClean="0">
                          <a:latin typeface="Comic Sans MS" pitchFamily="66" charset="0"/>
                        </a:rPr>
                        <a:t> le sapin.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Laura</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ramassons les feuilles</a:t>
                      </a:r>
                      <a:r>
                        <a:rPr lang="fr-FR" sz="1100" baseline="0" dirty="0" smtClean="0">
                          <a:latin typeface="Comic Sans MS" pitchFamily="66" charset="0"/>
                        </a:rPr>
                        <a:t> mortes.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Tu</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ramassez les feuilles mortes.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Romain et moi</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portes</a:t>
                      </a:r>
                      <a:r>
                        <a:rPr lang="fr-FR" sz="1100" baseline="0" dirty="0" smtClean="0">
                          <a:latin typeface="Comic Sans MS" pitchFamily="66" charset="0"/>
                        </a:rPr>
                        <a:t> un joli manteau rouge.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Je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porte un joli manteau rouge.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27" name="Groupe 26"/>
          <p:cNvGrpSpPr/>
          <p:nvPr/>
        </p:nvGrpSpPr>
        <p:grpSpPr>
          <a:xfrm>
            <a:off x="116632" y="7041232"/>
            <a:ext cx="6653336" cy="495126"/>
            <a:chOff x="116632" y="1352600"/>
            <a:chExt cx="6653336" cy="495126"/>
          </a:xfrm>
        </p:grpSpPr>
        <p:grpSp>
          <p:nvGrpSpPr>
            <p:cNvPr id="28" name="Groupe 27"/>
            <p:cNvGrpSpPr/>
            <p:nvPr/>
          </p:nvGrpSpPr>
          <p:grpSpPr>
            <a:xfrm>
              <a:off x="116632" y="1352600"/>
              <a:ext cx="360040" cy="461665"/>
              <a:chOff x="116632" y="1352600"/>
              <a:chExt cx="360040" cy="461665"/>
            </a:xfrm>
          </p:grpSpPr>
          <p:sp>
            <p:nvSpPr>
              <p:cNvPr id="31" name="Ellipse 3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9" name="ZoneTexte 28"/>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chaque sujet avec le groupe verbal qui correspond.</a:t>
              </a:r>
              <a:endParaRPr lang="fr-FR" sz="1400" u="sng" dirty="0">
                <a:latin typeface="SimpleRonde" pitchFamily="2" charset="0"/>
              </a:endParaRPr>
            </a:p>
          </p:txBody>
        </p:sp>
        <p:sp>
          <p:nvSpPr>
            <p:cNvPr id="30" name="Rectangle à coins arrondis 2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Tree>
    <p:extLst>
      <p:ext uri="{BB962C8B-B14F-4D97-AF65-F5344CB8AC3E}">
        <p14:creationId xmlns:p14="http://schemas.microsoft.com/office/powerpoint/2010/main" val="2551510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Accorder le sujet avec son verbe</a:t>
            </a:r>
            <a:endParaRPr lang="fr-FR" sz="2400" dirty="0"/>
          </a:p>
        </p:txBody>
      </p:sp>
      <p:grpSp>
        <p:nvGrpSpPr>
          <p:cNvPr id="3" name="Groupe 2"/>
          <p:cNvGrpSpPr/>
          <p:nvPr/>
        </p:nvGrpSpPr>
        <p:grpSpPr>
          <a:xfrm>
            <a:off x="116632" y="1280592"/>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chaque phrase avec le verbe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296652" y="1712640"/>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Il (existe – existent) de nombreuses espèces animales.</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Les archéologues (découvre – découvrent) les traces d’une ancienne civilisation.</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Les égyptiens (honore – honorent) leur pharaon avec des grands monuments.</a:t>
            </a:r>
            <a:endParaRPr lang="fr-FR" sz="1200" dirty="0">
              <a:latin typeface="Comic Sans MS" pitchFamily="66" charset="0"/>
            </a:endParaRPr>
          </a:p>
        </p:txBody>
      </p:sp>
      <p:pic>
        <p:nvPicPr>
          <p:cNvPr id="10" name="Image 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2190408"/>
            <a:ext cx="6192688" cy="502778"/>
          </a:xfrm>
          <a:prstGeom prst="rect">
            <a:avLst/>
          </a:prstGeom>
        </p:spPr>
      </p:pic>
      <p:pic>
        <p:nvPicPr>
          <p:cNvPr id="11" name="Image 1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97044" y="3152800"/>
            <a:ext cx="6192688" cy="502778"/>
          </a:xfrm>
          <a:prstGeom prst="rect">
            <a:avLst/>
          </a:prstGeom>
        </p:spPr>
      </p:pic>
      <p:pic>
        <p:nvPicPr>
          <p:cNvPr id="12" name="Image 1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96652" y="4016896"/>
            <a:ext cx="6192688" cy="502778"/>
          </a:xfrm>
          <a:prstGeom prst="rect">
            <a:avLst/>
          </a:prstGeom>
        </p:spPr>
      </p:pic>
      <p:grpSp>
        <p:nvGrpSpPr>
          <p:cNvPr id="13" name="Groupe 12"/>
          <p:cNvGrpSpPr/>
          <p:nvPr/>
        </p:nvGrpSpPr>
        <p:grpSpPr>
          <a:xfrm>
            <a:off x="116632" y="4636274"/>
            <a:ext cx="6653336" cy="495126"/>
            <a:chOff x="116632" y="1352600"/>
            <a:chExt cx="6653336" cy="495126"/>
          </a:xfrm>
        </p:grpSpPr>
        <p:grpSp>
          <p:nvGrpSpPr>
            <p:cNvPr id="14" name="Groupe 13"/>
            <p:cNvGrpSpPr/>
            <p:nvPr/>
          </p:nvGrpSpPr>
          <p:grpSpPr>
            <a:xfrm>
              <a:off x="116632" y="1352600"/>
              <a:ext cx="360040" cy="461665"/>
              <a:chOff x="116632" y="1352600"/>
              <a:chExt cx="360040" cy="461665"/>
            </a:xfrm>
          </p:grpSpPr>
          <p:sp>
            <p:nvSpPr>
              <p:cNvPr id="17" name="Ellipse 1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5" name="ZoneTexte 14"/>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Colorie le sujet qui convient.</a:t>
              </a:r>
              <a:endParaRPr lang="fr-FR" sz="1400" u="sng" dirty="0">
                <a:latin typeface="SimpleRonde" pitchFamily="2" charset="0"/>
              </a:endParaRPr>
            </a:p>
          </p:txBody>
        </p:sp>
        <p:sp>
          <p:nvSpPr>
            <p:cNvPr id="16" name="Rectangle à coins arrondis 1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9" name="Rectangle 18"/>
          <p:cNvSpPr/>
          <p:nvPr/>
        </p:nvSpPr>
        <p:spPr>
          <a:xfrm>
            <a:off x="116632" y="5284346"/>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 Gaulois</a:t>
            </a:r>
            <a:endParaRPr lang="fr-FR" sz="1200" dirty="0">
              <a:solidFill>
                <a:schemeClr val="tx1"/>
              </a:solidFill>
              <a:latin typeface="Comic Sans MS" pitchFamily="66" charset="0"/>
            </a:endParaRPr>
          </a:p>
        </p:txBody>
      </p:sp>
      <p:sp>
        <p:nvSpPr>
          <p:cNvPr id="20" name="Rectangle 19"/>
          <p:cNvSpPr/>
          <p:nvPr/>
        </p:nvSpPr>
        <p:spPr>
          <a:xfrm>
            <a:off x="1230263" y="5284346"/>
            <a:ext cx="1190625"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Gaulois</a:t>
            </a:r>
            <a:endParaRPr lang="fr-FR" sz="1200" dirty="0">
              <a:solidFill>
                <a:schemeClr val="tx1"/>
              </a:solidFill>
              <a:latin typeface="Comic Sans MS" pitchFamily="66" charset="0"/>
            </a:endParaRPr>
          </a:p>
        </p:txBody>
      </p:sp>
      <p:sp>
        <p:nvSpPr>
          <p:cNvPr id="21" name="Rectangle 20"/>
          <p:cNvSpPr/>
          <p:nvPr/>
        </p:nvSpPr>
        <p:spPr>
          <a:xfrm>
            <a:off x="116631" y="5804029"/>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 troupeau</a:t>
            </a:r>
            <a:endParaRPr lang="fr-FR" sz="1200" dirty="0">
              <a:solidFill>
                <a:schemeClr val="tx1"/>
              </a:solidFill>
              <a:latin typeface="Comic Sans MS" pitchFamily="66" charset="0"/>
            </a:endParaRPr>
          </a:p>
        </p:txBody>
      </p:sp>
      <p:sp>
        <p:nvSpPr>
          <p:cNvPr id="22" name="Rectangle 21"/>
          <p:cNvSpPr/>
          <p:nvPr/>
        </p:nvSpPr>
        <p:spPr>
          <a:xfrm>
            <a:off x="1230262" y="5804029"/>
            <a:ext cx="1306042"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mammouths</a:t>
            </a:r>
            <a:endParaRPr lang="fr-FR" sz="1200" dirty="0">
              <a:solidFill>
                <a:schemeClr val="tx1"/>
              </a:solidFill>
              <a:latin typeface="Comic Sans MS" pitchFamily="66" charset="0"/>
            </a:endParaRPr>
          </a:p>
        </p:txBody>
      </p:sp>
      <p:sp>
        <p:nvSpPr>
          <p:cNvPr id="23" name="Rectangle 22"/>
          <p:cNvSpPr/>
          <p:nvPr/>
        </p:nvSpPr>
        <p:spPr>
          <a:xfrm>
            <a:off x="116631" y="6292458"/>
            <a:ext cx="1041623"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 voleur</a:t>
            </a:r>
            <a:endParaRPr lang="fr-FR" sz="1200" dirty="0">
              <a:solidFill>
                <a:schemeClr val="tx1"/>
              </a:solidFill>
              <a:latin typeface="Comic Sans MS" pitchFamily="66" charset="0"/>
            </a:endParaRPr>
          </a:p>
        </p:txBody>
      </p:sp>
      <p:sp>
        <p:nvSpPr>
          <p:cNvPr id="24" name="Rectangle 23"/>
          <p:cNvSpPr/>
          <p:nvPr/>
        </p:nvSpPr>
        <p:spPr>
          <a:xfrm>
            <a:off x="1230262" y="6292458"/>
            <a:ext cx="1190626" cy="360040"/>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Comic Sans MS" pitchFamily="66" charset="0"/>
              </a:rPr>
              <a:t>Les voleurs</a:t>
            </a:r>
            <a:endParaRPr lang="fr-FR" sz="1200" dirty="0">
              <a:solidFill>
                <a:schemeClr val="tx1"/>
              </a:solidFill>
              <a:latin typeface="Comic Sans MS" pitchFamily="66" charset="0"/>
            </a:endParaRPr>
          </a:p>
        </p:txBody>
      </p:sp>
      <p:sp>
        <p:nvSpPr>
          <p:cNvPr id="25" name="ZoneTexte 24"/>
          <p:cNvSpPr txBox="1"/>
          <p:nvPr/>
        </p:nvSpPr>
        <p:spPr>
          <a:xfrm>
            <a:off x="2536304" y="5203864"/>
            <a:ext cx="4032448" cy="1477328"/>
          </a:xfrm>
          <a:prstGeom prst="rect">
            <a:avLst/>
          </a:prstGeom>
          <a:noFill/>
        </p:spPr>
        <p:txBody>
          <a:bodyPr wrap="square" rtlCol="0">
            <a:spAutoFit/>
          </a:bodyPr>
          <a:lstStyle/>
          <a:p>
            <a:pPr algn="just">
              <a:lnSpc>
                <a:spcPct val="250000"/>
              </a:lnSpc>
            </a:pPr>
            <a:r>
              <a:rPr lang="fr-FR" sz="1200" dirty="0" smtClean="0">
                <a:latin typeface="Comic Sans MS" pitchFamily="66" charset="0"/>
              </a:rPr>
              <a:t>adoptent le mode de vie des Romains.</a:t>
            </a:r>
          </a:p>
          <a:p>
            <a:pPr algn="just">
              <a:lnSpc>
                <a:spcPct val="250000"/>
              </a:lnSpc>
            </a:pPr>
            <a:r>
              <a:rPr lang="fr-FR" sz="1200" dirty="0" smtClean="0">
                <a:latin typeface="Comic Sans MS" pitchFamily="66" charset="0"/>
              </a:rPr>
              <a:t>détale au moindre signe de danger.</a:t>
            </a:r>
          </a:p>
          <a:p>
            <a:pPr algn="just">
              <a:lnSpc>
                <a:spcPct val="250000"/>
              </a:lnSpc>
            </a:pPr>
            <a:r>
              <a:rPr lang="fr-FR" sz="1200" dirty="0" smtClean="0">
                <a:latin typeface="Comic Sans MS" pitchFamily="66" charset="0"/>
              </a:rPr>
              <a:t>dérobent les objets précieux.</a:t>
            </a:r>
            <a:endParaRPr lang="fr-FR" sz="1200" dirty="0">
              <a:latin typeface="Comic Sans MS" pitchFamily="66" charset="0"/>
            </a:endParaRPr>
          </a:p>
        </p:txBody>
      </p:sp>
      <p:graphicFrame>
        <p:nvGraphicFramePr>
          <p:cNvPr id="26" name="Tableau 25"/>
          <p:cNvGraphicFramePr>
            <a:graphicFrameLocks noGrp="1"/>
          </p:cNvGraphicFramePr>
          <p:nvPr>
            <p:extLst>
              <p:ext uri="{D42A27DB-BD31-4B8C-83A1-F6EECF244321}">
                <p14:modId xmlns:p14="http://schemas.microsoft.com/office/powerpoint/2010/main" val="2068039394"/>
              </p:ext>
            </p:extLst>
          </p:nvPr>
        </p:nvGraphicFramePr>
        <p:xfrm>
          <a:off x="196042" y="7905328"/>
          <a:ext cx="6573927" cy="1554480"/>
        </p:xfrm>
        <a:graphic>
          <a:graphicData uri="http://schemas.openxmlformats.org/drawingml/2006/table">
            <a:tbl>
              <a:tblPr bandRow="1">
                <a:tableStyleId>{5C22544A-7EE6-4342-B048-85BDC9FD1C3A}</a:tableStyleId>
              </a:tblPr>
              <a:tblGrid>
                <a:gridCol w="2272468"/>
                <a:gridCol w="1752578"/>
                <a:gridCol w="216024"/>
                <a:gridCol w="2332857"/>
              </a:tblGrid>
              <a:tr h="144016">
                <a:tc>
                  <a:txBody>
                    <a:bodyPr/>
                    <a:lstStyle/>
                    <a:p>
                      <a:pPr algn="r"/>
                      <a:r>
                        <a:rPr lang="fr-FR" sz="1100" baseline="0" dirty="0" smtClean="0">
                          <a:latin typeface="Comic Sans MS" pitchFamily="66" charset="0"/>
                        </a:rPr>
                        <a:t>Tu</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mangeons des crêpes.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3216">
                <a:tc>
                  <a:txBody>
                    <a:bodyPr/>
                    <a:lstStyle/>
                    <a:p>
                      <a:pPr algn="r"/>
                      <a:r>
                        <a:rPr lang="fr-FR" sz="1100" dirty="0" smtClean="0">
                          <a:latin typeface="Comic Sans MS" pitchFamily="66" charset="0"/>
                        </a:rPr>
                        <a:t>Ton voisin et toi</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mangent</a:t>
                      </a:r>
                      <a:r>
                        <a:rPr lang="fr-FR" sz="1100" baseline="0" dirty="0" smtClean="0">
                          <a:latin typeface="Comic Sans MS" pitchFamily="66" charset="0"/>
                        </a:rPr>
                        <a:t> des crêpes.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9912">
                <a:tc>
                  <a:txBody>
                    <a:bodyPr/>
                    <a:lstStyle/>
                    <a:p>
                      <a:pPr algn="r"/>
                      <a:r>
                        <a:rPr lang="fr-FR" sz="1100" dirty="0" smtClean="0">
                          <a:latin typeface="Comic Sans MS" pitchFamily="66" charset="0"/>
                        </a:rPr>
                        <a:t>Clément et son père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voyagez en train.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Ta grand-mère</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voyage</a:t>
                      </a:r>
                      <a:r>
                        <a:rPr lang="fr-FR" sz="1100" baseline="0" dirty="0" smtClean="0">
                          <a:latin typeface="Comic Sans MS" pitchFamily="66" charset="0"/>
                        </a:rPr>
                        <a:t> en train.</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dirty="0" smtClean="0">
                          <a:latin typeface="Comic Sans MS" pitchFamily="66" charset="0"/>
                        </a:rPr>
                        <a:t>Elisabeth</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prépares de délicieux biscuits.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r"/>
                      <a:r>
                        <a:rPr lang="fr-FR" sz="1100" smtClean="0">
                          <a:latin typeface="Comic Sans MS" pitchFamily="66" charset="0"/>
                        </a:rPr>
                        <a:t>Justine et moi</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100" dirty="0" smtClean="0">
                          <a:latin typeface="Comic Sans MS" pitchFamily="66" charset="0"/>
                        </a:rPr>
                        <a:t>prépare de délicieux</a:t>
                      </a:r>
                      <a:r>
                        <a:rPr lang="fr-FR" sz="1100" baseline="0" dirty="0" smtClean="0">
                          <a:latin typeface="Comic Sans MS" pitchFamily="66" charset="0"/>
                        </a:rPr>
                        <a:t> biscuits.</a:t>
                      </a:r>
                      <a:endParaRPr lang="fr-FR" sz="11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27" name="Groupe 26"/>
          <p:cNvGrpSpPr/>
          <p:nvPr/>
        </p:nvGrpSpPr>
        <p:grpSpPr>
          <a:xfrm>
            <a:off x="116632" y="7041232"/>
            <a:ext cx="6653336" cy="495126"/>
            <a:chOff x="116632" y="1352600"/>
            <a:chExt cx="6653336" cy="495126"/>
          </a:xfrm>
        </p:grpSpPr>
        <p:grpSp>
          <p:nvGrpSpPr>
            <p:cNvPr id="28" name="Groupe 27"/>
            <p:cNvGrpSpPr/>
            <p:nvPr/>
          </p:nvGrpSpPr>
          <p:grpSpPr>
            <a:xfrm>
              <a:off x="116632" y="1352600"/>
              <a:ext cx="360040" cy="461665"/>
              <a:chOff x="116632" y="1352600"/>
              <a:chExt cx="360040" cy="461665"/>
            </a:xfrm>
          </p:grpSpPr>
          <p:sp>
            <p:nvSpPr>
              <p:cNvPr id="31" name="Ellipse 3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9" name="ZoneTexte 28"/>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chaque sujet avec le groupe verbal qui correspond.</a:t>
              </a:r>
              <a:endParaRPr lang="fr-FR" sz="1400" u="sng" dirty="0">
                <a:latin typeface="SimpleRonde" pitchFamily="2" charset="0"/>
              </a:endParaRPr>
            </a:p>
          </p:txBody>
        </p:sp>
        <p:sp>
          <p:nvSpPr>
            <p:cNvPr id="30" name="Rectangle à coins arrondis 2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Tree>
    <p:extLst>
      <p:ext uri="{BB962C8B-B14F-4D97-AF65-F5344CB8AC3E}">
        <p14:creationId xmlns:p14="http://schemas.microsoft.com/office/powerpoint/2010/main" val="131783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Autofit/>
          </a:bodyPr>
          <a:lstStyle/>
          <a:p>
            <a:r>
              <a:rPr lang="fr-FR" sz="2400" dirty="0" smtClean="0"/>
              <a:t>Le présent des verbes </a:t>
            </a:r>
            <a:r>
              <a:rPr lang="fr-FR" sz="2400" dirty="0"/>
              <a:t>du 1</a:t>
            </a:r>
            <a:r>
              <a:rPr lang="fr-FR" sz="2400" baseline="30000" dirty="0"/>
              <a:t>er</a:t>
            </a:r>
            <a:r>
              <a:rPr lang="fr-FR" sz="2400" dirty="0"/>
              <a:t> groupe</a:t>
            </a:r>
          </a:p>
        </p:txBody>
      </p:sp>
      <p:grpSp>
        <p:nvGrpSpPr>
          <p:cNvPr id="5" name="Groupe 4"/>
          <p:cNvGrpSpPr/>
          <p:nvPr/>
        </p:nvGrpSpPr>
        <p:grpSpPr>
          <a:xfrm>
            <a:off x="116632" y="3440832"/>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Récris la phrase suivante en changeant le sujet.</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12" name="Groupe 11"/>
          <p:cNvGrpSpPr/>
          <p:nvPr/>
        </p:nvGrpSpPr>
        <p:grpSpPr>
          <a:xfrm>
            <a:off x="116632" y="5817096"/>
            <a:ext cx="6653336" cy="818292"/>
            <a:chOff x="116632" y="1352600"/>
            <a:chExt cx="6653336" cy="818292"/>
          </a:xfrm>
        </p:grpSpPr>
        <p:grpSp>
          <p:nvGrpSpPr>
            <p:cNvPr id="13" name="Groupe 12"/>
            <p:cNvGrpSpPr/>
            <p:nvPr/>
          </p:nvGrpSpPr>
          <p:grpSpPr>
            <a:xfrm>
              <a:off x="116632" y="1352600"/>
              <a:ext cx="360040" cy="461665"/>
              <a:chOff x="116632" y="1352600"/>
              <a:chExt cx="360040" cy="461665"/>
            </a:xfrm>
          </p:grpSpPr>
          <p:sp>
            <p:nvSpPr>
              <p:cNvPr id="16" name="Ellipse 1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conjuguant le verbe entre parenthèses au présent.</a:t>
              </a:r>
              <a:endParaRPr lang="fr-FR" sz="1400" u="sng" dirty="0">
                <a:latin typeface="SimpleRonde" pitchFamily="2" charset="0"/>
              </a:endParaRPr>
            </a:p>
          </p:txBody>
        </p:sp>
        <p:sp>
          <p:nvSpPr>
            <p:cNvPr id="15" name="Rectangle à coins arrondis 1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8" name="ZoneTexte 17"/>
          <p:cNvSpPr txBox="1"/>
          <p:nvPr/>
        </p:nvSpPr>
        <p:spPr>
          <a:xfrm>
            <a:off x="296652" y="6483166"/>
            <a:ext cx="6372708" cy="2400657"/>
          </a:xfrm>
          <a:prstGeom prst="rect">
            <a:avLst/>
          </a:prstGeom>
          <a:noFill/>
        </p:spPr>
        <p:txBody>
          <a:bodyPr wrap="square" rtlCol="0">
            <a:spAutoFit/>
          </a:bodyPr>
          <a:lstStyle/>
          <a:p>
            <a:pPr algn="just">
              <a:lnSpc>
                <a:spcPct val="250000"/>
              </a:lnSpc>
            </a:pPr>
            <a:r>
              <a:rPr lang="fr-FR" sz="1200" dirty="0" smtClean="0">
                <a:latin typeface="Comic Sans MS" pitchFamily="66" charset="0"/>
              </a:rPr>
              <a:t>Le pâtissier (terminer) son gâteau.</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Les trains (entrer) dans la gare.</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Ton père et toi (profiter) du beau temps.</a:t>
            </a:r>
            <a:endParaRPr lang="fr-FR" sz="1200" dirty="0">
              <a:latin typeface="Comic Sans MS" pitchFamily="66" charset="0"/>
            </a:endParaRPr>
          </a:p>
        </p:txBody>
      </p:sp>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6960934"/>
            <a:ext cx="6192688" cy="502778"/>
          </a:xfrm>
          <a:prstGeom prst="rect">
            <a:avLst/>
          </a:prstGeom>
        </p:spPr>
      </p:pic>
      <p:pic>
        <p:nvPicPr>
          <p:cNvPr id="20" name="Image 1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7960494"/>
            <a:ext cx="6192688" cy="502778"/>
          </a:xfrm>
          <a:prstGeom prst="rect">
            <a:avLst/>
          </a:prstGeom>
        </p:spPr>
      </p:pic>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376064" y="8883823"/>
            <a:ext cx="6192688" cy="502778"/>
          </a:xfrm>
          <a:prstGeom prst="rect">
            <a:avLst/>
          </a:prstGeom>
        </p:spPr>
      </p:pic>
      <p:sp>
        <p:nvSpPr>
          <p:cNvPr id="32" name="ZoneTexte 31"/>
          <p:cNvSpPr txBox="1"/>
          <p:nvPr/>
        </p:nvSpPr>
        <p:spPr>
          <a:xfrm>
            <a:off x="321804" y="3728864"/>
            <a:ext cx="6372708" cy="1477328"/>
          </a:xfrm>
          <a:prstGeom prst="rect">
            <a:avLst/>
          </a:prstGeom>
          <a:noFill/>
        </p:spPr>
        <p:txBody>
          <a:bodyPr wrap="square" rtlCol="0">
            <a:spAutoFit/>
          </a:bodyPr>
          <a:lstStyle/>
          <a:p>
            <a:pPr algn="just">
              <a:lnSpc>
                <a:spcPct val="250000"/>
              </a:lnSpc>
            </a:pPr>
            <a:r>
              <a:rPr lang="fr-FR" sz="1200" dirty="0" smtClean="0">
                <a:latin typeface="Comic Sans MS" pitchFamily="66" charset="0"/>
              </a:rPr>
              <a:t>Thomas raconte son weekend à ses camarades.</a:t>
            </a:r>
          </a:p>
          <a:p>
            <a:pPr algn="just">
              <a:lnSpc>
                <a:spcPct val="250000"/>
              </a:lnSpc>
            </a:pPr>
            <a:endParaRPr lang="fr-FR" sz="1200" dirty="0">
              <a:latin typeface="Comic Sans MS" pitchFamily="66" charset="0"/>
            </a:endParaRPr>
          </a:p>
          <a:p>
            <a:pPr algn="just">
              <a:lnSpc>
                <a:spcPct val="250000"/>
              </a:lnSpc>
            </a:pPr>
            <a:r>
              <a:rPr lang="fr-FR" sz="1200" dirty="0" smtClean="0">
                <a:latin typeface="Comic Sans MS" pitchFamily="66" charset="0"/>
              </a:rPr>
              <a:t>Nous jouons dans un orchestre.</a:t>
            </a:r>
            <a:endParaRPr lang="fr-FR" sz="1200" dirty="0">
              <a:latin typeface="Comic Sans MS" pitchFamily="66" charset="0"/>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01216" y="4206632"/>
            <a:ext cx="6192688" cy="502778"/>
          </a:xfrm>
          <a:prstGeom prst="rect">
            <a:avLst/>
          </a:prstGeom>
        </p:spPr>
      </p:pic>
      <p:pic>
        <p:nvPicPr>
          <p:cNvPr id="34" name="Image 3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01216" y="5206192"/>
            <a:ext cx="6192688" cy="502778"/>
          </a:xfrm>
          <a:prstGeom prst="rect">
            <a:avLst/>
          </a:prstGeom>
        </p:spPr>
      </p:pic>
      <p:sp>
        <p:nvSpPr>
          <p:cNvPr id="30" name="ZoneTexte 29"/>
          <p:cNvSpPr txBox="1"/>
          <p:nvPr/>
        </p:nvSpPr>
        <p:spPr>
          <a:xfrm>
            <a:off x="387772" y="4295532"/>
            <a:ext cx="2016224" cy="369332"/>
          </a:xfrm>
          <a:prstGeom prst="rect">
            <a:avLst/>
          </a:prstGeom>
          <a:noFill/>
        </p:spPr>
        <p:txBody>
          <a:bodyPr wrap="square" rtlCol="0">
            <a:spAutoFit/>
          </a:bodyPr>
          <a:lstStyle/>
          <a:p>
            <a:r>
              <a:rPr lang="fr-FR" b="1" dirty="0" err="1" smtClean="0">
                <a:latin typeface="Cursive standard" pitchFamily="2" charset="0"/>
              </a:rPr>
              <a:t>Laly</a:t>
            </a:r>
            <a:r>
              <a:rPr lang="fr-FR" b="1" dirty="0" smtClean="0">
                <a:latin typeface="Cursive standard" pitchFamily="2" charset="0"/>
              </a:rPr>
              <a:t> et </a:t>
            </a:r>
            <a:r>
              <a:rPr lang="fr-FR" b="1" dirty="0" err="1" smtClean="0">
                <a:latin typeface="Cursive standard" pitchFamily="2" charset="0"/>
              </a:rPr>
              <a:t>Timéo</a:t>
            </a:r>
            <a:endParaRPr lang="fr-FR" b="1" dirty="0">
              <a:latin typeface="Cursive standard" pitchFamily="2" charset="0"/>
            </a:endParaRPr>
          </a:p>
        </p:txBody>
      </p:sp>
      <p:sp>
        <p:nvSpPr>
          <p:cNvPr id="35" name="ZoneTexte 34"/>
          <p:cNvSpPr txBox="1"/>
          <p:nvPr/>
        </p:nvSpPr>
        <p:spPr>
          <a:xfrm>
            <a:off x="401216" y="5295092"/>
            <a:ext cx="2016224" cy="369332"/>
          </a:xfrm>
          <a:prstGeom prst="rect">
            <a:avLst/>
          </a:prstGeom>
          <a:noFill/>
        </p:spPr>
        <p:txBody>
          <a:bodyPr wrap="square" rtlCol="0">
            <a:spAutoFit/>
          </a:bodyPr>
          <a:lstStyle/>
          <a:p>
            <a:r>
              <a:rPr lang="fr-FR" b="1" dirty="0" smtClean="0">
                <a:latin typeface="Cursive standard" pitchFamily="2" charset="0"/>
              </a:rPr>
              <a:t>Tu</a:t>
            </a:r>
            <a:endParaRPr lang="fr-FR" b="1" dirty="0">
              <a:latin typeface="Cursive standard" pitchFamily="2" charset="0"/>
            </a:endParaRPr>
          </a:p>
        </p:txBody>
      </p:sp>
      <p:grpSp>
        <p:nvGrpSpPr>
          <p:cNvPr id="31" name="Groupe 30"/>
          <p:cNvGrpSpPr/>
          <p:nvPr/>
        </p:nvGrpSpPr>
        <p:grpSpPr>
          <a:xfrm>
            <a:off x="116632" y="1136576"/>
            <a:ext cx="6653336" cy="495126"/>
            <a:chOff x="116632" y="1352600"/>
            <a:chExt cx="6653336" cy="495126"/>
          </a:xfrm>
        </p:grpSpPr>
        <p:grpSp>
          <p:nvGrpSpPr>
            <p:cNvPr id="36" name="Groupe 35"/>
            <p:cNvGrpSpPr/>
            <p:nvPr/>
          </p:nvGrpSpPr>
          <p:grpSpPr>
            <a:xfrm>
              <a:off x="116632" y="1352600"/>
              <a:ext cx="360040" cy="461665"/>
              <a:chOff x="116632" y="1352600"/>
              <a:chExt cx="360040" cy="461665"/>
            </a:xfrm>
          </p:grpSpPr>
          <p:sp>
            <p:nvSpPr>
              <p:cNvPr id="43" name="Ellipse 4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1" name="ZoneTexte 40"/>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le pronom personnel </a:t>
              </a:r>
              <a:r>
                <a:rPr lang="fr-FR" sz="1400" u="sng" smtClean="0">
                  <a:latin typeface="SimpleRonde" pitchFamily="2" charset="0"/>
                </a:rPr>
                <a:t>qui convient.</a:t>
              </a:r>
              <a:endParaRPr lang="fr-FR" sz="1400" u="sng" dirty="0">
                <a:latin typeface="SimpleRonde" pitchFamily="2" charset="0"/>
              </a:endParaRPr>
            </a:p>
          </p:txBody>
        </p:sp>
        <p:sp>
          <p:nvSpPr>
            <p:cNvPr id="42" name="Rectangle à coins arrondis 4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5" name="ZoneTexte 44"/>
          <p:cNvSpPr txBox="1"/>
          <p:nvPr/>
        </p:nvSpPr>
        <p:spPr>
          <a:xfrm>
            <a:off x="296652" y="1856656"/>
            <a:ext cx="3276364" cy="1569660"/>
          </a:xfrm>
          <a:prstGeom prst="rect">
            <a:avLst/>
          </a:prstGeom>
          <a:noFill/>
        </p:spPr>
        <p:txBody>
          <a:bodyPr wrap="square" rtlCol="0">
            <a:spAutoFit/>
          </a:bodyPr>
          <a:lstStyle/>
          <a:p>
            <a:pPr>
              <a:lnSpc>
                <a:spcPct val="200000"/>
              </a:lnSpc>
            </a:pPr>
            <a:r>
              <a:rPr lang="fr-FR" sz="1200" dirty="0" smtClean="0">
                <a:latin typeface="Comic Sans MS" pitchFamily="66" charset="0"/>
              </a:rPr>
              <a:t>............ ramasses les feuilles mortes.</a:t>
            </a:r>
          </a:p>
          <a:p>
            <a:pPr>
              <a:lnSpc>
                <a:spcPct val="200000"/>
              </a:lnSpc>
            </a:pPr>
            <a:r>
              <a:rPr lang="fr-FR" sz="1200" dirty="0" smtClean="0">
                <a:latin typeface="Comic Sans MS" pitchFamily="66" charset="0"/>
              </a:rPr>
              <a:t>............ plantent des arbustes.</a:t>
            </a:r>
          </a:p>
          <a:p>
            <a:pPr>
              <a:lnSpc>
                <a:spcPct val="200000"/>
              </a:lnSpc>
            </a:pPr>
            <a:r>
              <a:rPr lang="fr-FR" sz="1200" dirty="0" smtClean="0">
                <a:latin typeface="Comic Sans MS" pitchFamily="66" charset="0"/>
              </a:rPr>
              <a:t>............ dessinons un portrait.</a:t>
            </a:r>
          </a:p>
          <a:p>
            <a:pPr>
              <a:lnSpc>
                <a:spcPct val="200000"/>
              </a:lnSpc>
            </a:pPr>
            <a:r>
              <a:rPr lang="fr-FR" sz="1200" dirty="0" smtClean="0">
                <a:latin typeface="Comic Sans MS" pitchFamily="66" charset="0"/>
              </a:rPr>
              <a:t>............ dépassez vos concurrents.</a:t>
            </a:r>
            <a:endParaRPr lang="fr-FR" sz="1200" dirty="0">
              <a:latin typeface="Comic Sans MS" pitchFamily="66" charset="0"/>
            </a:endParaRPr>
          </a:p>
        </p:txBody>
      </p:sp>
      <p:sp>
        <p:nvSpPr>
          <p:cNvPr id="46" name="ZoneTexte 45"/>
          <p:cNvSpPr txBox="1"/>
          <p:nvPr/>
        </p:nvSpPr>
        <p:spPr>
          <a:xfrm>
            <a:off x="3573016" y="1856656"/>
            <a:ext cx="3196952" cy="1569660"/>
          </a:xfrm>
          <a:prstGeom prst="rect">
            <a:avLst/>
          </a:prstGeom>
          <a:noFill/>
        </p:spPr>
        <p:txBody>
          <a:bodyPr wrap="square" rtlCol="0">
            <a:spAutoFit/>
          </a:bodyPr>
          <a:lstStyle/>
          <a:p>
            <a:pPr>
              <a:lnSpc>
                <a:spcPct val="200000"/>
              </a:lnSpc>
            </a:pPr>
            <a:r>
              <a:rPr lang="fr-FR" sz="1200" dirty="0" smtClean="0">
                <a:latin typeface="Comic Sans MS" pitchFamily="66" charset="0"/>
              </a:rPr>
              <a:t>............ préférez une glace à la fraise.</a:t>
            </a:r>
          </a:p>
          <a:p>
            <a:pPr>
              <a:lnSpc>
                <a:spcPct val="200000"/>
              </a:lnSpc>
            </a:pPr>
            <a:r>
              <a:rPr lang="fr-FR" sz="1200" dirty="0" smtClean="0">
                <a:latin typeface="Comic Sans MS" pitchFamily="66" charset="0"/>
              </a:rPr>
              <a:t>............ portent des sacs très lourds.</a:t>
            </a:r>
          </a:p>
          <a:p>
            <a:pPr>
              <a:lnSpc>
                <a:spcPct val="200000"/>
              </a:lnSpc>
            </a:pPr>
            <a:r>
              <a:rPr lang="fr-FR" sz="1200" dirty="0" smtClean="0">
                <a:latin typeface="Comic Sans MS" pitchFamily="66" charset="0"/>
              </a:rPr>
              <a:t>............ enregistre un document.</a:t>
            </a:r>
          </a:p>
          <a:p>
            <a:pPr>
              <a:lnSpc>
                <a:spcPct val="200000"/>
              </a:lnSpc>
            </a:pPr>
            <a:r>
              <a:rPr lang="fr-FR" sz="1200" dirty="0" smtClean="0">
                <a:latin typeface="Comic Sans MS" pitchFamily="66" charset="0"/>
              </a:rPr>
              <a:t>............ coupe le pain.</a:t>
            </a:r>
            <a:endParaRPr lang="fr-FR" sz="1200" dirty="0">
              <a:latin typeface="Comic Sans MS" pitchFamily="66" charset="0"/>
            </a:endParaRPr>
          </a:p>
        </p:txBody>
      </p:sp>
      <p:cxnSp>
        <p:nvCxnSpPr>
          <p:cNvPr id="47" name="Connecteur droit 46"/>
          <p:cNvCxnSpPr/>
          <p:nvPr/>
        </p:nvCxnSpPr>
        <p:spPr>
          <a:xfrm>
            <a:off x="3472408" y="1856656"/>
            <a:ext cx="0" cy="1656184"/>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54504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2137</TotalTime>
  <Words>4038</Words>
  <Application>Microsoft Office PowerPoint</Application>
  <PresentationFormat>Format A4 (210 x 297 mm)</PresentationFormat>
  <Paragraphs>839</Paragraphs>
  <Slides>26</Slides>
  <Notes>2</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Gaëlle Lavillat</dc:creator>
  <cp:lastModifiedBy>Gaelle48</cp:lastModifiedBy>
  <cp:revision>151</cp:revision>
  <cp:lastPrinted>2015-03-26T13:39:08Z</cp:lastPrinted>
  <dcterms:created xsi:type="dcterms:W3CDTF">2013-08-25T18:45:11Z</dcterms:created>
  <dcterms:modified xsi:type="dcterms:W3CDTF">2016-11-19T21:27:41Z</dcterms:modified>
</cp:coreProperties>
</file>