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58" r:id="rId5"/>
    <p:sldId id="260" r:id="rId6"/>
    <p:sldId id="261" r:id="rId7"/>
    <p:sldId id="262" r:id="rId8"/>
    <p:sldId id="263" r:id="rId9"/>
    <p:sldId id="268" r:id="rId10"/>
    <p:sldId id="269" r:id="rId11"/>
    <p:sldId id="270" r:id="rId12"/>
    <p:sldId id="271" r:id="rId13"/>
    <p:sldId id="264" r:id="rId14"/>
    <p:sldId id="265" r:id="rId15"/>
    <p:sldId id="266" r:id="rId16"/>
    <p:sldId id="267" r:id="rId17"/>
    <p:sldId id="272" r:id="rId18"/>
    <p:sldId id="273" r:id="rId19"/>
    <p:sldId id="274" r:id="rId20"/>
    <p:sldId id="275" r:id="rId21"/>
    <p:sldId id="276" r:id="rId22"/>
    <p:sldId id="280" r:id="rId23"/>
    <p:sldId id="278" r:id="rId24"/>
    <p:sldId id="281" r:id="rId25"/>
    <p:sldId id="282" r:id="rId26"/>
    <p:sldId id="283" r:id="rId27"/>
    <p:sldId id="284" r:id="rId28"/>
    <p:sldId id="285" r:id="rId29"/>
    <p:sldId id="286" r:id="rId30"/>
    <p:sldId id="287" r:id="rId31"/>
    <p:sldId id="288" r:id="rId32"/>
    <p:sldId id="289" r:id="rId3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p:scale>
          <a:sx n="100" d="100"/>
          <a:sy n="100" d="100"/>
        </p:scale>
        <p:origin x="-2844" y="10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7E9E6-B47F-473C-A9B1-EFC3F322BB18}" type="datetimeFigureOut">
              <a:rPr lang="fr-FR" smtClean="0"/>
              <a:t>19/11/2016</a:t>
            </a:fld>
            <a:endParaRPr lang="fr-FR"/>
          </a:p>
        </p:txBody>
      </p:sp>
      <p:sp>
        <p:nvSpPr>
          <p:cNvPr id="4" name="Espace réservé de l'image des diapositives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394A3-2A4E-4883-8367-B6FB47A52D99}" type="slidenum">
              <a:rPr lang="fr-FR" smtClean="0"/>
              <a:t>‹N°›</a:t>
            </a:fld>
            <a:endParaRPr lang="fr-FR"/>
          </a:p>
        </p:txBody>
      </p:sp>
    </p:spTree>
    <p:extLst>
      <p:ext uri="{BB962C8B-B14F-4D97-AF65-F5344CB8AC3E}">
        <p14:creationId xmlns:p14="http://schemas.microsoft.com/office/powerpoint/2010/main" val="3535619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7C394A3-2A4E-4883-8367-B6FB47A52D99}" type="slidenum">
              <a:rPr lang="fr-FR" smtClean="0"/>
              <a:t>27</a:t>
            </a:fld>
            <a:endParaRPr lang="fr-FR"/>
          </a:p>
        </p:txBody>
      </p:sp>
    </p:spTree>
    <p:extLst>
      <p:ext uri="{BB962C8B-B14F-4D97-AF65-F5344CB8AC3E}">
        <p14:creationId xmlns:p14="http://schemas.microsoft.com/office/powerpoint/2010/main" val="56932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7C394A3-2A4E-4883-8367-B6FB47A52D99}" type="slidenum">
              <a:rPr lang="fr-FR" smtClean="0"/>
              <a:t>28</a:t>
            </a:fld>
            <a:endParaRPr lang="fr-FR"/>
          </a:p>
        </p:txBody>
      </p:sp>
    </p:spTree>
    <p:extLst>
      <p:ext uri="{BB962C8B-B14F-4D97-AF65-F5344CB8AC3E}">
        <p14:creationId xmlns:p14="http://schemas.microsoft.com/office/powerpoint/2010/main" val="569323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e1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158441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2"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3141486"/>
            <a:ext cx="3031332"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8" name="Espace réservé du pied de page 7"/>
          <p:cNvSpPr>
            <a:spLocks noGrp="1"/>
          </p:cNvSpPr>
          <p:nvPr>
            <p:ph type="ftr" sz="quarter" idx="11"/>
          </p:nvPr>
        </p:nvSpPr>
        <p:spPr>
          <a:xfrm>
            <a:off x="2343150" y="9181397"/>
            <a:ext cx="2171700" cy="527403"/>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76405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4" name="Espace réservé du pied de page 3"/>
          <p:cNvSpPr>
            <a:spLocks noGrp="1"/>
          </p:cNvSpPr>
          <p:nvPr>
            <p:ph type="ftr" sz="quarter" idx="11"/>
          </p:nvPr>
        </p:nvSpPr>
        <p:spPr>
          <a:xfrm>
            <a:off x="2343150" y="9181397"/>
            <a:ext cx="2171700" cy="527403"/>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037725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3" name="Espace réservé du pied de page 2"/>
          <p:cNvSpPr>
            <a:spLocks noGrp="1"/>
          </p:cNvSpPr>
          <p:nvPr>
            <p:ph type="ftr" sz="quarter" idx="11"/>
          </p:nvPr>
        </p:nvSpPr>
        <p:spPr>
          <a:xfrm>
            <a:off x="2343150" y="9181397"/>
            <a:ext cx="2171700" cy="527403"/>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297299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8"/>
            <a:ext cx="3833812"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14477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173612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2311402"/>
            <a:ext cx="6172200" cy="653750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1662203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3"/>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42511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301208" y="299049"/>
            <a:ext cx="1336282" cy="693372"/>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05086" y="338788"/>
            <a:ext cx="1336282"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600" dirty="0" smtClean="0">
                <a:solidFill>
                  <a:schemeClr val="tx1">
                    <a:lumMod val="95000"/>
                    <a:lumOff val="5000"/>
                  </a:schemeClr>
                </a:solidFill>
                <a:effectLst>
                  <a:outerShdw blurRad="38100" dist="38100" dir="2700000" algn="tl">
                    <a:srgbClr val="000000">
                      <a:alpha val="43137"/>
                    </a:srgbClr>
                  </a:outerShdw>
                </a:effectLst>
                <a:latin typeface="Sketch Nice" pitchFamily="66" charset="0"/>
              </a:rPr>
              <a:t>G</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63367"/>
            <a:ext cx="821388" cy="830997"/>
          </a:xfrm>
          <a:prstGeom prst="rect">
            <a:avLst/>
          </a:prstGeom>
          <a:noFill/>
        </p:spPr>
        <p:txBody>
          <a:bodyPr wrap="square" rtlCol="0">
            <a:spAutoFit/>
          </a:bodyPr>
          <a:lstStyle/>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p>
          <a:p>
            <a:pPr algn="ctr"/>
            <a:r>
              <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34925"/>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
        <p:nvSpPr>
          <p:cNvPr id="16" name="Espace réservé du texte 15"/>
          <p:cNvSpPr>
            <a:spLocks noGrp="1"/>
          </p:cNvSpPr>
          <p:nvPr>
            <p:ph type="body" sz="quarter" idx="11" hasCustomPrompt="1"/>
          </p:nvPr>
        </p:nvSpPr>
        <p:spPr>
          <a:xfrm>
            <a:off x="5949280" y="317873"/>
            <a:ext cx="832074" cy="693737"/>
          </a:xfrm>
          <a:prstGeom prst="rect">
            <a:avLst/>
          </a:prstGeom>
        </p:spPr>
        <p:txBody>
          <a:bodyPr>
            <a:normAutofit/>
          </a:bodyPr>
          <a:lstStyle>
            <a:lvl1pPr marL="0" indent="0">
              <a:buNone/>
              <a:defRPr sz="3600" b="0">
                <a:solidFill>
                  <a:schemeClr val="tx1">
                    <a:lumMod val="95000"/>
                    <a:lumOff val="5000"/>
                  </a:schemeClr>
                </a:solidFill>
                <a:effectLst>
                  <a:outerShdw blurRad="38100" dist="38100" dir="2700000" algn="tl">
                    <a:srgbClr val="000000">
                      <a:alpha val="43137"/>
                    </a:srgbClr>
                  </a:outerShdw>
                </a:effectLst>
                <a:latin typeface="Sketch Nice" pitchFamily="66" charset="0"/>
              </a:defRPr>
            </a:lvl1pPr>
          </a:lstStyle>
          <a:p>
            <a:pPr lvl="0"/>
            <a:r>
              <a:rPr lang="fr-FR" dirty="0" smtClean="0"/>
              <a:t>_</a:t>
            </a:r>
            <a:endParaRPr lang="fr-FR" dirty="0"/>
          </a:p>
        </p:txBody>
      </p:sp>
      <p:sp>
        <p:nvSpPr>
          <p:cNvPr id="17" name="Espace réservé du texte 15"/>
          <p:cNvSpPr>
            <a:spLocks noGrp="1"/>
          </p:cNvSpPr>
          <p:nvPr>
            <p:ph type="body" sz="quarter" idx="12" hasCustomPrompt="1"/>
          </p:nvPr>
        </p:nvSpPr>
        <p:spPr>
          <a:xfrm>
            <a:off x="1052736" y="560512"/>
            <a:ext cx="1152128" cy="350609"/>
          </a:xfrm>
          <a:prstGeom prst="rect">
            <a:avLst/>
          </a:prstGeom>
        </p:spPr>
        <p:txBody>
          <a:bodyPr>
            <a:noAutofit/>
          </a:bodyPr>
          <a:lstStyle>
            <a:lvl1pPr marL="0" indent="0">
              <a:buNone/>
              <a:defRPr sz="4000" b="0">
                <a:latin typeface="Sketch Nice" pitchFamily="66" charset="0"/>
              </a:defRPr>
            </a:lvl1pPr>
          </a:lstStyle>
          <a:p>
            <a:pPr lvl="0"/>
            <a:r>
              <a:rPr lang="fr-FR" dirty="0" smtClean="0"/>
              <a:t>*</a:t>
            </a:r>
            <a:endParaRPr lang="fr-FR" dirty="0"/>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Tree>
    <p:extLst>
      <p:ext uri="{BB962C8B-B14F-4D97-AF65-F5344CB8AC3E}">
        <p14:creationId xmlns:p14="http://schemas.microsoft.com/office/powerpoint/2010/main" val="1693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e2 eval 1">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1</a:t>
            </a:r>
          </a:p>
        </p:txBody>
      </p:sp>
      <p:sp>
        <p:nvSpPr>
          <p:cNvPr id="11" name="Ellipse 10"/>
          <p:cNvSpPr/>
          <p:nvPr userDrawn="1"/>
        </p:nvSpPr>
        <p:spPr>
          <a:xfrm>
            <a:off x="135701" y="110132"/>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198337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1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134408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e2 eval 2">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2</a:t>
            </a:r>
          </a:p>
        </p:txBody>
      </p:sp>
      <p:sp>
        <p:nvSpPr>
          <p:cNvPr id="11" name="Ellipse 10"/>
          <p:cNvSpPr/>
          <p:nvPr userDrawn="1"/>
        </p:nvSpPr>
        <p:spPr>
          <a:xfrm>
            <a:off x="135701" y="110132"/>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14"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254034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1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55701"/>
            <a:ext cx="821388" cy="646331"/>
          </a:xfrm>
          <a:prstGeom prst="rect">
            <a:avLst/>
          </a:prstGeom>
          <a:noFill/>
        </p:spPr>
        <p:txBody>
          <a:bodyPr wrap="square" rtlCol="0">
            <a:spAutoFit/>
          </a:bodyPr>
          <a:lstStyle/>
          <a:p>
            <a:pPr algn="ctr"/>
            <a:r>
              <a:rPr lang="fr-FR" sz="36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CE1</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113729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e2 eval 3">
    <p:spTree>
      <p:nvGrpSpPr>
        <p:cNvPr id="1" name=""/>
        <p:cNvGrpSpPr/>
        <p:nvPr/>
      </p:nvGrpSpPr>
      <p:grpSpPr>
        <a:xfrm>
          <a:off x="0" y="0"/>
          <a:ext cx="0" cy="0"/>
          <a:chOff x="0" y="0"/>
          <a:chExt cx="0" cy="0"/>
        </a:xfrm>
      </p:grpSpPr>
      <p:sp>
        <p:nvSpPr>
          <p:cNvPr id="9" name="Rectangle 3"/>
          <p:cNvSpPr/>
          <p:nvPr userDrawn="1"/>
        </p:nvSpPr>
        <p:spPr>
          <a:xfrm>
            <a:off x="0" y="0"/>
            <a:ext cx="6858000" cy="1045029"/>
          </a:xfrm>
          <a:custGeom>
            <a:avLst/>
            <a:gdLst>
              <a:gd name="connsiteX0" fmla="*/ 0 w 6858000"/>
              <a:gd name="connsiteY0" fmla="*/ 0 h 1064568"/>
              <a:gd name="connsiteX1" fmla="*/ 6858000 w 6858000"/>
              <a:gd name="connsiteY1" fmla="*/ 0 h 1064568"/>
              <a:gd name="connsiteX2" fmla="*/ 6858000 w 6858000"/>
              <a:gd name="connsiteY2" fmla="*/ 1064568 h 1064568"/>
              <a:gd name="connsiteX3" fmla="*/ 0 w 6858000"/>
              <a:gd name="connsiteY3" fmla="*/ 1064568 h 1064568"/>
              <a:gd name="connsiteX4" fmla="*/ 0 w 6858000"/>
              <a:gd name="connsiteY4" fmla="*/ 0 h 1064568"/>
              <a:gd name="connsiteX0" fmla="*/ 0 w 6858000"/>
              <a:gd name="connsiteY0" fmla="*/ 0 h 1361748"/>
              <a:gd name="connsiteX1" fmla="*/ 6858000 w 6858000"/>
              <a:gd name="connsiteY1" fmla="*/ 0 h 1361748"/>
              <a:gd name="connsiteX2" fmla="*/ 6858000 w 6858000"/>
              <a:gd name="connsiteY2" fmla="*/ 1064568 h 1361748"/>
              <a:gd name="connsiteX3" fmla="*/ 0 w 6858000"/>
              <a:gd name="connsiteY3" fmla="*/ 1361748 h 1361748"/>
              <a:gd name="connsiteX4" fmla="*/ 0 w 6858000"/>
              <a:gd name="connsiteY4" fmla="*/ 0 h 1361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00" h="1361748">
                <a:moveTo>
                  <a:pt x="0" y="0"/>
                </a:moveTo>
                <a:lnTo>
                  <a:pt x="6858000" y="0"/>
                </a:lnTo>
                <a:lnTo>
                  <a:pt x="6858000" y="1064568"/>
                </a:lnTo>
                <a:lnTo>
                  <a:pt x="0" y="1361748"/>
                </a:lnTo>
                <a:lnTo>
                  <a:pt x="0" y="0"/>
                </a:lnTo>
                <a:close/>
              </a:path>
            </a:pathLst>
          </a:cu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userDrawn="1"/>
        </p:nvSpPr>
        <p:spPr>
          <a:xfrm>
            <a:off x="5413354" y="641802"/>
            <a:ext cx="1336282" cy="333740"/>
          </a:xfrm>
          <a:prstGeom prst="roundRect">
            <a:avLst/>
          </a:prstGeom>
          <a:solidFill>
            <a:schemeClr val="bg1"/>
          </a:solidFill>
          <a:ln w="19050">
            <a:solidFill>
              <a:schemeClr val="tx1">
                <a:lumMod val="65000"/>
                <a:lumOff val="35000"/>
              </a:schemeClr>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dirty="0" smtClean="0">
              <a:solidFill>
                <a:schemeClr val="tx1">
                  <a:lumMod val="65000"/>
                  <a:lumOff val="35000"/>
                </a:schemeClr>
              </a:solidFill>
              <a:effectLst>
                <a:outerShdw blurRad="38100" dist="38100" dir="2700000" algn="tl">
                  <a:srgbClr val="000000">
                    <a:alpha val="43137"/>
                  </a:srgbClr>
                </a:outerShdw>
              </a:effectLst>
              <a:latin typeface="Cooper Std Black" pitchFamily="18" charset="0"/>
            </a:endParaRPr>
          </a:p>
        </p:txBody>
      </p:sp>
      <p:sp>
        <p:nvSpPr>
          <p:cNvPr id="8" name="ZoneTexte 7"/>
          <p:cNvSpPr txBox="1"/>
          <p:nvPr userDrawn="1"/>
        </p:nvSpPr>
        <p:spPr>
          <a:xfrm>
            <a:off x="5413354" y="641802"/>
            <a:ext cx="1336282"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lumMod val="95000"/>
                    <a:lumOff val="5000"/>
                  </a:schemeClr>
                </a:solidFill>
                <a:effectLst>
                  <a:outerShdw blurRad="38100" dist="38100" dir="2700000" algn="tl">
                    <a:srgbClr val="000000">
                      <a:alpha val="43137"/>
                    </a:srgbClr>
                  </a:outerShdw>
                </a:effectLst>
                <a:latin typeface="Berlin Sans FB Demi" pitchFamily="34" charset="0"/>
              </a:rPr>
              <a:t>Evaluation 3</a:t>
            </a:r>
          </a:p>
        </p:txBody>
      </p:sp>
      <p:sp>
        <p:nvSpPr>
          <p:cNvPr id="11" name="Ellipse 10"/>
          <p:cNvSpPr/>
          <p:nvPr userDrawn="1"/>
        </p:nvSpPr>
        <p:spPr>
          <a:xfrm>
            <a:off x="135701" y="110132"/>
            <a:ext cx="821388" cy="810420"/>
          </a:xfrm>
          <a:prstGeom prst="ellipse">
            <a:avLst/>
          </a:prstGeom>
          <a:solidFill>
            <a:srgbClr val="00CC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userDrawn="1"/>
        </p:nvSpPr>
        <p:spPr>
          <a:xfrm rot="20976963">
            <a:off x="118912" y="186479"/>
            <a:ext cx="821388" cy="584775"/>
          </a:xfrm>
          <a:prstGeom prst="rect">
            <a:avLst/>
          </a:prstGeom>
          <a:noFill/>
        </p:spPr>
        <p:txBody>
          <a:bodyPr wrap="square" rtlCol="0">
            <a:spAutoFit/>
          </a:bodyPr>
          <a:lstStyle/>
          <a:p>
            <a:pPr algn="ctr"/>
            <a:r>
              <a:rPr lang="fr-FR" sz="32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rPr>
              <a:t>CE2</a:t>
            </a:r>
            <a:endParaRPr lang="fr-FR" sz="2400" dirty="0" smtClean="0">
              <a:solidFill>
                <a:schemeClr val="tx1">
                  <a:lumMod val="65000"/>
                  <a:lumOff val="35000"/>
                </a:schemeClr>
              </a:solidFill>
              <a:effectLst>
                <a:outerShdw blurRad="38100" dist="38100" dir="2700000" algn="tl">
                  <a:srgbClr val="000000">
                    <a:alpha val="43137"/>
                  </a:srgbClr>
                </a:outerShdw>
              </a:effectLst>
              <a:latin typeface="28 Days Later" pitchFamily="34" charset="0"/>
            </a:endParaRPr>
          </a:p>
        </p:txBody>
      </p:sp>
      <p:sp>
        <p:nvSpPr>
          <p:cNvPr id="2" name="ZoneTexte 1"/>
          <p:cNvSpPr txBox="1"/>
          <p:nvPr userDrawn="1"/>
        </p:nvSpPr>
        <p:spPr>
          <a:xfrm>
            <a:off x="5157192" y="9705528"/>
            <a:ext cx="1800200" cy="215444"/>
          </a:xfrm>
          <a:prstGeom prst="rect">
            <a:avLst/>
          </a:prstGeom>
          <a:noFill/>
        </p:spPr>
        <p:txBody>
          <a:bodyPr wrap="square" rtlCol="0">
            <a:spAutoFit/>
          </a:bodyPr>
          <a:lstStyle/>
          <a:p>
            <a:r>
              <a:rPr lang="fr-FR" sz="800" spc="50" baseline="0" dirty="0" smtClean="0">
                <a:solidFill>
                  <a:schemeClr val="bg1"/>
                </a:solidFill>
              </a:rPr>
              <a:t>http://www.mysticlolly-leblog.fr</a:t>
            </a:r>
            <a:endParaRPr lang="fr-FR" sz="800" spc="50" baseline="0" dirty="0">
              <a:solidFill>
                <a:schemeClr val="bg1"/>
              </a:solidFill>
            </a:endParaRPr>
          </a:p>
        </p:txBody>
      </p:sp>
      <p:sp>
        <p:nvSpPr>
          <p:cNvPr id="10" name="Espace réservé du texte 13"/>
          <p:cNvSpPr>
            <a:spLocks noGrp="1"/>
          </p:cNvSpPr>
          <p:nvPr>
            <p:ph type="body" sz="quarter" idx="10" hasCustomPrompt="1"/>
          </p:nvPr>
        </p:nvSpPr>
        <p:spPr>
          <a:xfrm>
            <a:off x="1038225" y="56456"/>
            <a:ext cx="4262438" cy="610810"/>
          </a:xfrm>
          <a:prstGeom prst="rect">
            <a:avLst/>
          </a:prstGeom>
        </p:spPr>
        <p:txBody>
          <a:bodyPr anchor="t"/>
          <a:lstStyle>
            <a:lvl1pPr marL="0" indent="0">
              <a:buNone/>
              <a:defRPr>
                <a:solidFill>
                  <a:schemeClr val="bg1"/>
                </a:solidFill>
                <a:effectLst>
                  <a:outerShdw blurRad="38100" dist="38100" dir="2700000" algn="tl">
                    <a:srgbClr val="000000">
                      <a:alpha val="43137"/>
                    </a:srgbClr>
                  </a:outerShdw>
                </a:effectLst>
                <a:latin typeface="Berlin Sans FB Demi" pitchFamily="34" charset="0"/>
              </a:defRPr>
            </a:lvl1pPr>
          </a:lstStyle>
          <a:p>
            <a:pPr lvl="0"/>
            <a:r>
              <a:rPr lang="fr-FR" dirty="0" smtClean="0"/>
              <a:t>Titre</a:t>
            </a:r>
            <a:endParaRPr lang="fr-FR" dirty="0"/>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266" y="579234"/>
            <a:ext cx="957942" cy="522514"/>
          </a:xfrm>
          <a:prstGeom prst="rect">
            <a:avLst/>
          </a:prstGeom>
        </p:spPr>
      </p:pic>
    </p:spTree>
    <p:extLst>
      <p:ext uri="{BB962C8B-B14F-4D97-AF65-F5344CB8AC3E}">
        <p14:creationId xmlns:p14="http://schemas.microsoft.com/office/powerpoint/2010/main" val="81383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342900" y="2311402"/>
            <a:ext cx="6172200" cy="6537502"/>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97629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5" name="Espace réservé du pied de page 4"/>
          <p:cNvSpPr>
            <a:spLocks noGrp="1"/>
          </p:cNvSpPr>
          <p:nvPr>
            <p:ph type="ftr" sz="quarter" idx="11"/>
          </p:nvPr>
        </p:nvSpPr>
        <p:spPr>
          <a:xfrm>
            <a:off x="2343150" y="9181397"/>
            <a:ext cx="2171700" cy="527403"/>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3288387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342900" y="9181397"/>
            <a:ext cx="1600200" cy="527403"/>
          </a:xfrm>
          <a:prstGeom prst="rect">
            <a:avLst/>
          </a:prstGeom>
        </p:spPr>
        <p:txBody>
          <a:bodyPr/>
          <a:lstStyle/>
          <a:p>
            <a:fld id="{03F5CDA8-7F91-4151-A02E-F96C2706F85B}" type="datetimeFigureOut">
              <a:rPr lang="fr-FR" smtClean="0"/>
              <a:pPr/>
              <a:t>19/11/2016</a:t>
            </a:fld>
            <a:endParaRPr lang="fr-FR"/>
          </a:p>
        </p:txBody>
      </p:sp>
      <p:sp>
        <p:nvSpPr>
          <p:cNvPr id="6" name="Espace réservé du pied de page 5"/>
          <p:cNvSpPr>
            <a:spLocks noGrp="1"/>
          </p:cNvSpPr>
          <p:nvPr>
            <p:ph type="ftr" sz="quarter" idx="11"/>
          </p:nvPr>
        </p:nvSpPr>
        <p:spPr>
          <a:xfrm>
            <a:off x="2343150" y="9181397"/>
            <a:ext cx="2171700" cy="527403"/>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4914900" y="9181397"/>
            <a:ext cx="1600200" cy="527403"/>
          </a:xfrm>
          <a:prstGeom prst="rect">
            <a:avLst/>
          </a:prstGeom>
        </p:spPr>
        <p:txBody>
          <a:bodyPr/>
          <a:lstStyle/>
          <a:p>
            <a:fld id="{35F33ABD-7102-4DF2-B79C-6BB7428CDCEC}" type="slidenum">
              <a:rPr lang="fr-FR" smtClean="0"/>
              <a:pPr/>
              <a:t>‹N°›</a:t>
            </a:fld>
            <a:endParaRPr lang="fr-FR"/>
          </a:p>
        </p:txBody>
      </p:sp>
    </p:spTree>
    <p:extLst>
      <p:ext uri="{BB962C8B-B14F-4D97-AF65-F5344CB8AC3E}">
        <p14:creationId xmlns:p14="http://schemas.microsoft.com/office/powerpoint/2010/main" val="239780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trombone"/>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55575" y="-136525"/>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p:cNvSpPr txBox="1"/>
          <p:nvPr userDrawn="1"/>
        </p:nvSpPr>
        <p:spPr>
          <a:xfrm>
            <a:off x="5340499" y="9722793"/>
            <a:ext cx="1584176" cy="230832"/>
          </a:xfrm>
          <a:prstGeom prst="rect">
            <a:avLst/>
          </a:prstGeom>
          <a:noFill/>
        </p:spPr>
        <p:txBody>
          <a:bodyPr wrap="square" rtlCol="0">
            <a:spAutoFit/>
          </a:bodyPr>
          <a:lstStyle/>
          <a:p>
            <a:pPr algn="r"/>
            <a:r>
              <a:rPr lang="fr-FR" sz="900" dirty="0" smtClean="0">
                <a:solidFill>
                  <a:schemeClr val="bg1">
                    <a:lumMod val="65000"/>
                  </a:schemeClr>
                </a:solidFill>
              </a:rPr>
              <a:t>http://www.mysticlolly.fr</a:t>
            </a:r>
            <a:endParaRPr lang="fr-FR" sz="900" dirty="0">
              <a:solidFill>
                <a:schemeClr val="bg1">
                  <a:lumMod val="65000"/>
                </a:schemeClr>
              </a:solidFill>
            </a:endParaRPr>
          </a:p>
        </p:txBody>
      </p:sp>
    </p:spTree>
    <p:extLst>
      <p:ext uri="{BB962C8B-B14F-4D97-AF65-F5344CB8AC3E}">
        <p14:creationId xmlns:p14="http://schemas.microsoft.com/office/powerpoint/2010/main" val="18902505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1" r:id="rId5"/>
    <p:sldLayoutId id="2147483664"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L’ordre alphabétique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38554"/>
          </a:xfrm>
          <a:prstGeom prst="rect">
            <a:avLst/>
          </a:prstGeom>
          <a:noFill/>
        </p:spPr>
        <p:txBody>
          <a:bodyPr wrap="square" rtlCol="0">
            <a:spAutoFit/>
          </a:bodyPr>
          <a:lstStyle/>
          <a:p>
            <a:r>
              <a:rPr lang="fr-FR" sz="1600" u="sng" dirty="0" smtClean="0">
                <a:latin typeface="SimpleRonde" pitchFamily="2" charset="0"/>
              </a:rPr>
              <a:t>Complète les devinettes suivantes :</a:t>
            </a:r>
            <a:endParaRPr lang="fr-FR" sz="1600" u="sng" dirty="0">
              <a:latin typeface="SimpleRonde"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765656604"/>
              </p:ext>
            </p:extLst>
          </p:nvPr>
        </p:nvGraphicFramePr>
        <p:xfrm>
          <a:off x="272838" y="2000672"/>
          <a:ext cx="6396522" cy="1404156"/>
        </p:xfrm>
        <a:graphic>
          <a:graphicData uri="http://schemas.openxmlformats.org/drawingml/2006/table">
            <a:tbl>
              <a:tblPr firstRow="1" bandRow="1">
                <a:tableStyleId>{5C22544A-7EE6-4342-B048-85BDC9FD1C3A}</a:tableStyleId>
              </a:tblPr>
              <a:tblGrid>
                <a:gridCol w="2464552"/>
                <a:gridCol w="810332"/>
                <a:gridCol w="2401558"/>
                <a:gridCol w="720080"/>
              </a:tblGrid>
              <a:tr h="468052">
                <a:tc>
                  <a:txBody>
                    <a:bodyPr/>
                    <a:lstStyle/>
                    <a:p>
                      <a:r>
                        <a:rPr lang="fr-FR" sz="1200" b="0" dirty="0" smtClean="0">
                          <a:solidFill>
                            <a:schemeClr val="tx1"/>
                          </a:solidFill>
                          <a:latin typeface="+mj-lt"/>
                        </a:rPr>
                        <a:t>Je suis la 7</a:t>
                      </a:r>
                      <a:r>
                        <a:rPr lang="fr-FR" sz="1200" b="0" baseline="30000" dirty="0" smtClean="0">
                          <a:solidFill>
                            <a:schemeClr val="tx1"/>
                          </a:solidFill>
                          <a:latin typeface="+mj-lt"/>
                        </a:rPr>
                        <a:t>ème</a:t>
                      </a:r>
                      <a:r>
                        <a:rPr lang="fr-FR" sz="1200" b="0" dirty="0" smtClean="0">
                          <a:solidFill>
                            <a:schemeClr val="tx1"/>
                          </a:solidFill>
                          <a:latin typeface="+mj-lt"/>
                        </a:rPr>
                        <a:t> lettre</a:t>
                      </a:r>
                      <a:r>
                        <a:rPr lang="fr-FR" sz="1200" b="0" baseline="0" dirty="0" smtClean="0">
                          <a:solidFill>
                            <a:schemeClr val="tx1"/>
                          </a:solidFill>
                          <a:latin typeface="+mj-lt"/>
                        </a:rPr>
                        <a:t> de l’alphabet :</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Je suis la 16</a:t>
                      </a:r>
                      <a:r>
                        <a:rPr lang="fr-FR" sz="1200" b="0" kern="1200" baseline="30000" dirty="0" smtClean="0">
                          <a:solidFill>
                            <a:schemeClr val="tx1"/>
                          </a:solidFill>
                          <a:latin typeface="+mn-lt"/>
                          <a:ea typeface="+mn-ea"/>
                          <a:cs typeface="+mn-cs"/>
                        </a:rPr>
                        <a:t>ème</a:t>
                      </a:r>
                      <a:r>
                        <a:rPr lang="fr-FR" sz="1200" b="0" kern="1200" dirty="0" smtClean="0">
                          <a:solidFill>
                            <a:schemeClr val="tx1"/>
                          </a:solidFill>
                          <a:latin typeface="+mn-lt"/>
                          <a:ea typeface="+mn-ea"/>
                          <a:cs typeface="+mn-cs"/>
                        </a:rPr>
                        <a:t> lettre</a:t>
                      </a:r>
                      <a:r>
                        <a:rPr lang="fr-FR" sz="1200" b="0" kern="1200" baseline="0" dirty="0" smtClean="0">
                          <a:solidFill>
                            <a:schemeClr val="tx1"/>
                          </a:solidFill>
                          <a:latin typeface="+mn-lt"/>
                          <a:ea typeface="+mn-ea"/>
                          <a:cs typeface="+mn-cs"/>
                        </a:rPr>
                        <a:t> de l’alphabet :</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Je suis la 22</a:t>
                      </a:r>
                      <a:r>
                        <a:rPr lang="fr-FR" sz="1200" b="0" kern="1200" baseline="30000" dirty="0" smtClean="0">
                          <a:solidFill>
                            <a:schemeClr val="tx1"/>
                          </a:solidFill>
                          <a:latin typeface="+mn-lt"/>
                          <a:ea typeface="+mn-ea"/>
                          <a:cs typeface="+mn-cs"/>
                        </a:rPr>
                        <a:t>ème</a:t>
                      </a:r>
                      <a:r>
                        <a:rPr lang="fr-FR" sz="1200" b="0" kern="1200" dirty="0" smtClean="0">
                          <a:solidFill>
                            <a:schemeClr val="tx1"/>
                          </a:solidFill>
                          <a:latin typeface="+mn-lt"/>
                          <a:ea typeface="+mn-ea"/>
                          <a:cs typeface="+mn-cs"/>
                        </a:rPr>
                        <a:t> lettre</a:t>
                      </a:r>
                      <a:r>
                        <a:rPr lang="fr-FR" sz="1200" b="0" kern="1200" baseline="0" dirty="0" smtClean="0">
                          <a:solidFill>
                            <a:schemeClr val="tx1"/>
                          </a:solidFill>
                          <a:latin typeface="+mn-lt"/>
                          <a:ea typeface="+mn-ea"/>
                          <a:cs typeface="+mn-cs"/>
                        </a:rPr>
                        <a:t> de l’alphabet :</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dirty="0" smtClean="0">
                          <a:solidFill>
                            <a:schemeClr val="tx1"/>
                          </a:solidFill>
                          <a:latin typeface="+mj-lt"/>
                        </a:rPr>
                        <a:t>Je suis entre le T et le V :</a:t>
                      </a:r>
                      <a:endParaRPr lang="fr-FR" sz="1200" b="0" dirty="0">
                        <a:solidFill>
                          <a:schemeClr val="tx1"/>
                        </a:solidFill>
                        <a:latin typeface="+mj-lt"/>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dirty="0" smtClean="0">
                          <a:solidFill>
                            <a:schemeClr val="tx1"/>
                          </a:solidFill>
                          <a:latin typeface="+mj-lt"/>
                        </a:rPr>
                        <a:t>Je suis entre le L et le N :</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kern="1200" dirty="0" smtClean="0">
                          <a:solidFill>
                            <a:schemeClr val="tx1"/>
                          </a:solidFill>
                          <a:latin typeface="+mn-lt"/>
                          <a:ea typeface="+mn-ea"/>
                          <a:cs typeface="+mn-cs"/>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dirty="0" smtClean="0">
                          <a:solidFill>
                            <a:schemeClr val="tx1"/>
                          </a:solidFill>
                          <a:latin typeface="+mj-lt"/>
                        </a:rPr>
                        <a:t>Je suis entre le C et le E :</a:t>
                      </a:r>
                      <a:endParaRPr lang="fr-FR" sz="1200" b="0" dirty="0">
                        <a:solidFill>
                          <a:schemeClr val="tx1"/>
                        </a:solidFill>
                        <a:latin typeface="+mj-lt"/>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kern="1200" dirty="0" smtClean="0">
                          <a:solidFill>
                            <a:schemeClr val="tx1"/>
                          </a:solidFill>
                          <a:latin typeface="+mn-lt"/>
                          <a:ea typeface="+mn-ea"/>
                          <a:cs typeface="+mn-cs"/>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e 26"/>
          <p:cNvGrpSpPr/>
          <p:nvPr/>
        </p:nvGrpSpPr>
        <p:grpSpPr>
          <a:xfrm>
            <a:off x="116632" y="3728864"/>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894366"/>
            <a:ext cx="6192688" cy="338554"/>
          </a:xfrm>
          <a:prstGeom prst="rect">
            <a:avLst/>
          </a:prstGeom>
          <a:noFill/>
        </p:spPr>
        <p:txBody>
          <a:bodyPr wrap="square" rtlCol="0">
            <a:spAutoFit/>
          </a:bodyPr>
          <a:lstStyle/>
          <a:p>
            <a:r>
              <a:rPr lang="fr-FR" sz="1600" u="sng" dirty="0" smtClean="0">
                <a:latin typeface="SimpleRonde" pitchFamily="2" charset="0"/>
              </a:rPr>
              <a:t>Récris les mots de ces listes dans l’ordre alphabétique.</a:t>
            </a:r>
            <a:endParaRPr lang="fr-FR" sz="1600" u="sng" dirty="0">
              <a:latin typeface="SimpleRonde" pitchFamily="2" charset="0"/>
            </a:endParaRPr>
          </a:p>
        </p:txBody>
      </p:sp>
      <p:sp>
        <p:nvSpPr>
          <p:cNvPr id="2" name="ZoneTexte 1"/>
          <p:cNvSpPr txBox="1"/>
          <p:nvPr/>
        </p:nvSpPr>
        <p:spPr>
          <a:xfrm>
            <a:off x="116632" y="4304928"/>
            <a:ext cx="6552728" cy="307777"/>
          </a:xfrm>
          <a:prstGeom prst="rect">
            <a:avLst/>
          </a:prstGeom>
          <a:noFill/>
        </p:spPr>
        <p:txBody>
          <a:bodyPr wrap="square" rtlCol="0">
            <a:spAutoFit/>
          </a:bodyPr>
          <a:lstStyle/>
          <a:p>
            <a:pPr algn="ctr"/>
            <a:r>
              <a:rPr lang="fr-FR" sz="1400" b="1" i="1" dirty="0" smtClean="0"/>
              <a:t>scarabée – araignée – fourmi – coccinelle – phasme – bourdon  </a:t>
            </a:r>
            <a:endParaRPr lang="fr-FR" sz="1400" b="1" i="1" dirty="0"/>
          </a:p>
        </p:txBody>
      </p:sp>
      <p:pic>
        <p:nvPicPr>
          <p:cNvPr id="4" name="Image 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4664968"/>
            <a:ext cx="6192688" cy="502778"/>
          </a:xfrm>
          <a:prstGeom prst="rect">
            <a:avLst/>
          </a:prstGeom>
        </p:spPr>
      </p:pic>
      <p:sp>
        <p:nvSpPr>
          <p:cNvPr id="31" name="ZoneTexte 30"/>
          <p:cNvSpPr txBox="1"/>
          <p:nvPr/>
        </p:nvSpPr>
        <p:spPr>
          <a:xfrm>
            <a:off x="116632" y="5325342"/>
            <a:ext cx="6552728" cy="307777"/>
          </a:xfrm>
          <a:prstGeom prst="rect">
            <a:avLst/>
          </a:prstGeom>
          <a:noFill/>
        </p:spPr>
        <p:txBody>
          <a:bodyPr wrap="square" rtlCol="0">
            <a:spAutoFit/>
          </a:bodyPr>
          <a:lstStyle/>
          <a:p>
            <a:pPr algn="ctr"/>
            <a:r>
              <a:rPr lang="fr-FR" sz="1400" b="1" i="1" dirty="0" smtClean="0"/>
              <a:t>abricotier – pommier – cerisier – bananier – pêcher – dattier</a:t>
            </a:r>
            <a:endParaRPr lang="fr-FR" sz="1400" b="1" i="1" dirty="0"/>
          </a:p>
        </p:txBody>
      </p:sp>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685382"/>
            <a:ext cx="6192688" cy="502778"/>
          </a:xfrm>
          <a:prstGeom prst="rect">
            <a:avLst/>
          </a:prstGeom>
        </p:spPr>
      </p:pic>
      <p:grpSp>
        <p:nvGrpSpPr>
          <p:cNvPr id="33" name="Groupe 32"/>
          <p:cNvGrpSpPr/>
          <p:nvPr/>
        </p:nvGrpSpPr>
        <p:grpSpPr>
          <a:xfrm>
            <a:off x="116632" y="6537176"/>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6702678"/>
            <a:ext cx="6192688" cy="338554"/>
          </a:xfrm>
          <a:prstGeom prst="rect">
            <a:avLst/>
          </a:prstGeom>
          <a:noFill/>
        </p:spPr>
        <p:txBody>
          <a:bodyPr wrap="square" rtlCol="0">
            <a:spAutoFit/>
          </a:bodyPr>
          <a:lstStyle/>
          <a:p>
            <a:r>
              <a:rPr lang="fr-FR" sz="1600" u="sng" dirty="0" smtClean="0">
                <a:latin typeface="SimpleRonde" pitchFamily="2" charset="0"/>
              </a:rPr>
              <a:t>Retrouve la place du mot en cochant la bonne case.</a:t>
            </a:r>
            <a:endParaRPr lang="fr-FR" sz="1600" u="sng" dirty="0">
              <a:latin typeface="SimpleRonde" pitchFamily="2" charset="0"/>
            </a:endParaRPr>
          </a:p>
        </p:txBody>
      </p:sp>
      <p:sp>
        <p:nvSpPr>
          <p:cNvPr id="37" name="Carré corné 36"/>
          <p:cNvSpPr/>
          <p:nvPr/>
        </p:nvSpPr>
        <p:spPr>
          <a:xfrm rot="509975">
            <a:off x="136912" y="741243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cadeau</a:t>
            </a:r>
            <a:endParaRPr lang="fr-FR" dirty="0">
              <a:solidFill>
                <a:schemeClr val="tx1"/>
              </a:solidFill>
            </a:endParaRPr>
          </a:p>
        </p:txBody>
      </p:sp>
      <p:sp>
        <p:nvSpPr>
          <p:cNvPr id="38" name="Carré corné 37"/>
          <p:cNvSpPr/>
          <p:nvPr/>
        </p:nvSpPr>
        <p:spPr>
          <a:xfrm rot="21275712">
            <a:off x="131026" y="8283915"/>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piquet</a:t>
            </a:r>
            <a:endParaRPr lang="fr-FR" dirty="0">
              <a:solidFill>
                <a:schemeClr val="tx1"/>
              </a:solidFill>
            </a:endParaRPr>
          </a:p>
        </p:txBody>
      </p:sp>
      <p:sp>
        <p:nvSpPr>
          <p:cNvPr id="39" name="Carré corné 38"/>
          <p:cNvSpPr/>
          <p:nvPr/>
        </p:nvSpPr>
        <p:spPr>
          <a:xfrm rot="509975">
            <a:off x="136912" y="914062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voiture</a:t>
            </a:r>
            <a:endParaRPr lang="fr-FR" dirty="0">
              <a:solidFill>
                <a:schemeClr val="tx1"/>
              </a:solidFill>
            </a:endParaRPr>
          </a:p>
        </p:txBody>
      </p:sp>
      <p:graphicFrame>
        <p:nvGraphicFramePr>
          <p:cNvPr id="40" name="Tableau 39"/>
          <p:cNvGraphicFramePr>
            <a:graphicFrameLocks noGrp="1"/>
          </p:cNvGraphicFramePr>
          <p:nvPr>
            <p:extLst>
              <p:ext uri="{D42A27DB-BD31-4B8C-83A1-F6EECF244321}">
                <p14:modId xmlns:p14="http://schemas.microsoft.com/office/powerpoint/2010/main" val="1298860723"/>
              </p:ext>
            </p:extLst>
          </p:nvPr>
        </p:nvGraphicFramePr>
        <p:xfrm>
          <a:off x="1772816" y="7484798"/>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arche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donjon</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marque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1" name="Tableau 40"/>
          <p:cNvGraphicFramePr>
            <a:graphicFrameLocks noGrp="1"/>
          </p:cNvGraphicFramePr>
          <p:nvPr>
            <p:extLst>
              <p:ext uri="{D42A27DB-BD31-4B8C-83A1-F6EECF244321}">
                <p14:modId xmlns:p14="http://schemas.microsoft.com/office/powerpoint/2010/main" val="4093190793"/>
              </p:ext>
            </p:extLst>
          </p:nvPr>
        </p:nvGraphicFramePr>
        <p:xfrm>
          <a:off x="1786533" y="8326576"/>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nouvelle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orange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page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145958374"/>
              </p:ext>
            </p:extLst>
          </p:nvPr>
        </p:nvGraphicFramePr>
        <p:xfrm>
          <a:off x="1782341" y="9201472"/>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stylo</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tourner</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wagon</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43" name="Rectangle à coins arrondis 42"/>
          <p:cNvSpPr/>
          <p:nvPr/>
        </p:nvSpPr>
        <p:spPr>
          <a:xfrm>
            <a:off x="65687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4" name="Rectangle à coins arrondis 43"/>
          <p:cNvSpPr/>
          <p:nvPr/>
        </p:nvSpPr>
        <p:spPr>
          <a:xfrm>
            <a:off x="6578277" y="388028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5" name="Rectangle à coins arrondis 44"/>
          <p:cNvSpPr/>
          <p:nvPr/>
        </p:nvSpPr>
        <p:spPr>
          <a:xfrm>
            <a:off x="6578277" y="666684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289247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Utiliser le dictionnaire</a:t>
            </a:r>
            <a:endParaRPr lang="fr-FR" dirty="0"/>
          </a:p>
        </p:txBody>
      </p:sp>
      <p:sp>
        <p:nvSpPr>
          <p:cNvPr id="7" name="ZoneTexte 6"/>
          <p:cNvSpPr txBox="1"/>
          <p:nvPr/>
        </p:nvSpPr>
        <p:spPr>
          <a:xfrm>
            <a:off x="548680" y="1200009"/>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mot, recopie la définition du dictionnaire.</a:t>
            </a:r>
            <a:endParaRPr lang="fr-FR" sz="1400" u="sng" dirty="0">
              <a:latin typeface="SimpleRonde" pitchFamily="2" charset="0"/>
            </a:endParaRPr>
          </a:p>
        </p:txBody>
      </p:sp>
      <p:grpSp>
        <p:nvGrpSpPr>
          <p:cNvPr id="8" name="Groupe 7"/>
          <p:cNvGrpSpPr/>
          <p:nvPr/>
        </p:nvGrpSpPr>
        <p:grpSpPr>
          <a:xfrm>
            <a:off x="116632" y="1136576"/>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28799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2" name="ZoneTexte 11"/>
          <p:cNvSpPr txBox="1"/>
          <p:nvPr/>
        </p:nvSpPr>
        <p:spPr>
          <a:xfrm>
            <a:off x="332656" y="1712640"/>
            <a:ext cx="5256584" cy="276999"/>
          </a:xfrm>
          <a:prstGeom prst="rect">
            <a:avLst/>
          </a:prstGeom>
          <a:noFill/>
        </p:spPr>
        <p:txBody>
          <a:bodyPr wrap="square" rtlCol="0">
            <a:spAutoFit/>
          </a:bodyPr>
          <a:lstStyle/>
          <a:p>
            <a:r>
              <a:rPr lang="fr-FR" sz="1200" dirty="0" smtClean="0">
                <a:latin typeface="Comic Sans MS" pitchFamily="66" charset="0"/>
              </a:rPr>
              <a:t>ordinateur</a:t>
            </a:r>
            <a:endParaRPr lang="fr-FR" sz="1200" dirty="0">
              <a:latin typeface="Comic Sans MS" pitchFamily="66" charset="0"/>
            </a:endParaRPr>
          </a:p>
        </p:txBody>
      </p:sp>
      <p:pic>
        <p:nvPicPr>
          <p:cNvPr id="13" name="Image 1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2573"/>
          <a:stretch/>
        </p:blipFill>
        <p:spPr>
          <a:xfrm>
            <a:off x="332656" y="1957239"/>
            <a:ext cx="6192688" cy="659105"/>
          </a:xfrm>
          <a:prstGeom prst="rect">
            <a:avLst/>
          </a:prstGeom>
        </p:spPr>
      </p:pic>
      <p:sp>
        <p:nvSpPr>
          <p:cNvPr id="14" name="ZoneTexte 13"/>
          <p:cNvSpPr txBox="1"/>
          <p:nvPr/>
        </p:nvSpPr>
        <p:spPr>
          <a:xfrm>
            <a:off x="313606" y="2594278"/>
            <a:ext cx="4248472" cy="276999"/>
          </a:xfrm>
          <a:prstGeom prst="rect">
            <a:avLst/>
          </a:prstGeom>
          <a:noFill/>
        </p:spPr>
        <p:txBody>
          <a:bodyPr wrap="square" rtlCol="0">
            <a:spAutoFit/>
          </a:bodyPr>
          <a:lstStyle/>
          <a:p>
            <a:r>
              <a:rPr lang="fr-FR" sz="1200" dirty="0" smtClean="0">
                <a:latin typeface="Comic Sans MS" pitchFamily="66" charset="0"/>
              </a:rPr>
              <a:t>placard</a:t>
            </a:r>
            <a:endParaRPr lang="fr-FR" sz="1200" dirty="0">
              <a:latin typeface="Comic Sans MS" pitchFamily="66" charset="0"/>
            </a:endParaRP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t="1" r="4434" b="71907"/>
          <a:stretch/>
        </p:blipFill>
        <p:spPr>
          <a:xfrm>
            <a:off x="332656" y="2853735"/>
            <a:ext cx="6192688" cy="675134"/>
          </a:xfrm>
          <a:prstGeom prst="rect">
            <a:avLst/>
          </a:prstGeom>
        </p:spPr>
      </p:pic>
      <p:sp>
        <p:nvSpPr>
          <p:cNvPr id="16" name="ZoneTexte 15"/>
          <p:cNvSpPr txBox="1"/>
          <p:nvPr/>
        </p:nvSpPr>
        <p:spPr>
          <a:xfrm>
            <a:off x="332656" y="3528869"/>
            <a:ext cx="5184576" cy="276999"/>
          </a:xfrm>
          <a:prstGeom prst="rect">
            <a:avLst/>
          </a:prstGeom>
          <a:noFill/>
        </p:spPr>
        <p:txBody>
          <a:bodyPr wrap="square" rtlCol="0">
            <a:spAutoFit/>
          </a:bodyPr>
          <a:lstStyle/>
          <a:p>
            <a:r>
              <a:rPr lang="fr-FR" sz="1200" dirty="0" smtClean="0">
                <a:latin typeface="Comic Sans MS" pitchFamily="66" charset="0"/>
              </a:rPr>
              <a:t>meuble</a:t>
            </a:r>
            <a:endParaRPr lang="fr-FR" sz="1200" dirty="0">
              <a:latin typeface="Comic Sans MS" pitchFamily="66" charset="0"/>
            </a:endParaRPr>
          </a:p>
        </p:txBody>
      </p:sp>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2574"/>
          <a:stretch/>
        </p:blipFill>
        <p:spPr>
          <a:xfrm>
            <a:off x="332656" y="3789838"/>
            <a:ext cx="6192688" cy="659105"/>
          </a:xfrm>
          <a:prstGeom prst="rect">
            <a:avLst/>
          </a:prstGeom>
        </p:spPr>
      </p:pic>
      <p:sp>
        <p:nvSpPr>
          <p:cNvPr id="20" name="ZoneTexte 19"/>
          <p:cNvSpPr txBox="1"/>
          <p:nvPr/>
        </p:nvSpPr>
        <p:spPr>
          <a:xfrm>
            <a:off x="548680" y="458438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Colorie le mot du dictionnaire que tu dois chercher pour trouver la définition du mot souligné.</a:t>
            </a:r>
            <a:endParaRPr lang="fr-FR" sz="1400" u="sng" dirty="0">
              <a:latin typeface="SimpleRonde" pitchFamily="2" charset="0"/>
            </a:endParaRPr>
          </a:p>
        </p:txBody>
      </p:sp>
      <p:grpSp>
        <p:nvGrpSpPr>
          <p:cNvPr id="21" name="Groupe 20"/>
          <p:cNvGrpSpPr/>
          <p:nvPr/>
        </p:nvGrpSpPr>
        <p:grpSpPr>
          <a:xfrm>
            <a:off x="116632" y="4520952"/>
            <a:ext cx="360040" cy="461665"/>
            <a:chOff x="116632" y="1352600"/>
            <a:chExt cx="360040" cy="461665"/>
          </a:xfrm>
        </p:grpSpPr>
        <p:sp>
          <p:nvSpPr>
            <p:cNvPr id="22" name="Ellipse 2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4" name="Rectangle à coins arrondis 23"/>
          <p:cNvSpPr/>
          <p:nvPr/>
        </p:nvSpPr>
        <p:spPr>
          <a:xfrm>
            <a:off x="6568752" y="467237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39" name="ZoneTexte 138"/>
          <p:cNvSpPr txBox="1"/>
          <p:nvPr/>
        </p:nvSpPr>
        <p:spPr>
          <a:xfrm>
            <a:off x="116632" y="5376473"/>
            <a:ext cx="5256584" cy="276999"/>
          </a:xfrm>
          <a:prstGeom prst="rect">
            <a:avLst/>
          </a:prstGeom>
          <a:noFill/>
        </p:spPr>
        <p:txBody>
          <a:bodyPr wrap="square" rtlCol="0">
            <a:spAutoFit/>
          </a:bodyPr>
          <a:lstStyle/>
          <a:p>
            <a:r>
              <a:rPr lang="fr-FR" sz="1200" dirty="0" smtClean="0">
                <a:latin typeface="Comic Sans MS" pitchFamily="66" charset="0"/>
              </a:rPr>
              <a:t>Le facteur </a:t>
            </a:r>
            <a:r>
              <a:rPr lang="fr-FR" sz="1200" b="1" u="sng" dirty="0" smtClean="0">
                <a:latin typeface="Comic Sans MS" pitchFamily="66" charset="0"/>
              </a:rPr>
              <a:t>distribue</a:t>
            </a:r>
            <a:r>
              <a:rPr lang="fr-FR" sz="1200" dirty="0" smtClean="0">
                <a:latin typeface="Comic Sans MS" pitchFamily="66" charset="0"/>
              </a:rPr>
              <a:t> le courrier.</a:t>
            </a:r>
            <a:endParaRPr lang="fr-FR" sz="1200" dirty="0">
              <a:latin typeface="Comic Sans MS" pitchFamily="66" charset="0"/>
            </a:endParaRPr>
          </a:p>
        </p:txBody>
      </p:sp>
      <p:grpSp>
        <p:nvGrpSpPr>
          <p:cNvPr id="140" name="Groupe 139"/>
          <p:cNvGrpSpPr/>
          <p:nvPr/>
        </p:nvGrpSpPr>
        <p:grpSpPr>
          <a:xfrm>
            <a:off x="361256" y="5743597"/>
            <a:ext cx="1267544" cy="341685"/>
            <a:chOff x="4941168" y="2391917"/>
            <a:chExt cx="1008112" cy="341685"/>
          </a:xfrm>
          <a:effectLst>
            <a:outerShdw blurRad="50800" dist="38100" dir="5400000" algn="t" rotWithShape="0">
              <a:prstClr val="black">
                <a:alpha val="40000"/>
              </a:prstClr>
            </a:outerShdw>
          </a:effectLst>
        </p:grpSpPr>
        <p:sp>
          <p:nvSpPr>
            <p:cNvPr id="141" name="Rectangle 140"/>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ZoneTexte 141"/>
            <p:cNvSpPr txBox="1"/>
            <p:nvPr/>
          </p:nvSpPr>
          <p:spPr>
            <a:xfrm>
              <a:off x="4941168" y="2425825"/>
              <a:ext cx="1008112" cy="307777"/>
            </a:xfrm>
            <a:prstGeom prst="rect">
              <a:avLst/>
            </a:prstGeom>
            <a:noFill/>
          </p:spPr>
          <p:txBody>
            <a:bodyPr wrap="square" rtlCol="0">
              <a:spAutoFit/>
            </a:bodyPr>
            <a:lstStyle/>
            <a:p>
              <a:pPr algn="ctr"/>
              <a:r>
                <a:rPr lang="fr-FR" sz="1400" dirty="0" smtClean="0"/>
                <a:t>distribution</a:t>
              </a:r>
              <a:endParaRPr lang="fr-FR" dirty="0"/>
            </a:p>
          </p:txBody>
        </p:sp>
      </p:grpSp>
      <p:grpSp>
        <p:nvGrpSpPr>
          <p:cNvPr id="143" name="Groupe 142"/>
          <p:cNvGrpSpPr/>
          <p:nvPr/>
        </p:nvGrpSpPr>
        <p:grpSpPr>
          <a:xfrm>
            <a:off x="1916832" y="5741500"/>
            <a:ext cx="1440160" cy="341685"/>
            <a:chOff x="4941168" y="2391917"/>
            <a:chExt cx="1008112" cy="341685"/>
          </a:xfrm>
          <a:effectLst>
            <a:outerShdw blurRad="50800" dist="38100" dir="5400000" algn="t" rotWithShape="0">
              <a:prstClr val="black">
                <a:alpha val="40000"/>
              </a:prstClr>
            </a:outerShdw>
          </a:effectLst>
        </p:grpSpPr>
        <p:sp>
          <p:nvSpPr>
            <p:cNvPr id="144" name="Rectangle 143"/>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p:cNvSpPr txBox="1"/>
            <p:nvPr/>
          </p:nvSpPr>
          <p:spPr>
            <a:xfrm>
              <a:off x="4941168" y="2425825"/>
              <a:ext cx="1008112" cy="307777"/>
            </a:xfrm>
            <a:prstGeom prst="rect">
              <a:avLst/>
            </a:prstGeom>
            <a:noFill/>
          </p:spPr>
          <p:txBody>
            <a:bodyPr wrap="square" rtlCol="0">
              <a:spAutoFit/>
            </a:bodyPr>
            <a:lstStyle/>
            <a:p>
              <a:pPr algn="ctr"/>
              <a:r>
                <a:rPr lang="fr-FR" sz="1400" dirty="0" smtClean="0"/>
                <a:t>distribuer</a:t>
              </a:r>
              <a:endParaRPr lang="fr-FR" dirty="0"/>
            </a:p>
          </p:txBody>
        </p:sp>
      </p:grpSp>
      <p:grpSp>
        <p:nvGrpSpPr>
          <p:cNvPr id="146" name="Groupe 145"/>
          <p:cNvGrpSpPr/>
          <p:nvPr/>
        </p:nvGrpSpPr>
        <p:grpSpPr>
          <a:xfrm>
            <a:off x="3752156" y="5754868"/>
            <a:ext cx="1189012" cy="341685"/>
            <a:chOff x="4941168" y="2391917"/>
            <a:chExt cx="1008112" cy="341685"/>
          </a:xfrm>
          <a:effectLst>
            <a:outerShdw blurRad="50800" dist="38100" dir="5400000" algn="t" rotWithShape="0">
              <a:prstClr val="black">
                <a:alpha val="40000"/>
              </a:prstClr>
            </a:outerShdw>
          </a:effectLst>
        </p:grpSpPr>
        <p:sp>
          <p:nvSpPr>
            <p:cNvPr id="147" name="Rectangle 14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ZoneTexte 147"/>
            <p:cNvSpPr txBox="1"/>
            <p:nvPr/>
          </p:nvSpPr>
          <p:spPr>
            <a:xfrm>
              <a:off x="4941168" y="2425825"/>
              <a:ext cx="1008112" cy="307777"/>
            </a:xfrm>
            <a:prstGeom prst="rect">
              <a:avLst/>
            </a:prstGeom>
            <a:noFill/>
          </p:spPr>
          <p:txBody>
            <a:bodyPr wrap="square" rtlCol="0">
              <a:spAutoFit/>
            </a:bodyPr>
            <a:lstStyle/>
            <a:p>
              <a:pPr algn="ctr"/>
              <a:r>
                <a:rPr lang="fr-FR" sz="1400" dirty="0" smtClean="0"/>
                <a:t>distribue</a:t>
              </a:r>
              <a:endParaRPr lang="fr-FR" dirty="0"/>
            </a:p>
          </p:txBody>
        </p:sp>
      </p:grpSp>
      <p:grpSp>
        <p:nvGrpSpPr>
          <p:cNvPr id="152" name="Groupe 151"/>
          <p:cNvGrpSpPr/>
          <p:nvPr/>
        </p:nvGrpSpPr>
        <p:grpSpPr>
          <a:xfrm>
            <a:off x="5148908" y="5744549"/>
            <a:ext cx="1592460" cy="341685"/>
            <a:chOff x="4941168" y="2391917"/>
            <a:chExt cx="1008112" cy="341685"/>
          </a:xfrm>
          <a:effectLst>
            <a:outerShdw blurRad="50800" dist="38100" dir="5400000" algn="t" rotWithShape="0">
              <a:prstClr val="black">
                <a:alpha val="40000"/>
              </a:prstClr>
            </a:outerShdw>
          </a:effectLst>
        </p:grpSpPr>
        <p:sp>
          <p:nvSpPr>
            <p:cNvPr id="153" name="Rectangle 152"/>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ZoneTexte 153"/>
            <p:cNvSpPr txBox="1"/>
            <p:nvPr/>
          </p:nvSpPr>
          <p:spPr>
            <a:xfrm>
              <a:off x="4941168" y="2425825"/>
              <a:ext cx="1008112" cy="307777"/>
            </a:xfrm>
            <a:prstGeom prst="rect">
              <a:avLst/>
            </a:prstGeom>
            <a:noFill/>
          </p:spPr>
          <p:txBody>
            <a:bodyPr wrap="square" rtlCol="0">
              <a:spAutoFit/>
            </a:bodyPr>
            <a:lstStyle/>
            <a:p>
              <a:pPr algn="ctr"/>
              <a:r>
                <a:rPr lang="fr-FR" sz="1400" dirty="0" smtClean="0"/>
                <a:t>distributeur</a:t>
              </a:r>
              <a:endParaRPr lang="fr-FR" dirty="0"/>
            </a:p>
          </p:txBody>
        </p:sp>
      </p:grpSp>
      <p:sp>
        <p:nvSpPr>
          <p:cNvPr id="155" name="ZoneTexte 154"/>
          <p:cNvSpPr txBox="1"/>
          <p:nvPr/>
        </p:nvSpPr>
        <p:spPr>
          <a:xfrm>
            <a:off x="116632" y="6168561"/>
            <a:ext cx="5256584" cy="276999"/>
          </a:xfrm>
          <a:prstGeom prst="rect">
            <a:avLst/>
          </a:prstGeom>
          <a:noFill/>
        </p:spPr>
        <p:txBody>
          <a:bodyPr wrap="square" rtlCol="0">
            <a:spAutoFit/>
          </a:bodyPr>
          <a:lstStyle/>
          <a:p>
            <a:r>
              <a:rPr lang="fr-FR" sz="1200" dirty="0" smtClean="0">
                <a:latin typeface="Comic Sans MS" pitchFamily="66" charset="0"/>
              </a:rPr>
              <a:t>La </a:t>
            </a:r>
            <a:r>
              <a:rPr lang="fr-FR" sz="1200" b="1" u="sng" dirty="0" smtClean="0">
                <a:latin typeface="Comic Sans MS" pitchFamily="66" charset="0"/>
              </a:rPr>
              <a:t>chienne</a:t>
            </a:r>
            <a:r>
              <a:rPr lang="fr-FR" sz="1200" dirty="0" smtClean="0">
                <a:latin typeface="Comic Sans MS" pitchFamily="66" charset="0"/>
              </a:rPr>
              <a:t> des voisins aboie toute la journée.</a:t>
            </a:r>
            <a:endParaRPr lang="fr-FR" sz="1200" dirty="0">
              <a:latin typeface="Comic Sans MS" pitchFamily="66" charset="0"/>
            </a:endParaRPr>
          </a:p>
        </p:txBody>
      </p:sp>
      <p:grpSp>
        <p:nvGrpSpPr>
          <p:cNvPr id="156" name="Groupe 155"/>
          <p:cNvGrpSpPr/>
          <p:nvPr/>
        </p:nvGrpSpPr>
        <p:grpSpPr>
          <a:xfrm>
            <a:off x="361256" y="6535685"/>
            <a:ext cx="1267544" cy="341685"/>
            <a:chOff x="4941168" y="2391917"/>
            <a:chExt cx="1008112" cy="341685"/>
          </a:xfrm>
          <a:effectLst>
            <a:outerShdw blurRad="50800" dist="38100" dir="5400000" algn="t" rotWithShape="0">
              <a:prstClr val="black">
                <a:alpha val="40000"/>
              </a:prstClr>
            </a:outerShdw>
          </a:effectLst>
        </p:grpSpPr>
        <p:sp>
          <p:nvSpPr>
            <p:cNvPr id="157" name="Rectangle 15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ZoneTexte 157"/>
            <p:cNvSpPr txBox="1"/>
            <p:nvPr/>
          </p:nvSpPr>
          <p:spPr>
            <a:xfrm>
              <a:off x="4941168" y="2425825"/>
              <a:ext cx="1008112" cy="307777"/>
            </a:xfrm>
            <a:prstGeom prst="rect">
              <a:avLst/>
            </a:prstGeom>
            <a:noFill/>
          </p:spPr>
          <p:txBody>
            <a:bodyPr wrap="square" rtlCol="0">
              <a:spAutoFit/>
            </a:bodyPr>
            <a:lstStyle/>
            <a:p>
              <a:pPr algn="ctr"/>
              <a:r>
                <a:rPr lang="fr-FR" sz="1400" dirty="0" smtClean="0"/>
                <a:t>chiennes</a:t>
              </a:r>
              <a:endParaRPr lang="fr-FR" dirty="0"/>
            </a:p>
          </p:txBody>
        </p:sp>
      </p:grpSp>
      <p:grpSp>
        <p:nvGrpSpPr>
          <p:cNvPr id="159" name="Groupe 158"/>
          <p:cNvGrpSpPr/>
          <p:nvPr/>
        </p:nvGrpSpPr>
        <p:grpSpPr>
          <a:xfrm>
            <a:off x="1916832" y="6533588"/>
            <a:ext cx="1440160" cy="341685"/>
            <a:chOff x="4941168" y="2391917"/>
            <a:chExt cx="1008112" cy="341685"/>
          </a:xfrm>
          <a:effectLst>
            <a:outerShdw blurRad="50800" dist="38100" dir="5400000" algn="t" rotWithShape="0">
              <a:prstClr val="black">
                <a:alpha val="40000"/>
              </a:prstClr>
            </a:outerShdw>
          </a:effectLst>
        </p:grpSpPr>
        <p:sp>
          <p:nvSpPr>
            <p:cNvPr id="160" name="Rectangle 159"/>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p:cNvSpPr txBox="1"/>
            <p:nvPr/>
          </p:nvSpPr>
          <p:spPr>
            <a:xfrm>
              <a:off x="4941168" y="2425825"/>
              <a:ext cx="1008112" cy="307777"/>
            </a:xfrm>
            <a:prstGeom prst="rect">
              <a:avLst/>
            </a:prstGeom>
            <a:noFill/>
          </p:spPr>
          <p:txBody>
            <a:bodyPr wrap="square" rtlCol="0">
              <a:spAutoFit/>
            </a:bodyPr>
            <a:lstStyle/>
            <a:p>
              <a:pPr algn="ctr"/>
              <a:r>
                <a:rPr lang="fr-FR" sz="1400" dirty="0" smtClean="0"/>
                <a:t>chienne</a:t>
              </a:r>
              <a:endParaRPr lang="fr-FR" dirty="0"/>
            </a:p>
          </p:txBody>
        </p:sp>
      </p:grpSp>
      <p:grpSp>
        <p:nvGrpSpPr>
          <p:cNvPr id="162" name="Groupe 161"/>
          <p:cNvGrpSpPr/>
          <p:nvPr/>
        </p:nvGrpSpPr>
        <p:grpSpPr>
          <a:xfrm>
            <a:off x="3752156" y="6546956"/>
            <a:ext cx="1189012" cy="341685"/>
            <a:chOff x="4941168" y="2391917"/>
            <a:chExt cx="1008112" cy="341685"/>
          </a:xfrm>
          <a:effectLst>
            <a:outerShdw blurRad="50800" dist="38100" dir="5400000" algn="t" rotWithShape="0">
              <a:prstClr val="black">
                <a:alpha val="40000"/>
              </a:prstClr>
            </a:outerShdw>
          </a:effectLst>
        </p:grpSpPr>
        <p:sp>
          <p:nvSpPr>
            <p:cNvPr id="163" name="Rectangle 162"/>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ZoneTexte 163"/>
            <p:cNvSpPr txBox="1"/>
            <p:nvPr/>
          </p:nvSpPr>
          <p:spPr>
            <a:xfrm>
              <a:off x="4941168" y="2425825"/>
              <a:ext cx="1008112" cy="307777"/>
            </a:xfrm>
            <a:prstGeom prst="rect">
              <a:avLst/>
            </a:prstGeom>
            <a:noFill/>
          </p:spPr>
          <p:txBody>
            <a:bodyPr wrap="square" rtlCol="0">
              <a:spAutoFit/>
            </a:bodyPr>
            <a:lstStyle/>
            <a:p>
              <a:pPr algn="ctr"/>
              <a:r>
                <a:rPr lang="fr-FR" sz="1400" dirty="0" smtClean="0"/>
                <a:t>chien</a:t>
              </a:r>
              <a:endParaRPr lang="fr-FR" dirty="0"/>
            </a:p>
          </p:txBody>
        </p:sp>
      </p:grpSp>
      <p:grpSp>
        <p:nvGrpSpPr>
          <p:cNvPr id="165" name="Groupe 164"/>
          <p:cNvGrpSpPr/>
          <p:nvPr/>
        </p:nvGrpSpPr>
        <p:grpSpPr>
          <a:xfrm>
            <a:off x="5148908" y="6536637"/>
            <a:ext cx="1592460" cy="341685"/>
            <a:chOff x="4941168" y="2391917"/>
            <a:chExt cx="1008112" cy="341685"/>
          </a:xfrm>
          <a:effectLst>
            <a:outerShdw blurRad="50800" dist="38100" dir="5400000" algn="t" rotWithShape="0">
              <a:prstClr val="black">
                <a:alpha val="40000"/>
              </a:prstClr>
            </a:outerShdw>
          </a:effectLst>
        </p:grpSpPr>
        <p:sp>
          <p:nvSpPr>
            <p:cNvPr id="166" name="Rectangle 165"/>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ZoneTexte 166"/>
            <p:cNvSpPr txBox="1"/>
            <p:nvPr/>
          </p:nvSpPr>
          <p:spPr>
            <a:xfrm>
              <a:off x="4941168" y="2425825"/>
              <a:ext cx="1008112" cy="307777"/>
            </a:xfrm>
            <a:prstGeom prst="rect">
              <a:avLst/>
            </a:prstGeom>
            <a:noFill/>
          </p:spPr>
          <p:txBody>
            <a:bodyPr wrap="square" rtlCol="0">
              <a:spAutoFit/>
            </a:bodyPr>
            <a:lstStyle/>
            <a:p>
              <a:pPr algn="ctr"/>
              <a:r>
                <a:rPr lang="fr-FR" sz="1400" dirty="0" smtClean="0"/>
                <a:t>chiens</a:t>
              </a:r>
              <a:endParaRPr lang="fr-FR" dirty="0"/>
            </a:p>
          </p:txBody>
        </p:sp>
      </p:grpSp>
      <p:sp>
        <p:nvSpPr>
          <p:cNvPr id="168" name="ZoneTexte 167"/>
          <p:cNvSpPr txBox="1"/>
          <p:nvPr/>
        </p:nvSpPr>
        <p:spPr>
          <a:xfrm>
            <a:off x="548680" y="7176673"/>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Cherche le mot indiqué puis recopie le mot qui vient juste avant et celui qui vient juste après.</a:t>
            </a:r>
            <a:endParaRPr lang="fr-FR" sz="1400" u="sng" dirty="0">
              <a:latin typeface="SimpleRonde" pitchFamily="2" charset="0"/>
            </a:endParaRPr>
          </a:p>
        </p:txBody>
      </p:sp>
      <p:grpSp>
        <p:nvGrpSpPr>
          <p:cNvPr id="169" name="Groupe 168"/>
          <p:cNvGrpSpPr/>
          <p:nvPr/>
        </p:nvGrpSpPr>
        <p:grpSpPr>
          <a:xfrm>
            <a:off x="116632" y="7113240"/>
            <a:ext cx="360040" cy="461665"/>
            <a:chOff x="116632" y="1352600"/>
            <a:chExt cx="360040" cy="461665"/>
          </a:xfrm>
        </p:grpSpPr>
        <p:sp>
          <p:nvSpPr>
            <p:cNvPr id="170" name="Ellipse 16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ZoneTexte 17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2" name="Rectangle à coins arrondis 171"/>
          <p:cNvSpPr/>
          <p:nvPr/>
        </p:nvSpPr>
        <p:spPr>
          <a:xfrm>
            <a:off x="6568752" y="726466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504100788"/>
              </p:ext>
            </p:extLst>
          </p:nvPr>
        </p:nvGraphicFramePr>
        <p:xfrm>
          <a:off x="1143000" y="8121352"/>
          <a:ext cx="4572000" cy="1483360"/>
        </p:xfrm>
        <a:graphic>
          <a:graphicData uri="http://schemas.openxmlformats.org/drawingml/2006/table">
            <a:tbl>
              <a:tblPr bandRow="1">
                <a:tableStyleId>{5C22544A-7EE6-4342-B048-85BDC9FD1C3A}</a:tableStyleId>
              </a:tblPr>
              <a:tblGrid>
                <a:gridCol w="1524000"/>
                <a:gridCol w="1524000"/>
                <a:gridCol w="1524000"/>
              </a:tblGrid>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cuisine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moustache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vendre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porte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73" name="Connecteur droit 172"/>
          <p:cNvCxnSpPr/>
          <p:nvPr/>
        </p:nvCxnSpPr>
        <p:spPr>
          <a:xfrm>
            <a:off x="1187227" y="840938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a:off x="4230613" y="840938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Connecteur droit 174"/>
          <p:cNvCxnSpPr/>
          <p:nvPr/>
        </p:nvCxnSpPr>
        <p:spPr>
          <a:xfrm>
            <a:off x="1187227"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p:nvPr/>
        </p:nvCxnSpPr>
        <p:spPr>
          <a:xfrm>
            <a:off x="4230613"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Connecteur droit 176"/>
          <p:cNvCxnSpPr/>
          <p:nvPr/>
        </p:nvCxnSpPr>
        <p:spPr>
          <a:xfrm>
            <a:off x="1187227" y="915803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Connecteur droit 177"/>
          <p:cNvCxnSpPr/>
          <p:nvPr/>
        </p:nvCxnSpPr>
        <p:spPr>
          <a:xfrm>
            <a:off x="4230613" y="915803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Connecteur droit 178"/>
          <p:cNvCxnSpPr/>
          <p:nvPr/>
        </p:nvCxnSpPr>
        <p:spPr>
          <a:xfrm>
            <a:off x="1187227" y="9523412"/>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p:nvCxnSpPr>
        <p:spPr>
          <a:xfrm>
            <a:off x="4230613" y="9523412"/>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556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Utiliser le dictionnaire</a:t>
            </a:r>
            <a:endParaRPr lang="fr-FR" dirty="0"/>
          </a:p>
        </p:txBody>
      </p:sp>
      <p:sp>
        <p:nvSpPr>
          <p:cNvPr id="7" name="ZoneTexte 6"/>
          <p:cNvSpPr txBox="1"/>
          <p:nvPr/>
        </p:nvSpPr>
        <p:spPr>
          <a:xfrm>
            <a:off x="548680" y="134402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Pour chacun de ces mots, écris le mot du dictionnaire que tu dois chercher pour trouver sa définition.</a:t>
            </a:r>
            <a:endParaRPr lang="fr-FR" sz="1400" u="sng" dirty="0">
              <a:latin typeface="SimpleRonde" pitchFamily="2" charset="0"/>
            </a:endParaRPr>
          </a:p>
        </p:txBody>
      </p:sp>
      <p:grpSp>
        <p:nvGrpSpPr>
          <p:cNvPr id="8" name="Groupe 7"/>
          <p:cNvGrpSpPr/>
          <p:nvPr/>
        </p:nvGrpSpPr>
        <p:grpSpPr>
          <a:xfrm>
            <a:off x="116632" y="1280592"/>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8" name="Carré corné 37"/>
          <p:cNvSpPr/>
          <p:nvPr/>
        </p:nvSpPr>
        <p:spPr>
          <a:xfrm rot="509975">
            <a:off x="136912" y="2227855"/>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journaux</a:t>
            </a:r>
            <a:endParaRPr lang="fr-FR" dirty="0">
              <a:solidFill>
                <a:schemeClr val="tx1"/>
              </a:solidFill>
            </a:endParaRPr>
          </a:p>
        </p:txBody>
      </p:sp>
      <p:sp>
        <p:nvSpPr>
          <p:cNvPr id="39" name="Carré corné 38"/>
          <p:cNvSpPr/>
          <p:nvPr/>
        </p:nvSpPr>
        <p:spPr>
          <a:xfrm rot="21275712">
            <a:off x="131026" y="309933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visitent</a:t>
            </a:r>
            <a:endParaRPr lang="fr-FR" dirty="0">
              <a:solidFill>
                <a:schemeClr val="tx1"/>
              </a:solidFill>
            </a:endParaRPr>
          </a:p>
        </p:txBody>
      </p:sp>
      <p:sp>
        <p:nvSpPr>
          <p:cNvPr id="40" name="Carré corné 39"/>
          <p:cNvSpPr/>
          <p:nvPr/>
        </p:nvSpPr>
        <p:spPr>
          <a:xfrm rot="509975">
            <a:off x="136912" y="395604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lionne</a:t>
            </a:r>
            <a:endParaRPr lang="fr-FR" dirty="0">
              <a:solidFill>
                <a:schemeClr val="tx1"/>
              </a:solidFill>
            </a:endParaRPr>
          </a:p>
        </p:txBody>
      </p:sp>
      <p:pic>
        <p:nvPicPr>
          <p:cNvPr id="41" name="Image 4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2217976"/>
            <a:ext cx="1796405" cy="502778"/>
          </a:xfrm>
          <a:prstGeom prst="rect">
            <a:avLst/>
          </a:prstGeom>
        </p:spPr>
      </p:pic>
      <p:pic>
        <p:nvPicPr>
          <p:cNvPr id="42" name="Image 4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3089460"/>
            <a:ext cx="1796405" cy="502778"/>
          </a:xfrm>
          <a:prstGeom prst="rect">
            <a:avLst/>
          </a:prstGeom>
        </p:spPr>
      </p:pic>
      <p:pic>
        <p:nvPicPr>
          <p:cNvPr id="43" name="Image 42"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3946168"/>
            <a:ext cx="1796405" cy="502778"/>
          </a:xfrm>
          <a:prstGeom prst="rect">
            <a:avLst/>
          </a:prstGeom>
        </p:spPr>
      </p:pic>
      <p:sp>
        <p:nvSpPr>
          <p:cNvPr id="44" name="Carré corné 43"/>
          <p:cNvSpPr/>
          <p:nvPr/>
        </p:nvSpPr>
        <p:spPr>
          <a:xfrm rot="509975">
            <a:off x="3496930" y="224041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actrices</a:t>
            </a:r>
            <a:endParaRPr lang="fr-FR" dirty="0">
              <a:solidFill>
                <a:schemeClr val="tx1"/>
              </a:solidFill>
            </a:endParaRPr>
          </a:p>
        </p:txBody>
      </p:sp>
      <p:sp>
        <p:nvSpPr>
          <p:cNvPr id="45" name="Carré corné 44"/>
          <p:cNvSpPr/>
          <p:nvPr/>
        </p:nvSpPr>
        <p:spPr>
          <a:xfrm rot="21275712">
            <a:off x="3491044" y="311189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vendeurs</a:t>
            </a:r>
            <a:endParaRPr lang="fr-FR" dirty="0">
              <a:solidFill>
                <a:schemeClr val="tx1"/>
              </a:solidFill>
            </a:endParaRPr>
          </a:p>
        </p:txBody>
      </p:sp>
      <p:sp>
        <p:nvSpPr>
          <p:cNvPr id="46" name="Carré corné 45"/>
          <p:cNvSpPr/>
          <p:nvPr/>
        </p:nvSpPr>
        <p:spPr>
          <a:xfrm rot="509975">
            <a:off x="3496930" y="396860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parlez</a:t>
            </a:r>
            <a:endParaRPr lang="fr-FR" dirty="0">
              <a:solidFill>
                <a:schemeClr val="tx1"/>
              </a:solidFill>
            </a:endParaRPr>
          </a:p>
        </p:txBody>
      </p:sp>
      <p:pic>
        <p:nvPicPr>
          <p:cNvPr id="47" name="Image 4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2217976"/>
            <a:ext cx="1796405" cy="502778"/>
          </a:xfrm>
          <a:prstGeom prst="rect">
            <a:avLst/>
          </a:prstGeom>
        </p:spPr>
      </p:pic>
      <p:pic>
        <p:nvPicPr>
          <p:cNvPr id="48" name="Image 4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3089460"/>
            <a:ext cx="1796405" cy="502778"/>
          </a:xfrm>
          <a:prstGeom prst="rect">
            <a:avLst/>
          </a:prstGeom>
        </p:spPr>
      </p:pic>
      <p:pic>
        <p:nvPicPr>
          <p:cNvPr id="49" name="Image 48"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3946168"/>
            <a:ext cx="1796405" cy="502778"/>
          </a:xfrm>
          <a:prstGeom prst="rect">
            <a:avLst/>
          </a:prstGeom>
        </p:spPr>
      </p:pic>
      <p:sp>
        <p:nvSpPr>
          <p:cNvPr id="50" name="ZoneTexte 49"/>
          <p:cNvSpPr txBox="1"/>
          <p:nvPr/>
        </p:nvSpPr>
        <p:spPr>
          <a:xfrm>
            <a:off x="548680" y="473697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Place les mots suivants entre leurs mots repères.</a:t>
            </a:r>
            <a:endParaRPr lang="fr-FR" sz="1400" u="sng" dirty="0">
              <a:latin typeface="SimpleRonde" pitchFamily="2" charset="0"/>
            </a:endParaRPr>
          </a:p>
        </p:txBody>
      </p:sp>
      <p:grpSp>
        <p:nvGrpSpPr>
          <p:cNvPr id="51" name="Groupe 50"/>
          <p:cNvGrpSpPr/>
          <p:nvPr/>
        </p:nvGrpSpPr>
        <p:grpSpPr>
          <a:xfrm>
            <a:off x="116632" y="4673543"/>
            <a:ext cx="360040" cy="461665"/>
            <a:chOff x="116632" y="1352600"/>
            <a:chExt cx="360040" cy="461665"/>
          </a:xfrm>
        </p:grpSpPr>
        <p:sp>
          <p:nvSpPr>
            <p:cNvPr id="52" name="Ellipse 5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4" name="Rectangle à coins arrondis 53"/>
          <p:cNvSpPr/>
          <p:nvPr/>
        </p:nvSpPr>
        <p:spPr>
          <a:xfrm>
            <a:off x="6568752" y="482496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 name="ZoneTexte 1"/>
          <p:cNvSpPr txBox="1"/>
          <p:nvPr/>
        </p:nvSpPr>
        <p:spPr>
          <a:xfrm>
            <a:off x="0" y="5152474"/>
            <a:ext cx="6858000" cy="307777"/>
          </a:xfrm>
          <a:prstGeom prst="rect">
            <a:avLst/>
          </a:prstGeom>
          <a:noFill/>
        </p:spPr>
        <p:txBody>
          <a:bodyPr wrap="square" rtlCol="0">
            <a:spAutoFit/>
          </a:bodyPr>
          <a:lstStyle/>
          <a:p>
            <a:pPr algn="ctr"/>
            <a:r>
              <a:rPr lang="fr-FR" sz="1400" b="1" dirty="0" smtClean="0"/>
              <a:t>terrain – pelouse – lapin – arbre </a:t>
            </a:r>
            <a:endParaRPr lang="fr-FR" sz="1400" b="1" dirty="0"/>
          </a:p>
        </p:txBody>
      </p:sp>
      <p:graphicFrame>
        <p:nvGraphicFramePr>
          <p:cNvPr id="55" name="Tableau 54"/>
          <p:cNvGraphicFramePr>
            <a:graphicFrameLocks noGrp="1"/>
          </p:cNvGraphicFramePr>
          <p:nvPr>
            <p:extLst>
              <p:ext uri="{D42A27DB-BD31-4B8C-83A1-F6EECF244321}">
                <p14:modId xmlns:p14="http://schemas.microsoft.com/office/powerpoint/2010/main" val="2107675791"/>
              </p:ext>
            </p:extLst>
          </p:nvPr>
        </p:nvGraphicFramePr>
        <p:xfrm>
          <a:off x="1320334" y="5487288"/>
          <a:ext cx="4572000" cy="1483360"/>
        </p:xfrm>
        <a:graphic>
          <a:graphicData uri="http://schemas.openxmlformats.org/drawingml/2006/table">
            <a:tbl>
              <a:tblPr bandRow="1">
                <a:tableStyleId>{5C22544A-7EE6-4342-B048-85BDC9FD1C3A}</a:tableStyleId>
              </a:tblPr>
              <a:tblGrid>
                <a:gridCol w="1524000"/>
                <a:gridCol w="1524000"/>
                <a:gridCol w="1524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lacet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livre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fr-FR" sz="1400" dirty="0" smtClean="0"/>
                        <a:t>peler</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pilon</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adolescent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artiste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tapis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terre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56" name="Connecteur droit 55"/>
          <p:cNvCxnSpPr/>
          <p:nvPr/>
        </p:nvCxnSpPr>
        <p:spPr>
          <a:xfrm>
            <a:off x="2886844" y="5778996"/>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2886844" y="6148561"/>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2886844" y="6527651"/>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2886844" y="6897216"/>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7" name="ZoneTexte 76"/>
          <p:cNvSpPr txBox="1"/>
          <p:nvPr/>
        </p:nvSpPr>
        <p:spPr>
          <a:xfrm>
            <a:off x="548680" y="7257256"/>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Trouve des mots repères qui pourraient encadrer chaque série de mots.</a:t>
            </a:r>
            <a:endParaRPr lang="fr-FR" sz="1400" u="sng" dirty="0">
              <a:latin typeface="SimpleRonde" pitchFamily="2" charset="0"/>
            </a:endParaRPr>
          </a:p>
        </p:txBody>
      </p:sp>
      <p:grpSp>
        <p:nvGrpSpPr>
          <p:cNvPr id="78" name="Groupe 77"/>
          <p:cNvGrpSpPr/>
          <p:nvPr/>
        </p:nvGrpSpPr>
        <p:grpSpPr>
          <a:xfrm>
            <a:off x="116632" y="7193823"/>
            <a:ext cx="360040" cy="461665"/>
            <a:chOff x="116632" y="1352600"/>
            <a:chExt cx="360040" cy="461665"/>
          </a:xfrm>
        </p:grpSpPr>
        <p:sp>
          <p:nvSpPr>
            <p:cNvPr id="79" name="Ellipse 7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1" name="Rectangle à coins arrondis 80"/>
          <p:cNvSpPr/>
          <p:nvPr/>
        </p:nvSpPr>
        <p:spPr>
          <a:xfrm>
            <a:off x="6568752" y="734524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7" name="Tableau 86"/>
          <p:cNvGraphicFramePr>
            <a:graphicFrameLocks noGrp="1"/>
          </p:cNvGraphicFramePr>
          <p:nvPr>
            <p:extLst>
              <p:ext uri="{D42A27DB-BD31-4B8C-83A1-F6EECF244321}">
                <p14:modId xmlns:p14="http://schemas.microsoft.com/office/powerpoint/2010/main" val="3208750062"/>
              </p:ext>
            </p:extLst>
          </p:nvPr>
        </p:nvGraphicFramePr>
        <p:xfrm>
          <a:off x="135682" y="8100695"/>
          <a:ext cx="6581328" cy="1483360"/>
        </p:xfrm>
        <a:graphic>
          <a:graphicData uri="http://schemas.openxmlformats.org/drawingml/2006/table">
            <a:tbl>
              <a:tblPr bandRow="1">
                <a:tableStyleId>{5C22544A-7EE6-4342-B048-85BDC9FD1C3A}</a:tableStyleId>
              </a:tblPr>
              <a:tblGrid>
                <a:gridCol w="1493118"/>
                <a:gridCol w="3528392"/>
                <a:gridCol w="1559818"/>
              </a:tblGrid>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voilage,</a:t>
                      </a:r>
                      <a:r>
                        <a:rPr lang="fr-FR" sz="1400" baseline="0" dirty="0" smtClean="0"/>
                        <a:t> voile, voilier, voiture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prudent,</a:t>
                      </a:r>
                      <a:r>
                        <a:rPr lang="fr-FR" sz="1400" baseline="0" dirty="0" smtClean="0"/>
                        <a:t> </a:t>
                      </a:r>
                      <a:r>
                        <a:rPr lang="fr-FR" sz="1400" dirty="0" smtClean="0"/>
                        <a:t>prune, pruneau,</a:t>
                      </a:r>
                      <a:r>
                        <a:rPr lang="fr-FR" sz="1400" baseline="0" dirty="0" smtClean="0"/>
                        <a:t> </a:t>
                      </a:r>
                      <a:r>
                        <a:rPr lang="fr-FR" sz="1400" dirty="0" smtClean="0"/>
                        <a:t>prunier</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loupe, louper, lourd, loutre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nouveauté, nouvel, novateur, novembre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8" name="Connecteur droit 87"/>
          <p:cNvCxnSpPr/>
          <p:nvPr/>
        </p:nvCxnSpPr>
        <p:spPr>
          <a:xfrm>
            <a:off x="169590" y="839985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a:off x="169590"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a:off x="169590" y="914851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a:off x="169590" y="951807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a:off x="5229200" y="839985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a:off x="5229200"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a:off x="5229200" y="914851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a:off x="5229200" y="951807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1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Utiliser le dictionnaire</a:t>
            </a:r>
            <a:endParaRPr lang="fr-FR" dirty="0"/>
          </a:p>
        </p:txBody>
      </p:sp>
      <p:sp>
        <p:nvSpPr>
          <p:cNvPr id="7" name="ZoneTexte 6"/>
          <p:cNvSpPr txBox="1"/>
          <p:nvPr/>
        </p:nvSpPr>
        <p:spPr>
          <a:xfrm>
            <a:off x="548680" y="134402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Pour chacun de ces mots, écris le mot du dictionnaire que tu dois chercher pour trouver sa définition.</a:t>
            </a:r>
            <a:endParaRPr lang="fr-FR" sz="1400" u="sng" dirty="0">
              <a:latin typeface="SimpleRonde" pitchFamily="2" charset="0"/>
            </a:endParaRPr>
          </a:p>
        </p:txBody>
      </p:sp>
      <p:grpSp>
        <p:nvGrpSpPr>
          <p:cNvPr id="8" name="Groupe 7"/>
          <p:cNvGrpSpPr/>
          <p:nvPr/>
        </p:nvGrpSpPr>
        <p:grpSpPr>
          <a:xfrm>
            <a:off x="116632" y="1280592"/>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8" name="Carré corné 37"/>
          <p:cNvSpPr/>
          <p:nvPr/>
        </p:nvSpPr>
        <p:spPr>
          <a:xfrm rot="509975">
            <a:off x="136224" y="223710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spectatrice</a:t>
            </a:r>
            <a:endParaRPr lang="fr-FR" dirty="0">
              <a:solidFill>
                <a:schemeClr val="tx1"/>
              </a:solidFill>
            </a:endParaRPr>
          </a:p>
        </p:txBody>
      </p:sp>
      <p:sp>
        <p:nvSpPr>
          <p:cNvPr id="39" name="Carré corné 38"/>
          <p:cNvSpPr/>
          <p:nvPr/>
        </p:nvSpPr>
        <p:spPr>
          <a:xfrm rot="21275712">
            <a:off x="131026" y="309933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cafés</a:t>
            </a:r>
            <a:endParaRPr lang="fr-FR" dirty="0">
              <a:solidFill>
                <a:schemeClr val="tx1"/>
              </a:solidFill>
            </a:endParaRPr>
          </a:p>
        </p:txBody>
      </p:sp>
      <p:sp>
        <p:nvSpPr>
          <p:cNvPr id="40" name="Carré corné 39"/>
          <p:cNvSpPr/>
          <p:nvPr/>
        </p:nvSpPr>
        <p:spPr>
          <a:xfrm rot="509975">
            <a:off x="136912" y="395604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œufs</a:t>
            </a:r>
            <a:endParaRPr lang="fr-FR" dirty="0">
              <a:solidFill>
                <a:schemeClr val="tx1"/>
              </a:solidFill>
            </a:endParaRPr>
          </a:p>
        </p:txBody>
      </p:sp>
      <p:pic>
        <p:nvPicPr>
          <p:cNvPr id="41" name="Image 4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2217976"/>
            <a:ext cx="1796405" cy="502778"/>
          </a:xfrm>
          <a:prstGeom prst="rect">
            <a:avLst/>
          </a:prstGeom>
        </p:spPr>
      </p:pic>
      <p:pic>
        <p:nvPicPr>
          <p:cNvPr id="42" name="Image 4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3089460"/>
            <a:ext cx="1796405" cy="502778"/>
          </a:xfrm>
          <a:prstGeom prst="rect">
            <a:avLst/>
          </a:prstGeom>
        </p:spPr>
      </p:pic>
      <p:pic>
        <p:nvPicPr>
          <p:cNvPr id="43" name="Image 42"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3946168"/>
            <a:ext cx="1796405" cy="502778"/>
          </a:xfrm>
          <a:prstGeom prst="rect">
            <a:avLst/>
          </a:prstGeom>
        </p:spPr>
      </p:pic>
      <p:sp>
        <p:nvSpPr>
          <p:cNvPr id="44" name="Carré corné 43"/>
          <p:cNvSpPr/>
          <p:nvPr/>
        </p:nvSpPr>
        <p:spPr>
          <a:xfrm rot="509975">
            <a:off x="3496930" y="224041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souhaites</a:t>
            </a:r>
            <a:endParaRPr lang="fr-FR" dirty="0">
              <a:solidFill>
                <a:schemeClr val="tx1"/>
              </a:solidFill>
            </a:endParaRPr>
          </a:p>
        </p:txBody>
      </p:sp>
      <p:sp>
        <p:nvSpPr>
          <p:cNvPr id="45" name="Carré corné 44"/>
          <p:cNvSpPr/>
          <p:nvPr/>
        </p:nvSpPr>
        <p:spPr>
          <a:xfrm rot="21275712">
            <a:off x="3491044" y="311189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belle</a:t>
            </a:r>
            <a:endParaRPr lang="fr-FR" dirty="0">
              <a:solidFill>
                <a:schemeClr val="tx1"/>
              </a:solidFill>
            </a:endParaRPr>
          </a:p>
        </p:txBody>
      </p:sp>
      <p:sp>
        <p:nvSpPr>
          <p:cNvPr id="46" name="Carré corné 45"/>
          <p:cNvSpPr/>
          <p:nvPr/>
        </p:nvSpPr>
        <p:spPr>
          <a:xfrm rot="509975">
            <a:off x="3496930" y="396860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joyeuse</a:t>
            </a:r>
            <a:endParaRPr lang="fr-FR" dirty="0">
              <a:solidFill>
                <a:schemeClr val="tx1"/>
              </a:solidFill>
            </a:endParaRPr>
          </a:p>
        </p:txBody>
      </p:sp>
      <p:pic>
        <p:nvPicPr>
          <p:cNvPr id="47" name="Image 4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2217976"/>
            <a:ext cx="1796405" cy="502778"/>
          </a:xfrm>
          <a:prstGeom prst="rect">
            <a:avLst/>
          </a:prstGeom>
        </p:spPr>
      </p:pic>
      <p:pic>
        <p:nvPicPr>
          <p:cNvPr id="48" name="Image 4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3089460"/>
            <a:ext cx="1796405" cy="502778"/>
          </a:xfrm>
          <a:prstGeom prst="rect">
            <a:avLst/>
          </a:prstGeom>
        </p:spPr>
      </p:pic>
      <p:pic>
        <p:nvPicPr>
          <p:cNvPr id="49" name="Image 48"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3946168"/>
            <a:ext cx="1796405" cy="502778"/>
          </a:xfrm>
          <a:prstGeom prst="rect">
            <a:avLst/>
          </a:prstGeom>
        </p:spPr>
      </p:pic>
      <p:sp>
        <p:nvSpPr>
          <p:cNvPr id="50" name="ZoneTexte 49"/>
          <p:cNvSpPr txBox="1"/>
          <p:nvPr/>
        </p:nvSpPr>
        <p:spPr>
          <a:xfrm>
            <a:off x="548680" y="473697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Place les mots suivants entre leurs mots repères.</a:t>
            </a:r>
            <a:endParaRPr lang="fr-FR" sz="1400" u="sng" dirty="0">
              <a:latin typeface="SimpleRonde" pitchFamily="2" charset="0"/>
            </a:endParaRPr>
          </a:p>
        </p:txBody>
      </p:sp>
      <p:grpSp>
        <p:nvGrpSpPr>
          <p:cNvPr id="51" name="Groupe 50"/>
          <p:cNvGrpSpPr/>
          <p:nvPr/>
        </p:nvGrpSpPr>
        <p:grpSpPr>
          <a:xfrm>
            <a:off x="116632" y="4673543"/>
            <a:ext cx="360040" cy="461665"/>
            <a:chOff x="116632" y="1352600"/>
            <a:chExt cx="360040" cy="461665"/>
          </a:xfrm>
        </p:grpSpPr>
        <p:sp>
          <p:nvSpPr>
            <p:cNvPr id="52" name="Ellipse 5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54" name="Rectangle à coins arrondis 53"/>
          <p:cNvSpPr/>
          <p:nvPr/>
        </p:nvSpPr>
        <p:spPr>
          <a:xfrm>
            <a:off x="6568752" y="482496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 name="ZoneTexte 1"/>
          <p:cNvSpPr txBox="1"/>
          <p:nvPr/>
        </p:nvSpPr>
        <p:spPr>
          <a:xfrm>
            <a:off x="0" y="5152474"/>
            <a:ext cx="6858000" cy="307777"/>
          </a:xfrm>
          <a:prstGeom prst="rect">
            <a:avLst/>
          </a:prstGeom>
          <a:noFill/>
        </p:spPr>
        <p:txBody>
          <a:bodyPr wrap="square" rtlCol="0">
            <a:spAutoFit/>
          </a:bodyPr>
          <a:lstStyle/>
          <a:p>
            <a:pPr algn="ctr"/>
            <a:r>
              <a:rPr lang="fr-FR" sz="1400" b="1" dirty="0" smtClean="0"/>
              <a:t>relaxer – zen – karaté – pêcheur </a:t>
            </a:r>
            <a:endParaRPr lang="fr-FR" sz="1400" b="1" dirty="0"/>
          </a:p>
        </p:txBody>
      </p:sp>
      <p:graphicFrame>
        <p:nvGraphicFramePr>
          <p:cNvPr id="55" name="Tableau 54"/>
          <p:cNvGraphicFramePr>
            <a:graphicFrameLocks noGrp="1"/>
          </p:cNvGraphicFramePr>
          <p:nvPr>
            <p:extLst>
              <p:ext uri="{D42A27DB-BD31-4B8C-83A1-F6EECF244321}">
                <p14:modId xmlns:p14="http://schemas.microsoft.com/office/powerpoint/2010/main" val="1149737421"/>
              </p:ext>
            </p:extLst>
          </p:nvPr>
        </p:nvGraphicFramePr>
        <p:xfrm>
          <a:off x="1320334" y="5487288"/>
          <a:ext cx="4572000" cy="1483360"/>
        </p:xfrm>
        <a:graphic>
          <a:graphicData uri="http://schemas.openxmlformats.org/drawingml/2006/table">
            <a:tbl>
              <a:tblPr bandRow="1">
                <a:tableStyleId>{5C22544A-7EE6-4342-B048-85BDC9FD1C3A}</a:tableStyleId>
              </a:tblPr>
              <a:tblGrid>
                <a:gridCol w="1524000"/>
                <a:gridCol w="1524000"/>
                <a:gridCol w="1524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zèbre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zoo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fr-FR" sz="1400" dirty="0" smtClean="0"/>
                        <a:t>parlement</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pilon</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rasoir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rôtir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kiwi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koala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56" name="Connecteur droit 55"/>
          <p:cNvCxnSpPr/>
          <p:nvPr/>
        </p:nvCxnSpPr>
        <p:spPr>
          <a:xfrm>
            <a:off x="2886844" y="5778996"/>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2886844" y="6148561"/>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2886844" y="6527651"/>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2886844" y="6897216"/>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7" name="ZoneTexte 76"/>
          <p:cNvSpPr txBox="1"/>
          <p:nvPr/>
        </p:nvSpPr>
        <p:spPr>
          <a:xfrm>
            <a:off x="548680" y="7257256"/>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Trouve des mots repères qui pourraient encadrer chaque série de mots.</a:t>
            </a:r>
            <a:endParaRPr lang="fr-FR" sz="1400" u="sng" dirty="0">
              <a:latin typeface="SimpleRonde" pitchFamily="2" charset="0"/>
            </a:endParaRPr>
          </a:p>
        </p:txBody>
      </p:sp>
      <p:grpSp>
        <p:nvGrpSpPr>
          <p:cNvPr id="78" name="Groupe 77"/>
          <p:cNvGrpSpPr/>
          <p:nvPr/>
        </p:nvGrpSpPr>
        <p:grpSpPr>
          <a:xfrm>
            <a:off x="116632" y="7193823"/>
            <a:ext cx="360040" cy="461665"/>
            <a:chOff x="116632" y="1352600"/>
            <a:chExt cx="360040" cy="461665"/>
          </a:xfrm>
        </p:grpSpPr>
        <p:sp>
          <p:nvSpPr>
            <p:cNvPr id="79" name="Ellipse 7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1" name="Rectangle à coins arrondis 80"/>
          <p:cNvSpPr/>
          <p:nvPr/>
        </p:nvSpPr>
        <p:spPr>
          <a:xfrm>
            <a:off x="6568752" y="734524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7" name="Tableau 86"/>
          <p:cNvGraphicFramePr>
            <a:graphicFrameLocks noGrp="1"/>
          </p:cNvGraphicFramePr>
          <p:nvPr>
            <p:extLst>
              <p:ext uri="{D42A27DB-BD31-4B8C-83A1-F6EECF244321}">
                <p14:modId xmlns:p14="http://schemas.microsoft.com/office/powerpoint/2010/main" val="3787638948"/>
              </p:ext>
            </p:extLst>
          </p:nvPr>
        </p:nvGraphicFramePr>
        <p:xfrm>
          <a:off x="135682" y="8100695"/>
          <a:ext cx="6581328" cy="1483360"/>
        </p:xfrm>
        <a:graphic>
          <a:graphicData uri="http://schemas.openxmlformats.org/drawingml/2006/table">
            <a:tbl>
              <a:tblPr bandRow="1">
                <a:tableStyleId>{5C22544A-7EE6-4342-B048-85BDC9FD1C3A}</a:tableStyleId>
              </a:tblPr>
              <a:tblGrid>
                <a:gridCol w="1493118"/>
                <a:gridCol w="3528392"/>
                <a:gridCol w="1559818"/>
              </a:tblGrid>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clinique, clique, clochard,</a:t>
                      </a:r>
                      <a:r>
                        <a:rPr lang="fr-FR" sz="1400" baseline="0" dirty="0" smtClean="0"/>
                        <a:t> cloche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cobaye, cobra, cocagne, cocarde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clos,</a:t>
                      </a:r>
                      <a:r>
                        <a:rPr lang="fr-FR" sz="1400" baseline="0" dirty="0" smtClean="0"/>
                        <a:t> clôture, clou, clouer</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laurier, lavage,</a:t>
                      </a:r>
                      <a:r>
                        <a:rPr lang="fr-FR" sz="1400" baseline="0" dirty="0" smtClean="0"/>
                        <a:t> lavande, laver</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8" name="Connecteur droit 87"/>
          <p:cNvCxnSpPr/>
          <p:nvPr/>
        </p:nvCxnSpPr>
        <p:spPr>
          <a:xfrm>
            <a:off x="169590" y="839985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a:off x="169590"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a:off x="169590" y="914851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a:off x="169590" y="951807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a:off x="5229200" y="839985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a:off x="5229200"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a:off x="5229200" y="914851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Connecteur droit 94"/>
          <p:cNvCxnSpPr/>
          <p:nvPr/>
        </p:nvCxnSpPr>
        <p:spPr>
          <a:xfrm>
            <a:off x="5229200" y="951807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32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Les familles de mots</a:t>
            </a:r>
            <a:endParaRPr lang="fr-FR" dirty="0"/>
          </a:p>
        </p:txBody>
      </p:sp>
      <p:sp>
        <p:nvSpPr>
          <p:cNvPr id="7" name="ZoneTexte 6"/>
          <p:cNvSpPr txBox="1"/>
          <p:nvPr/>
        </p:nvSpPr>
        <p:spPr>
          <a:xfrm>
            <a:off x="548680" y="1344025"/>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famille.</a:t>
            </a:r>
            <a:endParaRPr lang="fr-FR" sz="1400" u="sng" dirty="0">
              <a:latin typeface="SimpleRonde" pitchFamily="2" charset="0"/>
            </a:endParaRPr>
          </a:p>
        </p:txBody>
      </p:sp>
      <p:grpSp>
        <p:nvGrpSpPr>
          <p:cNvPr id="8" name="Groupe 7"/>
          <p:cNvGrpSpPr/>
          <p:nvPr/>
        </p:nvGrpSpPr>
        <p:grpSpPr>
          <a:xfrm>
            <a:off x="116632" y="1280592"/>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 name="ZoneTexte 1"/>
          <p:cNvSpPr txBox="1"/>
          <p:nvPr/>
        </p:nvSpPr>
        <p:spPr>
          <a:xfrm>
            <a:off x="1340768" y="1767805"/>
            <a:ext cx="4104456" cy="1384995"/>
          </a:xfrm>
          <a:prstGeom prst="rect">
            <a:avLst/>
          </a:prstGeom>
          <a:noFill/>
        </p:spPr>
        <p:txBody>
          <a:bodyPr wrap="square" rtlCol="0">
            <a:spAutoFit/>
          </a:bodyPr>
          <a:lstStyle/>
          <a:p>
            <a:pPr>
              <a:lnSpc>
                <a:spcPct val="200000"/>
              </a:lnSpc>
            </a:pPr>
            <a:r>
              <a:rPr lang="fr-FR" sz="1400" dirty="0" smtClean="0">
                <a:latin typeface="Throw My Hands Up in the Air"/>
                <a:ea typeface="Throw My Hands Up in the Air"/>
              </a:rPr>
              <a:t>~</a:t>
            </a:r>
            <a:r>
              <a:rPr lang="fr-FR" sz="1400" dirty="0" smtClean="0">
                <a:latin typeface="+mj-lt"/>
                <a:ea typeface="Throw My Hands Up in the Air"/>
              </a:rPr>
              <a:t> chant – chantier – chanteur – chanson </a:t>
            </a: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roi – royaume – royauté - rayon</a:t>
            </a:r>
            <a:endParaRPr lang="fr-FR" sz="1400" dirty="0" smtClean="0">
              <a:latin typeface="+mj-lt"/>
            </a:endParaRP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nouveauté – nourriture – nouvelle - nouveau</a:t>
            </a:r>
            <a:endParaRPr lang="fr-FR" sz="1400" dirty="0">
              <a:ea typeface="Throw My Hands Up in the Air"/>
            </a:endParaRPr>
          </a:p>
        </p:txBody>
      </p:sp>
      <p:grpSp>
        <p:nvGrpSpPr>
          <p:cNvPr id="13" name="Groupe 12"/>
          <p:cNvGrpSpPr/>
          <p:nvPr/>
        </p:nvGrpSpPr>
        <p:grpSpPr>
          <a:xfrm>
            <a:off x="116632" y="3656856"/>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548680" y="6753200"/>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suivantes par des mots de la même famille.</a:t>
            </a:r>
            <a:endParaRPr lang="fr-FR" sz="1400" u="sng" dirty="0">
              <a:latin typeface="SimpleRonde" pitchFamily="2" charset="0"/>
            </a:endParaRPr>
          </a:p>
        </p:txBody>
      </p:sp>
      <p:grpSp>
        <p:nvGrpSpPr>
          <p:cNvPr id="24" name="Groupe 23"/>
          <p:cNvGrpSpPr/>
          <p:nvPr/>
        </p:nvGrpSpPr>
        <p:grpSpPr>
          <a:xfrm>
            <a:off x="116632" y="6689767"/>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7" name="Rectangle à coins arrondis 26"/>
          <p:cNvSpPr/>
          <p:nvPr/>
        </p:nvSpPr>
        <p:spPr>
          <a:xfrm>
            <a:off x="6568752" y="684118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8" name="ZoneTexte 27"/>
          <p:cNvSpPr txBox="1"/>
          <p:nvPr/>
        </p:nvSpPr>
        <p:spPr>
          <a:xfrm>
            <a:off x="115416" y="7833320"/>
            <a:ext cx="6769968" cy="1815882"/>
          </a:xfrm>
          <a:prstGeom prst="rect">
            <a:avLst/>
          </a:prstGeom>
          <a:noFill/>
        </p:spPr>
        <p:txBody>
          <a:bodyPr wrap="square" rtlCol="0">
            <a:spAutoFit/>
          </a:bodyPr>
          <a:lstStyle/>
          <a:p>
            <a:pPr marL="285750" indent="-285750">
              <a:lnSpc>
                <a:spcPct val="200000"/>
              </a:lnSpc>
              <a:buFont typeface="Arial" pitchFamily="34" charset="0"/>
              <a:buChar char="•"/>
            </a:pPr>
            <a:r>
              <a:rPr lang="fr-FR" sz="1400" dirty="0" smtClean="0"/>
              <a:t>Après son procès, le coupable a été ___________________ .</a:t>
            </a:r>
          </a:p>
          <a:p>
            <a:pPr marL="285750" indent="-285750">
              <a:lnSpc>
                <a:spcPct val="200000"/>
              </a:lnSpc>
              <a:buFont typeface="Arial" pitchFamily="34" charset="0"/>
              <a:buChar char="•"/>
            </a:pPr>
            <a:r>
              <a:rPr lang="fr-FR" sz="1400" dirty="0" smtClean="0"/>
              <a:t>Le juge vient de condamner le voleur à 2 ans de ____________________ .</a:t>
            </a:r>
          </a:p>
          <a:p>
            <a:pPr marL="285750" indent="-285750">
              <a:lnSpc>
                <a:spcPct val="200000"/>
              </a:lnSpc>
              <a:buFont typeface="Arial" pitchFamily="34" charset="0"/>
              <a:buChar char="•"/>
            </a:pPr>
            <a:r>
              <a:rPr lang="fr-FR" sz="1400" dirty="0" smtClean="0"/>
              <a:t>Le rôle d’un juge est d’_______________________ les criminels.</a:t>
            </a:r>
          </a:p>
          <a:p>
            <a:pPr marL="285750" indent="-285750">
              <a:lnSpc>
                <a:spcPct val="200000"/>
              </a:lnSpc>
              <a:buFont typeface="Arial" pitchFamily="34" charset="0"/>
              <a:buChar char="•"/>
            </a:pPr>
            <a:r>
              <a:rPr lang="fr-FR" sz="1400" dirty="0" smtClean="0"/>
              <a:t>Une fois le jugement rendu, Le _____________________ est conduit dans une cellule.</a:t>
            </a:r>
            <a:endParaRPr lang="fr-FR" sz="1400" dirty="0"/>
          </a:p>
        </p:txBody>
      </p:sp>
      <p:sp>
        <p:nvSpPr>
          <p:cNvPr id="29" name="ZoneTexte 28"/>
          <p:cNvSpPr txBox="1"/>
          <p:nvPr/>
        </p:nvSpPr>
        <p:spPr>
          <a:xfrm>
            <a:off x="0" y="7473280"/>
            <a:ext cx="6858000" cy="307777"/>
          </a:xfrm>
          <a:prstGeom prst="rect">
            <a:avLst/>
          </a:prstGeom>
          <a:noFill/>
        </p:spPr>
        <p:txBody>
          <a:bodyPr wrap="square" rtlCol="0">
            <a:spAutoFit/>
          </a:bodyPr>
          <a:lstStyle/>
          <a:p>
            <a:pPr algn="ctr"/>
            <a:r>
              <a:rPr lang="fr-FR" sz="1400" b="1" dirty="0" smtClean="0"/>
              <a:t>prison – prisonnier – emprisonné – emprisonner </a:t>
            </a:r>
            <a:endParaRPr lang="fr-FR" sz="1400" b="1" dirty="0"/>
          </a:p>
        </p:txBody>
      </p:sp>
      <p:sp>
        <p:nvSpPr>
          <p:cNvPr id="30" name="ZoneTexte 29"/>
          <p:cNvSpPr txBox="1"/>
          <p:nvPr/>
        </p:nvSpPr>
        <p:spPr>
          <a:xfrm>
            <a:off x="548680" y="3765634"/>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d’une même couleur les mots de la même famille.</a:t>
            </a:r>
            <a:endParaRPr lang="fr-FR" sz="1400" u="sng" dirty="0">
              <a:latin typeface="SimpleRonde" pitchFamily="2" charset="0"/>
            </a:endParaRPr>
          </a:p>
        </p:txBody>
      </p:sp>
      <p:sp>
        <p:nvSpPr>
          <p:cNvPr id="31" name="Rectangle à coins arrondis 30"/>
          <p:cNvSpPr/>
          <p:nvPr/>
        </p:nvSpPr>
        <p:spPr>
          <a:xfrm>
            <a:off x="6568752" y="385362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nvGrpSpPr>
          <p:cNvPr id="32" name="Groupe 31"/>
          <p:cNvGrpSpPr/>
          <p:nvPr/>
        </p:nvGrpSpPr>
        <p:grpSpPr>
          <a:xfrm>
            <a:off x="296652" y="4453347"/>
            <a:ext cx="1188132" cy="513929"/>
            <a:chOff x="296652" y="2031738"/>
            <a:chExt cx="1188132" cy="513929"/>
          </a:xfrm>
        </p:grpSpPr>
        <p:sp>
          <p:nvSpPr>
            <p:cNvPr id="33" name="Nuage 32"/>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386662" y="2134815"/>
              <a:ext cx="1008112" cy="307777"/>
            </a:xfrm>
            <a:prstGeom prst="rect">
              <a:avLst/>
            </a:prstGeom>
            <a:noFill/>
          </p:spPr>
          <p:txBody>
            <a:bodyPr wrap="square" rtlCol="0">
              <a:spAutoFit/>
            </a:bodyPr>
            <a:lstStyle/>
            <a:p>
              <a:pPr algn="ctr"/>
              <a:r>
                <a:rPr lang="fr-FR" sz="1400" dirty="0" smtClean="0"/>
                <a:t>roseau</a:t>
              </a:r>
              <a:endParaRPr lang="fr-FR" sz="1400" dirty="0"/>
            </a:p>
          </p:txBody>
        </p:sp>
      </p:grpSp>
      <p:grpSp>
        <p:nvGrpSpPr>
          <p:cNvPr id="35" name="Groupe 34"/>
          <p:cNvGrpSpPr/>
          <p:nvPr/>
        </p:nvGrpSpPr>
        <p:grpSpPr>
          <a:xfrm>
            <a:off x="1563409" y="5447183"/>
            <a:ext cx="1188132" cy="513929"/>
            <a:chOff x="2356495" y="3062297"/>
            <a:chExt cx="1188132" cy="513929"/>
          </a:xfrm>
        </p:grpSpPr>
        <p:sp>
          <p:nvSpPr>
            <p:cNvPr id="36" name="Nuage 35"/>
            <p:cNvSpPr/>
            <p:nvPr/>
          </p:nvSpPr>
          <p:spPr>
            <a:xfrm>
              <a:off x="2356495" y="306229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2446505" y="3165374"/>
              <a:ext cx="1008112" cy="307777"/>
            </a:xfrm>
            <a:prstGeom prst="rect">
              <a:avLst/>
            </a:prstGeom>
            <a:noFill/>
          </p:spPr>
          <p:txBody>
            <a:bodyPr wrap="square" rtlCol="0">
              <a:spAutoFit/>
            </a:bodyPr>
            <a:lstStyle/>
            <a:p>
              <a:pPr algn="ctr"/>
              <a:r>
                <a:rPr lang="fr-FR" sz="1400" dirty="0" smtClean="0"/>
                <a:t>édition</a:t>
              </a:r>
              <a:endParaRPr lang="fr-FR" sz="1400" dirty="0"/>
            </a:p>
          </p:txBody>
        </p:sp>
      </p:grpSp>
      <p:grpSp>
        <p:nvGrpSpPr>
          <p:cNvPr id="38" name="Groupe 37"/>
          <p:cNvGrpSpPr/>
          <p:nvPr/>
        </p:nvGrpSpPr>
        <p:grpSpPr>
          <a:xfrm>
            <a:off x="5380620" y="5119676"/>
            <a:ext cx="1188132" cy="513929"/>
            <a:chOff x="5380620" y="2698067"/>
            <a:chExt cx="1188132" cy="513929"/>
          </a:xfrm>
        </p:grpSpPr>
        <p:sp>
          <p:nvSpPr>
            <p:cNvPr id="39" name="Nuage 38"/>
            <p:cNvSpPr/>
            <p:nvPr/>
          </p:nvSpPr>
          <p:spPr>
            <a:xfrm>
              <a:off x="5380620" y="269806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5470630" y="2801143"/>
              <a:ext cx="1008112" cy="307777"/>
            </a:xfrm>
            <a:prstGeom prst="rect">
              <a:avLst/>
            </a:prstGeom>
            <a:noFill/>
          </p:spPr>
          <p:txBody>
            <a:bodyPr wrap="square" rtlCol="0">
              <a:spAutoFit/>
            </a:bodyPr>
            <a:lstStyle/>
            <a:p>
              <a:pPr algn="ctr"/>
              <a:r>
                <a:rPr lang="fr-FR" sz="1400" dirty="0" smtClean="0"/>
                <a:t>rosée</a:t>
              </a:r>
              <a:endParaRPr lang="fr-FR" sz="1400" dirty="0"/>
            </a:p>
          </p:txBody>
        </p:sp>
      </p:grpSp>
      <p:grpSp>
        <p:nvGrpSpPr>
          <p:cNvPr id="41" name="Groupe 40"/>
          <p:cNvGrpSpPr/>
          <p:nvPr/>
        </p:nvGrpSpPr>
        <p:grpSpPr>
          <a:xfrm>
            <a:off x="1852439" y="4333924"/>
            <a:ext cx="1188132" cy="513929"/>
            <a:chOff x="296652" y="2031738"/>
            <a:chExt cx="1188132" cy="513929"/>
          </a:xfrm>
        </p:grpSpPr>
        <p:sp>
          <p:nvSpPr>
            <p:cNvPr id="42" name="Nuage 41"/>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386662" y="2134815"/>
              <a:ext cx="1008112" cy="307777"/>
            </a:xfrm>
            <a:prstGeom prst="rect">
              <a:avLst/>
            </a:prstGeom>
            <a:noFill/>
          </p:spPr>
          <p:txBody>
            <a:bodyPr wrap="square" rtlCol="0">
              <a:spAutoFit/>
            </a:bodyPr>
            <a:lstStyle/>
            <a:p>
              <a:pPr algn="ctr"/>
              <a:r>
                <a:rPr lang="fr-FR" sz="1400" dirty="0" smtClean="0"/>
                <a:t>sautiller</a:t>
              </a:r>
              <a:endParaRPr lang="fr-FR" sz="1400" dirty="0"/>
            </a:p>
          </p:txBody>
        </p:sp>
      </p:grpSp>
      <p:grpSp>
        <p:nvGrpSpPr>
          <p:cNvPr id="44" name="Groupe 43"/>
          <p:cNvGrpSpPr/>
          <p:nvPr/>
        </p:nvGrpSpPr>
        <p:grpSpPr>
          <a:xfrm>
            <a:off x="116632" y="5344106"/>
            <a:ext cx="1188132" cy="513929"/>
            <a:chOff x="296652" y="2031738"/>
            <a:chExt cx="1188132" cy="513929"/>
          </a:xfrm>
        </p:grpSpPr>
        <p:sp>
          <p:nvSpPr>
            <p:cNvPr id="45" name="Nuage 44"/>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p:cNvSpPr txBox="1"/>
            <p:nvPr/>
          </p:nvSpPr>
          <p:spPr>
            <a:xfrm>
              <a:off x="386662" y="2134815"/>
              <a:ext cx="1008112" cy="307777"/>
            </a:xfrm>
            <a:prstGeom prst="rect">
              <a:avLst/>
            </a:prstGeom>
            <a:noFill/>
          </p:spPr>
          <p:txBody>
            <a:bodyPr wrap="square" rtlCol="0">
              <a:spAutoFit/>
            </a:bodyPr>
            <a:lstStyle/>
            <a:p>
              <a:pPr algn="ctr"/>
              <a:r>
                <a:rPr lang="fr-FR" sz="1400" dirty="0" smtClean="0"/>
                <a:t>sauterelle</a:t>
              </a:r>
              <a:endParaRPr lang="fr-FR" sz="1400" dirty="0"/>
            </a:p>
          </p:txBody>
        </p:sp>
      </p:grpSp>
      <p:grpSp>
        <p:nvGrpSpPr>
          <p:cNvPr id="47" name="Groupe 46"/>
          <p:cNvGrpSpPr/>
          <p:nvPr/>
        </p:nvGrpSpPr>
        <p:grpSpPr>
          <a:xfrm>
            <a:off x="3821317" y="4352764"/>
            <a:ext cx="1188132" cy="513929"/>
            <a:chOff x="296652" y="2031738"/>
            <a:chExt cx="1188132" cy="513929"/>
          </a:xfrm>
        </p:grpSpPr>
        <p:sp>
          <p:nvSpPr>
            <p:cNvPr id="48" name="Nuage 47"/>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339037" y="2134815"/>
              <a:ext cx="1008112" cy="307777"/>
            </a:xfrm>
            <a:prstGeom prst="rect">
              <a:avLst/>
            </a:prstGeom>
            <a:noFill/>
          </p:spPr>
          <p:txBody>
            <a:bodyPr wrap="square" rtlCol="0">
              <a:spAutoFit/>
            </a:bodyPr>
            <a:lstStyle/>
            <a:p>
              <a:pPr algn="ctr"/>
              <a:r>
                <a:rPr lang="fr-FR" sz="1400" dirty="0" smtClean="0"/>
                <a:t>éditeur</a:t>
              </a:r>
              <a:endParaRPr lang="fr-FR" sz="1400" dirty="0"/>
            </a:p>
          </p:txBody>
        </p:sp>
      </p:grpSp>
      <p:grpSp>
        <p:nvGrpSpPr>
          <p:cNvPr id="50" name="Groupe 49"/>
          <p:cNvGrpSpPr/>
          <p:nvPr/>
        </p:nvGrpSpPr>
        <p:grpSpPr>
          <a:xfrm>
            <a:off x="2667608" y="4836650"/>
            <a:ext cx="1188132" cy="513929"/>
            <a:chOff x="296652" y="2031738"/>
            <a:chExt cx="1188132" cy="513929"/>
          </a:xfrm>
        </p:grpSpPr>
        <p:sp>
          <p:nvSpPr>
            <p:cNvPr id="51" name="Nuage 50"/>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386662" y="2134815"/>
              <a:ext cx="1008112" cy="307777"/>
            </a:xfrm>
            <a:prstGeom prst="rect">
              <a:avLst/>
            </a:prstGeom>
            <a:noFill/>
          </p:spPr>
          <p:txBody>
            <a:bodyPr wrap="square" rtlCol="0">
              <a:spAutoFit/>
            </a:bodyPr>
            <a:lstStyle/>
            <a:p>
              <a:pPr algn="ctr"/>
              <a:r>
                <a:rPr lang="fr-FR" sz="1400" dirty="0" smtClean="0"/>
                <a:t>rose</a:t>
              </a:r>
              <a:endParaRPr lang="fr-FR" sz="1400" dirty="0"/>
            </a:p>
          </p:txBody>
        </p:sp>
      </p:grpSp>
      <p:grpSp>
        <p:nvGrpSpPr>
          <p:cNvPr id="53" name="Groupe 52"/>
          <p:cNvGrpSpPr/>
          <p:nvPr/>
        </p:nvGrpSpPr>
        <p:grpSpPr>
          <a:xfrm>
            <a:off x="5469514" y="4299459"/>
            <a:ext cx="1188132" cy="513929"/>
            <a:chOff x="296652" y="2031738"/>
            <a:chExt cx="1188132" cy="513929"/>
          </a:xfrm>
        </p:grpSpPr>
        <p:sp>
          <p:nvSpPr>
            <p:cNvPr id="54" name="Nuage 53"/>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386662" y="2134815"/>
              <a:ext cx="1008112" cy="307777"/>
            </a:xfrm>
            <a:prstGeom prst="rect">
              <a:avLst/>
            </a:prstGeom>
            <a:noFill/>
          </p:spPr>
          <p:txBody>
            <a:bodyPr wrap="square" rtlCol="0">
              <a:spAutoFit/>
            </a:bodyPr>
            <a:lstStyle/>
            <a:p>
              <a:pPr algn="ctr"/>
              <a:r>
                <a:rPr lang="fr-FR" sz="1400" dirty="0" smtClean="0"/>
                <a:t>sauter</a:t>
              </a:r>
              <a:endParaRPr lang="fr-FR" sz="1400" dirty="0"/>
            </a:p>
          </p:txBody>
        </p:sp>
      </p:grpSp>
      <p:grpSp>
        <p:nvGrpSpPr>
          <p:cNvPr id="56" name="Groupe 55"/>
          <p:cNvGrpSpPr/>
          <p:nvPr/>
        </p:nvGrpSpPr>
        <p:grpSpPr>
          <a:xfrm>
            <a:off x="3855740" y="5293295"/>
            <a:ext cx="1188132" cy="513929"/>
            <a:chOff x="296652" y="2031738"/>
            <a:chExt cx="1188132" cy="513929"/>
          </a:xfrm>
        </p:grpSpPr>
        <p:sp>
          <p:nvSpPr>
            <p:cNvPr id="57" name="Nuage 56"/>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386662" y="2134815"/>
              <a:ext cx="1008112" cy="307777"/>
            </a:xfrm>
            <a:prstGeom prst="rect">
              <a:avLst/>
            </a:prstGeom>
            <a:noFill/>
          </p:spPr>
          <p:txBody>
            <a:bodyPr wrap="square" rtlCol="0">
              <a:spAutoFit/>
            </a:bodyPr>
            <a:lstStyle/>
            <a:p>
              <a:pPr algn="ctr"/>
              <a:r>
                <a:rPr lang="fr-FR" sz="1400" dirty="0" smtClean="0"/>
                <a:t>éditer</a:t>
              </a:r>
              <a:endParaRPr lang="fr-FR" sz="1400" dirty="0"/>
            </a:p>
          </p:txBody>
        </p:sp>
      </p:grpSp>
    </p:spTree>
    <p:extLst>
      <p:ext uri="{BB962C8B-B14F-4D97-AF65-F5344CB8AC3E}">
        <p14:creationId xmlns:p14="http://schemas.microsoft.com/office/powerpoint/2010/main" val="291167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Les familles de mots</a:t>
            </a:r>
            <a:endParaRPr lang="fr-FR" dirty="0"/>
          </a:p>
        </p:txBody>
      </p:sp>
      <p:sp>
        <p:nvSpPr>
          <p:cNvPr id="7" name="ZoneTexte 6"/>
          <p:cNvSpPr txBox="1"/>
          <p:nvPr/>
        </p:nvSpPr>
        <p:spPr>
          <a:xfrm>
            <a:off x="548680" y="1344025"/>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famille.</a:t>
            </a:r>
            <a:endParaRPr lang="fr-FR" sz="1400" u="sng" dirty="0">
              <a:latin typeface="SimpleRonde" pitchFamily="2" charset="0"/>
            </a:endParaRPr>
          </a:p>
        </p:txBody>
      </p:sp>
      <p:grpSp>
        <p:nvGrpSpPr>
          <p:cNvPr id="8" name="Groupe 7"/>
          <p:cNvGrpSpPr/>
          <p:nvPr/>
        </p:nvGrpSpPr>
        <p:grpSpPr>
          <a:xfrm>
            <a:off x="116632" y="1280592"/>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 name="ZoneTexte 1"/>
          <p:cNvSpPr txBox="1"/>
          <p:nvPr/>
        </p:nvSpPr>
        <p:spPr>
          <a:xfrm>
            <a:off x="1340768" y="1767805"/>
            <a:ext cx="4104456" cy="1384995"/>
          </a:xfrm>
          <a:prstGeom prst="rect">
            <a:avLst/>
          </a:prstGeom>
          <a:noFill/>
        </p:spPr>
        <p:txBody>
          <a:bodyPr wrap="square" rtlCol="0">
            <a:spAutoFit/>
          </a:bodyPr>
          <a:lstStyle/>
          <a:p>
            <a:pPr>
              <a:lnSpc>
                <a:spcPct val="200000"/>
              </a:lnSpc>
            </a:pPr>
            <a:r>
              <a:rPr lang="fr-FR" sz="1400" dirty="0" smtClean="0">
                <a:latin typeface="Throw My Hands Up in the Air"/>
                <a:ea typeface="Throw My Hands Up in the Air"/>
              </a:rPr>
              <a:t>~</a:t>
            </a:r>
            <a:r>
              <a:rPr lang="fr-FR" sz="1400" dirty="0" smtClean="0">
                <a:latin typeface="+mj-lt"/>
                <a:ea typeface="Throw My Hands Up in the Air"/>
              </a:rPr>
              <a:t> poule – poulie – poulailler - poulet</a:t>
            </a: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invention – vent – inventer - inventeur</a:t>
            </a:r>
            <a:endParaRPr lang="fr-FR" sz="1400" dirty="0" smtClean="0">
              <a:latin typeface="+mj-lt"/>
            </a:endParaRP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oiseau – oisillon – oignon - oiseleur</a:t>
            </a:r>
            <a:endParaRPr lang="fr-FR" sz="1400" dirty="0">
              <a:ea typeface="Throw My Hands Up in the Air"/>
            </a:endParaRPr>
          </a:p>
        </p:txBody>
      </p:sp>
      <p:grpSp>
        <p:nvGrpSpPr>
          <p:cNvPr id="13" name="Groupe 12"/>
          <p:cNvGrpSpPr/>
          <p:nvPr/>
        </p:nvGrpSpPr>
        <p:grpSpPr>
          <a:xfrm>
            <a:off x="116632" y="3656856"/>
            <a:ext cx="360040" cy="461665"/>
            <a:chOff x="116632" y="1352600"/>
            <a:chExt cx="360040" cy="461665"/>
          </a:xfrm>
        </p:grpSpPr>
        <p:sp>
          <p:nvSpPr>
            <p:cNvPr id="14" name="Ellipse 1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ZoneTexte 22"/>
          <p:cNvSpPr txBox="1"/>
          <p:nvPr/>
        </p:nvSpPr>
        <p:spPr>
          <a:xfrm>
            <a:off x="548680" y="6753200"/>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Complète les phrases suivantes par des mots de la même famille.</a:t>
            </a:r>
            <a:endParaRPr lang="fr-FR" sz="1400" u="sng" dirty="0">
              <a:latin typeface="SimpleRonde" pitchFamily="2" charset="0"/>
            </a:endParaRPr>
          </a:p>
        </p:txBody>
      </p:sp>
      <p:grpSp>
        <p:nvGrpSpPr>
          <p:cNvPr id="24" name="Groupe 23"/>
          <p:cNvGrpSpPr/>
          <p:nvPr/>
        </p:nvGrpSpPr>
        <p:grpSpPr>
          <a:xfrm>
            <a:off x="116632" y="6689767"/>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7" name="Rectangle à coins arrondis 26"/>
          <p:cNvSpPr/>
          <p:nvPr/>
        </p:nvSpPr>
        <p:spPr>
          <a:xfrm>
            <a:off x="6568752" y="684118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8" name="ZoneTexte 27"/>
          <p:cNvSpPr txBox="1"/>
          <p:nvPr/>
        </p:nvSpPr>
        <p:spPr>
          <a:xfrm>
            <a:off x="115416" y="7833320"/>
            <a:ext cx="6769968" cy="1815882"/>
          </a:xfrm>
          <a:prstGeom prst="rect">
            <a:avLst/>
          </a:prstGeom>
          <a:noFill/>
        </p:spPr>
        <p:txBody>
          <a:bodyPr wrap="square" rtlCol="0">
            <a:spAutoFit/>
          </a:bodyPr>
          <a:lstStyle/>
          <a:p>
            <a:pPr marL="285750" indent="-285750">
              <a:lnSpc>
                <a:spcPct val="200000"/>
              </a:lnSpc>
              <a:buFont typeface="Arial" pitchFamily="34" charset="0"/>
              <a:buChar char="•"/>
            </a:pPr>
            <a:r>
              <a:rPr lang="fr-FR" sz="1400" dirty="0" smtClean="0"/>
              <a:t>Je vais à l’___________________ tous les jours.</a:t>
            </a:r>
          </a:p>
          <a:p>
            <a:pPr marL="285750" indent="-285750">
              <a:lnSpc>
                <a:spcPct val="200000"/>
              </a:lnSpc>
              <a:buFont typeface="Arial" pitchFamily="34" charset="0"/>
              <a:buChar char="•"/>
            </a:pPr>
            <a:r>
              <a:rPr lang="fr-FR" sz="1400" dirty="0" smtClean="0"/>
              <a:t>Après les vacances de printemps, nous partons en voyage ____________________ .</a:t>
            </a:r>
          </a:p>
          <a:p>
            <a:pPr marL="285750" indent="-285750">
              <a:lnSpc>
                <a:spcPct val="200000"/>
              </a:lnSpc>
              <a:buFont typeface="Arial" pitchFamily="34" charset="0"/>
              <a:buChar char="•"/>
            </a:pPr>
            <a:r>
              <a:rPr lang="fr-FR" sz="1400" dirty="0" smtClean="0"/>
              <a:t>Les ______________________ font leur rentrée en septembre.</a:t>
            </a:r>
          </a:p>
          <a:p>
            <a:pPr marL="285750" indent="-285750">
              <a:lnSpc>
                <a:spcPct val="200000"/>
              </a:lnSpc>
              <a:buFont typeface="Arial" pitchFamily="34" charset="0"/>
              <a:buChar char="•"/>
            </a:pPr>
            <a:r>
              <a:rPr lang="fr-FR" sz="1400" dirty="0" smtClean="0"/>
              <a:t>Mon frère est __________________________ depuis qu’il a 2 ans.</a:t>
            </a:r>
            <a:endParaRPr lang="fr-FR" sz="1400" dirty="0"/>
          </a:p>
        </p:txBody>
      </p:sp>
      <p:sp>
        <p:nvSpPr>
          <p:cNvPr id="29" name="ZoneTexte 28"/>
          <p:cNvSpPr txBox="1"/>
          <p:nvPr/>
        </p:nvSpPr>
        <p:spPr>
          <a:xfrm>
            <a:off x="0" y="7473280"/>
            <a:ext cx="6858000" cy="307777"/>
          </a:xfrm>
          <a:prstGeom prst="rect">
            <a:avLst/>
          </a:prstGeom>
          <a:noFill/>
        </p:spPr>
        <p:txBody>
          <a:bodyPr wrap="square" rtlCol="0">
            <a:spAutoFit/>
          </a:bodyPr>
          <a:lstStyle/>
          <a:p>
            <a:pPr algn="ctr"/>
            <a:r>
              <a:rPr lang="fr-FR" sz="1400" b="1" dirty="0" smtClean="0"/>
              <a:t>école – écoliers – scolaire - scolarisé </a:t>
            </a:r>
            <a:endParaRPr lang="fr-FR" sz="1400" b="1" dirty="0"/>
          </a:p>
        </p:txBody>
      </p:sp>
      <p:sp>
        <p:nvSpPr>
          <p:cNvPr id="30" name="ZoneTexte 29"/>
          <p:cNvSpPr txBox="1"/>
          <p:nvPr/>
        </p:nvSpPr>
        <p:spPr>
          <a:xfrm>
            <a:off x="548680" y="3765634"/>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Colorie d’une même couleur les mots de la même famille.</a:t>
            </a:r>
            <a:endParaRPr lang="fr-FR" sz="1400" u="sng" dirty="0">
              <a:latin typeface="SimpleRonde" pitchFamily="2" charset="0"/>
            </a:endParaRPr>
          </a:p>
        </p:txBody>
      </p:sp>
      <p:sp>
        <p:nvSpPr>
          <p:cNvPr id="31" name="Rectangle à coins arrondis 30"/>
          <p:cNvSpPr/>
          <p:nvPr/>
        </p:nvSpPr>
        <p:spPr>
          <a:xfrm>
            <a:off x="6568752" y="385362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nvGrpSpPr>
          <p:cNvPr id="32" name="Groupe 31"/>
          <p:cNvGrpSpPr/>
          <p:nvPr/>
        </p:nvGrpSpPr>
        <p:grpSpPr>
          <a:xfrm>
            <a:off x="296652" y="4453347"/>
            <a:ext cx="1188132" cy="513929"/>
            <a:chOff x="296652" y="2031738"/>
            <a:chExt cx="1188132" cy="513929"/>
          </a:xfrm>
        </p:grpSpPr>
        <p:sp>
          <p:nvSpPr>
            <p:cNvPr id="33" name="Nuage 32"/>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386662" y="2134815"/>
              <a:ext cx="1008112" cy="307777"/>
            </a:xfrm>
            <a:prstGeom prst="rect">
              <a:avLst/>
            </a:prstGeom>
            <a:noFill/>
          </p:spPr>
          <p:txBody>
            <a:bodyPr wrap="square" rtlCol="0">
              <a:spAutoFit/>
            </a:bodyPr>
            <a:lstStyle/>
            <a:p>
              <a:pPr algn="ctr"/>
              <a:r>
                <a:rPr lang="fr-FR" sz="1400" dirty="0" smtClean="0"/>
                <a:t>habiter</a:t>
              </a:r>
              <a:endParaRPr lang="fr-FR" sz="1400" dirty="0"/>
            </a:p>
          </p:txBody>
        </p:sp>
      </p:grpSp>
      <p:grpSp>
        <p:nvGrpSpPr>
          <p:cNvPr id="35" name="Groupe 34"/>
          <p:cNvGrpSpPr/>
          <p:nvPr/>
        </p:nvGrpSpPr>
        <p:grpSpPr>
          <a:xfrm>
            <a:off x="1563409" y="5447183"/>
            <a:ext cx="1188132" cy="513929"/>
            <a:chOff x="2356495" y="3062297"/>
            <a:chExt cx="1188132" cy="513929"/>
          </a:xfrm>
        </p:grpSpPr>
        <p:sp>
          <p:nvSpPr>
            <p:cNvPr id="36" name="Nuage 35"/>
            <p:cNvSpPr/>
            <p:nvPr/>
          </p:nvSpPr>
          <p:spPr>
            <a:xfrm>
              <a:off x="2356495" y="306229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2446505" y="3165374"/>
              <a:ext cx="1008112" cy="307777"/>
            </a:xfrm>
            <a:prstGeom prst="rect">
              <a:avLst/>
            </a:prstGeom>
            <a:noFill/>
          </p:spPr>
          <p:txBody>
            <a:bodyPr wrap="square" rtlCol="0">
              <a:spAutoFit/>
            </a:bodyPr>
            <a:lstStyle/>
            <a:p>
              <a:pPr algn="ctr"/>
              <a:r>
                <a:rPr lang="fr-FR" sz="1400" dirty="0" smtClean="0"/>
                <a:t>échange</a:t>
              </a:r>
              <a:endParaRPr lang="fr-FR" sz="1400" dirty="0"/>
            </a:p>
          </p:txBody>
        </p:sp>
      </p:grpSp>
      <p:grpSp>
        <p:nvGrpSpPr>
          <p:cNvPr id="38" name="Groupe 37"/>
          <p:cNvGrpSpPr/>
          <p:nvPr/>
        </p:nvGrpSpPr>
        <p:grpSpPr>
          <a:xfrm>
            <a:off x="5380620" y="5119676"/>
            <a:ext cx="1188132" cy="513929"/>
            <a:chOff x="5380620" y="2698067"/>
            <a:chExt cx="1188132" cy="513929"/>
          </a:xfrm>
        </p:grpSpPr>
        <p:sp>
          <p:nvSpPr>
            <p:cNvPr id="39" name="Nuage 38"/>
            <p:cNvSpPr/>
            <p:nvPr/>
          </p:nvSpPr>
          <p:spPr>
            <a:xfrm>
              <a:off x="5380620" y="269806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5380620" y="2734468"/>
              <a:ext cx="1188132" cy="307777"/>
            </a:xfrm>
            <a:prstGeom prst="rect">
              <a:avLst/>
            </a:prstGeom>
            <a:noFill/>
          </p:spPr>
          <p:txBody>
            <a:bodyPr wrap="square" rtlCol="0">
              <a:spAutoFit/>
            </a:bodyPr>
            <a:lstStyle/>
            <a:p>
              <a:pPr algn="ctr"/>
              <a:r>
                <a:rPr lang="fr-FR" sz="1400" dirty="0" smtClean="0"/>
                <a:t>changement</a:t>
              </a:r>
              <a:endParaRPr lang="fr-FR" sz="1400" dirty="0"/>
            </a:p>
          </p:txBody>
        </p:sp>
      </p:grpSp>
      <p:grpSp>
        <p:nvGrpSpPr>
          <p:cNvPr id="41" name="Groupe 40"/>
          <p:cNvGrpSpPr/>
          <p:nvPr/>
        </p:nvGrpSpPr>
        <p:grpSpPr>
          <a:xfrm>
            <a:off x="1852439" y="4333924"/>
            <a:ext cx="1188132" cy="513929"/>
            <a:chOff x="296652" y="2031738"/>
            <a:chExt cx="1188132" cy="513929"/>
          </a:xfrm>
        </p:grpSpPr>
        <p:sp>
          <p:nvSpPr>
            <p:cNvPr id="42" name="Nuage 41"/>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386662" y="2134815"/>
              <a:ext cx="1008112" cy="307777"/>
            </a:xfrm>
            <a:prstGeom prst="rect">
              <a:avLst/>
            </a:prstGeom>
            <a:noFill/>
          </p:spPr>
          <p:txBody>
            <a:bodyPr wrap="square" rtlCol="0">
              <a:spAutoFit/>
            </a:bodyPr>
            <a:lstStyle/>
            <a:p>
              <a:pPr algn="ctr"/>
              <a:r>
                <a:rPr lang="fr-FR" sz="1400" dirty="0" smtClean="0"/>
                <a:t>changer</a:t>
              </a:r>
              <a:endParaRPr lang="fr-FR" sz="1400" dirty="0"/>
            </a:p>
          </p:txBody>
        </p:sp>
      </p:grpSp>
      <p:grpSp>
        <p:nvGrpSpPr>
          <p:cNvPr id="44" name="Groupe 43"/>
          <p:cNvGrpSpPr/>
          <p:nvPr/>
        </p:nvGrpSpPr>
        <p:grpSpPr>
          <a:xfrm>
            <a:off x="116632" y="5344106"/>
            <a:ext cx="1188132" cy="513929"/>
            <a:chOff x="296652" y="2031738"/>
            <a:chExt cx="1188132" cy="513929"/>
          </a:xfrm>
        </p:grpSpPr>
        <p:sp>
          <p:nvSpPr>
            <p:cNvPr id="45" name="Nuage 44"/>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p:cNvSpPr txBox="1"/>
            <p:nvPr/>
          </p:nvSpPr>
          <p:spPr>
            <a:xfrm>
              <a:off x="386662" y="2134815"/>
              <a:ext cx="1008112" cy="307777"/>
            </a:xfrm>
            <a:prstGeom prst="rect">
              <a:avLst/>
            </a:prstGeom>
            <a:noFill/>
          </p:spPr>
          <p:txBody>
            <a:bodyPr wrap="square" rtlCol="0">
              <a:spAutoFit/>
            </a:bodyPr>
            <a:lstStyle/>
            <a:p>
              <a:pPr algn="ctr"/>
              <a:r>
                <a:rPr lang="fr-FR" sz="1400" dirty="0" smtClean="0"/>
                <a:t>fleur</a:t>
              </a:r>
              <a:endParaRPr lang="fr-FR" sz="1400" dirty="0"/>
            </a:p>
          </p:txBody>
        </p:sp>
      </p:grpSp>
      <p:grpSp>
        <p:nvGrpSpPr>
          <p:cNvPr id="47" name="Groupe 46"/>
          <p:cNvGrpSpPr/>
          <p:nvPr/>
        </p:nvGrpSpPr>
        <p:grpSpPr>
          <a:xfrm>
            <a:off x="3821317" y="4352764"/>
            <a:ext cx="1188132" cy="513929"/>
            <a:chOff x="296652" y="2031738"/>
            <a:chExt cx="1188132" cy="513929"/>
          </a:xfrm>
        </p:grpSpPr>
        <p:sp>
          <p:nvSpPr>
            <p:cNvPr id="48" name="Nuage 47"/>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339037" y="2134815"/>
              <a:ext cx="1008112" cy="307777"/>
            </a:xfrm>
            <a:prstGeom prst="rect">
              <a:avLst/>
            </a:prstGeom>
            <a:noFill/>
          </p:spPr>
          <p:txBody>
            <a:bodyPr wrap="square" rtlCol="0">
              <a:spAutoFit/>
            </a:bodyPr>
            <a:lstStyle/>
            <a:p>
              <a:pPr algn="ctr"/>
              <a:r>
                <a:rPr lang="fr-FR" sz="1400" dirty="0" smtClean="0"/>
                <a:t>fleurir</a:t>
              </a:r>
              <a:endParaRPr lang="fr-FR" sz="1400" dirty="0"/>
            </a:p>
          </p:txBody>
        </p:sp>
      </p:grpSp>
      <p:grpSp>
        <p:nvGrpSpPr>
          <p:cNvPr id="50" name="Groupe 49"/>
          <p:cNvGrpSpPr/>
          <p:nvPr/>
        </p:nvGrpSpPr>
        <p:grpSpPr>
          <a:xfrm>
            <a:off x="2667608" y="4836650"/>
            <a:ext cx="1188132" cy="513929"/>
            <a:chOff x="296652" y="2031738"/>
            <a:chExt cx="1188132" cy="513929"/>
          </a:xfrm>
        </p:grpSpPr>
        <p:sp>
          <p:nvSpPr>
            <p:cNvPr id="51" name="Nuage 50"/>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386662" y="2134815"/>
              <a:ext cx="1008112" cy="307777"/>
            </a:xfrm>
            <a:prstGeom prst="rect">
              <a:avLst/>
            </a:prstGeom>
            <a:noFill/>
          </p:spPr>
          <p:txBody>
            <a:bodyPr wrap="square" rtlCol="0">
              <a:spAutoFit/>
            </a:bodyPr>
            <a:lstStyle/>
            <a:p>
              <a:pPr algn="ctr"/>
              <a:r>
                <a:rPr lang="fr-FR" sz="1400" dirty="0" smtClean="0"/>
                <a:t>habitation</a:t>
              </a:r>
              <a:endParaRPr lang="fr-FR" sz="1400" dirty="0"/>
            </a:p>
          </p:txBody>
        </p:sp>
      </p:grpSp>
      <p:grpSp>
        <p:nvGrpSpPr>
          <p:cNvPr id="53" name="Groupe 52"/>
          <p:cNvGrpSpPr/>
          <p:nvPr/>
        </p:nvGrpSpPr>
        <p:grpSpPr>
          <a:xfrm>
            <a:off x="5469514" y="4299459"/>
            <a:ext cx="1188132" cy="513929"/>
            <a:chOff x="296652" y="2031738"/>
            <a:chExt cx="1188132" cy="513929"/>
          </a:xfrm>
        </p:grpSpPr>
        <p:sp>
          <p:nvSpPr>
            <p:cNvPr id="54" name="Nuage 53"/>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386662" y="2134815"/>
              <a:ext cx="1008112" cy="307777"/>
            </a:xfrm>
            <a:prstGeom prst="rect">
              <a:avLst/>
            </a:prstGeom>
            <a:noFill/>
          </p:spPr>
          <p:txBody>
            <a:bodyPr wrap="square" rtlCol="0">
              <a:spAutoFit/>
            </a:bodyPr>
            <a:lstStyle/>
            <a:p>
              <a:pPr algn="ctr"/>
              <a:r>
                <a:rPr lang="fr-FR" sz="1400" dirty="0" smtClean="0"/>
                <a:t>habitant</a:t>
              </a:r>
              <a:endParaRPr lang="fr-FR" sz="1400" dirty="0"/>
            </a:p>
          </p:txBody>
        </p:sp>
      </p:grpSp>
      <p:grpSp>
        <p:nvGrpSpPr>
          <p:cNvPr id="56" name="Groupe 55"/>
          <p:cNvGrpSpPr/>
          <p:nvPr/>
        </p:nvGrpSpPr>
        <p:grpSpPr>
          <a:xfrm>
            <a:off x="3855740" y="5293295"/>
            <a:ext cx="1188132" cy="513929"/>
            <a:chOff x="296652" y="2031738"/>
            <a:chExt cx="1188132" cy="513929"/>
          </a:xfrm>
        </p:grpSpPr>
        <p:sp>
          <p:nvSpPr>
            <p:cNvPr id="57" name="Nuage 56"/>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p:cNvSpPr txBox="1"/>
            <p:nvPr/>
          </p:nvSpPr>
          <p:spPr>
            <a:xfrm>
              <a:off x="386662" y="2134815"/>
              <a:ext cx="1008112" cy="307777"/>
            </a:xfrm>
            <a:prstGeom prst="rect">
              <a:avLst/>
            </a:prstGeom>
            <a:noFill/>
          </p:spPr>
          <p:txBody>
            <a:bodyPr wrap="square" rtlCol="0">
              <a:spAutoFit/>
            </a:bodyPr>
            <a:lstStyle/>
            <a:p>
              <a:pPr algn="ctr"/>
              <a:r>
                <a:rPr lang="fr-FR" sz="1400" dirty="0" smtClean="0"/>
                <a:t>fleuriste</a:t>
              </a:r>
              <a:endParaRPr lang="fr-FR" sz="1400" dirty="0"/>
            </a:p>
          </p:txBody>
        </p:sp>
      </p:grpSp>
    </p:spTree>
    <p:extLst>
      <p:ext uri="{BB962C8B-B14F-4D97-AF65-F5344CB8AC3E}">
        <p14:creationId xmlns:p14="http://schemas.microsoft.com/office/powerpoint/2010/main" val="623651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Les familles de mots</a:t>
            </a:r>
            <a:endParaRPr lang="fr-FR" dirty="0"/>
          </a:p>
        </p:txBody>
      </p:sp>
      <p:sp>
        <p:nvSpPr>
          <p:cNvPr id="7" name="ZoneTexte 6"/>
          <p:cNvSpPr txBox="1"/>
          <p:nvPr/>
        </p:nvSpPr>
        <p:spPr>
          <a:xfrm>
            <a:off x="548680" y="1640339"/>
            <a:ext cx="6020072" cy="388568"/>
          </a:xfrm>
          <a:prstGeom prst="rect">
            <a:avLst/>
          </a:prstGeom>
          <a:noFill/>
        </p:spPr>
        <p:txBody>
          <a:bodyPr wrap="square" rtlCol="0">
            <a:spAutoFit/>
          </a:bodyPr>
          <a:lstStyle/>
          <a:p>
            <a:pPr>
              <a:lnSpc>
                <a:spcPct val="150000"/>
              </a:lnSpc>
            </a:pPr>
            <a:r>
              <a:rPr lang="fr-FR" sz="1400" u="sng" dirty="0">
                <a:latin typeface="SimpleRonde" pitchFamily="2" charset="0"/>
              </a:rPr>
              <a:t>Colorie d’une même couleur les mots de la même famille.</a:t>
            </a:r>
          </a:p>
        </p:txBody>
      </p:sp>
      <p:grpSp>
        <p:nvGrpSpPr>
          <p:cNvPr id="8" name="Groupe 7"/>
          <p:cNvGrpSpPr/>
          <p:nvPr/>
        </p:nvGrpSpPr>
        <p:grpSpPr>
          <a:xfrm>
            <a:off x="116632" y="1576906"/>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3" name="ZoneTexte 12"/>
          <p:cNvSpPr txBox="1"/>
          <p:nvPr/>
        </p:nvSpPr>
        <p:spPr>
          <a:xfrm>
            <a:off x="548680" y="4953000"/>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famille.</a:t>
            </a:r>
            <a:endParaRPr lang="fr-FR" sz="1400" u="sng" dirty="0">
              <a:latin typeface="SimpleRonde" pitchFamily="2" charset="0"/>
            </a:endParaRPr>
          </a:p>
        </p:txBody>
      </p:sp>
      <p:grpSp>
        <p:nvGrpSpPr>
          <p:cNvPr id="14" name="Groupe 13"/>
          <p:cNvGrpSpPr/>
          <p:nvPr/>
        </p:nvGrpSpPr>
        <p:grpSpPr>
          <a:xfrm>
            <a:off x="116632" y="4889567"/>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Rectangle à coins arrondis 16"/>
          <p:cNvSpPr/>
          <p:nvPr/>
        </p:nvSpPr>
        <p:spPr>
          <a:xfrm>
            <a:off x="6568752" y="504098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8" name="ZoneTexte 17"/>
          <p:cNvSpPr txBox="1"/>
          <p:nvPr/>
        </p:nvSpPr>
        <p:spPr>
          <a:xfrm>
            <a:off x="1340768" y="5368205"/>
            <a:ext cx="4104456" cy="1384995"/>
          </a:xfrm>
          <a:prstGeom prst="rect">
            <a:avLst/>
          </a:prstGeom>
          <a:noFill/>
        </p:spPr>
        <p:txBody>
          <a:bodyPr wrap="square" rtlCol="0">
            <a:spAutoFit/>
          </a:bodyPr>
          <a:lstStyle/>
          <a:p>
            <a:pPr>
              <a:lnSpc>
                <a:spcPct val="200000"/>
              </a:lnSpc>
            </a:pPr>
            <a:r>
              <a:rPr lang="fr-FR" sz="1400" dirty="0" smtClean="0">
                <a:latin typeface="Throw My Hands Up in the Air"/>
                <a:ea typeface="Throw My Hands Up in the Air"/>
              </a:rPr>
              <a:t>~</a:t>
            </a:r>
            <a:r>
              <a:rPr lang="fr-FR" sz="1400" dirty="0" smtClean="0">
                <a:latin typeface="+mj-lt"/>
                <a:ea typeface="Throw My Hands Up in the Air"/>
              </a:rPr>
              <a:t> terreur – terrifiant – terrain - terrifier</a:t>
            </a: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profitable – profiter – profond - profit</a:t>
            </a:r>
            <a:endParaRPr lang="fr-FR" sz="1400" dirty="0" smtClean="0">
              <a:latin typeface="+mj-lt"/>
            </a:endParaRP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aliter – aliment – alimentation -  alimenter</a:t>
            </a:r>
            <a:endParaRPr lang="fr-FR" sz="1400" dirty="0">
              <a:ea typeface="Throw My Hands Up in the Air"/>
            </a:endParaRPr>
          </a:p>
        </p:txBody>
      </p:sp>
      <p:sp>
        <p:nvSpPr>
          <p:cNvPr id="19" name="ZoneTexte 18"/>
          <p:cNvSpPr txBox="1"/>
          <p:nvPr/>
        </p:nvSpPr>
        <p:spPr>
          <a:xfrm>
            <a:off x="548680" y="7617003"/>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Entoure le radical dans les familles de mots suivantes.</a:t>
            </a:r>
            <a:endParaRPr lang="fr-FR" sz="1400" u="sng" dirty="0">
              <a:latin typeface="SimpleRonde" pitchFamily="2" charset="0"/>
            </a:endParaRPr>
          </a:p>
        </p:txBody>
      </p:sp>
      <p:grpSp>
        <p:nvGrpSpPr>
          <p:cNvPr id="20" name="Groupe 19"/>
          <p:cNvGrpSpPr/>
          <p:nvPr/>
        </p:nvGrpSpPr>
        <p:grpSpPr>
          <a:xfrm>
            <a:off x="116632" y="7481562"/>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63298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4" name="ZoneTexte 23"/>
          <p:cNvSpPr txBox="1"/>
          <p:nvPr/>
        </p:nvSpPr>
        <p:spPr>
          <a:xfrm>
            <a:off x="548680" y="8176517"/>
            <a:ext cx="5688632" cy="1384995"/>
          </a:xfrm>
          <a:prstGeom prst="rect">
            <a:avLst/>
          </a:prstGeom>
          <a:noFill/>
        </p:spPr>
        <p:txBody>
          <a:bodyPr wrap="square" rtlCol="0">
            <a:spAutoFit/>
          </a:bodyPr>
          <a:lstStyle/>
          <a:p>
            <a:pPr>
              <a:lnSpc>
                <a:spcPct val="200000"/>
              </a:lnSpc>
            </a:pPr>
            <a:r>
              <a:rPr lang="fr-FR" sz="1400" spc="300" dirty="0" smtClean="0">
                <a:latin typeface="Throw My Hands Up in the Air"/>
                <a:ea typeface="Throw My Hands Up in the Air"/>
              </a:rPr>
              <a:t>~</a:t>
            </a:r>
            <a:r>
              <a:rPr lang="fr-FR" sz="1400" spc="300" dirty="0" smtClean="0">
                <a:latin typeface="+mj-lt"/>
                <a:ea typeface="Throw My Hands Up in the Air"/>
              </a:rPr>
              <a:t> lever – élévation – éleveur- élevage</a:t>
            </a:r>
          </a:p>
          <a:p>
            <a:pPr>
              <a:lnSpc>
                <a:spcPct val="200000"/>
              </a:lnSpc>
            </a:pPr>
            <a:r>
              <a:rPr lang="fr-FR" sz="1400" spc="300" dirty="0">
                <a:latin typeface="Throw My Hands Up in the Air"/>
                <a:ea typeface="Throw My Hands Up in the Air"/>
              </a:rPr>
              <a:t>~</a:t>
            </a:r>
            <a:r>
              <a:rPr lang="fr-FR" sz="1400" spc="300" dirty="0">
                <a:ea typeface="Throw My Hands Up in the Air"/>
              </a:rPr>
              <a:t> </a:t>
            </a:r>
            <a:r>
              <a:rPr lang="fr-FR" sz="1400" spc="300" dirty="0" smtClean="0">
                <a:ea typeface="Throw My Hands Up in the Air"/>
              </a:rPr>
              <a:t>culture – cultiver – cultivateur - cultivable</a:t>
            </a:r>
            <a:endParaRPr lang="fr-FR" sz="1400" spc="300" dirty="0" smtClean="0">
              <a:latin typeface="+mj-lt"/>
            </a:endParaRPr>
          </a:p>
          <a:p>
            <a:pPr>
              <a:lnSpc>
                <a:spcPct val="200000"/>
              </a:lnSpc>
            </a:pPr>
            <a:r>
              <a:rPr lang="fr-FR" sz="1400" spc="300" dirty="0">
                <a:latin typeface="Throw My Hands Up in the Air"/>
                <a:ea typeface="Throw My Hands Up in the Air"/>
              </a:rPr>
              <a:t>~</a:t>
            </a:r>
            <a:r>
              <a:rPr lang="fr-FR" sz="1400" spc="300" dirty="0">
                <a:ea typeface="Throw My Hands Up in the Air"/>
              </a:rPr>
              <a:t> </a:t>
            </a:r>
            <a:r>
              <a:rPr lang="fr-FR" sz="1400" spc="300" dirty="0" smtClean="0">
                <a:ea typeface="Throw My Hands Up in the Air"/>
              </a:rPr>
              <a:t>vêtir – vêtement – dévêtir - revêtement</a:t>
            </a:r>
            <a:endParaRPr lang="fr-FR" sz="1400" spc="300" dirty="0">
              <a:ea typeface="Throw My Hands Up in the Air"/>
            </a:endParaRPr>
          </a:p>
        </p:txBody>
      </p:sp>
      <p:grpSp>
        <p:nvGrpSpPr>
          <p:cNvPr id="61" name="Groupe 60"/>
          <p:cNvGrpSpPr/>
          <p:nvPr/>
        </p:nvGrpSpPr>
        <p:grpSpPr>
          <a:xfrm>
            <a:off x="296652" y="2450874"/>
            <a:ext cx="1188132" cy="513929"/>
            <a:chOff x="296652" y="2031738"/>
            <a:chExt cx="1188132" cy="513929"/>
          </a:xfrm>
        </p:grpSpPr>
        <p:sp>
          <p:nvSpPr>
            <p:cNvPr id="62" name="Nuage 61"/>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386662" y="2134815"/>
              <a:ext cx="1008112" cy="307777"/>
            </a:xfrm>
            <a:prstGeom prst="rect">
              <a:avLst/>
            </a:prstGeom>
            <a:noFill/>
          </p:spPr>
          <p:txBody>
            <a:bodyPr wrap="square" rtlCol="0">
              <a:spAutoFit/>
            </a:bodyPr>
            <a:lstStyle/>
            <a:p>
              <a:pPr algn="ctr"/>
              <a:r>
                <a:rPr lang="fr-FR" sz="1400" dirty="0" smtClean="0"/>
                <a:t>profond</a:t>
              </a:r>
              <a:endParaRPr lang="fr-FR" sz="1400" dirty="0"/>
            </a:p>
          </p:txBody>
        </p:sp>
      </p:grpSp>
      <p:grpSp>
        <p:nvGrpSpPr>
          <p:cNvPr id="64" name="Groupe 63"/>
          <p:cNvGrpSpPr/>
          <p:nvPr/>
        </p:nvGrpSpPr>
        <p:grpSpPr>
          <a:xfrm>
            <a:off x="1563409" y="3444710"/>
            <a:ext cx="1188132" cy="513929"/>
            <a:chOff x="2356495" y="3062297"/>
            <a:chExt cx="1188132" cy="513929"/>
          </a:xfrm>
        </p:grpSpPr>
        <p:sp>
          <p:nvSpPr>
            <p:cNvPr id="65" name="Nuage 64"/>
            <p:cNvSpPr/>
            <p:nvPr/>
          </p:nvSpPr>
          <p:spPr>
            <a:xfrm>
              <a:off x="2356495" y="306229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2446505" y="3165374"/>
              <a:ext cx="1008112" cy="307777"/>
            </a:xfrm>
            <a:prstGeom prst="rect">
              <a:avLst/>
            </a:prstGeom>
            <a:noFill/>
          </p:spPr>
          <p:txBody>
            <a:bodyPr wrap="square" rtlCol="0">
              <a:spAutoFit/>
            </a:bodyPr>
            <a:lstStyle/>
            <a:p>
              <a:pPr algn="ctr"/>
              <a:r>
                <a:rPr lang="fr-FR" sz="1400" dirty="0" smtClean="0"/>
                <a:t>odeur</a:t>
              </a:r>
              <a:endParaRPr lang="fr-FR" sz="1400" dirty="0"/>
            </a:p>
          </p:txBody>
        </p:sp>
      </p:grpSp>
      <p:grpSp>
        <p:nvGrpSpPr>
          <p:cNvPr id="67" name="Groupe 66"/>
          <p:cNvGrpSpPr/>
          <p:nvPr/>
        </p:nvGrpSpPr>
        <p:grpSpPr>
          <a:xfrm>
            <a:off x="5380620" y="3117203"/>
            <a:ext cx="1188132" cy="513929"/>
            <a:chOff x="5380620" y="2698067"/>
            <a:chExt cx="1188132" cy="513929"/>
          </a:xfrm>
        </p:grpSpPr>
        <p:sp>
          <p:nvSpPr>
            <p:cNvPr id="68" name="Nuage 67"/>
            <p:cNvSpPr/>
            <p:nvPr/>
          </p:nvSpPr>
          <p:spPr>
            <a:xfrm>
              <a:off x="5380620" y="269806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5380620" y="2734468"/>
              <a:ext cx="1188132" cy="307777"/>
            </a:xfrm>
            <a:prstGeom prst="rect">
              <a:avLst/>
            </a:prstGeom>
            <a:noFill/>
          </p:spPr>
          <p:txBody>
            <a:bodyPr wrap="square" rtlCol="0">
              <a:spAutoFit/>
            </a:bodyPr>
            <a:lstStyle/>
            <a:p>
              <a:pPr algn="ctr"/>
              <a:r>
                <a:rPr lang="fr-FR" sz="1400" dirty="0" smtClean="0"/>
                <a:t>profondeur</a:t>
              </a:r>
              <a:endParaRPr lang="fr-FR" sz="1400" dirty="0"/>
            </a:p>
          </p:txBody>
        </p:sp>
      </p:grpSp>
      <p:grpSp>
        <p:nvGrpSpPr>
          <p:cNvPr id="70" name="Groupe 69"/>
          <p:cNvGrpSpPr/>
          <p:nvPr/>
        </p:nvGrpSpPr>
        <p:grpSpPr>
          <a:xfrm>
            <a:off x="1852439" y="2331451"/>
            <a:ext cx="1188132" cy="513929"/>
            <a:chOff x="296652" y="2031738"/>
            <a:chExt cx="1188132" cy="513929"/>
          </a:xfrm>
        </p:grpSpPr>
        <p:sp>
          <p:nvSpPr>
            <p:cNvPr id="71" name="Nuage 70"/>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ZoneTexte 71"/>
            <p:cNvSpPr txBox="1"/>
            <p:nvPr/>
          </p:nvSpPr>
          <p:spPr>
            <a:xfrm>
              <a:off x="386662" y="2134815"/>
              <a:ext cx="1008112" cy="307777"/>
            </a:xfrm>
            <a:prstGeom prst="rect">
              <a:avLst/>
            </a:prstGeom>
            <a:noFill/>
          </p:spPr>
          <p:txBody>
            <a:bodyPr wrap="square" rtlCol="0">
              <a:spAutoFit/>
            </a:bodyPr>
            <a:lstStyle/>
            <a:p>
              <a:pPr algn="ctr"/>
              <a:r>
                <a:rPr lang="fr-FR" sz="1400" dirty="0" smtClean="0"/>
                <a:t>hivernal</a:t>
              </a:r>
              <a:endParaRPr lang="fr-FR" sz="1400" dirty="0"/>
            </a:p>
          </p:txBody>
        </p:sp>
      </p:grpSp>
      <p:grpSp>
        <p:nvGrpSpPr>
          <p:cNvPr id="73" name="Groupe 72"/>
          <p:cNvGrpSpPr/>
          <p:nvPr/>
        </p:nvGrpSpPr>
        <p:grpSpPr>
          <a:xfrm>
            <a:off x="116632" y="3341633"/>
            <a:ext cx="1188132" cy="513929"/>
            <a:chOff x="296652" y="2031738"/>
            <a:chExt cx="1188132" cy="513929"/>
          </a:xfrm>
        </p:grpSpPr>
        <p:sp>
          <p:nvSpPr>
            <p:cNvPr id="74" name="Nuage 73"/>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386662" y="2134815"/>
              <a:ext cx="1008112" cy="307777"/>
            </a:xfrm>
            <a:prstGeom prst="rect">
              <a:avLst/>
            </a:prstGeom>
            <a:noFill/>
          </p:spPr>
          <p:txBody>
            <a:bodyPr wrap="square" rtlCol="0">
              <a:spAutoFit/>
            </a:bodyPr>
            <a:lstStyle/>
            <a:p>
              <a:pPr algn="ctr"/>
              <a:r>
                <a:rPr lang="fr-FR" sz="1400" dirty="0" smtClean="0"/>
                <a:t>hiver</a:t>
              </a:r>
              <a:endParaRPr lang="fr-FR" sz="1400" dirty="0"/>
            </a:p>
          </p:txBody>
        </p:sp>
      </p:grpSp>
      <p:grpSp>
        <p:nvGrpSpPr>
          <p:cNvPr id="76" name="Groupe 75"/>
          <p:cNvGrpSpPr/>
          <p:nvPr/>
        </p:nvGrpSpPr>
        <p:grpSpPr>
          <a:xfrm>
            <a:off x="3821317" y="2350291"/>
            <a:ext cx="1215144" cy="513929"/>
            <a:chOff x="296652" y="2031738"/>
            <a:chExt cx="1215144" cy="513929"/>
          </a:xfrm>
        </p:grpSpPr>
        <p:sp>
          <p:nvSpPr>
            <p:cNvPr id="77" name="Nuage 76"/>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p:cNvSpPr txBox="1"/>
            <p:nvPr/>
          </p:nvSpPr>
          <p:spPr>
            <a:xfrm>
              <a:off x="307740" y="2077665"/>
              <a:ext cx="1204056" cy="307777"/>
            </a:xfrm>
            <a:prstGeom prst="rect">
              <a:avLst/>
            </a:prstGeom>
            <a:noFill/>
          </p:spPr>
          <p:txBody>
            <a:bodyPr wrap="square" rtlCol="0">
              <a:spAutoFit/>
            </a:bodyPr>
            <a:lstStyle/>
            <a:p>
              <a:pPr algn="ctr"/>
              <a:r>
                <a:rPr lang="fr-FR" sz="1400" dirty="0" smtClean="0"/>
                <a:t>désodoriser</a:t>
              </a:r>
              <a:endParaRPr lang="fr-FR" sz="1400" dirty="0"/>
            </a:p>
          </p:txBody>
        </p:sp>
      </p:grpSp>
      <p:grpSp>
        <p:nvGrpSpPr>
          <p:cNvPr id="79" name="Groupe 78"/>
          <p:cNvGrpSpPr/>
          <p:nvPr/>
        </p:nvGrpSpPr>
        <p:grpSpPr>
          <a:xfrm>
            <a:off x="2667608" y="2834177"/>
            <a:ext cx="1188132" cy="513929"/>
            <a:chOff x="296652" y="2031738"/>
            <a:chExt cx="1188132" cy="513929"/>
          </a:xfrm>
        </p:grpSpPr>
        <p:sp>
          <p:nvSpPr>
            <p:cNvPr id="80" name="Nuage 79"/>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386662" y="2134815"/>
              <a:ext cx="1008112" cy="307777"/>
            </a:xfrm>
            <a:prstGeom prst="rect">
              <a:avLst/>
            </a:prstGeom>
            <a:noFill/>
          </p:spPr>
          <p:txBody>
            <a:bodyPr wrap="square" rtlCol="0">
              <a:spAutoFit/>
            </a:bodyPr>
            <a:lstStyle/>
            <a:p>
              <a:pPr algn="ctr"/>
              <a:r>
                <a:rPr lang="fr-FR" sz="1400" dirty="0" smtClean="0"/>
                <a:t>odorant</a:t>
              </a:r>
              <a:endParaRPr lang="fr-FR" sz="1400" dirty="0"/>
            </a:p>
          </p:txBody>
        </p:sp>
      </p:grpSp>
      <p:grpSp>
        <p:nvGrpSpPr>
          <p:cNvPr id="82" name="Groupe 81"/>
          <p:cNvGrpSpPr/>
          <p:nvPr/>
        </p:nvGrpSpPr>
        <p:grpSpPr>
          <a:xfrm>
            <a:off x="5469514" y="2296986"/>
            <a:ext cx="1188132" cy="513929"/>
            <a:chOff x="296652" y="2031738"/>
            <a:chExt cx="1188132" cy="513929"/>
          </a:xfrm>
        </p:grpSpPr>
        <p:sp>
          <p:nvSpPr>
            <p:cNvPr id="83" name="Nuage 82"/>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296652" y="2058615"/>
              <a:ext cx="1188132" cy="307777"/>
            </a:xfrm>
            <a:prstGeom prst="rect">
              <a:avLst/>
            </a:prstGeom>
            <a:noFill/>
          </p:spPr>
          <p:txBody>
            <a:bodyPr wrap="square" rtlCol="0">
              <a:spAutoFit/>
            </a:bodyPr>
            <a:lstStyle/>
            <a:p>
              <a:pPr algn="ctr"/>
              <a:r>
                <a:rPr lang="fr-FR" sz="1400" dirty="0" smtClean="0"/>
                <a:t>approfondir </a:t>
              </a:r>
              <a:endParaRPr lang="fr-FR" sz="1400" dirty="0"/>
            </a:p>
          </p:txBody>
        </p:sp>
      </p:grpSp>
      <p:grpSp>
        <p:nvGrpSpPr>
          <p:cNvPr id="85" name="Groupe 84"/>
          <p:cNvGrpSpPr/>
          <p:nvPr/>
        </p:nvGrpSpPr>
        <p:grpSpPr>
          <a:xfrm>
            <a:off x="3855740" y="3290822"/>
            <a:ext cx="1188132" cy="513929"/>
            <a:chOff x="296652" y="2031738"/>
            <a:chExt cx="1188132" cy="513929"/>
          </a:xfrm>
        </p:grpSpPr>
        <p:sp>
          <p:nvSpPr>
            <p:cNvPr id="86" name="Nuage 85"/>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39037" y="2118022"/>
              <a:ext cx="1008112" cy="307777"/>
            </a:xfrm>
            <a:prstGeom prst="rect">
              <a:avLst/>
            </a:prstGeom>
            <a:noFill/>
          </p:spPr>
          <p:txBody>
            <a:bodyPr wrap="square" rtlCol="0">
              <a:spAutoFit/>
            </a:bodyPr>
            <a:lstStyle/>
            <a:p>
              <a:pPr algn="ctr"/>
              <a:r>
                <a:rPr lang="fr-FR" sz="1400" dirty="0" smtClean="0"/>
                <a:t>hiberner</a:t>
              </a:r>
              <a:endParaRPr lang="fr-FR" sz="1400" dirty="0"/>
            </a:p>
          </p:txBody>
        </p:sp>
      </p:grpSp>
    </p:spTree>
    <p:extLst>
      <p:ext uri="{BB962C8B-B14F-4D97-AF65-F5344CB8AC3E}">
        <p14:creationId xmlns:p14="http://schemas.microsoft.com/office/powerpoint/2010/main" val="73506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Les familles de mots</a:t>
            </a:r>
            <a:endParaRPr lang="fr-FR" dirty="0"/>
          </a:p>
        </p:txBody>
      </p:sp>
      <p:sp>
        <p:nvSpPr>
          <p:cNvPr id="7" name="ZoneTexte 6"/>
          <p:cNvSpPr txBox="1"/>
          <p:nvPr/>
        </p:nvSpPr>
        <p:spPr>
          <a:xfrm>
            <a:off x="548680" y="1640339"/>
            <a:ext cx="6020072" cy="388568"/>
          </a:xfrm>
          <a:prstGeom prst="rect">
            <a:avLst/>
          </a:prstGeom>
          <a:noFill/>
        </p:spPr>
        <p:txBody>
          <a:bodyPr wrap="square" rtlCol="0">
            <a:spAutoFit/>
          </a:bodyPr>
          <a:lstStyle/>
          <a:p>
            <a:pPr>
              <a:lnSpc>
                <a:spcPct val="150000"/>
              </a:lnSpc>
            </a:pPr>
            <a:r>
              <a:rPr lang="fr-FR" sz="1400" u="sng" dirty="0">
                <a:latin typeface="SimpleRonde" pitchFamily="2" charset="0"/>
              </a:rPr>
              <a:t>Colorie d’une même couleur les mots de la même famille.</a:t>
            </a:r>
          </a:p>
        </p:txBody>
      </p:sp>
      <p:grpSp>
        <p:nvGrpSpPr>
          <p:cNvPr id="8" name="Groupe 7"/>
          <p:cNvGrpSpPr/>
          <p:nvPr/>
        </p:nvGrpSpPr>
        <p:grpSpPr>
          <a:xfrm>
            <a:off x="116632" y="1576906"/>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3" name="ZoneTexte 12"/>
          <p:cNvSpPr txBox="1"/>
          <p:nvPr/>
        </p:nvSpPr>
        <p:spPr>
          <a:xfrm>
            <a:off x="548680" y="4953000"/>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famille.</a:t>
            </a:r>
            <a:endParaRPr lang="fr-FR" sz="1400" u="sng" dirty="0">
              <a:latin typeface="SimpleRonde" pitchFamily="2" charset="0"/>
            </a:endParaRPr>
          </a:p>
        </p:txBody>
      </p:sp>
      <p:grpSp>
        <p:nvGrpSpPr>
          <p:cNvPr id="14" name="Groupe 13"/>
          <p:cNvGrpSpPr/>
          <p:nvPr/>
        </p:nvGrpSpPr>
        <p:grpSpPr>
          <a:xfrm>
            <a:off x="116632" y="4889567"/>
            <a:ext cx="360040" cy="461665"/>
            <a:chOff x="116632" y="1352600"/>
            <a:chExt cx="360040" cy="461665"/>
          </a:xfrm>
        </p:grpSpPr>
        <p:sp>
          <p:nvSpPr>
            <p:cNvPr id="15" name="Ellipse 1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 name="Rectangle à coins arrondis 16"/>
          <p:cNvSpPr/>
          <p:nvPr/>
        </p:nvSpPr>
        <p:spPr>
          <a:xfrm>
            <a:off x="6568752" y="504098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8" name="ZoneTexte 17"/>
          <p:cNvSpPr txBox="1"/>
          <p:nvPr/>
        </p:nvSpPr>
        <p:spPr>
          <a:xfrm>
            <a:off x="1340768" y="5368205"/>
            <a:ext cx="4104456" cy="1384995"/>
          </a:xfrm>
          <a:prstGeom prst="rect">
            <a:avLst/>
          </a:prstGeom>
          <a:noFill/>
        </p:spPr>
        <p:txBody>
          <a:bodyPr wrap="square" rtlCol="0">
            <a:spAutoFit/>
          </a:bodyPr>
          <a:lstStyle/>
          <a:p>
            <a:pPr>
              <a:lnSpc>
                <a:spcPct val="200000"/>
              </a:lnSpc>
            </a:pPr>
            <a:r>
              <a:rPr lang="fr-FR" sz="1400" dirty="0" smtClean="0">
                <a:latin typeface="Throw My Hands Up in the Air"/>
                <a:ea typeface="Throw My Hands Up in the Air"/>
              </a:rPr>
              <a:t>~</a:t>
            </a:r>
            <a:r>
              <a:rPr lang="fr-FR" sz="1400" dirty="0" smtClean="0">
                <a:latin typeface="+mj-lt"/>
                <a:ea typeface="Throw My Hands Up in the Air"/>
              </a:rPr>
              <a:t> table – tablette – tableau – attabler </a:t>
            </a: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copain - compagnon – accompagner - compagnie</a:t>
            </a:r>
            <a:endParaRPr lang="fr-FR" sz="1400" dirty="0" smtClean="0">
              <a:latin typeface="+mj-lt"/>
            </a:endParaRPr>
          </a:p>
          <a:p>
            <a:pPr>
              <a:lnSpc>
                <a:spcPct val="200000"/>
              </a:lnSpc>
            </a:pPr>
            <a:r>
              <a:rPr lang="fr-FR" sz="1400" dirty="0">
                <a:latin typeface="Throw My Hands Up in the Air"/>
                <a:ea typeface="Throw My Hands Up in the Air"/>
              </a:rPr>
              <a:t>~</a:t>
            </a:r>
            <a:r>
              <a:rPr lang="fr-FR" sz="1400" dirty="0">
                <a:ea typeface="Throw My Hands Up in the Air"/>
              </a:rPr>
              <a:t> </a:t>
            </a:r>
            <a:r>
              <a:rPr lang="fr-FR" sz="1400" dirty="0" smtClean="0">
                <a:ea typeface="Throw My Hands Up in the Air"/>
              </a:rPr>
              <a:t>lumière – lutter – luminosité - lumineux</a:t>
            </a:r>
            <a:endParaRPr lang="fr-FR" sz="1400" dirty="0">
              <a:ea typeface="Throw My Hands Up in the Air"/>
            </a:endParaRPr>
          </a:p>
        </p:txBody>
      </p:sp>
      <p:sp>
        <p:nvSpPr>
          <p:cNvPr id="19" name="ZoneTexte 18"/>
          <p:cNvSpPr txBox="1"/>
          <p:nvPr/>
        </p:nvSpPr>
        <p:spPr>
          <a:xfrm>
            <a:off x="548680" y="7617003"/>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Entoure le radical dans les familles de mots suivantes.</a:t>
            </a:r>
            <a:endParaRPr lang="fr-FR" sz="1400" u="sng" dirty="0">
              <a:latin typeface="SimpleRonde" pitchFamily="2" charset="0"/>
            </a:endParaRPr>
          </a:p>
        </p:txBody>
      </p:sp>
      <p:grpSp>
        <p:nvGrpSpPr>
          <p:cNvPr id="20" name="Groupe 19"/>
          <p:cNvGrpSpPr/>
          <p:nvPr/>
        </p:nvGrpSpPr>
        <p:grpSpPr>
          <a:xfrm>
            <a:off x="116632" y="7481562"/>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63298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4" name="ZoneTexte 23"/>
          <p:cNvSpPr txBox="1"/>
          <p:nvPr/>
        </p:nvSpPr>
        <p:spPr>
          <a:xfrm>
            <a:off x="548680" y="8176517"/>
            <a:ext cx="5688632" cy="1384995"/>
          </a:xfrm>
          <a:prstGeom prst="rect">
            <a:avLst/>
          </a:prstGeom>
          <a:noFill/>
        </p:spPr>
        <p:txBody>
          <a:bodyPr wrap="square" rtlCol="0">
            <a:spAutoFit/>
          </a:bodyPr>
          <a:lstStyle/>
          <a:p>
            <a:pPr>
              <a:lnSpc>
                <a:spcPct val="200000"/>
              </a:lnSpc>
            </a:pPr>
            <a:r>
              <a:rPr lang="fr-FR" sz="1400" spc="300" dirty="0" smtClean="0">
                <a:latin typeface="Throw My Hands Up in the Air"/>
                <a:ea typeface="Throw My Hands Up in the Air"/>
              </a:rPr>
              <a:t>~</a:t>
            </a:r>
            <a:r>
              <a:rPr lang="fr-FR" sz="1400" spc="300" dirty="0" smtClean="0">
                <a:latin typeface="+mj-lt"/>
                <a:ea typeface="Throw My Hands Up in the Air"/>
              </a:rPr>
              <a:t> élection – élire – électeur - électoral</a:t>
            </a:r>
          </a:p>
          <a:p>
            <a:pPr>
              <a:lnSpc>
                <a:spcPct val="200000"/>
              </a:lnSpc>
            </a:pPr>
            <a:r>
              <a:rPr lang="fr-FR" sz="1400" spc="300" dirty="0">
                <a:latin typeface="Throw My Hands Up in the Air"/>
                <a:ea typeface="Throw My Hands Up in the Air"/>
              </a:rPr>
              <a:t>~</a:t>
            </a:r>
            <a:r>
              <a:rPr lang="fr-FR" sz="1400" spc="300" dirty="0">
                <a:ea typeface="Throw My Hands Up in the Air"/>
              </a:rPr>
              <a:t> </a:t>
            </a:r>
            <a:r>
              <a:rPr lang="fr-FR" sz="1400" spc="300" dirty="0" smtClean="0">
                <a:ea typeface="Throw My Hands Up in the Air"/>
              </a:rPr>
              <a:t>course – courir – coureur – courez</a:t>
            </a:r>
            <a:endParaRPr lang="fr-FR" sz="1400" spc="300" dirty="0" smtClean="0">
              <a:latin typeface="+mj-lt"/>
            </a:endParaRPr>
          </a:p>
          <a:p>
            <a:pPr>
              <a:lnSpc>
                <a:spcPct val="200000"/>
              </a:lnSpc>
            </a:pPr>
            <a:r>
              <a:rPr lang="fr-FR" sz="1400" spc="300" dirty="0">
                <a:latin typeface="Throw My Hands Up in the Air"/>
                <a:ea typeface="Throw My Hands Up in the Air"/>
              </a:rPr>
              <a:t>~</a:t>
            </a:r>
            <a:r>
              <a:rPr lang="fr-FR" sz="1400" spc="300" dirty="0">
                <a:ea typeface="Throw My Hands Up in the Air"/>
              </a:rPr>
              <a:t> </a:t>
            </a:r>
            <a:r>
              <a:rPr lang="fr-FR" sz="1400" spc="300" dirty="0" smtClean="0">
                <a:ea typeface="Throw My Hands Up in the Air"/>
              </a:rPr>
              <a:t>rivaliser – rival – rivalité - rivaux</a:t>
            </a:r>
            <a:endParaRPr lang="fr-FR" sz="1400" spc="300" dirty="0">
              <a:ea typeface="Throw My Hands Up in the Air"/>
            </a:endParaRPr>
          </a:p>
        </p:txBody>
      </p:sp>
      <p:grpSp>
        <p:nvGrpSpPr>
          <p:cNvPr id="61" name="Groupe 60"/>
          <p:cNvGrpSpPr/>
          <p:nvPr/>
        </p:nvGrpSpPr>
        <p:grpSpPr>
          <a:xfrm>
            <a:off x="296652" y="2450874"/>
            <a:ext cx="1188132" cy="513929"/>
            <a:chOff x="296652" y="2031738"/>
            <a:chExt cx="1188132" cy="513929"/>
          </a:xfrm>
        </p:grpSpPr>
        <p:sp>
          <p:nvSpPr>
            <p:cNvPr id="62" name="Nuage 61"/>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386662" y="2134815"/>
              <a:ext cx="1008112" cy="307777"/>
            </a:xfrm>
            <a:prstGeom prst="rect">
              <a:avLst/>
            </a:prstGeom>
            <a:noFill/>
          </p:spPr>
          <p:txBody>
            <a:bodyPr wrap="square" rtlCol="0">
              <a:spAutoFit/>
            </a:bodyPr>
            <a:lstStyle/>
            <a:p>
              <a:pPr algn="ctr"/>
              <a:r>
                <a:rPr lang="fr-FR" sz="1400" dirty="0" smtClean="0"/>
                <a:t>joie</a:t>
              </a:r>
              <a:endParaRPr lang="fr-FR" sz="1400" dirty="0"/>
            </a:p>
          </p:txBody>
        </p:sp>
      </p:grpSp>
      <p:grpSp>
        <p:nvGrpSpPr>
          <p:cNvPr id="64" name="Groupe 63"/>
          <p:cNvGrpSpPr/>
          <p:nvPr/>
        </p:nvGrpSpPr>
        <p:grpSpPr>
          <a:xfrm>
            <a:off x="1563409" y="3444710"/>
            <a:ext cx="1188132" cy="513929"/>
            <a:chOff x="2356495" y="3062297"/>
            <a:chExt cx="1188132" cy="513929"/>
          </a:xfrm>
        </p:grpSpPr>
        <p:sp>
          <p:nvSpPr>
            <p:cNvPr id="65" name="Nuage 64"/>
            <p:cNvSpPr/>
            <p:nvPr/>
          </p:nvSpPr>
          <p:spPr>
            <a:xfrm>
              <a:off x="2356495" y="306229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ZoneTexte 65"/>
            <p:cNvSpPr txBox="1"/>
            <p:nvPr/>
          </p:nvSpPr>
          <p:spPr>
            <a:xfrm>
              <a:off x="2446505" y="3165374"/>
              <a:ext cx="1008112" cy="307777"/>
            </a:xfrm>
            <a:prstGeom prst="rect">
              <a:avLst/>
            </a:prstGeom>
            <a:noFill/>
          </p:spPr>
          <p:txBody>
            <a:bodyPr wrap="square" rtlCol="0">
              <a:spAutoFit/>
            </a:bodyPr>
            <a:lstStyle/>
            <a:p>
              <a:pPr algn="ctr"/>
              <a:r>
                <a:rPr lang="fr-FR" sz="1400" dirty="0" smtClean="0"/>
                <a:t>sang</a:t>
              </a:r>
              <a:endParaRPr lang="fr-FR" sz="1400" dirty="0"/>
            </a:p>
          </p:txBody>
        </p:sp>
      </p:grpSp>
      <p:grpSp>
        <p:nvGrpSpPr>
          <p:cNvPr id="67" name="Groupe 66"/>
          <p:cNvGrpSpPr/>
          <p:nvPr/>
        </p:nvGrpSpPr>
        <p:grpSpPr>
          <a:xfrm>
            <a:off x="5380620" y="3117203"/>
            <a:ext cx="1188132" cy="513929"/>
            <a:chOff x="5380620" y="2698067"/>
            <a:chExt cx="1188132" cy="513929"/>
          </a:xfrm>
        </p:grpSpPr>
        <p:sp>
          <p:nvSpPr>
            <p:cNvPr id="68" name="Nuage 67"/>
            <p:cNvSpPr/>
            <p:nvPr/>
          </p:nvSpPr>
          <p:spPr>
            <a:xfrm>
              <a:off x="5380620" y="2698067"/>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5380620" y="2805672"/>
              <a:ext cx="1188132" cy="307777"/>
            </a:xfrm>
            <a:prstGeom prst="rect">
              <a:avLst/>
            </a:prstGeom>
            <a:noFill/>
          </p:spPr>
          <p:txBody>
            <a:bodyPr wrap="square" rtlCol="0">
              <a:spAutoFit/>
            </a:bodyPr>
            <a:lstStyle/>
            <a:p>
              <a:pPr algn="ctr"/>
              <a:r>
                <a:rPr lang="fr-FR" sz="1400" dirty="0" smtClean="0"/>
                <a:t>saigner</a:t>
              </a:r>
              <a:endParaRPr lang="fr-FR" sz="1400" dirty="0"/>
            </a:p>
          </p:txBody>
        </p:sp>
      </p:grpSp>
      <p:grpSp>
        <p:nvGrpSpPr>
          <p:cNvPr id="70" name="Groupe 69"/>
          <p:cNvGrpSpPr/>
          <p:nvPr/>
        </p:nvGrpSpPr>
        <p:grpSpPr>
          <a:xfrm>
            <a:off x="1852439" y="2331451"/>
            <a:ext cx="1188132" cy="513929"/>
            <a:chOff x="296652" y="2031738"/>
            <a:chExt cx="1188132" cy="513929"/>
          </a:xfrm>
        </p:grpSpPr>
        <p:sp>
          <p:nvSpPr>
            <p:cNvPr id="71" name="Nuage 70"/>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ZoneTexte 71"/>
            <p:cNvSpPr txBox="1"/>
            <p:nvPr/>
          </p:nvSpPr>
          <p:spPr>
            <a:xfrm>
              <a:off x="386662" y="2134815"/>
              <a:ext cx="1008112" cy="307777"/>
            </a:xfrm>
            <a:prstGeom prst="rect">
              <a:avLst/>
            </a:prstGeom>
            <a:noFill/>
          </p:spPr>
          <p:txBody>
            <a:bodyPr wrap="square" rtlCol="0">
              <a:spAutoFit/>
            </a:bodyPr>
            <a:lstStyle/>
            <a:p>
              <a:pPr algn="ctr"/>
              <a:r>
                <a:rPr lang="fr-FR" sz="1400" dirty="0" smtClean="0"/>
                <a:t>lettre</a:t>
              </a:r>
              <a:endParaRPr lang="fr-FR" sz="1400" dirty="0"/>
            </a:p>
          </p:txBody>
        </p:sp>
      </p:grpSp>
      <p:grpSp>
        <p:nvGrpSpPr>
          <p:cNvPr id="73" name="Groupe 72"/>
          <p:cNvGrpSpPr/>
          <p:nvPr/>
        </p:nvGrpSpPr>
        <p:grpSpPr>
          <a:xfrm>
            <a:off x="116632" y="3341633"/>
            <a:ext cx="1188132" cy="513929"/>
            <a:chOff x="296652" y="2031738"/>
            <a:chExt cx="1188132" cy="513929"/>
          </a:xfrm>
        </p:grpSpPr>
        <p:sp>
          <p:nvSpPr>
            <p:cNvPr id="74" name="Nuage 73"/>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386662" y="2134815"/>
              <a:ext cx="1008112" cy="307777"/>
            </a:xfrm>
            <a:prstGeom prst="rect">
              <a:avLst/>
            </a:prstGeom>
            <a:noFill/>
          </p:spPr>
          <p:txBody>
            <a:bodyPr wrap="square" rtlCol="0">
              <a:spAutoFit/>
            </a:bodyPr>
            <a:lstStyle/>
            <a:p>
              <a:pPr algn="ctr"/>
              <a:r>
                <a:rPr lang="fr-FR" sz="1400" dirty="0" smtClean="0"/>
                <a:t>illettré</a:t>
              </a:r>
              <a:endParaRPr lang="fr-FR" sz="1400" dirty="0"/>
            </a:p>
          </p:txBody>
        </p:sp>
      </p:grpSp>
      <p:grpSp>
        <p:nvGrpSpPr>
          <p:cNvPr id="76" name="Groupe 75"/>
          <p:cNvGrpSpPr/>
          <p:nvPr/>
        </p:nvGrpSpPr>
        <p:grpSpPr>
          <a:xfrm>
            <a:off x="3821317" y="2350291"/>
            <a:ext cx="1215144" cy="513929"/>
            <a:chOff x="296652" y="2031738"/>
            <a:chExt cx="1215144" cy="513929"/>
          </a:xfrm>
        </p:grpSpPr>
        <p:sp>
          <p:nvSpPr>
            <p:cNvPr id="77" name="Nuage 76"/>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p:cNvSpPr txBox="1"/>
            <p:nvPr/>
          </p:nvSpPr>
          <p:spPr>
            <a:xfrm>
              <a:off x="307740" y="2077665"/>
              <a:ext cx="1204056" cy="307777"/>
            </a:xfrm>
            <a:prstGeom prst="rect">
              <a:avLst/>
            </a:prstGeom>
            <a:noFill/>
          </p:spPr>
          <p:txBody>
            <a:bodyPr wrap="square" rtlCol="0">
              <a:spAutoFit/>
            </a:bodyPr>
            <a:lstStyle/>
            <a:p>
              <a:pPr algn="ctr"/>
              <a:r>
                <a:rPr lang="fr-FR" sz="1400" dirty="0" smtClean="0"/>
                <a:t>sanguin</a:t>
              </a:r>
              <a:endParaRPr lang="fr-FR" sz="1400" dirty="0"/>
            </a:p>
          </p:txBody>
        </p:sp>
      </p:grpSp>
      <p:grpSp>
        <p:nvGrpSpPr>
          <p:cNvPr id="79" name="Groupe 78"/>
          <p:cNvGrpSpPr/>
          <p:nvPr/>
        </p:nvGrpSpPr>
        <p:grpSpPr>
          <a:xfrm>
            <a:off x="2667608" y="2834177"/>
            <a:ext cx="1188132" cy="513929"/>
            <a:chOff x="296652" y="2031738"/>
            <a:chExt cx="1188132" cy="513929"/>
          </a:xfrm>
        </p:grpSpPr>
        <p:sp>
          <p:nvSpPr>
            <p:cNvPr id="80" name="Nuage 79"/>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ZoneTexte 80"/>
            <p:cNvSpPr txBox="1"/>
            <p:nvPr/>
          </p:nvSpPr>
          <p:spPr>
            <a:xfrm>
              <a:off x="386662" y="2134815"/>
              <a:ext cx="1008112" cy="307777"/>
            </a:xfrm>
            <a:prstGeom prst="rect">
              <a:avLst/>
            </a:prstGeom>
            <a:noFill/>
          </p:spPr>
          <p:txBody>
            <a:bodyPr wrap="square" rtlCol="0">
              <a:spAutoFit/>
            </a:bodyPr>
            <a:lstStyle/>
            <a:p>
              <a:pPr algn="ctr"/>
              <a:r>
                <a:rPr lang="fr-FR" sz="1400" dirty="0" smtClean="0"/>
                <a:t>lettrine</a:t>
              </a:r>
              <a:endParaRPr lang="fr-FR" sz="1400" dirty="0"/>
            </a:p>
          </p:txBody>
        </p:sp>
      </p:grpSp>
      <p:grpSp>
        <p:nvGrpSpPr>
          <p:cNvPr id="82" name="Groupe 81"/>
          <p:cNvGrpSpPr/>
          <p:nvPr/>
        </p:nvGrpSpPr>
        <p:grpSpPr>
          <a:xfrm>
            <a:off x="5469514" y="2296986"/>
            <a:ext cx="1188132" cy="513929"/>
            <a:chOff x="296652" y="2031738"/>
            <a:chExt cx="1188132" cy="513929"/>
          </a:xfrm>
        </p:grpSpPr>
        <p:sp>
          <p:nvSpPr>
            <p:cNvPr id="83" name="Nuage 82"/>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296652" y="2058615"/>
              <a:ext cx="1188132" cy="307777"/>
            </a:xfrm>
            <a:prstGeom prst="rect">
              <a:avLst/>
            </a:prstGeom>
            <a:noFill/>
          </p:spPr>
          <p:txBody>
            <a:bodyPr wrap="square" rtlCol="0">
              <a:spAutoFit/>
            </a:bodyPr>
            <a:lstStyle/>
            <a:p>
              <a:pPr algn="ctr"/>
              <a:r>
                <a:rPr lang="fr-FR" sz="1400" dirty="0" smtClean="0"/>
                <a:t>jovial</a:t>
              </a:r>
              <a:endParaRPr lang="fr-FR" sz="1400" dirty="0"/>
            </a:p>
          </p:txBody>
        </p:sp>
      </p:grpSp>
      <p:grpSp>
        <p:nvGrpSpPr>
          <p:cNvPr id="85" name="Groupe 84"/>
          <p:cNvGrpSpPr/>
          <p:nvPr/>
        </p:nvGrpSpPr>
        <p:grpSpPr>
          <a:xfrm>
            <a:off x="3884687" y="3290822"/>
            <a:ext cx="1188132" cy="513929"/>
            <a:chOff x="296652" y="2031738"/>
            <a:chExt cx="1188132" cy="513929"/>
          </a:xfrm>
        </p:grpSpPr>
        <p:sp>
          <p:nvSpPr>
            <p:cNvPr id="86" name="Nuage 85"/>
            <p:cNvSpPr/>
            <p:nvPr/>
          </p:nvSpPr>
          <p:spPr>
            <a:xfrm>
              <a:off x="296652" y="2031738"/>
              <a:ext cx="1188132" cy="513929"/>
            </a:xfrm>
            <a:prstGeom prst="cloud">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39037" y="2118022"/>
              <a:ext cx="1008112" cy="307777"/>
            </a:xfrm>
            <a:prstGeom prst="rect">
              <a:avLst/>
            </a:prstGeom>
            <a:noFill/>
          </p:spPr>
          <p:txBody>
            <a:bodyPr wrap="square" rtlCol="0">
              <a:spAutoFit/>
            </a:bodyPr>
            <a:lstStyle/>
            <a:p>
              <a:pPr algn="ctr"/>
              <a:r>
                <a:rPr lang="fr-FR" sz="1400" dirty="0" smtClean="0"/>
                <a:t>joyeux</a:t>
              </a:r>
              <a:endParaRPr lang="fr-FR" sz="1400" dirty="0"/>
            </a:p>
          </p:txBody>
        </p:sp>
      </p:grpSp>
    </p:spTree>
    <p:extLst>
      <p:ext uri="{BB962C8B-B14F-4D97-AF65-F5344CB8AC3E}">
        <p14:creationId xmlns:p14="http://schemas.microsoft.com/office/powerpoint/2010/main" val="2729992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synonymes</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28980401"/>
              </p:ext>
            </p:extLst>
          </p:nvPr>
        </p:nvGraphicFramePr>
        <p:xfrm>
          <a:off x="764704" y="2360712"/>
          <a:ext cx="5544616" cy="1483360"/>
        </p:xfrm>
        <a:graphic>
          <a:graphicData uri="http://schemas.openxmlformats.org/drawingml/2006/table">
            <a:tbl>
              <a:tblPr bandRow="1">
                <a:tableStyleId>{5C22544A-7EE6-4342-B048-85BDC9FD1C3A}</a:tableStyleId>
              </a:tblPr>
              <a:tblGrid>
                <a:gridCol w="1368152"/>
                <a:gridCol w="602867"/>
                <a:gridCol w="1917413"/>
                <a:gridCol w="1656184"/>
              </a:tblGrid>
              <a:tr h="370840">
                <a:tc>
                  <a:txBody>
                    <a:bodyPr/>
                    <a:lstStyle/>
                    <a:p>
                      <a:r>
                        <a:rPr lang="fr-FR" sz="1200" dirty="0" smtClean="0">
                          <a:latin typeface="Comic Sans MS" pitchFamily="66" charset="0"/>
                        </a:rPr>
                        <a:t>rond</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conducteur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route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cercle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pilote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diminuer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baisser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avenue</a:t>
                      </a:r>
                      <a:endParaRPr lang="fr-FR" sz="1200" dirty="0">
                        <a:latin typeface="Comic Sans MS" pitchFamily="66" charset="0"/>
                      </a:endParaRPr>
                    </a:p>
                  </a:txBody>
                  <a:tcPr anchor="ctr">
                    <a:solidFill>
                      <a:schemeClr val="bg1"/>
                    </a:solidFill>
                  </a:tcPr>
                </a:tc>
              </a:tr>
            </a:tbl>
          </a:graphicData>
        </a:graphic>
      </p:graphicFrame>
      <p:sp>
        <p:nvSpPr>
          <p:cNvPr id="4" name="ZoneTexte 3"/>
          <p:cNvSpPr txBox="1"/>
          <p:nvPr/>
        </p:nvSpPr>
        <p:spPr>
          <a:xfrm>
            <a:off x="548680" y="1640339"/>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les mots synonymes.</a:t>
            </a:r>
            <a:endParaRPr lang="fr-FR" sz="1400" u="sng" dirty="0">
              <a:latin typeface="SimpleRonde" pitchFamily="2" charset="0"/>
            </a:endParaRPr>
          </a:p>
        </p:txBody>
      </p:sp>
      <p:grpSp>
        <p:nvGrpSpPr>
          <p:cNvPr id="5" name="Groupe 4"/>
          <p:cNvGrpSpPr/>
          <p:nvPr/>
        </p:nvGrpSpPr>
        <p:grpSpPr>
          <a:xfrm>
            <a:off x="116632" y="1576906"/>
            <a:ext cx="360040" cy="461665"/>
            <a:chOff x="116632" y="1352600"/>
            <a:chExt cx="360040" cy="461665"/>
          </a:xfrm>
        </p:grpSpPr>
        <p:sp>
          <p:nvSpPr>
            <p:cNvPr id="6" name="Ellipse 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Rectangle à coins arrondis 7"/>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9" name="ZoneTexte 8"/>
          <p:cNvSpPr txBox="1"/>
          <p:nvPr/>
        </p:nvSpPr>
        <p:spPr>
          <a:xfrm>
            <a:off x="548680" y="430492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surligne le synonyme du mot étiquette.</a:t>
            </a:r>
            <a:endParaRPr lang="fr-FR" sz="1400" u="sng" dirty="0">
              <a:latin typeface="SimpleRonde" pitchFamily="2" charset="0"/>
            </a:endParaRPr>
          </a:p>
        </p:txBody>
      </p:sp>
      <p:grpSp>
        <p:nvGrpSpPr>
          <p:cNvPr id="10" name="Groupe 9"/>
          <p:cNvGrpSpPr/>
          <p:nvPr/>
        </p:nvGrpSpPr>
        <p:grpSpPr>
          <a:xfrm>
            <a:off x="116632" y="424149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439291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 name="Carré corné 13"/>
          <p:cNvSpPr/>
          <p:nvPr/>
        </p:nvSpPr>
        <p:spPr>
          <a:xfrm rot="509975">
            <a:off x="136912" y="508585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regarder</a:t>
            </a:r>
            <a:endParaRPr lang="fr-FR" dirty="0">
              <a:solidFill>
                <a:schemeClr val="tx1"/>
              </a:solidFill>
            </a:endParaRPr>
          </a:p>
        </p:txBody>
      </p:sp>
      <p:sp>
        <p:nvSpPr>
          <p:cNvPr id="15" name="Carré corné 14"/>
          <p:cNvSpPr/>
          <p:nvPr/>
        </p:nvSpPr>
        <p:spPr>
          <a:xfrm rot="21275712">
            <a:off x="131026" y="595734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choisir</a:t>
            </a:r>
            <a:endParaRPr lang="fr-FR" dirty="0">
              <a:solidFill>
                <a:schemeClr val="tx1"/>
              </a:solidFill>
            </a:endParaRPr>
          </a:p>
        </p:txBody>
      </p:sp>
      <p:sp>
        <p:nvSpPr>
          <p:cNvPr id="16" name="Carré corné 15"/>
          <p:cNvSpPr/>
          <p:nvPr/>
        </p:nvSpPr>
        <p:spPr>
          <a:xfrm rot="509975">
            <a:off x="136912" y="681404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chien</a:t>
            </a:r>
            <a:endParaRPr lang="fr-FR" dirty="0">
              <a:solidFill>
                <a:schemeClr val="tx1"/>
              </a:solidFill>
            </a:endParaRPr>
          </a:p>
        </p:txBody>
      </p:sp>
      <p:sp>
        <p:nvSpPr>
          <p:cNvPr id="17" name="ZoneTexte 16"/>
          <p:cNvSpPr txBox="1"/>
          <p:nvPr/>
        </p:nvSpPr>
        <p:spPr>
          <a:xfrm>
            <a:off x="548680" y="763384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chacun de ces mots.</a:t>
            </a:r>
            <a:endParaRPr lang="fr-FR" sz="1400" u="sng" dirty="0">
              <a:latin typeface="SimpleRonde" pitchFamily="2" charset="0"/>
            </a:endParaRPr>
          </a:p>
        </p:txBody>
      </p:sp>
      <p:grpSp>
        <p:nvGrpSpPr>
          <p:cNvPr id="18" name="Groupe 17"/>
          <p:cNvGrpSpPr/>
          <p:nvPr/>
        </p:nvGrpSpPr>
        <p:grpSpPr>
          <a:xfrm>
            <a:off x="116632" y="7570413"/>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68752" y="772183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543472" y="5127377"/>
            <a:ext cx="4608512" cy="276999"/>
          </a:xfrm>
          <a:prstGeom prst="rect">
            <a:avLst/>
          </a:prstGeom>
          <a:noFill/>
        </p:spPr>
        <p:txBody>
          <a:bodyPr wrap="square" rtlCol="0">
            <a:spAutoFit/>
          </a:bodyPr>
          <a:lstStyle/>
          <a:p>
            <a:r>
              <a:rPr lang="fr-FR" sz="1200" dirty="0" smtClean="0">
                <a:latin typeface="Comic Sans MS" pitchFamily="66" charset="0"/>
              </a:rPr>
              <a:t>yeux - observer - comprendre - regard - vue</a:t>
            </a:r>
            <a:endParaRPr lang="fr-FR" sz="1200" dirty="0">
              <a:latin typeface="Comic Sans MS" pitchFamily="66" charset="0"/>
            </a:endParaRPr>
          </a:p>
        </p:txBody>
      </p:sp>
      <p:sp>
        <p:nvSpPr>
          <p:cNvPr id="23" name="ZoneTexte 22"/>
          <p:cNvSpPr txBox="1"/>
          <p:nvPr/>
        </p:nvSpPr>
        <p:spPr>
          <a:xfrm>
            <a:off x="1543472" y="5998860"/>
            <a:ext cx="4608512" cy="276999"/>
          </a:xfrm>
          <a:prstGeom prst="rect">
            <a:avLst/>
          </a:prstGeom>
          <a:noFill/>
        </p:spPr>
        <p:txBody>
          <a:bodyPr wrap="square" rtlCol="0">
            <a:spAutoFit/>
          </a:bodyPr>
          <a:lstStyle/>
          <a:p>
            <a:r>
              <a:rPr lang="fr-FR" sz="1200" dirty="0" smtClean="0">
                <a:latin typeface="Comic Sans MS" pitchFamily="66" charset="0"/>
              </a:rPr>
              <a:t>sélectionner - choix - chercher - demander - sentir</a:t>
            </a:r>
            <a:endParaRPr lang="fr-FR" sz="1200" dirty="0">
              <a:latin typeface="Comic Sans MS" pitchFamily="66" charset="0"/>
            </a:endParaRPr>
          </a:p>
        </p:txBody>
      </p:sp>
      <p:sp>
        <p:nvSpPr>
          <p:cNvPr id="24" name="ZoneTexte 23"/>
          <p:cNvSpPr txBox="1"/>
          <p:nvPr/>
        </p:nvSpPr>
        <p:spPr>
          <a:xfrm>
            <a:off x="1543472" y="6855569"/>
            <a:ext cx="4608512" cy="276999"/>
          </a:xfrm>
          <a:prstGeom prst="rect">
            <a:avLst/>
          </a:prstGeom>
          <a:noFill/>
        </p:spPr>
        <p:txBody>
          <a:bodyPr wrap="square" rtlCol="0">
            <a:spAutoFit/>
          </a:bodyPr>
          <a:lstStyle/>
          <a:p>
            <a:r>
              <a:rPr lang="fr-FR" sz="1200" dirty="0" smtClean="0">
                <a:latin typeface="Comic Sans MS" pitchFamily="66" charset="0"/>
              </a:rPr>
              <a:t>bestiole - animal - cabot - bête - cheval</a:t>
            </a:r>
            <a:endParaRPr lang="fr-FR" sz="1200" dirty="0">
              <a:latin typeface="Comic Sans MS" pitchFamily="66" charset="0"/>
            </a:endParaRPr>
          </a:p>
        </p:txBody>
      </p:sp>
      <p:sp>
        <p:nvSpPr>
          <p:cNvPr id="25" name="Carré corné 24"/>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mignon</a:t>
            </a:r>
            <a:endParaRPr lang="fr-FR" dirty="0">
              <a:solidFill>
                <a:schemeClr val="tx1"/>
              </a:solidFill>
            </a:endParaRPr>
          </a:p>
        </p:txBody>
      </p:sp>
      <p:sp>
        <p:nvSpPr>
          <p:cNvPr id="26" name="Carré corné 25"/>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terreur</a:t>
            </a:r>
            <a:endParaRPr lang="fr-FR" dirty="0">
              <a:solidFill>
                <a:schemeClr val="tx1"/>
              </a:solidFill>
            </a:endParaRPr>
          </a:p>
        </p:txBody>
      </p:sp>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29" name="Carré corné 28"/>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dévorer</a:t>
            </a:r>
            <a:endParaRPr lang="fr-FR" dirty="0">
              <a:solidFill>
                <a:schemeClr val="tx1"/>
              </a:solidFill>
            </a:endParaRPr>
          </a:p>
        </p:txBody>
      </p:sp>
      <p:sp>
        <p:nvSpPr>
          <p:cNvPr id="30" name="Carré corné 29"/>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hurler</a:t>
            </a:r>
            <a:endParaRPr lang="fr-FR" dirty="0">
              <a:solidFill>
                <a:schemeClr val="tx1"/>
              </a:solidFill>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3519037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synonymes</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32122957"/>
              </p:ext>
            </p:extLst>
          </p:nvPr>
        </p:nvGraphicFramePr>
        <p:xfrm>
          <a:off x="764704" y="2360712"/>
          <a:ext cx="5544616" cy="1483360"/>
        </p:xfrm>
        <a:graphic>
          <a:graphicData uri="http://schemas.openxmlformats.org/drawingml/2006/table">
            <a:tbl>
              <a:tblPr bandRow="1">
                <a:tableStyleId>{5C22544A-7EE6-4342-B048-85BDC9FD1C3A}</a:tableStyleId>
              </a:tblPr>
              <a:tblGrid>
                <a:gridCol w="1368152"/>
                <a:gridCol w="602867"/>
                <a:gridCol w="1917413"/>
                <a:gridCol w="1656184"/>
              </a:tblGrid>
              <a:tr h="370840">
                <a:tc>
                  <a:txBody>
                    <a:bodyPr/>
                    <a:lstStyle/>
                    <a:p>
                      <a:r>
                        <a:rPr lang="fr-FR" sz="1200" dirty="0" smtClean="0">
                          <a:latin typeface="Comic Sans MS" pitchFamily="66" charset="0"/>
                        </a:rPr>
                        <a:t>automobile</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marmite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monter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voiture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crayon</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grimper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casserole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stylo</a:t>
                      </a:r>
                      <a:endParaRPr lang="fr-FR" sz="1200" dirty="0">
                        <a:latin typeface="Comic Sans MS" pitchFamily="66" charset="0"/>
                      </a:endParaRPr>
                    </a:p>
                  </a:txBody>
                  <a:tcPr anchor="ctr">
                    <a:solidFill>
                      <a:schemeClr val="bg1"/>
                    </a:solidFill>
                  </a:tcPr>
                </a:tc>
              </a:tr>
            </a:tbl>
          </a:graphicData>
        </a:graphic>
      </p:graphicFrame>
      <p:sp>
        <p:nvSpPr>
          <p:cNvPr id="4" name="ZoneTexte 3"/>
          <p:cNvSpPr txBox="1"/>
          <p:nvPr/>
        </p:nvSpPr>
        <p:spPr>
          <a:xfrm>
            <a:off x="548680" y="1640339"/>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les mots synonymes.</a:t>
            </a:r>
            <a:endParaRPr lang="fr-FR" sz="1400" u="sng" dirty="0">
              <a:latin typeface="SimpleRonde" pitchFamily="2" charset="0"/>
            </a:endParaRPr>
          </a:p>
        </p:txBody>
      </p:sp>
      <p:grpSp>
        <p:nvGrpSpPr>
          <p:cNvPr id="5" name="Groupe 4"/>
          <p:cNvGrpSpPr/>
          <p:nvPr/>
        </p:nvGrpSpPr>
        <p:grpSpPr>
          <a:xfrm>
            <a:off x="116632" y="1576906"/>
            <a:ext cx="360040" cy="461665"/>
            <a:chOff x="116632" y="1352600"/>
            <a:chExt cx="360040" cy="461665"/>
          </a:xfrm>
        </p:grpSpPr>
        <p:sp>
          <p:nvSpPr>
            <p:cNvPr id="6" name="Ellipse 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Rectangle à coins arrondis 7"/>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9" name="ZoneTexte 8"/>
          <p:cNvSpPr txBox="1"/>
          <p:nvPr/>
        </p:nvSpPr>
        <p:spPr>
          <a:xfrm>
            <a:off x="548680" y="430492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surligne le synonyme du mot étiquette.</a:t>
            </a:r>
            <a:endParaRPr lang="fr-FR" sz="1400" u="sng" dirty="0">
              <a:latin typeface="SimpleRonde" pitchFamily="2" charset="0"/>
            </a:endParaRPr>
          </a:p>
        </p:txBody>
      </p:sp>
      <p:grpSp>
        <p:nvGrpSpPr>
          <p:cNvPr id="10" name="Groupe 9"/>
          <p:cNvGrpSpPr/>
          <p:nvPr/>
        </p:nvGrpSpPr>
        <p:grpSpPr>
          <a:xfrm>
            <a:off x="116632" y="424149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439291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 name="Carré corné 13"/>
          <p:cNvSpPr/>
          <p:nvPr/>
        </p:nvSpPr>
        <p:spPr>
          <a:xfrm rot="509975">
            <a:off x="136912" y="508585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laver</a:t>
            </a:r>
            <a:endParaRPr lang="fr-FR" dirty="0">
              <a:solidFill>
                <a:schemeClr val="tx1"/>
              </a:solidFill>
            </a:endParaRPr>
          </a:p>
        </p:txBody>
      </p:sp>
      <p:sp>
        <p:nvSpPr>
          <p:cNvPr id="15" name="Carré corné 14"/>
          <p:cNvSpPr/>
          <p:nvPr/>
        </p:nvSpPr>
        <p:spPr>
          <a:xfrm rot="21275712">
            <a:off x="131026" y="595734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content</a:t>
            </a:r>
            <a:endParaRPr lang="fr-FR" dirty="0">
              <a:solidFill>
                <a:schemeClr val="tx1"/>
              </a:solidFill>
            </a:endParaRPr>
          </a:p>
        </p:txBody>
      </p:sp>
      <p:sp>
        <p:nvSpPr>
          <p:cNvPr id="16" name="Carré corné 15"/>
          <p:cNvSpPr/>
          <p:nvPr/>
        </p:nvSpPr>
        <p:spPr>
          <a:xfrm rot="509975">
            <a:off x="136912" y="681404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petit</a:t>
            </a:r>
            <a:endParaRPr lang="fr-FR" dirty="0">
              <a:solidFill>
                <a:schemeClr val="tx1"/>
              </a:solidFill>
            </a:endParaRPr>
          </a:p>
        </p:txBody>
      </p:sp>
      <p:sp>
        <p:nvSpPr>
          <p:cNvPr id="17" name="ZoneTexte 16"/>
          <p:cNvSpPr txBox="1"/>
          <p:nvPr/>
        </p:nvSpPr>
        <p:spPr>
          <a:xfrm>
            <a:off x="548680" y="763384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chacun de ces mots.</a:t>
            </a:r>
            <a:endParaRPr lang="fr-FR" sz="1400" u="sng" dirty="0">
              <a:latin typeface="SimpleRonde" pitchFamily="2" charset="0"/>
            </a:endParaRPr>
          </a:p>
        </p:txBody>
      </p:sp>
      <p:grpSp>
        <p:nvGrpSpPr>
          <p:cNvPr id="18" name="Groupe 17"/>
          <p:cNvGrpSpPr/>
          <p:nvPr/>
        </p:nvGrpSpPr>
        <p:grpSpPr>
          <a:xfrm>
            <a:off x="116632" y="7570413"/>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68752" y="772183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543472" y="5127377"/>
            <a:ext cx="4608512" cy="276999"/>
          </a:xfrm>
          <a:prstGeom prst="rect">
            <a:avLst/>
          </a:prstGeom>
          <a:noFill/>
        </p:spPr>
        <p:txBody>
          <a:bodyPr wrap="square" rtlCol="0">
            <a:spAutoFit/>
          </a:bodyPr>
          <a:lstStyle/>
          <a:p>
            <a:r>
              <a:rPr lang="fr-FR" sz="1200" dirty="0" smtClean="0">
                <a:latin typeface="Comic Sans MS" pitchFamily="66" charset="0"/>
              </a:rPr>
              <a:t>gratter - nettoyer - salir - sécher - plier</a:t>
            </a:r>
            <a:endParaRPr lang="fr-FR" sz="1200" dirty="0">
              <a:latin typeface="Comic Sans MS" pitchFamily="66" charset="0"/>
            </a:endParaRPr>
          </a:p>
        </p:txBody>
      </p:sp>
      <p:sp>
        <p:nvSpPr>
          <p:cNvPr id="23" name="ZoneTexte 22"/>
          <p:cNvSpPr txBox="1"/>
          <p:nvPr/>
        </p:nvSpPr>
        <p:spPr>
          <a:xfrm>
            <a:off x="1543472" y="5998860"/>
            <a:ext cx="4608512" cy="276999"/>
          </a:xfrm>
          <a:prstGeom prst="rect">
            <a:avLst/>
          </a:prstGeom>
          <a:noFill/>
        </p:spPr>
        <p:txBody>
          <a:bodyPr wrap="square" rtlCol="0">
            <a:spAutoFit/>
          </a:bodyPr>
          <a:lstStyle/>
          <a:p>
            <a:r>
              <a:rPr lang="fr-FR" sz="1200" dirty="0" smtClean="0">
                <a:latin typeface="Comic Sans MS" pitchFamily="66" charset="0"/>
              </a:rPr>
              <a:t>triste - déçu - coléreux - sourire - joyeux</a:t>
            </a:r>
            <a:endParaRPr lang="fr-FR" sz="1200" dirty="0">
              <a:latin typeface="Comic Sans MS" pitchFamily="66" charset="0"/>
            </a:endParaRPr>
          </a:p>
        </p:txBody>
      </p:sp>
      <p:sp>
        <p:nvSpPr>
          <p:cNvPr id="24" name="ZoneTexte 23"/>
          <p:cNvSpPr txBox="1"/>
          <p:nvPr/>
        </p:nvSpPr>
        <p:spPr>
          <a:xfrm>
            <a:off x="1543472" y="6855569"/>
            <a:ext cx="4608512" cy="276999"/>
          </a:xfrm>
          <a:prstGeom prst="rect">
            <a:avLst/>
          </a:prstGeom>
          <a:noFill/>
        </p:spPr>
        <p:txBody>
          <a:bodyPr wrap="square" rtlCol="0">
            <a:spAutoFit/>
          </a:bodyPr>
          <a:lstStyle/>
          <a:p>
            <a:r>
              <a:rPr lang="fr-FR" sz="1200" dirty="0" smtClean="0">
                <a:latin typeface="Comic Sans MS" pitchFamily="66" charset="0"/>
              </a:rPr>
              <a:t>minuscule - pousser - descendre - gentil - joli</a:t>
            </a:r>
            <a:endParaRPr lang="fr-FR" sz="1200" dirty="0">
              <a:latin typeface="Comic Sans MS" pitchFamily="66" charset="0"/>
            </a:endParaRPr>
          </a:p>
        </p:txBody>
      </p:sp>
      <p:sp>
        <p:nvSpPr>
          <p:cNvPr id="25" name="Carré corné 24"/>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rire</a:t>
            </a:r>
            <a:endParaRPr lang="fr-FR" dirty="0">
              <a:solidFill>
                <a:schemeClr val="tx1"/>
              </a:solidFill>
            </a:endParaRPr>
          </a:p>
        </p:txBody>
      </p:sp>
      <p:sp>
        <p:nvSpPr>
          <p:cNvPr id="26" name="Carré corné 25"/>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bousculer</a:t>
            </a:r>
            <a:endParaRPr lang="fr-FR" dirty="0">
              <a:solidFill>
                <a:schemeClr val="tx1"/>
              </a:solidFill>
            </a:endParaRPr>
          </a:p>
        </p:txBody>
      </p:sp>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29" name="Carré corné 28"/>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éclairer</a:t>
            </a:r>
            <a:endParaRPr lang="fr-FR" dirty="0">
              <a:solidFill>
                <a:schemeClr val="tx1"/>
              </a:solidFill>
            </a:endParaRPr>
          </a:p>
        </p:txBody>
      </p:sp>
      <p:sp>
        <p:nvSpPr>
          <p:cNvPr id="30" name="Carré corné 29"/>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dingue</a:t>
            </a:r>
            <a:endParaRPr lang="fr-FR" dirty="0">
              <a:solidFill>
                <a:schemeClr val="tx1"/>
              </a:solidFill>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3294275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synonymes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mots suivants en face de leur synonyme. Attention, il y a des intrus.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2584746162"/>
              </p:ext>
            </p:extLst>
          </p:nvPr>
        </p:nvGraphicFramePr>
        <p:xfrm>
          <a:off x="169590" y="3080792"/>
          <a:ext cx="6552728" cy="1483360"/>
        </p:xfrm>
        <a:graphic>
          <a:graphicData uri="http://schemas.openxmlformats.org/drawingml/2006/table">
            <a:tbl>
              <a:tblPr bandRow="1">
                <a:tableStyleId>{5C22544A-7EE6-4342-B048-85BDC9FD1C3A}</a:tableStyleId>
              </a:tblPr>
              <a:tblGrid>
                <a:gridCol w="1027162"/>
                <a:gridCol w="2249202"/>
                <a:gridCol w="1135174"/>
                <a:gridCol w="2141190"/>
              </a:tblGrid>
              <a:tr h="370840">
                <a:tc>
                  <a:txBody>
                    <a:bodyPr/>
                    <a:lstStyle/>
                    <a:p>
                      <a:r>
                        <a:rPr lang="fr-FR" sz="1200" dirty="0" smtClean="0">
                          <a:latin typeface="Comic Sans MS" pitchFamily="66" charset="0"/>
                        </a:rPr>
                        <a:t>une pierre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Comic Sans MS" pitchFamily="66" charset="0"/>
                        </a:rPr>
                        <a:t>_____________________</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une horloge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la</a:t>
                      </a:r>
                      <a:r>
                        <a:rPr lang="fr-FR" sz="1200" baseline="0" dirty="0" smtClean="0">
                          <a:latin typeface="Comic Sans MS" pitchFamily="66" charset="0"/>
                        </a:rPr>
                        <a:t> glace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magnifique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un bateau</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apercevoir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un médecin</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couper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ZoneTexte 8"/>
          <p:cNvSpPr txBox="1"/>
          <p:nvPr/>
        </p:nvSpPr>
        <p:spPr>
          <a:xfrm>
            <a:off x="0" y="2144688"/>
            <a:ext cx="6858000" cy="888705"/>
          </a:xfrm>
          <a:prstGeom prst="rect">
            <a:avLst/>
          </a:prstGeom>
          <a:noFill/>
        </p:spPr>
        <p:txBody>
          <a:bodyPr wrap="square" rtlCol="0">
            <a:spAutoFit/>
          </a:bodyPr>
          <a:lstStyle/>
          <a:p>
            <a:pPr algn="ctr">
              <a:lnSpc>
                <a:spcPct val="150000"/>
              </a:lnSpc>
            </a:pPr>
            <a:r>
              <a:rPr lang="fr-FR" dirty="0" smtClean="0">
                <a:latin typeface="Cursive standard" pitchFamily="2" charset="0"/>
              </a:rPr>
              <a:t>un navire - une pendule - voir - le givre - </a:t>
            </a:r>
          </a:p>
          <a:p>
            <a:pPr algn="ctr">
              <a:lnSpc>
                <a:spcPct val="150000"/>
              </a:lnSpc>
            </a:pPr>
            <a:r>
              <a:rPr lang="fr-FR" dirty="0" smtClean="0">
                <a:latin typeface="Cursive standard" pitchFamily="2" charset="0"/>
              </a:rPr>
              <a:t>un caillou - un docteur - tailler - splendide</a:t>
            </a:r>
            <a:endParaRPr lang="fr-FR" dirty="0">
              <a:latin typeface="Cursive standard" pitchFamily="2" charset="0"/>
            </a:endParaRPr>
          </a:p>
        </p:txBody>
      </p:sp>
      <p:sp>
        <p:nvSpPr>
          <p:cNvPr id="10" name="ZoneTexte 9"/>
          <p:cNvSpPr txBox="1"/>
          <p:nvPr/>
        </p:nvSpPr>
        <p:spPr>
          <a:xfrm>
            <a:off x="548680" y="502500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chaque mot en gras.</a:t>
            </a:r>
            <a:endParaRPr lang="fr-FR" sz="1400" u="sng" dirty="0">
              <a:latin typeface="SimpleRonde" pitchFamily="2" charset="0"/>
            </a:endParaRPr>
          </a:p>
        </p:txBody>
      </p:sp>
      <p:grpSp>
        <p:nvGrpSpPr>
          <p:cNvPr id="11" name="Groupe 10"/>
          <p:cNvGrpSpPr/>
          <p:nvPr/>
        </p:nvGrpSpPr>
        <p:grpSpPr>
          <a:xfrm>
            <a:off x="116632" y="4961575"/>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1299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ZoneTexte 14"/>
          <p:cNvSpPr txBox="1"/>
          <p:nvPr/>
        </p:nvSpPr>
        <p:spPr>
          <a:xfrm>
            <a:off x="116632" y="5673080"/>
            <a:ext cx="6552728" cy="1754326"/>
          </a:xfrm>
          <a:prstGeom prst="rect">
            <a:avLst/>
          </a:prstGeom>
          <a:noFill/>
        </p:spPr>
        <p:txBody>
          <a:bodyPr wrap="square" rtlCol="0">
            <a:spAutoFit/>
          </a:bodyPr>
          <a:lstStyle/>
          <a:p>
            <a:r>
              <a:rPr lang="fr-FR" sz="1200" dirty="0" smtClean="0">
                <a:latin typeface="Comic Sans MS" pitchFamily="66" charset="0"/>
              </a:rPr>
              <a:t>Les enfants </a:t>
            </a:r>
            <a:r>
              <a:rPr lang="fr-FR" sz="1200" b="1" dirty="0" smtClean="0">
                <a:latin typeface="Comic Sans MS" pitchFamily="66" charset="0"/>
              </a:rPr>
              <a:t>s’amusent</a:t>
            </a:r>
            <a:r>
              <a:rPr lang="fr-FR" sz="1200" dirty="0" smtClean="0">
                <a:latin typeface="Comic Sans MS" pitchFamily="66" charset="0"/>
              </a:rPr>
              <a:t> dans le jardin.</a:t>
            </a:r>
          </a:p>
          <a:p>
            <a:endParaRPr lang="fr-FR" sz="1200" dirty="0" smtClean="0">
              <a:latin typeface="Comic Sans MS" pitchFamily="66" charset="0"/>
            </a:endParaRPr>
          </a:p>
          <a:p>
            <a:endParaRPr lang="fr-FR" sz="1200" dirty="0">
              <a:latin typeface="Comic Sans MS" pitchFamily="66" charset="0"/>
            </a:endParaRPr>
          </a:p>
          <a:p>
            <a:endParaRPr lang="fr-FR" sz="1200" dirty="0" smtClean="0">
              <a:latin typeface="Comic Sans MS" pitchFamily="66" charset="0"/>
            </a:endParaRPr>
          </a:p>
          <a:p>
            <a:r>
              <a:rPr lang="fr-FR" sz="1200" dirty="0" smtClean="0">
                <a:latin typeface="Comic Sans MS" pitchFamily="66" charset="0"/>
              </a:rPr>
              <a:t>Notre chien </a:t>
            </a:r>
            <a:r>
              <a:rPr lang="fr-FR" sz="1200" b="1" dirty="0" smtClean="0">
                <a:latin typeface="Comic Sans MS" pitchFamily="66" charset="0"/>
              </a:rPr>
              <a:t>se nomme</a:t>
            </a:r>
            <a:r>
              <a:rPr lang="fr-FR" sz="1200" dirty="0" smtClean="0">
                <a:latin typeface="Comic Sans MS" pitchFamily="66" charset="0"/>
              </a:rPr>
              <a:t> </a:t>
            </a:r>
            <a:r>
              <a:rPr lang="fr-FR" sz="1200" dirty="0" err="1" smtClean="0">
                <a:latin typeface="Comic Sans MS" pitchFamily="66" charset="0"/>
              </a:rPr>
              <a:t>Cahouette</a:t>
            </a:r>
            <a:r>
              <a:rPr lang="fr-FR" sz="1200" dirty="0" smtClean="0">
                <a:latin typeface="Comic Sans MS" pitchFamily="66" charset="0"/>
              </a:rPr>
              <a:t>.</a:t>
            </a:r>
          </a:p>
          <a:p>
            <a:endParaRPr lang="fr-FR" sz="1200" dirty="0" smtClean="0">
              <a:latin typeface="Comic Sans MS" pitchFamily="66" charset="0"/>
            </a:endParaRPr>
          </a:p>
          <a:p>
            <a:endParaRPr lang="fr-FR" sz="1200" dirty="0">
              <a:latin typeface="Comic Sans MS" pitchFamily="66" charset="0"/>
            </a:endParaRPr>
          </a:p>
          <a:p>
            <a:endParaRPr lang="fr-FR" sz="1200" dirty="0" smtClean="0">
              <a:latin typeface="Comic Sans MS" pitchFamily="66" charset="0"/>
            </a:endParaRPr>
          </a:p>
          <a:p>
            <a:r>
              <a:rPr lang="fr-FR" sz="1200" dirty="0" smtClean="0">
                <a:latin typeface="Comic Sans MS" pitchFamily="66" charset="0"/>
              </a:rPr>
              <a:t>Les voyageurs </a:t>
            </a:r>
            <a:r>
              <a:rPr lang="fr-FR" sz="1200" b="1" dirty="0" smtClean="0">
                <a:latin typeface="Comic Sans MS" pitchFamily="66" charset="0"/>
              </a:rPr>
              <a:t>sortent</a:t>
            </a:r>
            <a:r>
              <a:rPr lang="fr-FR" sz="1200" dirty="0" smtClean="0">
                <a:latin typeface="Comic Sans MS" pitchFamily="66" charset="0"/>
              </a:rPr>
              <a:t> du train.</a:t>
            </a:r>
            <a:endParaRPr lang="fr-FR" sz="1200" dirty="0">
              <a:latin typeface="Comic Sans MS" pitchFamily="66" charset="0"/>
            </a:endParaRP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2" y="5529064"/>
            <a:ext cx="1796405"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0" y="6258669"/>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1" y="6969224"/>
            <a:ext cx="1796405" cy="502778"/>
          </a:xfrm>
          <a:prstGeom prst="rect">
            <a:avLst/>
          </a:prstGeom>
        </p:spPr>
      </p:pic>
      <p:sp>
        <p:nvSpPr>
          <p:cNvPr id="19" name="ZoneTexte 18"/>
          <p:cNvSpPr txBox="1"/>
          <p:nvPr/>
        </p:nvSpPr>
        <p:spPr>
          <a:xfrm>
            <a:off x="548680" y="7761312"/>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liste de synonymes.</a:t>
            </a:r>
            <a:endParaRPr lang="fr-FR" sz="1400" u="sng" dirty="0">
              <a:latin typeface="SimpleRonde" pitchFamily="2" charset="0"/>
            </a:endParaRPr>
          </a:p>
        </p:txBody>
      </p:sp>
      <p:grpSp>
        <p:nvGrpSpPr>
          <p:cNvPr id="20" name="Groupe 19"/>
          <p:cNvGrpSpPr/>
          <p:nvPr/>
        </p:nvGrpSpPr>
        <p:grpSpPr>
          <a:xfrm>
            <a:off x="116632" y="7697879"/>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84929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4" name="ZoneTexte 23"/>
          <p:cNvSpPr txBox="1"/>
          <p:nvPr/>
        </p:nvSpPr>
        <p:spPr>
          <a:xfrm>
            <a:off x="203930" y="8481392"/>
            <a:ext cx="6450139" cy="954107"/>
          </a:xfrm>
          <a:prstGeom prst="rect">
            <a:avLst/>
          </a:prstGeom>
          <a:noFill/>
        </p:spPr>
        <p:txBody>
          <a:bodyPr wrap="square" rtlCol="0">
            <a:spAutoFit/>
          </a:bodyPr>
          <a:lstStyle/>
          <a:p>
            <a:pPr algn="ctr"/>
            <a:r>
              <a:rPr lang="fr-FR" sz="1400" dirty="0" smtClean="0">
                <a:latin typeface="Comic Sans MS" pitchFamily="66" charset="0"/>
              </a:rPr>
              <a:t>solide - fort - fragile - costaud - stable - robuste</a:t>
            </a:r>
          </a:p>
          <a:p>
            <a:pPr algn="ctr"/>
            <a:endParaRPr lang="fr-FR" sz="1400" dirty="0">
              <a:latin typeface="Comic Sans MS" pitchFamily="66" charset="0"/>
            </a:endParaRPr>
          </a:p>
          <a:p>
            <a:pPr algn="ctr"/>
            <a:endParaRPr lang="fr-FR" sz="1400" dirty="0" smtClean="0">
              <a:latin typeface="Comic Sans MS" pitchFamily="66" charset="0"/>
            </a:endParaRPr>
          </a:p>
          <a:p>
            <a:pPr algn="ctr"/>
            <a:r>
              <a:rPr lang="fr-FR" sz="1400" dirty="0" smtClean="0">
                <a:latin typeface="Comic Sans MS" pitchFamily="66" charset="0"/>
              </a:rPr>
              <a:t>énerver - agacer - enchanter - irriter - mécontenter</a:t>
            </a:r>
            <a:endParaRPr lang="fr-FR" sz="1400" dirty="0">
              <a:latin typeface="Comic Sans MS" pitchFamily="66" charset="0"/>
            </a:endParaRPr>
          </a:p>
        </p:txBody>
      </p:sp>
      <p:sp>
        <p:nvSpPr>
          <p:cNvPr id="25" name="Rectangle 24"/>
          <p:cNvSpPr/>
          <p:nvPr/>
        </p:nvSpPr>
        <p:spPr>
          <a:xfrm>
            <a:off x="692697" y="8385001"/>
            <a:ext cx="505267" cy="523220"/>
          </a:xfrm>
          <a:prstGeom prst="rect">
            <a:avLst/>
          </a:prstGeom>
        </p:spPr>
        <p:txBody>
          <a:bodyPr wrap="none">
            <a:spAutoFit/>
          </a:bodyPr>
          <a:lstStyle/>
          <a:p>
            <a:r>
              <a:rPr lang="fr-FR" sz="2800" dirty="0">
                <a:latin typeface="Cursive standard" pitchFamily="2" charset="0"/>
                <a:sym typeface="Wingdings"/>
              </a:rPr>
              <a:t></a:t>
            </a:r>
            <a:endParaRPr lang="fr-FR" sz="2800" dirty="0"/>
          </a:p>
        </p:txBody>
      </p:sp>
      <p:sp>
        <p:nvSpPr>
          <p:cNvPr id="26" name="Rectangle 25"/>
          <p:cNvSpPr/>
          <p:nvPr/>
        </p:nvSpPr>
        <p:spPr>
          <a:xfrm>
            <a:off x="692696" y="9025120"/>
            <a:ext cx="505267" cy="523220"/>
          </a:xfrm>
          <a:prstGeom prst="rect">
            <a:avLst/>
          </a:prstGeom>
        </p:spPr>
        <p:txBody>
          <a:bodyPr wrap="none">
            <a:spAutoFit/>
          </a:bodyPr>
          <a:lstStyle/>
          <a:p>
            <a:r>
              <a:rPr lang="fr-FR" sz="2800" dirty="0" smtClean="0">
                <a:latin typeface="Cursive standard" pitchFamily="2" charset="0"/>
                <a:sym typeface="Wingdings"/>
              </a:rPr>
              <a:t></a:t>
            </a:r>
            <a:endParaRPr lang="fr-FR" sz="2800" dirty="0"/>
          </a:p>
        </p:txBody>
      </p:sp>
    </p:spTree>
    <p:extLst>
      <p:ext uri="{BB962C8B-B14F-4D97-AF65-F5344CB8AC3E}">
        <p14:creationId xmlns:p14="http://schemas.microsoft.com/office/powerpoint/2010/main" val="3963180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L’ordre alphabétique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38554"/>
          </a:xfrm>
          <a:prstGeom prst="rect">
            <a:avLst/>
          </a:prstGeom>
          <a:noFill/>
        </p:spPr>
        <p:txBody>
          <a:bodyPr wrap="square" rtlCol="0">
            <a:spAutoFit/>
          </a:bodyPr>
          <a:lstStyle/>
          <a:p>
            <a:r>
              <a:rPr lang="fr-FR" sz="1600" u="sng" dirty="0" smtClean="0">
                <a:latin typeface="SimpleRonde" pitchFamily="2" charset="0"/>
              </a:rPr>
              <a:t>Complète les devinettes suivantes :</a:t>
            </a:r>
            <a:endParaRPr lang="fr-FR" sz="1600" u="sng" dirty="0">
              <a:latin typeface="SimpleRonde"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329438450"/>
              </p:ext>
            </p:extLst>
          </p:nvPr>
        </p:nvGraphicFramePr>
        <p:xfrm>
          <a:off x="272838" y="2000672"/>
          <a:ext cx="6396522" cy="1404156"/>
        </p:xfrm>
        <a:graphic>
          <a:graphicData uri="http://schemas.openxmlformats.org/drawingml/2006/table">
            <a:tbl>
              <a:tblPr firstRow="1" bandRow="1">
                <a:tableStyleId>{5C22544A-7EE6-4342-B048-85BDC9FD1C3A}</a:tableStyleId>
              </a:tblPr>
              <a:tblGrid>
                <a:gridCol w="2464552"/>
                <a:gridCol w="810332"/>
                <a:gridCol w="2401558"/>
                <a:gridCol w="720080"/>
              </a:tblGrid>
              <a:tr h="468052">
                <a:tc>
                  <a:txBody>
                    <a:bodyPr/>
                    <a:lstStyle/>
                    <a:p>
                      <a:r>
                        <a:rPr lang="fr-FR" sz="1200" b="0" dirty="0" smtClean="0">
                          <a:solidFill>
                            <a:schemeClr val="tx1"/>
                          </a:solidFill>
                          <a:latin typeface="+mj-lt"/>
                        </a:rPr>
                        <a:t>Je suis la 13</a:t>
                      </a:r>
                      <a:r>
                        <a:rPr lang="fr-FR" sz="1200" b="0" baseline="30000" dirty="0" smtClean="0">
                          <a:solidFill>
                            <a:schemeClr val="tx1"/>
                          </a:solidFill>
                          <a:latin typeface="+mj-lt"/>
                        </a:rPr>
                        <a:t>ème</a:t>
                      </a:r>
                      <a:r>
                        <a:rPr lang="fr-FR" sz="1200" b="0" dirty="0" smtClean="0">
                          <a:solidFill>
                            <a:schemeClr val="tx1"/>
                          </a:solidFill>
                          <a:latin typeface="+mj-lt"/>
                        </a:rPr>
                        <a:t> lettre</a:t>
                      </a:r>
                      <a:r>
                        <a:rPr lang="fr-FR" sz="1200" b="0" baseline="0" dirty="0" smtClean="0">
                          <a:solidFill>
                            <a:schemeClr val="tx1"/>
                          </a:solidFill>
                          <a:latin typeface="+mj-lt"/>
                        </a:rPr>
                        <a:t> de l’alphabet :</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Je suis la 9</a:t>
                      </a:r>
                      <a:r>
                        <a:rPr lang="fr-FR" sz="1200" b="0" kern="1200" baseline="30000" dirty="0" smtClean="0">
                          <a:solidFill>
                            <a:schemeClr val="tx1"/>
                          </a:solidFill>
                          <a:latin typeface="+mn-lt"/>
                          <a:ea typeface="+mn-ea"/>
                          <a:cs typeface="+mn-cs"/>
                        </a:rPr>
                        <a:t>ème</a:t>
                      </a:r>
                      <a:r>
                        <a:rPr lang="fr-FR" sz="1200" b="0" kern="1200" dirty="0" smtClean="0">
                          <a:solidFill>
                            <a:schemeClr val="tx1"/>
                          </a:solidFill>
                          <a:latin typeface="+mn-lt"/>
                          <a:ea typeface="+mn-ea"/>
                          <a:cs typeface="+mn-cs"/>
                        </a:rPr>
                        <a:t> lettre</a:t>
                      </a:r>
                      <a:r>
                        <a:rPr lang="fr-FR" sz="1200" b="0" kern="1200" baseline="0" dirty="0" smtClean="0">
                          <a:solidFill>
                            <a:schemeClr val="tx1"/>
                          </a:solidFill>
                          <a:latin typeface="+mn-lt"/>
                          <a:ea typeface="+mn-ea"/>
                          <a:cs typeface="+mn-cs"/>
                        </a:rPr>
                        <a:t> de l’alphabet :</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Je suis la 17</a:t>
                      </a:r>
                      <a:r>
                        <a:rPr lang="fr-FR" sz="1200" b="0" kern="1200" baseline="30000" dirty="0" smtClean="0">
                          <a:solidFill>
                            <a:schemeClr val="tx1"/>
                          </a:solidFill>
                          <a:latin typeface="+mn-lt"/>
                          <a:ea typeface="+mn-ea"/>
                          <a:cs typeface="+mn-cs"/>
                        </a:rPr>
                        <a:t>ème</a:t>
                      </a:r>
                      <a:r>
                        <a:rPr lang="fr-FR" sz="1200" b="0" kern="1200" dirty="0" smtClean="0">
                          <a:solidFill>
                            <a:schemeClr val="tx1"/>
                          </a:solidFill>
                          <a:latin typeface="+mn-lt"/>
                          <a:ea typeface="+mn-ea"/>
                          <a:cs typeface="+mn-cs"/>
                        </a:rPr>
                        <a:t> lettre</a:t>
                      </a:r>
                      <a:r>
                        <a:rPr lang="fr-FR" sz="1200" b="0" kern="1200" baseline="0" dirty="0" smtClean="0">
                          <a:solidFill>
                            <a:schemeClr val="tx1"/>
                          </a:solidFill>
                          <a:latin typeface="+mn-lt"/>
                          <a:ea typeface="+mn-ea"/>
                          <a:cs typeface="+mn-cs"/>
                        </a:rPr>
                        <a:t> de l’alphabet :</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dirty="0" smtClean="0">
                          <a:solidFill>
                            <a:schemeClr val="tx1"/>
                          </a:solidFill>
                          <a:latin typeface="+mj-lt"/>
                        </a:rPr>
                        <a:t>Je suis entre le F et le H :</a:t>
                      </a:r>
                      <a:endParaRPr lang="fr-FR" sz="1200" b="0" dirty="0">
                        <a:solidFill>
                          <a:schemeClr val="tx1"/>
                        </a:solidFill>
                        <a:latin typeface="+mj-lt"/>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dirty="0" smtClean="0">
                          <a:solidFill>
                            <a:schemeClr val="tx1"/>
                          </a:solidFill>
                          <a:latin typeface="+mj-lt"/>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dirty="0" smtClean="0">
                          <a:solidFill>
                            <a:schemeClr val="tx1"/>
                          </a:solidFill>
                          <a:latin typeface="+mj-lt"/>
                        </a:rPr>
                        <a:t>Je suis entre le V et le X :</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kern="1200" dirty="0" smtClean="0">
                          <a:solidFill>
                            <a:schemeClr val="tx1"/>
                          </a:solidFill>
                          <a:latin typeface="+mn-lt"/>
                          <a:ea typeface="+mn-ea"/>
                          <a:cs typeface="+mn-cs"/>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dirty="0" smtClean="0">
                          <a:solidFill>
                            <a:schemeClr val="tx1"/>
                          </a:solidFill>
                          <a:latin typeface="+mj-lt"/>
                        </a:rPr>
                        <a:t>Je suis entre le J et le L :</a:t>
                      </a:r>
                      <a:endParaRPr lang="fr-FR" sz="1200" b="0" dirty="0">
                        <a:solidFill>
                          <a:schemeClr val="tx1"/>
                        </a:solidFill>
                        <a:latin typeface="+mj-lt"/>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b="1" kern="1200" dirty="0" smtClean="0">
                          <a:solidFill>
                            <a:schemeClr val="tx1"/>
                          </a:solidFill>
                          <a:latin typeface="+mn-lt"/>
                          <a:ea typeface="+mn-ea"/>
                          <a:cs typeface="+mn-cs"/>
                        </a:rPr>
                        <a:t>_______</a:t>
                      </a:r>
                      <a:endParaRPr lang="fr-FR" sz="1200" b="1" dirty="0">
                        <a:solidFill>
                          <a:schemeClr val="tx1"/>
                        </a:solidFill>
                        <a:latin typeface="+mj-l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e 26"/>
          <p:cNvGrpSpPr/>
          <p:nvPr/>
        </p:nvGrpSpPr>
        <p:grpSpPr>
          <a:xfrm>
            <a:off x="116632" y="3728864"/>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894366"/>
            <a:ext cx="6192688" cy="338554"/>
          </a:xfrm>
          <a:prstGeom prst="rect">
            <a:avLst/>
          </a:prstGeom>
          <a:noFill/>
        </p:spPr>
        <p:txBody>
          <a:bodyPr wrap="square" rtlCol="0">
            <a:spAutoFit/>
          </a:bodyPr>
          <a:lstStyle/>
          <a:p>
            <a:r>
              <a:rPr lang="fr-FR" sz="1600" u="sng" dirty="0" smtClean="0">
                <a:latin typeface="SimpleRonde" pitchFamily="2" charset="0"/>
              </a:rPr>
              <a:t>Récris les mots de ces listes dans l’ordre alphabétique.</a:t>
            </a:r>
            <a:endParaRPr lang="fr-FR" sz="1600" u="sng" dirty="0">
              <a:latin typeface="SimpleRonde" pitchFamily="2" charset="0"/>
            </a:endParaRPr>
          </a:p>
        </p:txBody>
      </p:sp>
      <p:sp>
        <p:nvSpPr>
          <p:cNvPr id="2" name="ZoneTexte 1"/>
          <p:cNvSpPr txBox="1"/>
          <p:nvPr/>
        </p:nvSpPr>
        <p:spPr>
          <a:xfrm>
            <a:off x="116632" y="4304928"/>
            <a:ext cx="6552728" cy="307777"/>
          </a:xfrm>
          <a:prstGeom prst="rect">
            <a:avLst/>
          </a:prstGeom>
          <a:noFill/>
        </p:spPr>
        <p:txBody>
          <a:bodyPr wrap="square" rtlCol="0">
            <a:spAutoFit/>
          </a:bodyPr>
          <a:lstStyle/>
          <a:p>
            <a:pPr algn="ctr"/>
            <a:r>
              <a:rPr lang="fr-FR" sz="1400" b="1" i="1" dirty="0" smtClean="0"/>
              <a:t>sommet – opération – problème – triangle – multiplication – carré </a:t>
            </a:r>
            <a:endParaRPr lang="fr-FR" sz="1400" b="1" i="1" dirty="0"/>
          </a:p>
        </p:txBody>
      </p:sp>
      <p:pic>
        <p:nvPicPr>
          <p:cNvPr id="4" name="Image 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4664968"/>
            <a:ext cx="6192688" cy="502778"/>
          </a:xfrm>
          <a:prstGeom prst="rect">
            <a:avLst/>
          </a:prstGeom>
        </p:spPr>
      </p:pic>
      <p:sp>
        <p:nvSpPr>
          <p:cNvPr id="31" name="ZoneTexte 30"/>
          <p:cNvSpPr txBox="1"/>
          <p:nvPr/>
        </p:nvSpPr>
        <p:spPr>
          <a:xfrm>
            <a:off x="116632" y="5325342"/>
            <a:ext cx="6552728" cy="307777"/>
          </a:xfrm>
          <a:prstGeom prst="rect">
            <a:avLst/>
          </a:prstGeom>
          <a:noFill/>
        </p:spPr>
        <p:txBody>
          <a:bodyPr wrap="square" rtlCol="0">
            <a:spAutoFit/>
          </a:bodyPr>
          <a:lstStyle/>
          <a:p>
            <a:pPr algn="ctr"/>
            <a:r>
              <a:rPr lang="fr-FR" sz="1400" b="1" i="1" dirty="0" smtClean="0"/>
              <a:t>vache – lapin – poisson – chat – mouton – brebis </a:t>
            </a:r>
            <a:endParaRPr lang="fr-FR" sz="1400" b="1" i="1" dirty="0"/>
          </a:p>
        </p:txBody>
      </p:sp>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685382"/>
            <a:ext cx="6192688" cy="502778"/>
          </a:xfrm>
          <a:prstGeom prst="rect">
            <a:avLst/>
          </a:prstGeom>
        </p:spPr>
      </p:pic>
      <p:grpSp>
        <p:nvGrpSpPr>
          <p:cNvPr id="33" name="Groupe 32"/>
          <p:cNvGrpSpPr/>
          <p:nvPr/>
        </p:nvGrpSpPr>
        <p:grpSpPr>
          <a:xfrm>
            <a:off x="116632" y="6537176"/>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6702678"/>
            <a:ext cx="6192688" cy="338554"/>
          </a:xfrm>
          <a:prstGeom prst="rect">
            <a:avLst/>
          </a:prstGeom>
          <a:noFill/>
        </p:spPr>
        <p:txBody>
          <a:bodyPr wrap="square" rtlCol="0">
            <a:spAutoFit/>
          </a:bodyPr>
          <a:lstStyle/>
          <a:p>
            <a:r>
              <a:rPr lang="fr-FR" sz="1600" u="sng" dirty="0" smtClean="0">
                <a:latin typeface="SimpleRonde" pitchFamily="2" charset="0"/>
              </a:rPr>
              <a:t>Retrouve la place du mot en cochant la bonne case.</a:t>
            </a:r>
            <a:endParaRPr lang="fr-FR" sz="1600" u="sng" dirty="0">
              <a:latin typeface="SimpleRonde" pitchFamily="2" charset="0"/>
            </a:endParaRPr>
          </a:p>
        </p:txBody>
      </p:sp>
      <p:sp>
        <p:nvSpPr>
          <p:cNvPr id="37" name="Carré corné 36"/>
          <p:cNvSpPr/>
          <p:nvPr/>
        </p:nvSpPr>
        <p:spPr>
          <a:xfrm rot="509975">
            <a:off x="136912" y="741243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dinosaure</a:t>
            </a:r>
            <a:endParaRPr lang="fr-FR" dirty="0">
              <a:solidFill>
                <a:schemeClr val="tx1"/>
              </a:solidFill>
            </a:endParaRPr>
          </a:p>
        </p:txBody>
      </p:sp>
      <p:sp>
        <p:nvSpPr>
          <p:cNvPr id="38" name="Carré corné 37"/>
          <p:cNvSpPr/>
          <p:nvPr/>
        </p:nvSpPr>
        <p:spPr>
          <a:xfrm rot="21275712">
            <a:off x="131026" y="8283915"/>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lampe</a:t>
            </a:r>
            <a:endParaRPr lang="fr-FR" dirty="0">
              <a:solidFill>
                <a:schemeClr val="tx1"/>
              </a:solidFill>
            </a:endParaRPr>
          </a:p>
        </p:txBody>
      </p:sp>
      <p:sp>
        <p:nvSpPr>
          <p:cNvPr id="39" name="Carré corné 38"/>
          <p:cNvSpPr/>
          <p:nvPr/>
        </p:nvSpPr>
        <p:spPr>
          <a:xfrm rot="509975">
            <a:off x="136912" y="914062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porte</a:t>
            </a:r>
            <a:endParaRPr lang="fr-FR" dirty="0">
              <a:solidFill>
                <a:schemeClr val="tx1"/>
              </a:solidFill>
            </a:endParaRPr>
          </a:p>
        </p:txBody>
      </p:sp>
      <p:graphicFrame>
        <p:nvGraphicFramePr>
          <p:cNvPr id="40" name="Tableau 39"/>
          <p:cNvGraphicFramePr>
            <a:graphicFrameLocks noGrp="1"/>
          </p:cNvGraphicFramePr>
          <p:nvPr>
            <p:extLst>
              <p:ext uri="{D42A27DB-BD31-4B8C-83A1-F6EECF244321}">
                <p14:modId xmlns:p14="http://schemas.microsoft.com/office/powerpoint/2010/main" val="171451584"/>
              </p:ext>
            </p:extLst>
          </p:nvPr>
        </p:nvGraphicFramePr>
        <p:xfrm>
          <a:off x="1772816" y="7484798"/>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douceur</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mangue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soleil</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1" name="Tableau 40"/>
          <p:cNvGraphicFramePr>
            <a:graphicFrameLocks noGrp="1"/>
          </p:cNvGraphicFramePr>
          <p:nvPr>
            <p:extLst>
              <p:ext uri="{D42A27DB-BD31-4B8C-83A1-F6EECF244321}">
                <p14:modId xmlns:p14="http://schemas.microsoft.com/office/powerpoint/2010/main" val="2649963541"/>
              </p:ext>
            </p:extLst>
          </p:nvPr>
        </p:nvGraphicFramePr>
        <p:xfrm>
          <a:off x="1786533" y="8326576"/>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koala</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linge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mémoire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1571489815"/>
              </p:ext>
            </p:extLst>
          </p:nvPr>
        </p:nvGraphicFramePr>
        <p:xfrm>
          <a:off x="1782341" y="9201472"/>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liquide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nougat</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patate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43" name="Rectangle à coins arrondis 42"/>
          <p:cNvSpPr/>
          <p:nvPr/>
        </p:nvSpPr>
        <p:spPr>
          <a:xfrm>
            <a:off x="65687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4" name="Rectangle à coins arrondis 43"/>
          <p:cNvSpPr/>
          <p:nvPr/>
        </p:nvSpPr>
        <p:spPr>
          <a:xfrm>
            <a:off x="6578277" y="388028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5" name="Rectangle à coins arrondis 44"/>
          <p:cNvSpPr/>
          <p:nvPr/>
        </p:nvSpPr>
        <p:spPr>
          <a:xfrm>
            <a:off x="6578277" y="666684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2881422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synonymes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mots suivants en face de leur synonyme. Attention, il y a des intrus.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848628261"/>
              </p:ext>
            </p:extLst>
          </p:nvPr>
        </p:nvGraphicFramePr>
        <p:xfrm>
          <a:off x="169590" y="3080792"/>
          <a:ext cx="6552728" cy="1483360"/>
        </p:xfrm>
        <a:graphic>
          <a:graphicData uri="http://schemas.openxmlformats.org/drawingml/2006/table">
            <a:tbl>
              <a:tblPr bandRow="1">
                <a:tableStyleId>{5C22544A-7EE6-4342-B048-85BDC9FD1C3A}</a:tableStyleId>
              </a:tblPr>
              <a:tblGrid>
                <a:gridCol w="1171178"/>
                <a:gridCol w="2105186"/>
                <a:gridCol w="1135174"/>
                <a:gridCol w="2141190"/>
              </a:tblGrid>
              <a:tr h="370840">
                <a:tc>
                  <a:txBody>
                    <a:bodyPr/>
                    <a:lstStyle/>
                    <a:p>
                      <a:r>
                        <a:rPr lang="fr-FR" sz="1200" dirty="0" smtClean="0">
                          <a:latin typeface="Comic Sans MS" pitchFamily="66" charset="0"/>
                        </a:rPr>
                        <a:t>une bague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Comic Sans MS" pitchFamily="66" charset="0"/>
                        </a:rPr>
                        <a:t>____________________</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une boite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un quotidien</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une valise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une bougie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un gâteau</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la force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le</a:t>
                      </a:r>
                      <a:r>
                        <a:rPr lang="fr-FR" sz="1200" baseline="0" dirty="0" smtClean="0">
                          <a:latin typeface="Comic Sans MS" pitchFamily="66" charset="0"/>
                        </a:rPr>
                        <a:t> sommeil</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ZoneTexte 8"/>
          <p:cNvSpPr txBox="1"/>
          <p:nvPr/>
        </p:nvSpPr>
        <p:spPr>
          <a:xfrm>
            <a:off x="0" y="2144688"/>
            <a:ext cx="6858000" cy="923330"/>
          </a:xfrm>
          <a:prstGeom prst="rect">
            <a:avLst/>
          </a:prstGeom>
          <a:noFill/>
        </p:spPr>
        <p:txBody>
          <a:bodyPr wrap="square" rtlCol="0">
            <a:spAutoFit/>
          </a:bodyPr>
          <a:lstStyle/>
          <a:p>
            <a:pPr algn="ctr">
              <a:lnSpc>
                <a:spcPct val="150000"/>
              </a:lnSpc>
            </a:pPr>
            <a:r>
              <a:rPr lang="fr-FR" dirty="0" smtClean="0">
                <a:latin typeface="Cursive standard" pitchFamily="2" charset="0"/>
              </a:rPr>
              <a:t>une pâtisserie - un coffret - une chandelle - un anneau</a:t>
            </a:r>
          </a:p>
          <a:p>
            <a:pPr algn="ctr">
              <a:lnSpc>
                <a:spcPct val="150000"/>
              </a:lnSpc>
            </a:pPr>
            <a:r>
              <a:rPr lang="fr-FR" dirty="0" smtClean="0">
                <a:latin typeface="Cursive standard" pitchFamily="2" charset="0"/>
              </a:rPr>
              <a:t>un journal - la puissance - un bagage - la fatigue</a:t>
            </a:r>
            <a:endParaRPr lang="fr-FR" dirty="0">
              <a:latin typeface="Cursive standard" pitchFamily="2" charset="0"/>
            </a:endParaRPr>
          </a:p>
        </p:txBody>
      </p:sp>
      <p:sp>
        <p:nvSpPr>
          <p:cNvPr id="10" name="ZoneTexte 9"/>
          <p:cNvSpPr txBox="1"/>
          <p:nvPr/>
        </p:nvSpPr>
        <p:spPr>
          <a:xfrm>
            <a:off x="548680" y="502500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chaque mot en gras.</a:t>
            </a:r>
            <a:endParaRPr lang="fr-FR" sz="1400" u="sng" dirty="0">
              <a:latin typeface="SimpleRonde" pitchFamily="2" charset="0"/>
            </a:endParaRPr>
          </a:p>
        </p:txBody>
      </p:sp>
      <p:grpSp>
        <p:nvGrpSpPr>
          <p:cNvPr id="11" name="Groupe 10"/>
          <p:cNvGrpSpPr/>
          <p:nvPr/>
        </p:nvGrpSpPr>
        <p:grpSpPr>
          <a:xfrm>
            <a:off x="116632" y="4961575"/>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1299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ZoneTexte 14"/>
          <p:cNvSpPr txBox="1"/>
          <p:nvPr/>
        </p:nvSpPr>
        <p:spPr>
          <a:xfrm>
            <a:off x="116632" y="5673080"/>
            <a:ext cx="6552728" cy="1754326"/>
          </a:xfrm>
          <a:prstGeom prst="rect">
            <a:avLst/>
          </a:prstGeom>
          <a:noFill/>
        </p:spPr>
        <p:txBody>
          <a:bodyPr wrap="square" rtlCol="0">
            <a:spAutoFit/>
          </a:bodyPr>
          <a:lstStyle/>
          <a:p>
            <a:r>
              <a:rPr lang="fr-FR" sz="1200" dirty="0" smtClean="0">
                <a:latin typeface="Comic Sans MS" pitchFamily="66" charset="0"/>
              </a:rPr>
              <a:t>Papa </a:t>
            </a:r>
            <a:r>
              <a:rPr lang="fr-FR" sz="1200" b="1" dirty="0" smtClean="0">
                <a:latin typeface="Comic Sans MS" pitchFamily="66" charset="0"/>
              </a:rPr>
              <a:t>cuisine</a:t>
            </a:r>
            <a:r>
              <a:rPr lang="fr-FR" sz="1200" dirty="0" smtClean="0">
                <a:latin typeface="Comic Sans MS" pitchFamily="66" charset="0"/>
              </a:rPr>
              <a:t> une bonne tarte.</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Il </a:t>
            </a:r>
            <a:r>
              <a:rPr lang="fr-FR" sz="1200" b="1" dirty="0" smtClean="0">
                <a:latin typeface="Comic Sans MS" pitchFamily="66" charset="0"/>
              </a:rPr>
              <a:t>met</a:t>
            </a:r>
            <a:r>
              <a:rPr lang="fr-FR" sz="1200" dirty="0" smtClean="0">
                <a:latin typeface="Comic Sans MS" pitchFamily="66" charset="0"/>
              </a:rPr>
              <a:t> du lait dans le saladier.</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 menuisier </a:t>
            </a:r>
            <a:r>
              <a:rPr lang="fr-FR" sz="1200" b="1" dirty="0" smtClean="0">
                <a:latin typeface="Comic Sans MS" pitchFamily="66" charset="0"/>
              </a:rPr>
              <a:t>fait</a:t>
            </a:r>
            <a:r>
              <a:rPr lang="fr-FR" sz="1200" dirty="0" smtClean="0">
                <a:latin typeface="Comic Sans MS" pitchFamily="66" charset="0"/>
              </a:rPr>
              <a:t> une armoire en chêne.</a:t>
            </a: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3504803" y="5529064"/>
            <a:ext cx="1796405"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3504801" y="6258669"/>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3504802" y="6969224"/>
            <a:ext cx="1796405" cy="502778"/>
          </a:xfrm>
          <a:prstGeom prst="rect">
            <a:avLst/>
          </a:prstGeom>
        </p:spPr>
      </p:pic>
      <p:sp>
        <p:nvSpPr>
          <p:cNvPr id="19" name="ZoneTexte 18"/>
          <p:cNvSpPr txBox="1"/>
          <p:nvPr/>
        </p:nvSpPr>
        <p:spPr>
          <a:xfrm>
            <a:off x="548680" y="7761312"/>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Barre l’intrus dans chaque liste de synonymes.</a:t>
            </a:r>
            <a:endParaRPr lang="fr-FR" sz="1400" u="sng" dirty="0">
              <a:latin typeface="SimpleRonde" pitchFamily="2" charset="0"/>
            </a:endParaRPr>
          </a:p>
        </p:txBody>
      </p:sp>
      <p:grpSp>
        <p:nvGrpSpPr>
          <p:cNvPr id="20" name="Groupe 19"/>
          <p:cNvGrpSpPr/>
          <p:nvPr/>
        </p:nvGrpSpPr>
        <p:grpSpPr>
          <a:xfrm>
            <a:off x="116632" y="7697879"/>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84929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4" name="ZoneTexte 23"/>
          <p:cNvSpPr txBox="1"/>
          <p:nvPr/>
        </p:nvSpPr>
        <p:spPr>
          <a:xfrm>
            <a:off x="1197963" y="8481392"/>
            <a:ext cx="5456106" cy="954107"/>
          </a:xfrm>
          <a:prstGeom prst="rect">
            <a:avLst/>
          </a:prstGeom>
          <a:noFill/>
        </p:spPr>
        <p:txBody>
          <a:bodyPr wrap="square" rtlCol="0">
            <a:spAutoFit/>
          </a:bodyPr>
          <a:lstStyle/>
          <a:p>
            <a:pPr algn="ctr"/>
            <a:r>
              <a:rPr lang="fr-FR" sz="1400" dirty="0" smtClean="0">
                <a:latin typeface="Comic Sans MS" pitchFamily="66" charset="0"/>
              </a:rPr>
              <a:t>un ennemi - un adversaire - un ami - un opposant - un concurrent</a:t>
            </a:r>
          </a:p>
          <a:p>
            <a:pPr algn="ctr"/>
            <a:endParaRPr lang="fr-FR" sz="1400" dirty="0">
              <a:latin typeface="Comic Sans MS" pitchFamily="66" charset="0"/>
            </a:endParaRPr>
          </a:p>
          <a:p>
            <a:pPr algn="ctr"/>
            <a:endParaRPr lang="fr-FR" sz="1400" dirty="0" smtClean="0">
              <a:latin typeface="Comic Sans MS" pitchFamily="66" charset="0"/>
            </a:endParaRPr>
          </a:p>
          <a:p>
            <a:pPr algn="ctr"/>
            <a:r>
              <a:rPr lang="fr-FR" sz="1400" dirty="0" smtClean="0">
                <a:latin typeface="Comic Sans MS" pitchFamily="66" charset="0"/>
              </a:rPr>
              <a:t>augmenter - croitre - grandir - diminuer - développer</a:t>
            </a:r>
          </a:p>
        </p:txBody>
      </p:sp>
      <p:sp>
        <p:nvSpPr>
          <p:cNvPr id="25" name="Rectangle 24"/>
          <p:cNvSpPr/>
          <p:nvPr/>
        </p:nvSpPr>
        <p:spPr>
          <a:xfrm>
            <a:off x="692697" y="8385001"/>
            <a:ext cx="505267" cy="523220"/>
          </a:xfrm>
          <a:prstGeom prst="rect">
            <a:avLst/>
          </a:prstGeom>
        </p:spPr>
        <p:txBody>
          <a:bodyPr wrap="none">
            <a:spAutoFit/>
          </a:bodyPr>
          <a:lstStyle/>
          <a:p>
            <a:r>
              <a:rPr lang="fr-FR" sz="2800" dirty="0">
                <a:latin typeface="Cursive standard" pitchFamily="2" charset="0"/>
                <a:sym typeface="Wingdings"/>
              </a:rPr>
              <a:t></a:t>
            </a:r>
            <a:endParaRPr lang="fr-FR" sz="2800" dirty="0"/>
          </a:p>
        </p:txBody>
      </p:sp>
      <p:sp>
        <p:nvSpPr>
          <p:cNvPr id="26" name="Rectangle 25"/>
          <p:cNvSpPr/>
          <p:nvPr/>
        </p:nvSpPr>
        <p:spPr>
          <a:xfrm>
            <a:off x="692696" y="9025120"/>
            <a:ext cx="505267" cy="523220"/>
          </a:xfrm>
          <a:prstGeom prst="rect">
            <a:avLst/>
          </a:prstGeom>
        </p:spPr>
        <p:txBody>
          <a:bodyPr wrap="none">
            <a:spAutoFit/>
          </a:bodyPr>
          <a:lstStyle/>
          <a:p>
            <a:r>
              <a:rPr lang="fr-FR" sz="2800" dirty="0" smtClean="0">
                <a:latin typeface="Cursive standard" pitchFamily="2" charset="0"/>
                <a:sym typeface="Wingdings"/>
              </a:rPr>
              <a:t></a:t>
            </a:r>
            <a:endParaRPr lang="fr-FR" sz="2800" dirty="0"/>
          </a:p>
        </p:txBody>
      </p:sp>
    </p:spTree>
    <p:extLst>
      <p:ext uri="{BB962C8B-B14F-4D97-AF65-F5344CB8AC3E}">
        <p14:creationId xmlns:p14="http://schemas.microsoft.com/office/powerpoint/2010/main" val="1034255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contraires</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595483029"/>
              </p:ext>
            </p:extLst>
          </p:nvPr>
        </p:nvGraphicFramePr>
        <p:xfrm>
          <a:off x="764704" y="2360712"/>
          <a:ext cx="5544616" cy="1483360"/>
        </p:xfrm>
        <a:graphic>
          <a:graphicData uri="http://schemas.openxmlformats.org/drawingml/2006/table">
            <a:tbl>
              <a:tblPr bandRow="1">
                <a:tableStyleId>{5C22544A-7EE6-4342-B048-85BDC9FD1C3A}</a:tableStyleId>
              </a:tblPr>
              <a:tblGrid>
                <a:gridCol w="1368152"/>
                <a:gridCol w="602867"/>
                <a:gridCol w="1917413"/>
                <a:gridCol w="1656184"/>
              </a:tblGrid>
              <a:tr h="370840">
                <a:tc>
                  <a:txBody>
                    <a:bodyPr/>
                    <a:lstStyle/>
                    <a:p>
                      <a:r>
                        <a:rPr lang="fr-FR" sz="1200" dirty="0" smtClean="0">
                          <a:latin typeface="Comic Sans MS" pitchFamily="66" charset="0"/>
                        </a:rPr>
                        <a:t>pousser</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égoïste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généreux</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tirer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vilain</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gentil</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gaucher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droitier</a:t>
                      </a:r>
                      <a:endParaRPr lang="fr-FR" sz="1200" dirty="0">
                        <a:latin typeface="Comic Sans MS" pitchFamily="66" charset="0"/>
                      </a:endParaRPr>
                    </a:p>
                  </a:txBody>
                  <a:tcPr anchor="ctr">
                    <a:solidFill>
                      <a:schemeClr val="bg1"/>
                    </a:solidFill>
                  </a:tcPr>
                </a:tc>
              </a:tr>
            </a:tbl>
          </a:graphicData>
        </a:graphic>
      </p:graphicFrame>
      <p:sp>
        <p:nvSpPr>
          <p:cNvPr id="4" name="ZoneTexte 3"/>
          <p:cNvSpPr txBox="1"/>
          <p:nvPr/>
        </p:nvSpPr>
        <p:spPr>
          <a:xfrm>
            <a:off x="548680" y="1640339"/>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les mots contraires.</a:t>
            </a:r>
            <a:endParaRPr lang="fr-FR" sz="1400" u="sng" dirty="0">
              <a:latin typeface="SimpleRonde" pitchFamily="2" charset="0"/>
            </a:endParaRPr>
          </a:p>
        </p:txBody>
      </p:sp>
      <p:grpSp>
        <p:nvGrpSpPr>
          <p:cNvPr id="5" name="Groupe 4"/>
          <p:cNvGrpSpPr/>
          <p:nvPr/>
        </p:nvGrpSpPr>
        <p:grpSpPr>
          <a:xfrm>
            <a:off x="116632" y="1576906"/>
            <a:ext cx="360040" cy="461665"/>
            <a:chOff x="116632" y="1352600"/>
            <a:chExt cx="360040" cy="461665"/>
          </a:xfrm>
        </p:grpSpPr>
        <p:sp>
          <p:nvSpPr>
            <p:cNvPr id="6" name="Ellipse 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Rectangle à coins arrondis 7"/>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9" name="ZoneTexte 8"/>
          <p:cNvSpPr txBox="1"/>
          <p:nvPr/>
        </p:nvSpPr>
        <p:spPr>
          <a:xfrm>
            <a:off x="548680" y="4304928"/>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surligne le contraire du mot étiquette.</a:t>
            </a:r>
            <a:endParaRPr lang="fr-FR" sz="1400" u="sng" dirty="0">
              <a:latin typeface="SimpleRonde" pitchFamily="2" charset="0"/>
            </a:endParaRPr>
          </a:p>
        </p:txBody>
      </p:sp>
      <p:grpSp>
        <p:nvGrpSpPr>
          <p:cNvPr id="10" name="Groupe 9"/>
          <p:cNvGrpSpPr/>
          <p:nvPr/>
        </p:nvGrpSpPr>
        <p:grpSpPr>
          <a:xfrm>
            <a:off x="116632" y="424149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439291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 name="Carré corné 13"/>
          <p:cNvSpPr/>
          <p:nvPr/>
        </p:nvSpPr>
        <p:spPr>
          <a:xfrm rot="509975">
            <a:off x="136912" y="508585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beauté</a:t>
            </a:r>
            <a:endParaRPr lang="fr-FR" dirty="0">
              <a:solidFill>
                <a:schemeClr val="tx1"/>
              </a:solidFill>
            </a:endParaRPr>
          </a:p>
        </p:txBody>
      </p:sp>
      <p:sp>
        <p:nvSpPr>
          <p:cNvPr id="15" name="Carré corné 14"/>
          <p:cNvSpPr/>
          <p:nvPr/>
        </p:nvSpPr>
        <p:spPr>
          <a:xfrm rot="21275712">
            <a:off x="130671" y="5949818"/>
            <a:ext cx="131187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gentillesse</a:t>
            </a:r>
            <a:endParaRPr lang="fr-FR" dirty="0">
              <a:solidFill>
                <a:schemeClr val="tx1"/>
              </a:solidFill>
            </a:endParaRPr>
          </a:p>
        </p:txBody>
      </p:sp>
      <p:sp>
        <p:nvSpPr>
          <p:cNvPr id="16" name="Carré corné 15"/>
          <p:cNvSpPr/>
          <p:nvPr/>
        </p:nvSpPr>
        <p:spPr>
          <a:xfrm rot="509975">
            <a:off x="136912" y="681404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aimer</a:t>
            </a:r>
            <a:endParaRPr lang="fr-FR" dirty="0">
              <a:solidFill>
                <a:schemeClr val="tx1"/>
              </a:solidFill>
            </a:endParaRPr>
          </a:p>
        </p:txBody>
      </p:sp>
      <p:sp>
        <p:nvSpPr>
          <p:cNvPr id="17" name="ZoneTexte 16"/>
          <p:cNvSpPr txBox="1"/>
          <p:nvPr/>
        </p:nvSpPr>
        <p:spPr>
          <a:xfrm>
            <a:off x="548680" y="763384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chacun de ces mots.</a:t>
            </a:r>
            <a:endParaRPr lang="fr-FR" sz="1400" u="sng" dirty="0">
              <a:latin typeface="SimpleRonde" pitchFamily="2" charset="0"/>
            </a:endParaRPr>
          </a:p>
        </p:txBody>
      </p:sp>
      <p:grpSp>
        <p:nvGrpSpPr>
          <p:cNvPr id="18" name="Groupe 17"/>
          <p:cNvGrpSpPr/>
          <p:nvPr/>
        </p:nvGrpSpPr>
        <p:grpSpPr>
          <a:xfrm>
            <a:off x="116632" y="7570413"/>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68752" y="772183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543472" y="5127377"/>
            <a:ext cx="4608512" cy="276999"/>
          </a:xfrm>
          <a:prstGeom prst="rect">
            <a:avLst/>
          </a:prstGeom>
          <a:noFill/>
        </p:spPr>
        <p:txBody>
          <a:bodyPr wrap="square" rtlCol="0">
            <a:spAutoFit/>
          </a:bodyPr>
          <a:lstStyle/>
          <a:p>
            <a:r>
              <a:rPr lang="fr-FR" sz="1200" dirty="0" smtClean="0">
                <a:latin typeface="Comic Sans MS" pitchFamily="66" charset="0"/>
              </a:rPr>
              <a:t>charme - élégance - splendeur - laideur - charme</a:t>
            </a:r>
            <a:endParaRPr lang="fr-FR" sz="1200" dirty="0">
              <a:latin typeface="Comic Sans MS" pitchFamily="66" charset="0"/>
            </a:endParaRPr>
          </a:p>
        </p:txBody>
      </p:sp>
      <p:sp>
        <p:nvSpPr>
          <p:cNvPr id="23" name="ZoneTexte 22"/>
          <p:cNvSpPr txBox="1"/>
          <p:nvPr/>
        </p:nvSpPr>
        <p:spPr>
          <a:xfrm>
            <a:off x="1543472" y="5998860"/>
            <a:ext cx="4608512" cy="276999"/>
          </a:xfrm>
          <a:prstGeom prst="rect">
            <a:avLst/>
          </a:prstGeom>
          <a:noFill/>
        </p:spPr>
        <p:txBody>
          <a:bodyPr wrap="square" rtlCol="0">
            <a:spAutoFit/>
          </a:bodyPr>
          <a:lstStyle/>
          <a:p>
            <a:r>
              <a:rPr lang="fr-FR" sz="1200" dirty="0" smtClean="0">
                <a:latin typeface="Comic Sans MS" pitchFamily="66" charset="0"/>
              </a:rPr>
              <a:t>amabilité - bienveillance - bonté - douceur - méchanceté</a:t>
            </a:r>
            <a:endParaRPr lang="fr-FR" sz="1200" dirty="0">
              <a:latin typeface="Comic Sans MS" pitchFamily="66" charset="0"/>
            </a:endParaRPr>
          </a:p>
        </p:txBody>
      </p:sp>
      <p:sp>
        <p:nvSpPr>
          <p:cNvPr id="24" name="ZoneTexte 23"/>
          <p:cNvSpPr txBox="1"/>
          <p:nvPr/>
        </p:nvSpPr>
        <p:spPr>
          <a:xfrm>
            <a:off x="1543472" y="6855569"/>
            <a:ext cx="4608512" cy="276999"/>
          </a:xfrm>
          <a:prstGeom prst="rect">
            <a:avLst/>
          </a:prstGeom>
          <a:noFill/>
        </p:spPr>
        <p:txBody>
          <a:bodyPr wrap="square" rtlCol="0">
            <a:spAutoFit/>
          </a:bodyPr>
          <a:lstStyle/>
          <a:p>
            <a:r>
              <a:rPr lang="fr-FR" sz="1200" dirty="0" smtClean="0">
                <a:latin typeface="Comic Sans MS" pitchFamily="66" charset="0"/>
              </a:rPr>
              <a:t>adorer - détester - estimer - affectionner - chérir</a:t>
            </a:r>
            <a:endParaRPr lang="fr-FR" sz="1200" dirty="0">
              <a:latin typeface="Comic Sans MS" pitchFamily="66" charset="0"/>
            </a:endParaRPr>
          </a:p>
        </p:txBody>
      </p:sp>
      <p:sp>
        <p:nvSpPr>
          <p:cNvPr id="25" name="Carré corné 24"/>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maigre</a:t>
            </a:r>
            <a:endParaRPr lang="fr-FR" dirty="0">
              <a:solidFill>
                <a:schemeClr val="tx1"/>
              </a:solidFill>
            </a:endParaRPr>
          </a:p>
        </p:txBody>
      </p:sp>
      <p:sp>
        <p:nvSpPr>
          <p:cNvPr id="26" name="Carré corné 25"/>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immense</a:t>
            </a:r>
            <a:endParaRPr lang="fr-FR" dirty="0">
              <a:solidFill>
                <a:schemeClr val="tx1"/>
              </a:solidFill>
            </a:endParaRPr>
          </a:p>
        </p:txBody>
      </p:sp>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29" name="Carré corné 28"/>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murmurer</a:t>
            </a:r>
            <a:endParaRPr lang="fr-FR" dirty="0">
              <a:solidFill>
                <a:schemeClr val="tx1"/>
              </a:solidFill>
            </a:endParaRPr>
          </a:p>
        </p:txBody>
      </p:sp>
      <p:sp>
        <p:nvSpPr>
          <p:cNvPr id="30" name="Carré corné 29"/>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pleurer</a:t>
            </a:r>
            <a:endParaRPr lang="fr-FR" dirty="0">
              <a:solidFill>
                <a:schemeClr val="tx1"/>
              </a:solidFill>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1684399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contraires</a:t>
            </a: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397182384"/>
              </p:ext>
            </p:extLst>
          </p:nvPr>
        </p:nvGraphicFramePr>
        <p:xfrm>
          <a:off x="764704" y="2360712"/>
          <a:ext cx="5544616" cy="1483360"/>
        </p:xfrm>
        <a:graphic>
          <a:graphicData uri="http://schemas.openxmlformats.org/drawingml/2006/table">
            <a:tbl>
              <a:tblPr bandRow="1">
                <a:tableStyleId>{5C22544A-7EE6-4342-B048-85BDC9FD1C3A}</a:tableStyleId>
              </a:tblPr>
              <a:tblGrid>
                <a:gridCol w="1368152"/>
                <a:gridCol w="602867"/>
                <a:gridCol w="1917413"/>
                <a:gridCol w="1656184"/>
              </a:tblGrid>
              <a:tr h="370840">
                <a:tc>
                  <a:txBody>
                    <a:bodyPr/>
                    <a:lstStyle/>
                    <a:p>
                      <a:r>
                        <a:rPr lang="fr-FR" sz="1200" dirty="0" smtClean="0">
                          <a:latin typeface="Comic Sans MS" pitchFamily="66" charset="0"/>
                        </a:rPr>
                        <a:t>éclairer</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libérer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emprisonner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triste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faible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fort</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drôle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obscurcir</a:t>
                      </a:r>
                      <a:endParaRPr lang="fr-FR" sz="1200" dirty="0">
                        <a:latin typeface="Comic Sans MS" pitchFamily="66" charset="0"/>
                      </a:endParaRPr>
                    </a:p>
                  </a:txBody>
                  <a:tcPr anchor="ctr">
                    <a:solidFill>
                      <a:schemeClr val="bg1"/>
                    </a:solidFill>
                  </a:tcPr>
                </a:tc>
              </a:tr>
            </a:tbl>
          </a:graphicData>
        </a:graphic>
      </p:graphicFrame>
      <p:sp>
        <p:nvSpPr>
          <p:cNvPr id="4" name="ZoneTexte 3"/>
          <p:cNvSpPr txBox="1"/>
          <p:nvPr/>
        </p:nvSpPr>
        <p:spPr>
          <a:xfrm>
            <a:off x="548680" y="1640339"/>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Relie les mots contraires.</a:t>
            </a:r>
            <a:endParaRPr lang="fr-FR" sz="1400" u="sng" dirty="0">
              <a:latin typeface="SimpleRonde" pitchFamily="2" charset="0"/>
            </a:endParaRPr>
          </a:p>
        </p:txBody>
      </p:sp>
      <p:grpSp>
        <p:nvGrpSpPr>
          <p:cNvPr id="5" name="Groupe 4"/>
          <p:cNvGrpSpPr/>
          <p:nvPr/>
        </p:nvGrpSpPr>
        <p:grpSpPr>
          <a:xfrm>
            <a:off x="116632" y="1576906"/>
            <a:ext cx="360040" cy="461665"/>
            <a:chOff x="116632" y="1352600"/>
            <a:chExt cx="360040" cy="461665"/>
          </a:xfrm>
        </p:grpSpPr>
        <p:sp>
          <p:nvSpPr>
            <p:cNvPr id="6" name="Ellipse 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8" name="Rectangle à coins arrondis 7"/>
          <p:cNvSpPr/>
          <p:nvPr/>
        </p:nvSpPr>
        <p:spPr>
          <a:xfrm>
            <a:off x="6568752" y="172832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9" name="ZoneTexte 8"/>
          <p:cNvSpPr txBox="1"/>
          <p:nvPr/>
        </p:nvSpPr>
        <p:spPr>
          <a:xfrm>
            <a:off x="548680" y="4304928"/>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surligne le contraire du mot étiquette.</a:t>
            </a:r>
            <a:endParaRPr lang="fr-FR" sz="1400" u="sng" dirty="0">
              <a:latin typeface="SimpleRonde" pitchFamily="2" charset="0"/>
            </a:endParaRPr>
          </a:p>
        </p:txBody>
      </p:sp>
      <p:grpSp>
        <p:nvGrpSpPr>
          <p:cNvPr id="10" name="Groupe 9"/>
          <p:cNvGrpSpPr/>
          <p:nvPr/>
        </p:nvGrpSpPr>
        <p:grpSpPr>
          <a:xfrm>
            <a:off x="116632" y="424149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439291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 name="Carré corné 13"/>
          <p:cNvSpPr/>
          <p:nvPr/>
        </p:nvSpPr>
        <p:spPr>
          <a:xfrm rot="509975">
            <a:off x="136912" y="508585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clair</a:t>
            </a:r>
            <a:endParaRPr lang="fr-FR" dirty="0">
              <a:solidFill>
                <a:schemeClr val="tx1"/>
              </a:solidFill>
            </a:endParaRPr>
          </a:p>
        </p:txBody>
      </p:sp>
      <p:sp>
        <p:nvSpPr>
          <p:cNvPr id="15" name="Carré corné 14"/>
          <p:cNvSpPr/>
          <p:nvPr/>
        </p:nvSpPr>
        <p:spPr>
          <a:xfrm rot="21275712">
            <a:off x="130671" y="5949818"/>
            <a:ext cx="131187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mener</a:t>
            </a:r>
            <a:endParaRPr lang="fr-FR" dirty="0">
              <a:solidFill>
                <a:schemeClr val="tx1"/>
              </a:solidFill>
            </a:endParaRPr>
          </a:p>
        </p:txBody>
      </p:sp>
      <p:sp>
        <p:nvSpPr>
          <p:cNvPr id="16" name="Carré corné 15"/>
          <p:cNvSpPr/>
          <p:nvPr/>
        </p:nvSpPr>
        <p:spPr>
          <a:xfrm rot="509975">
            <a:off x="136912" y="681404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triste</a:t>
            </a:r>
            <a:endParaRPr lang="fr-FR" dirty="0">
              <a:solidFill>
                <a:schemeClr val="tx1"/>
              </a:solidFill>
            </a:endParaRPr>
          </a:p>
        </p:txBody>
      </p:sp>
      <p:sp>
        <p:nvSpPr>
          <p:cNvPr id="17" name="ZoneTexte 16"/>
          <p:cNvSpPr txBox="1"/>
          <p:nvPr/>
        </p:nvSpPr>
        <p:spPr>
          <a:xfrm>
            <a:off x="548680" y="7633846"/>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Trouve un synonyme pour chacun de ces mots.</a:t>
            </a:r>
            <a:endParaRPr lang="fr-FR" sz="1400" u="sng" dirty="0">
              <a:latin typeface="SimpleRonde" pitchFamily="2" charset="0"/>
            </a:endParaRPr>
          </a:p>
        </p:txBody>
      </p:sp>
      <p:grpSp>
        <p:nvGrpSpPr>
          <p:cNvPr id="18" name="Groupe 17"/>
          <p:cNvGrpSpPr/>
          <p:nvPr/>
        </p:nvGrpSpPr>
        <p:grpSpPr>
          <a:xfrm>
            <a:off x="116632" y="7570413"/>
            <a:ext cx="360040" cy="461665"/>
            <a:chOff x="116632" y="1352600"/>
            <a:chExt cx="360040" cy="461665"/>
          </a:xfrm>
        </p:grpSpPr>
        <p:sp>
          <p:nvSpPr>
            <p:cNvPr id="19" name="Ellipse 1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1" name="Rectangle à coins arrondis 20"/>
          <p:cNvSpPr/>
          <p:nvPr/>
        </p:nvSpPr>
        <p:spPr>
          <a:xfrm>
            <a:off x="6568752" y="772183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543472" y="5127377"/>
            <a:ext cx="4608512" cy="276999"/>
          </a:xfrm>
          <a:prstGeom prst="rect">
            <a:avLst/>
          </a:prstGeom>
          <a:noFill/>
        </p:spPr>
        <p:txBody>
          <a:bodyPr wrap="square" rtlCol="0">
            <a:spAutoFit/>
          </a:bodyPr>
          <a:lstStyle/>
          <a:p>
            <a:r>
              <a:rPr lang="fr-FR" sz="1200" dirty="0" smtClean="0">
                <a:latin typeface="Comic Sans MS" pitchFamily="66" charset="0"/>
              </a:rPr>
              <a:t>sombre - brillant - éclatant - lumineux - étincelant</a:t>
            </a:r>
            <a:endParaRPr lang="fr-FR" sz="1200" dirty="0">
              <a:latin typeface="Comic Sans MS" pitchFamily="66" charset="0"/>
            </a:endParaRPr>
          </a:p>
        </p:txBody>
      </p:sp>
      <p:sp>
        <p:nvSpPr>
          <p:cNvPr id="23" name="ZoneTexte 22"/>
          <p:cNvSpPr txBox="1"/>
          <p:nvPr/>
        </p:nvSpPr>
        <p:spPr>
          <a:xfrm>
            <a:off x="1543472" y="5998860"/>
            <a:ext cx="4608512" cy="276999"/>
          </a:xfrm>
          <a:prstGeom prst="rect">
            <a:avLst/>
          </a:prstGeom>
          <a:noFill/>
        </p:spPr>
        <p:txBody>
          <a:bodyPr wrap="square" rtlCol="0">
            <a:spAutoFit/>
          </a:bodyPr>
          <a:lstStyle/>
          <a:p>
            <a:r>
              <a:rPr lang="fr-FR" sz="1200" dirty="0" smtClean="0">
                <a:latin typeface="Comic Sans MS" pitchFamily="66" charset="0"/>
              </a:rPr>
              <a:t>diriger - commander - obéir - dominer - conduire</a:t>
            </a:r>
            <a:endParaRPr lang="fr-FR" sz="1200" dirty="0">
              <a:latin typeface="Comic Sans MS" pitchFamily="66" charset="0"/>
            </a:endParaRPr>
          </a:p>
        </p:txBody>
      </p:sp>
      <p:sp>
        <p:nvSpPr>
          <p:cNvPr id="24" name="ZoneTexte 23"/>
          <p:cNvSpPr txBox="1"/>
          <p:nvPr/>
        </p:nvSpPr>
        <p:spPr>
          <a:xfrm>
            <a:off x="1543472" y="6855569"/>
            <a:ext cx="4608512" cy="276999"/>
          </a:xfrm>
          <a:prstGeom prst="rect">
            <a:avLst/>
          </a:prstGeom>
          <a:noFill/>
        </p:spPr>
        <p:txBody>
          <a:bodyPr wrap="square" rtlCol="0">
            <a:spAutoFit/>
          </a:bodyPr>
          <a:lstStyle/>
          <a:p>
            <a:r>
              <a:rPr lang="fr-FR" sz="1200" dirty="0" smtClean="0">
                <a:latin typeface="Comic Sans MS" pitchFamily="66" charset="0"/>
              </a:rPr>
              <a:t>patient - gentil - heureux - méchant - occupé</a:t>
            </a:r>
            <a:endParaRPr lang="fr-FR" sz="1200" dirty="0">
              <a:latin typeface="Comic Sans MS" pitchFamily="66" charset="0"/>
            </a:endParaRPr>
          </a:p>
        </p:txBody>
      </p:sp>
      <p:sp>
        <p:nvSpPr>
          <p:cNvPr id="25" name="Carré corné 24"/>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monter</a:t>
            </a:r>
            <a:endParaRPr lang="fr-FR" dirty="0">
              <a:solidFill>
                <a:schemeClr val="tx1"/>
              </a:solidFill>
            </a:endParaRPr>
          </a:p>
        </p:txBody>
      </p:sp>
      <p:sp>
        <p:nvSpPr>
          <p:cNvPr id="26" name="Carré corné 25"/>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fermer</a:t>
            </a:r>
            <a:endParaRPr lang="fr-FR" dirty="0">
              <a:solidFill>
                <a:schemeClr val="tx1"/>
              </a:solidFill>
            </a:endParaRPr>
          </a:p>
        </p:txBody>
      </p:sp>
      <p:pic>
        <p:nvPicPr>
          <p:cNvPr id="27" name="Image 2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28" name="Image 2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29" name="Carré corné 28"/>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lentement</a:t>
            </a:r>
            <a:endParaRPr lang="fr-FR" dirty="0">
              <a:solidFill>
                <a:schemeClr val="tx1"/>
              </a:solidFill>
            </a:endParaRPr>
          </a:p>
        </p:txBody>
      </p:sp>
      <p:sp>
        <p:nvSpPr>
          <p:cNvPr id="30" name="Carré corné 29"/>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lourd</a:t>
            </a:r>
            <a:endParaRPr lang="fr-FR" dirty="0">
              <a:solidFill>
                <a:schemeClr val="tx1"/>
              </a:solidFill>
            </a:endParaRPr>
          </a:p>
        </p:txBody>
      </p:sp>
      <p:pic>
        <p:nvPicPr>
          <p:cNvPr id="31" name="Image 3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165850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contraires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mots suivants en face de leur synonyme. Attention, il y a des intrus.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497292511"/>
              </p:ext>
            </p:extLst>
          </p:nvPr>
        </p:nvGraphicFramePr>
        <p:xfrm>
          <a:off x="169590" y="3080792"/>
          <a:ext cx="6552728" cy="1483360"/>
        </p:xfrm>
        <a:graphic>
          <a:graphicData uri="http://schemas.openxmlformats.org/drawingml/2006/table">
            <a:tbl>
              <a:tblPr bandRow="1">
                <a:tableStyleId>{5C22544A-7EE6-4342-B048-85BDC9FD1C3A}</a:tableStyleId>
              </a:tblPr>
              <a:tblGrid>
                <a:gridCol w="1027162"/>
                <a:gridCol w="2249202"/>
                <a:gridCol w="1135174"/>
                <a:gridCol w="2141190"/>
              </a:tblGrid>
              <a:tr h="370840">
                <a:tc>
                  <a:txBody>
                    <a:bodyPr/>
                    <a:lstStyle/>
                    <a:p>
                      <a:r>
                        <a:rPr lang="fr-FR" sz="1200" dirty="0" smtClean="0">
                          <a:latin typeface="Comic Sans MS" pitchFamily="66" charset="0"/>
                        </a:rPr>
                        <a:t>sortir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Comic Sans MS" pitchFamily="66" charset="0"/>
                        </a:rPr>
                        <a:t>_____________________</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dur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solide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idiot</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tôt</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amer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remplir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salé</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ZoneTexte 8"/>
          <p:cNvSpPr txBox="1"/>
          <p:nvPr/>
        </p:nvSpPr>
        <p:spPr>
          <a:xfrm>
            <a:off x="0" y="2144688"/>
            <a:ext cx="6858000" cy="923330"/>
          </a:xfrm>
          <a:prstGeom prst="rect">
            <a:avLst/>
          </a:prstGeom>
          <a:noFill/>
        </p:spPr>
        <p:txBody>
          <a:bodyPr wrap="square" rtlCol="0">
            <a:spAutoFit/>
          </a:bodyPr>
          <a:lstStyle/>
          <a:p>
            <a:pPr algn="ctr">
              <a:lnSpc>
                <a:spcPct val="150000"/>
              </a:lnSpc>
            </a:pPr>
            <a:r>
              <a:rPr lang="fr-FR" dirty="0" smtClean="0">
                <a:latin typeface="Cursive standard" pitchFamily="2" charset="0"/>
              </a:rPr>
              <a:t>vider - fragile - malin - sucré -</a:t>
            </a:r>
          </a:p>
          <a:p>
            <a:pPr algn="ctr">
              <a:lnSpc>
                <a:spcPct val="150000"/>
              </a:lnSpc>
            </a:pPr>
            <a:r>
              <a:rPr lang="fr-FR" dirty="0" smtClean="0">
                <a:latin typeface="Cursive standard" pitchFamily="2" charset="0"/>
              </a:rPr>
              <a:t>entrer - mou - acide - tard</a:t>
            </a:r>
          </a:p>
        </p:txBody>
      </p:sp>
      <p:sp>
        <p:nvSpPr>
          <p:cNvPr id="10" name="ZoneTexte 9"/>
          <p:cNvSpPr txBox="1"/>
          <p:nvPr/>
        </p:nvSpPr>
        <p:spPr>
          <a:xfrm>
            <a:off x="548680" y="502500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Trouve un antonyme pour chaque mot en gras.</a:t>
            </a:r>
            <a:endParaRPr lang="fr-FR" sz="1400" u="sng" dirty="0">
              <a:latin typeface="SimpleRonde" pitchFamily="2" charset="0"/>
            </a:endParaRPr>
          </a:p>
        </p:txBody>
      </p:sp>
      <p:grpSp>
        <p:nvGrpSpPr>
          <p:cNvPr id="11" name="Groupe 10"/>
          <p:cNvGrpSpPr/>
          <p:nvPr/>
        </p:nvGrpSpPr>
        <p:grpSpPr>
          <a:xfrm>
            <a:off x="116632" y="4961575"/>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1299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ZoneTexte 14"/>
          <p:cNvSpPr txBox="1"/>
          <p:nvPr/>
        </p:nvSpPr>
        <p:spPr>
          <a:xfrm>
            <a:off x="116632" y="5673080"/>
            <a:ext cx="6552728" cy="1754326"/>
          </a:xfrm>
          <a:prstGeom prst="rect">
            <a:avLst/>
          </a:prstGeom>
          <a:noFill/>
        </p:spPr>
        <p:txBody>
          <a:bodyPr wrap="square" rtlCol="0">
            <a:spAutoFit/>
          </a:bodyPr>
          <a:lstStyle/>
          <a:p>
            <a:r>
              <a:rPr lang="fr-FR" sz="1200" dirty="0" smtClean="0">
                <a:latin typeface="Comic Sans MS" pitchFamily="66" charset="0"/>
              </a:rPr>
              <a:t>Le train sort </a:t>
            </a:r>
            <a:r>
              <a:rPr lang="fr-FR" sz="1200" b="1" dirty="0" smtClean="0">
                <a:latin typeface="Comic Sans MS" pitchFamily="66" charset="0"/>
              </a:rPr>
              <a:t>rapidement</a:t>
            </a:r>
            <a:r>
              <a:rPr lang="fr-FR" sz="1200" dirty="0" smtClean="0">
                <a:latin typeface="Comic Sans MS" pitchFamily="66" charset="0"/>
              </a:rPr>
              <a:t> de la gare.</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Je préfère manger </a:t>
            </a:r>
            <a:r>
              <a:rPr lang="fr-FR" sz="1200" b="1" dirty="0" smtClean="0">
                <a:latin typeface="Comic Sans MS" pitchFamily="66" charset="0"/>
              </a:rPr>
              <a:t>avec</a:t>
            </a:r>
            <a:r>
              <a:rPr lang="fr-FR" sz="1200" dirty="0" smtClean="0">
                <a:latin typeface="Comic Sans MS" pitchFamily="66" charset="0"/>
              </a:rPr>
              <a:t> toi.</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Les enfants jouent </a:t>
            </a:r>
            <a:r>
              <a:rPr lang="fr-FR" sz="1200" b="1" dirty="0" smtClean="0">
                <a:latin typeface="Comic Sans MS" pitchFamily="66" charset="0"/>
              </a:rPr>
              <a:t>bruyamment</a:t>
            </a:r>
            <a:r>
              <a:rPr lang="fr-FR" sz="1200" dirty="0" smtClean="0">
                <a:latin typeface="Comic Sans MS" pitchFamily="66" charset="0"/>
              </a:rPr>
              <a:t>.</a:t>
            </a:r>
            <a:endParaRPr lang="fr-FR" sz="1200" dirty="0">
              <a:latin typeface="Comic Sans MS" pitchFamily="66" charset="0"/>
            </a:endParaRP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2" y="5529064"/>
            <a:ext cx="1796405"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0" y="6258669"/>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1" y="6969224"/>
            <a:ext cx="1796405" cy="502778"/>
          </a:xfrm>
          <a:prstGeom prst="rect">
            <a:avLst/>
          </a:prstGeom>
        </p:spPr>
      </p:pic>
      <p:sp>
        <p:nvSpPr>
          <p:cNvPr id="19" name="ZoneTexte 18"/>
          <p:cNvSpPr txBox="1"/>
          <p:nvPr/>
        </p:nvSpPr>
        <p:spPr>
          <a:xfrm>
            <a:off x="548680" y="7761312"/>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le contraire de ces mots en ajoutant un préfixe.</a:t>
            </a:r>
            <a:endParaRPr lang="fr-FR" sz="1400" u="sng" dirty="0">
              <a:latin typeface="SimpleRonde" pitchFamily="2" charset="0"/>
            </a:endParaRPr>
          </a:p>
        </p:txBody>
      </p:sp>
      <p:grpSp>
        <p:nvGrpSpPr>
          <p:cNvPr id="20" name="Groupe 19"/>
          <p:cNvGrpSpPr/>
          <p:nvPr/>
        </p:nvGrpSpPr>
        <p:grpSpPr>
          <a:xfrm>
            <a:off x="116632" y="7697879"/>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84929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7" name="Carré corné 26"/>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patient</a:t>
            </a:r>
            <a:endParaRPr lang="fr-FR" dirty="0">
              <a:solidFill>
                <a:schemeClr val="tx1"/>
              </a:solidFill>
            </a:endParaRPr>
          </a:p>
        </p:txBody>
      </p:sp>
      <p:sp>
        <p:nvSpPr>
          <p:cNvPr id="28" name="Carré corné 27"/>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possible</a:t>
            </a:r>
            <a:endParaRPr lang="fr-FR" dirty="0">
              <a:solidFill>
                <a:schemeClr val="tx1"/>
              </a:solidFill>
            </a:endParaRPr>
          </a:p>
        </p:txBody>
      </p:sp>
      <p:pic>
        <p:nvPicPr>
          <p:cNvPr id="29" name="Image 28"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30" name="Image 29"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31" name="Carré corné 30"/>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faire</a:t>
            </a:r>
            <a:endParaRPr lang="fr-FR" dirty="0">
              <a:solidFill>
                <a:schemeClr val="tx1"/>
              </a:solidFill>
            </a:endParaRPr>
          </a:p>
        </p:txBody>
      </p:sp>
      <p:sp>
        <p:nvSpPr>
          <p:cNvPr id="32" name="Carré corné 31"/>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maquiller</a:t>
            </a:r>
            <a:endParaRPr lang="fr-FR" dirty="0">
              <a:solidFill>
                <a:schemeClr val="tx1"/>
              </a:solidFill>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3754644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contraires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les mots suivants en face de leur synonyme. Attention, il y a des intrus.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4034953514"/>
              </p:ext>
            </p:extLst>
          </p:nvPr>
        </p:nvGraphicFramePr>
        <p:xfrm>
          <a:off x="169590" y="3080792"/>
          <a:ext cx="6552728" cy="1483360"/>
        </p:xfrm>
        <a:graphic>
          <a:graphicData uri="http://schemas.openxmlformats.org/drawingml/2006/table">
            <a:tbl>
              <a:tblPr bandRow="1">
                <a:tableStyleId>{5C22544A-7EE6-4342-B048-85BDC9FD1C3A}</a:tableStyleId>
              </a:tblPr>
              <a:tblGrid>
                <a:gridCol w="1027162"/>
                <a:gridCol w="2249202"/>
                <a:gridCol w="1135174"/>
                <a:gridCol w="2141190"/>
              </a:tblGrid>
              <a:tr h="370840">
                <a:tc>
                  <a:txBody>
                    <a:bodyPr/>
                    <a:lstStyle/>
                    <a:p>
                      <a:r>
                        <a:rPr lang="fr-FR" sz="1200" dirty="0" smtClean="0">
                          <a:latin typeface="Comic Sans MS" pitchFamily="66" charset="0"/>
                        </a:rPr>
                        <a:t>allumer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Comic Sans MS" pitchFamily="66" charset="0"/>
                        </a:rPr>
                        <a:t>_____________________</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gentiment</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agité</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un rêve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un homme</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sec</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fr-FR" sz="1200" dirty="0" smtClean="0">
                          <a:latin typeface="Comic Sans MS" pitchFamily="66" charset="0"/>
                        </a:rPr>
                        <a:t>souffler</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fr-FR" sz="1200" dirty="0" smtClean="0">
                          <a:latin typeface="Comic Sans MS" pitchFamily="66" charset="0"/>
                        </a:rPr>
                        <a:t>chargé</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200" dirty="0" smtClean="0">
                          <a:latin typeface="Comic Sans MS" pitchFamily="66" charset="0"/>
                        </a:rPr>
                        <a:t>____________________</a:t>
                      </a:r>
                      <a:endParaRPr lang="fr-FR" sz="1200" dirty="0">
                        <a:latin typeface="Comic Sans MS" pitchFamily="66"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9" name="ZoneTexte 8"/>
          <p:cNvSpPr txBox="1"/>
          <p:nvPr/>
        </p:nvSpPr>
        <p:spPr>
          <a:xfrm>
            <a:off x="0" y="2144688"/>
            <a:ext cx="6858000" cy="923330"/>
          </a:xfrm>
          <a:prstGeom prst="rect">
            <a:avLst/>
          </a:prstGeom>
          <a:noFill/>
        </p:spPr>
        <p:txBody>
          <a:bodyPr wrap="square" rtlCol="0">
            <a:spAutoFit/>
          </a:bodyPr>
          <a:lstStyle/>
          <a:p>
            <a:pPr algn="ctr">
              <a:lnSpc>
                <a:spcPct val="150000"/>
              </a:lnSpc>
            </a:pPr>
            <a:r>
              <a:rPr lang="fr-FR" dirty="0" smtClean="0">
                <a:latin typeface="Cursive standard" pitchFamily="2" charset="0"/>
              </a:rPr>
              <a:t>un cauchemar - méchamment - humide - calme </a:t>
            </a:r>
            <a:r>
              <a:rPr lang="fr-FR" smtClean="0">
                <a:latin typeface="Cursive standard" pitchFamily="2" charset="0"/>
              </a:rPr>
              <a:t>- </a:t>
            </a:r>
          </a:p>
          <a:p>
            <a:pPr algn="ctr">
              <a:lnSpc>
                <a:spcPct val="150000"/>
              </a:lnSpc>
            </a:pPr>
            <a:r>
              <a:rPr lang="fr-FR" smtClean="0">
                <a:latin typeface="Cursive standard" pitchFamily="2" charset="0"/>
              </a:rPr>
              <a:t>aspirer </a:t>
            </a:r>
            <a:r>
              <a:rPr lang="fr-FR" dirty="0" smtClean="0">
                <a:latin typeface="Cursive standard" pitchFamily="2" charset="0"/>
              </a:rPr>
              <a:t>- une femme - déchargé </a:t>
            </a:r>
            <a:r>
              <a:rPr lang="fr-FR" smtClean="0">
                <a:latin typeface="Cursive standard" pitchFamily="2" charset="0"/>
              </a:rPr>
              <a:t>- éteindre</a:t>
            </a:r>
            <a:endParaRPr lang="fr-FR" dirty="0" smtClean="0">
              <a:latin typeface="Cursive standard" pitchFamily="2" charset="0"/>
            </a:endParaRPr>
          </a:p>
        </p:txBody>
      </p:sp>
      <p:sp>
        <p:nvSpPr>
          <p:cNvPr id="10" name="ZoneTexte 9"/>
          <p:cNvSpPr txBox="1"/>
          <p:nvPr/>
        </p:nvSpPr>
        <p:spPr>
          <a:xfrm>
            <a:off x="548680" y="502500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Trouve un antonyme pour chaque mot en gras.</a:t>
            </a:r>
            <a:endParaRPr lang="fr-FR" sz="1400" u="sng" dirty="0">
              <a:latin typeface="SimpleRonde" pitchFamily="2" charset="0"/>
            </a:endParaRPr>
          </a:p>
        </p:txBody>
      </p:sp>
      <p:grpSp>
        <p:nvGrpSpPr>
          <p:cNvPr id="11" name="Groupe 10"/>
          <p:cNvGrpSpPr/>
          <p:nvPr/>
        </p:nvGrpSpPr>
        <p:grpSpPr>
          <a:xfrm>
            <a:off x="116632" y="4961575"/>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1299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ZoneTexte 14"/>
          <p:cNvSpPr txBox="1"/>
          <p:nvPr/>
        </p:nvSpPr>
        <p:spPr>
          <a:xfrm>
            <a:off x="116632" y="5673080"/>
            <a:ext cx="6552728" cy="1754326"/>
          </a:xfrm>
          <a:prstGeom prst="rect">
            <a:avLst/>
          </a:prstGeom>
          <a:noFill/>
        </p:spPr>
        <p:txBody>
          <a:bodyPr wrap="square" rtlCol="0">
            <a:spAutoFit/>
          </a:bodyPr>
          <a:lstStyle/>
          <a:p>
            <a:r>
              <a:rPr lang="fr-FR" sz="1200" dirty="0" smtClean="0">
                <a:latin typeface="Comic Sans MS" pitchFamily="66" charset="0"/>
              </a:rPr>
              <a:t>L’avion vient juste de </a:t>
            </a:r>
            <a:r>
              <a:rPr lang="fr-FR" sz="1200" b="1" dirty="0" smtClean="0">
                <a:latin typeface="Comic Sans MS" pitchFamily="66" charset="0"/>
              </a:rPr>
              <a:t>décoller</a:t>
            </a:r>
            <a:r>
              <a:rPr lang="fr-FR" sz="1200" dirty="0" smtClean="0">
                <a:latin typeface="Comic Sans MS" pitchFamily="66" charset="0"/>
              </a:rPr>
              <a:t>.</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Les lumières </a:t>
            </a:r>
            <a:r>
              <a:rPr lang="fr-FR" sz="1200" b="1" dirty="0" smtClean="0">
                <a:latin typeface="Comic Sans MS" pitchFamily="66" charset="0"/>
              </a:rPr>
              <a:t>s’éteignent</a:t>
            </a:r>
            <a:r>
              <a:rPr lang="fr-FR" sz="1200" dirty="0" smtClean="0">
                <a:latin typeface="Comic Sans MS" pitchFamily="66" charset="0"/>
              </a:rPr>
              <a:t> une à une.</a:t>
            </a:r>
          </a:p>
          <a:p>
            <a:endParaRPr lang="fr-FR" sz="1200" dirty="0">
              <a:latin typeface="Comic Sans MS" pitchFamily="66" charset="0"/>
            </a:endParaRPr>
          </a:p>
          <a:p>
            <a:endParaRPr lang="fr-FR" sz="1200" dirty="0" smtClean="0">
              <a:latin typeface="Comic Sans MS" pitchFamily="66" charset="0"/>
            </a:endParaRPr>
          </a:p>
          <a:p>
            <a:endParaRPr lang="fr-FR" sz="1200" dirty="0">
              <a:latin typeface="Comic Sans MS" pitchFamily="66" charset="0"/>
            </a:endParaRPr>
          </a:p>
          <a:p>
            <a:r>
              <a:rPr lang="fr-FR" sz="1200" dirty="0" smtClean="0">
                <a:latin typeface="Comic Sans MS" pitchFamily="66" charset="0"/>
              </a:rPr>
              <a:t>Les voyageurs </a:t>
            </a:r>
            <a:r>
              <a:rPr lang="fr-FR" sz="1200" b="1" dirty="0" smtClean="0">
                <a:latin typeface="Comic Sans MS" pitchFamily="66" charset="0"/>
              </a:rPr>
              <a:t>montent</a:t>
            </a:r>
            <a:r>
              <a:rPr lang="fr-FR" sz="1200" dirty="0" smtClean="0">
                <a:latin typeface="Comic Sans MS" pitchFamily="66" charset="0"/>
              </a:rPr>
              <a:t> dans le train</a:t>
            </a:r>
          </a:p>
        </p:txBody>
      </p:sp>
      <p:pic>
        <p:nvPicPr>
          <p:cNvPr id="16" name="Image 15"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2" y="5529064"/>
            <a:ext cx="1796405" cy="502778"/>
          </a:xfrm>
          <a:prstGeom prst="rect">
            <a:avLst/>
          </a:prstGeom>
        </p:spPr>
      </p:pic>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0" y="6258669"/>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2996951" y="6969224"/>
            <a:ext cx="1796405" cy="502778"/>
          </a:xfrm>
          <a:prstGeom prst="rect">
            <a:avLst/>
          </a:prstGeom>
        </p:spPr>
      </p:pic>
      <p:sp>
        <p:nvSpPr>
          <p:cNvPr id="19" name="ZoneTexte 18"/>
          <p:cNvSpPr txBox="1"/>
          <p:nvPr/>
        </p:nvSpPr>
        <p:spPr>
          <a:xfrm>
            <a:off x="548680" y="7761312"/>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le contraire de ces mots en ajoutant un préfixe.</a:t>
            </a:r>
            <a:endParaRPr lang="fr-FR" sz="1400" u="sng" dirty="0">
              <a:latin typeface="SimpleRonde" pitchFamily="2" charset="0"/>
            </a:endParaRPr>
          </a:p>
        </p:txBody>
      </p:sp>
      <p:grpSp>
        <p:nvGrpSpPr>
          <p:cNvPr id="20" name="Groupe 19"/>
          <p:cNvGrpSpPr/>
          <p:nvPr/>
        </p:nvGrpSpPr>
        <p:grpSpPr>
          <a:xfrm>
            <a:off x="116632" y="7697879"/>
            <a:ext cx="360040" cy="461665"/>
            <a:chOff x="116632" y="1352600"/>
            <a:chExt cx="360040" cy="461665"/>
          </a:xfrm>
        </p:grpSpPr>
        <p:sp>
          <p:nvSpPr>
            <p:cNvPr id="21" name="Ellipse 2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3" name="Rectangle à coins arrondis 22"/>
          <p:cNvSpPr/>
          <p:nvPr/>
        </p:nvSpPr>
        <p:spPr>
          <a:xfrm>
            <a:off x="6568752" y="784929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7" name="Carré corné 26"/>
          <p:cNvSpPr/>
          <p:nvPr/>
        </p:nvSpPr>
        <p:spPr>
          <a:xfrm rot="509975">
            <a:off x="136224" y="8350393"/>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chaud</a:t>
            </a:r>
            <a:endParaRPr lang="fr-FR" dirty="0">
              <a:solidFill>
                <a:schemeClr val="tx1"/>
              </a:solidFill>
            </a:endParaRPr>
          </a:p>
        </p:txBody>
      </p:sp>
      <p:sp>
        <p:nvSpPr>
          <p:cNvPr id="28" name="Carré corné 27"/>
          <p:cNvSpPr/>
          <p:nvPr/>
        </p:nvSpPr>
        <p:spPr>
          <a:xfrm rot="21275712">
            <a:off x="131026" y="9212629"/>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rapide</a:t>
            </a:r>
            <a:endParaRPr lang="fr-FR" dirty="0">
              <a:solidFill>
                <a:schemeClr val="tx1"/>
              </a:solidFill>
            </a:endParaRPr>
          </a:p>
        </p:txBody>
      </p:sp>
      <p:pic>
        <p:nvPicPr>
          <p:cNvPr id="29" name="Image 28"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8331266"/>
            <a:ext cx="1796405" cy="502778"/>
          </a:xfrm>
          <a:prstGeom prst="rect">
            <a:avLst/>
          </a:prstGeom>
        </p:spPr>
      </p:pic>
      <p:pic>
        <p:nvPicPr>
          <p:cNvPr id="30" name="Image 29"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5" y="9202750"/>
            <a:ext cx="1796405" cy="502778"/>
          </a:xfrm>
          <a:prstGeom prst="rect">
            <a:avLst/>
          </a:prstGeom>
        </p:spPr>
      </p:pic>
      <p:sp>
        <p:nvSpPr>
          <p:cNvPr id="31" name="Carré corné 30"/>
          <p:cNvSpPr/>
          <p:nvPr/>
        </p:nvSpPr>
        <p:spPr>
          <a:xfrm rot="509975">
            <a:off x="3496930" y="8353704"/>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endormi</a:t>
            </a:r>
            <a:endParaRPr lang="fr-FR" dirty="0">
              <a:solidFill>
                <a:schemeClr val="tx1"/>
              </a:solidFill>
            </a:endParaRPr>
          </a:p>
        </p:txBody>
      </p:sp>
      <p:sp>
        <p:nvSpPr>
          <p:cNvPr id="32" name="Carré corné 31"/>
          <p:cNvSpPr/>
          <p:nvPr/>
        </p:nvSpPr>
        <p:spPr>
          <a:xfrm rot="21275712">
            <a:off x="3491044" y="922518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habiller</a:t>
            </a:r>
            <a:endParaRPr lang="fr-FR" dirty="0">
              <a:solidFill>
                <a:schemeClr val="tx1"/>
              </a:solidFill>
            </a:endParaRPr>
          </a:p>
        </p:txBody>
      </p:sp>
      <p:pic>
        <p:nvPicPr>
          <p:cNvPr id="33" name="Image 32"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8331266"/>
            <a:ext cx="1796405" cy="502778"/>
          </a:xfrm>
          <a:prstGeom prst="rect">
            <a:avLst/>
          </a:prstGeom>
        </p:spPr>
      </p:pic>
      <p:pic>
        <p:nvPicPr>
          <p:cNvPr id="34" name="Image 33"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1" y="9202750"/>
            <a:ext cx="1796405" cy="502778"/>
          </a:xfrm>
          <a:prstGeom prst="rect">
            <a:avLst/>
          </a:prstGeom>
        </p:spPr>
      </p:pic>
    </p:spTree>
    <p:extLst>
      <p:ext uri="{BB962C8B-B14F-4D97-AF65-F5344CB8AC3E}">
        <p14:creationId xmlns:p14="http://schemas.microsoft.com/office/powerpoint/2010/main" val="3529963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préfixes</a:t>
            </a:r>
            <a:endParaRPr lang="fr-FR" dirty="0"/>
          </a:p>
        </p:txBody>
      </p:sp>
      <p:sp>
        <p:nvSpPr>
          <p:cNvPr id="3" name="ZoneTexte 2"/>
          <p:cNvSpPr txBox="1"/>
          <p:nvPr/>
        </p:nvSpPr>
        <p:spPr>
          <a:xfrm>
            <a:off x="548680" y="1488041"/>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Entoure les préfixes dans les mots suivants.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nvGrpSpPr>
          <p:cNvPr id="8" name="Groupe 7"/>
          <p:cNvGrpSpPr/>
          <p:nvPr/>
        </p:nvGrpSpPr>
        <p:grpSpPr>
          <a:xfrm>
            <a:off x="217240" y="2146785"/>
            <a:ext cx="1267544" cy="341685"/>
            <a:chOff x="4941168" y="2391917"/>
            <a:chExt cx="1008112" cy="341685"/>
          </a:xfrm>
          <a:effectLst>
            <a:outerShdw blurRad="50800" dist="38100" dir="5400000" algn="t" rotWithShape="0">
              <a:prstClr val="black">
                <a:alpha val="40000"/>
              </a:prstClr>
            </a:outerShdw>
          </a:effectLst>
        </p:grpSpPr>
        <p:sp>
          <p:nvSpPr>
            <p:cNvPr id="9" name="Rectangle 8"/>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941168" y="2425825"/>
              <a:ext cx="1008112" cy="307777"/>
            </a:xfrm>
            <a:prstGeom prst="rect">
              <a:avLst/>
            </a:prstGeom>
            <a:noFill/>
          </p:spPr>
          <p:txBody>
            <a:bodyPr wrap="square" rtlCol="0">
              <a:spAutoFit/>
            </a:bodyPr>
            <a:lstStyle/>
            <a:p>
              <a:pPr algn="ctr"/>
              <a:r>
                <a:rPr lang="fr-FR" sz="1400" dirty="0" smtClean="0"/>
                <a:t>déboucher</a:t>
              </a:r>
              <a:endParaRPr lang="fr-FR" dirty="0"/>
            </a:p>
          </p:txBody>
        </p:sp>
      </p:grpSp>
      <p:grpSp>
        <p:nvGrpSpPr>
          <p:cNvPr id="11" name="Groupe 10"/>
          <p:cNvGrpSpPr/>
          <p:nvPr/>
        </p:nvGrpSpPr>
        <p:grpSpPr>
          <a:xfrm>
            <a:off x="1988840" y="2144688"/>
            <a:ext cx="1440160" cy="341685"/>
            <a:chOff x="4941168" y="2391917"/>
            <a:chExt cx="1008112" cy="341685"/>
          </a:xfrm>
          <a:effectLst>
            <a:outerShdw blurRad="50800" dist="38100" dir="5400000" algn="t" rotWithShape="0">
              <a:prstClr val="black">
                <a:alpha val="40000"/>
              </a:prstClr>
            </a:outerShdw>
          </a:effectLst>
        </p:grpSpPr>
        <p:sp>
          <p:nvSpPr>
            <p:cNvPr id="12" name="Rectangle 11"/>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941168" y="2425825"/>
              <a:ext cx="1008112" cy="307777"/>
            </a:xfrm>
            <a:prstGeom prst="rect">
              <a:avLst/>
            </a:prstGeom>
            <a:noFill/>
          </p:spPr>
          <p:txBody>
            <a:bodyPr wrap="square" rtlCol="0">
              <a:spAutoFit/>
            </a:bodyPr>
            <a:lstStyle/>
            <a:p>
              <a:pPr algn="ctr"/>
              <a:r>
                <a:rPr lang="fr-FR" sz="1400" dirty="0" smtClean="0"/>
                <a:t>recommencer</a:t>
              </a:r>
              <a:endParaRPr lang="fr-FR" dirty="0"/>
            </a:p>
          </p:txBody>
        </p:sp>
      </p:grpSp>
      <p:grpSp>
        <p:nvGrpSpPr>
          <p:cNvPr id="14" name="Groupe 13"/>
          <p:cNvGrpSpPr/>
          <p:nvPr/>
        </p:nvGrpSpPr>
        <p:grpSpPr>
          <a:xfrm>
            <a:off x="3896172" y="2158056"/>
            <a:ext cx="1189012" cy="341685"/>
            <a:chOff x="4941168" y="2391917"/>
            <a:chExt cx="1008112" cy="341685"/>
          </a:xfrm>
          <a:effectLst>
            <a:outerShdw blurRad="50800" dist="38100" dir="5400000" algn="t" rotWithShape="0">
              <a:prstClr val="black">
                <a:alpha val="40000"/>
              </a:prstClr>
            </a:outerShdw>
          </a:effectLst>
        </p:grpSpPr>
        <p:sp>
          <p:nvSpPr>
            <p:cNvPr id="15" name="Rectangle 14"/>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4941168" y="2425825"/>
              <a:ext cx="1008112" cy="307777"/>
            </a:xfrm>
            <a:prstGeom prst="rect">
              <a:avLst/>
            </a:prstGeom>
            <a:noFill/>
          </p:spPr>
          <p:txBody>
            <a:bodyPr wrap="square" rtlCol="0">
              <a:spAutoFit/>
            </a:bodyPr>
            <a:lstStyle/>
            <a:p>
              <a:pPr algn="ctr"/>
              <a:r>
                <a:rPr lang="fr-FR" sz="1400" dirty="0" smtClean="0"/>
                <a:t>intenable</a:t>
              </a:r>
              <a:endParaRPr lang="fr-FR" dirty="0"/>
            </a:p>
          </p:txBody>
        </p:sp>
      </p:grpSp>
      <p:grpSp>
        <p:nvGrpSpPr>
          <p:cNvPr id="17" name="Groupe 16"/>
          <p:cNvGrpSpPr/>
          <p:nvPr/>
        </p:nvGrpSpPr>
        <p:grpSpPr>
          <a:xfrm>
            <a:off x="5508948" y="2147737"/>
            <a:ext cx="1016396" cy="341685"/>
            <a:chOff x="4941168" y="2391917"/>
            <a:chExt cx="1008112" cy="341685"/>
          </a:xfrm>
          <a:effectLst>
            <a:outerShdw blurRad="50800" dist="38100" dir="5400000" algn="t" rotWithShape="0">
              <a:prstClr val="black">
                <a:alpha val="40000"/>
              </a:prstClr>
            </a:outerShdw>
          </a:effectLst>
        </p:grpSpPr>
        <p:sp>
          <p:nvSpPr>
            <p:cNvPr id="18" name="Rectangle 17"/>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4941168" y="2425825"/>
              <a:ext cx="1008112" cy="307777"/>
            </a:xfrm>
            <a:prstGeom prst="rect">
              <a:avLst/>
            </a:prstGeom>
            <a:noFill/>
          </p:spPr>
          <p:txBody>
            <a:bodyPr wrap="square" rtlCol="0">
              <a:spAutoFit/>
            </a:bodyPr>
            <a:lstStyle/>
            <a:p>
              <a:pPr algn="ctr"/>
              <a:r>
                <a:rPr lang="fr-FR" sz="1400" dirty="0" smtClean="0"/>
                <a:t>surélever</a:t>
              </a:r>
              <a:endParaRPr lang="fr-FR" dirty="0"/>
            </a:p>
          </p:txBody>
        </p:sp>
      </p:grpSp>
      <p:grpSp>
        <p:nvGrpSpPr>
          <p:cNvPr id="20" name="Groupe 19"/>
          <p:cNvGrpSpPr/>
          <p:nvPr/>
        </p:nvGrpSpPr>
        <p:grpSpPr>
          <a:xfrm>
            <a:off x="217240" y="2853497"/>
            <a:ext cx="1267544" cy="341685"/>
            <a:chOff x="4941168" y="2391917"/>
            <a:chExt cx="1008112" cy="341685"/>
          </a:xfrm>
          <a:effectLst>
            <a:outerShdw blurRad="50800" dist="38100" dir="5400000" algn="t" rotWithShape="0">
              <a:prstClr val="black">
                <a:alpha val="40000"/>
              </a:prstClr>
            </a:outerShdw>
          </a:effectLst>
        </p:grpSpPr>
        <p:sp>
          <p:nvSpPr>
            <p:cNvPr id="21" name="Rectangle 20"/>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4941168" y="2425825"/>
              <a:ext cx="1008112" cy="307777"/>
            </a:xfrm>
            <a:prstGeom prst="rect">
              <a:avLst/>
            </a:prstGeom>
            <a:noFill/>
          </p:spPr>
          <p:txBody>
            <a:bodyPr wrap="square" rtlCol="0">
              <a:spAutoFit/>
            </a:bodyPr>
            <a:lstStyle/>
            <a:p>
              <a:pPr algn="ctr"/>
              <a:r>
                <a:rPr lang="fr-FR" sz="1400" dirty="0" smtClean="0"/>
                <a:t>prévenir</a:t>
              </a:r>
              <a:endParaRPr lang="fr-FR" dirty="0"/>
            </a:p>
          </p:txBody>
        </p:sp>
      </p:grpSp>
      <p:grpSp>
        <p:nvGrpSpPr>
          <p:cNvPr id="23" name="Groupe 22"/>
          <p:cNvGrpSpPr/>
          <p:nvPr/>
        </p:nvGrpSpPr>
        <p:grpSpPr>
          <a:xfrm>
            <a:off x="1988840" y="2851400"/>
            <a:ext cx="1440160" cy="341685"/>
            <a:chOff x="4941168" y="2391917"/>
            <a:chExt cx="1008112" cy="341685"/>
          </a:xfrm>
          <a:effectLst>
            <a:outerShdw blurRad="50800" dist="38100" dir="5400000" algn="t" rotWithShape="0">
              <a:prstClr val="black">
                <a:alpha val="40000"/>
              </a:prstClr>
            </a:outerShdw>
          </a:effectLst>
        </p:grpSpPr>
        <p:sp>
          <p:nvSpPr>
            <p:cNvPr id="24" name="Rectangle 23"/>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4941168" y="2425825"/>
              <a:ext cx="1008112" cy="307777"/>
            </a:xfrm>
            <a:prstGeom prst="rect">
              <a:avLst/>
            </a:prstGeom>
            <a:noFill/>
          </p:spPr>
          <p:txBody>
            <a:bodyPr wrap="square" rtlCol="0">
              <a:spAutoFit/>
            </a:bodyPr>
            <a:lstStyle/>
            <a:p>
              <a:pPr algn="ctr"/>
              <a:r>
                <a:rPr lang="fr-FR" sz="1400" dirty="0" smtClean="0"/>
                <a:t>redouter</a:t>
              </a:r>
              <a:endParaRPr lang="fr-FR" dirty="0"/>
            </a:p>
          </p:txBody>
        </p:sp>
      </p:grpSp>
      <p:grpSp>
        <p:nvGrpSpPr>
          <p:cNvPr id="26" name="Groupe 25"/>
          <p:cNvGrpSpPr/>
          <p:nvPr/>
        </p:nvGrpSpPr>
        <p:grpSpPr>
          <a:xfrm>
            <a:off x="3896172" y="2864768"/>
            <a:ext cx="1189012" cy="341685"/>
            <a:chOff x="4941168" y="2391917"/>
            <a:chExt cx="1008112" cy="341685"/>
          </a:xfrm>
          <a:effectLst>
            <a:outerShdw blurRad="50800" dist="38100" dir="5400000" algn="t" rotWithShape="0">
              <a:prstClr val="black">
                <a:alpha val="40000"/>
              </a:prstClr>
            </a:outerShdw>
          </a:effectLst>
        </p:grpSpPr>
        <p:sp>
          <p:nvSpPr>
            <p:cNvPr id="27" name="Rectangle 2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4941168" y="2425825"/>
              <a:ext cx="1008112" cy="307777"/>
            </a:xfrm>
            <a:prstGeom prst="rect">
              <a:avLst/>
            </a:prstGeom>
            <a:noFill/>
          </p:spPr>
          <p:txBody>
            <a:bodyPr wrap="square" rtlCol="0">
              <a:spAutoFit/>
            </a:bodyPr>
            <a:lstStyle/>
            <a:p>
              <a:pPr algn="ctr"/>
              <a:r>
                <a:rPr lang="fr-FR" sz="1400" dirty="0" smtClean="0"/>
                <a:t>enterrer</a:t>
              </a:r>
              <a:endParaRPr lang="fr-FR" dirty="0"/>
            </a:p>
          </p:txBody>
        </p:sp>
      </p:grpSp>
      <p:grpSp>
        <p:nvGrpSpPr>
          <p:cNvPr id="29" name="Groupe 28"/>
          <p:cNvGrpSpPr/>
          <p:nvPr/>
        </p:nvGrpSpPr>
        <p:grpSpPr>
          <a:xfrm>
            <a:off x="5508948" y="2854449"/>
            <a:ext cx="1016396" cy="341685"/>
            <a:chOff x="4941168" y="2391917"/>
            <a:chExt cx="1008112" cy="341685"/>
          </a:xfrm>
          <a:effectLst>
            <a:outerShdw blurRad="50800" dist="38100" dir="5400000" algn="t" rotWithShape="0">
              <a:prstClr val="black">
                <a:alpha val="40000"/>
              </a:prstClr>
            </a:outerShdw>
          </a:effectLst>
        </p:grpSpPr>
        <p:sp>
          <p:nvSpPr>
            <p:cNvPr id="30" name="Rectangle 29"/>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4941168" y="2425825"/>
              <a:ext cx="1008112" cy="307777"/>
            </a:xfrm>
            <a:prstGeom prst="rect">
              <a:avLst/>
            </a:prstGeom>
            <a:noFill/>
          </p:spPr>
          <p:txBody>
            <a:bodyPr wrap="square" rtlCol="0">
              <a:spAutoFit/>
            </a:bodyPr>
            <a:lstStyle/>
            <a:p>
              <a:pPr algn="ctr"/>
              <a:r>
                <a:rPr lang="fr-FR" sz="1400" dirty="0" smtClean="0"/>
                <a:t>détenir</a:t>
              </a:r>
              <a:endParaRPr lang="fr-FR" dirty="0"/>
            </a:p>
          </p:txBody>
        </p:sp>
      </p:grpSp>
      <p:sp>
        <p:nvSpPr>
          <p:cNvPr id="32" name="ZoneTexte 31"/>
          <p:cNvSpPr txBox="1"/>
          <p:nvPr/>
        </p:nvSpPr>
        <p:spPr>
          <a:xfrm>
            <a:off x="548680" y="3800872"/>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cette famille de mots, souligne le mot radical et entoure les préfixes.</a:t>
            </a:r>
            <a:endParaRPr lang="fr-FR" sz="1400" u="sng" dirty="0">
              <a:latin typeface="SimpleRonde" pitchFamily="2" charset="0"/>
            </a:endParaRPr>
          </a:p>
        </p:txBody>
      </p:sp>
      <p:grpSp>
        <p:nvGrpSpPr>
          <p:cNvPr id="33" name="Groupe 32"/>
          <p:cNvGrpSpPr/>
          <p:nvPr/>
        </p:nvGrpSpPr>
        <p:grpSpPr>
          <a:xfrm>
            <a:off x="116632" y="3737439"/>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Rectangle à coins arrondis 35"/>
          <p:cNvSpPr/>
          <p:nvPr/>
        </p:nvSpPr>
        <p:spPr>
          <a:xfrm>
            <a:off x="6568752" y="388885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pic>
        <p:nvPicPr>
          <p:cNvPr id="37" name="Imag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50" y="4575584"/>
            <a:ext cx="4820622" cy="2249624"/>
          </a:xfrm>
          <a:prstGeom prst="rect">
            <a:avLst/>
          </a:prstGeom>
        </p:spPr>
      </p:pic>
      <p:sp>
        <p:nvSpPr>
          <p:cNvPr id="38" name="ZoneTexte 37"/>
          <p:cNvSpPr txBox="1"/>
          <p:nvPr/>
        </p:nvSpPr>
        <p:spPr>
          <a:xfrm rot="20838303">
            <a:off x="1221492" y="5264674"/>
            <a:ext cx="1296144" cy="369332"/>
          </a:xfrm>
          <a:prstGeom prst="rect">
            <a:avLst/>
          </a:prstGeom>
          <a:noFill/>
        </p:spPr>
        <p:txBody>
          <a:bodyPr wrap="square" rtlCol="0">
            <a:spAutoFit/>
          </a:bodyPr>
          <a:lstStyle/>
          <a:p>
            <a:r>
              <a:rPr lang="fr-FR" dirty="0" smtClean="0">
                <a:latin typeface="Arial Rounded MT Bold" pitchFamily="34" charset="0"/>
              </a:rPr>
              <a:t>enterrer</a:t>
            </a:r>
            <a:endParaRPr lang="fr-FR" dirty="0">
              <a:latin typeface="Arial Rounded MT Bold" pitchFamily="34" charset="0"/>
            </a:endParaRPr>
          </a:p>
        </p:txBody>
      </p:sp>
      <p:sp>
        <p:nvSpPr>
          <p:cNvPr id="39" name="ZoneTexte 38"/>
          <p:cNvSpPr txBox="1"/>
          <p:nvPr/>
        </p:nvSpPr>
        <p:spPr>
          <a:xfrm rot="2293894">
            <a:off x="2517618" y="5386454"/>
            <a:ext cx="1296144" cy="369332"/>
          </a:xfrm>
          <a:prstGeom prst="rect">
            <a:avLst/>
          </a:prstGeom>
          <a:noFill/>
        </p:spPr>
        <p:txBody>
          <a:bodyPr wrap="square" rtlCol="0">
            <a:spAutoFit/>
          </a:bodyPr>
          <a:lstStyle/>
          <a:p>
            <a:r>
              <a:rPr lang="fr-FR" dirty="0" smtClean="0">
                <a:latin typeface="Arial Rounded MT Bold" pitchFamily="34" charset="0"/>
              </a:rPr>
              <a:t>déterrer</a:t>
            </a:r>
            <a:endParaRPr lang="fr-FR" dirty="0">
              <a:latin typeface="Arial Rounded MT Bold" pitchFamily="34" charset="0"/>
            </a:endParaRPr>
          </a:p>
        </p:txBody>
      </p:sp>
      <p:sp>
        <p:nvSpPr>
          <p:cNvPr id="40" name="ZoneTexte 39"/>
          <p:cNvSpPr txBox="1"/>
          <p:nvPr/>
        </p:nvSpPr>
        <p:spPr>
          <a:xfrm rot="206475">
            <a:off x="1402410" y="5913252"/>
            <a:ext cx="1296144" cy="369332"/>
          </a:xfrm>
          <a:prstGeom prst="rect">
            <a:avLst/>
          </a:prstGeom>
          <a:noFill/>
        </p:spPr>
        <p:txBody>
          <a:bodyPr wrap="square" rtlCol="0">
            <a:spAutoFit/>
          </a:bodyPr>
          <a:lstStyle/>
          <a:p>
            <a:r>
              <a:rPr lang="fr-FR" dirty="0" smtClean="0">
                <a:latin typeface="Arial Rounded MT Bold" pitchFamily="34" charset="0"/>
              </a:rPr>
              <a:t>terre</a:t>
            </a:r>
            <a:endParaRPr lang="fr-FR" dirty="0">
              <a:latin typeface="Arial Rounded MT Bold" pitchFamily="34" charset="0"/>
            </a:endParaRPr>
          </a:p>
        </p:txBody>
      </p:sp>
      <p:sp>
        <p:nvSpPr>
          <p:cNvPr id="41" name="ZoneTexte 40"/>
          <p:cNvSpPr txBox="1"/>
          <p:nvPr/>
        </p:nvSpPr>
        <p:spPr>
          <a:xfrm rot="20838303">
            <a:off x="1874425" y="6221053"/>
            <a:ext cx="1751424" cy="369332"/>
          </a:xfrm>
          <a:prstGeom prst="rect">
            <a:avLst/>
          </a:prstGeom>
          <a:noFill/>
        </p:spPr>
        <p:txBody>
          <a:bodyPr wrap="square" rtlCol="0">
            <a:spAutoFit/>
          </a:bodyPr>
          <a:lstStyle/>
          <a:p>
            <a:r>
              <a:rPr lang="fr-FR" dirty="0" smtClean="0">
                <a:latin typeface="Arial Rounded MT Bold" pitchFamily="34" charset="0"/>
              </a:rPr>
              <a:t>enterrement</a:t>
            </a:r>
            <a:endParaRPr lang="fr-FR" dirty="0">
              <a:latin typeface="Arial Rounded MT Bold" pitchFamily="34" charset="0"/>
            </a:endParaRPr>
          </a:p>
        </p:txBody>
      </p:sp>
      <p:sp>
        <p:nvSpPr>
          <p:cNvPr id="42" name="ZoneTexte 41"/>
          <p:cNvSpPr txBox="1"/>
          <p:nvPr/>
        </p:nvSpPr>
        <p:spPr>
          <a:xfrm>
            <a:off x="548680" y="7185248"/>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un mot nouveau en ajoutant un préfixe.</a:t>
            </a:r>
            <a:endParaRPr lang="fr-FR" sz="1400" u="sng" dirty="0">
              <a:latin typeface="SimpleRonde" pitchFamily="2" charset="0"/>
            </a:endParaRPr>
          </a:p>
        </p:txBody>
      </p:sp>
      <p:grpSp>
        <p:nvGrpSpPr>
          <p:cNvPr id="43" name="Groupe 42"/>
          <p:cNvGrpSpPr/>
          <p:nvPr/>
        </p:nvGrpSpPr>
        <p:grpSpPr>
          <a:xfrm>
            <a:off x="116632" y="7121815"/>
            <a:ext cx="360040" cy="461665"/>
            <a:chOff x="116632" y="1352600"/>
            <a:chExt cx="360040" cy="461665"/>
          </a:xfrm>
        </p:grpSpPr>
        <p:sp>
          <p:nvSpPr>
            <p:cNvPr id="44" name="Ellipse 4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Rectangle à coins arrondis 45"/>
          <p:cNvSpPr/>
          <p:nvPr/>
        </p:nvSpPr>
        <p:spPr>
          <a:xfrm>
            <a:off x="6568752" y="727323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7" name="Carré corné 46"/>
          <p:cNvSpPr/>
          <p:nvPr/>
        </p:nvSpPr>
        <p:spPr>
          <a:xfrm rot="509975">
            <a:off x="136224" y="8069751"/>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honnête</a:t>
            </a:r>
            <a:endParaRPr lang="fr-FR" dirty="0">
              <a:solidFill>
                <a:schemeClr val="tx1"/>
              </a:solidFill>
            </a:endParaRPr>
          </a:p>
        </p:txBody>
      </p:sp>
      <p:sp>
        <p:nvSpPr>
          <p:cNvPr id="48" name="Carré corné 47"/>
          <p:cNvSpPr/>
          <p:nvPr/>
        </p:nvSpPr>
        <p:spPr>
          <a:xfrm rot="21275712">
            <a:off x="131026" y="893198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faisable</a:t>
            </a:r>
            <a:endParaRPr lang="fr-FR" dirty="0">
              <a:solidFill>
                <a:schemeClr val="tx1"/>
              </a:solidFill>
            </a:endParaRPr>
          </a:p>
        </p:txBody>
      </p:sp>
      <p:pic>
        <p:nvPicPr>
          <p:cNvPr id="49" name="Image 48"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8050624"/>
            <a:ext cx="1796405" cy="502778"/>
          </a:xfrm>
          <a:prstGeom prst="rect">
            <a:avLst/>
          </a:prstGeom>
        </p:spPr>
      </p:pic>
      <p:pic>
        <p:nvPicPr>
          <p:cNvPr id="50" name="Image 49"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8922108"/>
            <a:ext cx="1796405" cy="502778"/>
          </a:xfrm>
          <a:prstGeom prst="rect">
            <a:avLst/>
          </a:prstGeom>
        </p:spPr>
      </p:pic>
      <p:sp>
        <p:nvSpPr>
          <p:cNvPr id="51" name="Carré corné 50"/>
          <p:cNvSpPr/>
          <p:nvPr/>
        </p:nvSpPr>
        <p:spPr>
          <a:xfrm rot="509975">
            <a:off x="3496930" y="807306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coudre</a:t>
            </a:r>
            <a:endParaRPr lang="fr-FR" dirty="0">
              <a:solidFill>
                <a:schemeClr val="tx1"/>
              </a:solidFill>
            </a:endParaRPr>
          </a:p>
        </p:txBody>
      </p:sp>
      <p:sp>
        <p:nvSpPr>
          <p:cNvPr id="52" name="Carré corné 51"/>
          <p:cNvSpPr/>
          <p:nvPr/>
        </p:nvSpPr>
        <p:spPr>
          <a:xfrm rot="21275712">
            <a:off x="3491044" y="894454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prendre</a:t>
            </a:r>
            <a:endParaRPr lang="fr-FR" dirty="0">
              <a:solidFill>
                <a:schemeClr val="tx1"/>
              </a:solidFill>
            </a:endParaRPr>
          </a:p>
        </p:txBody>
      </p:sp>
      <p:pic>
        <p:nvPicPr>
          <p:cNvPr id="53" name="Image 52"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8050624"/>
            <a:ext cx="1796405" cy="502778"/>
          </a:xfrm>
          <a:prstGeom prst="rect">
            <a:avLst/>
          </a:prstGeom>
        </p:spPr>
      </p:pic>
      <p:pic>
        <p:nvPicPr>
          <p:cNvPr id="54" name="Image 53"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8922108"/>
            <a:ext cx="1796405" cy="502778"/>
          </a:xfrm>
          <a:prstGeom prst="rect">
            <a:avLst/>
          </a:prstGeom>
        </p:spPr>
      </p:pic>
    </p:spTree>
    <p:extLst>
      <p:ext uri="{BB962C8B-B14F-4D97-AF65-F5344CB8AC3E}">
        <p14:creationId xmlns:p14="http://schemas.microsoft.com/office/powerpoint/2010/main" val="949192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préfixes</a:t>
            </a:r>
            <a:endParaRPr lang="fr-FR" dirty="0"/>
          </a:p>
        </p:txBody>
      </p:sp>
      <p:sp>
        <p:nvSpPr>
          <p:cNvPr id="3" name="ZoneTexte 2"/>
          <p:cNvSpPr txBox="1"/>
          <p:nvPr/>
        </p:nvSpPr>
        <p:spPr>
          <a:xfrm>
            <a:off x="548680" y="1488041"/>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Entoure les préfixes dans les mots suivants.</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pSp>
        <p:nvGrpSpPr>
          <p:cNvPr id="8" name="Groupe 7"/>
          <p:cNvGrpSpPr/>
          <p:nvPr/>
        </p:nvGrpSpPr>
        <p:grpSpPr>
          <a:xfrm>
            <a:off x="217240" y="2146785"/>
            <a:ext cx="1267544" cy="341685"/>
            <a:chOff x="4941168" y="2391917"/>
            <a:chExt cx="1008112" cy="341685"/>
          </a:xfrm>
          <a:effectLst>
            <a:outerShdw blurRad="50800" dist="38100" dir="5400000" algn="t" rotWithShape="0">
              <a:prstClr val="black">
                <a:alpha val="40000"/>
              </a:prstClr>
            </a:outerShdw>
          </a:effectLst>
        </p:grpSpPr>
        <p:sp>
          <p:nvSpPr>
            <p:cNvPr id="9" name="Rectangle 8"/>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4941168" y="2425825"/>
              <a:ext cx="1008112" cy="307777"/>
            </a:xfrm>
            <a:prstGeom prst="rect">
              <a:avLst/>
            </a:prstGeom>
            <a:noFill/>
          </p:spPr>
          <p:txBody>
            <a:bodyPr wrap="square" rtlCol="0">
              <a:spAutoFit/>
            </a:bodyPr>
            <a:lstStyle/>
            <a:p>
              <a:pPr algn="ctr"/>
              <a:r>
                <a:rPr lang="fr-FR" sz="1400" dirty="0" smtClean="0"/>
                <a:t>désherber</a:t>
              </a:r>
              <a:endParaRPr lang="fr-FR" dirty="0"/>
            </a:p>
          </p:txBody>
        </p:sp>
      </p:grpSp>
      <p:grpSp>
        <p:nvGrpSpPr>
          <p:cNvPr id="11" name="Groupe 10"/>
          <p:cNvGrpSpPr/>
          <p:nvPr/>
        </p:nvGrpSpPr>
        <p:grpSpPr>
          <a:xfrm>
            <a:off x="1988840" y="2144688"/>
            <a:ext cx="1440160" cy="341685"/>
            <a:chOff x="4941168" y="2391917"/>
            <a:chExt cx="1008112" cy="341685"/>
          </a:xfrm>
          <a:effectLst>
            <a:outerShdw blurRad="50800" dist="38100" dir="5400000" algn="t" rotWithShape="0">
              <a:prstClr val="black">
                <a:alpha val="40000"/>
              </a:prstClr>
            </a:outerShdw>
          </a:effectLst>
        </p:grpSpPr>
        <p:sp>
          <p:nvSpPr>
            <p:cNvPr id="12" name="Rectangle 11"/>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941168" y="2425825"/>
              <a:ext cx="1008112" cy="307777"/>
            </a:xfrm>
            <a:prstGeom prst="rect">
              <a:avLst/>
            </a:prstGeom>
            <a:noFill/>
          </p:spPr>
          <p:txBody>
            <a:bodyPr wrap="square" rtlCol="0">
              <a:spAutoFit/>
            </a:bodyPr>
            <a:lstStyle/>
            <a:p>
              <a:pPr algn="ctr"/>
              <a:r>
                <a:rPr lang="fr-FR" sz="1400" dirty="0" smtClean="0"/>
                <a:t>malhabile</a:t>
              </a:r>
              <a:endParaRPr lang="fr-FR" dirty="0"/>
            </a:p>
          </p:txBody>
        </p:sp>
      </p:grpSp>
      <p:grpSp>
        <p:nvGrpSpPr>
          <p:cNvPr id="14" name="Groupe 13"/>
          <p:cNvGrpSpPr/>
          <p:nvPr/>
        </p:nvGrpSpPr>
        <p:grpSpPr>
          <a:xfrm>
            <a:off x="3896172" y="2158056"/>
            <a:ext cx="1189012" cy="341685"/>
            <a:chOff x="4941168" y="2391917"/>
            <a:chExt cx="1008112" cy="341685"/>
          </a:xfrm>
          <a:effectLst>
            <a:outerShdw blurRad="50800" dist="38100" dir="5400000" algn="t" rotWithShape="0">
              <a:prstClr val="black">
                <a:alpha val="40000"/>
              </a:prstClr>
            </a:outerShdw>
          </a:effectLst>
        </p:grpSpPr>
        <p:sp>
          <p:nvSpPr>
            <p:cNvPr id="15" name="Rectangle 14"/>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4941168" y="2425825"/>
              <a:ext cx="1008112" cy="307777"/>
            </a:xfrm>
            <a:prstGeom prst="rect">
              <a:avLst/>
            </a:prstGeom>
            <a:noFill/>
          </p:spPr>
          <p:txBody>
            <a:bodyPr wrap="square" rtlCol="0">
              <a:spAutoFit/>
            </a:bodyPr>
            <a:lstStyle/>
            <a:p>
              <a:pPr algn="ctr"/>
              <a:r>
                <a:rPr lang="fr-FR" sz="1400" dirty="0" smtClean="0"/>
                <a:t>imprenable</a:t>
              </a:r>
              <a:endParaRPr lang="fr-FR" dirty="0"/>
            </a:p>
          </p:txBody>
        </p:sp>
      </p:grpSp>
      <p:grpSp>
        <p:nvGrpSpPr>
          <p:cNvPr id="17" name="Groupe 16"/>
          <p:cNvGrpSpPr/>
          <p:nvPr/>
        </p:nvGrpSpPr>
        <p:grpSpPr>
          <a:xfrm>
            <a:off x="5508948" y="2147737"/>
            <a:ext cx="1016396" cy="341685"/>
            <a:chOff x="4941168" y="2391917"/>
            <a:chExt cx="1008112" cy="341685"/>
          </a:xfrm>
          <a:effectLst>
            <a:outerShdw blurRad="50800" dist="38100" dir="5400000" algn="t" rotWithShape="0">
              <a:prstClr val="black">
                <a:alpha val="40000"/>
              </a:prstClr>
            </a:outerShdw>
          </a:effectLst>
        </p:grpSpPr>
        <p:sp>
          <p:nvSpPr>
            <p:cNvPr id="18" name="Rectangle 17"/>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4941168" y="2425825"/>
              <a:ext cx="1008112" cy="307777"/>
            </a:xfrm>
            <a:prstGeom prst="rect">
              <a:avLst/>
            </a:prstGeom>
            <a:noFill/>
          </p:spPr>
          <p:txBody>
            <a:bodyPr wrap="square" rtlCol="0">
              <a:spAutoFit/>
            </a:bodyPr>
            <a:lstStyle/>
            <a:p>
              <a:pPr algn="ctr"/>
              <a:r>
                <a:rPr lang="fr-FR" sz="1400" dirty="0" smtClean="0"/>
                <a:t>soulever</a:t>
              </a:r>
              <a:endParaRPr lang="fr-FR" dirty="0"/>
            </a:p>
          </p:txBody>
        </p:sp>
      </p:grpSp>
      <p:grpSp>
        <p:nvGrpSpPr>
          <p:cNvPr id="20" name="Groupe 19"/>
          <p:cNvGrpSpPr/>
          <p:nvPr/>
        </p:nvGrpSpPr>
        <p:grpSpPr>
          <a:xfrm>
            <a:off x="217240" y="2853497"/>
            <a:ext cx="1267544" cy="341685"/>
            <a:chOff x="4941168" y="2391917"/>
            <a:chExt cx="1008112" cy="341685"/>
          </a:xfrm>
          <a:effectLst>
            <a:outerShdw blurRad="50800" dist="38100" dir="5400000" algn="t" rotWithShape="0">
              <a:prstClr val="black">
                <a:alpha val="40000"/>
              </a:prstClr>
            </a:outerShdw>
          </a:effectLst>
        </p:grpSpPr>
        <p:sp>
          <p:nvSpPr>
            <p:cNvPr id="21" name="Rectangle 20"/>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4941168" y="2425825"/>
              <a:ext cx="1008112" cy="307777"/>
            </a:xfrm>
            <a:prstGeom prst="rect">
              <a:avLst/>
            </a:prstGeom>
            <a:noFill/>
          </p:spPr>
          <p:txBody>
            <a:bodyPr wrap="square" rtlCol="0">
              <a:spAutoFit/>
            </a:bodyPr>
            <a:lstStyle/>
            <a:p>
              <a:pPr algn="ctr"/>
              <a:r>
                <a:rPr lang="fr-FR" sz="1400" dirty="0" smtClean="0"/>
                <a:t>surprendre</a:t>
              </a:r>
              <a:endParaRPr lang="fr-FR" dirty="0"/>
            </a:p>
          </p:txBody>
        </p:sp>
      </p:grpSp>
      <p:grpSp>
        <p:nvGrpSpPr>
          <p:cNvPr id="23" name="Groupe 22"/>
          <p:cNvGrpSpPr/>
          <p:nvPr/>
        </p:nvGrpSpPr>
        <p:grpSpPr>
          <a:xfrm>
            <a:off x="1988840" y="2851400"/>
            <a:ext cx="1440160" cy="341685"/>
            <a:chOff x="4941168" y="2391917"/>
            <a:chExt cx="1008112" cy="341685"/>
          </a:xfrm>
          <a:effectLst>
            <a:outerShdw blurRad="50800" dist="38100" dir="5400000" algn="t" rotWithShape="0">
              <a:prstClr val="black">
                <a:alpha val="40000"/>
              </a:prstClr>
            </a:outerShdw>
          </a:effectLst>
        </p:grpSpPr>
        <p:sp>
          <p:nvSpPr>
            <p:cNvPr id="24" name="Rectangle 23"/>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4941168" y="2425825"/>
              <a:ext cx="1008112" cy="307777"/>
            </a:xfrm>
            <a:prstGeom prst="rect">
              <a:avLst/>
            </a:prstGeom>
            <a:noFill/>
          </p:spPr>
          <p:txBody>
            <a:bodyPr wrap="square" rtlCol="0">
              <a:spAutoFit/>
            </a:bodyPr>
            <a:lstStyle/>
            <a:p>
              <a:pPr algn="ctr"/>
              <a:r>
                <a:rPr lang="fr-FR" sz="1400" dirty="0" smtClean="0"/>
                <a:t>mésentente</a:t>
              </a:r>
              <a:endParaRPr lang="fr-FR" dirty="0"/>
            </a:p>
          </p:txBody>
        </p:sp>
      </p:grpSp>
      <p:grpSp>
        <p:nvGrpSpPr>
          <p:cNvPr id="26" name="Groupe 25"/>
          <p:cNvGrpSpPr/>
          <p:nvPr/>
        </p:nvGrpSpPr>
        <p:grpSpPr>
          <a:xfrm>
            <a:off x="3896172" y="2864768"/>
            <a:ext cx="1189012" cy="341685"/>
            <a:chOff x="4941168" y="2391917"/>
            <a:chExt cx="1008112" cy="341685"/>
          </a:xfrm>
          <a:effectLst>
            <a:outerShdw blurRad="50800" dist="38100" dir="5400000" algn="t" rotWithShape="0">
              <a:prstClr val="black">
                <a:alpha val="40000"/>
              </a:prstClr>
            </a:outerShdw>
          </a:effectLst>
        </p:grpSpPr>
        <p:sp>
          <p:nvSpPr>
            <p:cNvPr id="27" name="Rectangle 2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4941168" y="2425825"/>
              <a:ext cx="1008112" cy="307777"/>
            </a:xfrm>
            <a:prstGeom prst="rect">
              <a:avLst/>
            </a:prstGeom>
            <a:noFill/>
          </p:spPr>
          <p:txBody>
            <a:bodyPr wrap="square" rtlCol="0">
              <a:spAutoFit/>
            </a:bodyPr>
            <a:lstStyle/>
            <a:p>
              <a:pPr algn="ctr"/>
              <a:r>
                <a:rPr lang="fr-FR" sz="1400" dirty="0" smtClean="0"/>
                <a:t>engraisser</a:t>
              </a:r>
              <a:endParaRPr lang="fr-FR" dirty="0"/>
            </a:p>
          </p:txBody>
        </p:sp>
      </p:grpSp>
      <p:grpSp>
        <p:nvGrpSpPr>
          <p:cNvPr id="29" name="Groupe 28"/>
          <p:cNvGrpSpPr/>
          <p:nvPr/>
        </p:nvGrpSpPr>
        <p:grpSpPr>
          <a:xfrm>
            <a:off x="5508948" y="2854449"/>
            <a:ext cx="1016396" cy="341685"/>
            <a:chOff x="4941168" y="2391917"/>
            <a:chExt cx="1008112" cy="341685"/>
          </a:xfrm>
          <a:effectLst>
            <a:outerShdw blurRad="50800" dist="38100" dir="5400000" algn="t" rotWithShape="0">
              <a:prstClr val="black">
                <a:alpha val="40000"/>
              </a:prstClr>
            </a:outerShdw>
          </a:effectLst>
        </p:grpSpPr>
        <p:sp>
          <p:nvSpPr>
            <p:cNvPr id="30" name="Rectangle 29"/>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4941168" y="2425825"/>
              <a:ext cx="1008112" cy="307777"/>
            </a:xfrm>
            <a:prstGeom prst="rect">
              <a:avLst/>
            </a:prstGeom>
            <a:noFill/>
          </p:spPr>
          <p:txBody>
            <a:bodyPr wrap="square" rtlCol="0">
              <a:spAutoFit/>
            </a:bodyPr>
            <a:lstStyle/>
            <a:p>
              <a:pPr algn="ctr"/>
              <a:r>
                <a:rPr lang="fr-FR" sz="1400" dirty="0" smtClean="0"/>
                <a:t>délimiter</a:t>
              </a:r>
              <a:endParaRPr lang="fr-FR" dirty="0"/>
            </a:p>
          </p:txBody>
        </p:sp>
      </p:grpSp>
      <p:sp>
        <p:nvSpPr>
          <p:cNvPr id="32" name="ZoneTexte 31"/>
          <p:cNvSpPr txBox="1"/>
          <p:nvPr/>
        </p:nvSpPr>
        <p:spPr>
          <a:xfrm>
            <a:off x="548680" y="3800872"/>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cette famille de mots, souligne le mot radical et entoure les préfixes.</a:t>
            </a:r>
            <a:endParaRPr lang="fr-FR" sz="1400" u="sng" dirty="0">
              <a:latin typeface="SimpleRonde" pitchFamily="2" charset="0"/>
            </a:endParaRPr>
          </a:p>
        </p:txBody>
      </p:sp>
      <p:grpSp>
        <p:nvGrpSpPr>
          <p:cNvPr id="33" name="Groupe 32"/>
          <p:cNvGrpSpPr/>
          <p:nvPr/>
        </p:nvGrpSpPr>
        <p:grpSpPr>
          <a:xfrm>
            <a:off x="116632" y="3737439"/>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Rectangle à coins arrondis 35"/>
          <p:cNvSpPr/>
          <p:nvPr/>
        </p:nvSpPr>
        <p:spPr>
          <a:xfrm>
            <a:off x="6568752" y="388885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pic>
        <p:nvPicPr>
          <p:cNvPr id="37" name="Imag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650" y="4575584"/>
            <a:ext cx="4820622" cy="2249624"/>
          </a:xfrm>
          <a:prstGeom prst="rect">
            <a:avLst/>
          </a:prstGeom>
        </p:spPr>
      </p:pic>
      <p:sp>
        <p:nvSpPr>
          <p:cNvPr id="38" name="ZoneTexte 37"/>
          <p:cNvSpPr txBox="1"/>
          <p:nvPr/>
        </p:nvSpPr>
        <p:spPr>
          <a:xfrm rot="20838303">
            <a:off x="1221492" y="5264674"/>
            <a:ext cx="1296144" cy="369332"/>
          </a:xfrm>
          <a:prstGeom prst="rect">
            <a:avLst/>
          </a:prstGeom>
          <a:noFill/>
        </p:spPr>
        <p:txBody>
          <a:bodyPr wrap="square" rtlCol="0">
            <a:spAutoFit/>
          </a:bodyPr>
          <a:lstStyle/>
          <a:p>
            <a:r>
              <a:rPr lang="fr-FR" dirty="0" smtClean="0">
                <a:latin typeface="Arial Rounded MT Bold" pitchFamily="34" charset="0"/>
              </a:rPr>
              <a:t>survenir</a:t>
            </a:r>
            <a:endParaRPr lang="fr-FR" dirty="0">
              <a:latin typeface="Arial Rounded MT Bold" pitchFamily="34" charset="0"/>
            </a:endParaRPr>
          </a:p>
        </p:txBody>
      </p:sp>
      <p:sp>
        <p:nvSpPr>
          <p:cNvPr id="39" name="ZoneTexte 38"/>
          <p:cNvSpPr txBox="1"/>
          <p:nvPr/>
        </p:nvSpPr>
        <p:spPr>
          <a:xfrm rot="2293894">
            <a:off x="2517618" y="5386454"/>
            <a:ext cx="1296144" cy="369332"/>
          </a:xfrm>
          <a:prstGeom prst="rect">
            <a:avLst/>
          </a:prstGeom>
          <a:noFill/>
        </p:spPr>
        <p:txBody>
          <a:bodyPr wrap="square" rtlCol="0">
            <a:spAutoFit/>
          </a:bodyPr>
          <a:lstStyle/>
          <a:p>
            <a:r>
              <a:rPr lang="fr-FR" dirty="0" smtClean="0">
                <a:latin typeface="Arial Rounded MT Bold" pitchFamily="34" charset="0"/>
              </a:rPr>
              <a:t>devenir</a:t>
            </a:r>
            <a:endParaRPr lang="fr-FR" dirty="0">
              <a:latin typeface="Arial Rounded MT Bold" pitchFamily="34" charset="0"/>
            </a:endParaRPr>
          </a:p>
        </p:txBody>
      </p:sp>
      <p:sp>
        <p:nvSpPr>
          <p:cNvPr id="40" name="ZoneTexte 39"/>
          <p:cNvSpPr txBox="1"/>
          <p:nvPr/>
        </p:nvSpPr>
        <p:spPr>
          <a:xfrm rot="206475">
            <a:off x="1402410" y="5913252"/>
            <a:ext cx="1296144" cy="369332"/>
          </a:xfrm>
          <a:prstGeom prst="rect">
            <a:avLst/>
          </a:prstGeom>
          <a:noFill/>
        </p:spPr>
        <p:txBody>
          <a:bodyPr wrap="square" rtlCol="0">
            <a:spAutoFit/>
          </a:bodyPr>
          <a:lstStyle/>
          <a:p>
            <a:r>
              <a:rPr lang="fr-FR" dirty="0" smtClean="0">
                <a:latin typeface="Arial Rounded MT Bold" pitchFamily="34" charset="0"/>
              </a:rPr>
              <a:t>venir</a:t>
            </a:r>
            <a:endParaRPr lang="fr-FR" dirty="0">
              <a:latin typeface="Arial Rounded MT Bold" pitchFamily="34" charset="0"/>
            </a:endParaRPr>
          </a:p>
        </p:txBody>
      </p:sp>
      <p:sp>
        <p:nvSpPr>
          <p:cNvPr id="41" name="ZoneTexte 40"/>
          <p:cNvSpPr txBox="1"/>
          <p:nvPr/>
        </p:nvSpPr>
        <p:spPr>
          <a:xfrm rot="20838303">
            <a:off x="1874425" y="6221053"/>
            <a:ext cx="1751424" cy="369332"/>
          </a:xfrm>
          <a:prstGeom prst="rect">
            <a:avLst/>
          </a:prstGeom>
          <a:noFill/>
        </p:spPr>
        <p:txBody>
          <a:bodyPr wrap="square" rtlCol="0">
            <a:spAutoFit/>
          </a:bodyPr>
          <a:lstStyle/>
          <a:p>
            <a:r>
              <a:rPr lang="fr-FR" dirty="0" smtClean="0">
                <a:latin typeface="Arial Rounded MT Bold" pitchFamily="34" charset="0"/>
              </a:rPr>
              <a:t>intervenir</a:t>
            </a:r>
            <a:endParaRPr lang="fr-FR" dirty="0">
              <a:latin typeface="Arial Rounded MT Bold" pitchFamily="34" charset="0"/>
            </a:endParaRPr>
          </a:p>
        </p:txBody>
      </p:sp>
      <p:sp>
        <p:nvSpPr>
          <p:cNvPr id="42" name="ZoneTexte 41"/>
          <p:cNvSpPr txBox="1"/>
          <p:nvPr/>
        </p:nvSpPr>
        <p:spPr>
          <a:xfrm>
            <a:off x="548680" y="7185248"/>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Ecris un mot nouveau en ajoutant un préfixe.</a:t>
            </a:r>
            <a:endParaRPr lang="fr-FR" sz="1400" u="sng" dirty="0">
              <a:latin typeface="SimpleRonde" pitchFamily="2" charset="0"/>
            </a:endParaRPr>
          </a:p>
        </p:txBody>
      </p:sp>
      <p:grpSp>
        <p:nvGrpSpPr>
          <p:cNvPr id="43" name="Groupe 42"/>
          <p:cNvGrpSpPr/>
          <p:nvPr/>
        </p:nvGrpSpPr>
        <p:grpSpPr>
          <a:xfrm>
            <a:off x="116632" y="7121815"/>
            <a:ext cx="360040" cy="461665"/>
            <a:chOff x="116632" y="1352600"/>
            <a:chExt cx="360040" cy="461665"/>
          </a:xfrm>
        </p:grpSpPr>
        <p:sp>
          <p:nvSpPr>
            <p:cNvPr id="44" name="Ellipse 4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46" name="Rectangle à coins arrondis 45"/>
          <p:cNvSpPr/>
          <p:nvPr/>
        </p:nvSpPr>
        <p:spPr>
          <a:xfrm>
            <a:off x="6568752" y="727323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7" name="Carré corné 46"/>
          <p:cNvSpPr/>
          <p:nvPr/>
        </p:nvSpPr>
        <p:spPr>
          <a:xfrm rot="509975">
            <a:off x="136224" y="8069751"/>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ordinaire</a:t>
            </a:r>
            <a:endParaRPr lang="fr-FR" dirty="0">
              <a:solidFill>
                <a:schemeClr val="tx1"/>
              </a:solidFill>
            </a:endParaRPr>
          </a:p>
        </p:txBody>
      </p:sp>
      <p:sp>
        <p:nvSpPr>
          <p:cNvPr id="48" name="Carré corné 47"/>
          <p:cNvSpPr/>
          <p:nvPr/>
        </p:nvSpPr>
        <p:spPr>
          <a:xfrm rot="21275712">
            <a:off x="131026" y="893198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porter</a:t>
            </a:r>
            <a:endParaRPr lang="fr-FR" dirty="0">
              <a:solidFill>
                <a:schemeClr val="tx1"/>
              </a:solidFill>
            </a:endParaRPr>
          </a:p>
        </p:txBody>
      </p:sp>
      <p:pic>
        <p:nvPicPr>
          <p:cNvPr id="49" name="Image 48"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8050624"/>
            <a:ext cx="1796405" cy="502778"/>
          </a:xfrm>
          <a:prstGeom prst="rect">
            <a:avLst/>
          </a:prstGeom>
        </p:spPr>
      </p:pic>
      <p:pic>
        <p:nvPicPr>
          <p:cNvPr id="50" name="Image 49"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8922108"/>
            <a:ext cx="1796405" cy="502778"/>
          </a:xfrm>
          <a:prstGeom prst="rect">
            <a:avLst/>
          </a:prstGeom>
        </p:spPr>
      </p:pic>
      <p:sp>
        <p:nvSpPr>
          <p:cNvPr id="51" name="Carré corné 50"/>
          <p:cNvSpPr/>
          <p:nvPr/>
        </p:nvSpPr>
        <p:spPr>
          <a:xfrm rot="509975">
            <a:off x="3496930" y="807306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poli</a:t>
            </a:r>
            <a:endParaRPr lang="fr-FR" dirty="0">
              <a:solidFill>
                <a:schemeClr val="tx1"/>
              </a:solidFill>
            </a:endParaRPr>
          </a:p>
        </p:txBody>
      </p:sp>
      <p:sp>
        <p:nvSpPr>
          <p:cNvPr id="52" name="Carré corné 51"/>
          <p:cNvSpPr/>
          <p:nvPr/>
        </p:nvSpPr>
        <p:spPr>
          <a:xfrm rot="21275712">
            <a:off x="3491044" y="894454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pluie</a:t>
            </a:r>
            <a:endParaRPr lang="fr-FR" dirty="0">
              <a:solidFill>
                <a:schemeClr val="tx1"/>
              </a:solidFill>
            </a:endParaRPr>
          </a:p>
        </p:txBody>
      </p:sp>
      <p:pic>
        <p:nvPicPr>
          <p:cNvPr id="53" name="Image 52"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8050624"/>
            <a:ext cx="1796405" cy="502778"/>
          </a:xfrm>
          <a:prstGeom prst="rect">
            <a:avLst/>
          </a:prstGeom>
        </p:spPr>
      </p:pic>
      <p:pic>
        <p:nvPicPr>
          <p:cNvPr id="54" name="Image 53"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8922108"/>
            <a:ext cx="1796405" cy="502778"/>
          </a:xfrm>
          <a:prstGeom prst="rect">
            <a:avLst/>
          </a:prstGeom>
        </p:spPr>
      </p:pic>
    </p:spTree>
    <p:extLst>
      <p:ext uri="{BB962C8B-B14F-4D97-AF65-F5344CB8AC3E}">
        <p14:creationId xmlns:p14="http://schemas.microsoft.com/office/powerpoint/2010/main" val="2324529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suffixes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des mots nouveaux en ajoutant les suffixes -</a:t>
            </a:r>
            <a:r>
              <a:rPr lang="fr-FR" sz="1400" u="sng" dirty="0" err="1" smtClean="0">
                <a:latin typeface="SimpleRonde" pitchFamily="2" charset="0"/>
              </a:rPr>
              <a:t>ade</a:t>
            </a:r>
            <a:r>
              <a:rPr lang="fr-FR" sz="1400" u="sng" dirty="0" smtClean="0">
                <a:latin typeface="SimpleRonde" pitchFamily="2" charset="0"/>
              </a:rPr>
              <a:t> ou </a:t>
            </a:r>
          </a:p>
          <a:p>
            <a:pPr>
              <a:lnSpc>
                <a:spcPct val="150000"/>
              </a:lnSpc>
            </a:pPr>
            <a:r>
              <a:rPr lang="fr-FR" sz="1400" u="sng" dirty="0" smtClean="0">
                <a:latin typeface="SimpleRonde" pitchFamily="2" charset="0"/>
              </a:rPr>
              <a:t>-</a:t>
            </a:r>
            <a:r>
              <a:rPr lang="fr-FR" sz="1400" u="sng" dirty="0" err="1" smtClean="0">
                <a:latin typeface="SimpleRonde" pitchFamily="2" charset="0"/>
              </a:rPr>
              <a:t>eur</a:t>
            </a:r>
            <a:r>
              <a:rPr lang="fr-FR" sz="1400" u="sng" dirty="0" smtClean="0">
                <a:latin typeface="SimpleRonde" pitchFamily="2" charset="0"/>
              </a:rPr>
              <a:t>.</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Carré corné 7"/>
          <p:cNvSpPr/>
          <p:nvPr/>
        </p:nvSpPr>
        <p:spPr>
          <a:xfrm rot="509975">
            <a:off x="136224" y="2517745"/>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chanter</a:t>
            </a:r>
            <a:endParaRPr lang="fr-FR" dirty="0">
              <a:solidFill>
                <a:schemeClr val="tx1"/>
              </a:solidFill>
            </a:endParaRPr>
          </a:p>
        </p:txBody>
      </p:sp>
      <p:sp>
        <p:nvSpPr>
          <p:cNvPr id="9" name="Carré corné 8"/>
          <p:cNvSpPr/>
          <p:nvPr/>
        </p:nvSpPr>
        <p:spPr>
          <a:xfrm rot="21275712">
            <a:off x="131026" y="337998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bousculer</a:t>
            </a:r>
            <a:endParaRPr lang="fr-FR" dirty="0">
              <a:solidFill>
                <a:schemeClr val="tx1"/>
              </a:solidFill>
            </a:endParaRPr>
          </a:p>
        </p:txBody>
      </p:sp>
      <p:pic>
        <p:nvPicPr>
          <p:cNvPr id="10" name="Image 9"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2498618"/>
            <a:ext cx="1796405" cy="502778"/>
          </a:xfrm>
          <a:prstGeom prst="rect">
            <a:avLst/>
          </a:prstGeom>
        </p:spPr>
      </p:pic>
      <p:pic>
        <p:nvPicPr>
          <p:cNvPr id="11" name="Image 10"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3370102"/>
            <a:ext cx="1796405" cy="502778"/>
          </a:xfrm>
          <a:prstGeom prst="rect">
            <a:avLst/>
          </a:prstGeom>
        </p:spPr>
      </p:pic>
      <p:sp>
        <p:nvSpPr>
          <p:cNvPr id="12" name="Carré corné 11"/>
          <p:cNvSpPr/>
          <p:nvPr/>
        </p:nvSpPr>
        <p:spPr>
          <a:xfrm rot="509975">
            <a:off x="3496930" y="252105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rigoler</a:t>
            </a:r>
            <a:endParaRPr lang="fr-FR" dirty="0">
              <a:solidFill>
                <a:schemeClr val="tx1"/>
              </a:solidFill>
            </a:endParaRPr>
          </a:p>
        </p:txBody>
      </p:sp>
      <p:sp>
        <p:nvSpPr>
          <p:cNvPr id="13" name="Carré corné 12"/>
          <p:cNvSpPr/>
          <p:nvPr/>
        </p:nvSpPr>
        <p:spPr>
          <a:xfrm rot="21275712">
            <a:off x="3491044" y="3392540"/>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livrer</a:t>
            </a:r>
            <a:endParaRPr lang="fr-FR" dirty="0">
              <a:solidFill>
                <a:schemeClr val="tx1"/>
              </a:solidFill>
            </a:endParaRPr>
          </a:p>
        </p:txBody>
      </p:sp>
      <p:pic>
        <p:nvPicPr>
          <p:cNvPr id="14" name="Image 13"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2498618"/>
            <a:ext cx="1796405" cy="502778"/>
          </a:xfrm>
          <a:prstGeom prst="rect">
            <a:avLst/>
          </a:prstGeom>
        </p:spPr>
      </p:pic>
      <p:pic>
        <p:nvPicPr>
          <p:cNvPr id="15" name="Image 14"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3370102"/>
            <a:ext cx="1796405" cy="502778"/>
          </a:xfrm>
          <a:prstGeom prst="rect">
            <a:avLst/>
          </a:prstGeom>
        </p:spPr>
      </p:pic>
      <p:sp>
        <p:nvSpPr>
          <p:cNvPr id="16" name="ZoneTexte 15"/>
          <p:cNvSpPr txBox="1"/>
          <p:nvPr/>
        </p:nvSpPr>
        <p:spPr>
          <a:xfrm>
            <a:off x="548680" y="4609510"/>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entoure le mot qui n’a pas de suffixe.</a:t>
            </a:r>
            <a:endParaRPr lang="fr-FR" sz="1400" u="sng" dirty="0">
              <a:latin typeface="SimpleRonde" pitchFamily="2" charset="0"/>
            </a:endParaRPr>
          </a:p>
        </p:txBody>
      </p:sp>
      <p:grpSp>
        <p:nvGrpSpPr>
          <p:cNvPr id="17" name="Groupe 16"/>
          <p:cNvGrpSpPr/>
          <p:nvPr/>
        </p:nvGrpSpPr>
        <p:grpSpPr>
          <a:xfrm>
            <a:off x="116632" y="4546077"/>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0" name="Rectangle à coins arrondis 19"/>
          <p:cNvSpPr/>
          <p:nvPr/>
        </p:nvSpPr>
        <p:spPr>
          <a:xfrm>
            <a:off x="6568752" y="469749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053947" y="5398220"/>
            <a:ext cx="5456106" cy="954107"/>
          </a:xfrm>
          <a:prstGeom prst="rect">
            <a:avLst/>
          </a:prstGeom>
          <a:noFill/>
        </p:spPr>
        <p:txBody>
          <a:bodyPr wrap="square" rtlCol="0">
            <a:spAutoFit/>
          </a:bodyPr>
          <a:lstStyle/>
          <a:p>
            <a:pPr algn="ctr"/>
            <a:r>
              <a:rPr lang="fr-FR" sz="1400" dirty="0" smtClean="0">
                <a:latin typeface="Comic Sans MS" pitchFamily="66" charset="0"/>
              </a:rPr>
              <a:t>aération - récréation - région - création - animation</a:t>
            </a:r>
          </a:p>
          <a:p>
            <a:pPr algn="ctr"/>
            <a:endParaRPr lang="fr-FR" sz="1400" dirty="0">
              <a:latin typeface="Comic Sans MS" pitchFamily="66" charset="0"/>
            </a:endParaRPr>
          </a:p>
          <a:p>
            <a:pPr algn="ctr"/>
            <a:endParaRPr lang="fr-FR" sz="1400" dirty="0" smtClean="0">
              <a:latin typeface="Comic Sans MS" pitchFamily="66" charset="0"/>
            </a:endParaRPr>
          </a:p>
          <a:p>
            <a:pPr algn="ctr"/>
            <a:r>
              <a:rPr lang="fr-FR" sz="1400" dirty="0" smtClean="0">
                <a:latin typeface="Comic Sans MS" pitchFamily="66" charset="0"/>
              </a:rPr>
              <a:t>merveilleux - généreux - heureux - peureux - jeux</a:t>
            </a:r>
          </a:p>
        </p:txBody>
      </p:sp>
      <p:sp>
        <p:nvSpPr>
          <p:cNvPr id="23" name="Rectangle 22"/>
          <p:cNvSpPr/>
          <p:nvPr/>
        </p:nvSpPr>
        <p:spPr>
          <a:xfrm>
            <a:off x="548681" y="5301829"/>
            <a:ext cx="505267" cy="523220"/>
          </a:xfrm>
          <a:prstGeom prst="rect">
            <a:avLst/>
          </a:prstGeom>
        </p:spPr>
        <p:txBody>
          <a:bodyPr wrap="none">
            <a:spAutoFit/>
          </a:bodyPr>
          <a:lstStyle/>
          <a:p>
            <a:r>
              <a:rPr lang="fr-FR" sz="2800" dirty="0">
                <a:latin typeface="Cursive standard" pitchFamily="2" charset="0"/>
                <a:sym typeface="Wingdings"/>
              </a:rPr>
              <a:t></a:t>
            </a:r>
            <a:endParaRPr lang="fr-FR" sz="2800" dirty="0"/>
          </a:p>
        </p:txBody>
      </p:sp>
      <p:sp>
        <p:nvSpPr>
          <p:cNvPr id="24" name="Rectangle 23"/>
          <p:cNvSpPr/>
          <p:nvPr/>
        </p:nvSpPr>
        <p:spPr>
          <a:xfrm>
            <a:off x="548680" y="5941948"/>
            <a:ext cx="505267" cy="523220"/>
          </a:xfrm>
          <a:prstGeom prst="rect">
            <a:avLst/>
          </a:prstGeom>
        </p:spPr>
        <p:txBody>
          <a:bodyPr wrap="none">
            <a:spAutoFit/>
          </a:bodyPr>
          <a:lstStyle/>
          <a:p>
            <a:r>
              <a:rPr lang="fr-FR" sz="2800" dirty="0" smtClean="0">
                <a:latin typeface="Cursive standard" pitchFamily="2" charset="0"/>
                <a:sym typeface="Wingdings"/>
              </a:rPr>
              <a:t></a:t>
            </a:r>
            <a:endParaRPr lang="fr-FR" sz="2800" dirty="0"/>
          </a:p>
        </p:txBody>
      </p:sp>
      <p:sp>
        <p:nvSpPr>
          <p:cNvPr id="25" name="ZoneTexte 24"/>
          <p:cNvSpPr txBox="1"/>
          <p:nvPr/>
        </p:nvSpPr>
        <p:spPr>
          <a:xfrm>
            <a:off x="548680" y="7041232"/>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Forme des noms à partir de ces adjectifs en ajoutant un suffixe.</a:t>
            </a:r>
            <a:endParaRPr lang="fr-FR" sz="1400" u="sng" dirty="0">
              <a:latin typeface="SimpleRonde" pitchFamily="2" charset="0"/>
            </a:endParaRPr>
          </a:p>
        </p:txBody>
      </p:sp>
      <p:grpSp>
        <p:nvGrpSpPr>
          <p:cNvPr id="26" name="Groupe 25"/>
          <p:cNvGrpSpPr/>
          <p:nvPr/>
        </p:nvGrpSpPr>
        <p:grpSpPr>
          <a:xfrm>
            <a:off x="116632" y="6977799"/>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Rectangle à coins arrondis 28"/>
          <p:cNvSpPr/>
          <p:nvPr/>
        </p:nvSpPr>
        <p:spPr>
          <a:xfrm>
            <a:off x="6568752" y="712921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0" name="Carré corné 29"/>
          <p:cNvSpPr/>
          <p:nvPr/>
        </p:nvSpPr>
        <p:spPr>
          <a:xfrm rot="509975">
            <a:off x="136223" y="8133091"/>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gentil</a:t>
            </a:r>
            <a:endParaRPr lang="fr-FR" dirty="0">
              <a:solidFill>
                <a:schemeClr val="tx1"/>
              </a:solidFill>
            </a:endParaRPr>
          </a:p>
        </p:txBody>
      </p:sp>
      <p:sp>
        <p:nvSpPr>
          <p:cNvPr id="31" name="Carré corné 30"/>
          <p:cNvSpPr/>
          <p:nvPr/>
        </p:nvSpPr>
        <p:spPr>
          <a:xfrm rot="21275712">
            <a:off x="131025" y="899532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fier</a:t>
            </a:r>
            <a:endParaRPr lang="fr-FR" dirty="0">
              <a:solidFill>
                <a:schemeClr val="tx1"/>
              </a:solidFill>
            </a:endParaRPr>
          </a:p>
        </p:txBody>
      </p:sp>
      <p:pic>
        <p:nvPicPr>
          <p:cNvPr id="32" name="Image 31"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4" y="8113964"/>
            <a:ext cx="1796405" cy="502778"/>
          </a:xfrm>
          <a:prstGeom prst="rect">
            <a:avLst/>
          </a:prstGeom>
        </p:spPr>
      </p:pic>
      <p:pic>
        <p:nvPicPr>
          <p:cNvPr id="33" name="Image 32"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4" y="8985448"/>
            <a:ext cx="1796405" cy="502778"/>
          </a:xfrm>
          <a:prstGeom prst="rect">
            <a:avLst/>
          </a:prstGeom>
        </p:spPr>
      </p:pic>
      <p:sp>
        <p:nvSpPr>
          <p:cNvPr id="34" name="Carré corné 33"/>
          <p:cNvSpPr/>
          <p:nvPr/>
        </p:nvSpPr>
        <p:spPr>
          <a:xfrm rot="509975">
            <a:off x="3496929" y="813640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douleur</a:t>
            </a:r>
            <a:endParaRPr lang="fr-FR" dirty="0">
              <a:solidFill>
                <a:schemeClr val="tx1"/>
              </a:solidFill>
            </a:endParaRPr>
          </a:p>
        </p:txBody>
      </p:sp>
      <p:sp>
        <p:nvSpPr>
          <p:cNvPr id="35" name="Carré corné 34"/>
          <p:cNvSpPr/>
          <p:nvPr/>
        </p:nvSpPr>
        <p:spPr>
          <a:xfrm rot="21275712">
            <a:off x="3491043" y="900788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pauvre</a:t>
            </a:r>
            <a:endParaRPr lang="fr-FR" dirty="0">
              <a:solidFill>
                <a:schemeClr val="tx1"/>
              </a:solidFill>
            </a:endParaRPr>
          </a:p>
        </p:txBody>
      </p:sp>
      <p:pic>
        <p:nvPicPr>
          <p:cNvPr id="36" name="Image 35"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0" y="8113964"/>
            <a:ext cx="1796405" cy="502778"/>
          </a:xfrm>
          <a:prstGeom prst="rect">
            <a:avLst/>
          </a:prstGeom>
        </p:spPr>
      </p:pic>
      <p:pic>
        <p:nvPicPr>
          <p:cNvPr id="37" name="Image 36"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0" y="8985448"/>
            <a:ext cx="1796405" cy="502778"/>
          </a:xfrm>
          <a:prstGeom prst="rect">
            <a:avLst/>
          </a:prstGeom>
        </p:spPr>
      </p:pic>
    </p:spTree>
    <p:extLst>
      <p:ext uri="{BB962C8B-B14F-4D97-AF65-F5344CB8AC3E}">
        <p14:creationId xmlns:p14="http://schemas.microsoft.com/office/powerpoint/2010/main" val="512737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dirty="0" smtClean="0"/>
              <a:t>Les suffixes</a:t>
            </a:r>
            <a:endParaRPr lang="fr-FR" dirty="0"/>
          </a:p>
        </p:txBody>
      </p:sp>
      <p:sp>
        <p:nvSpPr>
          <p:cNvPr id="3" name="ZoneTexte 2"/>
          <p:cNvSpPr txBox="1"/>
          <p:nvPr/>
        </p:nvSpPr>
        <p:spPr>
          <a:xfrm>
            <a:off x="548680" y="1488041"/>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Ecris des mots nouveaux en ajoutant les suffixes -</a:t>
            </a:r>
            <a:r>
              <a:rPr lang="fr-FR" sz="1400" u="sng" dirty="0" err="1" smtClean="0">
                <a:latin typeface="SimpleRonde" pitchFamily="2" charset="0"/>
              </a:rPr>
              <a:t>age</a:t>
            </a:r>
            <a:r>
              <a:rPr lang="fr-FR" sz="1400" u="sng" dirty="0" smtClean="0">
                <a:latin typeface="SimpleRonde" pitchFamily="2" charset="0"/>
              </a:rPr>
              <a:t> ou </a:t>
            </a:r>
          </a:p>
          <a:p>
            <a:pPr>
              <a:lnSpc>
                <a:spcPct val="150000"/>
              </a:lnSpc>
            </a:pPr>
            <a:r>
              <a:rPr lang="fr-FR" sz="1400" u="sng" dirty="0" smtClean="0">
                <a:latin typeface="SimpleRonde" pitchFamily="2" charset="0"/>
              </a:rPr>
              <a:t>-ment.</a:t>
            </a:r>
            <a:endParaRPr lang="fr-FR" sz="1400" u="sng" dirty="0">
              <a:latin typeface="SimpleRonde" pitchFamily="2" charset="0"/>
            </a:endParaRPr>
          </a:p>
        </p:txBody>
      </p:sp>
      <p:grpSp>
        <p:nvGrpSpPr>
          <p:cNvPr id="4" name="Groupe 3"/>
          <p:cNvGrpSpPr/>
          <p:nvPr/>
        </p:nvGrpSpPr>
        <p:grpSpPr>
          <a:xfrm>
            <a:off x="116632" y="1424608"/>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Carré corné 7"/>
          <p:cNvSpPr/>
          <p:nvPr/>
        </p:nvSpPr>
        <p:spPr>
          <a:xfrm rot="509975">
            <a:off x="136224" y="2517745"/>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siffler</a:t>
            </a:r>
            <a:endParaRPr lang="fr-FR" dirty="0">
              <a:solidFill>
                <a:schemeClr val="tx1"/>
              </a:solidFill>
            </a:endParaRPr>
          </a:p>
        </p:txBody>
      </p:sp>
      <p:sp>
        <p:nvSpPr>
          <p:cNvPr id="9" name="Carré corné 8"/>
          <p:cNvSpPr/>
          <p:nvPr/>
        </p:nvSpPr>
        <p:spPr>
          <a:xfrm rot="21275712">
            <a:off x="131026" y="337998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garer</a:t>
            </a:r>
            <a:endParaRPr lang="fr-FR" dirty="0">
              <a:solidFill>
                <a:schemeClr val="tx1"/>
              </a:solidFill>
            </a:endParaRPr>
          </a:p>
        </p:txBody>
      </p:sp>
      <p:pic>
        <p:nvPicPr>
          <p:cNvPr id="10" name="Image 9"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2498618"/>
            <a:ext cx="1796405" cy="502778"/>
          </a:xfrm>
          <a:prstGeom prst="rect">
            <a:avLst/>
          </a:prstGeom>
        </p:spPr>
      </p:pic>
      <p:pic>
        <p:nvPicPr>
          <p:cNvPr id="11" name="Image 10"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5" y="3370102"/>
            <a:ext cx="1796405" cy="502778"/>
          </a:xfrm>
          <a:prstGeom prst="rect">
            <a:avLst/>
          </a:prstGeom>
        </p:spPr>
      </p:pic>
      <p:sp>
        <p:nvSpPr>
          <p:cNvPr id="12" name="Carré corné 11"/>
          <p:cNvSpPr/>
          <p:nvPr/>
        </p:nvSpPr>
        <p:spPr>
          <a:xfrm rot="509975">
            <a:off x="3496930" y="252105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balayer</a:t>
            </a:r>
            <a:endParaRPr lang="fr-FR" dirty="0">
              <a:solidFill>
                <a:schemeClr val="tx1"/>
              </a:solidFill>
            </a:endParaRPr>
          </a:p>
        </p:txBody>
      </p:sp>
      <p:sp>
        <p:nvSpPr>
          <p:cNvPr id="13" name="Carré corné 12"/>
          <p:cNvSpPr/>
          <p:nvPr/>
        </p:nvSpPr>
        <p:spPr>
          <a:xfrm rot="21275712">
            <a:off x="3491044" y="3392540"/>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classer</a:t>
            </a:r>
            <a:endParaRPr lang="fr-FR" dirty="0">
              <a:solidFill>
                <a:schemeClr val="tx1"/>
              </a:solidFill>
            </a:endParaRPr>
          </a:p>
        </p:txBody>
      </p:sp>
      <p:pic>
        <p:nvPicPr>
          <p:cNvPr id="14" name="Image 13"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2498618"/>
            <a:ext cx="1796405" cy="502778"/>
          </a:xfrm>
          <a:prstGeom prst="rect">
            <a:avLst/>
          </a:prstGeom>
        </p:spPr>
      </p:pic>
      <p:pic>
        <p:nvPicPr>
          <p:cNvPr id="15" name="Image 14"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1" y="3370102"/>
            <a:ext cx="1796405" cy="502778"/>
          </a:xfrm>
          <a:prstGeom prst="rect">
            <a:avLst/>
          </a:prstGeom>
        </p:spPr>
      </p:pic>
      <p:sp>
        <p:nvSpPr>
          <p:cNvPr id="16" name="ZoneTexte 15"/>
          <p:cNvSpPr txBox="1"/>
          <p:nvPr/>
        </p:nvSpPr>
        <p:spPr>
          <a:xfrm>
            <a:off x="548680" y="4609510"/>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Dans chaque liste, entoure le mot qui n’a pas de suffixe.</a:t>
            </a:r>
            <a:endParaRPr lang="fr-FR" sz="1400" u="sng" dirty="0">
              <a:latin typeface="SimpleRonde" pitchFamily="2" charset="0"/>
            </a:endParaRPr>
          </a:p>
        </p:txBody>
      </p:sp>
      <p:grpSp>
        <p:nvGrpSpPr>
          <p:cNvPr id="17" name="Groupe 16"/>
          <p:cNvGrpSpPr/>
          <p:nvPr/>
        </p:nvGrpSpPr>
        <p:grpSpPr>
          <a:xfrm>
            <a:off x="116632" y="4546077"/>
            <a:ext cx="360040" cy="461665"/>
            <a:chOff x="116632" y="1352600"/>
            <a:chExt cx="360040" cy="461665"/>
          </a:xfrm>
        </p:grpSpPr>
        <p:sp>
          <p:nvSpPr>
            <p:cNvPr id="18" name="Ellipse 1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0" name="Rectangle à coins arrondis 19"/>
          <p:cNvSpPr/>
          <p:nvPr/>
        </p:nvSpPr>
        <p:spPr>
          <a:xfrm>
            <a:off x="6568752" y="4697497"/>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22" name="ZoneTexte 21"/>
          <p:cNvSpPr txBox="1"/>
          <p:nvPr/>
        </p:nvSpPr>
        <p:spPr>
          <a:xfrm>
            <a:off x="1053947" y="5398220"/>
            <a:ext cx="5456106" cy="954107"/>
          </a:xfrm>
          <a:prstGeom prst="rect">
            <a:avLst/>
          </a:prstGeom>
          <a:noFill/>
        </p:spPr>
        <p:txBody>
          <a:bodyPr wrap="square" rtlCol="0">
            <a:spAutoFit/>
          </a:bodyPr>
          <a:lstStyle/>
          <a:p>
            <a:pPr algn="ctr"/>
            <a:r>
              <a:rPr lang="fr-FR" sz="1400" dirty="0" smtClean="0">
                <a:latin typeface="Comic Sans MS" pitchFamily="66" charset="0"/>
              </a:rPr>
              <a:t>caresse - tresse - paresse - vitesse - sagesse</a:t>
            </a:r>
          </a:p>
          <a:p>
            <a:pPr algn="ctr"/>
            <a:endParaRPr lang="fr-FR" sz="1400" dirty="0">
              <a:latin typeface="Comic Sans MS" pitchFamily="66" charset="0"/>
            </a:endParaRPr>
          </a:p>
          <a:p>
            <a:pPr algn="ctr"/>
            <a:endParaRPr lang="fr-FR" sz="1400" dirty="0" smtClean="0">
              <a:latin typeface="Comic Sans MS" pitchFamily="66" charset="0"/>
            </a:endParaRPr>
          </a:p>
          <a:p>
            <a:pPr algn="ctr"/>
            <a:r>
              <a:rPr lang="fr-FR" sz="1400" dirty="0" smtClean="0">
                <a:latin typeface="Comic Sans MS" pitchFamily="66" charset="0"/>
              </a:rPr>
              <a:t>cycliste - paysagiste - piste - artiste - pianiste</a:t>
            </a:r>
          </a:p>
        </p:txBody>
      </p:sp>
      <p:sp>
        <p:nvSpPr>
          <p:cNvPr id="23" name="Rectangle 22"/>
          <p:cNvSpPr/>
          <p:nvPr/>
        </p:nvSpPr>
        <p:spPr>
          <a:xfrm>
            <a:off x="548681" y="5301829"/>
            <a:ext cx="505267" cy="523220"/>
          </a:xfrm>
          <a:prstGeom prst="rect">
            <a:avLst/>
          </a:prstGeom>
        </p:spPr>
        <p:txBody>
          <a:bodyPr wrap="none">
            <a:spAutoFit/>
          </a:bodyPr>
          <a:lstStyle/>
          <a:p>
            <a:r>
              <a:rPr lang="fr-FR" sz="2800" dirty="0">
                <a:latin typeface="Cursive standard" pitchFamily="2" charset="0"/>
                <a:sym typeface="Wingdings"/>
              </a:rPr>
              <a:t></a:t>
            </a:r>
            <a:endParaRPr lang="fr-FR" sz="2800" dirty="0"/>
          </a:p>
        </p:txBody>
      </p:sp>
      <p:sp>
        <p:nvSpPr>
          <p:cNvPr id="24" name="Rectangle 23"/>
          <p:cNvSpPr/>
          <p:nvPr/>
        </p:nvSpPr>
        <p:spPr>
          <a:xfrm>
            <a:off x="548680" y="5941948"/>
            <a:ext cx="505267" cy="523220"/>
          </a:xfrm>
          <a:prstGeom prst="rect">
            <a:avLst/>
          </a:prstGeom>
        </p:spPr>
        <p:txBody>
          <a:bodyPr wrap="none">
            <a:spAutoFit/>
          </a:bodyPr>
          <a:lstStyle/>
          <a:p>
            <a:r>
              <a:rPr lang="fr-FR" sz="2800" dirty="0" smtClean="0">
                <a:latin typeface="Cursive standard" pitchFamily="2" charset="0"/>
                <a:sym typeface="Wingdings"/>
              </a:rPr>
              <a:t></a:t>
            </a:r>
            <a:endParaRPr lang="fr-FR" sz="2800" dirty="0"/>
          </a:p>
        </p:txBody>
      </p:sp>
      <p:sp>
        <p:nvSpPr>
          <p:cNvPr id="25" name="ZoneTexte 24"/>
          <p:cNvSpPr txBox="1"/>
          <p:nvPr/>
        </p:nvSpPr>
        <p:spPr>
          <a:xfrm>
            <a:off x="548680" y="7041232"/>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Forme des noms à partir de ces adjectifs en ajoutant un suffixe.</a:t>
            </a:r>
            <a:endParaRPr lang="fr-FR" sz="1400" u="sng" dirty="0">
              <a:latin typeface="SimpleRonde" pitchFamily="2" charset="0"/>
            </a:endParaRPr>
          </a:p>
        </p:txBody>
      </p:sp>
      <p:grpSp>
        <p:nvGrpSpPr>
          <p:cNvPr id="26" name="Groupe 25"/>
          <p:cNvGrpSpPr/>
          <p:nvPr/>
        </p:nvGrpSpPr>
        <p:grpSpPr>
          <a:xfrm>
            <a:off x="116632" y="6977799"/>
            <a:ext cx="360040" cy="461665"/>
            <a:chOff x="116632" y="1352600"/>
            <a:chExt cx="360040" cy="461665"/>
          </a:xfrm>
        </p:grpSpPr>
        <p:sp>
          <p:nvSpPr>
            <p:cNvPr id="27" name="Ellipse 26"/>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9" name="Rectangle à coins arrondis 28"/>
          <p:cNvSpPr/>
          <p:nvPr/>
        </p:nvSpPr>
        <p:spPr>
          <a:xfrm>
            <a:off x="6568752" y="7129219"/>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0" name="Carré corné 29"/>
          <p:cNvSpPr/>
          <p:nvPr/>
        </p:nvSpPr>
        <p:spPr>
          <a:xfrm rot="509975">
            <a:off x="136223" y="8133091"/>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doux</a:t>
            </a:r>
            <a:endParaRPr lang="fr-FR" dirty="0">
              <a:solidFill>
                <a:schemeClr val="tx1"/>
              </a:solidFill>
            </a:endParaRPr>
          </a:p>
        </p:txBody>
      </p:sp>
      <p:sp>
        <p:nvSpPr>
          <p:cNvPr id="31" name="Carré corné 30"/>
          <p:cNvSpPr/>
          <p:nvPr/>
        </p:nvSpPr>
        <p:spPr>
          <a:xfrm rot="21275712">
            <a:off x="131025" y="8995327"/>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dur</a:t>
            </a:r>
            <a:endParaRPr lang="fr-FR" dirty="0">
              <a:solidFill>
                <a:schemeClr val="tx1"/>
              </a:solidFill>
            </a:endParaRPr>
          </a:p>
        </p:txBody>
      </p:sp>
      <p:pic>
        <p:nvPicPr>
          <p:cNvPr id="32" name="Image 31"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4" y="8113964"/>
            <a:ext cx="1796405" cy="502778"/>
          </a:xfrm>
          <a:prstGeom prst="rect">
            <a:avLst/>
          </a:prstGeom>
        </p:spPr>
      </p:pic>
      <p:pic>
        <p:nvPicPr>
          <p:cNvPr id="33" name="Image 32"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1484784" y="8985448"/>
            <a:ext cx="1796405" cy="502778"/>
          </a:xfrm>
          <a:prstGeom prst="rect">
            <a:avLst/>
          </a:prstGeom>
        </p:spPr>
      </p:pic>
      <p:sp>
        <p:nvSpPr>
          <p:cNvPr id="34" name="Carré corné 33"/>
          <p:cNvSpPr/>
          <p:nvPr/>
        </p:nvSpPr>
        <p:spPr>
          <a:xfrm rot="509975">
            <a:off x="3496929" y="813640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chaud</a:t>
            </a:r>
            <a:endParaRPr lang="fr-FR" dirty="0">
              <a:solidFill>
                <a:schemeClr val="tx1"/>
              </a:solidFill>
            </a:endParaRPr>
          </a:p>
        </p:txBody>
      </p:sp>
      <p:sp>
        <p:nvSpPr>
          <p:cNvPr id="35" name="Carré corné 34"/>
          <p:cNvSpPr/>
          <p:nvPr/>
        </p:nvSpPr>
        <p:spPr>
          <a:xfrm rot="21275712">
            <a:off x="3491043" y="9007886"/>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riche</a:t>
            </a:r>
            <a:endParaRPr lang="fr-FR" dirty="0">
              <a:solidFill>
                <a:schemeClr val="tx1"/>
              </a:solidFill>
            </a:endParaRPr>
          </a:p>
        </p:txBody>
      </p:sp>
      <p:pic>
        <p:nvPicPr>
          <p:cNvPr id="36" name="Image 35"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0" y="8113964"/>
            <a:ext cx="1796405" cy="502778"/>
          </a:xfrm>
          <a:prstGeom prst="rect">
            <a:avLst/>
          </a:prstGeom>
        </p:spPr>
      </p:pic>
      <p:pic>
        <p:nvPicPr>
          <p:cNvPr id="37" name="Image 36" descr="Capture d’écran"/>
          <p:cNvPicPr>
            <a:picLocks noChangeAspect="1"/>
          </p:cNvPicPr>
          <p:nvPr/>
        </p:nvPicPr>
        <p:blipFill rotWithShape="1">
          <a:blip r:embed="rId3">
            <a:extLst>
              <a:ext uri="{28A0092B-C50C-407E-A947-70E740481C1C}">
                <a14:useLocalDpi xmlns:a14="http://schemas.microsoft.com/office/drawing/2010/main" val="0"/>
              </a:ext>
            </a:extLst>
          </a:blip>
          <a:srcRect l="34322" r="39484" b="79079"/>
          <a:stretch/>
        </p:blipFill>
        <p:spPr>
          <a:xfrm>
            <a:off x="4869160" y="8985448"/>
            <a:ext cx="1796405" cy="502778"/>
          </a:xfrm>
          <a:prstGeom prst="rect">
            <a:avLst/>
          </a:prstGeom>
        </p:spPr>
      </p:pic>
    </p:spTree>
    <p:extLst>
      <p:ext uri="{BB962C8B-B14F-4D97-AF65-F5344CB8AC3E}">
        <p14:creationId xmlns:p14="http://schemas.microsoft.com/office/powerpoint/2010/main" val="2416784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038225" y="56456"/>
            <a:ext cx="4262438" cy="936104"/>
          </a:xfrm>
        </p:spPr>
        <p:txBody>
          <a:bodyPr>
            <a:normAutofit fontScale="92500" lnSpcReduction="10000"/>
          </a:bodyPr>
          <a:lstStyle/>
          <a:p>
            <a:r>
              <a:rPr lang="fr-FR" dirty="0" smtClean="0"/>
              <a:t>Noms concrets et noms abstraits</a:t>
            </a:r>
            <a:endParaRPr lang="fr-FR" dirty="0"/>
          </a:p>
        </p:txBody>
      </p:sp>
      <p:sp>
        <p:nvSpPr>
          <p:cNvPr id="3" name="ZoneTexte 2"/>
          <p:cNvSpPr txBox="1"/>
          <p:nvPr/>
        </p:nvSpPr>
        <p:spPr>
          <a:xfrm>
            <a:off x="548680" y="1344025"/>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Classe ces noms dans le tableau suivant.</a:t>
            </a:r>
            <a:endParaRPr lang="fr-FR" sz="1400" u="sng" dirty="0">
              <a:latin typeface="SimpleRonde" pitchFamily="2" charset="0"/>
            </a:endParaRPr>
          </a:p>
        </p:txBody>
      </p:sp>
      <p:grpSp>
        <p:nvGrpSpPr>
          <p:cNvPr id="4" name="Groupe 3"/>
          <p:cNvGrpSpPr/>
          <p:nvPr/>
        </p:nvGrpSpPr>
        <p:grpSpPr>
          <a:xfrm>
            <a:off x="116632" y="1280592"/>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023135536"/>
              </p:ext>
            </p:extLst>
          </p:nvPr>
        </p:nvGraphicFramePr>
        <p:xfrm>
          <a:off x="836712" y="2701611"/>
          <a:ext cx="5184576" cy="196335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592288"/>
                <a:gridCol w="2592288"/>
              </a:tblGrid>
              <a:tr h="144016">
                <a:tc>
                  <a:txBody>
                    <a:bodyPr/>
                    <a:lstStyle/>
                    <a:p>
                      <a:pPr algn="ctr"/>
                      <a:r>
                        <a:rPr lang="fr-FR" sz="1400" dirty="0" smtClean="0">
                          <a:solidFill>
                            <a:schemeClr val="tx1"/>
                          </a:solidFill>
                        </a:rPr>
                        <a:t>Noms concrets</a:t>
                      </a:r>
                      <a:endParaRPr lang="fr-FR" sz="1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fr-FR" sz="1400" dirty="0" smtClean="0">
                          <a:solidFill>
                            <a:schemeClr val="tx1"/>
                          </a:solidFill>
                        </a:rPr>
                        <a:t>Noms abstraits</a:t>
                      </a:r>
                      <a:endParaRPr lang="fr-FR" sz="1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1299592">
                <a:tc>
                  <a:txBody>
                    <a:bodyPr/>
                    <a:lstStyle/>
                    <a:p>
                      <a:pPr>
                        <a:lnSpc>
                          <a:spcPct val="150000"/>
                        </a:lnSpc>
                      </a:pPr>
                      <a:r>
                        <a:rPr lang="fr-FR" sz="1400" dirty="0" smtClean="0">
                          <a:solidFill>
                            <a:schemeClr val="tx1"/>
                          </a:solidFill>
                        </a:rPr>
                        <a:t>_______________________________________________________________________________________________________________________________________</a:t>
                      </a:r>
                      <a:endParaRPr lang="fr-FR" sz="1400" dirty="0">
                        <a:solidFill>
                          <a:schemeClr val="tx1"/>
                        </a:solidFill>
                      </a:endParaRP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solidFill>
                      <a:schemeClr val="bg1"/>
                    </a:solidFill>
                  </a:tcPr>
                </a:tc>
                <a:tc>
                  <a:txBody>
                    <a:bodyPr/>
                    <a:lstStyle/>
                    <a:p>
                      <a:pPr>
                        <a:lnSpc>
                          <a:spcPct val="150000"/>
                        </a:lnSpc>
                      </a:pPr>
                      <a:r>
                        <a:rPr lang="fr-FR" sz="1400" dirty="0" smtClean="0">
                          <a:solidFill>
                            <a:schemeClr val="tx1"/>
                          </a:solidFill>
                        </a:rPr>
                        <a:t>_______________________________________________________________________________________________________________________________________</a:t>
                      </a:r>
                      <a:endParaRPr lang="fr-FR" sz="1400" dirty="0">
                        <a:solidFill>
                          <a:schemeClr val="tx1"/>
                        </a:solidFill>
                      </a:endParaRP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solidFill>
                      <a:schemeClr val="bg1"/>
                    </a:solidFill>
                  </a:tcPr>
                </a:tc>
              </a:tr>
            </a:tbl>
          </a:graphicData>
        </a:graphic>
      </p:graphicFrame>
      <p:sp>
        <p:nvSpPr>
          <p:cNvPr id="9" name="ZoneTexte 8"/>
          <p:cNvSpPr txBox="1"/>
          <p:nvPr/>
        </p:nvSpPr>
        <p:spPr>
          <a:xfrm>
            <a:off x="0" y="1712640"/>
            <a:ext cx="6858000" cy="923330"/>
          </a:xfrm>
          <a:prstGeom prst="rect">
            <a:avLst/>
          </a:prstGeom>
          <a:noFill/>
        </p:spPr>
        <p:txBody>
          <a:bodyPr wrap="square" rtlCol="0">
            <a:spAutoFit/>
          </a:bodyPr>
          <a:lstStyle/>
          <a:p>
            <a:pPr algn="ctr">
              <a:lnSpc>
                <a:spcPct val="150000"/>
              </a:lnSpc>
            </a:pPr>
            <a:r>
              <a:rPr lang="fr-FR" dirty="0" smtClean="0">
                <a:latin typeface="Cursive standard" pitchFamily="2" charset="0"/>
              </a:rPr>
              <a:t>la bonté - l’autobus - la santé - le courage - </a:t>
            </a:r>
          </a:p>
          <a:p>
            <a:pPr algn="ctr">
              <a:lnSpc>
                <a:spcPct val="150000"/>
              </a:lnSpc>
            </a:pPr>
            <a:r>
              <a:rPr lang="fr-FR" dirty="0" smtClean="0">
                <a:latin typeface="Cursive standard" pitchFamily="2" charset="0"/>
              </a:rPr>
              <a:t>le chameau - le destin - la brouette - le silence </a:t>
            </a:r>
            <a:endParaRPr lang="fr-FR" dirty="0">
              <a:latin typeface="Cursive standard" pitchFamily="2" charset="0"/>
            </a:endParaRPr>
          </a:p>
        </p:txBody>
      </p:sp>
      <p:sp>
        <p:nvSpPr>
          <p:cNvPr id="10" name="ZoneTexte 9"/>
          <p:cNvSpPr txBox="1"/>
          <p:nvPr/>
        </p:nvSpPr>
        <p:spPr>
          <a:xfrm>
            <a:off x="548680" y="5097016"/>
            <a:ext cx="6020072" cy="711733"/>
          </a:xfrm>
          <a:prstGeom prst="rect">
            <a:avLst/>
          </a:prstGeom>
          <a:noFill/>
        </p:spPr>
        <p:txBody>
          <a:bodyPr wrap="square" rtlCol="0">
            <a:spAutoFit/>
          </a:bodyPr>
          <a:lstStyle/>
          <a:p>
            <a:pPr>
              <a:lnSpc>
                <a:spcPct val="150000"/>
              </a:lnSpc>
            </a:pPr>
            <a:r>
              <a:rPr lang="fr-FR" sz="1400" u="sng" dirty="0" smtClean="0">
                <a:latin typeface="SimpleRonde" pitchFamily="2" charset="0"/>
              </a:rPr>
              <a:t>Retrouve les mots abstraits construits à partir de ces verbes.</a:t>
            </a:r>
            <a:endParaRPr lang="fr-FR" sz="1400" u="sng" dirty="0">
              <a:latin typeface="SimpleRonde" pitchFamily="2" charset="0"/>
            </a:endParaRPr>
          </a:p>
        </p:txBody>
      </p:sp>
      <p:grpSp>
        <p:nvGrpSpPr>
          <p:cNvPr id="11" name="Groupe 10"/>
          <p:cNvGrpSpPr/>
          <p:nvPr/>
        </p:nvGrpSpPr>
        <p:grpSpPr>
          <a:xfrm>
            <a:off x="116632" y="503358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8500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Carré corné 14"/>
          <p:cNvSpPr/>
          <p:nvPr/>
        </p:nvSpPr>
        <p:spPr>
          <a:xfrm rot="509975">
            <a:off x="136223" y="6053527"/>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naitre</a:t>
            </a:r>
            <a:endParaRPr lang="fr-FR" dirty="0">
              <a:solidFill>
                <a:schemeClr val="tx1"/>
              </a:solidFill>
            </a:endParaRPr>
          </a:p>
        </p:txBody>
      </p:sp>
      <p:sp>
        <p:nvSpPr>
          <p:cNvPr id="16" name="Carré corné 15"/>
          <p:cNvSpPr/>
          <p:nvPr/>
        </p:nvSpPr>
        <p:spPr>
          <a:xfrm rot="21275712">
            <a:off x="131025" y="691576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venger</a:t>
            </a:r>
            <a:endParaRPr lang="fr-FR" dirty="0">
              <a:solidFill>
                <a:schemeClr val="tx1"/>
              </a:solidFill>
            </a:endParaRPr>
          </a:p>
        </p:txBody>
      </p:sp>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6034400"/>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6905884"/>
            <a:ext cx="1796405" cy="502778"/>
          </a:xfrm>
          <a:prstGeom prst="rect">
            <a:avLst/>
          </a:prstGeom>
        </p:spPr>
      </p:pic>
      <p:sp>
        <p:nvSpPr>
          <p:cNvPr id="19" name="Carré corné 18"/>
          <p:cNvSpPr/>
          <p:nvPr/>
        </p:nvSpPr>
        <p:spPr>
          <a:xfrm rot="509975">
            <a:off x="3496929" y="605683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ignorer</a:t>
            </a:r>
            <a:endParaRPr lang="fr-FR" dirty="0">
              <a:solidFill>
                <a:schemeClr val="tx1"/>
              </a:solidFill>
            </a:endParaRPr>
          </a:p>
        </p:txBody>
      </p:sp>
      <p:sp>
        <p:nvSpPr>
          <p:cNvPr id="20" name="Carré corné 19"/>
          <p:cNvSpPr/>
          <p:nvPr/>
        </p:nvSpPr>
        <p:spPr>
          <a:xfrm rot="21275712">
            <a:off x="3491043" y="692832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attirer</a:t>
            </a:r>
            <a:endParaRPr lang="fr-FR" dirty="0">
              <a:solidFill>
                <a:schemeClr val="tx1"/>
              </a:solidFill>
            </a:endParaRPr>
          </a:p>
        </p:txBody>
      </p:sp>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6034400"/>
            <a:ext cx="1796405" cy="502778"/>
          </a:xfrm>
          <a:prstGeom prst="rect">
            <a:avLst/>
          </a:prstGeom>
        </p:spPr>
      </p:pic>
      <p:pic>
        <p:nvPicPr>
          <p:cNvPr id="22" name="Image 2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6905884"/>
            <a:ext cx="1796405" cy="502778"/>
          </a:xfrm>
          <a:prstGeom prst="rect">
            <a:avLst/>
          </a:prstGeom>
        </p:spPr>
      </p:pic>
      <p:sp>
        <p:nvSpPr>
          <p:cNvPr id="23" name="Rectangle 22"/>
          <p:cNvSpPr/>
          <p:nvPr/>
        </p:nvSpPr>
        <p:spPr>
          <a:xfrm>
            <a:off x="116633" y="8494166"/>
            <a:ext cx="6548932" cy="1154162"/>
          </a:xfrm>
          <a:prstGeom prst="rect">
            <a:avLst/>
          </a:prstGeom>
        </p:spPr>
        <p:txBody>
          <a:bodyPr wrap="square">
            <a:spAutoFit/>
          </a:bodyPr>
          <a:lstStyle/>
          <a:p>
            <a:pPr algn="just">
              <a:lnSpc>
                <a:spcPct val="150000"/>
              </a:lnSpc>
            </a:pPr>
            <a:r>
              <a:rPr lang="fr-FR" sz="1200" dirty="0" smtClean="0">
                <a:latin typeface="Comic Sans MS" pitchFamily="66" charset="0"/>
              </a:rPr>
              <a:t>L'immobilité </a:t>
            </a:r>
            <a:r>
              <a:rPr lang="fr-FR" sz="1200" dirty="0">
                <a:latin typeface="Comic Sans MS" pitchFamily="66" charset="0"/>
              </a:rPr>
              <a:t>ne tarda guère à leur sembler insupportable. Le singe avait des </a:t>
            </a:r>
            <a:r>
              <a:rPr lang="fr-FR" sz="1200" dirty="0" smtClean="0">
                <a:latin typeface="Comic Sans MS" pitchFamily="66" charset="0"/>
              </a:rPr>
              <a:t>démangeaisons </a:t>
            </a:r>
            <a:r>
              <a:rPr lang="fr-FR" sz="1200" dirty="0">
                <a:latin typeface="Comic Sans MS" pitchFamily="66" charset="0"/>
              </a:rPr>
              <a:t>comme jamais auparavant. Quant au lièvre, il éprouvait de vives angoisses concernant sa </a:t>
            </a:r>
            <a:r>
              <a:rPr lang="fr-FR" sz="1200" dirty="0" smtClean="0">
                <a:latin typeface="Comic Sans MS" pitchFamily="66" charset="0"/>
              </a:rPr>
              <a:t>sécurité.</a:t>
            </a:r>
          </a:p>
          <a:p>
            <a:pPr algn="r">
              <a:lnSpc>
                <a:spcPct val="150000"/>
              </a:lnSpc>
            </a:pPr>
            <a:r>
              <a:rPr lang="fr-FR" sz="1000" i="1" dirty="0" smtClean="0">
                <a:latin typeface="Comic Sans MS" pitchFamily="66" charset="0"/>
              </a:rPr>
              <a:t>Chassez le naturel, Contes d’Afrique, collectif.</a:t>
            </a:r>
            <a:endParaRPr lang="fr-FR" sz="1000" i="1" dirty="0">
              <a:latin typeface="Comic Sans MS" pitchFamily="66" charset="0"/>
            </a:endParaRPr>
          </a:p>
        </p:txBody>
      </p:sp>
      <p:sp>
        <p:nvSpPr>
          <p:cNvPr id="24" name="ZoneTexte 23"/>
          <p:cNvSpPr txBox="1"/>
          <p:nvPr/>
        </p:nvSpPr>
        <p:spPr>
          <a:xfrm>
            <a:off x="548680" y="8065894"/>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noms abstraits de ce texte.</a:t>
            </a:r>
            <a:endParaRPr lang="fr-FR" sz="1400" u="sng" dirty="0">
              <a:latin typeface="SimpleRonde" pitchFamily="2" charset="0"/>
            </a:endParaRPr>
          </a:p>
        </p:txBody>
      </p:sp>
      <p:grpSp>
        <p:nvGrpSpPr>
          <p:cNvPr id="25" name="Groupe 24"/>
          <p:cNvGrpSpPr/>
          <p:nvPr/>
        </p:nvGrpSpPr>
        <p:grpSpPr>
          <a:xfrm>
            <a:off x="116632" y="8002461"/>
            <a:ext cx="360040" cy="461665"/>
            <a:chOff x="116632" y="1352600"/>
            <a:chExt cx="360040" cy="461665"/>
          </a:xfrm>
        </p:grpSpPr>
        <p:sp>
          <p:nvSpPr>
            <p:cNvPr id="26" name="Ellipse 2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Rectangle à coins arrondis 27"/>
          <p:cNvSpPr/>
          <p:nvPr/>
        </p:nvSpPr>
        <p:spPr>
          <a:xfrm>
            <a:off x="6568752" y="815388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50789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L’ordre alphabétique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38554"/>
          </a:xfrm>
          <a:prstGeom prst="rect">
            <a:avLst/>
          </a:prstGeom>
          <a:noFill/>
        </p:spPr>
        <p:txBody>
          <a:bodyPr wrap="square" rtlCol="0">
            <a:spAutoFit/>
          </a:bodyPr>
          <a:lstStyle/>
          <a:p>
            <a:r>
              <a:rPr lang="fr-FR" sz="1600" u="sng" dirty="0" smtClean="0">
                <a:latin typeface="SimpleRonde" pitchFamily="2" charset="0"/>
              </a:rPr>
              <a:t>Complète les phrases suivantes :</a:t>
            </a:r>
            <a:endParaRPr lang="fr-FR" sz="1600" u="sng" dirty="0">
              <a:latin typeface="SimpleRonde"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025034610"/>
              </p:ext>
            </p:extLst>
          </p:nvPr>
        </p:nvGraphicFramePr>
        <p:xfrm>
          <a:off x="116633" y="2000672"/>
          <a:ext cx="6564917" cy="1404156"/>
        </p:xfrm>
        <a:graphic>
          <a:graphicData uri="http://schemas.openxmlformats.org/drawingml/2006/table">
            <a:tbl>
              <a:tblPr firstRow="1" bandRow="1">
                <a:tableStyleId>{5C22544A-7EE6-4342-B048-85BDC9FD1C3A}</a:tableStyleId>
              </a:tblPr>
              <a:tblGrid>
                <a:gridCol w="3361099"/>
                <a:gridCol w="3203818"/>
              </a:tblGrid>
              <a:tr h="468052">
                <a:tc>
                  <a:txBody>
                    <a:bodyPr/>
                    <a:lstStyle/>
                    <a:p>
                      <a:r>
                        <a:rPr lang="fr-FR" sz="1200" b="0" dirty="0" smtClean="0">
                          <a:solidFill>
                            <a:schemeClr val="tx1"/>
                          </a:solidFill>
                          <a:latin typeface="+mj-lt"/>
                        </a:rPr>
                        <a:t>La lettre D  est la …………. </a:t>
                      </a:r>
                      <a:r>
                        <a:rPr lang="fr-FR" sz="1200" b="0" kern="1200" baseline="30000" dirty="0" smtClean="0">
                          <a:solidFill>
                            <a:schemeClr val="tx1"/>
                          </a:solidFill>
                          <a:latin typeface="+mn-lt"/>
                          <a:ea typeface="+mn-ea"/>
                          <a:cs typeface="+mn-cs"/>
                        </a:rPr>
                        <a:t>ème </a:t>
                      </a:r>
                      <a:r>
                        <a:rPr lang="fr-FR" sz="1200" b="0" dirty="0" smtClean="0">
                          <a:solidFill>
                            <a:schemeClr val="tx1"/>
                          </a:solidFill>
                          <a:latin typeface="+mj-lt"/>
                        </a:rPr>
                        <a:t>lettre de l’alphabet.</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Z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La lettre L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K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La lettre S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U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e 26"/>
          <p:cNvGrpSpPr/>
          <p:nvPr/>
        </p:nvGrpSpPr>
        <p:grpSpPr>
          <a:xfrm>
            <a:off x="116632" y="3728864"/>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894366"/>
            <a:ext cx="6192688" cy="338554"/>
          </a:xfrm>
          <a:prstGeom prst="rect">
            <a:avLst/>
          </a:prstGeom>
          <a:noFill/>
        </p:spPr>
        <p:txBody>
          <a:bodyPr wrap="square" rtlCol="0">
            <a:spAutoFit/>
          </a:bodyPr>
          <a:lstStyle/>
          <a:p>
            <a:r>
              <a:rPr lang="fr-FR" sz="1600" u="sng" dirty="0" smtClean="0">
                <a:latin typeface="SimpleRonde" pitchFamily="2" charset="0"/>
              </a:rPr>
              <a:t>Récris les mots de ces listes dans l’ordre alphabétique.</a:t>
            </a:r>
            <a:endParaRPr lang="fr-FR" sz="1600" u="sng" dirty="0">
              <a:latin typeface="SimpleRonde" pitchFamily="2" charset="0"/>
            </a:endParaRPr>
          </a:p>
        </p:txBody>
      </p:sp>
      <p:sp>
        <p:nvSpPr>
          <p:cNvPr id="2" name="ZoneTexte 1"/>
          <p:cNvSpPr txBox="1"/>
          <p:nvPr/>
        </p:nvSpPr>
        <p:spPr>
          <a:xfrm>
            <a:off x="116632" y="4304928"/>
            <a:ext cx="6552728" cy="307777"/>
          </a:xfrm>
          <a:prstGeom prst="rect">
            <a:avLst/>
          </a:prstGeom>
          <a:noFill/>
        </p:spPr>
        <p:txBody>
          <a:bodyPr wrap="square" rtlCol="0">
            <a:spAutoFit/>
          </a:bodyPr>
          <a:lstStyle/>
          <a:p>
            <a:pPr algn="ctr"/>
            <a:r>
              <a:rPr lang="fr-FR" sz="1400" b="1" i="1" dirty="0" smtClean="0"/>
              <a:t>opération – carré – addition – multiplication - compter</a:t>
            </a:r>
            <a:endParaRPr lang="fr-FR" sz="1400" b="1" i="1" dirty="0"/>
          </a:p>
        </p:txBody>
      </p:sp>
      <p:pic>
        <p:nvPicPr>
          <p:cNvPr id="4" name="Image 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4664968"/>
            <a:ext cx="6192688" cy="502778"/>
          </a:xfrm>
          <a:prstGeom prst="rect">
            <a:avLst/>
          </a:prstGeom>
        </p:spPr>
      </p:pic>
      <p:sp>
        <p:nvSpPr>
          <p:cNvPr id="31" name="ZoneTexte 30"/>
          <p:cNvSpPr txBox="1"/>
          <p:nvPr/>
        </p:nvSpPr>
        <p:spPr>
          <a:xfrm>
            <a:off x="116632" y="5325342"/>
            <a:ext cx="6552728" cy="307777"/>
          </a:xfrm>
          <a:prstGeom prst="rect">
            <a:avLst/>
          </a:prstGeom>
          <a:noFill/>
        </p:spPr>
        <p:txBody>
          <a:bodyPr wrap="square" rtlCol="0">
            <a:spAutoFit/>
          </a:bodyPr>
          <a:lstStyle/>
          <a:p>
            <a:pPr algn="ctr"/>
            <a:r>
              <a:rPr lang="fr-FR" sz="1400" b="1" i="1" dirty="0" smtClean="0"/>
              <a:t>orthographe – grammaire – vocabulaire – conjugaison - français</a:t>
            </a:r>
            <a:endParaRPr lang="fr-FR" sz="1400" b="1" i="1" dirty="0"/>
          </a:p>
        </p:txBody>
      </p:sp>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685382"/>
            <a:ext cx="6192688" cy="502778"/>
          </a:xfrm>
          <a:prstGeom prst="rect">
            <a:avLst/>
          </a:prstGeom>
        </p:spPr>
      </p:pic>
      <p:grpSp>
        <p:nvGrpSpPr>
          <p:cNvPr id="33" name="Groupe 32"/>
          <p:cNvGrpSpPr/>
          <p:nvPr/>
        </p:nvGrpSpPr>
        <p:grpSpPr>
          <a:xfrm>
            <a:off x="116632" y="6537176"/>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6702678"/>
            <a:ext cx="6192688" cy="338554"/>
          </a:xfrm>
          <a:prstGeom prst="rect">
            <a:avLst/>
          </a:prstGeom>
          <a:noFill/>
        </p:spPr>
        <p:txBody>
          <a:bodyPr wrap="square" rtlCol="0">
            <a:spAutoFit/>
          </a:bodyPr>
          <a:lstStyle/>
          <a:p>
            <a:r>
              <a:rPr lang="fr-FR" sz="1600" u="sng" dirty="0" smtClean="0">
                <a:latin typeface="SimpleRonde" pitchFamily="2" charset="0"/>
              </a:rPr>
              <a:t>Retrouve la place du mot en cochant la bonne case.</a:t>
            </a:r>
            <a:endParaRPr lang="fr-FR" sz="1600" u="sng" dirty="0">
              <a:latin typeface="SimpleRonde" pitchFamily="2" charset="0"/>
            </a:endParaRPr>
          </a:p>
        </p:txBody>
      </p:sp>
      <p:sp>
        <p:nvSpPr>
          <p:cNvPr id="37" name="Carré corné 36"/>
          <p:cNvSpPr/>
          <p:nvPr/>
        </p:nvSpPr>
        <p:spPr>
          <a:xfrm rot="509975">
            <a:off x="136912" y="741243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bureau</a:t>
            </a:r>
            <a:endParaRPr lang="fr-FR" dirty="0">
              <a:solidFill>
                <a:schemeClr val="tx1"/>
              </a:solidFill>
            </a:endParaRPr>
          </a:p>
        </p:txBody>
      </p:sp>
      <p:sp>
        <p:nvSpPr>
          <p:cNvPr id="38" name="Carré corné 37"/>
          <p:cNvSpPr/>
          <p:nvPr/>
        </p:nvSpPr>
        <p:spPr>
          <a:xfrm rot="21275712">
            <a:off x="131026" y="8283915"/>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tracteur</a:t>
            </a:r>
            <a:endParaRPr lang="fr-FR" dirty="0">
              <a:solidFill>
                <a:schemeClr val="tx1"/>
              </a:solidFill>
            </a:endParaRPr>
          </a:p>
        </p:txBody>
      </p:sp>
      <p:sp>
        <p:nvSpPr>
          <p:cNvPr id="39" name="Carré corné 38"/>
          <p:cNvSpPr/>
          <p:nvPr/>
        </p:nvSpPr>
        <p:spPr>
          <a:xfrm rot="509975">
            <a:off x="136912" y="914062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mtClean="0">
                <a:solidFill>
                  <a:schemeClr val="tx1"/>
                </a:solidFill>
              </a:rPr>
              <a:t>personne</a:t>
            </a:r>
            <a:endParaRPr lang="fr-FR" dirty="0">
              <a:solidFill>
                <a:schemeClr val="tx1"/>
              </a:solidFill>
            </a:endParaRPr>
          </a:p>
        </p:txBody>
      </p:sp>
      <p:graphicFrame>
        <p:nvGraphicFramePr>
          <p:cNvPr id="40" name="Tableau 39"/>
          <p:cNvGraphicFramePr>
            <a:graphicFrameLocks noGrp="1"/>
          </p:cNvGraphicFramePr>
          <p:nvPr>
            <p:extLst>
              <p:ext uri="{D42A27DB-BD31-4B8C-83A1-F6EECF244321}">
                <p14:modId xmlns:p14="http://schemas.microsoft.com/office/powerpoint/2010/main" val="3977831127"/>
              </p:ext>
            </p:extLst>
          </p:nvPr>
        </p:nvGraphicFramePr>
        <p:xfrm>
          <a:off x="1772816" y="7484798"/>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bol</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boule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buste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1" name="Tableau 40"/>
          <p:cNvGraphicFramePr>
            <a:graphicFrameLocks noGrp="1"/>
          </p:cNvGraphicFramePr>
          <p:nvPr>
            <p:extLst>
              <p:ext uri="{D42A27DB-BD31-4B8C-83A1-F6EECF244321}">
                <p14:modId xmlns:p14="http://schemas.microsoft.com/office/powerpoint/2010/main" val="438132310"/>
              </p:ext>
            </p:extLst>
          </p:nvPr>
        </p:nvGraphicFramePr>
        <p:xfrm>
          <a:off x="1786533" y="8326576"/>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tableau</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tâche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trait</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89858852"/>
              </p:ext>
            </p:extLst>
          </p:nvPr>
        </p:nvGraphicFramePr>
        <p:xfrm>
          <a:off x="1782341" y="9201472"/>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pivoine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pont</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rouleau</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43" name="Rectangle à coins arrondis 42"/>
          <p:cNvSpPr/>
          <p:nvPr/>
        </p:nvSpPr>
        <p:spPr>
          <a:xfrm>
            <a:off x="65687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4" name="Rectangle à coins arrondis 43"/>
          <p:cNvSpPr/>
          <p:nvPr/>
        </p:nvSpPr>
        <p:spPr>
          <a:xfrm>
            <a:off x="6578277" y="388028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5" name="Rectangle à coins arrondis 44"/>
          <p:cNvSpPr/>
          <p:nvPr/>
        </p:nvSpPr>
        <p:spPr>
          <a:xfrm>
            <a:off x="6578277" y="666684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2753170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70000" lnSpcReduction="20000"/>
          </a:bodyPr>
          <a:lstStyle/>
          <a:p>
            <a:r>
              <a:rPr lang="fr-FR" dirty="0" smtClean="0"/>
              <a:t>Noms concrets et noms abstraits</a:t>
            </a:r>
            <a:endParaRPr lang="fr-FR" dirty="0"/>
          </a:p>
        </p:txBody>
      </p:sp>
      <p:sp>
        <p:nvSpPr>
          <p:cNvPr id="3" name="ZoneTexte 2"/>
          <p:cNvSpPr txBox="1"/>
          <p:nvPr/>
        </p:nvSpPr>
        <p:spPr>
          <a:xfrm>
            <a:off x="548680" y="1344025"/>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Classe ces noms dans le tableau suivant.</a:t>
            </a:r>
            <a:endParaRPr lang="fr-FR" sz="1400" u="sng" dirty="0">
              <a:latin typeface="SimpleRonde" pitchFamily="2" charset="0"/>
            </a:endParaRPr>
          </a:p>
        </p:txBody>
      </p:sp>
      <p:grpSp>
        <p:nvGrpSpPr>
          <p:cNvPr id="4" name="Groupe 3"/>
          <p:cNvGrpSpPr/>
          <p:nvPr/>
        </p:nvGrpSpPr>
        <p:grpSpPr>
          <a:xfrm>
            <a:off x="116632" y="1280592"/>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1810400500"/>
              </p:ext>
            </p:extLst>
          </p:nvPr>
        </p:nvGraphicFramePr>
        <p:xfrm>
          <a:off x="836712" y="2701611"/>
          <a:ext cx="5184576" cy="1963357"/>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2592288"/>
                <a:gridCol w="2592288"/>
              </a:tblGrid>
              <a:tr h="144016">
                <a:tc>
                  <a:txBody>
                    <a:bodyPr/>
                    <a:lstStyle/>
                    <a:p>
                      <a:pPr algn="ctr"/>
                      <a:r>
                        <a:rPr lang="fr-FR" sz="1400" dirty="0" smtClean="0">
                          <a:solidFill>
                            <a:schemeClr val="tx1"/>
                          </a:solidFill>
                        </a:rPr>
                        <a:t>Noms concrets</a:t>
                      </a:r>
                      <a:endParaRPr lang="fr-FR" sz="1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fr-FR" sz="1400" dirty="0" smtClean="0">
                          <a:solidFill>
                            <a:schemeClr val="tx1"/>
                          </a:solidFill>
                        </a:rPr>
                        <a:t>Noms abstraits</a:t>
                      </a:r>
                      <a:endParaRPr lang="fr-FR" sz="1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r>
              <a:tr h="1299592">
                <a:tc>
                  <a:txBody>
                    <a:bodyPr/>
                    <a:lstStyle/>
                    <a:p>
                      <a:pPr>
                        <a:lnSpc>
                          <a:spcPct val="150000"/>
                        </a:lnSpc>
                      </a:pPr>
                      <a:r>
                        <a:rPr lang="fr-FR" sz="1400" dirty="0" smtClean="0">
                          <a:solidFill>
                            <a:schemeClr val="tx1"/>
                          </a:solidFill>
                        </a:rPr>
                        <a:t>_______________________________________________________________________________________________________________________________________</a:t>
                      </a:r>
                      <a:endParaRPr lang="fr-FR" sz="1400" dirty="0">
                        <a:solidFill>
                          <a:schemeClr val="tx1"/>
                        </a:solidFill>
                      </a:endParaRP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solidFill>
                      <a:schemeClr val="bg1"/>
                    </a:solidFill>
                  </a:tcPr>
                </a:tc>
                <a:tc>
                  <a:txBody>
                    <a:bodyPr/>
                    <a:lstStyle/>
                    <a:p>
                      <a:pPr>
                        <a:lnSpc>
                          <a:spcPct val="150000"/>
                        </a:lnSpc>
                      </a:pPr>
                      <a:r>
                        <a:rPr lang="fr-FR" sz="1400" dirty="0" smtClean="0">
                          <a:solidFill>
                            <a:schemeClr val="tx1"/>
                          </a:solidFill>
                        </a:rPr>
                        <a:t>_______________________________________________________________________________________________________________________________________</a:t>
                      </a:r>
                      <a:endParaRPr lang="fr-FR" sz="1400" dirty="0">
                        <a:solidFill>
                          <a:schemeClr val="tx1"/>
                        </a:solidFill>
                      </a:endParaRP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solidFill>
                      <a:schemeClr val="bg1"/>
                    </a:solidFill>
                  </a:tcPr>
                </a:tc>
              </a:tr>
            </a:tbl>
          </a:graphicData>
        </a:graphic>
      </p:graphicFrame>
      <p:sp>
        <p:nvSpPr>
          <p:cNvPr id="9" name="ZoneTexte 8"/>
          <p:cNvSpPr txBox="1"/>
          <p:nvPr/>
        </p:nvSpPr>
        <p:spPr>
          <a:xfrm>
            <a:off x="0" y="1712640"/>
            <a:ext cx="6858000" cy="923330"/>
          </a:xfrm>
          <a:prstGeom prst="rect">
            <a:avLst/>
          </a:prstGeom>
          <a:noFill/>
        </p:spPr>
        <p:txBody>
          <a:bodyPr wrap="square" rtlCol="0">
            <a:spAutoFit/>
          </a:bodyPr>
          <a:lstStyle/>
          <a:p>
            <a:pPr algn="ctr">
              <a:lnSpc>
                <a:spcPct val="150000"/>
              </a:lnSpc>
            </a:pPr>
            <a:r>
              <a:rPr lang="fr-FR" dirty="0" smtClean="0">
                <a:latin typeface="Cursive standard" pitchFamily="2" charset="0"/>
              </a:rPr>
              <a:t>la liberté - le soleil - un avion - l’imagination -</a:t>
            </a:r>
          </a:p>
          <a:p>
            <a:pPr algn="ctr">
              <a:lnSpc>
                <a:spcPct val="150000"/>
              </a:lnSpc>
            </a:pPr>
            <a:r>
              <a:rPr lang="fr-FR" dirty="0" smtClean="0">
                <a:latin typeface="Cursive standard" pitchFamily="2" charset="0"/>
              </a:rPr>
              <a:t>la fraicheur - le crayon - la corde - la faim</a:t>
            </a:r>
          </a:p>
        </p:txBody>
      </p:sp>
      <p:sp>
        <p:nvSpPr>
          <p:cNvPr id="10" name="ZoneTexte 9"/>
          <p:cNvSpPr txBox="1"/>
          <p:nvPr/>
        </p:nvSpPr>
        <p:spPr>
          <a:xfrm>
            <a:off x="548680" y="5097016"/>
            <a:ext cx="6020072" cy="711733"/>
          </a:xfrm>
          <a:prstGeom prst="rect">
            <a:avLst/>
          </a:prstGeom>
          <a:noFill/>
        </p:spPr>
        <p:txBody>
          <a:bodyPr wrap="square" rtlCol="0">
            <a:spAutoFit/>
          </a:bodyPr>
          <a:lstStyle/>
          <a:p>
            <a:pPr>
              <a:lnSpc>
                <a:spcPct val="150000"/>
              </a:lnSpc>
            </a:pPr>
            <a:r>
              <a:rPr lang="fr-FR" sz="1400" u="sng" dirty="0" smtClean="0">
                <a:latin typeface="SimpleRonde" pitchFamily="2" charset="0"/>
              </a:rPr>
              <a:t>Retrouve les mots abstraits construits à partir de ces verbes.</a:t>
            </a:r>
            <a:endParaRPr lang="fr-FR" sz="1400" u="sng" dirty="0">
              <a:latin typeface="SimpleRonde" pitchFamily="2" charset="0"/>
            </a:endParaRPr>
          </a:p>
        </p:txBody>
      </p:sp>
      <p:grpSp>
        <p:nvGrpSpPr>
          <p:cNvPr id="11" name="Groupe 10"/>
          <p:cNvGrpSpPr/>
          <p:nvPr/>
        </p:nvGrpSpPr>
        <p:grpSpPr>
          <a:xfrm>
            <a:off x="116632" y="5033583"/>
            <a:ext cx="360040" cy="461665"/>
            <a:chOff x="116632" y="1352600"/>
            <a:chExt cx="360040" cy="461665"/>
          </a:xfrm>
        </p:grpSpPr>
        <p:sp>
          <p:nvSpPr>
            <p:cNvPr id="12" name="Ellipse 1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Rectangle à coins arrondis 13"/>
          <p:cNvSpPr/>
          <p:nvPr/>
        </p:nvSpPr>
        <p:spPr>
          <a:xfrm>
            <a:off x="6568752" y="5185003"/>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5" name="Carré corné 14"/>
          <p:cNvSpPr/>
          <p:nvPr/>
        </p:nvSpPr>
        <p:spPr>
          <a:xfrm rot="509975">
            <a:off x="136223" y="6053527"/>
            <a:ext cx="1277266"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respirer</a:t>
            </a:r>
            <a:endParaRPr lang="fr-FR" dirty="0">
              <a:solidFill>
                <a:schemeClr val="tx1"/>
              </a:solidFill>
            </a:endParaRPr>
          </a:p>
        </p:txBody>
      </p:sp>
      <p:sp>
        <p:nvSpPr>
          <p:cNvPr id="16" name="Carré corné 15"/>
          <p:cNvSpPr/>
          <p:nvPr/>
        </p:nvSpPr>
        <p:spPr>
          <a:xfrm rot="21275712">
            <a:off x="131025" y="691576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digérer</a:t>
            </a:r>
            <a:endParaRPr lang="fr-FR" dirty="0">
              <a:solidFill>
                <a:schemeClr val="tx1"/>
              </a:solidFill>
            </a:endParaRPr>
          </a:p>
        </p:txBody>
      </p:sp>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6034400"/>
            <a:ext cx="1796405"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1484784" y="6905884"/>
            <a:ext cx="1796405" cy="502778"/>
          </a:xfrm>
          <a:prstGeom prst="rect">
            <a:avLst/>
          </a:prstGeom>
        </p:spPr>
      </p:pic>
      <p:sp>
        <p:nvSpPr>
          <p:cNvPr id="19" name="Carré corné 18"/>
          <p:cNvSpPr/>
          <p:nvPr/>
        </p:nvSpPr>
        <p:spPr>
          <a:xfrm rot="509975">
            <a:off x="3496929" y="6056838"/>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imaginer</a:t>
            </a:r>
            <a:endParaRPr lang="fr-FR" dirty="0">
              <a:solidFill>
                <a:schemeClr val="tx1"/>
              </a:solidFill>
            </a:endParaRPr>
          </a:p>
        </p:txBody>
      </p:sp>
      <p:sp>
        <p:nvSpPr>
          <p:cNvPr id="20" name="Carré corné 19"/>
          <p:cNvSpPr/>
          <p:nvPr/>
        </p:nvSpPr>
        <p:spPr>
          <a:xfrm rot="21275712">
            <a:off x="3491043" y="6928322"/>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réfléchir</a:t>
            </a:r>
            <a:endParaRPr lang="fr-FR" dirty="0">
              <a:solidFill>
                <a:schemeClr val="tx1"/>
              </a:solidFill>
            </a:endParaRPr>
          </a:p>
        </p:txBody>
      </p:sp>
      <p:pic>
        <p:nvPicPr>
          <p:cNvPr id="21" name="Image 20"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6034400"/>
            <a:ext cx="1796405" cy="502778"/>
          </a:xfrm>
          <a:prstGeom prst="rect">
            <a:avLst/>
          </a:prstGeom>
        </p:spPr>
      </p:pic>
      <p:pic>
        <p:nvPicPr>
          <p:cNvPr id="22" name="Image 21" descr="Capture d’écran"/>
          <p:cNvPicPr>
            <a:picLocks noChangeAspect="1"/>
          </p:cNvPicPr>
          <p:nvPr/>
        </p:nvPicPr>
        <p:blipFill rotWithShape="1">
          <a:blip r:embed="rId2">
            <a:extLst>
              <a:ext uri="{28A0092B-C50C-407E-A947-70E740481C1C}">
                <a14:useLocalDpi xmlns:a14="http://schemas.microsoft.com/office/drawing/2010/main" val="0"/>
              </a:ext>
            </a:extLst>
          </a:blip>
          <a:srcRect l="34322" r="39484" b="79079"/>
          <a:stretch/>
        </p:blipFill>
        <p:spPr>
          <a:xfrm>
            <a:off x="4869160" y="6905884"/>
            <a:ext cx="1796405" cy="502778"/>
          </a:xfrm>
          <a:prstGeom prst="rect">
            <a:avLst/>
          </a:prstGeom>
        </p:spPr>
      </p:pic>
      <p:sp>
        <p:nvSpPr>
          <p:cNvPr id="23" name="Rectangle 22"/>
          <p:cNvSpPr/>
          <p:nvPr/>
        </p:nvSpPr>
        <p:spPr>
          <a:xfrm>
            <a:off x="116633" y="8494166"/>
            <a:ext cx="6548932" cy="1154162"/>
          </a:xfrm>
          <a:prstGeom prst="rect">
            <a:avLst/>
          </a:prstGeom>
        </p:spPr>
        <p:txBody>
          <a:bodyPr wrap="square">
            <a:spAutoFit/>
          </a:bodyPr>
          <a:lstStyle/>
          <a:p>
            <a:pPr algn="just">
              <a:lnSpc>
                <a:spcPct val="150000"/>
              </a:lnSpc>
            </a:pPr>
            <a:r>
              <a:rPr lang="fr-FR" sz="1200" dirty="0" smtClean="0">
                <a:latin typeface="Comic Sans MS" pitchFamily="66" charset="0"/>
              </a:rPr>
              <a:t>Pierrot </a:t>
            </a:r>
            <a:r>
              <a:rPr lang="fr-FR" sz="1200" dirty="0">
                <a:latin typeface="Comic Sans MS" pitchFamily="66" charset="0"/>
              </a:rPr>
              <a:t>n'aimait qu'une chose, se promener dans la campagne et faire la sieste sous un arbre. En classe, quand les autres élèves écoutaient avec attention, lui n'attendait que l'heure de la récréation</a:t>
            </a:r>
            <a:r>
              <a:rPr lang="fr-FR" sz="1200" dirty="0" smtClean="0">
                <a:latin typeface="Comic Sans MS" pitchFamily="66" charset="0"/>
              </a:rPr>
              <a:t>.</a:t>
            </a:r>
          </a:p>
          <a:p>
            <a:pPr algn="r">
              <a:lnSpc>
                <a:spcPct val="150000"/>
              </a:lnSpc>
            </a:pPr>
            <a:r>
              <a:rPr lang="fr-FR" sz="1000" i="1" dirty="0" smtClean="0">
                <a:latin typeface="Comic Sans MS" pitchFamily="66" charset="0"/>
              </a:rPr>
              <a:t>Pierrot le paresseux, 52 histoires à lire et à rêver, collectif.</a:t>
            </a:r>
            <a:endParaRPr lang="fr-FR" sz="1000" i="1" dirty="0">
              <a:latin typeface="Comic Sans MS" pitchFamily="66" charset="0"/>
            </a:endParaRPr>
          </a:p>
        </p:txBody>
      </p:sp>
      <p:sp>
        <p:nvSpPr>
          <p:cNvPr id="24" name="ZoneTexte 23"/>
          <p:cNvSpPr txBox="1"/>
          <p:nvPr/>
        </p:nvSpPr>
        <p:spPr>
          <a:xfrm>
            <a:off x="548680" y="8065894"/>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Souligne les noms abstraits de ce texte.</a:t>
            </a:r>
            <a:endParaRPr lang="fr-FR" sz="1400" u="sng" dirty="0">
              <a:latin typeface="SimpleRonde" pitchFamily="2" charset="0"/>
            </a:endParaRPr>
          </a:p>
        </p:txBody>
      </p:sp>
      <p:grpSp>
        <p:nvGrpSpPr>
          <p:cNvPr id="25" name="Groupe 24"/>
          <p:cNvGrpSpPr/>
          <p:nvPr/>
        </p:nvGrpSpPr>
        <p:grpSpPr>
          <a:xfrm>
            <a:off x="116632" y="8002461"/>
            <a:ext cx="360040" cy="461665"/>
            <a:chOff x="116632" y="1352600"/>
            <a:chExt cx="360040" cy="461665"/>
          </a:xfrm>
        </p:grpSpPr>
        <p:sp>
          <p:nvSpPr>
            <p:cNvPr id="26" name="Ellipse 25"/>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8" name="Rectangle à coins arrondis 27"/>
          <p:cNvSpPr/>
          <p:nvPr/>
        </p:nvSpPr>
        <p:spPr>
          <a:xfrm>
            <a:off x="6568752" y="8153881"/>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6351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85000" lnSpcReduction="10000"/>
          </a:bodyPr>
          <a:lstStyle/>
          <a:p>
            <a:r>
              <a:rPr lang="fr-FR" dirty="0" smtClean="0"/>
              <a:t>Sens propre et sens figuré</a:t>
            </a:r>
            <a:endParaRPr lang="fr-FR" dirty="0"/>
          </a:p>
        </p:txBody>
      </p:sp>
      <p:sp>
        <p:nvSpPr>
          <p:cNvPr id="3" name="ZoneTexte 2"/>
          <p:cNvSpPr txBox="1"/>
          <p:nvPr/>
        </p:nvSpPr>
        <p:spPr>
          <a:xfrm>
            <a:off x="548680" y="134402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indique si le mot souligné est au sens propre (</a:t>
            </a:r>
            <a:r>
              <a:rPr lang="fr-FR" sz="1400" u="sng" dirty="0" smtClean="0">
                <a:latin typeface="Comic Sans MS" pitchFamily="66" charset="0"/>
              </a:rPr>
              <a:t>SP</a:t>
            </a:r>
            <a:r>
              <a:rPr lang="fr-FR" sz="1400" u="sng" dirty="0" smtClean="0">
                <a:latin typeface="SimpleRonde" pitchFamily="2" charset="0"/>
              </a:rPr>
              <a:t>) ou au sens figuré (</a:t>
            </a:r>
            <a:r>
              <a:rPr lang="fr-FR" sz="1400" u="sng" dirty="0" smtClean="0">
                <a:latin typeface="Comic Sans MS" pitchFamily="66" charset="0"/>
              </a:rPr>
              <a:t>SF</a:t>
            </a:r>
            <a:r>
              <a:rPr lang="fr-FR" sz="1400" u="sng" dirty="0" smtClean="0">
                <a:latin typeface="SimpleRonde" pitchFamily="2" charset="0"/>
              </a:rPr>
              <a:t>).</a:t>
            </a:r>
            <a:endParaRPr lang="fr-FR" sz="1400" u="sng" dirty="0">
              <a:latin typeface="SimpleRonde" pitchFamily="2" charset="0"/>
            </a:endParaRPr>
          </a:p>
        </p:txBody>
      </p:sp>
      <p:grpSp>
        <p:nvGrpSpPr>
          <p:cNvPr id="4" name="Groupe 3"/>
          <p:cNvGrpSpPr/>
          <p:nvPr/>
        </p:nvGrpSpPr>
        <p:grpSpPr>
          <a:xfrm>
            <a:off x="116632" y="1280592"/>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p:cNvSpPr txBox="1"/>
          <p:nvPr/>
        </p:nvSpPr>
        <p:spPr>
          <a:xfrm>
            <a:off x="188640" y="2090678"/>
            <a:ext cx="6480720" cy="2862322"/>
          </a:xfrm>
          <a:prstGeom prst="rect">
            <a:avLst/>
          </a:prstGeom>
          <a:noFill/>
        </p:spPr>
        <p:txBody>
          <a:bodyPr wrap="square" rtlCol="0">
            <a:spAutoFit/>
          </a:bodyPr>
          <a:lstStyle/>
          <a:p>
            <a:pPr>
              <a:lnSpc>
                <a:spcPct val="300000"/>
              </a:lnSpc>
            </a:pPr>
            <a:r>
              <a:rPr lang="fr-FR" sz="1200" dirty="0" smtClean="0">
                <a:latin typeface="Comic Sans MS" pitchFamily="66" charset="0"/>
              </a:rPr>
              <a:t>Pour se protéger du soleil, il faut mettre de </a:t>
            </a:r>
            <a:r>
              <a:rPr lang="fr-FR" sz="1200" b="1" dirty="0" smtClean="0">
                <a:latin typeface="Comic Sans MS" pitchFamily="66" charset="0"/>
              </a:rPr>
              <a:t>l’écran</a:t>
            </a:r>
            <a:r>
              <a:rPr lang="fr-FR" sz="1200" dirty="0" smtClean="0">
                <a:latin typeface="Comic Sans MS" pitchFamily="66" charset="0"/>
              </a:rPr>
              <a:t> total.</a:t>
            </a:r>
          </a:p>
          <a:p>
            <a:pPr>
              <a:lnSpc>
                <a:spcPct val="300000"/>
              </a:lnSpc>
            </a:pPr>
            <a:r>
              <a:rPr lang="fr-FR" sz="1200" dirty="0" smtClean="0">
                <a:latin typeface="Comic Sans MS" pitchFamily="66" charset="0"/>
              </a:rPr>
              <a:t>La chaleur est insupportable, c’est un vrai </a:t>
            </a:r>
            <a:r>
              <a:rPr lang="fr-FR" sz="1200" b="1" dirty="0" smtClean="0">
                <a:latin typeface="Comic Sans MS" pitchFamily="66" charset="0"/>
              </a:rPr>
              <a:t>four</a:t>
            </a:r>
            <a:r>
              <a:rPr lang="fr-FR" sz="1200" dirty="0" smtClean="0">
                <a:latin typeface="Comic Sans MS" pitchFamily="66" charset="0"/>
              </a:rPr>
              <a:t> là-dedans !</a:t>
            </a:r>
          </a:p>
          <a:p>
            <a:pPr>
              <a:lnSpc>
                <a:spcPct val="300000"/>
              </a:lnSpc>
            </a:pPr>
            <a:r>
              <a:rPr lang="fr-FR" sz="1200" dirty="0" smtClean="0">
                <a:latin typeface="Comic Sans MS" pitchFamily="66" charset="0"/>
              </a:rPr>
              <a:t>Les ogres </a:t>
            </a:r>
            <a:r>
              <a:rPr lang="fr-FR" sz="1200" b="1" dirty="0" smtClean="0">
                <a:latin typeface="Comic Sans MS" pitchFamily="66" charset="0"/>
              </a:rPr>
              <a:t>dévorent</a:t>
            </a:r>
            <a:r>
              <a:rPr lang="fr-FR" sz="1200" dirty="0" smtClean="0">
                <a:latin typeface="Comic Sans MS" pitchFamily="66" charset="0"/>
              </a:rPr>
              <a:t> les petits enfants.</a:t>
            </a:r>
          </a:p>
          <a:p>
            <a:pPr>
              <a:lnSpc>
                <a:spcPct val="300000"/>
              </a:lnSpc>
            </a:pPr>
            <a:r>
              <a:rPr lang="fr-FR" sz="1200" dirty="0" smtClean="0">
                <a:latin typeface="Comic Sans MS" pitchFamily="66" charset="0"/>
              </a:rPr>
              <a:t>J’ai une vraie faim de </a:t>
            </a:r>
            <a:r>
              <a:rPr lang="fr-FR" sz="1200" b="1" dirty="0" smtClean="0">
                <a:latin typeface="Comic Sans MS" pitchFamily="66" charset="0"/>
              </a:rPr>
              <a:t>loup</a:t>
            </a:r>
            <a:r>
              <a:rPr lang="fr-FR" sz="1200" dirty="0" smtClean="0">
                <a:latin typeface="Comic Sans MS" pitchFamily="66" charset="0"/>
              </a:rPr>
              <a:t>, je pourrais manger n’importe quoi.</a:t>
            </a:r>
          </a:p>
          <a:p>
            <a:pPr>
              <a:lnSpc>
                <a:spcPct val="300000"/>
              </a:lnSpc>
            </a:pPr>
            <a:r>
              <a:rPr lang="fr-FR" sz="1200" dirty="0" smtClean="0">
                <a:latin typeface="Comic Sans MS" pitchFamily="66" charset="0"/>
              </a:rPr>
              <a:t>Mon frère </a:t>
            </a:r>
            <a:r>
              <a:rPr lang="fr-FR" sz="1200" b="1" dirty="0" smtClean="0">
                <a:latin typeface="Comic Sans MS" pitchFamily="66" charset="0"/>
              </a:rPr>
              <a:t>dévore</a:t>
            </a:r>
            <a:r>
              <a:rPr lang="fr-FR" sz="1200" dirty="0" smtClean="0">
                <a:latin typeface="Comic Sans MS" pitchFamily="66" charset="0"/>
              </a:rPr>
              <a:t> énormément de livres.</a:t>
            </a:r>
            <a:endParaRPr lang="fr-FR" sz="1200" dirty="0">
              <a:latin typeface="Comic Sans MS" pitchFamily="66" charset="0"/>
            </a:endParaRPr>
          </a:p>
        </p:txBody>
      </p:sp>
      <p:sp>
        <p:nvSpPr>
          <p:cNvPr id="9" name="ZoneTexte 8"/>
          <p:cNvSpPr txBox="1"/>
          <p:nvPr/>
        </p:nvSpPr>
        <p:spPr>
          <a:xfrm>
            <a:off x="548680" y="568184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expression à sa signification.</a:t>
            </a:r>
            <a:endParaRPr lang="fr-FR" sz="1400" u="sng" dirty="0">
              <a:latin typeface="SimpleRonde" pitchFamily="2" charset="0"/>
            </a:endParaRPr>
          </a:p>
        </p:txBody>
      </p:sp>
      <p:grpSp>
        <p:nvGrpSpPr>
          <p:cNvPr id="10" name="Groupe 9"/>
          <p:cNvGrpSpPr/>
          <p:nvPr/>
        </p:nvGrpSpPr>
        <p:grpSpPr>
          <a:xfrm>
            <a:off x="116632" y="561841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576983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14" name="Tableau 13"/>
          <p:cNvGraphicFramePr>
            <a:graphicFrameLocks noGrp="1"/>
          </p:cNvGraphicFramePr>
          <p:nvPr>
            <p:extLst>
              <p:ext uri="{D42A27DB-BD31-4B8C-83A1-F6EECF244321}">
                <p14:modId xmlns:p14="http://schemas.microsoft.com/office/powerpoint/2010/main" val="2739071696"/>
              </p:ext>
            </p:extLst>
          </p:nvPr>
        </p:nvGraphicFramePr>
        <p:xfrm>
          <a:off x="332656" y="6512128"/>
          <a:ext cx="6120680" cy="2570480"/>
        </p:xfrm>
        <a:graphic>
          <a:graphicData uri="http://schemas.openxmlformats.org/drawingml/2006/table">
            <a:tbl>
              <a:tblPr bandRow="1">
                <a:tableStyleId>{5C22544A-7EE6-4342-B048-85BDC9FD1C3A}</a:tableStyleId>
              </a:tblPr>
              <a:tblGrid>
                <a:gridCol w="2241868"/>
                <a:gridCol w="712479"/>
                <a:gridCol w="1438141"/>
                <a:gridCol w="1728192"/>
              </a:tblGrid>
              <a:tr h="370840">
                <a:tc>
                  <a:txBody>
                    <a:bodyPr/>
                    <a:lstStyle/>
                    <a:p>
                      <a:r>
                        <a:rPr lang="fr-FR" sz="1200" dirty="0" smtClean="0">
                          <a:latin typeface="Comic Sans MS" pitchFamily="66" charset="0"/>
                        </a:rPr>
                        <a:t>Couper la parole.</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Zozoter.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Avoir un cheveu sur la langue.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Interrompre quelqu’un.</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Prendre ses jambes à son cou.</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Ne pas faire compliquer.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Ne pas en croire</a:t>
                      </a:r>
                      <a:r>
                        <a:rPr lang="fr-FR" sz="1200" baseline="0" dirty="0" smtClean="0">
                          <a:latin typeface="Comic Sans MS" pitchFamily="66" charset="0"/>
                        </a:rPr>
                        <a:t> ses yeux.</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Se sauver.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Ne pas</a:t>
                      </a:r>
                      <a:r>
                        <a:rPr lang="fr-FR" sz="1200" baseline="0" dirty="0" smtClean="0">
                          <a:latin typeface="Comic Sans MS" pitchFamily="66" charset="0"/>
                        </a:rPr>
                        <a:t> chercher midi à 14h.</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Ne pas</a:t>
                      </a:r>
                      <a:r>
                        <a:rPr lang="fr-FR" sz="1200" baseline="0" dirty="0" smtClean="0">
                          <a:latin typeface="Comic Sans MS" pitchFamily="66" charset="0"/>
                        </a:rPr>
                        <a:t> croire ce que l’on voit.</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Connaitre</a:t>
                      </a:r>
                      <a:r>
                        <a:rPr lang="fr-FR" sz="1200" baseline="0" dirty="0" smtClean="0">
                          <a:latin typeface="Comic Sans MS" pitchFamily="66" charset="0"/>
                        </a:rPr>
                        <a:t> sur le bout des doigts</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Connaitre parfaitement.</a:t>
                      </a:r>
                      <a:endParaRPr lang="fr-FR" sz="12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786386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ormAutofit fontScale="85000" lnSpcReduction="10000"/>
          </a:bodyPr>
          <a:lstStyle/>
          <a:p>
            <a:r>
              <a:rPr lang="fr-FR" dirty="0" smtClean="0"/>
              <a:t>Sens propre et sens figuré</a:t>
            </a:r>
            <a:endParaRPr lang="fr-FR" dirty="0"/>
          </a:p>
        </p:txBody>
      </p:sp>
      <p:sp>
        <p:nvSpPr>
          <p:cNvPr id="3" name="ZoneTexte 2"/>
          <p:cNvSpPr txBox="1"/>
          <p:nvPr/>
        </p:nvSpPr>
        <p:spPr>
          <a:xfrm>
            <a:off x="548680" y="134402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Dans les phrases suivantes, indique si le mot souligné est au sens propre (</a:t>
            </a:r>
            <a:r>
              <a:rPr lang="fr-FR" sz="1400" u="sng" dirty="0" smtClean="0">
                <a:latin typeface="Comic Sans MS" pitchFamily="66" charset="0"/>
              </a:rPr>
              <a:t>SP</a:t>
            </a:r>
            <a:r>
              <a:rPr lang="fr-FR" sz="1400" u="sng" dirty="0" smtClean="0">
                <a:latin typeface="SimpleRonde" pitchFamily="2" charset="0"/>
              </a:rPr>
              <a:t>) ou au sens figuré (</a:t>
            </a:r>
            <a:r>
              <a:rPr lang="fr-FR" sz="1400" u="sng" dirty="0" smtClean="0">
                <a:latin typeface="Comic Sans MS" pitchFamily="66" charset="0"/>
              </a:rPr>
              <a:t>SF</a:t>
            </a:r>
            <a:r>
              <a:rPr lang="fr-FR" sz="1400" u="sng" dirty="0" smtClean="0">
                <a:latin typeface="SimpleRonde" pitchFamily="2" charset="0"/>
              </a:rPr>
              <a:t>).</a:t>
            </a:r>
            <a:endParaRPr lang="fr-FR" sz="1400" u="sng" dirty="0">
              <a:latin typeface="SimpleRonde" pitchFamily="2" charset="0"/>
            </a:endParaRPr>
          </a:p>
        </p:txBody>
      </p:sp>
      <p:grpSp>
        <p:nvGrpSpPr>
          <p:cNvPr id="4" name="Groupe 3"/>
          <p:cNvGrpSpPr/>
          <p:nvPr/>
        </p:nvGrpSpPr>
        <p:grpSpPr>
          <a:xfrm>
            <a:off x="116632" y="1280592"/>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143201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p:cNvSpPr txBox="1"/>
          <p:nvPr/>
        </p:nvSpPr>
        <p:spPr>
          <a:xfrm>
            <a:off x="188640" y="2090678"/>
            <a:ext cx="6480720" cy="2862322"/>
          </a:xfrm>
          <a:prstGeom prst="rect">
            <a:avLst/>
          </a:prstGeom>
          <a:noFill/>
        </p:spPr>
        <p:txBody>
          <a:bodyPr wrap="square" rtlCol="0">
            <a:spAutoFit/>
          </a:bodyPr>
          <a:lstStyle/>
          <a:p>
            <a:pPr>
              <a:lnSpc>
                <a:spcPct val="300000"/>
              </a:lnSpc>
            </a:pPr>
            <a:r>
              <a:rPr lang="fr-FR" sz="1200" dirty="0" smtClean="0">
                <a:latin typeface="Comic Sans MS" pitchFamily="66" charset="0"/>
              </a:rPr>
              <a:t>Ton oncle mange comme un </a:t>
            </a:r>
            <a:r>
              <a:rPr lang="fr-FR" sz="1200" b="1" dirty="0" smtClean="0">
                <a:latin typeface="Comic Sans MS" pitchFamily="66" charset="0"/>
              </a:rPr>
              <a:t>ogre</a:t>
            </a:r>
            <a:r>
              <a:rPr lang="fr-FR" sz="1200" dirty="0" smtClean="0">
                <a:latin typeface="Comic Sans MS" pitchFamily="66" charset="0"/>
              </a:rPr>
              <a:t> !</a:t>
            </a:r>
          </a:p>
          <a:p>
            <a:pPr>
              <a:lnSpc>
                <a:spcPct val="300000"/>
              </a:lnSpc>
            </a:pPr>
            <a:r>
              <a:rPr lang="fr-FR" sz="1200" dirty="0" smtClean="0">
                <a:latin typeface="Comic Sans MS" pitchFamily="66" charset="0"/>
              </a:rPr>
              <a:t>Je suis tellement fatiguée que j’ai des </a:t>
            </a:r>
            <a:r>
              <a:rPr lang="fr-FR" sz="1200" b="1" dirty="0" smtClean="0">
                <a:latin typeface="Comic Sans MS" pitchFamily="66" charset="0"/>
              </a:rPr>
              <a:t>valises</a:t>
            </a:r>
            <a:r>
              <a:rPr lang="fr-FR" sz="1200" dirty="0" smtClean="0">
                <a:latin typeface="Comic Sans MS" pitchFamily="66" charset="0"/>
              </a:rPr>
              <a:t> sous les yeux.</a:t>
            </a:r>
          </a:p>
          <a:p>
            <a:pPr>
              <a:lnSpc>
                <a:spcPct val="300000"/>
              </a:lnSpc>
            </a:pPr>
            <a:r>
              <a:rPr lang="fr-FR" sz="1200" dirty="0" smtClean="0">
                <a:latin typeface="Comic Sans MS" pitchFamily="66" charset="0"/>
              </a:rPr>
              <a:t>Il a tellement plu que la rivière est sortie de son </a:t>
            </a:r>
            <a:r>
              <a:rPr lang="fr-FR" sz="1200" b="1" dirty="0" smtClean="0">
                <a:latin typeface="Comic Sans MS" pitchFamily="66" charset="0"/>
              </a:rPr>
              <a:t>lit</a:t>
            </a:r>
            <a:r>
              <a:rPr lang="fr-FR" sz="1200" dirty="0" smtClean="0">
                <a:latin typeface="Comic Sans MS" pitchFamily="66" charset="0"/>
              </a:rPr>
              <a:t>.</a:t>
            </a:r>
          </a:p>
          <a:p>
            <a:pPr>
              <a:lnSpc>
                <a:spcPct val="300000"/>
              </a:lnSpc>
            </a:pPr>
            <a:r>
              <a:rPr lang="fr-FR" sz="1200" dirty="0" smtClean="0">
                <a:latin typeface="Comic Sans MS" pitchFamily="66" charset="0"/>
              </a:rPr>
              <a:t>Le </a:t>
            </a:r>
            <a:r>
              <a:rPr lang="fr-FR" sz="1200" b="1" dirty="0" smtClean="0">
                <a:latin typeface="Comic Sans MS" pitchFamily="66" charset="0"/>
              </a:rPr>
              <a:t>conducteur</a:t>
            </a:r>
            <a:r>
              <a:rPr lang="fr-FR" sz="1200" dirty="0" smtClean="0">
                <a:latin typeface="Comic Sans MS" pitchFamily="66" charset="0"/>
              </a:rPr>
              <a:t> du bus transporte les voyageurs.</a:t>
            </a:r>
          </a:p>
          <a:p>
            <a:pPr>
              <a:lnSpc>
                <a:spcPct val="300000"/>
              </a:lnSpc>
            </a:pPr>
            <a:r>
              <a:rPr lang="fr-FR" sz="1200" dirty="0" smtClean="0">
                <a:latin typeface="Comic Sans MS" pitchFamily="66" charset="0"/>
              </a:rPr>
              <a:t>Nous avons réalisé notre </a:t>
            </a:r>
            <a:r>
              <a:rPr lang="fr-FR" sz="1200" b="1" dirty="0" smtClean="0">
                <a:latin typeface="Comic Sans MS" pitchFamily="66" charset="0"/>
              </a:rPr>
              <a:t>portrait</a:t>
            </a:r>
            <a:r>
              <a:rPr lang="fr-FR" sz="1200" dirty="0" smtClean="0">
                <a:latin typeface="Comic Sans MS" pitchFamily="66" charset="0"/>
              </a:rPr>
              <a:t> pour nos correspondants.</a:t>
            </a:r>
            <a:endParaRPr lang="fr-FR" sz="1200" dirty="0">
              <a:latin typeface="Comic Sans MS" pitchFamily="66" charset="0"/>
            </a:endParaRPr>
          </a:p>
        </p:txBody>
      </p:sp>
      <p:sp>
        <p:nvSpPr>
          <p:cNvPr id="9" name="ZoneTexte 8"/>
          <p:cNvSpPr txBox="1"/>
          <p:nvPr/>
        </p:nvSpPr>
        <p:spPr>
          <a:xfrm>
            <a:off x="548680" y="5681848"/>
            <a:ext cx="6020072"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expression à sa signification.</a:t>
            </a:r>
            <a:endParaRPr lang="fr-FR" sz="1400" u="sng" dirty="0">
              <a:latin typeface="SimpleRonde" pitchFamily="2" charset="0"/>
            </a:endParaRPr>
          </a:p>
        </p:txBody>
      </p:sp>
      <p:grpSp>
        <p:nvGrpSpPr>
          <p:cNvPr id="10" name="Groupe 9"/>
          <p:cNvGrpSpPr/>
          <p:nvPr/>
        </p:nvGrpSpPr>
        <p:grpSpPr>
          <a:xfrm>
            <a:off x="116632" y="5618415"/>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3" name="Rectangle à coins arrondis 12"/>
          <p:cNvSpPr/>
          <p:nvPr/>
        </p:nvSpPr>
        <p:spPr>
          <a:xfrm>
            <a:off x="6568752" y="5769835"/>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14" name="Tableau 13"/>
          <p:cNvGraphicFramePr>
            <a:graphicFrameLocks noGrp="1"/>
          </p:cNvGraphicFramePr>
          <p:nvPr>
            <p:extLst>
              <p:ext uri="{D42A27DB-BD31-4B8C-83A1-F6EECF244321}">
                <p14:modId xmlns:p14="http://schemas.microsoft.com/office/powerpoint/2010/main" val="4033018764"/>
              </p:ext>
            </p:extLst>
          </p:nvPr>
        </p:nvGraphicFramePr>
        <p:xfrm>
          <a:off x="332656" y="6512128"/>
          <a:ext cx="6120680" cy="2753360"/>
        </p:xfrm>
        <a:graphic>
          <a:graphicData uri="http://schemas.openxmlformats.org/drawingml/2006/table">
            <a:tbl>
              <a:tblPr bandRow="1">
                <a:tableStyleId>{5C22544A-7EE6-4342-B048-85BDC9FD1C3A}</a:tableStyleId>
              </a:tblPr>
              <a:tblGrid>
                <a:gridCol w="2241868"/>
                <a:gridCol w="712479"/>
                <a:gridCol w="1438141"/>
                <a:gridCol w="1728192"/>
              </a:tblGrid>
              <a:tr h="370840">
                <a:tc>
                  <a:txBody>
                    <a:bodyPr/>
                    <a:lstStyle/>
                    <a:p>
                      <a:r>
                        <a:rPr lang="fr-FR" sz="1200" dirty="0" smtClean="0">
                          <a:latin typeface="Comic Sans MS" pitchFamily="66" charset="0"/>
                        </a:rPr>
                        <a:t>Se lever du pied gauche.</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Se</a:t>
                      </a:r>
                      <a:r>
                        <a:rPr lang="fr-FR" sz="1200" baseline="0" dirty="0" smtClean="0">
                          <a:latin typeface="Comic Sans MS" pitchFamily="66" charset="0"/>
                        </a:rPr>
                        <a:t> mettre en colère.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Un ours</a:t>
                      </a:r>
                      <a:r>
                        <a:rPr lang="fr-FR" sz="1200" baseline="0" dirty="0" smtClean="0">
                          <a:latin typeface="Comic Sans MS" pitchFamily="66" charset="0"/>
                        </a:rPr>
                        <a:t> mal léché.</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Echouer.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Monter sur ses grands chevaux.</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Être de mauvaise</a:t>
                      </a:r>
                      <a:r>
                        <a:rPr lang="fr-FR" sz="1200" baseline="0" dirty="0" smtClean="0">
                          <a:latin typeface="Comic Sans MS" pitchFamily="66" charset="0"/>
                        </a:rPr>
                        <a:t> humeur.</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Avoir un cœur d’artichaut.</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Tomber facilement amoureux.</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Faire chou blanc.</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Une personne grossière.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Chercher une aiguille</a:t>
                      </a:r>
                      <a:r>
                        <a:rPr lang="fr-FR" sz="1200" baseline="0" dirty="0" smtClean="0">
                          <a:latin typeface="Comic Sans MS" pitchFamily="66" charset="0"/>
                        </a:rPr>
                        <a:t> dans une botte de foin</a:t>
                      </a:r>
                      <a:endParaRPr lang="fr-FR" sz="1200" dirty="0">
                        <a:latin typeface="Comic Sans MS" pitchFamily="66"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900" dirty="0" smtClean="0">
                          <a:latin typeface="Comic Sans MS" pitchFamily="66" charset="0"/>
                          <a:sym typeface="Wingdings"/>
                        </a:rPr>
                        <a:t></a:t>
                      </a:r>
                      <a:endParaRPr lang="fr-FR" sz="900" dirty="0" smtClean="0">
                        <a:latin typeface="Comic Sans MS" pitchFamily="66" charset="0"/>
                      </a:endParaRPr>
                    </a:p>
                  </a:txBody>
                  <a:tcPr anchor="ctr">
                    <a:solidFill>
                      <a:schemeClr val="bg1"/>
                    </a:solidFill>
                  </a:tcPr>
                </a:tc>
                <a:tc>
                  <a:txBody>
                    <a:bodyPr/>
                    <a:lstStyle/>
                    <a:p>
                      <a:r>
                        <a:rPr lang="fr-FR" sz="1200" dirty="0" smtClean="0">
                          <a:latin typeface="Comic Sans MS" pitchFamily="66" charset="0"/>
                        </a:rPr>
                        <a:t>Chercher quelque</a:t>
                      </a:r>
                      <a:r>
                        <a:rPr lang="fr-FR" sz="1200" baseline="0" dirty="0" smtClean="0">
                          <a:latin typeface="Comic Sans MS" pitchFamily="66" charset="0"/>
                        </a:rPr>
                        <a:t> chose de quasi introuvable.</a:t>
                      </a:r>
                      <a:endParaRPr lang="fr-FR" sz="12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327076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r>
              <a:rPr lang="fr-FR" dirty="0" smtClean="0"/>
              <a:t>L’ordre alphabétique</a:t>
            </a:r>
            <a:endParaRPr lang="fr-FR" dirty="0"/>
          </a:p>
        </p:txBody>
      </p:sp>
      <p:grpSp>
        <p:nvGrpSpPr>
          <p:cNvPr id="13" name="Groupe 12"/>
          <p:cNvGrpSpPr/>
          <p:nvPr/>
        </p:nvGrpSpPr>
        <p:grpSpPr>
          <a:xfrm>
            <a:off x="116632" y="1352600"/>
            <a:ext cx="360040" cy="461665"/>
            <a:chOff x="116632" y="1352600"/>
            <a:chExt cx="360040" cy="461665"/>
          </a:xfrm>
        </p:grpSpPr>
        <p:sp>
          <p:nvSpPr>
            <p:cNvPr id="11" name="Ellipse 10"/>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4" name="ZoneTexte 13"/>
          <p:cNvSpPr txBox="1"/>
          <p:nvPr/>
        </p:nvSpPr>
        <p:spPr>
          <a:xfrm>
            <a:off x="476672" y="1518102"/>
            <a:ext cx="6192688" cy="338554"/>
          </a:xfrm>
          <a:prstGeom prst="rect">
            <a:avLst/>
          </a:prstGeom>
          <a:noFill/>
        </p:spPr>
        <p:txBody>
          <a:bodyPr wrap="square" rtlCol="0">
            <a:spAutoFit/>
          </a:bodyPr>
          <a:lstStyle/>
          <a:p>
            <a:r>
              <a:rPr lang="fr-FR" sz="1600" u="sng" dirty="0" smtClean="0">
                <a:latin typeface="SimpleRonde" pitchFamily="2" charset="0"/>
              </a:rPr>
              <a:t>Complète les phrases suivantes :</a:t>
            </a:r>
            <a:endParaRPr lang="fr-FR" sz="1600" u="sng" dirty="0">
              <a:latin typeface="SimpleRonde" pitchFamily="2"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233153624"/>
              </p:ext>
            </p:extLst>
          </p:nvPr>
        </p:nvGraphicFramePr>
        <p:xfrm>
          <a:off x="116633" y="2000672"/>
          <a:ext cx="6564917" cy="1404156"/>
        </p:xfrm>
        <a:graphic>
          <a:graphicData uri="http://schemas.openxmlformats.org/drawingml/2006/table">
            <a:tbl>
              <a:tblPr firstRow="1" bandRow="1">
                <a:tableStyleId>{5C22544A-7EE6-4342-B048-85BDC9FD1C3A}</a:tableStyleId>
              </a:tblPr>
              <a:tblGrid>
                <a:gridCol w="3361099"/>
                <a:gridCol w="3203818"/>
              </a:tblGrid>
              <a:tr h="468052">
                <a:tc>
                  <a:txBody>
                    <a:bodyPr/>
                    <a:lstStyle/>
                    <a:p>
                      <a:r>
                        <a:rPr lang="fr-FR" sz="1200" b="0" dirty="0" smtClean="0">
                          <a:solidFill>
                            <a:schemeClr val="tx1"/>
                          </a:solidFill>
                          <a:latin typeface="+mj-lt"/>
                        </a:rPr>
                        <a:t>La lettre B  est la …………. </a:t>
                      </a:r>
                      <a:r>
                        <a:rPr lang="fr-FR" sz="1200" b="0" kern="1200" baseline="30000" dirty="0" smtClean="0">
                          <a:solidFill>
                            <a:schemeClr val="tx1"/>
                          </a:solidFill>
                          <a:latin typeface="+mn-lt"/>
                          <a:ea typeface="+mn-ea"/>
                          <a:cs typeface="+mn-cs"/>
                        </a:rPr>
                        <a:t>ème </a:t>
                      </a:r>
                      <a:r>
                        <a:rPr lang="fr-FR" sz="1200" b="0" dirty="0" smtClean="0">
                          <a:solidFill>
                            <a:schemeClr val="tx1"/>
                          </a:solidFill>
                          <a:latin typeface="+mj-lt"/>
                        </a:rPr>
                        <a:t>lettre de l’alphabet.</a:t>
                      </a:r>
                      <a:endParaRPr lang="fr-FR" sz="1200" b="0" dirty="0">
                        <a:solidFill>
                          <a:schemeClr val="tx1"/>
                        </a:solidFill>
                        <a:latin typeface="+mj-lt"/>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V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La lettre S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I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68052">
                <a:tc>
                  <a:txBody>
                    <a:bodyPr/>
                    <a:lstStyle/>
                    <a:p>
                      <a:r>
                        <a:rPr lang="fr-FR" sz="1200" b="0" kern="1200" dirty="0" smtClean="0">
                          <a:solidFill>
                            <a:schemeClr val="tx1"/>
                          </a:solidFill>
                          <a:latin typeface="+mn-lt"/>
                          <a:ea typeface="+mn-ea"/>
                          <a:cs typeface="+mn-cs"/>
                        </a:rPr>
                        <a:t>La lettre M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28575"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b="0" kern="1200" dirty="0" smtClean="0">
                          <a:solidFill>
                            <a:schemeClr val="tx1"/>
                          </a:solidFill>
                          <a:latin typeface="+mn-lt"/>
                          <a:ea typeface="+mn-ea"/>
                          <a:cs typeface="+mn-cs"/>
                        </a:rPr>
                        <a:t>La lettre X  est la …………. </a:t>
                      </a:r>
                      <a:r>
                        <a:rPr lang="fr-FR" sz="1200" b="0" kern="1200" baseline="30000" dirty="0" smtClean="0">
                          <a:solidFill>
                            <a:schemeClr val="tx1"/>
                          </a:solidFill>
                          <a:latin typeface="+mn-lt"/>
                          <a:ea typeface="+mn-ea"/>
                          <a:cs typeface="+mn-cs"/>
                        </a:rPr>
                        <a:t>ème </a:t>
                      </a:r>
                      <a:r>
                        <a:rPr lang="fr-FR" sz="1200" b="0" kern="1200" dirty="0" smtClean="0">
                          <a:solidFill>
                            <a:schemeClr val="tx1"/>
                          </a:solidFill>
                          <a:latin typeface="+mn-lt"/>
                          <a:ea typeface="+mn-ea"/>
                          <a:cs typeface="+mn-cs"/>
                        </a:rPr>
                        <a:t>lettre de l’alphabet.</a:t>
                      </a:r>
                      <a:endParaRPr lang="fr-FR" sz="1200" b="0" kern="1200" dirty="0">
                        <a:solidFill>
                          <a:schemeClr val="tx1"/>
                        </a:solidFill>
                        <a:latin typeface="+mn-lt"/>
                        <a:ea typeface="+mn-ea"/>
                        <a:cs typeface="+mn-cs"/>
                      </a:endParaRPr>
                    </a:p>
                  </a:txBody>
                  <a:tcPr anchor="ctr">
                    <a:lnL w="28575"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27" name="Groupe 26"/>
          <p:cNvGrpSpPr/>
          <p:nvPr/>
        </p:nvGrpSpPr>
        <p:grpSpPr>
          <a:xfrm>
            <a:off x="116632" y="3728864"/>
            <a:ext cx="360040" cy="461665"/>
            <a:chOff x="116632" y="1352600"/>
            <a:chExt cx="360040" cy="461665"/>
          </a:xfrm>
        </p:grpSpPr>
        <p:sp>
          <p:nvSpPr>
            <p:cNvPr id="28" name="Ellipse 27"/>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0" name="ZoneTexte 29"/>
          <p:cNvSpPr txBox="1"/>
          <p:nvPr/>
        </p:nvSpPr>
        <p:spPr>
          <a:xfrm>
            <a:off x="476672" y="3894366"/>
            <a:ext cx="6192688" cy="338554"/>
          </a:xfrm>
          <a:prstGeom prst="rect">
            <a:avLst/>
          </a:prstGeom>
          <a:noFill/>
        </p:spPr>
        <p:txBody>
          <a:bodyPr wrap="square" rtlCol="0">
            <a:spAutoFit/>
          </a:bodyPr>
          <a:lstStyle/>
          <a:p>
            <a:r>
              <a:rPr lang="fr-FR" sz="1600" u="sng" dirty="0" smtClean="0">
                <a:latin typeface="SimpleRonde" pitchFamily="2" charset="0"/>
              </a:rPr>
              <a:t>Récris les mots de ces listes dans l’ordre alphabétique.</a:t>
            </a:r>
            <a:endParaRPr lang="fr-FR" sz="1600" u="sng" dirty="0">
              <a:latin typeface="SimpleRonde" pitchFamily="2" charset="0"/>
            </a:endParaRPr>
          </a:p>
        </p:txBody>
      </p:sp>
      <p:sp>
        <p:nvSpPr>
          <p:cNvPr id="2" name="ZoneTexte 1"/>
          <p:cNvSpPr txBox="1"/>
          <p:nvPr/>
        </p:nvSpPr>
        <p:spPr>
          <a:xfrm>
            <a:off x="116632" y="4304928"/>
            <a:ext cx="6552728" cy="307777"/>
          </a:xfrm>
          <a:prstGeom prst="rect">
            <a:avLst/>
          </a:prstGeom>
          <a:noFill/>
        </p:spPr>
        <p:txBody>
          <a:bodyPr wrap="square" rtlCol="0">
            <a:spAutoFit/>
          </a:bodyPr>
          <a:lstStyle/>
          <a:p>
            <a:pPr algn="ctr"/>
            <a:r>
              <a:rPr lang="fr-FR" sz="1400" b="1" i="1" dirty="0" smtClean="0"/>
              <a:t>résoudre – problème – solution – résolution – rectangle</a:t>
            </a:r>
            <a:endParaRPr lang="fr-FR" sz="1400" b="1" i="1" dirty="0"/>
          </a:p>
        </p:txBody>
      </p:sp>
      <p:pic>
        <p:nvPicPr>
          <p:cNvPr id="4" name="Image 3"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4664968"/>
            <a:ext cx="6192688" cy="502778"/>
          </a:xfrm>
          <a:prstGeom prst="rect">
            <a:avLst/>
          </a:prstGeom>
        </p:spPr>
      </p:pic>
      <p:sp>
        <p:nvSpPr>
          <p:cNvPr id="31" name="ZoneTexte 30"/>
          <p:cNvSpPr txBox="1"/>
          <p:nvPr/>
        </p:nvSpPr>
        <p:spPr>
          <a:xfrm>
            <a:off x="116632" y="5325342"/>
            <a:ext cx="6552728" cy="307777"/>
          </a:xfrm>
          <a:prstGeom prst="rect">
            <a:avLst/>
          </a:prstGeom>
          <a:noFill/>
        </p:spPr>
        <p:txBody>
          <a:bodyPr wrap="square" rtlCol="0">
            <a:spAutoFit/>
          </a:bodyPr>
          <a:lstStyle/>
          <a:p>
            <a:pPr algn="ctr"/>
            <a:r>
              <a:rPr lang="fr-FR" sz="1400" b="1" i="1" dirty="0"/>
              <a:t>solution – solide – souligner – soustraction </a:t>
            </a:r>
            <a:r>
              <a:rPr lang="fr-FR" sz="1400" b="1" i="1" dirty="0" smtClean="0"/>
              <a:t>– situer</a:t>
            </a:r>
            <a:endParaRPr lang="fr-FR" sz="1400" b="1" i="1" dirty="0"/>
          </a:p>
        </p:txBody>
      </p:sp>
      <p:pic>
        <p:nvPicPr>
          <p:cNvPr id="32" name="Image 3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476672" y="5685382"/>
            <a:ext cx="6192688" cy="502778"/>
          </a:xfrm>
          <a:prstGeom prst="rect">
            <a:avLst/>
          </a:prstGeom>
        </p:spPr>
      </p:pic>
      <p:grpSp>
        <p:nvGrpSpPr>
          <p:cNvPr id="33" name="Groupe 32"/>
          <p:cNvGrpSpPr/>
          <p:nvPr/>
        </p:nvGrpSpPr>
        <p:grpSpPr>
          <a:xfrm>
            <a:off x="116632" y="6537176"/>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sz="2400"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6702678"/>
            <a:ext cx="6192688" cy="338554"/>
          </a:xfrm>
          <a:prstGeom prst="rect">
            <a:avLst/>
          </a:prstGeom>
          <a:noFill/>
        </p:spPr>
        <p:txBody>
          <a:bodyPr wrap="square" rtlCol="0">
            <a:spAutoFit/>
          </a:bodyPr>
          <a:lstStyle/>
          <a:p>
            <a:r>
              <a:rPr lang="fr-FR" sz="1600" u="sng" dirty="0" smtClean="0">
                <a:latin typeface="SimpleRonde" pitchFamily="2" charset="0"/>
              </a:rPr>
              <a:t>Retrouve la place du mot en cochant la bonne case.</a:t>
            </a:r>
            <a:endParaRPr lang="fr-FR" sz="1600" u="sng" dirty="0">
              <a:latin typeface="SimpleRonde" pitchFamily="2" charset="0"/>
            </a:endParaRPr>
          </a:p>
        </p:txBody>
      </p:sp>
      <p:sp>
        <p:nvSpPr>
          <p:cNvPr id="37" name="Carré corné 36"/>
          <p:cNvSpPr/>
          <p:nvPr/>
        </p:nvSpPr>
        <p:spPr>
          <a:xfrm rot="509975">
            <a:off x="136912" y="7412431"/>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balai</a:t>
            </a:r>
            <a:endParaRPr lang="fr-FR" dirty="0">
              <a:solidFill>
                <a:schemeClr val="tx1"/>
              </a:solidFill>
            </a:endParaRPr>
          </a:p>
        </p:txBody>
      </p:sp>
      <p:sp>
        <p:nvSpPr>
          <p:cNvPr id="38" name="Carré corné 37"/>
          <p:cNvSpPr/>
          <p:nvPr/>
        </p:nvSpPr>
        <p:spPr>
          <a:xfrm rot="21275712">
            <a:off x="131026" y="8283915"/>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tente</a:t>
            </a:r>
            <a:endParaRPr lang="fr-FR" dirty="0">
              <a:solidFill>
                <a:schemeClr val="tx1"/>
              </a:solidFill>
            </a:endParaRPr>
          </a:p>
        </p:txBody>
      </p:sp>
      <p:sp>
        <p:nvSpPr>
          <p:cNvPr id="39" name="Carré corné 38"/>
          <p:cNvSpPr/>
          <p:nvPr/>
        </p:nvSpPr>
        <p:spPr>
          <a:xfrm rot="509975">
            <a:off x="136912" y="9140623"/>
            <a:ext cx="1152128" cy="360040"/>
          </a:xfrm>
          <a:prstGeom prst="foldedCorner">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chemeClr val="tx1"/>
                </a:solidFill>
              </a:rPr>
              <a:t>rideau</a:t>
            </a:r>
            <a:endParaRPr lang="fr-FR" dirty="0">
              <a:solidFill>
                <a:schemeClr val="tx1"/>
              </a:solidFill>
            </a:endParaRPr>
          </a:p>
        </p:txBody>
      </p:sp>
      <p:graphicFrame>
        <p:nvGraphicFramePr>
          <p:cNvPr id="40" name="Tableau 39"/>
          <p:cNvGraphicFramePr>
            <a:graphicFrameLocks noGrp="1"/>
          </p:cNvGraphicFramePr>
          <p:nvPr>
            <p:extLst>
              <p:ext uri="{D42A27DB-BD31-4B8C-83A1-F6EECF244321}">
                <p14:modId xmlns:p14="http://schemas.microsoft.com/office/powerpoint/2010/main" val="2325548808"/>
              </p:ext>
            </p:extLst>
          </p:nvPr>
        </p:nvGraphicFramePr>
        <p:xfrm>
          <a:off x="1772816" y="7484798"/>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bol</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boule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buste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1" name="Tableau 40"/>
          <p:cNvGraphicFramePr>
            <a:graphicFrameLocks noGrp="1"/>
          </p:cNvGraphicFramePr>
          <p:nvPr>
            <p:extLst>
              <p:ext uri="{D42A27DB-BD31-4B8C-83A1-F6EECF244321}">
                <p14:modId xmlns:p14="http://schemas.microsoft.com/office/powerpoint/2010/main" val="3804940997"/>
              </p:ext>
            </p:extLst>
          </p:nvPr>
        </p:nvGraphicFramePr>
        <p:xfrm>
          <a:off x="1786533" y="8326576"/>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tableau</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tâche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trait</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graphicFrame>
        <p:nvGraphicFramePr>
          <p:cNvPr id="42" name="Tableau 41"/>
          <p:cNvGraphicFramePr>
            <a:graphicFrameLocks noGrp="1"/>
          </p:cNvGraphicFramePr>
          <p:nvPr>
            <p:extLst>
              <p:ext uri="{D42A27DB-BD31-4B8C-83A1-F6EECF244321}">
                <p14:modId xmlns:p14="http://schemas.microsoft.com/office/powerpoint/2010/main" val="180088928"/>
              </p:ext>
            </p:extLst>
          </p:nvPr>
        </p:nvGraphicFramePr>
        <p:xfrm>
          <a:off x="1782341" y="9201472"/>
          <a:ext cx="4824536" cy="370840"/>
        </p:xfrm>
        <a:graphic>
          <a:graphicData uri="http://schemas.openxmlformats.org/drawingml/2006/table">
            <a:tbl>
              <a:tblPr firstRow="1" bandRow="1">
                <a:tableStyleId>{5C22544A-7EE6-4342-B048-85BDC9FD1C3A}</a:tableStyleId>
              </a:tblPr>
              <a:tblGrid>
                <a:gridCol w="576064"/>
                <a:gridCol w="884670"/>
                <a:gridCol w="555490"/>
                <a:gridCol w="905244"/>
                <a:gridCol w="534916"/>
                <a:gridCol w="925818"/>
                <a:gridCol w="442334"/>
              </a:tblGrid>
              <a:tr h="370840">
                <a:tc>
                  <a:txBody>
                    <a:bodyPr/>
                    <a:lstStyle/>
                    <a:p>
                      <a:pPr algn="ct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pivoine</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pont</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fr-FR" sz="1400" dirty="0" smtClean="0">
                          <a:solidFill>
                            <a:schemeClr val="tx1"/>
                          </a:solidFill>
                        </a:rPr>
                        <a:t>rouleau</a:t>
                      </a:r>
                      <a:endParaRPr lang="fr-FR" sz="14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effectLst>
                            <a:outerShdw blurRad="38100" dist="38100" dir="2700000" algn="tl">
                              <a:srgbClr val="000000">
                                <a:alpha val="43137"/>
                              </a:srgbClr>
                            </a:outerShdw>
                          </a:effectLst>
                          <a:sym typeface="Wingdings"/>
                        </a:rPr>
                        <a:t></a:t>
                      </a:r>
                      <a:endParaRPr lang="fr-FR" sz="1400" dirty="0" smtClean="0">
                        <a:solidFill>
                          <a:schemeClr val="tx1"/>
                        </a:solidFill>
                        <a:effectLst>
                          <a:outerShdw blurRad="38100" dist="38100" dir="2700000" algn="tl">
                            <a:srgbClr val="000000">
                              <a:alpha val="43137"/>
                            </a:srgbClr>
                          </a:outerShdw>
                        </a:effectLs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43" name="Rectangle à coins arrondis 42"/>
          <p:cNvSpPr/>
          <p:nvPr/>
        </p:nvSpPr>
        <p:spPr>
          <a:xfrm>
            <a:off x="6568752" y="150402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4" name="Rectangle à coins arrondis 43"/>
          <p:cNvSpPr/>
          <p:nvPr/>
        </p:nvSpPr>
        <p:spPr>
          <a:xfrm>
            <a:off x="6578277" y="388028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45" name="Rectangle à coins arrondis 44"/>
          <p:cNvSpPr/>
          <p:nvPr/>
        </p:nvSpPr>
        <p:spPr>
          <a:xfrm>
            <a:off x="6578277" y="666684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4186386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rmAutofit fontScale="77500" lnSpcReduction="20000"/>
          </a:bodyPr>
          <a:lstStyle/>
          <a:p>
            <a:r>
              <a:rPr lang="fr-FR" dirty="0" smtClean="0"/>
              <a:t>Les différents sens d’un mot</a:t>
            </a:r>
            <a:endParaRPr lang="fr-FR" dirty="0"/>
          </a:p>
        </p:txBody>
      </p:sp>
      <p:grpSp>
        <p:nvGrpSpPr>
          <p:cNvPr id="3" name="Groupe 2"/>
          <p:cNvGrpSpPr/>
          <p:nvPr/>
        </p:nvGrpSpPr>
        <p:grpSpPr>
          <a:xfrm>
            <a:off x="116632" y="1784648"/>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876172"/>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phrase, colorie l’explication qui correspond au mot en gras.</a:t>
            </a:r>
            <a:endParaRPr lang="fr-FR" sz="1400" u="sng" dirty="0">
              <a:latin typeface="SimpleRonde" pitchFamily="2" charset="0"/>
            </a:endParaRPr>
          </a:p>
        </p:txBody>
      </p:sp>
      <p:sp>
        <p:nvSpPr>
          <p:cNvPr id="7" name="Rectangle à coins arrondis 6"/>
          <p:cNvSpPr/>
          <p:nvPr/>
        </p:nvSpPr>
        <p:spPr>
          <a:xfrm>
            <a:off x="6568752" y="193606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p:cNvSpPr txBox="1"/>
          <p:nvPr/>
        </p:nvSpPr>
        <p:spPr>
          <a:xfrm>
            <a:off x="1696099" y="2864766"/>
            <a:ext cx="3465802" cy="276999"/>
          </a:xfrm>
          <a:prstGeom prst="rect">
            <a:avLst/>
          </a:prstGeom>
          <a:noFill/>
        </p:spPr>
        <p:txBody>
          <a:bodyPr wrap="square" rtlCol="0">
            <a:spAutoFit/>
          </a:bodyPr>
          <a:lstStyle/>
          <a:p>
            <a:r>
              <a:rPr lang="fr-FR" sz="1200" dirty="0" smtClean="0"/>
              <a:t>Mon frère a choisi le plus gros </a:t>
            </a:r>
            <a:r>
              <a:rPr lang="fr-FR" sz="1200" b="1" dirty="0" smtClean="0"/>
              <a:t>morceau</a:t>
            </a:r>
            <a:r>
              <a:rPr lang="fr-FR" sz="1200" dirty="0" smtClean="0"/>
              <a:t> de gâteau.</a:t>
            </a:r>
            <a:endParaRPr lang="fr-FR" sz="1200" dirty="0"/>
          </a:p>
        </p:txBody>
      </p:sp>
      <p:sp>
        <p:nvSpPr>
          <p:cNvPr id="9" name="Carré corné 8"/>
          <p:cNvSpPr/>
          <p:nvPr/>
        </p:nvSpPr>
        <p:spPr>
          <a:xfrm>
            <a:off x="692696" y="3152799"/>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Carré corné 9"/>
          <p:cNvSpPr/>
          <p:nvPr/>
        </p:nvSpPr>
        <p:spPr>
          <a:xfrm>
            <a:off x="3638727" y="3152799"/>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92696" y="3152799"/>
            <a:ext cx="2736304" cy="276999"/>
          </a:xfrm>
          <a:prstGeom prst="rect">
            <a:avLst/>
          </a:prstGeom>
          <a:noFill/>
        </p:spPr>
        <p:txBody>
          <a:bodyPr wrap="square" rtlCol="0">
            <a:spAutoFit/>
          </a:bodyPr>
          <a:lstStyle/>
          <a:p>
            <a:pPr algn="ctr"/>
            <a:r>
              <a:rPr lang="fr-FR" sz="1200" dirty="0" smtClean="0"/>
              <a:t>Un bout, une part.</a:t>
            </a:r>
            <a:endParaRPr lang="fr-FR" sz="1200" dirty="0"/>
          </a:p>
        </p:txBody>
      </p:sp>
      <p:sp>
        <p:nvSpPr>
          <p:cNvPr id="12" name="ZoneTexte 11"/>
          <p:cNvSpPr txBox="1"/>
          <p:nvPr/>
        </p:nvSpPr>
        <p:spPr>
          <a:xfrm>
            <a:off x="3638727" y="3152798"/>
            <a:ext cx="2736304" cy="276999"/>
          </a:xfrm>
          <a:prstGeom prst="rect">
            <a:avLst/>
          </a:prstGeom>
          <a:noFill/>
        </p:spPr>
        <p:txBody>
          <a:bodyPr wrap="square" rtlCol="0">
            <a:spAutoFit/>
          </a:bodyPr>
          <a:lstStyle/>
          <a:p>
            <a:pPr algn="ctr"/>
            <a:r>
              <a:rPr lang="fr-FR" sz="1200" dirty="0" smtClean="0"/>
              <a:t>Un air de musique.</a:t>
            </a:r>
            <a:endParaRPr lang="fr-FR" sz="1200" dirty="0"/>
          </a:p>
        </p:txBody>
      </p:sp>
      <p:sp>
        <p:nvSpPr>
          <p:cNvPr id="13" name="ZoneTexte 12"/>
          <p:cNvSpPr txBox="1"/>
          <p:nvPr/>
        </p:nvSpPr>
        <p:spPr>
          <a:xfrm>
            <a:off x="1696099" y="3584847"/>
            <a:ext cx="3465802" cy="276999"/>
          </a:xfrm>
          <a:prstGeom prst="rect">
            <a:avLst/>
          </a:prstGeom>
          <a:noFill/>
        </p:spPr>
        <p:txBody>
          <a:bodyPr wrap="square" rtlCol="0">
            <a:spAutoFit/>
          </a:bodyPr>
          <a:lstStyle/>
          <a:p>
            <a:pPr algn="ctr"/>
            <a:r>
              <a:rPr lang="fr-FR" sz="1200" dirty="0" smtClean="0"/>
              <a:t>La </a:t>
            </a:r>
            <a:r>
              <a:rPr lang="fr-FR" sz="1200" b="1" dirty="0" smtClean="0"/>
              <a:t>bise</a:t>
            </a:r>
            <a:r>
              <a:rPr lang="fr-FR" sz="1200" dirty="0" smtClean="0"/>
              <a:t> souffle très fort chez nous.</a:t>
            </a:r>
            <a:endParaRPr lang="fr-FR" sz="1200" dirty="0"/>
          </a:p>
        </p:txBody>
      </p:sp>
      <p:sp>
        <p:nvSpPr>
          <p:cNvPr id="14" name="Carré corné 13"/>
          <p:cNvSpPr/>
          <p:nvPr/>
        </p:nvSpPr>
        <p:spPr>
          <a:xfrm>
            <a:off x="692696" y="3872880"/>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Carré corné 14"/>
          <p:cNvSpPr/>
          <p:nvPr/>
        </p:nvSpPr>
        <p:spPr>
          <a:xfrm>
            <a:off x="3638727" y="3872880"/>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692696" y="3872880"/>
            <a:ext cx="2736304" cy="276999"/>
          </a:xfrm>
          <a:prstGeom prst="rect">
            <a:avLst/>
          </a:prstGeom>
          <a:noFill/>
        </p:spPr>
        <p:txBody>
          <a:bodyPr wrap="square" rtlCol="0">
            <a:spAutoFit/>
          </a:bodyPr>
          <a:lstStyle/>
          <a:p>
            <a:pPr algn="ctr"/>
            <a:r>
              <a:rPr lang="fr-FR" sz="1200" dirty="0" smtClean="0"/>
              <a:t>Un vent froid et sec.</a:t>
            </a:r>
            <a:endParaRPr lang="fr-FR" sz="1200" dirty="0"/>
          </a:p>
        </p:txBody>
      </p:sp>
      <p:sp>
        <p:nvSpPr>
          <p:cNvPr id="17" name="ZoneTexte 16"/>
          <p:cNvSpPr txBox="1"/>
          <p:nvPr/>
        </p:nvSpPr>
        <p:spPr>
          <a:xfrm>
            <a:off x="3638727" y="3872879"/>
            <a:ext cx="2736304" cy="276999"/>
          </a:xfrm>
          <a:prstGeom prst="rect">
            <a:avLst/>
          </a:prstGeom>
          <a:noFill/>
        </p:spPr>
        <p:txBody>
          <a:bodyPr wrap="square" rtlCol="0">
            <a:spAutoFit/>
          </a:bodyPr>
          <a:lstStyle/>
          <a:p>
            <a:pPr algn="ctr"/>
            <a:r>
              <a:rPr lang="fr-FR" sz="1200" dirty="0" smtClean="0"/>
              <a:t>Un baiser.</a:t>
            </a:r>
            <a:endParaRPr lang="fr-FR" sz="1200" dirty="0"/>
          </a:p>
        </p:txBody>
      </p:sp>
      <p:sp>
        <p:nvSpPr>
          <p:cNvPr id="18" name="ZoneTexte 17"/>
          <p:cNvSpPr txBox="1"/>
          <p:nvPr/>
        </p:nvSpPr>
        <p:spPr>
          <a:xfrm>
            <a:off x="1696099" y="4376935"/>
            <a:ext cx="3465802" cy="276999"/>
          </a:xfrm>
          <a:prstGeom prst="rect">
            <a:avLst/>
          </a:prstGeom>
          <a:noFill/>
        </p:spPr>
        <p:txBody>
          <a:bodyPr wrap="square" rtlCol="0">
            <a:spAutoFit/>
          </a:bodyPr>
          <a:lstStyle/>
          <a:p>
            <a:pPr algn="ctr"/>
            <a:r>
              <a:rPr lang="fr-FR" sz="1200" dirty="0" smtClean="0"/>
              <a:t>Le garçon de café a posé la </a:t>
            </a:r>
            <a:r>
              <a:rPr lang="fr-FR" sz="1200" b="1" dirty="0" smtClean="0"/>
              <a:t>note</a:t>
            </a:r>
            <a:r>
              <a:rPr lang="fr-FR" sz="1200" dirty="0" smtClean="0"/>
              <a:t> sur notre table.</a:t>
            </a:r>
            <a:endParaRPr lang="fr-FR" sz="1200" dirty="0"/>
          </a:p>
        </p:txBody>
      </p:sp>
      <p:sp>
        <p:nvSpPr>
          <p:cNvPr id="19" name="Carré corné 18"/>
          <p:cNvSpPr/>
          <p:nvPr/>
        </p:nvSpPr>
        <p:spPr>
          <a:xfrm>
            <a:off x="692696" y="4664968"/>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Carré corné 19"/>
          <p:cNvSpPr/>
          <p:nvPr/>
        </p:nvSpPr>
        <p:spPr>
          <a:xfrm>
            <a:off x="3638727" y="4664968"/>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92696" y="4664968"/>
            <a:ext cx="2736304" cy="276999"/>
          </a:xfrm>
          <a:prstGeom prst="rect">
            <a:avLst/>
          </a:prstGeom>
          <a:noFill/>
        </p:spPr>
        <p:txBody>
          <a:bodyPr wrap="square" rtlCol="0">
            <a:spAutoFit/>
          </a:bodyPr>
          <a:lstStyle/>
          <a:p>
            <a:pPr algn="ctr"/>
            <a:r>
              <a:rPr lang="fr-FR" sz="1200" dirty="0" smtClean="0"/>
              <a:t>Une facture.</a:t>
            </a:r>
            <a:endParaRPr lang="fr-FR" sz="1200" dirty="0"/>
          </a:p>
        </p:txBody>
      </p:sp>
      <p:sp>
        <p:nvSpPr>
          <p:cNvPr id="22" name="ZoneTexte 21"/>
          <p:cNvSpPr txBox="1"/>
          <p:nvPr/>
        </p:nvSpPr>
        <p:spPr>
          <a:xfrm>
            <a:off x="3638727" y="4664967"/>
            <a:ext cx="2736304" cy="276999"/>
          </a:xfrm>
          <a:prstGeom prst="rect">
            <a:avLst/>
          </a:prstGeom>
          <a:noFill/>
        </p:spPr>
        <p:txBody>
          <a:bodyPr wrap="square" rtlCol="0">
            <a:spAutoFit/>
          </a:bodyPr>
          <a:lstStyle/>
          <a:p>
            <a:pPr algn="ctr"/>
            <a:r>
              <a:rPr lang="fr-FR" sz="1200" dirty="0" smtClean="0"/>
              <a:t>Un signe qui représente un son.</a:t>
            </a:r>
            <a:endParaRPr lang="fr-FR" sz="1200" dirty="0"/>
          </a:p>
        </p:txBody>
      </p:sp>
      <p:sp>
        <p:nvSpPr>
          <p:cNvPr id="23" name="ZoneTexte 22"/>
          <p:cNvSpPr txBox="1"/>
          <p:nvPr/>
        </p:nvSpPr>
        <p:spPr>
          <a:xfrm>
            <a:off x="548680" y="5691269"/>
            <a:ext cx="6120680"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nom à ses différents sens.</a:t>
            </a:r>
            <a:endParaRPr lang="fr-FR" sz="1400" u="sng" dirty="0">
              <a:latin typeface="SimpleRonde" pitchFamily="2" charset="0"/>
            </a:endParaRPr>
          </a:p>
        </p:txBody>
      </p:sp>
      <p:grpSp>
        <p:nvGrpSpPr>
          <p:cNvPr id="24" name="Groupe 23"/>
          <p:cNvGrpSpPr/>
          <p:nvPr/>
        </p:nvGrpSpPr>
        <p:grpSpPr>
          <a:xfrm>
            <a:off x="116632" y="5627836"/>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7" name="Rectangle à coins arrondis 26"/>
          <p:cNvSpPr/>
          <p:nvPr/>
        </p:nvSpPr>
        <p:spPr>
          <a:xfrm>
            <a:off x="6568752" y="577925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28" name="Tableau 27"/>
          <p:cNvGraphicFramePr>
            <a:graphicFrameLocks noGrp="1"/>
          </p:cNvGraphicFramePr>
          <p:nvPr>
            <p:extLst>
              <p:ext uri="{D42A27DB-BD31-4B8C-83A1-F6EECF244321}">
                <p14:modId xmlns:p14="http://schemas.microsoft.com/office/powerpoint/2010/main" val="2478965903"/>
              </p:ext>
            </p:extLst>
          </p:nvPr>
        </p:nvGraphicFramePr>
        <p:xfrm>
          <a:off x="980728" y="6314008"/>
          <a:ext cx="5544616" cy="2656840"/>
        </p:xfrm>
        <a:graphic>
          <a:graphicData uri="http://schemas.openxmlformats.org/drawingml/2006/table">
            <a:tbl>
              <a:tblPr bandRow="1">
                <a:tableStyleId>{5C22544A-7EE6-4342-B048-85BDC9FD1C3A}</a:tableStyleId>
              </a:tblPr>
              <a:tblGrid>
                <a:gridCol w="1368152"/>
                <a:gridCol w="602867"/>
                <a:gridCol w="1168704"/>
                <a:gridCol w="2404893"/>
              </a:tblGrid>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amas de choses disposées les unes</a:t>
                      </a:r>
                      <a:r>
                        <a:rPr lang="fr-FR" sz="1200" baseline="0" dirty="0" smtClean="0">
                          <a:latin typeface="Comic Sans MS" pitchFamily="66" charset="0"/>
                        </a:rPr>
                        <a:t> sur les autres.</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une</a:t>
                      </a:r>
                      <a:r>
                        <a:rPr lang="fr-FR" sz="1200" baseline="0" dirty="0" smtClean="0">
                          <a:latin typeface="Comic Sans MS" pitchFamily="66" charset="0"/>
                        </a:rPr>
                        <a:t> pile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fine couche à la surface de quelques chose.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une pellicule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partie verte et</a:t>
                      </a:r>
                      <a:r>
                        <a:rPr lang="fr-FR" sz="1200" baseline="0" dirty="0" smtClean="0">
                          <a:latin typeface="Comic Sans MS" pitchFamily="66" charset="0"/>
                        </a:rPr>
                        <a:t> plate d’une plante.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une feuille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batterie fournissant de l’électricité.</a:t>
                      </a:r>
                      <a:endParaRPr lang="fr-FR" sz="1200" dirty="0">
                        <a:latin typeface="Comic Sans MS" pitchFamily="66" charset="0"/>
                      </a:endParaRPr>
                    </a:p>
                  </a:txBody>
                  <a:tcPr anchor="ctr">
                    <a:solidFill>
                      <a:schemeClr val="bg1"/>
                    </a:solidFill>
                  </a:tcPr>
                </a:tc>
              </a:tr>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page</a:t>
                      </a:r>
                      <a:r>
                        <a:rPr lang="fr-FR" sz="1200" baseline="0" dirty="0" smtClean="0">
                          <a:latin typeface="Comic Sans MS" pitchFamily="66" charset="0"/>
                        </a:rPr>
                        <a:t> d’un livre.</a:t>
                      </a:r>
                      <a:endParaRPr lang="fr-FR" sz="1200" dirty="0">
                        <a:latin typeface="Comic Sans MS" pitchFamily="66" charset="0"/>
                      </a:endParaRPr>
                    </a:p>
                  </a:txBody>
                  <a:tcPr anchor="ctr">
                    <a:solidFill>
                      <a:schemeClr val="bg1"/>
                    </a:solidFill>
                  </a:tcPr>
                </a:tc>
              </a:tr>
              <a:tr h="370840">
                <a:tc>
                  <a:txBody>
                    <a:bodyPr/>
                    <a:lstStyle/>
                    <a:p>
                      <a:endParaRPr lang="fr-FR" sz="120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feuille souple destinée à la</a:t>
                      </a:r>
                      <a:r>
                        <a:rPr lang="fr-FR" sz="1200" baseline="0" dirty="0" smtClean="0">
                          <a:latin typeface="Comic Sans MS" pitchFamily="66" charset="0"/>
                        </a:rPr>
                        <a:t> photo.</a:t>
                      </a:r>
                      <a:endParaRPr lang="fr-FR" sz="12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57774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rmAutofit fontScale="77500" lnSpcReduction="20000"/>
          </a:bodyPr>
          <a:lstStyle/>
          <a:p>
            <a:r>
              <a:rPr lang="fr-FR" dirty="0" smtClean="0"/>
              <a:t>Les différents sens d’un mot</a:t>
            </a:r>
            <a:endParaRPr lang="fr-FR" dirty="0"/>
          </a:p>
        </p:txBody>
      </p:sp>
      <p:grpSp>
        <p:nvGrpSpPr>
          <p:cNvPr id="3" name="Groupe 2"/>
          <p:cNvGrpSpPr/>
          <p:nvPr/>
        </p:nvGrpSpPr>
        <p:grpSpPr>
          <a:xfrm>
            <a:off x="116632" y="1784648"/>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876172"/>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phrase, colorie l’explication qui correspond au mot en gras.</a:t>
            </a:r>
            <a:endParaRPr lang="fr-FR" sz="1400" u="sng" dirty="0">
              <a:latin typeface="SimpleRonde" pitchFamily="2" charset="0"/>
            </a:endParaRPr>
          </a:p>
        </p:txBody>
      </p:sp>
      <p:sp>
        <p:nvSpPr>
          <p:cNvPr id="7" name="Rectangle à coins arrondis 6"/>
          <p:cNvSpPr/>
          <p:nvPr/>
        </p:nvSpPr>
        <p:spPr>
          <a:xfrm>
            <a:off x="6568752" y="193606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p:cNvSpPr txBox="1"/>
          <p:nvPr/>
        </p:nvSpPr>
        <p:spPr>
          <a:xfrm>
            <a:off x="1696099" y="2864766"/>
            <a:ext cx="3465802" cy="276999"/>
          </a:xfrm>
          <a:prstGeom prst="rect">
            <a:avLst/>
          </a:prstGeom>
          <a:noFill/>
        </p:spPr>
        <p:txBody>
          <a:bodyPr wrap="square" rtlCol="0">
            <a:spAutoFit/>
          </a:bodyPr>
          <a:lstStyle/>
          <a:p>
            <a:r>
              <a:rPr lang="fr-FR" sz="1200" dirty="0" smtClean="0"/>
              <a:t>Ce n’est pas bon pour la santé de </a:t>
            </a:r>
            <a:r>
              <a:rPr lang="fr-FR" sz="1200" b="1" dirty="0" smtClean="0"/>
              <a:t>sauter</a:t>
            </a:r>
            <a:r>
              <a:rPr lang="fr-FR" sz="1200" dirty="0" smtClean="0"/>
              <a:t> un repas.</a:t>
            </a:r>
            <a:endParaRPr lang="fr-FR" sz="1200" dirty="0"/>
          </a:p>
        </p:txBody>
      </p:sp>
      <p:sp>
        <p:nvSpPr>
          <p:cNvPr id="9" name="Carré corné 8"/>
          <p:cNvSpPr/>
          <p:nvPr/>
        </p:nvSpPr>
        <p:spPr>
          <a:xfrm>
            <a:off x="692696" y="3152799"/>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Carré corné 9"/>
          <p:cNvSpPr/>
          <p:nvPr/>
        </p:nvSpPr>
        <p:spPr>
          <a:xfrm>
            <a:off x="3638727" y="3152799"/>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92696" y="3152799"/>
            <a:ext cx="2736304" cy="276999"/>
          </a:xfrm>
          <a:prstGeom prst="rect">
            <a:avLst/>
          </a:prstGeom>
          <a:noFill/>
        </p:spPr>
        <p:txBody>
          <a:bodyPr wrap="square" rtlCol="0">
            <a:spAutoFit/>
          </a:bodyPr>
          <a:lstStyle/>
          <a:p>
            <a:pPr algn="ctr"/>
            <a:r>
              <a:rPr lang="fr-FR" sz="1200" dirty="0" smtClean="0"/>
              <a:t>Faire un bon.</a:t>
            </a:r>
            <a:endParaRPr lang="fr-FR" sz="1200" dirty="0"/>
          </a:p>
        </p:txBody>
      </p:sp>
      <p:sp>
        <p:nvSpPr>
          <p:cNvPr id="12" name="ZoneTexte 11"/>
          <p:cNvSpPr txBox="1"/>
          <p:nvPr/>
        </p:nvSpPr>
        <p:spPr>
          <a:xfrm>
            <a:off x="3638727" y="3152798"/>
            <a:ext cx="2736304" cy="276999"/>
          </a:xfrm>
          <a:prstGeom prst="rect">
            <a:avLst/>
          </a:prstGeom>
          <a:noFill/>
        </p:spPr>
        <p:txBody>
          <a:bodyPr wrap="square" rtlCol="0">
            <a:spAutoFit/>
          </a:bodyPr>
          <a:lstStyle/>
          <a:p>
            <a:pPr algn="ctr"/>
            <a:r>
              <a:rPr lang="fr-FR" sz="1200" dirty="0" smtClean="0"/>
              <a:t>Ne pas manger.</a:t>
            </a:r>
            <a:endParaRPr lang="fr-FR" sz="1200" dirty="0"/>
          </a:p>
        </p:txBody>
      </p:sp>
      <p:sp>
        <p:nvSpPr>
          <p:cNvPr id="13" name="ZoneTexte 12"/>
          <p:cNvSpPr txBox="1"/>
          <p:nvPr/>
        </p:nvSpPr>
        <p:spPr>
          <a:xfrm>
            <a:off x="1696099" y="3584847"/>
            <a:ext cx="3465802" cy="276999"/>
          </a:xfrm>
          <a:prstGeom prst="rect">
            <a:avLst/>
          </a:prstGeom>
          <a:noFill/>
        </p:spPr>
        <p:txBody>
          <a:bodyPr wrap="square" rtlCol="0">
            <a:spAutoFit/>
          </a:bodyPr>
          <a:lstStyle/>
          <a:p>
            <a:pPr algn="ctr"/>
            <a:r>
              <a:rPr lang="fr-FR" sz="1200" dirty="0" smtClean="0"/>
              <a:t>Le facteur nous apporte une </a:t>
            </a:r>
            <a:r>
              <a:rPr lang="fr-FR" sz="1200" b="1" dirty="0" smtClean="0"/>
              <a:t>lettre</a:t>
            </a:r>
            <a:r>
              <a:rPr lang="fr-FR" sz="1200" dirty="0" smtClean="0"/>
              <a:t> de grand-mère.</a:t>
            </a:r>
            <a:endParaRPr lang="fr-FR" sz="1200" dirty="0"/>
          </a:p>
        </p:txBody>
      </p:sp>
      <p:sp>
        <p:nvSpPr>
          <p:cNvPr id="14" name="Carré corné 13"/>
          <p:cNvSpPr/>
          <p:nvPr/>
        </p:nvSpPr>
        <p:spPr>
          <a:xfrm>
            <a:off x="692696" y="3872880"/>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Carré corné 14"/>
          <p:cNvSpPr/>
          <p:nvPr/>
        </p:nvSpPr>
        <p:spPr>
          <a:xfrm>
            <a:off x="3638727" y="3872880"/>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692696" y="3872880"/>
            <a:ext cx="2736304" cy="276999"/>
          </a:xfrm>
          <a:prstGeom prst="rect">
            <a:avLst/>
          </a:prstGeom>
          <a:noFill/>
        </p:spPr>
        <p:txBody>
          <a:bodyPr wrap="square" rtlCol="0">
            <a:spAutoFit/>
          </a:bodyPr>
          <a:lstStyle/>
          <a:p>
            <a:pPr algn="ctr"/>
            <a:r>
              <a:rPr lang="fr-FR" sz="1200" dirty="0" smtClean="0"/>
              <a:t>Signe de l’alphabet.</a:t>
            </a:r>
            <a:endParaRPr lang="fr-FR" sz="1200" dirty="0"/>
          </a:p>
        </p:txBody>
      </p:sp>
      <p:sp>
        <p:nvSpPr>
          <p:cNvPr id="17" name="ZoneTexte 16"/>
          <p:cNvSpPr txBox="1"/>
          <p:nvPr/>
        </p:nvSpPr>
        <p:spPr>
          <a:xfrm>
            <a:off x="3638727" y="3872879"/>
            <a:ext cx="2736304" cy="276999"/>
          </a:xfrm>
          <a:prstGeom prst="rect">
            <a:avLst/>
          </a:prstGeom>
          <a:noFill/>
        </p:spPr>
        <p:txBody>
          <a:bodyPr wrap="square" rtlCol="0">
            <a:spAutoFit/>
          </a:bodyPr>
          <a:lstStyle/>
          <a:p>
            <a:pPr algn="ctr"/>
            <a:r>
              <a:rPr lang="fr-FR" sz="1200" dirty="0" smtClean="0"/>
              <a:t>Courrier postal.</a:t>
            </a:r>
            <a:endParaRPr lang="fr-FR" sz="1200" dirty="0"/>
          </a:p>
        </p:txBody>
      </p:sp>
      <p:sp>
        <p:nvSpPr>
          <p:cNvPr id="18" name="ZoneTexte 17"/>
          <p:cNvSpPr txBox="1"/>
          <p:nvPr/>
        </p:nvSpPr>
        <p:spPr>
          <a:xfrm>
            <a:off x="1268760" y="4376935"/>
            <a:ext cx="4320480" cy="276999"/>
          </a:xfrm>
          <a:prstGeom prst="rect">
            <a:avLst/>
          </a:prstGeom>
          <a:noFill/>
        </p:spPr>
        <p:txBody>
          <a:bodyPr wrap="square" rtlCol="0">
            <a:spAutoFit/>
          </a:bodyPr>
          <a:lstStyle/>
          <a:p>
            <a:pPr algn="ctr"/>
            <a:r>
              <a:rPr lang="fr-FR" sz="1200" dirty="0" smtClean="0"/>
              <a:t>Ce matin, je me suis réveillée couverte de </a:t>
            </a:r>
            <a:r>
              <a:rPr lang="fr-FR" sz="1200" b="1" dirty="0" smtClean="0"/>
              <a:t>boutons</a:t>
            </a:r>
            <a:r>
              <a:rPr lang="fr-FR" sz="1200" dirty="0" smtClean="0"/>
              <a:t>.</a:t>
            </a:r>
            <a:endParaRPr lang="fr-FR" sz="1200" dirty="0"/>
          </a:p>
        </p:txBody>
      </p:sp>
      <p:sp>
        <p:nvSpPr>
          <p:cNvPr id="19" name="Carré corné 18"/>
          <p:cNvSpPr/>
          <p:nvPr/>
        </p:nvSpPr>
        <p:spPr>
          <a:xfrm>
            <a:off x="692696" y="4664968"/>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Carré corné 19"/>
          <p:cNvSpPr/>
          <p:nvPr/>
        </p:nvSpPr>
        <p:spPr>
          <a:xfrm>
            <a:off x="3638727" y="4664968"/>
            <a:ext cx="2736304" cy="288032"/>
          </a:xfrm>
          <a:prstGeom prst="foldedCorner">
            <a:avLst/>
          </a:prstGeom>
          <a:solidFill>
            <a:schemeClr val="bg1"/>
          </a:solidFill>
          <a:ln w="19050">
            <a:solidFill>
              <a:schemeClr val="tx1">
                <a:lumMod val="65000"/>
                <a:lumOff val="3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92696" y="4664968"/>
            <a:ext cx="2736304" cy="276999"/>
          </a:xfrm>
          <a:prstGeom prst="rect">
            <a:avLst/>
          </a:prstGeom>
          <a:noFill/>
        </p:spPr>
        <p:txBody>
          <a:bodyPr wrap="square" rtlCol="0">
            <a:spAutoFit/>
          </a:bodyPr>
          <a:lstStyle/>
          <a:p>
            <a:pPr algn="ctr"/>
            <a:r>
              <a:rPr lang="fr-FR" sz="1200" dirty="0" smtClean="0"/>
              <a:t>Petite pièce cousue sur un bouton.</a:t>
            </a:r>
            <a:endParaRPr lang="fr-FR" sz="1200" dirty="0"/>
          </a:p>
        </p:txBody>
      </p:sp>
      <p:sp>
        <p:nvSpPr>
          <p:cNvPr id="22" name="ZoneTexte 21"/>
          <p:cNvSpPr txBox="1"/>
          <p:nvPr/>
        </p:nvSpPr>
        <p:spPr>
          <a:xfrm>
            <a:off x="3638727" y="4664967"/>
            <a:ext cx="2736304" cy="276999"/>
          </a:xfrm>
          <a:prstGeom prst="rect">
            <a:avLst/>
          </a:prstGeom>
          <a:noFill/>
        </p:spPr>
        <p:txBody>
          <a:bodyPr wrap="square" rtlCol="0">
            <a:spAutoFit/>
          </a:bodyPr>
          <a:lstStyle/>
          <a:p>
            <a:pPr algn="ctr"/>
            <a:r>
              <a:rPr lang="fr-FR" sz="1200" dirty="0" smtClean="0"/>
              <a:t>Rougeur de la peau.</a:t>
            </a:r>
            <a:endParaRPr lang="fr-FR" sz="1200" dirty="0"/>
          </a:p>
        </p:txBody>
      </p:sp>
      <p:sp>
        <p:nvSpPr>
          <p:cNvPr id="23" name="ZoneTexte 22"/>
          <p:cNvSpPr txBox="1"/>
          <p:nvPr/>
        </p:nvSpPr>
        <p:spPr>
          <a:xfrm>
            <a:off x="548680" y="5691269"/>
            <a:ext cx="6120680"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nom à ses différents sens.</a:t>
            </a:r>
            <a:endParaRPr lang="fr-FR" sz="1400" u="sng" dirty="0">
              <a:latin typeface="SimpleRonde" pitchFamily="2" charset="0"/>
            </a:endParaRPr>
          </a:p>
        </p:txBody>
      </p:sp>
      <p:grpSp>
        <p:nvGrpSpPr>
          <p:cNvPr id="24" name="Groupe 23"/>
          <p:cNvGrpSpPr/>
          <p:nvPr/>
        </p:nvGrpSpPr>
        <p:grpSpPr>
          <a:xfrm>
            <a:off x="116632" y="5627836"/>
            <a:ext cx="360040" cy="461665"/>
            <a:chOff x="116632" y="1352600"/>
            <a:chExt cx="360040" cy="461665"/>
          </a:xfrm>
        </p:grpSpPr>
        <p:sp>
          <p:nvSpPr>
            <p:cNvPr id="25" name="Ellipse 2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7" name="Rectangle à coins arrondis 26"/>
          <p:cNvSpPr/>
          <p:nvPr/>
        </p:nvSpPr>
        <p:spPr>
          <a:xfrm>
            <a:off x="6568752" y="577925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28" name="Tableau 27"/>
          <p:cNvGraphicFramePr>
            <a:graphicFrameLocks noGrp="1"/>
          </p:cNvGraphicFramePr>
          <p:nvPr>
            <p:extLst>
              <p:ext uri="{D42A27DB-BD31-4B8C-83A1-F6EECF244321}">
                <p14:modId xmlns:p14="http://schemas.microsoft.com/office/powerpoint/2010/main" val="1714707546"/>
              </p:ext>
            </p:extLst>
          </p:nvPr>
        </p:nvGraphicFramePr>
        <p:xfrm>
          <a:off x="980728" y="6314008"/>
          <a:ext cx="5544616" cy="2397760"/>
        </p:xfrm>
        <a:graphic>
          <a:graphicData uri="http://schemas.openxmlformats.org/drawingml/2006/table">
            <a:tbl>
              <a:tblPr bandRow="1">
                <a:tableStyleId>{5C22544A-7EE6-4342-B048-85BDC9FD1C3A}</a:tableStyleId>
              </a:tblPr>
              <a:tblGrid>
                <a:gridCol w="1368152"/>
                <a:gridCol w="602867"/>
                <a:gridCol w="1168704"/>
                <a:gridCol w="2404893"/>
              </a:tblGrid>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pièce de tissu légère et transparente.</a:t>
                      </a:r>
                      <a:endParaRPr lang="fr-FR" sz="1200" dirty="0">
                        <a:latin typeface="Comic Sans MS" pitchFamily="66" charset="0"/>
                      </a:endParaRPr>
                    </a:p>
                  </a:txBody>
                  <a:tcPr anchor="ctr">
                    <a:solidFill>
                      <a:schemeClr val="bg1"/>
                    </a:solidFill>
                  </a:tcPr>
                </a:tc>
              </a:tr>
              <a:tr h="370840">
                <a:tc>
                  <a:txBody>
                    <a:bodyPr/>
                    <a:lstStyle/>
                    <a:p>
                      <a:r>
                        <a:rPr lang="fr-FR" sz="1200" baseline="0" dirty="0" smtClean="0">
                          <a:latin typeface="Comic Sans MS" pitchFamily="66" charset="0"/>
                        </a:rPr>
                        <a:t>voile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donner un coup.</a:t>
                      </a:r>
                      <a:endParaRPr lang="fr-FR" sz="1200" dirty="0">
                        <a:latin typeface="Comic Sans MS" pitchFamily="66" charset="0"/>
                      </a:endParaRPr>
                    </a:p>
                  </a:txBody>
                  <a:tcPr anchor="ctr">
                    <a:solidFill>
                      <a:schemeClr val="bg1"/>
                    </a:solidFill>
                  </a:tcPr>
                </a:tc>
              </a:tr>
              <a:tr h="370840">
                <a:tc>
                  <a:txBody>
                    <a:bodyPr/>
                    <a:lstStyle/>
                    <a:p>
                      <a:r>
                        <a:rPr lang="fr-FR" sz="1200" baseline="0" dirty="0" smtClean="0">
                          <a:latin typeface="Comic Sans MS" pitchFamily="66" charset="0"/>
                        </a:rPr>
                        <a:t>terre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sol dans lequel poussent les végétaux.</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frapper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sport nautique.</a:t>
                      </a:r>
                      <a:endParaRPr lang="fr-FR" sz="1200" dirty="0">
                        <a:latin typeface="Comic Sans MS" pitchFamily="66" charset="0"/>
                      </a:endParaRPr>
                    </a:p>
                  </a:txBody>
                  <a:tcPr anchor="ctr">
                    <a:solidFill>
                      <a:schemeClr val="bg1"/>
                    </a:solidFill>
                  </a:tcPr>
                </a:tc>
              </a:tr>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planète du système solaire.</a:t>
                      </a:r>
                      <a:endParaRPr lang="fr-FR" sz="1200" dirty="0">
                        <a:latin typeface="Comic Sans MS" pitchFamily="66" charset="0"/>
                      </a:endParaRPr>
                    </a:p>
                  </a:txBody>
                  <a:tcPr anchor="ctr">
                    <a:solidFill>
                      <a:schemeClr val="bg1"/>
                    </a:solidFill>
                  </a:tcPr>
                </a:tc>
              </a:tr>
              <a:tr h="370840">
                <a:tc>
                  <a:txBody>
                    <a:bodyPr/>
                    <a:lstStyle/>
                    <a:p>
                      <a:endParaRPr lang="fr-FR" sz="120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frapper</a:t>
                      </a:r>
                      <a:r>
                        <a:rPr lang="fr-FR" sz="1200" baseline="0" dirty="0" smtClean="0">
                          <a:latin typeface="Comic Sans MS" pitchFamily="66" charset="0"/>
                        </a:rPr>
                        <a:t> un texte.</a:t>
                      </a:r>
                      <a:endParaRPr lang="fr-FR" sz="1200" dirty="0">
                        <a:latin typeface="Comic Sans MS" pitchFamily="66" charset="0"/>
                      </a:endParaRPr>
                    </a:p>
                  </a:txBody>
                  <a:tcPr anchor="ctr">
                    <a:solidFill>
                      <a:schemeClr val="bg1"/>
                    </a:solidFill>
                  </a:tcPr>
                </a:tc>
              </a:tr>
            </a:tbl>
          </a:graphicData>
        </a:graphic>
      </p:graphicFrame>
    </p:spTree>
    <p:extLst>
      <p:ext uri="{BB962C8B-B14F-4D97-AF65-F5344CB8AC3E}">
        <p14:creationId xmlns:p14="http://schemas.microsoft.com/office/powerpoint/2010/main" val="361075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rmAutofit fontScale="77500" lnSpcReduction="20000"/>
          </a:bodyPr>
          <a:lstStyle/>
          <a:p>
            <a:r>
              <a:rPr lang="fr-FR" dirty="0" smtClean="0"/>
              <a:t>Les différents sens d’un mot</a:t>
            </a:r>
            <a:endParaRPr lang="fr-FR" dirty="0"/>
          </a:p>
        </p:txBody>
      </p:sp>
      <p:sp>
        <p:nvSpPr>
          <p:cNvPr id="3" name="ZoneTexte 2"/>
          <p:cNvSpPr txBox="1"/>
          <p:nvPr/>
        </p:nvSpPr>
        <p:spPr>
          <a:xfrm>
            <a:off x="548680" y="5950597"/>
            <a:ext cx="6120680" cy="388568"/>
          </a:xfrm>
          <a:prstGeom prst="rect">
            <a:avLst/>
          </a:prstGeom>
          <a:noFill/>
        </p:spPr>
        <p:txBody>
          <a:bodyPr wrap="square" rtlCol="0">
            <a:spAutoFit/>
          </a:bodyPr>
          <a:lstStyle/>
          <a:p>
            <a:pPr>
              <a:lnSpc>
                <a:spcPct val="150000"/>
              </a:lnSpc>
            </a:pPr>
            <a:r>
              <a:rPr lang="fr-FR" sz="1400" u="sng" dirty="0" smtClean="0">
                <a:latin typeface="SimpleRonde" pitchFamily="2" charset="0"/>
              </a:rPr>
              <a:t>Relie chaque nom à ses différents sens.</a:t>
            </a:r>
            <a:endParaRPr lang="fr-FR" sz="1400" u="sng" dirty="0">
              <a:latin typeface="SimpleRonde" pitchFamily="2" charset="0"/>
            </a:endParaRPr>
          </a:p>
        </p:txBody>
      </p:sp>
      <p:grpSp>
        <p:nvGrpSpPr>
          <p:cNvPr id="4" name="Groupe 3"/>
          <p:cNvGrpSpPr/>
          <p:nvPr/>
        </p:nvGrpSpPr>
        <p:grpSpPr>
          <a:xfrm>
            <a:off x="116632" y="5887164"/>
            <a:ext cx="360040" cy="461665"/>
            <a:chOff x="116632" y="1352600"/>
            <a:chExt cx="360040" cy="461665"/>
          </a:xfrm>
        </p:grpSpPr>
        <p:sp>
          <p:nvSpPr>
            <p:cNvPr id="5" name="Ellipse 4"/>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7" name="Rectangle à coins arrondis 6"/>
          <p:cNvSpPr/>
          <p:nvPr/>
        </p:nvSpPr>
        <p:spPr>
          <a:xfrm>
            <a:off x="6568752" y="603858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3820818503"/>
              </p:ext>
            </p:extLst>
          </p:nvPr>
        </p:nvGraphicFramePr>
        <p:xfrm>
          <a:off x="980728" y="6573336"/>
          <a:ext cx="5544616" cy="2484120"/>
        </p:xfrm>
        <a:graphic>
          <a:graphicData uri="http://schemas.openxmlformats.org/drawingml/2006/table">
            <a:tbl>
              <a:tblPr bandRow="1">
                <a:tableStyleId>{5C22544A-7EE6-4342-B048-85BDC9FD1C3A}</a:tableStyleId>
              </a:tblPr>
              <a:tblGrid>
                <a:gridCol w="1368152"/>
                <a:gridCol w="602867"/>
                <a:gridCol w="1168704"/>
                <a:gridCol w="2404893"/>
              </a:tblGrid>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partie</a:t>
                      </a:r>
                      <a:r>
                        <a:rPr lang="fr-FR" sz="1200" baseline="0" dirty="0" smtClean="0">
                          <a:latin typeface="Comic Sans MS" pitchFamily="66" charset="0"/>
                        </a:rPr>
                        <a:t> plate et verte d’une plante.</a:t>
                      </a:r>
                      <a:endParaRPr lang="fr-FR" sz="1200" dirty="0">
                        <a:latin typeface="Comic Sans MS" pitchFamily="66" charset="0"/>
                      </a:endParaRPr>
                    </a:p>
                  </a:txBody>
                  <a:tcPr anchor="ctr">
                    <a:solidFill>
                      <a:schemeClr val="bg1"/>
                    </a:solidFill>
                  </a:tcPr>
                </a:tc>
              </a:tr>
              <a:tr h="370840">
                <a:tc>
                  <a:txBody>
                    <a:bodyPr/>
                    <a:lstStyle/>
                    <a:p>
                      <a:r>
                        <a:rPr lang="fr-FR" sz="1200" baseline="0" dirty="0" smtClean="0">
                          <a:latin typeface="Comic Sans MS" pitchFamily="66" charset="0"/>
                        </a:rPr>
                        <a:t>limite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demander un produit.</a:t>
                      </a:r>
                      <a:endParaRPr lang="fr-FR" sz="1200" dirty="0">
                        <a:latin typeface="Comic Sans MS" pitchFamily="66" charset="0"/>
                      </a:endParaRPr>
                    </a:p>
                  </a:txBody>
                  <a:tcPr anchor="ctr">
                    <a:solidFill>
                      <a:schemeClr val="bg1"/>
                    </a:solidFill>
                  </a:tcPr>
                </a:tc>
              </a:tr>
              <a:tr h="370840">
                <a:tc>
                  <a:txBody>
                    <a:bodyPr/>
                    <a:lstStyle/>
                    <a:p>
                      <a:r>
                        <a:rPr lang="fr-FR" sz="1200" baseline="0" dirty="0" smtClean="0">
                          <a:latin typeface="Comic Sans MS" pitchFamily="66" charset="0"/>
                        </a:rPr>
                        <a:t>feuille</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début ou fin d’une période.</a:t>
                      </a:r>
                      <a:endParaRPr lang="fr-FR" sz="1200" dirty="0">
                        <a:latin typeface="Comic Sans MS" pitchFamily="66" charset="0"/>
                      </a:endParaRPr>
                    </a:p>
                  </a:txBody>
                  <a:tcPr anchor="ctr">
                    <a:solidFill>
                      <a:schemeClr val="bg1"/>
                    </a:solidFill>
                  </a:tcPr>
                </a:tc>
              </a:tr>
              <a:tr h="370840">
                <a:tc>
                  <a:txBody>
                    <a:bodyPr/>
                    <a:lstStyle/>
                    <a:p>
                      <a:r>
                        <a:rPr lang="fr-FR" sz="1200" dirty="0" smtClean="0">
                          <a:latin typeface="Comic Sans MS" pitchFamily="66" charset="0"/>
                        </a:rPr>
                        <a:t>commander</a:t>
                      </a:r>
                      <a:endParaRPr lang="fr-FR" sz="1200" dirty="0">
                        <a:latin typeface="Comic Sans MS" pitchFamily="66" charset="0"/>
                      </a:endParaRPr>
                    </a:p>
                  </a:txBody>
                  <a:tcPr anchor="ctr">
                    <a:solidFill>
                      <a:schemeClr val="bg1"/>
                    </a:solidFill>
                  </a:tcPr>
                </a:tc>
                <a:tc>
                  <a:txBody>
                    <a:bodyPr/>
                    <a:lstStyle/>
                    <a:p>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morceau de papier rectangulaire.</a:t>
                      </a:r>
                      <a:endParaRPr lang="fr-FR" sz="1200" dirty="0">
                        <a:latin typeface="Comic Sans MS" pitchFamily="66" charset="0"/>
                      </a:endParaRPr>
                    </a:p>
                  </a:txBody>
                  <a:tcPr anchor="ctr">
                    <a:solidFill>
                      <a:schemeClr val="bg1"/>
                    </a:solidFill>
                  </a:tcPr>
                </a:tc>
              </a:tr>
              <a:tr h="370840">
                <a:tc>
                  <a:txBody>
                    <a:bodyPr/>
                    <a:lstStyle/>
                    <a:p>
                      <a:endParaRPr lang="fr-FR" sz="1200" dirty="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être le chef.</a:t>
                      </a:r>
                      <a:endParaRPr lang="fr-FR" sz="1200" dirty="0">
                        <a:latin typeface="Comic Sans MS" pitchFamily="66" charset="0"/>
                      </a:endParaRPr>
                    </a:p>
                  </a:txBody>
                  <a:tcPr anchor="ctr">
                    <a:solidFill>
                      <a:schemeClr val="bg1"/>
                    </a:solidFill>
                  </a:tcPr>
                </a:tc>
              </a:tr>
              <a:tr h="370840">
                <a:tc>
                  <a:txBody>
                    <a:bodyPr/>
                    <a:lstStyle/>
                    <a:p>
                      <a:endParaRPr lang="fr-FR" sz="1200">
                        <a:latin typeface="Comic Sans MS" pitchFamily="66" charset="0"/>
                      </a:endParaRPr>
                    </a:p>
                  </a:txBody>
                  <a:tcPr anchor="ctr">
                    <a:solidFill>
                      <a:schemeClr val="bg1"/>
                    </a:solidFill>
                  </a:tcPr>
                </a:tc>
                <a:tc>
                  <a:txBody>
                    <a:bodyPr/>
                    <a:lstStyle/>
                    <a:p>
                      <a:endParaRPr lang="fr-FR" sz="1200" dirty="0">
                        <a:latin typeface="Comic Sans MS" pitchFamily="66" charset="0"/>
                      </a:endParaRPr>
                    </a:p>
                  </a:txBody>
                  <a:tcPr anchor="ctr">
                    <a:solidFill>
                      <a:schemeClr val="bg1"/>
                    </a:solidFill>
                  </a:tcPr>
                </a:tc>
                <a:tc>
                  <a:txBody>
                    <a:bodyPr/>
                    <a:lstStyle/>
                    <a:p>
                      <a:pPr algn="r"/>
                      <a:r>
                        <a:rPr lang="fr-FR" sz="900" dirty="0" smtClean="0">
                          <a:latin typeface="Comic Sans MS" pitchFamily="66" charset="0"/>
                          <a:sym typeface="Wingdings"/>
                        </a:rPr>
                        <a:t></a:t>
                      </a:r>
                      <a:endParaRPr lang="fr-FR" sz="900" dirty="0">
                        <a:latin typeface="Comic Sans MS" pitchFamily="66" charset="0"/>
                      </a:endParaRPr>
                    </a:p>
                  </a:txBody>
                  <a:tcPr anchor="ctr">
                    <a:solidFill>
                      <a:schemeClr val="bg1"/>
                    </a:solidFill>
                  </a:tcPr>
                </a:tc>
                <a:tc>
                  <a:txBody>
                    <a:bodyPr/>
                    <a:lstStyle/>
                    <a:p>
                      <a:r>
                        <a:rPr lang="fr-FR" sz="1200" dirty="0" smtClean="0">
                          <a:latin typeface="Comic Sans MS" pitchFamily="66" charset="0"/>
                        </a:rPr>
                        <a:t>point</a:t>
                      </a:r>
                      <a:r>
                        <a:rPr lang="fr-FR" sz="1200" baseline="0" dirty="0" smtClean="0">
                          <a:latin typeface="Comic Sans MS" pitchFamily="66" charset="0"/>
                        </a:rPr>
                        <a:t> au-delà duquel on ne peut pas aller.</a:t>
                      </a:r>
                      <a:endParaRPr lang="fr-FR" sz="1200" dirty="0">
                        <a:latin typeface="Comic Sans MS" pitchFamily="66" charset="0"/>
                      </a:endParaRPr>
                    </a:p>
                  </a:txBody>
                  <a:tcPr anchor="ctr">
                    <a:solidFill>
                      <a:schemeClr val="bg1"/>
                    </a:solidFill>
                  </a:tcPr>
                </a:tc>
              </a:tr>
            </a:tbl>
          </a:graphicData>
        </a:graphic>
      </p:graphicFrame>
      <p:grpSp>
        <p:nvGrpSpPr>
          <p:cNvPr id="9" name="Groupe 8"/>
          <p:cNvGrpSpPr/>
          <p:nvPr/>
        </p:nvGrpSpPr>
        <p:grpSpPr>
          <a:xfrm>
            <a:off x="116632" y="1424608"/>
            <a:ext cx="360040" cy="461665"/>
            <a:chOff x="116632" y="1352600"/>
            <a:chExt cx="360040" cy="461665"/>
          </a:xfrm>
        </p:grpSpPr>
        <p:sp>
          <p:nvSpPr>
            <p:cNvPr id="10" name="Ellipse 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2" name="ZoneTexte 11"/>
          <p:cNvSpPr txBox="1"/>
          <p:nvPr/>
        </p:nvSpPr>
        <p:spPr>
          <a:xfrm>
            <a:off x="476672" y="1516132"/>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les phrases suivantes puis recopie la définition du dictionnaire qui correspond au mot en gras.</a:t>
            </a:r>
            <a:endParaRPr lang="fr-FR" sz="1400" u="sng" dirty="0">
              <a:latin typeface="SimpleRonde" pitchFamily="2" charset="0"/>
            </a:endParaRPr>
          </a:p>
        </p:txBody>
      </p:sp>
      <p:sp>
        <p:nvSpPr>
          <p:cNvPr id="13" name="Rectangle à coins arrondis 12"/>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4" name="ZoneTexte 13"/>
          <p:cNvSpPr txBox="1"/>
          <p:nvPr/>
        </p:nvSpPr>
        <p:spPr>
          <a:xfrm>
            <a:off x="207715" y="2587769"/>
            <a:ext cx="6461645" cy="646331"/>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pPr algn="just"/>
            <a:r>
              <a:rPr lang="fr-FR" sz="1200" b="1" dirty="0" smtClean="0">
                <a:latin typeface="Comic Sans MS" pitchFamily="66" charset="0"/>
              </a:rPr>
              <a:t>Table </a:t>
            </a:r>
            <a:r>
              <a:rPr lang="fr-FR" sz="1200" i="1" dirty="0" smtClean="0">
                <a:latin typeface="Comic Sans MS" pitchFamily="66" charset="0"/>
              </a:rPr>
              <a:t>n. f. </a:t>
            </a:r>
            <a:r>
              <a:rPr lang="fr-FR" sz="1200" dirty="0" smtClean="0">
                <a:latin typeface="Comic Sans MS" pitchFamily="66" charset="0"/>
              </a:rPr>
              <a:t>1) </a:t>
            </a:r>
            <a:r>
              <a:rPr lang="fr-FR" sz="1200" dirty="0">
                <a:latin typeface="Comic Sans MS" pitchFamily="66" charset="0"/>
              </a:rPr>
              <a:t>Meuble composé d'un plateau horizontal reposant sur un ou plusieurs pieds ou </a:t>
            </a:r>
            <a:r>
              <a:rPr lang="fr-FR" sz="1200" dirty="0" smtClean="0">
                <a:latin typeface="Comic Sans MS" pitchFamily="66" charset="0"/>
              </a:rPr>
              <a:t>supports. 2) Tableau qui donne tous les produits de deux nombres compris entre 1 et 10.</a:t>
            </a:r>
            <a:endParaRPr lang="fr-FR" sz="1200" dirty="0">
              <a:latin typeface="Comic Sans MS" pitchFamily="66" charset="0"/>
            </a:endParaRPr>
          </a:p>
        </p:txBody>
      </p:sp>
      <p:sp>
        <p:nvSpPr>
          <p:cNvPr id="15" name="Rectangle 14"/>
          <p:cNvSpPr/>
          <p:nvPr/>
        </p:nvSpPr>
        <p:spPr>
          <a:xfrm>
            <a:off x="207715" y="4676001"/>
            <a:ext cx="6562253" cy="276999"/>
          </a:xfrm>
          <a:prstGeom prst="rect">
            <a:avLst/>
          </a:prstGeom>
        </p:spPr>
        <p:txBody>
          <a:bodyPr wrap="square">
            <a:spAutoFit/>
          </a:bodyPr>
          <a:lstStyle/>
          <a:p>
            <a:r>
              <a:rPr lang="fr-FR" sz="1200" dirty="0" smtClean="0">
                <a:latin typeface="Comic Sans MS" pitchFamily="66" charset="0"/>
              </a:rPr>
              <a:t>Il a posé les assiettes et les couverts sur la </a:t>
            </a:r>
            <a:r>
              <a:rPr lang="fr-FR" sz="1200" b="1" dirty="0" smtClean="0">
                <a:latin typeface="Comic Sans MS" pitchFamily="66" charset="0"/>
              </a:rPr>
              <a:t>table</a:t>
            </a:r>
            <a:r>
              <a:rPr lang="fr-FR" sz="1200" dirty="0" smtClean="0">
                <a:latin typeface="Comic Sans MS" pitchFamily="66" charset="0"/>
              </a:rPr>
              <a:t>.</a:t>
            </a:r>
            <a:endParaRPr lang="fr-FR" sz="1200" dirty="0">
              <a:latin typeface="Comic Sans MS" pitchFamily="66" charset="0"/>
            </a:endParaRPr>
          </a:p>
        </p:txBody>
      </p:sp>
      <p:sp>
        <p:nvSpPr>
          <p:cNvPr id="16" name="Rectangle 15"/>
          <p:cNvSpPr/>
          <p:nvPr/>
        </p:nvSpPr>
        <p:spPr>
          <a:xfrm>
            <a:off x="207715" y="3523873"/>
            <a:ext cx="6562253" cy="276999"/>
          </a:xfrm>
          <a:prstGeom prst="rect">
            <a:avLst/>
          </a:prstGeom>
        </p:spPr>
        <p:txBody>
          <a:bodyPr wrap="square">
            <a:spAutoFit/>
          </a:bodyPr>
          <a:lstStyle/>
          <a:p>
            <a:r>
              <a:rPr lang="fr-FR" sz="1200" dirty="0" smtClean="0">
                <a:latin typeface="Comic Sans MS" pitchFamily="66" charset="0"/>
              </a:rPr>
              <a:t>Nous devons connaitre nos </a:t>
            </a:r>
            <a:r>
              <a:rPr lang="fr-FR" sz="1200" b="1" dirty="0" smtClean="0">
                <a:latin typeface="Comic Sans MS" pitchFamily="66" charset="0"/>
              </a:rPr>
              <a:t>tables</a:t>
            </a:r>
            <a:r>
              <a:rPr lang="fr-FR" sz="1200" dirty="0" smtClean="0">
                <a:latin typeface="Comic Sans MS" pitchFamily="66" charset="0"/>
              </a:rPr>
              <a:t> de multiplication par cœur.</a:t>
            </a:r>
            <a:endParaRPr lang="fr-FR" sz="1200" dirty="0">
              <a:latin typeface="Comic Sans MS" pitchFamily="66" charset="0"/>
            </a:endParaRPr>
          </a:p>
        </p:txBody>
      </p:sp>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07715" y="3811905"/>
            <a:ext cx="6192688" cy="502778"/>
          </a:xfrm>
          <a:prstGeom prst="rect">
            <a:avLst/>
          </a:prstGeom>
        </p:spPr>
      </p:pic>
      <p:pic>
        <p:nvPicPr>
          <p:cNvPr id="18" name="Image 17"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07715" y="4954278"/>
            <a:ext cx="6192688" cy="502778"/>
          </a:xfrm>
          <a:prstGeom prst="rect">
            <a:avLst/>
          </a:prstGeom>
        </p:spPr>
      </p:pic>
    </p:spTree>
    <p:extLst>
      <p:ext uri="{BB962C8B-B14F-4D97-AF65-F5344CB8AC3E}">
        <p14:creationId xmlns:p14="http://schemas.microsoft.com/office/powerpoint/2010/main" val="107657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nchor="ctr">
            <a:normAutofit fontScale="77500" lnSpcReduction="20000"/>
          </a:bodyPr>
          <a:lstStyle/>
          <a:p>
            <a:r>
              <a:rPr lang="fr-FR" dirty="0" smtClean="0"/>
              <a:t>Les différents sens d’un mot</a:t>
            </a:r>
            <a:endParaRPr lang="fr-FR" dirty="0"/>
          </a:p>
        </p:txBody>
      </p:sp>
      <p:grpSp>
        <p:nvGrpSpPr>
          <p:cNvPr id="3" name="Groupe 2"/>
          <p:cNvGrpSpPr/>
          <p:nvPr/>
        </p:nvGrpSpPr>
        <p:grpSpPr>
          <a:xfrm>
            <a:off x="116632" y="1424608"/>
            <a:ext cx="360040" cy="461665"/>
            <a:chOff x="116632" y="1352600"/>
            <a:chExt cx="360040" cy="461665"/>
          </a:xfrm>
        </p:grpSpPr>
        <p:sp>
          <p:nvSpPr>
            <p:cNvPr id="4" name="Ellipse 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6" name="ZoneTexte 5"/>
          <p:cNvSpPr txBox="1"/>
          <p:nvPr/>
        </p:nvSpPr>
        <p:spPr>
          <a:xfrm>
            <a:off x="476672" y="1516132"/>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Lis les phrases suivantes puis recopie la définition du dictionnaire qui correspond au mot en gras.</a:t>
            </a:r>
            <a:endParaRPr lang="fr-FR" sz="1400" u="sng" dirty="0">
              <a:latin typeface="SimpleRonde" pitchFamily="2" charset="0"/>
            </a:endParaRPr>
          </a:p>
        </p:txBody>
      </p:sp>
      <p:sp>
        <p:nvSpPr>
          <p:cNvPr id="7" name="Rectangle à coins arrondis 6"/>
          <p:cNvSpPr/>
          <p:nvPr/>
        </p:nvSpPr>
        <p:spPr>
          <a:xfrm>
            <a:off x="6568752" y="1576028"/>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8" name="ZoneTexte 7"/>
          <p:cNvSpPr txBox="1"/>
          <p:nvPr/>
        </p:nvSpPr>
        <p:spPr>
          <a:xfrm>
            <a:off x="207715" y="2576736"/>
            <a:ext cx="6461645" cy="646331"/>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pPr algn="just"/>
            <a:r>
              <a:rPr lang="fr-FR" sz="1200" b="1" dirty="0" smtClean="0">
                <a:latin typeface="Comic Sans MS" pitchFamily="66" charset="0"/>
              </a:rPr>
              <a:t>Tableau </a:t>
            </a:r>
            <a:r>
              <a:rPr lang="fr-FR" sz="1200" i="1" dirty="0" smtClean="0">
                <a:latin typeface="Comic Sans MS" pitchFamily="66" charset="0"/>
              </a:rPr>
              <a:t>n. m. </a:t>
            </a:r>
            <a:r>
              <a:rPr lang="fr-FR" sz="1200" dirty="0" smtClean="0">
                <a:latin typeface="Comic Sans MS" pitchFamily="66" charset="0"/>
              </a:rPr>
              <a:t>1) </a:t>
            </a:r>
            <a:r>
              <a:rPr lang="fr-FR" sz="1200" dirty="0">
                <a:latin typeface="Comic Sans MS" pitchFamily="66" charset="0"/>
              </a:rPr>
              <a:t>Support mural d'écriture, sur la surface duquel on écrit avec un morceau de craie ou un feutre</a:t>
            </a:r>
            <a:r>
              <a:rPr lang="fr-FR" sz="1200" dirty="0" smtClean="0">
                <a:latin typeface="Comic Sans MS" pitchFamily="66" charset="0"/>
              </a:rPr>
              <a:t>. 2) </a:t>
            </a:r>
            <a:r>
              <a:rPr lang="fr-FR" sz="1200" dirty="0">
                <a:latin typeface="Comic Sans MS" pitchFamily="66" charset="0"/>
              </a:rPr>
              <a:t>Œuvre picturale exécutée sur </a:t>
            </a:r>
            <a:r>
              <a:rPr lang="fr-FR" sz="1200" dirty="0" smtClean="0">
                <a:latin typeface="Comic Sans MS" pitchFamily="66" charset="0"/>
              </a:rPr>
              <a:t>une toile généralement ornée d’un cadre.</a:t>
            </a:r>
            <a:endParaRPr lang="fr-FR" sz="1200" dirty="0">
              <a:latin typeface="Comic Sans MS" pitchFamily="66" charset="0"/>
            </a:endParaRPr>
          </a:p>
        </p:txBody>
      </p:sp>
      <p:sp>
        <p:nvSpPr>
          <p:cNvPr id="9" name="Rectangle 8"/>
          <p:cNvSpPr/>
          <p:nvPr/>
        </p:nvSpPr>
        <p:spPr>
          <a:xfrm>
            <a:off x="207715" y="4664968"/>
            <a:ext cx="6562253" cy="276999"/>
          </a:xfrm>
          <a:prstGeom prst="rect">
            <a:avLst/>
          </a:prstGeom>
        </p:spPr>
        <p:txBody>
          <a:bodyPr wrap="square">
            <a:spAutoFit/>
          </a:bodyPr>
          <a:lstStyle/>
          <a:p>
            <a:r>
              <a:rPr lang="fr-FR" sz="1200" dirty="0" smtClean="0">
                <a:latin typeface="Comic Sans MS" pitchFamily="66" charset="0"/>
              </a:rPr>
              <a:t>La maitresse écrit les devoirs au </a:t>
            </a:r>
            <a:r>
              <a:rPr lang="fr-FR" sz="1200" b="1" dirty="0" smtClean="0">
                <a:latin typeface="Comic Sans MS" pitchFamily="66" charset="0"/>
              </a:rPr>
              <a:t>tableau</a:t>
            </a:r>
            <a:r>
              <a:rPr lang="fr-FR" sz="1200" dirty="0" smtClean="0">
                <a:latin typeface="Comic Sans MS" pitchFamily="66" charset="0"/>
              </a:rPr>
              <a:t>.</a:t>
            </a:r>
            <a:endParaRPr lang="fr-FR" sz="1200" dirty="0">
              <a:latin typeface="Comic Sans MS" pitchFamily="66" charset="0"/>
            </a:endParaRPr>
          </a:p>
        </p:txBody>
      </p:sp>
      <p:sp>
        <p:nvSpPr>
          <p:cNvPr id="10" name="Rectangle 9"/>
          <p:cNvSpPr/>
          <p:nvPr/>
        </p:nvSpPr>
        <p:spPr>
          <a:xfrm>
            <a:off x="207715" y="3512840"/>
            <a:ext cx="6562253" cy="276999"/>
          </a:xfrm>
          <a:prstGeom prst="rect">
            <a:avLst/>
          </a:prstGeom>
        </p:spPr>
        <p:txBody>
          <a:bodyPr wrap="square">
            <a:spAutoFit/>
          </a:bodyPr>
          <a:lstStyle/>
          <a:p>
            <a:r>
              <a:rPr lang="fr-FR" sz="1200" dirty="0" smtClean="0">
                <a:latin typeface="Comic Sans MS" pitchFamily="66" charset="0"/>
              </a:rPr>
              <a:t>Ce peintre a réalisé un </a:t>
            </a:r>
            <a:r>
              <a:rPr lang="fr-FR" sz="1200" b="1" dirty="0" smtClean="0">
                <a:latin typeface="Comic Sans MS" pitchFamily="66" charset="0"/>
              </a:rPr>
              <a:t>tableau</a:t>
            </a:r>
            <a:r>
              <a:rPr lang="fr-FR" sz="1200" dirty="0" smtClean="0">
                <a:latin typeface="Comic Sans MS" pitchFamily="66" charset="0"/>
              </a:rPr>
              <a:t> magnifique représentant le sacre de Louis XIV.</a:t>
            </a:r>
            <a:endParaRPr lang="fr-FR" sz="1200" dirty="0">
              <a:latin typeface="Comic Sans MS" pitchFamily="66" charset="0"/>
            </a:endParaRPr>
          </a:p>
        </p:txBody>
      </p:sp>
      <p:pic>
        <p:nvPicPr>
          <p:cNvPr id="11" name="Image 10"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07715" y="3800872"/>
            <a:ext cx="6192688" cy="502778"/>
          </a:xfrm>
          <a:prstGeom prst="rect">
            <a:avLst/>
          </a:prstGeom>
        </p:spPr>
      </p:pic>
      <p:pic>
        <p:nvPicPr>
          <p:cNvPr id="12" name="Image 11"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9079"/>
          <a:stretch/>
        </p:blipFill>
        <p:spPr>
          <a:xfrm>
            <a:off x="207715" y="4943245"/>
            <a:ext cx="6192688" cy="502778"/>
          </a:xfrm>
          <a:prstGeom prst="rect">
            <a:avLst/>
          </a:prstGeom>
        </p:spPr>
      </p:pic>
      <p:grpSp>
        <p:nvGrpSpPr>
          <p:cNvPr id="33" name="Groupe 32"/>
          <p:cNvGrpSpPr/>
          <p:nvPr/>
        </p:nvGrpSpPr>
        <p:grpSpPr>
          <a:xfrm>
            <a:off x="116632" y="6013604"/>
            <a:ext cx="360040" cy="461665"/>
            <a:chOff x="116632" y="1352600"/>
            <a:chExt cx="360040" cy="461665"/>
          </a:xfrm>
        </p:grpSpPr>
        <p:sp>
          <p:nvSpPr>
            <p:cNvPr id="34" name="Ellipse 33"/>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36" name="ZoneTexte 35"/>
          <p:cNvSpPr txBox="1"/>
          <p:nvPr/>
        </p:nvSpPr>
        <p:spPr>
          <a:xfrm>
            <a:off x="476672" y="6105128"/>
            <a:ext cx="6092080" cy="738664"/>
          </a:xfrm>
          <a:prstGeom prst="rect">
            <a:avLst/>
          </a:prstGeom>
          <a:noFill/>
        </p:spPr>
        <p:txBody>
          <a:bodyPr wrap="square" rtlCol="0">
            <a:spAutoFit/>
          </a:bodyPr>
          <a:lstStyle/>
          <a:p>
            <a:pPr>
              <a:lnSpc>
                <a:spcPct val="150000"/>
              </a:lnSpc>
            </a:pPr>
            <a:r>
              <a:rPr lang="fr-FR" sz="1400" u="sng" dirty="0" smtClean="0">
                <a:latin typeface="SimpleRonde" pitchFamily="2" charset="0"/>
              </a:rPr>
              <a:t>Complète chaque paire de phrases par le mot qui convient :</a:t>
            </a:r>
          </a:p>
          <a:p>
            <a:pPr algn="ctr">
              <a:lnSpc>
                <a:spcPct val="150000"/>
              </a:lnSpc>
            </a:pPr>
            <a:r>
              <a:rPr lang="fr-FR" sz="1400" dirty="0" smtClean="0">
                <a:latin typeface="Comic Sans MS" pitchFamily="66" charset="0"/>
              </a:rPr>
              <a:t>plan, caractère, lit, place</a:t>
            </a:r>
            <a:endParaRPr lang="fr-FR" sz="1400" dirty="0">
              <a:latin typeface="Comic Sans MS" pitchFamily="66" charset="0"/>
            </a:endParaRPr>
          </a:p>
        </p:txBody>
      </p:sp>
      <p:sp>
        <p:nvSpPr>
          <p:cNvPr id="37" name="Rectangle à coins arrondis 36"/>
          <p:cNvSpPr/>
          <p:nvPr/>
        </p:nvSpPr>
        <p:spPr>
          <a:xfrm>
            <a:off x="6568752" y="6165024"/>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38" name="ZoneTexte 37"/>
          <p:cNvSpPr txBox="1"/>
          <p:nvPr/>
        </p:nvSpPr>
        <p:spPr>
          <a:xfrm>
            <a:off x="116633" y="7113240"/>
            <a:ext cx="6653336" cy="2400657"/>
          </a:xfrm>
          <a:prstGeom prst="rect">
            <a:avLst/>
          </a:prstGeom>
          <a:noFill/>
        </p:spPr>
        <p:txBody>
          <a:bodyPr wrap="square" rtlCol="0">
            <a:spAutoFit/>
          </a:bodyPr>
          <a:lstStyle/>
          <a:p>
            <a:pPr marL="228600" indent="-228600">
              <a:lnSpc>
                <a:spcPct val="250000"/>
              </a:lnSpc>
              <a:buAutoNum type="arabicPeriod"/>
            </a:pPr>
            <a:r>
              <a:rPr lang="fr-FR" sz="1200" dirty="0" smtClean="0">
                <a:latin typeface="Comic Sans MS" pitchFamily="66" charset="0"/>
              </a:rPr>
              <a:t>Le ________ de la rivière est à sec. / J’ai rangé mes couvertures sur mon ________ .</a:t>
            </a:r>
          </a:p>
          <a:p>
            <a:pPr marL="228600" indent="-228600">
              <a:lnSpc>
                <a:spcPct val="250000"/>
              </a:lnSpc>
              <a:buAutoNum type="arabicPeriod"/>
            </a:pPr>
            <a:r>
              <a:rPr lang="fr-FR" sz="1200" dirty="0" smtClean="0">
                <a:latin typeface="Comic Sans MS" pitchFamily="66" charset="0"/>
              </a:rPr>
              <a:t>Cet enfant a bon ______________. / Ce livre est écrit en gros ________________ .</a:t>
            </a:r>
          </a:p>
          <a:p>
            <a:pPr marL="228600" indent="-228600">
              <a:lnSpc>
                <a:spcPct val="250000"/>
              </a:lnSpc>
              <a:buAutoNum type="arabicPeriod"/>
            </a:pPr>
            <a:r>
              <a:rPr lang="fr-FR" sz="1200" dirty="0" smtClean="0">
                <a:latin typeface="Comic Sans MS" pitchFamily="66" charset="0"/>
              </a:rPr>
              <a:t>Cherche la rue sur le ______________. / Ton ______________ est risqué.</a:t>
            </a:r>
          </a:p>
          <a:p>
            <a:pPr marL="228600" indent="-228600">
              <a:lnSpc>
                <a:spcPct val="250000"/>
              </a:lnSpc>
              <a:buAutoNum type="arabicPeriod"/>
            </a:pPr>
            <a:r>
              <a:rPr lang="fr-FR" sz="1200" dirty="0" smtClean="0">
                <a:latin typeface="Comic Sans MS" pitchFamily="66" charset="0"/>
              </a:rPr>
              <a:t>Au Moyen Âge, les _________________ fortes étaient nombreuses. / Voici ta _______________ de cinéma.</a:t>
            </a:r>
          </a:p>
        </p:txBody>
      </p:sp>
    </p:spTree>
    <p:extLst>
      <p:ext uri="{BB962C8B-B14F-4D97-AF65-F5344CB8AC3E}">
        <p14:creationId xmlns:p14="http://schemas.microsoft.com/office/powerpoint/2010/main" val="499616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0"/>
          </p:nvPr>
        </p:nvSpPr>
        <p:spPr/>
        <p:txBody>
          <a:bodyPr/>
          <a:lstStyle/>
          <a:p>
            <a:r>
              <a:rPr lang="fr-FR" dirty="0" smtClean="0"/>
              <a:t>Utiliser le dictionnaire</a:t>
            </a:r>
            <a:endParaRPr lang="fr-FR" dirty="0"/>
          </a:p>
        </p:txBody>
      </p:sp>
      <p:sp>
        <p:nvSpPr>
          <p:cNvPr id="7" name="ZoneTexte 6"/>
          <p:cNvSpPr txBox="1"/>
          <p:nvPr/>
        </p:nvSpPr>
        <p:spPr>
          <a:xfrm>
            <a:off x="548680" y="1200009"/>
            <a:ext cx="6020072" cy="415498"/>
          </a:xfrm>
          <a:prstGeom prst="rect">
            <a:avLst/>
          </a:prstGeom>
          <a:noFill/>
        </p:spPr>
        <p:txBody>
          <a:bodyPr wrap="square" rtlCol="0">
            <a:spAutoFit/>
          </a:bodyPr>
          <a:lstStyle/>
          <a:p>
            <a:pPr>
              <a:lnSpc>
                <a:spcPct val="150000"/>
              </a:lnSpc>
            </a:pPr>
            <a:r>
              <a:rPr lang="fr-FR" sz="1400" u="sng" dirty="0" smtClean="0">
                <a:latin typeface="SimpleRonde" pitchFamily="2" charset="0"/>
              </a:rPr>
              <a:t>Pour chaque mot, recopie la définition du dictionnaire.</a:t>
            </a:r>
            <a:endParaRPr lang="fr-FR" sz="1400" u="sng" dirty="0">
              <a:latin typeface="SimpleRonde" pitchFamily="2" charset="0"/>
            </a:endParaRPr>
          </a:p>
        </p:txBody>
      </p:sp>
      <p:grpSp>
        <p:nvGrpSpPr>
          <p:cNvPr id="8" name="Groupe 7"/>
          <p:cNvGrpSpPr/>
          <p:nvPr/>
        </p:nvGrpSpPr>
        <p:grpSpPr>
          <a:xfrm>
            <a:off x="116632" y="1136576"/>
            <a:ext cx="360040" cy="461665"/>
            <a:chOff x="116632" y="1352600"/>
            <a:chExt cx="360040" cy="461665"/>
          </a:xfrm>
        </p:grpSpPr>
        <p:sp>
          <p:nvSpPr>
            <p:cNvPr id="9" name="Ellipse 8"/>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1</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1" name="Rectangle à coins arrondis 10"/>
          <p:cNvSpPr/>
          <p:nvPr/>
        </p:nvSpPr>
        <p:spPr>
          <a:xfrm>
            <a:off x="6568752" y="1287996"/>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2" name="ZoneTexte 11"/>
          <p:cNvSpPr txBox="1"/>
          <p:nvPr/>
        </p:nvSpPr>
        <p:spPr>
          <a:xfrm>
            <a:off x="332656" y="1712640"/>
            <a:ext cx="5256584" cy="276999"/>
          </a:xfrm>
          <a:prstGeom prst="rect">
            <a:avLst/>
          </a:prstGeom>
          <a:noFill/>
        </p:spPr>
        <p:txBody>
          <a:bodyPr wrap="square" rtlCol="0">
            <a:spAutoFit/>
          </a:bodyPr>
          <a:lstStyle/>
          <a:p>
            <a:r>
              <a:rPr lang="fr-FR" sz="1200" dirty="0" smtClean="0">
                <a:latin typeface="Comic Sans MS" pitchFamily="66" charset="0"/>
              </a:rPr>
              <a:t>rapace</a:t>
            </a:r>
            <a:endParaRPr lang="fr-FR" sz="1200" dirty="0">
              <a:latin typeface="Comic Sans MS" pitchFamily="66" charset="0"/>
            </a:endParaRPr>
          </a:p>
        </p:txBody>
      </p:sp>
      <p:pic>
        <p:nvPicPr>
          <p:cNvPr id="13" name="Image 12"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2573"/>
          <a:stretch/>
        </p:blipFill>
        <p:spPr>
          <a:xfrm>
            <a:off x="332656" y="1957239"/>
            <a:ext cx="6192688" cy="659105"/>
          </a:xfrm>
          <a:prstGeom prst="rect">
            <a:avLst/>
          </a:prstGeom>
        </p:spPr>
      </p:pic>
      <p:sp>
        <p:nvSpPr>
          <p:cNvPr id="14" name="ZoneTexte 13"/>
          <p:cNvSpPr txBox="1"/>
          <p:nvPr/>
        </p:nvSpPr>
        <p:spPr>
          <a:xfrm>
            <a:off x="313606" y="2594278"/>
            <a:ext cx="4248472" cy="276999"/>
          </a:xfrm>
          <a:prstGeom prst="rect">
            <a:avLst/>
          </a:prstGeom>
          <a:noFill/>
        </p:spPr>
        <p:txBody>
          <a:bodyPr wrap="square" rtlCol="0">
            <a:spAutoFit/>
          </a:bodyPr>
          <a:lstStyle/>
          <a:p>
            <a:r>
              <a:rPr lang="fr-FR" sz="1200" dirty="0" smtClean="0">
                <a:latin typeface="Comic Sans MS" pitchFamily="66" charset="0"/>
              </a:rPr>
              <a:t>habitation</a:t>
            </a:r>
            <a:endParaRPr lang="fr-FR" sz="1200" dirty="0">
              <a:latin typeface="Comic Sans MS" pitchFamily="66" charset="0"/>
            </a:endParaRPr>
          </a:p>
        </p:txBody>
      </p:sp>
      <p:pic>
        <p:nvPicPr>
          <p:cNvPr id="15" name="Image 14"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t="1" r="4434" b="71907"/>
          <a:stretch/>
        </p:blipFill>
        <p:spPr>
          <a:xfrm>
            <a:off x="332656" y="2853735"/>
            <a:ext cx="6192688" cy="675134"/>
          </a:xfrm>
          <a:prstGeom prst="rect">
            <a:avLst/>
          </a:prstGeom>
        </p:spPr>
      </p:pic>
      <p:sp>
        <p:nvSpPr>
          <p:cNvPr id="16" name="ZoneTexte 15"/>
          <p:cNvSpPr txBox="1"/>
          <p:nvPr/>
        </p:nvSpPr>
        <p:spPr>
          <a:xfrm>
            <a:off x="332656" y="3528869"/>
            <a:ext cx="5184576" cy="276999"/>
          </a:xfrm>
          <a:prstGeom prst="rect">
            <a:avLst/>
          </a:prstGeom>
          <a:noFill/>
        </p:spPr>
        <p:txBody>
          <a:bodyPr wrap="square" rtlCol="0">
            <a:spAutoFit/>
          </a:bodyPr>
          <a:lstStyle/>
          <a:p>
            <a:r>
              <a:rPr lang="fr-FR" sz="1200" dirty="0" smtClean="0">
                <a:latin typeface="Comic Sans MS" pitchFamily="66" charset="0"/>
              </a:rPr>
              <a:t>cheminée</a:t>
            </a:r>
            <a:endParaRPr lang="fr-FR" sz="1200" dirty="0">
              <a:latin typeface="Comic Sans MS" pitchFamily="66" charset="0"/>
            </a:endParaRPr>
          </a:p>
        </p:txBody>
      </p:sp>
      <p:pic>
        <p:nvPicPr>
          <p:cNvPr id="17" name="Image 16" descr="Capture d’écran"/>
          <p:cNvPicPr>
            <a:picLocks noChangeAspect="1"/>
          </p:cNvPicPr>
          <p:nvPr/>
        </p:nvPicPr>
        <p:blipFill rotWithShape="1">
          <a:blip r:embed="rId2">
            <a:extLst>
              <a:ext uri="{28A0092B-C50C-407E-A947-70E740481C1C}">
                <a14:useLocalDpi xmlns:a14="http://schemas.microsoft.com/office/drawing/2010/main" val="0"/>
              </a:ext>
            </a:extLst>
          </a:blip>
          <a:srcRect l="5267" r="4434" b="72574"/>
          <a:stretch/>
        </p:blipFill>
        <p:spPr>
          <a:xfrm>
            <a:off x="332656" y="3789838"/>
            <a:ext cx="6192688" cy="659105"/>
          </a:xfrm>
          <a:prstGeom prst="rect">
            <a:avLst/>
          </a:prstGeom>
        </p:spPr>
      </p:pic>
      <p:sp>
        <p:nvSpPr>
          <p:cNvPr id="20" name="ZoneTexte 19"/>
          <p:cNvSpPr txBox="1"/>
          <p:nvPr/>
        </p:nvSpPr>
        <p:spPr>
          <a:xfrm>
            <a:off x="548680" y="4584385"/>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Colorie le mot du dictionnaire que tu dois chercher pour trouver la définition du mot souligné.</a:t>
            </a:r>
            <a:endParaRPr lang="fr-FR" sz="1400" u="sng" dirty="0">
              <a:latin typeface="SimpleRonde" pitchFamily="2" charset="0"/>
            </a:endParaRPr>
          </a:p>
        </p:txBody>
      </p:sp>
      <p:grpSp>
        <p:nvGrpSpPr>
          <p:cNvPr id="21" name="Groupe 20"/>
          <p:cNvGrpSpPr/>
          <p:nvPr/>
        </p:nvGrpSpPr>
        <p:grpSpPr>
          <a:xfrm>
            <a:off x="116632" y="4520952"/>
            <a:ext cx="360040" cy="461665"/>
            <a:chOff x="116632" y="1352600"/>
            <a:chExt cx="360040" cy="461665"/>
          </a:xfrm>
        </p:grpSpPr>
        <p:sp>
          <p:nvSpPr>
            <p:cNvPr id="22" name="Ellipse 21"/>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2</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24" name="Rectangle à coins arrondis 23"/>
          <p:cNvSpPr/>
          <p:nvPr/>
        </p:nvSpPr>
        <p:spPr>
          <a:xfrm>
            <a:off x="6568752" y="4672372"/>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39" name="ZoneTexte 138"/>
          <p:cNvSpPr txBox="1"/>
          <p:nvPr/>
        </p:nvSpPr>
        <p:spPr>
          <a:xfrm>
            <a:off x="116632" y="5376473"/>
            <a:ext cx="5256584" cy="276999"/>
          </a:xfrm>
          <a:prstGeom prst="rect">
            <a:avLst/>
          </a:prstGeom>
          <a:noFill/>
        </p:spPr>
        <p:txBody>
          <a:bodyPr wrap="square" rtlCol="0">
            <a:spAutoFit/>
          </a:bodyPr>
          <a:lstStyle/>
          <a:p>
            <a:r>
              <a:rPr lang="fr-FR" sz="1200" dirty="0" smtClean="0">
                <a:latin typeface="Comic Sans MS" pitchFamily="66" charset="0"/>
              </a:rPr>
              <a:t>Les </a:t>
            </a:r>
            <a:r>
              <a:rPr lang="fr-FR" sz="1200" b="1" u="sng" dirty="0" smtClean="0">
                <a:latin typeface="Comic Sans MS" pitchFamily="66" charset="0"/>
              </a:rPr>
              <a:t>voyageurs</a:t>
            </a:r>
            <a:r>
              <a:rPr lang="fr-FR" sz="1200" dirty="0" smtClean="0">
                <a:latin typeface="Comic Sans MS" pitchFamily="66" charset="0"/>
              </a:rPr>
              <a:t> attendent sur le quai.</a:t>
            </a:r>
            <a:endParaRPr lang="fr-FR" sz="1200" dirty="0">
              <a:latin typeface="Comic Sans MS" pitchFamily="66" charset="0"/>
            </a:endParaRPr>
          </a:p>
        </p:txBody>
      </p:sp>
      <p:grpSp>
        <p:nvGrpSpPr>
          <p:cNvPr id="140" name="Groupe 139"/>
          <p:cNvGrpSpPr/>
          <p:nvPr/>
        </p:nvGrpSpPr>
        <p:grpSpPr>
          <a:xfrm>
            <a:off x="361256" y="5743597"/>
            <a:ext cx="1267544" cy="341685"/>
            <a:chOff x="4941168" y="2391917"/>
            <a:chExt cx="1008112" cy="341685"/>
          </a:xfrm>
          <a:effectLst>
            <a:outerShdw blurRad="50800" dist="38100" dir="5400000" algn="t" rotWithShape="0">
              <a:prstClr val="black">
                <a:alpha val="40000"/>
              </a:prstClr>
            </a:outerShdw>
          </a:effectLst>
        </p:grpSpPr>
        <p:sp>
          <p:nvSpPr>
            <p:cNvPr id="141" name="Rectangle 140"/>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ZoneTexte 141"/>
            <p:cNvSpPr txBox="1"/>
            <p:nvPr/>
          </p:nvSpPr>
          <p:spPr>
            <a:xfrm>
              <a:off x="4941168" y="2425825"/>
              <a:ext cx="1008112" cy="307777"/>
            </a:xfrm>
            <a:prstGeom prst="rect">
              <a:avLst/>
            </a:prstGeom>
            <a:noFill/>
          </p:spPr>
          <p:txBody>
            <a:bodyPr wrap="square" rtlCol="0">
              <a:spAutoFit/>
            </a:bodyPr>
            <a:lstStyle/>
            <a:p>
              <a:pPr algn="ctr"/>
              <a:r>
                <a:rPr lang="fr-FR" sz="1400" dirty="0" smtClean="0"/>
                <a:t>voyage</a:t>
              </a:r>
              <a:endParaRPr lang="fr-FR" dirty="0"/>
            </a:p>
          </p:txBody>
        </p:sp>
      </p:grpSp>
      <p:grpSp>
        <p:nvGrpSpPr>
          <p:cNvPr id="143" name="Groupe 142"/>
          <p:cNvGrpSpPr/>
          <p:nvPr/>
        </p:nvGrpSpPr>
        <p:grpSpPr>
          <a:xfrm>
            <a:off x="1916832" y="5741500"/>
            <a:ext cx="1440160" cy="341685"/>
            <a:chOff x="4941168" y="2391917"/>
            <a:chExt cx="1008112" cy="341685"/>
          </a:xfrm>
          <a:effectLst>
            <a:outerShdw blurRad="50800" dist="38100" dir="5400000" algn="t" rotWithShape="0">
              <a:prstClr val="black">
                <a:alpha val="40000"/>
              </a:prstClr>
            </a:outerShdw>
          </a:effectLst>
        </p:grpSpPr>
        <p:sp>
          <p:nvSpPr>
            <p:cNvPr id="144" name="Rectangle 143"/>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ZoneTexte 144"/>
            <p:cNvSpPr txBox="1"/>
            <p:nvPr/>
          </p:nvSpPr>
          <p:spPr>
            <a:xfrm>
              <a:off x="4941168" y="2425825"/>
              <a:ext cx="1008112" cy="307777"/>
            </a:xfrm>
            <a:prstGeom prst="rect">
              <a:avLst/>
            </a:prstGeom>
            <a:noFill/>
          </p:spPr>
          <p:txBody>
            <a:bodyPr wrap="square" rtlCol="0">
              <a:spAutoFit/>
            </a:bodyPr>
            <a:lstStyle/>
            <a:p>
              <a:pPr algn="ctr"/>
              <a:r>
                <a:rPr lang="fr-FR" sz="1400" dirty="0" smtClean="0"/>
                <a:t>voyageurs</a:t>
              </a:r>
              <a:endParaRPr lang="fr-FR" dirty="0"/>
            </a:p>
          </p:txBody>
        </p:sp>
      </p:grpSp>
      <p:grpSp>
        <p:nvGrpSpPr>
          <p:cNvPr id="146" name="Groupe 145"/>
          <p:cNvGrpSpPr/>
          <p:nvPr/>
        </p:nvGrpSpPr>
        <p:grpSpPr>
          <a:xfrm>
            <a:off x="3752156" y="5754868"/>
            <a:ext cx="1189012" cy="341685"/>
            <a:chOff x="4941168" y="2391917"/>
            <a:chExt cx="1008112" cy="341685"/>
          </a:xfrm>
          <a:effectLst>
            <a:outerShdw blurRad="50800" dist="38100" dir="5400000" algn="t" rotWithShape="0">
              <a:prstClr val="black">
                <a:alpha val="40000"/>
              </a:prstClr>
            </a:outerShdw>
          </a:effectLst>
        </p:grpSpPr>
        <p:sp>
          <p:nvSpPr>
            <p:cNvPr id="147" name="Rectangle 14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ZoneTexte 147"/>
            <p:cNvSpPr txBox="1"/>
            <p:nvPr/>
          </p:nvSpPr>
          <p:spPr>
            <a:xfrm>
              <a:off x="4941168" y="2425825"/>
              <a:ext cx="1008112" cy="307777"/>
            </a:xfrm>
            <a:prstGeom prst="rect">
              <a:avLst/>
            </a:prstGeom>
            <a:noFill/>
          </p:spPr>
          <p:txBody>
            <a:bodyPr wrap="square" rtlCol="0">
              <a:spAutoFit/>
            </a:bodyPr>
            <a:lstStyle/>
            <a:p>
              <a:pPr algn="ctr"/>
              <a:r>
                <a:rPr lang="fr-FR" sz="1400" dirty="0" smtClean="0"/>
                <a:t>voyageur</a:t>
              </a:r>
              <a:endParaRPr lang="fr-FR" dirty="0"/>
            </a:p>
          </p:txBody>
        </p:sp>
      </p:grpSp>
      <p:grpSp>
        <p:nvGrpSpPr>
          <p:cNvPr id="152" name="Groupe 151"/>
          <p:cNvGrpSpPr/>
          <p:nvPr/>
        </p:nvGrpSpPr>
        <p:grpSpPr>
          <a:xfrm>
            <a:off x="5148908" y="5744549"/>
            <a:ext cx="1592460" cy="341685"/>
            <a:chOff x="4941168" y="2391917"/>
            <a:chExt cx="1008112" cy="341685"/>
          </a:xfrm>
          <a:effectLst>
            <a:outerShdw blurRad="50800" dist="38100" dir="5400000" algn="t" rotWithShape="0">
              <a:prstClr val="black">
                <a:alpha val="40000"/>
              </a:prstClr>
            </a:outerShdw>
          </a:effectLst>
        </p:grpSpPr>
        <p:sp>
          <p:nvSpPr>
            <p:cNvPr id="153" name="Rectangle 152"/>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ZoneTexte 153"/>
            <p:cNvSpPr txBox="1"/>
            <p:nvPr/>
          </p:nvSpPr>
          <p:spPr>
            <a:xfrm>
              <a:off x="4941168" y="2425825"/>
              <a:ext cx="1008112" cy="307777"/>
            </a:xfrm>
            <a:prstGeom prst="rect">
              <a:avLst/>
            </a:prstGeom>
            <a:noFill/>
          </p:spPr>
          <p:txBody>
            <a:bodyPr wrap="square" rtlCol="0">
              <a:spAutoFit/>
            </a:bodyPr>
            <a:lstStyle/>
            <a:p>
              <a:pPr algn="ctr"/>
              <a:r>
                <a:rPr lang="fr-FR" sz="1400" dirty="0" smtClean="0"/>
                <a:t>voyager</a:t>
              </a:r>
              <a:endParaRPr lang="fr-FR" dirty="0"/>
            </a:p>
          </p:txBody>
        </p:sp>
      </p:grpSp>
      <p:sp>
        <p:nvSpPr>
          <p:cNvPr id="155" name="ZoneTexte 154"/>
          <p:cNvSpPr txBox="1"/>
          <p:nvPr/>
        </p:nvSpPr>
        <p:spPr>
          <a:xfrm>
            <a:off x="116632" y="6168561"/>
            <a:ext cx="5256584" cy="276999"/>
          </a:xfrm>
          <a:prstGeom prst="rect">
            <a:avLst/>
          </a:prstGeom>
          <a:noFill/>
        </p:spPr>
        <p:txBody>
          <a:bodyPr wrap="square" rtlCol="0">
            <a:spAutoFit/>
          </a:bodyPr>
          <a:lstStyle/>
          <a:p>
            <a:r>
              <a:rPr lang="fr-FR" sz="1200" dirty="0" smtClean="0">
                <a:latin typeface="Comic Sans MS" pitchFamily="66" charset="0"/>
              </a:rPr>
              <a:t>Ma sœur me </a:t>
            </a:r>
            <a:r>
              <a:rPr lang="fr-FR" sz="1200" b="1" u="sng" dirty="0" smtClean="0">
                <a:latin typeface="Comic Sans MS" pitchFamily="66" charset="0"/>
              </a:rPr>
              <a:t>lit</a:t>
            </a:r>
            <a:r>
              <a:rPr lang="fr-FR" sz="1200" dirty="0" smtClean="0">
                <a:latin typeface="Comic Sans MS" pitchFamily="66" charset="0"/>
              </a:rPr>
              <a:t> une histoire tous les soirs.</a:t>
            </a:r>
            <a:endParaRPr lang="fr-FR" sz="1200" dirty="0">
              <a:latin typeface="Comic Sans MS" pitchFamily="66" charset="0"/>
            </a:endParaRPr>
          </a:p>
        </p:txBody>
      </p:sp>
      <p:grpSp>
        <p:nvGrpSpPr>
          <p:cNvPr id="156" name="Groupe 155"/>
          <p:cNvGrpSpPr/>
          <p:nvPr/>
        </p:nvGrpSpPr>
        <p:grpSpPr>
          <a:xfrm>
            <a:off x="361256" y="6535685"/>
            <a:ext cx="1267544" cy="341685"/>
            <a:chOff x="4941168" y="2391917"/>
            <a:chExt cx="1008112" cy="341685"/>
          </a:xfrm>
          <a:effectLst>
            <a:outerShdw blurRad="50800" dist="38100" dir="5400000" algn="t" rotWithShape="0">
              <a:prstClr val="black">
                <a:alpha val="40000"/>
              </a:prstClr>
            </a:outerShdw>
          </a:effectLst>
        </p:grpSpPr>
        <p:sp>
          <p:nvSpPr>
            <p:cNvPr id="157" name="Rectangle 156"/>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ZoneTexte 157"/>
            <p:cNvSpPr txBox="1"/>
            <p:nvPr/>
          </p:nvSpPr>
          <p:spPr>
            <a:xfrm>
              <a:off x="4941168" y="2425825"/>
              <a:ext cx="1008112" cy="307777"/>
            </a:xfrm>
            <a:prstGeom prst="rect">
              <a:avLst/>
            </a:prstGeom>
            <a:noFill/>
          </p:spPr>
          <p:txBody>
            <a:bodyPr wrap="square" rtlCol="0">
              <a:spAutoFit/>
            </a:bodyPr>
            <a:lstStyle/>
            <a:p>
              <a:pPr algn="ctr"/>
              <a:r>
                <a:rPr lang="fr-FR" sz="1400" dirty="0" smtClean="0"/>
                <a:t>lire</a:t>
              </a:r>
              <a:endParaRPr lang="fr-FR" dirty="0"/>
            </a:p>
          </p:txBody>
        </p:sp>
      </p:grpSp>
      <p:grpSp>
        <p:nvGrpSpPr>
          <p:cNvPr id="159" name="Groupe 158"/>
          <p:cNvGrpSpPr/>
          <p:nvPr/>
        </p:nvGrpSpPr>
        <p:grpSpPr>
          <a:xfrm>
            <a:off x="1916832" y="6533588"/>
            <a:ext cx="1440160" cy="341685"/>
            <a:chOff x="4941168" y="2391917"/>
            <a:chExt cx="1008112" cy="341685"/>
          </a:xfrm>
          <a:effectLst>
            <a:outerShdw blurRad="50800" dist="38100" dir="5400000" algn="t" rotWithShape="0">
              <a:prstClr val="black">
                <a:alpha val="40000"/>
              </a:prstClr>
            </a:outerShdw>
          </a:effectLst>
        </p:grpSpPr>
        <p:sp>
          <p:nvSpPr>
            <p:cNvPr id="160" name="Rectangle 159"/>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1" name="ZoneTexte 160"/>
            <p:cNvSpPr txBox="1"/>
            <p:nvPr/>
          </p:nvSpPr>
          <p:spPr>
            <a:xfrm>
              <a:off x="4941168" y="2425825"/>
              <a:ext cx="1008112" cy="307777"/>
            </a:xfrm>
            <a:prstGeom prst="rect">
              <a:avLst/>
            </a:prstGeom>
            <a:noFill/>
          </p:spPr>
          <p:txBody>
            <a:bodyPr wrap="square" rtlCol="0">
              <a:spAutoFit/>
            </a:bodyPr>
            <a:lstStyle/>
            <a:p>
              <a:pPr algn="ctr"/>
              <a:r>
                <a:rPr lang="fr-FR" sz="1400" dirty="0" smtClean="0"/>
                <a:t>lecture</a:t>
              </a:r>
              <a:endParaRPr lang="fr-FR" dirty="0"/>
            </a:p>
          </p:txBody>
        </p:sp>
      </p:grpSp>
      <p:grpSp>
        <p:nvGrpSpPr>
          <p:cNvPr id="162" name="Groupe 161"/>
          <p:cNvGrpSpPr/>
          <p:nvPr/>
        </p:nvGrpSpPr>
        <p:grpSpPr>
          <a:xfrm>
            <a:off x="3752156" y="6546956"/>
            <a:ext cx="1189012" cy="341685"/>
            <a:chOff x="4941168" y="2391917"/>
            <a:chExt cx="1008112" cy="341685"/>
          </a:xfrm>
          <a:effectLst>
            <a:outerShdw blurRad="50800" dist="38100" dir="5400000" algn="t" rotWithShape="0">
              <a:prstClr val="black">
                <a:alpha val="40000"/>
              </a:prstClr>
            </a:outerShdw>
          </a:effectLst>
        </p:grpSpPr>
        <p:sp>
          <p:nvSpPr>
            <p:cNvPr id="163" name="Rectangle 162"/>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ZoneTexte 163"/>
            <p:cNvSpPr txBox="1"/>
            <p:nvPr/>
          </p:nvSpPr>
          <p:spPr>
            <a:xfrm>
              <a:off x="4941168" y="2425825"/>
              <a:ext cx="1008112" cy="307777"/>
            </a:xfrm>
            <a:prstGeom prst="rect">
              <a:avLst/>
            </a:prstGeom>
            <a:noFill/>
          </p:spPr>
          <p:txBody>
            <a:bodyPr wrap="square" rtlCol="0">
              <a:spAutoFit/>
            </a:bodyPr>
            <a:lstStyle/>
            <a:p>
              <a:pPr algn="ctr"/>
              <a:r>
                <a:rPr lang="fr-FR" sz="1400" dirty="0" smtClean="0"/>
                <a:t>lit</a:t>
              </a:r>
              <a:endParaRPr lang="fr-FR" dirty="0"/>
            </a:p>
          </p:txBody>
        </p:sp>
      </p:grpSp>
      <p:grpSp>
        <p:nvGrpSpPr>
          <p:cNvPr id="165" name="Groupe 164"/>
          <p:cNvGrpSpPr/>
          <p:nvPr/>
        </p:nvGrpSpPr>
        <p:grpSpPr>
          <a:xfrm>
            <a:off x="5148908" y="6536637"/>
            <a:ext cx="1592460" cy="341685"/>
            <a:chOff x="4941168" y="2391917"/>
            <a:chExt cx="1008112" cy="341685"/>
          </a:xfrm>
          <a:effectLst>
            <a:outerShdw blurRad="50800" dist="38100" dir="5400000" algn="t" rotWithShape="0">
              <a:prstClr val="black">
                <a:alpha val="40000"/>
              </a:prstClr>
            </a:outerShdw>
          </a:effectLst>
        </p:grpSpPr>
        <p:sp>
          <p:nvSpPr>
            <p:cNvPr id="166" name="Rectangle 165"/>
            <p:cNvSpPr/>
            <p:nvPr/>
          </p:nvSpPr>
          <p:spPr>
            <a:xfrm>
              <a:off x="4941168" y="2391917"/>
              <a:ext cx="1008112" cy="341685"/>
            </a:xfrm>
            <a:prstGeom prst="rect">
              <a:avLst/>
            </a:prstGeom>
            <a:solidFill>
              <a:schemeClr val="bg1"/>
            </a:solid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ZoneTexte 166"/>
            <p:cNvSpPr txBox="1"/>
            <p:nvPr/>
          </p:nvSpPr>
          <p:spPr>
            <a:xfrm>
              <a:off x="4941168" y="2425825"/>
              <a:ext cx="1008112" cy="307777"/>
            </a:xfrm>
            <a:prstGeom prst="rect">
              <a:avLst/>
            </a:prstGeom>
            <a:noFill/>
          </p:spPr>
          <p:txBody>
            <a:bodyPr wrap="square" rtlCol="0">
              <a:spAutoFit/>
            </a:bodyPr>
            <a:lstStyle/>
            <a:p>
              <a:pPr algn="ctr"/>
              <a:r>
                <a:rPr lang="fr-FR" sz="1400" dirty="0" smtClean="0"/>
                <a:t>lecteur</a:t>
              </a:r>
              <a:endParaRPr lang="fr-FR" dirty="0"/>
            </a:p>
          </p:txBody>
        </p:sp>
      </p:grpSp>
      <p:sp>
        <p:nvSpPr>
          <p:cNvPr id="168" name="ZoneTexte 167"/>
          <p:cNvSpPr txBox="1"/>
          <p:nvPr/>
        </p:nvSpPr>
        <p:spPr>
          <a:xfrm>
            <a:off x="548680" y="7176673"/>
            <a:ext cx="6020072" cy="738664"/>
          </a:xfrm>
          <a:prstGeom prst="rect">
            <a:avLst/>
          </a:prstGeom>
          <a:noFill/>
        </p:spPr>
        <p:txBody>
          <a:bodyPr wrap="square" rtlCol="0">
            <a:spAutoFit/>
          </a:bodyPr>
          <a:lstStyle/>
          <a:p>
            <a:pPr>
              <a:lnSpc>
                <a:spcPct val="150000"/>
              </a:lnSpc>
            </a:pPr>
            <a:r>
              <a:rPr lang="fr-FR" sz="1400" u="sng" dirty="0" smtClean="0">
                <a:latin typeface="SimpleRonde" pitchFamily="2" charset="0"/>
              </a:rPr>
              <a:t>Cherche le mot indiqué puis recopie le mot qui vient juste avant et celui qui vient juste après.</a:t>
            </a:r>
            <a:endParaRPr lang="fr-FR" sz="1400" u="sng" dirty="0">
              <a:latin typeface="SimpleRonde" pitchFamily="2" charset="0"/>
            </a:endParaRPr>
          </a:p>
        </p:txBody>
      </p:sp>
      <p:grpSp>
        <p:nvGrpSpPr>
          <p:cNvPr id="169" name="Groupe 168"/>
          <p:cNvGrpSpPr/>
          <p:nvPr/>
        </p:nvGrpSpPr>
        <p:grpSpPr>
          <a:xfrm>
            <a:off x="116632" y="7113240"/>
            <a:ext cx="360040" cy="461665"/>
            <a:chOff x="116632" y="1352600"/>
            <a:chExt cx="360040" cy="461665"/>
          </a:xfrm>
        </p:grpSpPr>
        <p:sp>
          <p:nvSpPr>
            <p:cNvPr id="170" name="Ellipse 169"/>
            <p:cNvSpPr/>
            <p:nvPr/>
          </p:nvSpPr>
          <p:spPr>
            <a:xfrm>
              <a:off x="116632" y="1424608"/>
              <a:ext cx="360040" cy="360040"/>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ZoneTexte 170"/>
            <p:cNvSpPr txBox="1"/>
            <p:nvPr/>
          </p:nvSpPr>
          <p:spPr>
            <a:xfrm>
              <a:off x="116632" y="1352600"/>
              <a:ext cx="360040" cy="461665"/>
            </a:xfrm>
            <a:prstGeom prst="rect">
              <a:avLst/>
            </a:prstGeom>
            <a:noFill/>
          </p:spPr>
          <p:txBody>
            <a:bodyPr wrap="square" rtlCol="0">
              <a:spAutoFit/>
            </a:bodyPr>
            <a:lstStyle/>
            <a:p>
              <a:pPr algn="ctr"/>
              <a:r>
                <a:rPr lang="fr-FR" sz="2400" dirty="0" smtClean="0">
                  <a:solidFill>
                    <a:schemeClr val="bg1">
                      <a:lumMod val="50000"/>
                    </a:schemeClr>
                  </a:solidFill>
                  <a:effectLst>
                    <a:outerShdw blurRad="38100" dist="38100" dir="2700000" algn="tl">
                      <a:srgbClr val="000000">
                        <a:alpha val="43137"/>
                      </a:srgbClr>
                    </a:outerShdw>
                  </a:effectLst>
                  <a:latin typeface="Berlin Sans FB Demi" pitchFamily="34" charset="0"/>
                </a:rPr>
                <a:t>3</a:t>
              </a:r>
              <a:endParaRPr lang="fr-FR" dirty="0">
                <a:solidFill>
                  <a:schemeClr val="bg1">
                    <a:lumMod val="50000"/>
                  </a:schemeClr>
                </a:solidFill>
                <a:effectLst>
                  <a:outerShdw blurRad="38100" dist="38100" dir="2700000" algn="tl">
                    <a:srgbClr val="000000">
                      <a:alpha val="43137"/>
                    </a:srgbClr>
                  </a:outerShdw>
                </a:effectLst>
                <a:latin typeface="Berlin Sans FB Demi" pitchFamily="34" charset="0"/>
              </a:endParaRPr>
            </a:p>
          </p:txBody>
        </p:sp>
      </p:grpSp>
      <p:sp>
        <p:nvSpPr>
          <p:cNvPr id="172" name="Rectangle à coins arrondis 171"/>
          <p:cNvSpPr/>
          <p:nvPr/>
        </p:nvSpPr>
        <p:spPr>
          <a:xfrm>
            <a:off x="6568752" y="7264660"/>
            <a:ext cx="201216" cy="201216"/>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2525054052"/>
              </p:ext>
            </p:extLst>
          </p:nvPr>
        </p:nvGraphicFramePr>
        <p:xfrm>
          <a:off x="1143000" y="8121352"/>
          <a:ext cx="4572000" cy="1483360"/>
        </p:xfrm>
        <a:graphic>
          <a:graphicData uri="http://schemas.openxmlformats.org/drawingml/2006/table">
            <a:tbl>
              <a:tblPr bandRow="1">
                <a:tableStyleId>{5C22544A-7EE6-4342-B048-85BDC9FD1C3A}</a:tableStyleId>
              </a:tblPr>
              <a:tblGrid>
                <a:gridCol w="1524000"/>
                <a:gridCol w="1524000"/>
                <a:gridCol w="1524000"/>
              </a:tblGrid>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téléphone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cadre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squelette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smtClean="0"/>
                        <a:t>fauve</a:t>
                      </a:r>
                      <a:endParaRPr lang="fr-F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73" name="Connecteur droit 172"/>
          <p:cNvCxnSpPr/>
          <p:nvPr/>
        </p:nvCxnSpPr>
        <p:spPr>
          <a:xfrm>
            <a:off x="1187227" y="840938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a:off x="4230613" y="840938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Connecteur droit 174"/>
          <p:cNvCxnSpPr/>
          <p:nvPr/>
        </p:nvCxnSpPr>
        <p:spPr>
          <a:xfrm>
            <a:off x="1187227"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p:nvPr/>
        </p:nvCxnSpPr>
        <p:spPr>
          <a:xfrm>
            <a:off x="4230613" y="8769424"/>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Connecteur droit 176"/>
          <p:cNvCxnSpPr/>
          <p:nvPr/>
        </p:nvCxnSpPr>
        <p:spPr>
          <a:xfrm>
            <a:off x="1187227" y="915803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Connecteur droit 177"/>
          <p:cNvCxnSpPr/>
          <p:nvPr/>
        </p:nvCxnSpPr>
        <p:spPr>
          <a:xfrm>
            <a:off x="4230613" y="9158039"/>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Connecteur droit 178"/>
          <p:cNvCxnSpPr/>
          <p:nvPr/>
        </p:nvCxnSpPr>
        <p:spPr>
          <a:xfrm>
            <a:off x="1187227" y="9523412"/>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p:nvCxnSpPr>
        <p:spPr>
          <a:xfrm>
            <a:off x="4230613" y="9523412"/>
            <a:ext cx="1440160"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9998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3476</Words>
  <Application>Microsoft Office PowerPoint</Application>
  <PresentationFormat>Format A4 (210 x 297 mm)</PresentationFormat>
  <Paragraphs>949</Paragraphs>
  <Slides>32</Slides>
  <Notes>2</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Gaëlle Lavillat</dc:creator>
  <cp:lastModifiedBy>Gaelle48</cp:lastModifiedBy>
  <cp:revision>141</cp:revision>
  <dcterms:created xsi:type="dcterms:W3CDTF">2013-08-25T18:45:11Z</dcterms:created>
  <dcterms:modified xsi:type="dcterms:W3CDTF">2016-11-19T21:45:12Z</dcterms:modified>
</cp:coreProperties>
</file>