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08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7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13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39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7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28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23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82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31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05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61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B64DEFD9-1843-4DA0-BE4D-5C63F9252EB8}" type="datetimeFigureOut">
              <a:rPr lang="fr-FR" smtClean="0"/>
              <a:t>26/11/2016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23DF253E-0C37-4367-894F-CB1D874AD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19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402492" y="9684334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http://</a:t>
            </a:r>
            <a:r>
              <a:rPr lang="fr-FR" sz="1000" dirty="0" smtClean="0">
                <a:solidFill>
                  <a:schemeClr val="bg1">
                    <a:lumMod val="75000"/>
                  </a:schemeClr>
                </a:solidFill>
              </a:rPr>
              <a:t>www.mysticlolly.fr</a:t>
            </a:r>
            <a:endParaRPr lang="fr-FR" sz="1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65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/>
          <p:nvPr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5413354" y="641802"/>
            <a:ext cx="1336282" cy="33374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413354" y="641802"/>
            <a:ext cx="13362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6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Evaluation</a:t>
            </a:r>
          </a:p>
        </p:txBody>
      </p:sp>
      <p:sp>
        <p:nvSpPr>
          <p:cNvPr id="15" name="Ellipse 14"/>
          <p:cNvSpPr/>
          <p:nvPr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 rot="20976963">
            <a:off x="137962" y="206920"/>
            <a:ext cx="821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Cycle 3</a:t>
            </a:r>
            <a:endParaRPr lang="fr-FR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sp>
        <p:nvSpPr>
          <p:cNvPr id="17" name="Espace réservé du texte 13"/>
          <p:cNvSpPr txBox="1">
            <a:spLocks/>
          </p:cNvSpPr>
          <p:nvPr/>
        </p:nvSpPr>
        <p:spPr>
          <a:xfrm>
            <a:off x="1016420" y="217109"/>
            <a:ext cx="4262438" cy="610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Les symboles de la République</a:t>
            </a:r>
            <a:endParaRPr lang="fr-FR" sz="2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502375"/>
              </p:ext>
            </p:extLst>
          </p:nvPr>
        </p:nvGraphicFramePr>
        <p:xfrm>
          <a:off x="492031" y="1292522"/>
          <a:ext cx="5904656" cy="731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6584"/>
                <a:gridCol w="648072"/>
              </a:tblGrid>
              <a:tr h="216024"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Connaitre</a:t>
                      </a:r>
                      <a:r>
                        <a:rPr lang="fr-FR" sz="1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la signification des différents symboles de la République française (La Marseillaise, le buste de Marianne, le drapeau tricolore, la devise « Liberté, Egalité, Fraternité »)</a:t>
                      </a:r>
                      <a:endParaRPr lang="fr-FR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" name="Groupe 5"/>
          <p:cNvGrpSpPr/>
          <p:nvPr/>
        </p:nvGrpSpPr>
        <p:grpSpPr>
          <a:xfrm>
            <a:off x="116632" y="2259087"/>
            <a:ext cx="360040" cy="461665"/>
            <a:chOff x="116632" y="1352600"/>
            <a:chExt cx="360040" cy="461665"/>
          </a:xfrm>
        </p:grpSpPr>
        <p:sp>
          <p:nvSpPr>
            <p:cNvPr id="7" name="Ellipse 6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" name="ZoneTexte 8"/>
          <p:cNvSpPr txBox="1"/>
          <p:nvPr/>
        </p:nvSpPr>
        <p:spPr>
          <a:xfrm>
            <a:off x="476672" y="2375496"/>
            <a:ext cx="6192688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Nomme ces différents symboles de la République française.</a:t>
            </a:r>
            <a:endParaRPr lang="fr-FR" sz="1400" u="sng" dirty="0">
              <a:latin typeface="SimpleRonde" pitchFamily="2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908476" y="1511424"/>
            <a:ext cx="201216" cy="20121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BUSTE DE LA RÉPUBLIQUE - MARIANNE - DE COLLECTI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84" r="17784"/>
          <a:stretch/>
        </p:blipFill>
        <p:spPr bwMode="auto">
          <a:xfrm>
            <a:off x="682901" y="3008784"/>
            <a:ext cx="952262" cy="14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llic Roost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5" r="13725"/>
          <a:stretch/>
        </p:blipFill>
        <p:spPr bwMode="auto">
          <a:xfrm>
            <a:off x="2618000" y="3008784"/>
            <a:ext cx="1608372" cy="14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n bas de ma rue depuis peu il y a une bande de zozos qui se forme l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118" y="3008784"/>
            <a:ext cx="1224136" cy="139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 21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18" r="5788" b="69735"/>
          <a:stretch/>
        </p:blipFill>
        <p:spPr>
          <a:xfrm>
            <a:off x="308485" y="4520952"/>
            <a:ext cx="1748332" cy="727348"/>
          </a:xfrm>
          <a:prstGeom prst="rect">
            <a:avLst/>
          </a:prstGeom>
        </p:spPr>
      </p:pic>
      <p:pic>
        <p:nvPicPr>
          <p:cNvPr id="23" name="Image 22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18" r="5788" b="69735"/>
          <a:stretch/>
        </p:blipFill>
        <p:spPr>
          <a:xfrm>
            <a:off x="2548020" y="4520952"/>
            <a:ext cx="1748332" cy="727348"/>
          </a:xfrm>
          <a:prstGeom prst="rect">
            <a:avLst/>
          </a:prstGeom>
        </p:spPr>
      </p:pic>
      <p:pic>
        <p:nvPicPr>
          <p:cNvPr id="24" name="Image 23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18" r="5788" b="69735"/>
          <a:stretch/>
        </p:blipFill>
        <p:spPr>
          <a:xfrm>
            <a:off x="4849020" y="4520952"/>
            <a:ext cx="1748332" cy="727348"/>
          </a:xfrm>
          <a:prstGeom prst="rect">
            <a:avLst/>
          </a:prstGeom>
        </p:spPr>
      </p:pic>
      <p:grpSp>
        <p:nvGrpSpPr>
          <p:cNvPr id="25" name="Groupe 24"/>
          <p:cNvGrpSpPr/>
          <p:nvPr/>
        </p:nvGrpSpPr>
        <p:grpSpPr>
          <a:xfrm>
            <a:off x="116632" y="5484663"/>
            <a:ext cx="360040" cy="461665"/>
            <a:chOff x="116632" y="1352600"/>
            <a:chExt cx="360040" cy="461665"/>
          </a:xfrm>
        </p:grpSpPr>
        <p:sp>
          <p:nvSpPr>
            <p:cNvPr id="26" name="Ellipse 2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476672" y="5601072"/>
            <a:ext cx="6192688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Questions sur le symbole A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29" name="Image 28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79807"/>
          <a:stretch/>
        </p:blipFill>
        <p:spPr>
          <a:xfrm>
            <a:off x="272302" y="6454135"/>
            <a:ext cx="6311900" cy="485284"/>
          </a:xfrm>
          <a:prstGeom prst="rect">
            <a:avLst/>
          </a:prstGeom>
        </p:spPr>
      </p:pic>
      <p:sp>
        <p:nvSpPr>
          <p:cNvPr id="18" name="Ellipse 17"/>
          <p:cNvSpPr/>
          <p:nvPr/>
        </p:nvSpPr>
        <p:spPr>
          <a:xfrm>
            <a:off x="253138" y="4201541"/>
            <a:ext cx="429763" cy="411129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A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aDylan Plain" pitchFamily="82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2333138" y="4201540"/>
            <a:ext cx="429763" cy="411129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B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aDylan Plain" pitchFamily="82" charset="0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4634138" y="4201539"/>
            <a:ext cx="429763" cy="411129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</a:rPr>
              <a:t>C</a:t>
            </a:r>
            <a:endParaRPr lang="fr-F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kaDylan Plain" pitchFamily="8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53138" y="6177136"/>
            <a:ext cx="6496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Que porte-t-il sur la tête ?</a:t>
            </a:r>
            <a:endParaRPr lang="fr-FR" sz="120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pic>
        <p:nvPicPr>
          <p:cNvPr id="34" name="Image 33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79807"/>
          <a:stretch/>
        </p:blipFill>
        <p:spPr>
          <a:xfrm>
            <a:off x="273050" y="7406396"/>
            <a:ext cx="6311900" cy="485284"/>
          </a:xfrm>
          <a:prstGeom prst="rect">
            <a:avLst/>
          </a:prstGeom>
        </p:spPr>
      </p:pic>
      <p:sp>
        <p:nvSpPr>
          <p:cNvPr id="35" name="ZoneTexte 34"/>
          <p:cNvSpPr txBox="1"/>
          <p:nvPr/>
        </p:nvSpPr>
        <p:spPr>
          <a:xfrm>
            <a:off x="253886" y="7129397"/>
            <a:ext cx="6496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Quand ce symbole est-il apparu ?</a:t>
            </a:r>
            <a:endParaRPr lang="fr-FR" sz="120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  <p:grpSp>
        <p:nvGrpSpPr>
          <p:cNvPr id="36" name="Groupe 35"/>
          <p:cNvGrpSpPr/>
          <p:nvPr/>
        </p:nvGrpSpPr>
        <p:grpSpPr>
          <a:xfrm>
            <a:off x="189019" y="8193360"/>
            <a:ext cx="360040" cy="461665"/>
            <a:chOff x="116632" y="1352600"/>
            <a:chExt cx="360040" cy="461665"/>
          </a:xfrm>
        </p:grpSpPr>
        <p:sp>
          <p:nvSpPr>
            <p:cNvPr id="37" name="Ellipse 36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39" name="ZoneTexte 38"/>
          <p:cNvSpPr txBox="1"/>
          <p:nvPr/>
        </p:nvSpPr>
        <p:spPr>
          <a:xfrm>
            <a:off x="549059" y="8309769"/>
            <a:ext cx="61926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Symbole B : pourquoi cet animal est-il devenu un symbole de la France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40" name="Image 39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79807"/>
          <a:stretch/>
        </p:blipFill>
        <p:spPr>
          <a:xfrm>
            <a:off x="344689" y="9004220"/>
            <a:ext cx="6311900" cy="48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62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89019" y="56456"/>
            <a:ext cx="360040" cy="461665"/>
            <a:chOff x="116632" y="1352600"/>
            <a:chExt cx="360040" cy="461665"/>
          </a:xfrm>
        </p:grpSpPr>
        <p:sp>
          <p:nvSpPr>
            <p:cNvPr id="3" name="Ellipse 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549058" y="172865"/>
            <a:ext cx="63089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Quelles sont les couleurs du symbole C et que signifient-elles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61946"/>
          <a:stretch/>
        </p:blipFill>
        <p:spPr>
          <a:xfrm>
            <a:off x="344689" y="632520"/>
            <a:ext cx="6311900" cy="914528"/>
          </a:xfrm>
          <a:prstGeom prst="rect">
            <a:avLst/>
          </a:prstGeom>
        </p:spPr>
      </p:pic>
      <p:grpSp>
        <p:nvGrpSpPr>
          <p:cNvPr id="7" name="Groupe 6"/>
          <p:cNvGrpSpPr/>
          <p:nvPr/>
        </p:nvGrpSpPr>
        <p:grpSpPr>
          <a:xfrm>
            <a:off x="189020" y="1740247"/>
            <a:ext cx="360040" cy="461665"/>
            <a:chOff x="116632" y="1352600"/>
            <a:chExt cx="360040" cy="461665"/>
          </a:xfrm>
        </p:grpSpPr>
        <p:sp>
          <p:nvSpPr>
            <p:cNvPr id="8" name="Ellipse 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549059" y="1856656"/>
            <a:ext cx="63089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Comment se nomme notre hymne national et qui en est l’auteur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61946"/>
          <a:stretch/>
        </p:blipFill>
        <p:spPr>
          <a:xfrm>
            <a:off x="344689" y="2598312"/>
            <a:ext cx="6311900" cy="914528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549060" y="3656856"/>
            <a:ext cx="6308941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Complète les paroles du refrain :</a:t>
            </a:r>
            <a:endParaRPr lang="fr-FR" sz="1400" u="sng" dirty="0">
              <a:latin typeface="SimpleRonde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69039" y="4160912"/>
            <a:ext cx="601228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dirty="0" smtClean="0">
                <a:latin typeface="Gaston Demo" pitchFamily="50" charset="0"/>
              </a:rPr>
              <a:t>Aux armes _____________</a:t>
            </a:r>
            <a:br>
              <a:rPr lang="fr-FR" sz="1600" dirty="0" smtClean="0">
                <a:latin typeface="Gaston Demo" pitchFamily="50" charset="0"/>
              </a:rPr>
            </a:br>
            <a:r>
              <a:rPr lang="fr-FR" sz="1600" dirty="0" smtClean="0">
                <a:latin typeface="Gaston Demo" pitchFamily="50" charset="0"/>
              </a:rPr>
              <a:t>Formez vos ______________</a:t>
            </a:r>
            <a:br>
              <a:rPr lang="fr-FR" sz="1600" dirty="0" smtClean="0">
                <a:latin typeface="Gaston Demo" pitchFamily="50" charset="0"/>
              </a:rPr>
            </a:br>
            <a:r>
              <a:rPr lang="fr-FR" sz="1600" dirty="0" smtClean="0">
                <a:latin typeface="Gaston Demo" pitchFamily="50" charset="0"/>
              </a:rPr>
              <a:t>________________, marchons</a:t>
            </a:r>
            <a:br>
              <a:rPr lang="fr-FR" sz="1600" dirty="0" smtClean="0">
                <a:latin typeface="Gaston Demo" pitchFamily="50" charset="0"/>
              </a:rPr>
            </a:br>
            <a:r>
              <a:rPr lang="fr-FR" sz="1600" dirty="0" smtClean="0">
                <a:latin typeface="Gaston Demo" pitchFamily="50" charset="0"/>
              </a:rPr>
              <a:t>Qu'un ___________ impur</a:t>
            </a:r>
            <a:br>
              <a:rPr lang="fr-FR" sz="1600" dirty="0" smtClean="0">
                <a:latin typeface="Gaston Demo" pitchFamily="50" charset="0"/>
              </a:rPr>
            </a:br>
            <a:r>
              <a:rPr lang="fr-FR" sz="1600" dirty="0" smtClean="0">
                <a:latin typeface="Gaston Demo" pitchFamily="50" charset="0"/>
              </a:rPr>
              <a:t>Abreuve nos ____________</a:t>
            </a:r>
            <a:endParaRPr lang="fr-FR" sz="1600" dirty="0">
              <a:latin typeface="Gaston Demo" pitchFamily="50" charset="0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189020" y="6177136"/>
            <a:ext cx="360040" cy="461665"/>
            <a:chOff x="116632" y="1352600"/>
            <a:chExt cx="360040" cy="461665"/>
          </a:xfrm>
        </p:grpSpPr>
        <p:sp>
          <p:nvSpPr>
            <p:cNvPr id="15" name="Ellipse 1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7" name="ZoneTexte 16"/>
          <p:cNvSpPr txBox="1"/>
          <p:nvPr/>
        </p:nvSpPr>
        <p:spPr>
          <a:xfrm>
            <a:off x="549059" y="6293545"/>
            <a:ext cx="6308941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Quelle est la devise de notre pays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18" name="Image 17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80973"/>
          <a:stretch/>
        </p:blipFill>
        <p:spPr>
          <a:xfrm>
            <a:off x="344689" y="6747169"/>
            <a:ext cx="6311900" cy="457264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549060" y="7319921"/>
            <a:ext cx="63089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Où peut-on la trouver inscrite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20" name="Image 19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80973"/>
          <a:stretch/>
        </p:blipFill>
        <p:spPr>
          <a:xfrm>
            <a:off x="369040" y="7701369"/>
            <a:ext cx="6311900" cy="457264"/>
          </a:xfrm>
          <a:prstGeom prst="rect">
            <a:avLst/>
          </a:prstGeom>
        </p:spPr>
      </p:pic>
      <p:grpSp>
        <p:nvGrpSpPr>
          <p:cNvPr id="21" name="Groupe 20"/>
          <p:cNvGrpSpPr/>
          <p:nvPr/>
        </p:nvGrpSpPr>
        <p:grpSpPr>
          <a:xfrm>
            <a:off x="189021" y="8319922"/>
            <a:ext cx="360040" cy="461665"/>
            <a:chOff x="116632" y="1352600"/>
            <a:chExt cx="360040" cy="461665"/>
          </a:xfrm>
        </p:grpSpPr>
        <p:sp>
          <p:nvSpPr>
            <p:cNvPr id="22" name="Ellipse 2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7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549060" y="8436331"/>
            <a:ext cx="63089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u="sng" dirty="0" smtClean="0">
                <a:latin typeface="SimpleRonde" pitchFamily="2" charset="0"/>
              </a:rPr>
              <a:t>Quelle est la date de la fête nationale ? Que célèbre-t-on ce jour là ?</a:t>
            </a:r>
            <a:endParaRPr lang="fr-FR" sz="1400" u="sng" dirty="0">
              <a:latin typeface="SimpleRonde" pitchFamily="2" charset="0"/>
            </a:endParaRPr>
          </a:p>
        </p:txBody>
      </p:sp>
      <p:pic>
        <p:nvPicPr>
          <p:cNvPr id="25" name="Image 24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6" r="1165" b="80973"/>
          <a:stretch/>
        </p:blipFill>
        <p:spPr>
          <a:xfrm>
            <a:off x="369039" y="9114219"/>
            <a:ext cx="6311900" cy="45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6532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145</Words>
  <Application>Microsoft Office PowerPoint</Application>
  <PresentationFormat>Format A4 (210 x 297 mm)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8</cp:revision>
  <cp:lastPrinted>2015-09-26T13:01:10Z</cp:lastPrinted>
  <dcterms:created xsi:type="dcterms:W3CDTF">2015-09-24T14:28:04Z</dcterms:created>
  <dcterms:modified xsi:type="dcterms:W3CDTF">2016-11-26T15:55:12Z</dcterms:modified>
</cp:coreProperties>
</file>