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64" r:id="rId4"/>
    <p:sldId id="265" r:id="rId5"/>
    <p:sldId id="266" r:id="rId6"/>
    <p:sldId id="267" r:id="rId7"/>
  </p:sldIdLst>
  <p:sldSz cx="6858000" cy="9906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93" autoAdjust="0"/>
    <p:restoredTop sz="94660"/>
  </p:normalViewPr>
  <p:slideViewPr>
    <p:cSldViewPr>
      <p:cViewPr>
        <p:scale>
          <a:sx n="66" d="100"/>
          <a:sy n="66" d="100"/>
        </p:scale>
        <p:origin x="-3588" y="-43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5557" tIns="47779" rIns="95557" bIns="47779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5557" tIns="47779" rIns="95557" bIns="47779" rtlCol="0"/>
          <a:lstStyle>
            <a:lvl1pPr algn="r">
              <a:defRPr sz="1300"/>
            </a:lvl1pPr>
          </a:lstStyle>
          <a:p>
            <a:fld id="{3B0A4830-4249-4985-88D4-A45FA4F81BF5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7" tIns="47779" rIns="95557" bIns="4777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57" tIns="47779" rIns="95557" bIns="47779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5557" tIns="47779" rIns="95557" bIns="47779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5557" tIns="47779" rIns="95557" bIns="47779" rtlCol="0" anchor="b"/>
          <a:lstStyle>
            <a:lvl1pPr algn="r">
              <a:defRPr sz="1300"/>
            </a:lvl1pPr>
          </a:lstStyle>
          <a:p>
            <a:fld id="{10C4037A-85D9-4B09-BA6F-BDE1253A9A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9574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/>
          <p:nvPr userDrawn="1"/>
        </p:nvSpPr>
        <p:spPr>
          <a:xfrm>
            <a:off x="0" y="0"/>
            <a:ext cx="6858000" cy="1045029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texte 13"/>
          <p:cNvSpPr>
            <a:spLocks noGrp="1"/>
          </p:cNvSpPr>
          <p:nvPr>
            <p:ph type="body" sz="quarter" idx="10" hasCustomPrompt="1"/>
          </p:nvPr>
        </p:nvSpPr>
        <p:spPr>
          <a:xfrm>
            <a:off x="1038225" y="-15552"/>
            <a:ext cx="4262438" cy="61081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defRPr>
            </a:lvl1pPr>
          </a:lstStyle>
          <a:p>
            <a:pPr lvl="0"/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23" name="ZoneTexte 22"/>
          <p:cNvSpPr txBox="1"/>
          <p:nvPr userDrawn="1"/>
        </p:nvSpPr>
        <p:spPr>
          <a:xfrm>
            <a:off x="1052736" y="62322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u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Liste des mots</a:t>
            </a:r>
            <a:r>
              <a:rPr lang="fr-FR" sz="1800" u="none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 à connaitre</a:t>
            </a:r>
            <a:endParaRPr lang="fr-FR" sz="1800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208" y="396184"/>
            <a:ext cx="1512168" cy="731875"/>
          </a:xfrm>
          <a:prstGeom prst="rect">
            <a:avLst/>
          </a:prstGeom>
        </p:spPr>
      </p:pic>
      <p:sp>
        <p:nvSpPr>
          <p:cNvPr id="11" name="Ellipse 10"/>
          <p:cNvSpPr/>
          <p:nvPr userDrawn="1"/>
        </p:nvSpPr>
        <p:spPr>
          <a:xfrm>
            <a:off x="135701" y="110132"/>
            <a:ext cx="821388" cy="810420"/>
          </a:xfrm>
          <a:prstGeom prst="ellipse">
            <a:avLst/>
          </a:prstGeom>
          <a:solidFill>
            <a:srgbClr val="00CC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 userDrawn="1"/>
        </p:nvSpPr>
        <p:spPr>
          <a:xfrm rot="20976963">
            <a:off x="118912" y="186480"/>
            <a:ext cx="821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CE2</a:t>
            </a:r>
            <a:endParaRPr lang="fr-FR" sz="24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4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371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7376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344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40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/>
          <p:nvPr userDrawn="1"/>
        </p:nvSpPr>
        <p:spPr>
          <a:xfrm>
            <a:off x="0" y="0"/>
            <a:ext cx="6858000" cy="1045029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texte 13"/>
          <p:cNvSpPr>
            <a:spLocks noGrp="1"/>
          </p:cNvSpPr>
          <p:nvPr>
            <p:ph type="body" sz="quarter" idx="10" hasCustomPrompt="1"/>
          </p:nvPr>
        </p:nvSpPr>
        <p:spPr>
          <a:xfrm>
            <a:off x="1038225" y="-15552"/>
            <a:ext cx="4262438" cy="61081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defRPr>
            </a:lvl1pPr>
          </a:lstStyle>
          <a:p>
            <a:pPr lvl="0"/>
            <a:r>
              <a:rPr lang="fr-FR" dirty="0" smtClean="0"/>
              <a:t>Titre</a:t>
            </a:r>
            <a:endParaRPr lang="fr-FR" dirty="0"/>
          </a:p>
        </p:txBody>
      </p:sp>
      <p:pic>
        <p:nvPicPr>
          <p:cNvPr id="21" name="Imag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208" y="396184"/>
            <a:ext cx="1512168" cy="731875"/>
          </a:xfrm>
          <a:prstGeom prst="rect">
            <a:avLst/>
          </a:prstGeom>
        </p:spPr>
      </p:pic>
      <p:sp>
        <p:nvSpPr>
          <p:cNvPr id="23" name="ZoneTexte 22"/>
          <p:cNvSpPr txBox="1"/>
          <p:nvPr userDrawn="1"/>
        </p:nvSpPr>
        <p:spPr>
          <a:xfrm>
            <a:off x="1052736" y="62322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u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Liste des mots</a:t>
            </a:r>
            <a:r>
              <a:rPr lang="fr-FR" sz="1800" u="none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 à connaitre</a:t>
            </a:r>
            <a:endParaRPr lang="fr-FR" sz="1800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0" name="Ellipse 9"/>
          <p:cNvSpPr/>
          <p:nvPr userDrawn="1"/>
        </p:nvSpPr>
        <p:spPr>
          <a:xfrm>
            <a:off x="135701" y="110132"/>
            <a:ext cx="821388" cy="810420"/>
          </a:xfrm>
          <a:prstGeom prst="ellipse">
            <a:avLst/>
          </a:prstGeom>
          <a:solidFill>
            <a:srgbClr val="00CC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 userDrawn="1"/>
        </p:nvSpPr>
        <p:spPr>
          <a:xfrm rot="20976963">
            <a:off x="118912" y="186480"/>
            <a:ext cx="821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CE2</a:t>
            </a:r>
            <a:endParaRPr lang="fr-FR" sz="24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524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/>
          <p:nvPr userDrawn="1"/>
        </p:nvSpPr>
        <p:spPr>
          <a:xfrm>
            <a:off x="0" y="0"/>
            <a:ext cx="6858000" cy="1045029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texte 13"/>
          <p:cNvSpPr>
            <a:spLocks noGrp="1"/>
          </p:cNvSpPr>
          <p:nvPr>
            <p:ph type="body" sz="quarter" idx="10" hasCustomPrompt="1"/>
          </p:nvPr>
        </p:nvSpPr>
        <p:spPr>
          <a:xfrm>
            <a:off x="1038224" y="165726"/>
            <a:ext cx="5559127" cy="61081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defRPr>
            </a:lvl1pPr>
          </a:lstStyle>
          <a:p>
            <a:pPr lvl="0"/>
            <a:r>
              <a:rPr lang="fr-FR" dirty="0" smtClean="0"/>
              <a:t>Les mots de mes dictées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71"/>
          <a:stretch/>
        </p:blipFill>
        <p:spPr>
          <a:xfrm>
            <a:off x="2400104" y="1189689"/>
            <a:ext cx="2057791" cy="2989275"/>
          </a:xfrm>
          <a:prstGeom prst="rect">
            <a:avLst/>
          </a:prstGeom>
        </p:spPr>
      </p:pic>
      <p:sp>
        <p:nvSpPr>
          <p:cNvPr id="9" name="Ellipse 8"/>
          <p:cNvSpPr/>
          <p:nvPr userDrawn="1"/>
        </p:nvSpPr>
        <p:spPr>
          <a:xfrm>
            <a:off x="135701" y="110132"/>
            <a:ext cx="821388" cy="810420"/>
          </a:xfrm>
          <a:prstGeom prst="ellipse">
            <a:avLst/>
          </a:prstGeom>
          <a:solidFill>
            <a:srgbClr val="00CC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 userDrawn="1"/>
        </p:nvSpPr>
        <p:spPr>
          <a:xfrm rot="20976963">
            <a:off x="118912" y="186480"/>
            <a:ext cx="821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CE2</a:t>
            </a:r>
            <a:endParaRPr lang="fr-FR" sz="24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864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29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57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914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04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1118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4DC248F6-9891-4998-84A9-59DCF2C80FC1}" type="datetimeFigureOut">
              <a:rPr lang="fr-FR" smtClean="0"/>
              <a:t>20/11/2016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D95F14CD-F835-49A8-A3F3-E390381EAE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3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5203676" y="9720768"/>
            <a:ext cx="1872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solidFill>
                  <a:schemeClr val="bg1"/>
                </a:solidFill>
              </a:rPr>
              <a:t>http://www.mysticlolly-leblog.fr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3" name="ZoneTexte 1"/>
          <p:cNvSpPr txBox="1"/>
          <p:nvPr userDrawn="1"/>
        </p:nvSpPr>
        <p:spPr>
          <a:xfrm>
            <a:off x="5519438" y="9721640"/>
            <a:ext cx="1440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http://www.mysticlolly.fr</a:t>
            </a:r>
            <a:endParaRPr lang="fr-FR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95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Les mots de mes dictées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40272" y="4016896"/>
            <a:ext cx="652908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000" b="1" dirty="0" smtClean="0">
                <a:latin typeface="akaDylan Open" pitchFamily="82" charset="0"/>
              </a:rPr>
              <a:t>V</a:t>
            </a:r>
            <a:r>
              <a:rPr lang="fr-FR" sz="1600" dirty="0" smtClean="0">
                <a:latin typeface="+mj-lt"/>
              </a:rPr>
              <a:t>oici tous les mots que tu auras à apprendre au cours de ton année et que tu retrouveras dans les dictées quotidiennes et les dictées bilans.</a:t>
            </a:r>
          </a:p>
          <a:p>
            <a:pPr algn="just">
              <a:lnSpc>
                <a:spcPct val="150000"/>
              </a:lnSpc>
            </a:pPr>
            <a:r>
              <a:rPr lang="fr-FR" sz="1600" dirty="0" smtClean="0">
                <a:latin typeface="+mj-lt"/>
              </a:rPr>
              <a:t>Les dictées quotidiennes nous serviront d’entrainement et de préparation aux dictées bilans.</a:t>
            </a:r>
          </a:p>
          <a:p>
            <a:pPr algn="just">
              <a:lnSpc>
                <a:spcPct val="150000"/>
              </a:lnSpc>
            </a:pPr>
            <a:r>
              <a:rPr lang="fr-FR" sz="2000" b="1" dirty="0" smtClean="0">
                <a:latin typeface="akaDylan Open" pitchFamily="82" charset="0"/>
              </a:rPr>
              <a:t>C</a:t>
            </a:r>
            <a:r>
              <a:rPr lang="fr-FR" sz="1600" dirty="0" smtClean="0">
                <a:latin typeface="+mj-lt"/>
              </a:rPr>
              <a:t>haque dictée bilan sera évaluée grâce au tampon suivant :</a:t>
            </a:r>
          </a:p>
          <a:p>
            <a:pPr algn="just">
              <a:lnSpc>
                <a:spcPct val="150000"/>
              </a:lnSpc>
            </a:pPr>
            <a:endParaRPr lang="fr-FR" sz="1600" dirty="0">
              <a:latin typeface="+mj-lt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540" y="6166267"/>
            <a:ext cx="1704552" cy="166705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40272" y="7397784"/>
            <a:ext cx="671772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>
                <a:latin typeface="akaDylan Open" pitchFamily="82" charset="0"/>
              </a:rPr>
              <a:t>Légende</a:t>
            </a:r>
            <a:r>
              <a:rPr lang="fr-FR" sz="1600" dirty="0"/>
              <a:t> </a:t>
            </a:r>
            <a:r>
              <a:rPr lang="fr-FR" sz="1600" dirty="0" smtClean="0"/>
              <a:t>:</a:t>
            </a:r>
          </a:p>
          <a:p>
            <a:endParaRPr lang="fr-FR" sz="1600" dirty="0"/>
          </a:p>
          <a:p>
            <a:pPr>
              <a:lnSpc>
                <a:spcPct val="150000"/>
              </a:lnSpc>
            </a:pPr>
            <a:r>
              <a:rPr lang="fr-FR" sz="1400" b="1" dirty="0">
                <a:latin typeface="akaDylan Open" pitchFamily="82" charset="0"/>
              </a:rPr>
              <a:t>V</a:t>
            </a:r>
            <a:r>
              <a:rPr lang="fr-FR" sz="1400" dirty="0"/>
              <a:t> : J’ai bien accordé les verbes.</a:t>
            </a:r>
          </a:p>
          <a:p>
            <a:pPr>
              <a:lnSpc>
                <a:spcPct val="150000"/>
              </a:lnSpc>
            </a:pPr>
            <a:r>
              <a:rPr lang="fr-FR" sz="1400" b="1" dirty="0">
                <a:latin typeface="akaDylan Open" pitchFamily="82" charset="0"/>
              </a:rPr>
              <a:t>GN</a:t>
            </a:r>
            <a:r>
              <a:rPr lang="fr-FR" sz="1400" dirty="0"/>
              <a:t> : J’ai bien accordé les différents mots du groupe nominal (nom, adjectif</a:t>
            </a:r>
            <a:r>
              <a:rPr lang="fr-FR" sz="1400" dirty="0" smtClean="0"/>
              <a:t>).</a:t>
            </a:r>
            <a:endParaRPr lang="fr-FR" sz="1400" dirty="0"/>
          </a:p>
          <a:p>
            <a:pPr>
              <a:lnSpc>
                <a:spcPct val="150000"/>
              </a:lnSpc>
            </a:pPr>
            <a:r>
              <a:rPr lang="fr-FR" sz="1400" b="1" dirty="0">
                <a:latin typeface="akaDylan Open" pitchFamily="82" charset="0"/>
              </a:rPr>
              <a:t>M</a:t>
            </a:r>
            <a:r>
              <a:rPr lang="fr-FR" sz="1400" dirty="0"/>
              <a:t> : J’ai bien orthographié les mots qui étaient à connaitre.</a:t>
            </a:r>
          </a:p>
          <a:p>
            <a:pPr>
              <a:lnSpc>
                <a:spcPct val="150000"/>
              </a:lnSpc>
            </a:pPr>
            <a:r>
              <a:rPr lang="fr-FR" sz="1400" b="1" dirty="0">
                <a:latin typeface="akaDylan Open" pitchFamily="82" charset="0"/>
              </a:rPr>
              <a:t>O</a:t>
            </a:r>
            <a:r>
              <a:rPr lang="fr-FR" sz="1400" dirty="0"/>
              <a:t> : Je n’ai pas oublié de mot ou de ponctuation (point, majuscule</a:t>
            </a:r>
            <a:r>
              <a:rPr lang="fr-FR" sz="1400" dirty="0" smtClean="0"/>
              <a:t>).</a:t>
            </a:r>
            <a:endParaRPr lang="fr-FR" sz="1400" dirty="0"/>
          </a:p>
          <a:p>
            <a:pPr>
              <a:lnSpc>
                <a:spcPct val="150000"/>
              </a:lnSpc>
            </a:pPr>
            <a:r>
              <a:rPr lang="fr-FR" sz="1400" b="1" dirty="0">
                <a:latin typeface="akaDylan Open" pitchFamily="82" charset="0"/>
              </a:rPr>
              <a:t>S</a:t>
            </a:r>
            <a:r>
              <a:rPr lang="fr-FR" sz="1400" dirty="0"/>
              <a:t> : J’ai bien orthographié les sons.</a:t>
            </a:r>
          </a:p>
          <a:p>
            <a:pPr>
              <a:lnSpc>
                <a:spcPct val="150000"/>
              </a:lnSpc>
            </a:pPr>
            <a:r>
              <a:rPr lang="fr-FR" sz="1400" b="1" dirty="0">
                <a:latin typeface="akaDylan Open" pitchFamily="82" charset="0"/>
              </a:rPr>
              <a:t>R</a:t>
            </a:r>
            <a:r>
              <a:rPr lang="fr-FR" sz="1400" dirty="0"/>
              <a:t> : J’ai bien respecté les règles apprises (a/à, et/est</a:t>
            </a:r>
            <a:r>
              <a:rPr lang="fr-FR" sz="1400" dirty="0" smtClean="0"/>
              <a:t>, on/ont, </a:t>
            </a:r>
            <a:r>
              <a:rPr lang="fr-FR" sz="1400" dirty="0"/>
              <a:t>etc</a:t>
            </a:r>
            <a:r>
              <a:rPr lang="fr-FR" sz="1400" dirty="0" smtClean="0"/>
              <a:t>.)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22888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Dictées de la période 1</a:t>
            </a:r>
            <a:endParaRPr lang="fr-FR" dirty="0"/>
          </a:p>
        </p:txBody>
      </p:sp>
      <p:sp>
        <p:nvSpPr>
          <p:cNvPr id="40" name="Carré corné 39"/>
          <p:cNvSpPr/>
          <p:nvPr/>
        </p:nvSpPr>
        <p:spPr>
          <a:xfrm>
            <a:off x="224644" y="1316597"/>
            <a:ext cx="4788532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116632" y="1136576"/>
            <a:ext cx="360040" cy="461665"/>
            <a:chOff x="116632" y="1352600"/>
            <a:chExt cx="360040" cy="461665"/>
          </a:xfrm>
        </p:grpSpPr>
        <p:sp>
          <p:nvSpPr>
            <p:cNvPr id="12" name="Ellipse 11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1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41" name="ZoneTexte 40"/>
          <p:cNvSpPr txBox="1"/>
          <p:nvPr/>
        </p:nvSpPr>
        <p:spPr>
          <a:xfrm>
            <a:off x="332656" y="118274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n°1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224644" y="1621582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un signe – un trèfle – une tige – la pluie – une hirondelle – un martinet – une abeille – un escargot – une limace – quitter – rester – redresser – il faut – attentif/attentive – bas/basse – près de – loin - si</a:t>
            </a:r>
          </a:p>
        </p:txBody>
      </p:sp>
      <p:pic>
        <p:nvPicPr>
          <p:cNvPr id="77" name="Image 7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1208584"/>
            <a:ext cx="1251673" cy="1224137"/>
          </a:xfrm>
          <a:prstGeom prst="rect">
            <a:avLst/>
          </a:prstGeom>
        </p:spPr>
      </p:pic>
      <p:sp>
        <p:nvSpPr>
          <p:cNvPr id="73" name="Carré corné 72"/>
          <p:cNvSpPr/>
          <p:nvPr/>
        </p:nvSpPr>
        <p:spPr>
          <a:xfrm>
            <a:off x="224644" y="2756757"/>
            <a:ext cx="4788532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8" name="Groupe 77"/>
          <p:cNvGrpSpPr/>
          <p:nvPr/>
        </p:nvGrpSpPr>
        <p:grpSpPr>
          <a:xfrm>
            <a:off x="116632" y="2576736"/>
            <a:ext cx="360040" cy="461665"/>
            <a:chOff x="116632" y="1352600"/>
            <a:chExt cx="360040" cy="461665"/>
          </a:xfrm>
        </p:grpSpPr>
        <p:sp>
          <p:nvSpPr>
            <p:cNvPr id="79" name="Ellipse 78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2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81" name="ZoneTexte 80"/>
          <p:cNvSpPr txBox="1"/>
          <p:nvPr/>
        </p:nvSpPr>
        <p:spPr>
          <a:xfrm>
            <a:off x="332656" y="2644098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n°2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224644" y="3082533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un aigle – la tête – une aile – une queue – une pente – apprendre – chasser – survoler – gros/grosse – long/longue – large – court/courte – arrondi(e) – assez - plutôt</a:t>
            </a:r>
          </a:p>
        </p:txBody>
      </p:sp>
      <p:sp>
        <p:nvSpPr>
          <p:cNvPr id="86" name="Carré corné 85"/>
          <p:cNvSpPr/>
          <p:nvPr/>
        </p:nvSpPr>
        <p:spPr>
          <a:xfrm>
            <a:off x="224644" y="4196917"/>
            <a:ext cx="4788532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7" name="Groupe 86"/>
          <p:cNvGrpSpPr/>
          <p:nvPr/>
        </p:nvGrpSpPr>
        <p:grpSpPr>
          <a:xfrm>
            <a:off x="116632" y="4016896"/>
            <a:ext cx="360040" cy="461665"/>
            <a:chOff x="116632" y="1352600"/>
            <a:chExt cx="360040" cy="461665"/>
          </a:xfrm>
        </p:grpSpPr>
        <p:sp>
          <p:nvSpPr>
            <p:cNvPr id="88" name="Ellipse 87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3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0" name="ZoneTexte 89"/>
          <p:cNvSpPr txBox="1"/>
          <p:nvPr/>
        </p:nvSpPr>
        <p:spPr>
          <a:xfrm>
            <a:off x="332656" y="406306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n°3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224644" y="4450685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un artiste – la préhistoire – une échelle – un doigt – un pinceau – un poil – une main – la peinture – un os – l’aide – la hauteur – fabriquer – dessiner – peindre – utiliser – se servir – souffler – petit(e) – creux/creuse – </a:t>
            </a:r>
          </a:p>
          <a:p>
            <a:pPr algn="ctr"/>
            <a:r>
              <a:rPr lang="fr-FR" sz="1200" dirty="0"/>
              <a:t>comme - dessus</a:t>
            </a:r>
          </a:p>
        </p:txBody>
      </p:sp>
      <p:sp>
        <p:nvSpPr>
          <p:cNvPr id="93" name="Carré corné 92"/>
          <p:cNvSpPr/>
          <p:nvPr/>
        </p:nvSpPr>
        <p:spPr>
          <a:xfrm>
            <a:off x="224644" y="5637077"/>
            <a:ext cx="4788532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4" name="Groupe 93"/>
          <p:cNvGrpSpPr/>
          <p:nvPr/>
        </p:nvGrpSpPr>
        <p:grpSpPr>
          <a:xfrm>
            <a:off x="116632" y="5457056"/>
            <a:ext cx="360040" cy="461665"/>
            <a:chOff x="116632" y="1352600"/>
            <a:chExt cx="360040" cy="461665"/>
          </a:xfrm>
        </p:grpSpPr>
        <p:sp>
          <p:nvSpPr>
            <p:cNvPr id="95" name="Ellipse 94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4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7" name="ZoneTexte 96"/>
          <p:cNvSpPr txBox="1"/>
          <p:nvPr/>
        </p:nvSpPr>
        <p:spPr>
          <a:xfrm>
            <a:off x="332656" y="5529064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n°4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224644" y="5889104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un filet – un papillon – un manche – un balai – un cintre – un cerceau – du tulle – un élevage – un aquarium – la terre – une feuille – un insecte – l’eau – fabriquer – installer – garnir – métallique – blanc – vieil(le) – même – imbibé(e) – nombreux(se) – avec – dans – un peu – trop - bien</a:t>
            </a:r>
          </a:p>
        </p:txBody>
      </p:sp>
      <p:sp>
        <p:nvSpPr>
          <p:cNvPr id="114" name="Carré corné 113"/>
          <p:cNvSpPr/>
          <p:nvPr/>
        </p:nvSpPr>
        <p:spPr>
          <a:xfrm>
            <a:off x="224644" y="7077237"/>
            <a:ext cx="4788532" cy="126769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5" name="Groupe 114"/>
          <p:cNvGrpSpPr/>
          <p:nvPr/>
        </p:nvGrpSpPr>
        <p:grpSpPr>
          <a:xfrm>
            <a:off x="116632" y="6897216"/>
            <a:ext cx="360040" cy="461665"/>
            <a:chOff x="116632" y="1352600"/>
            <a:chExt cx="360040" cy="461665"/>
          </a:xfrm>
        </p:grpSpPr>
        <p:sp>
          <p:nvSpPr>
            <p:cNvPr id="116" name="Ellipse 115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5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18" name="ZoneTexte 117"/>
          <p:cNvSpPr txBox="1"/>
          <p:nvPr/>
        </p:nvSpPr>
        <p:spPr>
          <a:xfrm>
            <a:off x="332656" y="6960071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n°5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224644" y="7475021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un homme – une hutte – une tente – une caverne – un outil – la pierre – un fruit – la pêche – la chasse – </a:t>
            </a:r>
            <a:r>
              <a:rPr lang="fr-FR" sz="1200" dirty="0" smtClean="0"/>
              <a:t>une </a:t>
            </a:r>
            <a:r>
              <a:rPr lang="fr-FR" sz="1200" dirty="0"/>
              <a:t>découverte – le feu – vivre – fabriquer – manger – faire – premier/première – sauvage – grand(e) – dans - aussi</a:t>
            </a:r>
          </a:p>
        </p:txBody>
      </p:sp>
      <p:sp>
        <p:nvSpPr>
          <p:cNvPr id="121" name="Carré corné 120"/>
          <p:cNvSpPr/>
          <p:nvPr/>
        </p:nvSpPr>
        <p:spPr>
          <a:xfrm>
            <a:off x="224644" y="8589405"/>
            <a:ext cx="4788532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2" name="Groupe 121"/>
          <p:cNvGrpSpPr/>
          <p:nvPr/>
        </p:nvGrpSpPr>
        <p:grpSpPr>
          <a:xfrm>
            <a:off x="116632" y="8409384"/>
            <a:ext cx="360040" cy="461665"/>
            <a:chOff x="116632" y="1352600"/>
            <a:chExt cx="360040" cy="461665"/>
          </a:xfrm>
        </p:grpSpPr>
        <p:sp>
          <p:nvSpPr>
            <p:cNvPr id="123" name="Ellipse 122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6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25" name="ZoneTexte 124"/>
          <p:cNvSpPr txBox="1"/>
          <p:nvPr/>
        </p:nvSpPr>
        <p:spPr>
          <a:xfrm>
            <a:off x="332656" y="8455550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n°6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26" name="ZoneTexte 125"/>
          <p:cNvSpPr txBox="1"/>
          <p:nvPr/>
        </p:nvSpPr>
        <p:spPr>
          <a:xfrm>
            <a:off x="224644" y="8841432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le temps – la préhistoire – le froid – la nourriture – le manque – une baie – un buisson – un fruit – un arbre – une graine – une racine – une feuille – arriver – cueillir – ramasser – tomber – offrir – avec – tout – dans – maintenant – bientôt – ne…plus rien</a:t>
            </a:r>
          </a:p>
        </p:txBody>
      </p:sp>
      <p:pic>
        <p:nvPicPr>
          <p:cNvPr id="128" name="Image 1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2702750"/>
            <a:ext cx="1251673" cy="1224137"/>
          </a:xfrm>
          <a:prstGeom prst="rect">
            <a:avLst/>
          </a:prstGeom>
        </p:spPr>
      </p:pic>
      <p:pic>
        <p:nvPicPr>
          <p:cNvPr id="129" name="Image 1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5" y="4088904"/>
            <a:ext cx="1251673" cy="1224137"/>
          </a:xfrm>
          <a:prstGeom prst="rect">
            <a:avLst/>
          </a:prstGeom>
        </p:spPr>
      </p:pic>
      <p:pic>
        <p:nvPicPr>
          <p:cNvPr id="130" name="Image 1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5529064"/>
            <a:ext cx="1251673" cy="1224137"/>
          </a:xfrm>
          <a:prstGeom prst="rect">
            <a:avLst/>
          </a:prstGeom>
        </p:spPr>
      </p:pic>
      <p:pic>
        <p:nvPicPr>
          <p:cNvPr id="131" name="Image 1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4" y="7023229"/>
            <a:ext cx="1251673" cy="1224137"/>
          </a:xfrm>
          <a:prstGeom prst="rect">
            <a:avLst/>
          </a:prstGeom>
        </p:spPr>
      </p:pic>
      <p:pic>
        <p:nvPicPr>
          <p:cNvPr id="132" name="Image 1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8481392"/>
            <a:ext cx="1251673" cy="122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87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Dictées de la période 2</a:t>
            </a:r>
            <a:endParaRPr lang="fr-FR" dirty="0"/>
          </a:p>
        </p:txBody>
      </p:sp>
      <p:sp>
        <p:nvSpPr>
          <p:cNvPr id="40" name="Carré corné 39"/>
          <p:cNvSpPr/>
          <p:nvPr/>
        </p:nvSpPr>
        <p:spPr>
          <a:xfrm>
            <a:off x="224644" y="1316597"/>
            <a:ext cx="4788532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116632" y="1136576"/>
            <a:ext cx="360040" cy="461665"/>
            <a:chOff x="116632" y="1352600"/>
            <a:chExt cx="360040" cy="461665"/>
          </a:xfrm>
        </p:grpSpPr>
        <p:sp>
          <p:nvSpPr>
            <p:cNvPr id="12" name="Ellipse 11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1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41" name="ZoneTexte 40"/>
          <p:cNvSpPr txBox="1"/>
          <p:nvPr/>
        </p:nvSpPr>
        <p:spPr>
          <a:xfrm>
            <a:off x="332656" y="118274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n°1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224644" y="1621582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la gymnastique – la force – </a:t>
            </a:r>
            <a:r>
              <a:rPr lang="fr-FR" sz="1200" dirty="0" smtClean="0"/>
              <a:t> la </a:t>
            </a:r>
            <a:r>
              <a:rPr lang="fr-FR" sz="1200" dirty="0"/>
              <a:t>souplesse – le corps – un champion – une compétition – important(e) – pratiquer – développer – s’entrainer – participer – on peut – car – très – plus tard – beaucoup </a:t>
            </a:r>
          </a:p>
        </p:txBody>
      </p:sp>
      <p:pic>
        <p:nvPicPr>
          <p:cNvPr id="77" name="Image 7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1208584"/>
            <a:ext cx="1251673" cy="1224137"/>
          </a:xfrm>
          <a:prstGeom prst="rect">
            <a:avLst/>
          </a:prstGeom>
        </p:spPr>
      </p:pic>
      <p:sp>
        <p:nvSpPr>
          <p:cNvPr id="73" name="Carré corné 72"/>
          <p:cNvSpPr/>
          <p:nvPr/>
        </p:nvSpPr>
        <p:spPr>
          <a:xfrm>
            <a:off x="224644" y="2684748"/>
            <a:ext cx="4788532" cy="1260139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8" name="Groupe 77"/>
          <p:cNvGrpSpPr/>
          <p:nvPr/>
        </p:nvGrpSpPr>
        <p:grpSpPr>
          <a:xfrm>
            <a:off x="116632" y="2504728"/>
            <a:ext cx="360040" cy="461665"/>
            <a:chOff x="116632" y="1352600"/>
            <a:chExt cx="360040" cy="461665"/>
          </a:xfrm>
        </p:grpSpPr>
        <p:sp>
          <p:nvSpPr>
            <p:cNvPr id="79" name="Ellipse 78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2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81" name="ZoneTexte 80"/>
          <p:cNvSpPr txBox="1"/>
          <p:nvPr/>
        </p:nvSpPr>
        <p:spPr>
          <a:xfrm>
            <a:off x="332656" y="2572090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n°2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224644" y="2929225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une recherche – une année – un indice – un fossile – </a:t>
            </a:r>
          </a:p>
          <a:p>
            <a:pPr algn="ctr"/>
            <a:r>
              <a:rPr lang="fr-FR" sz="1200" dirty="0"/>
              <a:t>un os – une dent – un chercheur – une fouille – une mesure – une photographie – un million – laisser – pratiquer  - découvrir – prendre – il y a – comme – quand </a:t>
            </a:r>
          </a:p>
        </p:txBody>
      </p:sp>
      <p:sp>
        <p:nvSpPr>
          <p:cNvPr id="86" name="Carré corné 85"/>
          <p:cNvSpPr/>
          <p:nvPr/>
        </p:nvSpPr>
        <p:spPr>
          <a:xfrm>
            <a:off x="224644" y="4196917"/>
            <a:ext cx="4788532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7" name="Groupe 86"/>
          <p:cNvGrpSpPr/>
          <p:nvPr/>
        </p:nvGrpSpPr>
        <p:grpSpPr>
          <a:xfrm>
            <a:off x="116632" y="4016896"/>
            <a:ext cx="360040" cy="461665"/>
            <a:chOff x="116632" y="1352600"/>
            <a:chExt cx="360040" cy="461665"/>
          </a:xfrm>
        </p:grpSpPr>
        <p:sp>
          <p:nvSpPr>
            <p:cNvPr id="88" name="Ellipse 87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3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0" name="ZoneTexte 89"/>
          <p:cNvSpPr txBox="1"/>
          <p:nvPr/>
        </p:nvSpPr>
        <p:spPr>
          <a:xfrm>
            <a:off x="332656" y="406306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n°3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224644" y="4450685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une année – le printemps – un maire – un village – dimanche – une journée – le nettoyage – un enfant – une personne – le bord – un gant – un sac – un déchet – des gens – grand(e) – volontaire – bon/bonne – irresponsable – ramené - laissé</a:t>
            </a:r>
          </a:p>
        </p:txBody>
      </p:sp>
      <p:sp>
        <p:nvSpPr>
          <p:cNvPr id="93" name="Carré corné 92"/>
          <p:cNvSpPr/>
          <p:nvPr/>
        </p:nvSpPr>
        <p:spPr>
          <a:xfrm>
            <a:off x="224644" y="5637077"/>
            <a:ext cx="4788532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4" name="Groupe 93"/>
          <p:cNvGrpSpPr/>
          <p:nvPr/>
        </p:nvGrpSpPr>
        <p:grpSpPr>
          <a:xfrm>
            <a:off x="116632" y="5457056"/>
            <a:ext cx="360040" cy="461665"/>
            <a:chOff x="116632" y="1352600"/>
            <a:chExt cx="360040" cy="461665"/>
          </a:xfrm>
        </p:grpSpPr>
        <p:sp>
          <p:nvSpPr>
            <p:cNvPr id="95" name="Ellipse 94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4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7" name="ZoneTexte 96"/>
          <p:cNvSpPr txBox="1"/>
          <p:nvPr/>
        </p:nvSpPr>
        <p:spPr>
          <a:xfrm>
            <a:off x="332656" y="5529064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n°4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224644" y="5962853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un rêve – un projet – un principe – l’est – l’ouest – une époque – fou/folle – rond(e) – terrestre – inconnu(e) – possible – concevoir – en faisant – en allant – puisque – vers – par - totalement</a:t>
            </a:r>
          </a:p>
        </p:txBody>
      </p:sp>
      <p:sp>
        <p:nvSpPr>
          <p:cNvPr id="114" name="Carré corné 113"/>
          <p:cNvSpPr/>
          <p:nvPr/>
        </p:nvSpPr>
        <p:spPr>
          <a:xfrm>
            <a:off x="224644" y="7077237"/>
            <a:ext cx="4788532" cy="126769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5" name="Groupe 114"/>
          <p:cNvGrpSpPr/>
          <p:nvPr/>
        </p:nvGrpSpPr>
        <p:grpSpPr>
          <a:xfrm>
            <a:off x="116632" y="6897216"/>
            <a:ext cx="360040" cy="461665"/>
            <a:chOff x="116632" y="1352600"/>
            <a:chExt cx="360040" cy="461665"/>
          </a:xfrm>
        </p:grpSpPr>
        <p:sp>
          <p:nvSpPr>
            <p:cNvPr id="116" name="Ellipse 115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5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18" name="ZoneTexte 117"/>
          <p:cNvSpPr txBox="1"/>
          <p:nvPr/>
        </p:nvSpPr>
        <p:spPr>
          <a:xfrm>
            <a:off x="332656" y="6960071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n°5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224644" y="7434371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Noël – une guirlande – une chaussure – un ordinateur – un rêve – beau/belle – doré(e) – rouge – jaune – vert(e) – bleu(e) – déposer – décorer – mettre – espérer – préférer – se coucher – dans – avec – sous </a:t>
            </a:r>
          </a:p>
        </p:txBody>
      </p:sp>
      <p:sp>
        <p:nvSpPr>
          <p:cNvPr id="121" name="Carré corné 120"/>
          <p:cNvSpPr/>
          <p:nvPr/>
        </p:nvSpPr>
        <p:spPr>
          <a:xfrm>
            <a:off x="224644" y="8589405"/>
            <a:ext cx="4788532" cy="111612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2" name="Groupe 121"/>
          <p:cNvGrpSpPr/>
          <p:nvPr/>
        </p:nvGrpSpPr>
        <p:grpSpPr>
          <a:xfrm>
            <a:off x="116632" y="8409384"/>
            <a:ext cx="360040" cy="461665"/>
            <a:chOff x="116632" y="1352600"/>
            <a:chExt cx="360040" cy="461665"/>
          </a:xfrm>
        </p:grpSpPr>
        <p:sp>
          <p:nvSpPr>
            <p:cNvPr id="123" name="Ellipse 122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6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25" name="ZoneTexte 124"/>
          <p:cNvSpPr txBox="1"/>
          <p:nvPr/>
        </p:nvSpPr>
        <p:spPr>
          <a:xfrm>
            <a:off x="332656" y="8455550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n°6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26" name="ZoneTexte 125"/>
          <p:cNvSpPr txBox="1"/>
          <p:nvPr/>
        </p:nvSpPr>
        <p:spPr>
          <a:xfrm>
            <a:off x="224644" y="8841432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une planète – la vie – une preuve – la présence – l’eau – la profondeur – un engin – rouge – sérieux/sérieuse – nombreux/nombreuse – froid(e) – désertique – penser – trouver – confirmer – photographier – explorer – longtemps – mais – à part - dans</a:t>
            </a:r>
            <a:endParaRPr lang="fr-FR" sz="1200" dirty="0"/>
          </a:p>
        </p:txBody>
      </p:sp>
      <p:pic>
        <p:nvPicPr>
          <p:cNvPr id="128" name="Image 1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2702750"/>
            <a:ext cx="1251673" cy="1224137"/>
          </a:xfrm>
          <a:prstGeom prst="rect">
            <a:avLst/>
          </a:prstGeom>
        </p:spPr>
      </p:pic>
      <p:pic>
        <p:nvPicPr>
          <p:cNvPr id="129" name="Image 1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5" y="4088904"/>
            <a:ext cx="1251673" cy="1224137"/>
          </a:xfrm>
          <a:prstGeom prst="rect">
            <a:avLst/>
          </a:prstGeom>
        </p:spPr>
      </p:pic>
      <p:pic>
        <p:nvPicPr>
          <p:cNvPr id="130" name="Image 1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5529064"/>
            <a:ext cx="1251673" cy="1224137"/>
          </a:xfrm>
          <a:prstGeom prst="rect">
            <a:avLst/>
          </a:prstGeom>
        </p:spPr>
      </p:pic>
      <p:pic>
        <p:nvPicPr>
          <p:cNvPr id="131" name="Image 1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4" y="7023229"/>
            <a:ext cx="1251673" cy="1224137"/>
          </a:xfrm>
          <a:prstGeom prst="rect">
            <a:avLst/>
          </a:prstGeom>
        </p:spPr>
      </p:pic>
      <p:pic>
        <p:nvPicPr>
          <p:cNvPr id="132" name="Image 1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8481392"/>
            <a:ext cx="1251673" cy="122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12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Dictées de la période 3</a:t>
            </a:r>
            <a:endParaRPr lang="fr-FR" dirty="0"/>
          </a:p>
        </p:txBody>
      </p:sp>
      <p:sp>
        <p:nvSpPr>
          <p:cNvPr id="40" name="Carré corné 39"/>
          <p:cNvSpPr/>
          <p:nvPr/>
        </p:nvSpPr>
        <p:spPr>
          <a:xfrm>
            <a:off x="224644" y="1316596"/>
            <a:ext cx="4788532" cy="118813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116632" y="1136576"/>
            <a:ext cx="360040" cy="461665"/>
            <a:chOff x="116632" y="1352600"/>
            <a:chExt cx="360040" cy="461665"/>
          </a:xfrm>
        </p:grpSpPr>
        <p:sp>
          <p:nvSpPr>
            <p:cNvPr id="12" name="Ellipse 11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1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41" name="ZoneTexte 40"/>
          <p:cNvSpPr txBox="1"/>
          <p:nvPr/>
        </p:nvSpPr>
        <p:spPr>
          <a:xfrm>
            <a:off x="332656" y="118274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n°1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224644" y="1640632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une famille – une maison – un habitant – une bâtisse – le confort – une boutique – un atelier – l’agitation – une rue – un chariot – riche – beau/belle – autre – étroit(e) – grand(e) – encombré(e) – loger – régner – dans – sans – </a:t>
            </a:r>
            <a:r>
              <a:rPr lang="fr-FR" sz="1200" dirty="0" smtClean="0"/>
              <a:t>au-dessus</a:t>
            </a:r>
            <a:endParaRPr lang="fr-FR" sz="1200" dirty="0"/>
          </a:p>
        </p:txBody>
      </p:sp>
      <p:pic>
        <p:nvPicPr>
          <p:cNvPr id="77" name="Image 7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1208584"/>
            <a:ext cx="1251673" cy="1224137"/>
          </a:xfrm>
          <a:prstGeom prst="rect">
            <a:avLst/>
          </a:prstGeom>
        </p:spPr>
      </p:pic>
      <p:sp>
        <p:nvSpPr>
          <p:cNvPr id="73" name="Carré corné 72"/>
          <p:cNvSpPr/>
          <p:nvPr/>
        </p:nvSpPr>
        <p:spPr>
          <a:xfrm>
            <a:off x="224644" y="2684748"/>
            <a:ext cx="4788532" cy="1260139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8" name="Groupe 77"/>
          <p:cNvGrpSpPr/>
          <p:nvPr/>
        </p:nvGrpSpPr>
        <p:grpSpPr>
          <a:xfrm>
            <a:off x="116632" y="2504728"/>
            <a:ext cx="360040" cy="461665"/>
            <a:chOff x="116632" y="1352600"/>
            <a:chExt cx="360040" cy="461665"/>
          </a:xfrm>
        </p:grpSpPr>
        <p:sp>
          <p:nvSpPr>
            <p:cNvPr id="79" name="Ellipse 78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2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81" name="ZoneTexte 80"/>
          <p:cNvSpPr txBox="1"/>
          <p:nvPr/>
        </p:nvSpPr>
        <p:spPr>
          <a:xfrm>
            <a:off x="332656" y="2572090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n°2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224644" y="3082533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le bord – un Égyptien – une civilisation – une richesse – le désert – un village – une ville – un an – une époque – ancien/ancienne – extraordinaire – inestimable – créer – sur – qui – dans  </a:t>
            </a:r>
          </a:p>
        </p:txBody>
      </p:sp>
      <p:sp>
        <p:nvSpPr>
          <p:cNvPr id="86" name="Carré corné 85"/>
          <p:cNvSpPr/>
          <p:nvPr/>
        </p:nvSpPr>
        <p:spPr>
          <a:xfrm>
            <a:off x="224644" y="4196916"/>
            <a:ext cx="4788532" cy="126943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7" name="Groupe 86"/>
          <p:cNvGrpSpPr/>
          <p:nvPr/>
        </p:nvGrpSpPr>
        <p:grpSpPr>
          <a:xfrm>
            <a:off x="116632" y="4016896"/>
            <a:ext cx="360040" cy="461665"/>
            <a:chOff x="116632" y="1352600"/>
            <a:chExt cx="360040" cy="461665"/>
          </a:xfrm>
        </p:grpSpPr>
        <p:sp>
          <p:nvSpPr>
            <p:cNvPr id="88" name="Ellipse 87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3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0" name="ZoneTexte 89"/>
          <p:cNvSpPr txBox="1"/>
          <p:nvPr/>
        </p:nvSpPr>
        <p:spPr>
          <a:xfrm>
            <a:off x="332656" y="406306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n°3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224644" y="4594701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un os – une année – une vie – un centimètre – le cartilage – une vertèbre – une journée – premier/première – grandir – mesurer – se tasser – continuellement – pendant – par contre – de moins que – entre</a:t>
            </a:r>
          </a:p>
        </p:txBody>
      </p:sp>
      <p:sp>
        <p:nvSpPr>
          <p:cNvPr id="93" name="Carré corné 92"/>
          <p:cNvSpPr/>
          <p:nvPr/>
        </p:nvSpPr>
        <p:spPr>
          <a:xfrm>
            <a:off x="224644" y="5741852"/>
            <a:ext cx="4788532" cy="1044116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4" name="Groupe 93"/>
          <p:cNvGrpSpPr/>
          <p:nvPr/>
        </p:nvGrpSpPr>
        <p:grpSpPr>
          <a:xfrm>
            <a:off x="116632" y="5561831"/>
            <a:ext cx="360040" cy="461665"/>
            <a:chOff x="116632" y="1352600"/>
            <a:chExt cx="360040" cy="461665"/>
          </a:xfrm>
        </p:grpSpPr>
        <p:sp>
          <p:nvSpPr>
            <p:cNvPr id="95" name="Ellipse 94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4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7" name="ZoneTexte 96"/>
          <p:cNvSpPr txBox="1"/>
          <p:nvPr/>
        </p:nvSpPr>
        <p:spPr>
          <a:xfrm>
            <a:off x="332656" y="5633839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n°4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224644" y="5961112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la vie – le fond – un étang – un seau – un plastique – un élastique – un hublot – un animal – la tête – l’eau – solide – petit(e) – tu veux – observer – découper – remplacer – fixer – posséder – permettre – regarder – ainsi – comme - dans</a:t>
            </a:r>
          </a:p>
        </p:txBody>
      </p:sp>
      <p:sp>
        <p:nvSpPr>
          <p:cNvPr id="114" name="Carré corné 113"/>
          <p:cNvSpPr/>
          <p:nvPr/>
        </p:nvSpPr>
        <p:spPr>
          <a:xfrm>
            <a:off x="224644" y="7056296"/>
            <a:ext cx="4788532" cy="1049116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5" name="Groupe 114"/>
          <p:cNvGrpSpPr/>
          <p:nvPr/>
        </p:nvGrpSpPr>
        <p:grpSpPr>
          <a:xfrm>
            <a:off x="116632" y="6876275"/>
            <a:ext cx="360040" cy="461665"/>
            <a:chOff x="116632" y="1352600"/>
            <a:chExt cx="360040" cy="461665"/>
          </a:xfrm>
        </p:grpSpPr>
        <p:sp>
          <p:nvSpPr>
            <p:cNvPr id="116" name="Ellipse 115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5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18" name="ZoneTexte 117"/>
          <p:cNvSpPr txBox="1"/>
          <p:nvPr/>
        </p:nvSpPr>
        <p:spPr>
          <a:xfrm>
            <a:off x="332656" y="6939130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n°5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224644" y="7274415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la galette – le dimanche – une année – un pâtissier – l’impatience – une heure – un dessert – une couronne – premier/première – nouveau/nouvelle – délicieux/délicieuse – doré(e) – acheter – attendre – apporter – aujourd’hui – chez – avec - enfin</a:t>
            </a:r>
          </a:p>
        </p:txBody>
      </p:sp>
      <p:sp>
        <p:nvSpPr>
          <p:cNvPr id="121" name="Carré corné 120"/>
          <p:cNvSpPr/>
          <p:nvPr/>
        </p:nvSpPr>
        <p:spPr>
          <a:xfrm>
            <a:off x="224644" y="8445389"/>
            <a:ext cx="4788532" cy="126769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2" name="Groupe 121"/>
          <p:cNvGrpSpPr/>
          <p:nvPr/>
        </p:nvGrpSpPr>
        <p:grpSpPr>
          <a:xfrm>
            <a:off x="116632" y="8265368"/>
            <a:ext cx="360040" cy="461665"/>
            <a:chOff x="116632" y="1352600"/>
            <a:chExt cx="360040" cy="461665"/>
          </a:xfrm>
        </p:grpSpPr>
        <p:sp>
          <p:nvSpPr>
            <p:cNvPr id="123" name="Ellipse 122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6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25" name="ZoneTexte 124"/>
          <p:cNvSpPr txBox="1"/>
          <p:nvPr/>
        </p:nvSpPr>
        <p:spPr>
          <a:xfrm>
            <a:off x="332656" y="8311534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n°6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26" name="ZoneTexte 125"/>
          <p:cNvSpPr txBox="1"/>
          <p:nvPr/>
        </p:nvSpPr>
        <p:spPr>
          <a:xfrm>
            <a:off x="224644" y="8802523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un morceau – du bois – un menuisier – un pantin – un enfant – une aventure – un nez – un mensonge – une fois – pauvre – italien/italienne – nombreux/nombreuse – fabriquer – pleurer – rire – parler – s’appeler – arriver – s’allonger – dans – comme – chaque - lequel</a:t>
            </a:r>
          </a:p>
        </p:txBody>
      </p:sp>
      <p:pic>
        <p:nvPicPr>
          <p:cNvPr id="128" name="Image 1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2702750"/>
            <a:ext cx="1251673" cy="1224137"/>
          </a:xfrm>
          <a:prstGeom prst="rect">
            <a:avLst/>
          </a:prstGeom>
        </p:spPr>
      </p:pic>
      <p:pic>
        <p:nvPicPr>
          <p:cNvPr id="129" name="Image 1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5" y="4088904"/>
            <a:ext cx="1251673" cy="1224137"/>
          </a:xfrm>
          <a:prstGeom prst="rect">
            <a:avLst/>
          </a:prstGeom>
        </p:spPr>
      </p:pic>
      <p:pic>
        <p:nvPicPr>
          <p:cNvPr id="130" name="Image 1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3" y="5561831"/>
            <a:ext cx="1251673" cy="1224137"/>
          </a:xfrm>
          <a:prstGeom prst="rect">
            <a:avLst/>
          </a:prstGeom>
        </p:spPr>
      </p:pic>
      <p:pic>
        <p:nvPicPr>
          <p:cNvPr id="131" name="Image 1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4" y="7002288"/>
            <a:ext cx="1251673" cy="1224137"/>
          </a:xfrm>
          <a:prstGeom prst="rect">
            <a:avLst/>
          </a:prstGeom>
        </p:spPr>
      </p:pic>
      <p:pic>
        <p:nvPicPr>
          <p:cNvPr id="132" name="Image 1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8337376"/>
            <a:ext cx="1251673" cy="122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93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Dictées de la période 4</a:t>
            </a:r>
            <a:endParaRPr lang="fr-FR" dirty="0"/>
          </a:p>
        </p:txBody>
      </p:sp>
      <p:sp>
        <p:nvSpPr>
          <p:cNvPr id="40" name="Carré corné 39"/>
          <p:cNvSpPr/>
          <p:nvPr/>
        </p:nvSpPr>
        <p:spPr>
          <a:xfrm>
            <a:off x="224644" y="1316596"/>
            <a:ext cx="4788532" cy="118813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116632" y="1136576"/>
            <a:ext cx="360040" cy="461665"/>
            <a:chOff x="116632" y="1352600"/>
            <a:chExt cx="360040" cy="461665"/>
          </a:xfrm>
        </p:grpSpPr>
        <p:sp>
          <p:nvSpPr>
            <p:cNvPr id="12" name="Ellipse 11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1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41" name="ZoneTexte 40"/>
          <p:cNvSpPr txBox="1"/>
          <p:nvPr/>
        </p:nvSpPr>
        <p:spPr>
          <a:xfrm>
            <a:off x="332656" y="118274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n°1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224644" y="1601723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un Européen - un continent - un équilibre - une ile - une espèce - un kangourou - un amateur - de l’herbage - une étendue - un pâturage - australien/australienne - naturel(le) - grand(e) - immense - arriver - bouleverser - disparaitre - menacer - proliférer - quand - sur - en revanche</a:t>
            </a:r>
          </a:p>
        </p:txBody>
      </p:sp>
      <p:pic>
        <p:nvPicPr>
          <p:cNvPr id="77" name="Image 7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1208584"/>
            <a:ext cx="1251673" cy="1224137"/>
          </a:xfrm>
          <a:prstGeom prst="rect">
            <a:avLst/>
          </a:prstGeom>
        </p:spPr>
      </p:pic>
      <p:sp>
        <p:nvSpPr>
          <p:cNvPr id="73" name="Carré corné 72"/>
          <p:cNvSpPr/>
          <p:nvPr/>
        </p:nvSpPr>
        <p:spPr>
          <a:xfrm>
            <a:off x="224644" y="2684748"/>
            <a:ext cx="4788532" cy="1260139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8" name="Groupe 77"/>
          <p:cNvGrpSpPr/>
          <p:nvPr/>
        </p:nvGrpSpPr>
        <p:grpSpPr>
          <a:xfrm>
            <a:off x="116632" y="2504728"/>
            <a:ext cx="360040" cy="461665"/>
            <a:chOff x="116632" y="1352600"/>
            <a:chExt cx="360040" cy="461665"/>
          </a:xfrm>
        </p:grpSpPr>
        <p:sp>
          <p:nvSpPr>
            <p:cNvPr id="79" name="Ellipse 78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2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81" name="ZoneTexte 80"/>
          <p:cNvSpPr txBox="1"/>
          <p:nvPr/>
        </p:nvSpPr>
        <p:spPr>
          <a:xfrm>
            <a:off x="332656" y="2572090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n°2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224644" y="3080792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la colère - un mot - un coup - une raison - une injustice - un exemple - petit(e) - capable - nombreux/nombreuse - comprendre - faire - grandir - exprimer - se mettre - quand - pourquoi - toujours - alors - puis - avec - plutôt</a:t>
            </a:r>
          </a:p>
        </p:txBody>
      </p:sp>
      <p:sp>
        <p:nvSpPr>
          <p:cNvPr id="86" name="Carré corné 85"/>
          <p:cNvSpPr/>
          <p:nvPr/>
        </p:nvSpPr>
        <p:spPr>
          <a:xfrm>
            <a:off x="224644" y="4196916"/>
            <a:ext cx="4788532" cy="1116125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7" name="Groupe 86"/>
          <p:cNvGrpSpPr/>
          <p:nvPr/>
        </p:nvGrpSpPr>
        <p:grpSpPr>
          <a:xfrm>
            <a:off x="116632" y="4016896"/>
            <a:ext cx="360040" cy="461665"/>
            <a:chOff x="116632" y="1352600"/>
            <a:chExt cx="360040" cy="461665"/>
          </a:xfrm>
        </p:grpSpPr>
        <p:sp>
          <p:nvSpPr>
            <p:cNvPr id="88" name="Ellipse 87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3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0" name="ZoneTexte 89"/>
          <p:cNvSpPr txBox="1"/>
          <p:nvPr/>
        </p:nvSpPr>
        <p:spPr>
          <a:xfrm>
            <a:off x="332656" y="406306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n°3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224644" y="4520952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un homme - un besoin - un pays - une différence - une langue - une coutume - un mode - une vie - une personne - même - grand(e) - autre - différent(e) - chercher - connaitre - comprendre - à travers - pourtant - très</a:t>
            </a:r>
          </a:p>
        </p:txBody>
      </p:sp>
      <p:sp>
        <p:nvSpPr>
          <p:cNvPr id="93" name="Carré corné 92"/>
          <p:cNvSpPr/>
          <p:nvPr/>
        </p:nvSpPr>
        <p:spPr>
          <a:xfrm>
            <a:off x="224644" y="5565069"/>
            <a:ext cx="4788532" cy="1234923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4" name="Groupe 93"/>
          <p:cNvGrpSpPr/>
          <p:nvPr/>
        </p:nvGrpSpPr>
        <p:grpSpPr>
          <a:xfrm>
            <a:off x="116632" y="5385048"/>
            <a:ext cx="360040" cy="461665"/>
            <a:chOff x="116632" y="1352600"/>
            <a:chExt cx="360040" cy="461665"/>
          </a:xfrm>
        </p:grpSpPr>
        <p:sp>
          <p:nvSpPr>
            <p:cNvPr id="95" name="Ellipse 94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4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7" name="ZoneTexte 96"/>
          <p:cNvSpPr txBox="1"/>
          <p:nvPr/>
        </p:nvSpPr>
        <p:spPr>
          <a:xfrm>
            <a:off x="332656" y="5457056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n°4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224644" y="5922203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l’électricité - la force - l’eau - le vent - un rayon - le soleil - une chaleur - du charbon - du gaz - l’essence - la France - une centrale - nucléaire - produire - utiliser - transformer - dégager - bruler - provenir - quand - pourtant - surtout</a:t>
            </a:r>
          </a:p>
        </p:txBody>
      </p:sp>
      <p:sp>
        <p:nvSpPr>
          <p:cNvPr id="114" name="Carré corné 113"/>
          <p:cNvSpPr/>
          <p:nvPr/>
        </p:nvSpPr>
        <p:spPr>
          <a:xfrm>
            <a:off x="224644" y="7005229"/>
            <a:ext cx="4788532" cy="126769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5" name="Groupe 114"/>
          <p:cNvGrpSpPr/>
          <p:nvPr/>
        </p:nvGrpSpPr>
        <p:grpSpPr>
          <a:xfrm>
            <a:off x="116632" y="6825208"/>
            <a:ext cx="360040" cy="461665"/>
            <a:chOff x="116632" y="1352600"/>
            <a:chExt cx="360040" cy="461665"/>
          </a:xfrm>
        </p:grpSpPr>
        <p:sp>
          <p:nvSpPr>
            <p:cNvPr id="116" name="Ellipse 115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5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18" name="ZoneTexte 117"/>
          <p:cNvSpPr txBox="1"/>
          <p:nvPr/>
        </p:nvSpPr>
        <p:spPr>
          <a:xfrm>
            <a:off x="332656" y="6888063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n°5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224644" y="7443663"/>
            <a:ext cx="4788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le dimanche - une voiture - un rouleau - les gens - le temps - automatique - gros(se) - même - aller - inventer - chatouiller - il y a - bien</a:t>
            </a:r>
          </a:p>
        </p:txBody>
      </p:sp>
      <p:sp>
        <p:nvSpPr>
          <p:cNvPr id="121" name="Carré corné 120"/>
          <p:cNvSpPr/>
          <p:nvPr/>
        </p:nvSpPr>
        <p:spPr>
          <a:xfrm>
            <a:off x="224644" y="8445389"/>
            <a:ext cx="4788532" cy="126769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2" name="Groupe 121"/>
          <p:cNvGrpSpPr/>
          <p:nvPr/>
        </p:nvGrpSpPr>
        <p:grpSpPr>
          <a:xfrm>
            <a:off x="116632" y="8265368"/>
            <a:ext cx="360040" cy="461665"/>
            <a:chOff x="116632" y="1352600"/>
            <a:chExt cx="360040" cy="461665"/>
          </a:xfrm>
        </p:grpSpPr>
        <p:sp>
          <p:nvSpPr>
            <p:cNvPr id="123" name="Ellipse 122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6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25" name="ZoneTexte 124"/>
          <p:cNvSpPr txBox="1"/>
          <p:nvPr/>
        </p:nvSpPr>
        <p:spPr>
          <a:xfrm>
            <a:off x="332656" y="8311534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n°6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26" name="ZoneTexte 125"/>
          <p:cNvSpPr txBox="1"/>
          <p:nvPr/>
        </p:nvSpPr>
        <p:spPr>
          <a:xfrm>
            <a:off x="224644" y="8802523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un Japonais - une maison - le bois - le papier - un pays - un tremblement - la terre - un mode - la construction - un risque - fréquent(e) - ingénieux/ingénieuse - construire - s’écrouler - très - longtemps - avec - dans - assez - plutôt - parce que - ainsi - moins</a:t>
            </a:r>
          </a:p>
        </p:txBody>
      </p:sp>
      <p:pic>
        <p:nvPicPr>
          <p:cNvPr id="128" name="Image 1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2702750"/>
            <a:ext cx="1251673" cy="1224137"/>
          </a:xfrm>
          <a:prstGeom prst="rect">
            <a:avLst/>
          </a:prstGeom>
        </p:spPr>
      </p:pic>
      <p:pic>
        <p:nvPicPr>
          <p:cNvPr id="129" name="Image 1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5" y="4088904"/>
            <a:ext cx="1251673" cy="1224137"/>
          </a:xfrm>
          <a:prstGeom prst="rect">
            <a:avLst/>
          </a:prstGeom>
        </p:spPr>
      </p:pic>
      <p:pic>
        <p:nvPicPr>
          <p:cNvPr id="130" name="Image 1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3" y="5489823"/>
            <a:ext cx="1251673" cy="1224137"/>
          </a:xfrm>
          <a:prstGeom prst="rect">
            <a:avLst/>
          </a:prstGeom>
        </p:spPr>
      </p:pic>
      <p:pic>
        <p:nvPicPr>
          <p:cNvPr id="131" name="Image 1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4" y="6951221"/>
            <a:ext cx="1251673" cy="1224137"/>
          </a:xfrm>
          <a:prstGeom prst="rect">
            <a:avLst/>
          </a:prstGeom>
        </p:spPr>
      </p:pic>
      <p:pic>
        <p:nvPicPr>
          <p:cNvPr id="132" name="Image 1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8337376"/>
            <a:ext cx="1251673" cy="122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89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Dictées de la période 5</a:t>
            </a:r>
            <a:endParaRPr lang="fr-FR" dirty="0"/>
          </a:p>
        </p:txBody>
      </p:sp>
      <p:sp>
        <p:nvSpPr>
          <p:cNvPr id="40" name="Carré corné 39"/>
          <p:cNvSpPr/>
          <p:nvPr/>
        </p:nvSpPr>
        <p:spPr>
          <a:xfrm>
            <a:off x="224644" y="1316596"/>
            <a:ext cx="4788532" cy="1188131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116632" y="1136576"/>
            <a:ext cx="360040" cy="461665"/>
            <a:chOff x="116632" y="1352600"/>
            <a:chExt cx="360040" cy="461665"/>
          </a:xfrm>
        </p:grpSpPr>
        <p:sp>
          <p:nvSpPr>
            <p:cNvPr id="12" name="Ellipse 11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1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41" name="ZoneTexte 40"/>
          <p:cNvSpPr txBox="1"/>
          <p:nvPr/>
        </p:nvSpPr>
        <p:spPr>
          <a:xfrm>
            <a:off x="332656" y="118274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n°1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224644" y="1601723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une nuit - le courage - une visite - une dent - la venue - un fantôme - courageux/courageuse - extraordinaire - rendre - trembler - attendre - grincer - crier - sagement - quand - vraiment - rien</a:t>
            </a:r>
          </a:p>
        </p:txBody>
      </p:sp>
      <p:pic>
        <p:nvPicPr>
          <p:cNvPr id="77" name="Image 7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1208584"/>
            <a:ext cx="1251673" cy="1224137"/>
          </a:xfrm>
          <a:prstGeom prst="rect">
            <a:avLst/>
          </a:prstGeom>
        </p:spPr>
      </p:pic>
      <p:sp>
        <p:nvSpPr>
          <p:cNvPr id="73" name="Carré corné 72"/>
          <p:cNvSpPr/>
          <p:nvPr/>
        </p:nvSpPr>
        <p:spPr>
          <a:xfrm>
            <a:off x="224644" y="2684748"/>
            <a:ext cx="4788532" cy="1260139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8" name="Groupe 77"/>
          <p:cNvGrpSpPr/>
          <p:nvPr/>
        </p:nvGrpSpPr>
        <p:grpSpPr>
          <a:xfrm>
            <a:off x="116632" y="2504728"/>
            <a:ext cx="360040" cy="461665"/>
            <a:chOff x="116632" y="1352600"/>
            <a:chExt cx="360040" cy="461665"/>
          </a:xfrm>
        </p:grpSpPr>
        <p:sp>
          <p:nvSpPr>
            <p:cNvPr id="79" name="Ellipse 78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2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81" name="ZoneTexte 80"/>
          <p:cNvSpPr txBox="1"/>
          <p:nvPr/>
        </p:nvSpPr>
        <p:spPr>
          <a:xfrm>
            <a:off x="332656" y="2572090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n°2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224644" y="3041883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la lumière - un pas - une sorcière - un regard - une fente - un rideau - l’horreur - un enfant - un bonhomme - un pyjama - petit(e) - léger/légère - s’allumer - entendre - glisser - regarder - appeler - quelque - autour - doucement - quelqu’un</a:t>
            </a:r>
            <a:endParaRPr lang="fr-FR" sz="1200" dirty="0"/>
          </a:p>
        </p:txBody>
      </p:sp>
      <p:sp>
        <p:nvSpPr>
          <p:cNvPr id="86" name="Carré corné 85"/>
          <p:cNvSpPr/>
          <p:nvPr/>
        </p:nvSpPr>
        <p:spPr>
          <a:xfrm>
            <a:off x="224644" y="4196916"/>
            <a:ext cx="4788532" cy="1116125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7" name="Groupe 86"/>
          <p:cNvGrpSpPr/>
          <p:nvPr/>
        </p:nvGrpSpPr>
        <p:grpSpPr>
          <a:xfrm>
            <a:off x="116632" y="4016896"/>
            <a:ext cx="360040" cy="461665"/>
            <a:chOff x="116632" y="1352600"/>
            <a:chExt cx="360040" cy="461665"/>
          </a:xfrm>
        </p:grpSpPr>
        <p:sp>
          <p:nvSpPr>
            <p:cNvPr id="88" name="Ellipse 87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3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0" name="ZoneTexte 89"/>
          <p:cNvSpPr txBox="1"/>
          <p:nvPr/>
        </p:nvSpPr>
        <p:spPr>
          <a:xfrm>
            <a:off x="332656" y="4063062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n°3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224644" y="4450685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un père - la pêche - le bord - un étang - une canne - la surface - l’eau - un fil - un moulinet - le poisson - un pêcheur - petit(e) - bon/bonne - silencieux/silencieuse - tenir - observer - coincer - s’énerver - crier - sagement - chut</a:t>
            </a:r>
          </a:p>
        </p:txBody>
      </p:sp>
      <p:sp>
        <p:nvSpPr>
          <p:cNvPr id="93" name="Carré corné 92"/>
          <p:cNvSpPr/>
          <p:nvPr/>
        </p:nvSpPr>
        <p:spPr>
          <a:xfrm>
            <a:off x="224644" y="5565069"/>
            <a:ext cx="4788532" cy="1234923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4" name="Groupe 93"/>
          <p:cNvGrpSpPr/>
          <p:nvPr/>
        </p:nvGrpSpPr>
        <p:grpSpPr>
          <a:xfrm>
            <a:off x="116632" y="5385048"/>
            <a:ext cx="360040" cy="461665"/>
            <a:chOff x="116632" y="1352600"/>
            <a:chExt cx="360040" cy="461665"/>
          </a:xfrm>
        </p:grpSpPr>
        <p:sp>
          <p:nvSpPr>
            <p:cNvPr id="95" name="Ellipse 94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4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97" name="ZoneTexte 96"/>
          <p:cNvSpPr txBox="1"/>
          <p:nvPr/>
        </p:nvSpPr>
        <p:spPr>
          <a:xfrm>
            <a:off x="332656" y="5457056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n°4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224644" y="5962853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une impression - une maitresse - mademoiselle - un mot - incroyable - regarder - écouter - raconter - demander - répéter - oublier - paraitre - toujours - pendant que - dehors - rien - pourtant - sans - jamais - vraiment</a:t>
            </a:r>
          </a:p>
        </p:txBody>
      </p:sp>
      <p:sp>
        <p:nvSpPr>
          <p:cNvPr id="114" name="Carré corné 113"/>
          <p:cNvSpPr/>
          <p:nvPr/>
        </p:nvSpPr>
        <p:spPr>
          <a:xfrm>
            <a:off x="224644" y="7005229"/>
            <a:ext cx="4788532" cy="126769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15" name="Groupe 114"/>
          <p:cNvGrpSpPr/>
          <p:nvPr/>
        </p:nvGrpSpPr>
        <p:grpSpPr>
          <a:xfrm>
            <a:off x="116632" y="6825208"/>
            <a:ext cx="360040" cy="461665"/>
            <a:chOff x="116632" y="1352600"/>
            <a:chExt cx="360040" cy="461665"/>
          </a:xfrm>
        </p:grpSpPr>
        <p:sp>
          <p:nvSpPr>
            <p:cNvPr id="116" name="Ellipse 115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5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18" name="ZoneTexte 117"/>
          <p:cNvSpPr txBox="1"/>
          <p:nvPr/>
        </p:nvSpPr>
        <p:spPr>
          <a:xfrm>
            <a:off x="332656" y="6888063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n°5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224644" y="7362363"/>
            <a:ext cx="4788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le ménage - une chambre - un papier - une photo - les vacances - un chiffon - une étagère - un livre - un vêtement - une pièce - poussiéreux/poussiéreuse - vieux/vieille - propre - grand(e) - jeter - classer - ranger - plier - sembler - hier - plein - partout - vraiment - plus</a:t>
            </a:r>
          </a:p>
        </p:txBody>
      </p:sp>
      <p:sp>
        <p:nvSpPr>
          <p:cNvPr id="121" name="Carré corné 120"/>
          <p:cNvSpPr/>
          <p:nvPr/>
        </p:nvSpPr>
        <p:spPr>
          <a:xfrm>
            <a:off x="224644" y="8445389"/>
            <a:ext cx="4788532" cy="1267690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22" name="Groupe 121"/>
          <p:cNvGrpSpPr/>
          <p:nvPr/>
        </p:nvGrpSpPr>
        <p:grpSpPr>
          <a:xfrm>
            <a:off x="116632" y="8265368"/>
            <a:ext cx="360040" cy="461665"/>
            <a:chOff x="116632" y="1352600"/>
            <a:chExt cx="360040" cy="461665"/>
          </a:xfrm>
        </p:grpSpPr>
        <p:sp>
          <p:nvSpPr>
            <p:cNvPr id="123" name="Ellipse 122"/>
            <p:cNvSpPr/>
            <p:nvPr/>
          </p:nvSpPr>
          <p:spPr>
            <a:xfrm>
              <a:off x="116632" y="1424608"/>
              <a:ext cx="360040" cy="36004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116632" y="13526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 Demi" pitchFamily="34" charset="0"/>
                </a:rPr>
                <a:t>6</a:t>
              </a:r>
              <a:endParaRPr lang="fr-FR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endParaRPr>
            </a:p>
          </p:txBody>
        </p:sp>
      </p:grpSp>
      <p:sp>
        <p:nvSpPr>
          <p:cNvPr id="125" name="ZoneTexte 124"/>
          <p:cNvSpPr txBox="1"/>
          <p:nvPr/>
        </p:nvSpPr>
        <p:spPr>
          <a:xfrm>
            <a:off x="332656" y="8311534"/>
            <a:ext cx="1584176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Semaine n°6</a:t>
            </a:r>
            <a:endParaRPr lang="fr-F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126" name="ZoneTexte 125"/>
          <p:cNvSpPr txBox="1"/>
          <p:nvPr/>
        </p:nvSpPr>
        <p:spPr>
          <a:xfrm>
            <a:off x="224644" y="8841432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une graine - la terre - un toit - une maison - un rebord - une fenêtre - un trottoir - une palissade - un coup - le vent - un champ - un jardin - servir - attendre - pousser - il y a - seulement - dans - mais - sur - rien - là - vers</a:t>
            </a:r>
          </a:p>
        </p:txBody>
      </p:sp>
      <p:pic>
        <p:nvPicPr>
          <p:cNvPr id="128" name="Image 1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2702750"/>
            <a:ext cx="1251673" cy="1224137"/>
          </a:xfrm>
          <a:prstGeom prst="rect">
            <a:avLst/>
          </a:prstGeom>
        </p:spPr>
      </p:pic>
      <p:pic>
        <p:nvPicPr>
          <p:cNvPr id="129" name="Image 1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5" y="4088904"/>
            <a:ext cx="1251673" cy="1224137"/>
          </a:xfrm>
          <a:prstGeom prst="rect">
            <a:avLst/>
          </a:prstGeom>
        </p:spPr>
      </p:pic>
      <p:pic>
        <p:nvPicPr>
          <p:cNvPr id="130" name="Image 1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3" y="5489823"/>
            <a:ext cx="1251673" cy="1224137"/>
          </a:xfrm>
          <a:prstGeom prst="rect">
            <a:avLst/>
          </a:prstGeom>
        </p:spPr>
      </p:pic>
      <p:pic>
        <p:nvPicPr>
          <p:cNvPr id="131" name="Image 1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4" y="6951221"/>
            <a:ext cx="1251673" cy="1224137"/>
          </a:xfrm>
          <a:prstGeom prst="rect">
            <a:avLst/>
          </a:prstGeom>
        </p:spPr>
      </p:pic>
      <p:pic>
        <p:nvPicPr>
          <p:cNvPr id="132" name="Image 1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216" y="8337376"/>
            <a:ext cx="1251673" cy="122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7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11859</TotalTime>
  <Words>1729</Words>
  <Application>Microsoft Office PowerPoint</Application>
  <PresentationFormat>Format A4 (210 x 297 mm)</PresentationFormat>
  <Paragraphs>109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Gaëlle Lavillat</dc:creator>
  <cp:lastModifiedBy>Gaelle48</cp:lastModifiedBy>
  <cp:revision>58</cp:revision>
  <cp:lastPrinted>2016-03-18T13:18:46Z</cp:lastPrinted>
  <dcterms:created xsi:type="dcterms:W3CDTF">2013-09-05T19:16:21Z</dcterms:created>
  <dcterms:modified xsi:type="dcterms:W3CDTF">2016-11-20T17:43:57Z</dcterms:modified>
</cp:coreProperties>
</file>