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3" r:id="rId2"/>
    <p:sldId id="258" r:id="rId3"/>
    <p:sldId id="264" r:id="rId4"/>
    <p:sldId id="265" r:id="rId5"/>
    <p:sldId id="266" r:id="rId6"/>
    <p:sldId id="267" r:id="rId7"/>
  </p:sldIdLst>
  <p:sldSz cx="6858000" cy="9906000" type="A4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93" autoAdjust="0"/>
    <p:restoredTop sz="94660"/>
  </p:normalViewPr>
  <p:slideViewPr>
    <p:cSldViewPr>
      <p:cViewPr>
        <p:scale>
          <a:sx n="66" d="100"/>
          <a:sy n="66" d="100"/>
        </p:scale>
        <p:origin x="-3588" y="-43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5557" tIns="47779" rIns="95557" bIns="47779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5557" tIns="47779" rIns="95557" bIns="47779" rtlCol="0"/>
          <a:lstStyle>
            <a:lvl1pPr algn="r">
              <a:defRPr sz="1300"/>
            </a:lvl1pPr>
          </a:lstStyle>
          <a:p>
            <a:fld id="{3B0A4830-4249-4985-88D4-A45FA4F81BF5}" type="datetimeFigureOut">
              <a:rPr lang="fr-FR" smtClean="0"/>
              <a:t>20/11/2016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57" tIns="47779" rIns="95557" bIns="47779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5557" tIns="47779" rIns="95557" bIns="47779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5557" tIns="47779" rIns="95557" bIns="47779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5557" tIns="47779" rIns="95557" bIns="47779" rtlCol="0" anchor="b"/>
          <a:lstStyle>
            <a:lvl1pPr algn="r">
              <a:defRPr sz="1300"/>
            </a:lvl1pPr>
          </a:lstStyle>
          <a:p>
            <a:fld id="{10C4037A-85D9-4B09-BA6F-BDE1253A9A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9574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/>
          <p:nvPr userDrawn="1"/>
        </p:nvSpPr>
        <p:spPr>
          <a:xfrm>
            <a:off x="0" y="0"/>
            <a:ext cx="6858000" cy="1045029"/>
          </a:xfrm>
          <a:custGeom>
            <a:avLst/>
            <a:gdLst>
              <a:gd name="connsiteX0" fmla="*/ 0 w 6858000"/>
              <a:gd name="connsiteY0" fmla="*/ 0 h 1064568"/>
              <a:gd name="connsiteX1" fmla="*/ 6858000 w 6858000"/>
              <a:gd name="connsiteY1" fmla="*/ 0 h 1064568"/>
              <a:gd name="connsiteX2" fmla="*/ 6858000 w 6858000"/>
              <a:gd name="connsiteY2" fmla="*/ 1064568 h 1064568"/>
              <a:gd name="connsiteX3" fmla="*/ 0 w 6858000"/>
              <a:gd name="connsiteY3" fmla="*/ 1064568 h 1064568"/>
              <a:gd name="connsiteX4" fmla="*/ 0 w 6858000"/>
              <a:gd name="connsiteY4" fmla="*/ 0 h 1064568"/>
              <a:gd name="connsiteX0" fmla="*/ 0 w 6858000"/>
              <a:gd name="connsiteY0" fmla="*/ 0 h 1361748"/>
              <a:gd name="connsiteX1" fmla="*/ 6858000 w 6858000"/>
              <a:gd name="connsiteY1" fmla="*/ 0 h 1361748"/>
              <a:gd name="connsiteX2" fmla="*/ 6858000 w 6858000"/>
              <a:gd name="connsiteY2" fmla="*/ 1064568 h 1361748"/>
              <a:gd name="connsiteX3" fmla="*/ 0 w 6858000"/>
              <a:gd name="connsiteY3" fmla="*/ 1361748 h 1361748"/>
              <a:gd name="connsiteX4" fmla="*/ 0 w 6858000"/>
              <a:gd name="connsiteY4" fmla="*/ 0 h 136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1361748">
                <a:moveTo>
                  <a:pt x="0" y="0"/>
                </a:moveTo>
                <a:lnTo>
                  <a:pt x="6858000" y="0"/>
                </a:lnTo>
                <a:lnTo>
                  <a:pt x="6858000" y="1064568"/>
                </a:lnTo>
                <a:lnTo>
                  <a:pt x="0" y="13617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space réservé du texte 13"/>
          <p:cNvSpPr>
            <a:spLocks noGrp="1"/>
          </p:cNvSpPr>
          <p:nvPr>
            <p:ph type="body" sz="quarter" idx="10" hasCustomPrompt="1"/>
          </p:nvPr>
        </p:nvSpPr>
        <p:spPr>
          <a:xfrm>
            <a:off x="1038225" y="-15552"/>
            <a:ext cx="4262438" cy="61081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defRPr>
            </a:lvl1pPr>
          </a:lstStyle>
          <a:p>
            <a:pPr lvl="0"/>
            <a:r>
              <a:rPr lang="fr-FR" dirty="0" smtClean="0"/>
              <a:t>Titre</a:t>
            </a:r>
            <a:endParaRPr lang="fr-FR" dirty="0"/>
          </a:p>
        </p:txBody>
      </p:sp>
      <p:sp>
        <p:nvSpPr>
          <p:cNvPr id="23" name="ZoneTexte 22"/>
          <p:cNvSpPr txBox="1"/>
          <p:nvPr userDrawn="1"/>
        </p:nvSpPr>
        <p:spPr>
          <a:xfrm>
            <a:off x="1052736" y="62322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u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Liste des mots</a:t>
            </a:r>
            <a:r>
              <a:rPr lang="fr-FR" sz="1800" u="none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 à connaitre</a:t>
            </a:r>
            <a:endParaRPr lang="fr-FR" sz="1800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8" name="Ellipse 7"/>
          <p:cNvSpPr/>
          <p:nvPr userDrawn="1"/>
        </p:nvSpPr>
        <p:spPr>
          <a:xfrm>
            <a:off x="135701" y="110132"/>
            <a:ext cx="821388" cy="810420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 userDrawn="1"/>
        </p:nvSpPr>
        <p:spPr>
          <a:xfrm rot="20976963">
            <a:off x="111291" y="61296"/>
            <a:ext cx="821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Cm1</a:t>
            </a:r>
          </a:p>
          <a:p>
            <a:pPr algn="ctr"/>
            <a:r>
              <a:rPr lang="fr-F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CM2</a:t>
            </a:r>
            <a:endParaRPr lang="fr-FR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28 Days Later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1208" y="396184"/>
            <a:ext cx="1512168" cy="73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44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4DC248F6-9891-4998-84A9-59DCF2C80FC1}" type="datetimeFigureOut">
              <a:rPr lang="fr-FR" smtClean="0"/>
              <a:t>20/11/2016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D95F14CD-F835-49A8-A3F3-E390381EAE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371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4DC248F6-9891-4998-84A9-59DCF2C80FC1}" type="datetimeFigureOut">
              <a:rPr lang="fr-FR" smtClean="0"/>
              <a:t>20/11/2016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D95F14CD-F835-49A8-A3F3-E390381EAE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73769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4DC248F6-9891-4998-84A9-59DCF2C80FC1}" type="datetimeFigureOut">
              <a:rPr lang="fr-FR" smtClean="0"/>
              <a:t>20/11/2016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D95F14CD-F835-49A8-A3F3-E390381EAE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23447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4DC248F6-9891-4998-84A9-59DCF2C80FC1}" type="datetimeFigureOut">
              <a:rPr lang="fr-FR" smtClean="0"/>
              <a:t>20/11/2016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D95F14CD-F835-49A8-A3F3-E390381EAE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340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/>
          <p:nvPr userDrawn="1"/>
        </p:nvSpPr>
        <p:spPr>
          <a:xfrm>
            <a:off x="0" y="0"/>
            <a:ext cx="6858000" cy="1045029"/>
          </a:xfrm>
          <a:custGeom>
            <a:avLst/>
            <a:gdLst>
              <a:gd name="connsiteX0" fmla="*/ 0 w 6858000"/>
              <a:gd name="connsiteY0" fmla="*/ 0 h 1064568"/>
              <a:gd name="connsiteX1" fmla="*/ 6858000 w 6858000"/>
              <a:gd name="connsiteY1" fmla="*/ 0 h 1064568"/>
              <a:gd name="connsiteX2" fmla="*/ 6858000 w 6858000"/>
              <a:gd name="connsiteY2" fmla="*/ 1064568 h 1064568"/>
              <a:gd name="connsiteX3" fmla="*/ 0 w 6858000"/>
              <a:gd name="connsiteY3" fmla="*/ 1064568 h 1064568"/>
              <a:gd name="connsiteX4" fmla="*/ 0 w 6858000"/>
              <a:gd name="connsiteY4" fmla="*/ 0 h 1064568"/>
              <a:gd name="connsiteX0" fmla="*/ 0 w 6858000"/>
              <a:gd name="connsiteY0" fmla="*/ 0 h 1361748"/>
              <a:gd name="connsiteX1" fmla="*/ 6858000 w 6858000"/>
              <a:gd name="connsiteY1" fmla="*/ 0 h 1361748"/>
              <a:gd name="connsiteX2" fmla="*/ 6858000 w 6858000"/>
              <a:gd name="connsiteY2" fmla="*/ 1064568 h 1361748"/>
              <a:gd name="connsiteX3" fmla="*/ 0 w 6858000"/>
              <a:gd name="connsiteY3" fmla="*/ 1361748 h 1361748"/>
              <a:gd name="connsiteX4" fmla="*/ 0 w 6858000"/>
              <a:gd name="connsiteY4" fmla="*/ 0 h 136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1361748">
                <a:moveTo>
                  <a:pt x="0" y="0"/>
                </a:moveTo>
                <a:lnTo>
                  <a:pt x="6858000" y="0"/>
                </a:lnTo>
                <a:lnTo>
                  <a:pt x="6858000" y="1064568"/>
                </a:lnTo>
                <a:lnTo>
                  <a:pt x="0" y="13617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space réservé du texte 13"/>
          <p:cNvSpPr>
            <a:spLocks noGrp="1"/>
          </p:cNvSpPr>
          <p:nvPr>
            <p:ph type="body" sz="quarter" idx="10" hasCustomPrompt="1"/>
          </p:nvPr>
        </p:nvSpPr>
        <p:spPr>
          <a:xfrm>
            <a:off x="1038225" y="-15552"/>
            <a:ext cx="4262438" cy="61081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defRPr>
            </a:lvl1pPr>
          </a:lstStyle>
          <a:p>
            <a:pPr lvl="0"/>
            <a:r>
              <a:rPr lang="fr-FR" dirty="0" smtClean="0"/>
              <a:t>Titre</a:t>
            </a:r>
            <a:endParaRPr lang="fr-FR" dirty="0"/>
          </a:p>
        </p:txBody>
      </p:sp>
      <p:pic>
        <p:nvPicPr>
          <p:cNvPr id="21" name="Image 2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1208" y="396184"/>
            <a:ext cx="1512168" cy="731875"/>
          </a:xfrm>
          <a:prstGeom prst="rect">
            <a:avLst/>
          </a:prstGeom>
        </p:spPr>
      </p:pic>
      <p:sp>
        <p:nvSpPr>
          <p:cNvPr id="23" name="ZoneTexte 22"/>
          <p:cNvSpPr txBox="1"/>
          <p:nvPr userDrawn="1"/>
        </p:nvSpPr>
        <p:spPr>
          <a:xfrm>
            <a:off x="1052736" y="62322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u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Liste des mots</a:t>
            </a:r>
            <a:r>
              <a:rPr lang="fr-FR" sz="1800" u="none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 à connaitre</a:t>
            </a:r>
            <a:endParaRPr lang="fr-FR" sz="1800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8" name="Ellipse 7"/>
          <p:cNvSpPr/>
          <p:nvPr userDrawn="1"/>
        </p:nvSpPr>
        <p:spPr>
          <a:xfrm>
            <a:off x="135701" y="110132"/>
            <a:ext cx="821388" cy="810420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 userDrawn="1"/>
        </p:nvSpPr>
        <p:spPr>
          <a:xfrm rot="20976963">
            <a:off x="111291" y="61296"/>
            <a:ext cx="821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Cm1</a:t>
            </a:r>
          </a:p>
          <a:p>
            <a:pPr algn="ctr"/>
            <a:r>
              <a:rPr lang="fr-F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CM2</a:t>
            </a:r>
            <a:endParaRPr lang="fr-FR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28 Days Later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524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/>
          <p:nvPr userDrawn="1"/>
        </p:nvSpPr>
        <p:spPr>
          <a:xfrm>
            <a:off x="0" y="0"/>
            <a:ext cx="6858000" cy="1045029"/>
          </a:xfrm>
          <a:custGeom>
            <a:avLst/>
            <a:gdLst>
              <a:gd name="connsiteX0" fmla="*/ 0 w 6858000"/>
              <a:gd name="connsiteY0" fmla="*/ 0 h 1064568"/>
              <a:gd name="connsiteX1" fmla="*/ 6858000 w 6858000"/>
              <a:gd name="connsiteY1" fmla="*/ 0 h 1064568"/>
              <a:gd name="connsiteX2" fmla="*/ 6858000 w 6858000"/>
              <a:gd name="connsiteY2" fmla="*/ 1064568 h 1064568"/>
              <a:gd name="connsiteX3" fmla="*/ 0 w 6858000"/>
              <a:gd name="connsiteY3" fmla="*/ 1064568 h 1064568"/>
              <a:gd name="connsiteX4" fmla="*/ 0 w 6858000"/>
              <a:gd name="connsiteY4" fmla="*/ 0 h 1064568"/>
              <a:gd name="connsiteX0" fmla="*/ 0 w 6858000"/>
              <a:gd name="connsiteY0" fmla="*/ 0 h 1361748"/>
              <a:gd name="connsiteX1" fmla="*/ 6858000 w 6858000"/>
              <a:gd name="connsiteY1" fmla="*/ 0 h 1361748"/>
              <a:gd name="connsiteX2" fmla="*/ 6858000 w 6858000"/>
              <a:gd name="connsiteY2" fmla="*/ 1064568 h 1361748"/>
              <a:gd name="connsiteX3" fmla="*/ 0 w 6858000"/>
              <a:gd name="connsiteY3" fmla="*/ 1361748 h 1361748"/>
              <a:gd name="connsiteX4" fmla="*/ 0 w 6858000"/>
              <a:gd name="connsiteY4" fmla="*/ 0 h 136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1361748">
                <a:moveTo>
                  <a:pt x="0" y="0"/>
                </a:moveTo>
                <a:lnTo>
                  <a:pt x="6858000" y="0"/>
                </a:lnTo>
                <a:lnTo>
                  <a:pt x="6858000" y="1064568"/>
                </a:lnTo>
                <a:lnTo>
                  <a:pt x="0" y="13617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space réservé du texte 13"/>
          <p:cNvSpPr>
            <a:spLocks noGrp="1"/>
          </p:cNvSpPr>
          <p:nvPr>
            <p:ph type="body" sz="quarter" idx="10" hasCustomPrompt="1"/>
          </p:nvPr>
        </p:nvSpPr>
        <p:spPr>
          <a:xfrm>
            <a:off x="1038224" y="165726"/>
            <a:ext cx="5559127" cy="61081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defRPr>
            </a:lvl1pPr>
          </a:lstStyle>
          <a:p>
            <a:pPr lvl="0"/>
            <a:r>
              <a:rPr lang="fr-FR" dirty="0" smtClean="0"/>
              <a:t>Les mots de mes dictées</a:t>
            </a:r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771"/>
          <a:stretch/>
        </p:blipFill>
        <p:spPr>
          <a:xfrm>
            <a:off x="2400104" y="1189689"/>
            <a:ext cx="2057791" cy="2989275"/>
          </a:xfrm>
          <a:prstGeom prst="rect">
            <a:avLst/>
          </a:prstGeom>
        </p:spPr>
      </p:pic>
      <p:sp>
        <p:nvSpPr>
          <p:cNvPr id="7" name="Ellipse 6"/>
          <p:cNvSpPr/>
          <p:nvPr userDrawn="1"/>
        </p:nvSpPr>
        <p:spPr>
          <a:xfrm>
            <a:off x="135701" y="110132"/>
            <a:ext cx="821388" cy="810420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 userDrawn="1"/>
        </p:nvSpPr>
        <p:spPr>
          <a:xfrm rot="20976963">
            <a:off x="111291" y="61296"/>
            <a:ext cx="821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Cm1</a:t>
            </a:r>
          </a:p>
          <a:p>
            <a:pPr algn="ctr"/>
            <a:r>
              <a:rPr lang="fr-F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CM2</a:t>
            </a:r>
            <a:endParaRPr lang="fr-FR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28 Days Later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8644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4DC248F6-9891-4998-84A9-59DCF2C80FC1}" type="datetimeFigureOut">
              <a:rPr lang="fr-FR" smtClean="0"/>
              <a:t>20/11/2016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D95F14CD-F835-49A8-A3F3-E390381EAE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9297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4DC248F6-9891-4998-84A9-59DCF2C80FC1}" type="datetimeFigureOut">
              <a:rPr lang="fr-FR" smtClean="0"/>
              <a:t>20/11/2016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D95F14CD-F835-49A8-A3F3-E390381EAE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573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4DC248F6-9891-4998-84A9-59DCF2C80FC1}" type="datetimeFigureOut">
              <a:rPr lang="fr-FR" smtClean="0"/>
              <a:t>20/11/2016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D95F14CD-F835-49A8-A3F3-E390381EAE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6914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4DC248F6-9891-4998-84A9-59DCF2C80FC1}" type="datetimeFigureOut">
              <a:rPr lang="fr-FR" smtClean="0"/>
              <a:t>20/11/2016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D95F14CD-F835-49A8-A3F3-E390381EAE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0040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4DC248F6-9891-4998-84A9-59DCF2C80FC1}" type="datetimeFigureOut">
              <a:rPr lang="fr-FR" smtClean="0"/>
              <a:t>20/11/2016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D95F14CD-F835-49A8-A3F3-E390381EAE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1118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4DC248F6-9891-4998-84A9-59DCF2C80FC1}" type="datetimeFigureOut">
              <a:rPr lang="fr-FR" smtClean="0"/>
              <a:t>20/11/2016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D95F14CD-F835-49A8-A3F3-E390381EAE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23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>
            <a:off x="5203676" y="9720768"/>
            <a:ext cx="18722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smtClean="0">
                <a:solidFill>
                  <a:schemeClr val="bg1"/>
                </a:solidFill>
              </a:rPr>
              <a:t>http://www.mysticlolly-leblog.fr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3" name="ZoneTexte 1"/>
          <p:cNvSpPr txBox="1"/>
          <p:nvPr userDrawn="1"/>
        </p:nvSpPr>
        <p:spPr>
          <a:xfrm>
            <a:off x="5519438" y="9721640"/>
            <a:ext cx="14401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900" dirty="0" smtClean="0">
                <a:solidFill>
                  <a:schemeClr val="bg1">
                    <a:lumMod val="65000"/>
                  </a:schemeClr>
                </a:solidFill>
              </a:rPr>
              <a:t>http://www.mysticlolly.fr</a:t>
            </a:r>
            <a:endParaRPr lang="fr-FR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954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Les mots de mes dictées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140272" y="4016896"/>
            <a:ext cx="652908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000" b="1" dirty="0" smtClean="0">
                <a:latin typeface="akaDylan Open" pitchFamily="82" charset="0"/>
              </a:rPr>
              <a:t>V</a:t>
            </a:r>
            <a:r>
              <a:rPr lang="fr-FR" sz="1600" dirty="0" smtClean="0">
                <a:latin typeface="+mj-lt"/>
              </a:rPr>
              <a:t>oici tous les mots que tu auras à apprendre au cours de ton année et que tu retrouveras dans les dictées quotidiennes et les dictées bilans.</a:t>
            </a:r>
          </a:p>
          <a:p>
            <a:pPr algn="just">
              <a:lnSpc>
                <a:spcPct val="150000"/>
              </a:lnSpc>
            </a:pPr>
            <a:r>
              <a:rPr lang="fr-FR" sz="1600" dirty="0" smtClean="0">
                <a:latin typeface="+mj-lt"/>
              </a:rPr>
              <a:t>Les dictées quotidiennes nous serviront d’entrainement et de préparation aux dictées bilans.</a:t>
            </a:r>
          </a:p>
          <a:p>
            <a:pPr algn="just">
              <a:lnSpc>
                <a:spcPct val="150000"/>
              </a:lnSpc>
            </a:pPr>
            <a:r>
              <a:rPr lang="fr-FR" sz="2000" b="1" dirty="0" smtClean="0">
                <a:latin typeface="akaDylan Open" pitchFamily="82" charset="0"/>
              </a:rPr>
              <a:t>C</a:t>
            </a:r>
            <a:r>
              <a:rPr lang="fr-FR" sz="1600" dirty="0" smtClean="0">
                <a:latin typeface="+mj-lt"/>
              </a:rPr>
              <a:t>haque dictée bilan sera évaluée grâce au tampon suivant :</a:t>
            </a:r>
          </a:p>
          <a:p>
            <a:pPr algn="just">
              <a:lnSpc>
                <a:spcPct val="150000"/>
              </a:lnSpc>
            </a:pPr>
            <a:endParaRPr lang="fr-FR" sz="1600" dirty="0">
              <a:latin typeface="+mj-lt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2540" y="6166267"/>
            <a:ext cx="1704552" cy="1667053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40272" y="7397784"/>
            <a:ext cx="6717728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u="sng" dirty="0">
                <a:latin typeface="akaDylan Open" pitchFamily="82" charset="0"/>
              </a:rPr>
              <a:t>Légende</a:t>
            </a:r>
            <a:r>
              <a:rPr lang="fr-FR" sz="1600" dirty="0"/>
              <a:t> </a:t>
            </a:r>
            <a:r>
              <a:rPr lang="fr-FR" sz="1600" dirty="0" smtClean="0"/>
              <a:t>:</a:t>
            </a:r>
          </a:p>
          <a:p>
            <a:endParaRPr lang="fr-FR" sz="1600" dirty="0"/>
          </a:p>
          <a:p>
            <a:pPr>
              <a:lnSpc>
                <a:spcPct val="150000"/>
              </a:lnSpc>
            </a:pPr>
            <a:r>
              <a:rPr lang="fr-FR" sz="1400" b="1" dirty="0">
                <a:latin typeface="akaDylan Open" pitchFamily="82" charset="0"/>
              </a:rPr>
              <a:t>V</a:t>
            </a:r>
            <a:r>
              <a:rPr lang="fr-FR" sz="1400" dirty="0"/>
              <a:t> : J’ai bien accordé les verbes.</a:t>
            </a:r>
          </a:p>
          <a:p>
            <a:pPr>
              <a:lnSpc>
                <a:spcPct val="150000"/>
              </a:lnSpc>
            </a:pPr>
            <a:r>
              <a:rPr lang="fr-FR" sz="1400" b="1" dirty="0">
                <a:latin typeface="akaDylan Open" pitchFamily="82" charset="0"/>
              </a:rPr>
              <a:t>GN</a:t>
            </a:r>
            <a:r>
              <a:rPr lang="fr-FR" sz="1400" dirty="0"/>
              <a:t> : J’ai bien accordé les différents mots du groupe nominal (nom, adjectif</a:t>
            </a:r>
            <a:r>
              <a:rPr lang="fr-FR" sz="1400" dirty="0" smtClean="0"/>
              <a:t>).</a:t>
            </a:r>
            <a:endParaRPr lang="fr-FR" sz="1400" dirty="0"/>
          </a:p>
          <a:p>
            <a:pPr>
              <a:lnSpc>
                <a:spcPct val="150000"/>
              </a:lnSpc>
            </a:pPr>
            <a:r>
              <a:rPr lang="fr-FR" sz="1400" b="1" dirty="0">
                <a:latin typeface="akaDylan Open" pitchFamily="82" charset="0"/>
              </a:rPr>
              <a:t>M</a:t>
            </a:r>
            <a:r>
              <a:rPr lang="fr-FR" sz="1400" dirty="0"/>
              <a:t> : J’ai bien orthographié les mots qui étaient à connaitre.</a:t>
            </a:r>
          </a:p>
          <a:p>
            <a:pPr>
              <a:lnSpc>
                <a:spcPct val="150000"/>
              </a:lnSpc>
            </a:pPr>
            <a:r>
              <a:rPr lang="fr-FR" sz="1400" b="1" dirty="0">
                <a:latin typeface="akaDylan Open" pitchFamily="82" charset="0"/>
              </a:rPr>
              <a:t>O</a:t>
            </a:r>
            <a:r>
              <a:rPr lang="fr-FR" sz="1400" dirty="0"/>
              <a:t> : Je n’ai pas oublié de mot ou de ponctuation (point, majuscule</a:t>
            </a:r>
            <a:r>
              <a:rPr lang="fr-FR" sz="1400" dirty="0" smtClean="0"/>
              <a:t>).</a:t>
            </a:r>
            <a:endParaRPr lang="fr-FR" sz="1400" dirty="0"/>
          </a:p>
          <a:p>
            <a:pPr>
              <a:lnSpc>
                <a:spcPct val="150000"/>
              </a:lnSpc>
            </a:pPr>
            <a:r>
              <a:rPr lang="fr-FR" sz="1400" b="1" dirty="0">
                <a:latin typeface="akaDylan Open" pitchFamily="82" charset="0"/>
              </a:rPr>
              <a:t>S</a:t>
            </a:r>
            <a:r>
              <a:rPr lang="fr-FR" sz="1400" dirty="0"/>
              <a:t> : J’ai bien orthographié les sons.</a:t>
            </a:r>
          </a:p>
          <a:p>
            <a:pPr>
              <a:lnSpc>
                <a:spcPct val="150000"/>
              </a:lnSpc>
            </a:pPr>
            <a:r>
              <a:rPr lang="fr-FR" sz="1400" b="1" dirty="0">
                <a:latin typeface="akaDylan Open" pitchFamily="82" charset="0"/>
              </a:rPr>
              <a:t>R</a:t>
            </a:r>
            <a:r>
              <a:rPr lang="fr-FR" sz="1400" dirty="0"/>
              <a:t> : J’ai bien respecté les règles apprises (a/à, et/est</a:t>
            </a:r>
            <a:r>
              <a:rPr lang="fr-FR" sz="1400" dirty="0" smtClean="0"/>
              <a:t>, on/ont, </a:t>
            </a:r>
            <a:r>
              <a:rPr lang="fr-FR" sz="1400" dirty="0"/>
              <a:t>etc</a:t>
            </a:r>
            <a:r>
              <a:rPr lang="fr-FR" sz="1400" dirty="0" smtClean="0"/>
              <a:t>.)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322888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texte 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Dictées de la période 1</a:t>
            </a:r>
            <a:endParaRPr lang="fr-FR" dirty="0"/>
          </a:p>
        </p:txBody>
      </p:sp>
      <p:sp>
        <p:nvSpPr>
          <p:cNvPr id="40" name="Carré corné 39"/>
          <p:cNvSpPr/>
          <p:nvPr/>
        </p:nvSpPr>
        <p:spPr>
          <a:xfrm>
            <a:off x="224644" y="1316597"/>
            <a:ext cx="4788532" cy="1116124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1" name="Groupe 10"/>
          <p:cNvGrpSpPr/>
          <p:nvPr/>
        </p:nvGrpSpPr>
        <p:grpSpPr>
          <a:xfrm>
            <a:off x="116632" y="1136576"/>
            <a:ext cx="360040" cy="461665"/>
            <a:chOff x="116632" y="1352600"/>
            <a:chExt cx="360040" cy="461665"/>
          </a:xfrm>
        </p:grpSpPr>
        <p:sp>
          <p:nvSpPr>
            <p:cNvPr id="12" name="Ellipse 11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1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41" name="ZoneTexte 40"/>
          <p:cNvSpPr txBox="1"/>
          <p:nvPr/>
        </p:nvSpPr>
        <p:spPr>
          <a:xfrm>
            <a:off x="332656" y="1182742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n°1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224644" y="1621582"/>
            <a:ext cx="47885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fr-FR" sz="1200" dirty="0" smtClean="0"/>
              <a:t>un </a:t>
            </a:r>
            <a:r>
              <a:rPr lang="fr-FR" sz="1200" dirty="0"/>
              <a:t>bâtiment - un exercice - un gymnase - une institutrice - </a:t>
            </a:r>
            <a:r>
              <a:rPr lang="fr-FR" sz="1200" dirty="0" smtClean="0"/>
              <a:t>l’éducation -venir </a:t>
            </a:r>
            <a:r>
              <a:rPr lang="fr-FR" sz="1200" dirty="0"/>
              <a:t>- découvrir - croire - faire - aller - expliquer - </a:t>
            </a:r>
            <a:r>
              <a:rPr lang="fr-FR" sz="1200" dirty="0" smtClean="0"/>
              <a:t>devoir - maternel/maternelle </a:t>
            </a:r>
            <a:r>
              <a:rPr lang="fr-FR" sz="1200" dirty="0"/>
              <a:t>- nouveau/nouveaux - scolaire - </a:t>
            </a:r>
            <a:r>
              <a:rPr lang="fr-FR" sz="1200" dirty="0" smtClean="0"/>
              <a:t>physique - bien </a:t>
            </a:r>
            <a:r>
              <a:rPr lang="fr-FR" sz="1200" dirty="0"/>
              <a:t>- un peu - quelques.</a:t>
            </a:r>
          </a:p>
        </p:txBody>
      </p:sp>
      <p:pic>
        <p:nvPicPr>
          <p:cNvPr id="77" name="Image 7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6" y="1208584"/>
            <a:ext cx="1251673" cy="1224137"/>
          </a:xfrm>
          <a:prstGeom prst="rect">
            <a:avLst/>
          </a:prstGeom>
        </p:spPr>
      </p:pic>
      <p:sp>
        <p:nvSpPr>
          <p:cNvPr id="73" name="Carré corné 72"/>
          <p:cNvSpPr/>
          <p:nvPr/>
        </p:nvSpPr>
        <p:spPr>
          <a:xfrm>
            <a:off x="224644" y="2756757"/>
            <a:ext cx="4788532" cy="1116124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78" name="Groupe 77"/>
          <p:cNvGrpSpPr/>
          <p:nvPr/>
        </p:nvGrpSpPr>
        <p:grpSpPr>
          <a:xfrm>
            <a:off x="116632" y="2576736"/>
            <a:ext cx="360040" cy="461665"/>
            <a:chOff x="116632" y="1352600"/>
            <a:chExt cx="360040" cy="461665"/>
          </a:xfrm>
        </p:grpSpPr>
        <p:sp>
          <p:nvSpPr>
            <p:cNvPr id="79" name="Ellipse 78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2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81" name="ZoneTexte 80"/>
          <p:cNvSpPr txBox="1"/>
          <p:nvPr/>
        </p:nvSpPr>
        <p:spPr>
          <a:xfrm>
            <a:off x="332656" y="2644098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n°2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224644" y="2969875"/>
            <a:ext cx="47885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fr-FR" sz="1200" dirty="0" smtClean="0"/>
              <a:t>une </a:t>
            </a:r>
            <a:r>
              <a:rPr lang="fr-FR" sz="1200" dirty="0"/>
              <a:t>culotte - une chaussette - une couronne - un pied - une tête - une botte - l’intérieur - une pantoufle - la boue - un repas - un dessert - un potage - un </a:t>
            </a:r>
            <a:r>
              <a:rPr lang="fr-FR" sz="1200" dirty="0" smtClean="0"/>
              <a:t>enfant - mettre </a:t>
            </a:r>
            <a:r>
              <a:rPr lang="fr-FR" sz="1200" dirty="0"/>
              <a:t>- patauger - commencer - </a:t>
            </a:r>
            <a:r>
              <a:rPr lang="fr-FR" sz="1200" dirty="0" smtClean="0"/>
              <a:t>terminer</a:t>
            </a:r>
            <a:r>
              <a:rPr lang="fr-FR" sz="1200" dirty="0"/>
              <a:t> </a:t>
            </a:r>
            <a:r>
              <a:rPr lang="fr-FR" sz="1200" dirty="0" smtClean="0"/>
              <a:t>-  contrariant(e) - toujours </a:t>
            </a:r>
            <a:r>
              <a:rPr lang="fr-FR" sz="1200" dirty="0"/>
              <a:t>- de travers - à l’envers - parfois - très.</a:t>
            </a:r>
          </a:p>
        </p:txBody>
      </p:sp>
      <p:sp>
        <p:nvSpPr>
          <p:cNvPr id="86" name="Carré corné 85"/>
          <p:cNvSpPr/>
          <p:nvPr/>
        </p:nvSpPr>
        <p:spPr>
          <a:xfrm>
            <a:off x="224644" y="4196917"/>
            <a:ext cx="4788532" cy="1116124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87" name="Groupe 86"/>
          <p:cNvGrpSpPr/>
          <p:nvPr/>
        </p:nvGrpSpPr>
        <p:grpSpPr>
          <a:xfrm>
            <a:off x="116632" y="4016896"/>
            <a:ext cx="360040" cy="461665"/>
            <a:chOff x="116632" y="1352600"/>
            <a:chExt cx="360040" cy="461665"/>
          </a:xfrm>
        </p:grpSpPr>
        <p:sp>
          <p:nvSpPr>
            <p:cNvPr id="88" name="Ellipse 87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9" name="ZoneTexte 88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3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90" name="ZoneTexte 89"/>
          <p:cNvSpPr txBox="1"/>
          <p:nvPr/>
        </p:nvSpPr>
        <p:spPr>
          <a:xfrm>
            <a:off x="332656" y="4063062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n°3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91" name="ZoneTexte 90"/>
          <p:cNvSpPr txBox="1"/>
          <p:nvPr/>
        </p:nvSpPr>
        <p:spPr>
          <a:xfrm>
            <a:off x="224644" y="4450685"/>
            <a:ext cx="47885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fr-FR" sz="1200" dirty="0" smtClean="0"/>
              <a:t>la </a:t>
            </a:r>
            <a:r>
              <a:rPr lang="fr-FR" sz="1200" dirty="0"/>
              <a:t>terre - une machinerie - l’eau - une racine - un minéral - un bourgeon - un élément - une quantité - une naissance - une feuille - une </a:t>
            </a:r>
            <a:r>
              <a:rPr lang="fr-FR" sz="1200" dirty="0" smtClean="0"/>
              <a:t>fleur - réchauffer </a:t>
            </a:r>
            <a:r>
              <a:rPr lang="fr-FR" sz="1200" dirty="0"/>
              <a:t>- redémarrer - absorber - recevoir - </a:t>
            </a:r>
            <a:r>
              <a:rPr lang="fr-FR" sz="1200" dirty="0" smtClean="0"/>
              <a:t>donner - végétal(e</a:t>
            </a:r>
            <a:r>
              <a:rPr lang="fr-FR" sz="1200" dirty="0"/>
              <a:t>) - nutritif/nutritive - accumulé(e) - précédent(e</a:t>
            </a:r>
            <a:r>
              <a:rPr lang="fr-FR" sz="1200" dirty="0" smtClean="0"/>
              <a:t>) - dès </a:t>
            </a:r>
            <a:r>
              <a:rPr lang="fr-FR" sz="1200" dirty="0"/>
              <a:t>que - alors - surtout.</a:t>
            </a:r>
          </a:p>
        </p:txBody>
      </p:sp>
      <p:sp>
        <p:nvSpPr>
          <p:cNvPr id="93" name="Carré corné 92"/>
          <p:cNvSpPr/>
          <p:nvPr/>
        </p:nvSpPr>
        <p:spPr>
          <a:xfrm>
            <a:off x="224644" y="5637077"/>
            <a:ext cx="4788532" cy="1116124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94" name="Groupe 93"/>
          <p:cNvGrpSpPr/>
          <p:nvPr/>
        </p:nvGrpSpPr>
        <p:grpSpPr>
          <a:xfrm>
            <a:off x="116632" y="5457056"/>
            <a:ext cx="360040" cy="461665"/>
            <a:chOff x="116632" y="1352600"/>
            <a:chExt cx="360040" cy="461665"/>
          </a:xfrm>
        </p:grpSpPr>
        <p:sp>
          <p:nvSpPr>
            <p:cNvPr id="95" name="Ellipse 94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6" name="ZoneTexte 95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4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97" name="ZoneTexte 96"/>
          <p:cNvSpPr txBox="1"/>
          <p:nvPr/>
        </p:nvSpPr>
        <p:spPr>
          <a:xfrm>
            <a:off x="332656" y="5529064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n°4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98" name="ZoneTexte 97"/>
          <p:cNvSpPr txBox="1"/>
          <p:nvPr/>
        </p:nvSpPr>
        <p:spPr>
          <a:xfrm>
            <a:off x="224644" y="5889104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fr-FR" sz="1200" dirty="0" smtClean="0"/>
              <a:t>un </a:t>
            </a:r>
            <a:r>
              <a:rPr lang="fr-FR" sz="1200" dirty="0"/>
              <a:t>zoo - un animal - un chameau - la nourriture - un clown - une pitrerie - une friandise - une </a:t>
            </a:r>
            <a:r>
              <a:rPr lang="fr-FR" sz="1200" dirty="0" smtClean="0"/>
              <a:t>entrée - emmener </a:t>
            </a:r>
            <a:r>
              <a:rPr lang="fr-FR" sz="1200" dirty="0"/>
              <a:t>- crier - se chamailler - </a:t>
            </a:r>
            <a:r>
              <a:rPr lang="fr-FR" sz="1200" dirty="0" smtClean="0"/>
              <a:t>apprécier - lointain(e</a:t>
            </a:r>
            <a:r>
              <a:rPr lang="fr-FR" sz="1200" dirty="0"/>
              <a:t>) - </a:t>
            </a:r>
            <a:r>
              <a:rPr lang="fr-FR" sz="1200" dirty="0" smtClean="0"/>
              <a:t>blanc/blanche</a:t>
            </a:r>
            <a:r>
              <a:rPr lang="fr-FR" sz="1200" dirty="0"/>
              <a:t> </a:t>
            </a:r>
            <a:r>
              <a:rPr lang="fr-FR" sz="1200" dirty="0" smtClean="0"/>
              <a:t>- demain </a:t>
            </a:r>
            <a:r>
              <a:rPr lang="fr-FR" sz="1200" dirty="0"/>
              <a:t>- un peu de - ceux-là - vraiment.</a:t>
            </a:r>
          </a:p>
        </p:txBody>
      </p:sp>
      <p:sp>
        <p:nvSpPr>
          <p:cNvPr id="114" name="Carré corné 113"/>
          <p:cNvSpPr/>
          <p:nvPr/>
        </p:nvSpPr>
        <p:spPr>
          <a:xfrm>
            <a:off x="224644" y="7077237"/>
            <a:ext cx="4788532" cy="126769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15" name="Groupe 114"/>
          <p:cNvGrpSpPr/>
          <p:nvPr/>
        </p:nvGrpSpPr>
        <p:grpSpPr>
          <a:xfrm>
            <a:off x="116632" y="6897216"/>
            <a:ext cx="360040" cy="461665"/>
            <a:chOff x="116632" y="1352600"/>
            <a:chExt cx="360040" cy="461665"/>
          </a:xfrm>
        </p:grpSpPr>
        <p:sp>
          <p:nvSpPr>
            <p:cNvPr id="116" name="Ellipse 115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7" name="ZoneTexte 116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5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118" name="ZoneTexte 117"/>
          <p:cNvSpPr txBox="1"/>
          <p:nvPr/>
        </p:nvSpPr>
        <p:spPr>
          <a:xfrm>
            <a:off x="332656" y="6960071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n°5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119" name="ZoneTexte 118"/>
          <p:cNvSpPr txBox="1"/>
          <p:nvPr/>
        </p:nvSpPr>
        <p:spPr>
          <a:xfrm>
            <a:off x="224644" y="7329264"/>
            <a:ext cx="47885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fr-FR" sz="1200" dirty="0" smtClean="0"/>
              <a:t>une </a:t>
            </a:r>
            <a:r>
              <a:rPr lang="fr-FR" sz="1200" dirty="0"/>
              <a:t>rue - une journée - un réfugié - la sècheresse - un désert - le vent - une vague - une pierre - la végétation - un troupeau - un homme - un avenir - une </a:t>
            </a:r>
            <a:r>
              <a:rPr lang="fr-FR" sz="1200" dirty="0" smtClean="0"/>
              <a:t>longueur - installer </a:t>
            </a:r>
            <a:r>
              <a:rPr lang="fr-FR" sz="1200" dirty="0"/>
              <a:t>- transformer - décimer - commencer - </a:t>
            </a:r>
            <a:r>
              <a:rPr lang="fr-FR" sz="1200" dirty="0" smtClean="0"/>
              <a:t>désespérer - principal </a:t>
            </a:r>
            <a:r>
              <a:rPr lang="fr-FR" sz="1200" dirty="0"/>
              <a:t>- goudronné(e) - envahi(e) - déblayé(e) - incertain(e) seul(e</a:t>
            </a:r>
            <a:r>
              <a:rPr lang="fr-FR" sz="1200" dirty="0" smtClean="0"/>
              <a:t>) - chez </a:t>
            </a:r>
            <a:r>
              <a:rPr lang="fr-FR" sz="1200" dirty="0"/>
              <a:t>eux - sous - depuis - comme - devant.</a:t>
            </a:r>
          </a:p>
        </p:txBody>
      </p:sp>
      <p:sp>
        <p:nvSpPr>
          <p:cNvPr id="121" name="Carré corné 120"/>
          <p:cNvSpPr/>
          <p:nvPr/>
        </p:nvSpPr>
        <p:spPr>
          <a:xfrm>
            <a:off x="224644" y="8589405"/>
            <a:ext cx="4788532" cy="1116124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22" name="Groupe 121"/>
          <p:cNvGrpSpPr/>
          <p:nvPr/>
        </p:nvGrpSpPr>
        <p:grpSpPr>
          <a:xfrm>
            <a:off x="116632" y="8409384"/>
            <a:ext cx="360040" cy="461665"/>
            <a:chOff x="116632" y="1352600"/>
            <a:chExt cx="360040" cy="461665"/>
          </a:xfrm>
        </p:grpSpPr>
        <p:sp>
          <p:nvSpPr>
            <p:cNvPr id="123" name="Ellipse 122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4" name="ZoneTexte 123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6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125" name="ZoneTexte 124"/>
          <p:cNvSpPr txBox="1"/>
          <p:nvPr/>
        </p:nvSpPr>
        <p:spPr>
          <a:xfrm>
            <a:off x="332656" y="8455550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n°6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126" name="ZoneTexte 125"/>
          <p:cNvSpPr txBox="1"/>
          <p:nvPr/>
        </p:nvSpPr>
        <p:spPr>
          <a:xfrm>
            <a:off x="224644" y="8841432"/>
            <a:ext cx="47885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fr-FR" sz="1200" dirty="0" smtClean="0"/>
              <a:t>un </a:t>
            </a:r>
            <a:r>
              <a:rPr lang="fr-FR" sz="1200" dirty="0"/>
              <a:t>vulcanologue - une émotion - un gouffre - une descente - une heure - une plate-forme - un camp - un spectacle - une atmosphère - un </a:t>
            </a:r>
            <a:r>
              <a:rPr lang="fr-FR" sz="1200" dirty="0" smtClean="0"/>
              <a:t>gaz -observer </a:t>
            </a:r>
            <a:r>
              <a:rPr lang="fr-FR" sz="1200" dirty="0"/>
              <a:t>- </a:t>
            </a:r>
            <a:r>
              <a:rPr lang="fr-FR" sz="1200" dirty="0" smtClean="0"/>
              <a:t>s’abaisser - fumant(e</a:t>
            </a:r>
            <a:r>
              <a:rPr lang="fr-FR" sz="1200" dirty="0"/>
              <a:t>) - grandiose - élastique - suffocant(e) - asphyxiant(e</a:t>
            </a:r>
            <a:r>
              <a:rPr lang="fr-FR" sz="1200" dirty="0" smtClean="0"/>
              <a:t>) - au </a:t>
            </a:r>
            <a:r>
              <a:rPr lang="fr-FR" sz="1200" dirty="0"/>
              <a:t>bout - plus bas - parfois - moins - sous.</a:t>
            </a:r>
          </a:p>
        </p:txBody>
      </p:sp>
      <p:pic>
        <p:nvPicPr>
          <p:cNvPr id="128" name="Image 1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6" y="2702750"/>
            <a:ext cx="1251673" cy="1224137"/>
          </a:xfrm>
          <a:prstGeom prst="rect">
            <a:avLst/>
          </a:prstGeom>
        </p:spPr>
      </p:pic>
      <p:pic>
        <p:nvPicPr>
          <p:cNvPr id="129" name="Image 1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5" y="4088904"/>
            <a:ext cx="1251673" cy="1224137"/>
          </a:xfrm>
          <a:prstGeom prst="rect">
            <a:avLst/>
          </a:prstGeom>
        </p:spPr>
      </p:pic>
      <p:pic>
        <p:nvPicPr>
          <p:cNvPr id="130" name="Image 1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6" y="5529064"/>
            <a:ext cx="1251673" cy="1224137"/>
          </a:xfrm>
          <a:prstGeom prst="rect">
            <a:avLst/>
          </a:prstGeom>
        </p:spPr>
      </p:pic>
      <p:pic>
        <p:nvPicPr>
          <p:cNvPr id="131" name="Image 1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4" y="7023229"/>
            <a:ext cx="1251673" cy="1224137"/>
          </a:xfrm>
          <a:prstGeom prst="rect">
            <a:avLst/>
          </a:prstGeom>
        </p:spPr>
      </p:pic>
      <p:pic>
        <p:nvPicPr>
          <p:cNvPr id="132" name="Image 1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6" y="8481392"/>
            <a:ext cx="1251673" cy="1224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87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texte 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Dictées de la période 2</a:t>
            </a:r>
            <a:endParaRPr lang="fr-FR" dirty="0"/>
          </a:p>
        </p:txBody>
      </p:sp>
      <p:sp>
        <p:nvSpPr>
          <p:cNvPr id="40" name="Carré corné 39"/>
          <p:cNvSpPr/>
          <p:nvPr/>
        </p:nvSpPr>
        <p:spPr>
          <a:xfrm>
            <a:off x="224644" y="1316597"/>
            <a:ext cx="4788532" cy="1116124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1" name="Groupe 10"/>
          <p:cNvGrpSpPr/>
          <p:nvPr/>
        </p:nvGrpSpPr>
        <p:grpSpPr>
          <a:xfrm>
            <a:off x="116632" y="1136576"/>
            <a:ext cx="360040" cy="461665"/>
            <a:chOff x="116632" y="1352600"/>
            <a:chExt cx="360040" cy="461665"/>
          </a:xfrm>
        </p:grpSpPr>
        <p:sp>
          <p:nvSpPr>
            <p:cNvPr id="12" name="Ellipse 11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1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41" name="ZoneTexte 40"/>
          <p:cNvSpPr txBox="1"/>
          <p:nvPr/>
        </p:nvSpPr>
        <p:spPr>
          <a:xfrm>
            <a:off x="332656" y="1182742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n°1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224644" y="1621582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fr-FR" sz="1200" dirty="0"/>
              <a:t>un scientifique - une éruption - un sauve-qui-peut - un passage - un pied - un prix - un port - se réveiller - commencer - trembler - s’affaisser - falloir - général(e) - meurtrier/meurtrière - quand - surtout - déjà - sous.</a:t>
            </a:r>
          </a:p>
        </p:txBody>
      </p:sp>
      <p:pic>
        <p:nvPicPr>
          <p:cNvPr id="77" name="Image 7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6" y="1208584"/>
            <a:ext cx="1251673" cy="1224137"/>
          </a:xfrm>
          <a:prstGeom prst="rect">
            <a:avLst/>
          </a:prstGeom>
        </p:spPr>
      </p:pic>
      <p:sp>
        <p:nvSpPr>
          <p:cNvPr id="73" name="Carré corné 72"/>
          <p:cNvSpPr/>
          <p:nvPr/>
        </p:nvSpPr>
        <p:spPr>
          <a:xfrm>
            <a:off x="224644" y="2684748"/>
            <a:ext cx="4788532" cy="1260139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78" name="Groupe 77"/>
          <p:cNvGrpSpPr/>
          <p:nvPr/>
        </p:nvGrpSpPr>
        <p:grpSpPr>
          <a:xfrm>
            <a:off x="116632" y="2504728"/>
            <a:ext cx="360040" cy="461665"/>
            <a:chOff x="116632" y="1352600"/>
            <a:chExt cx="360040" cy="461665"/>
          </a:xfrm>
        </p:grpSpPr>
        <p:sp>
          <p:nvSpPr>
            <p:cNvPr id="79" name="Ellipse 78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2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81" name="ZoneTexte 80"/>
          <p:cNvSpPr txBox="1"/>
          <p:nvPr/>
        </p:nvSpPr>
        <p:spPr>
          <a:xfrm>
            <a:off x="332656" y="2572090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n°2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224644" y="2929225"/>
            <a:ext cx="47885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fr-FR" sz="1200" dirty="0"/>
              <a:t>une bibliothèque - une aventure - un personnage - un caractère - une illustration - un chasseur - un fauve - un agent - un aventurier - un roman - la tristesse - un univers - une </a:t>
            </a:r>
            <a:r>
              <a:rPr lang="fr-FR" sz="1200" dirty="0" smtClean="0"/>
              <a:t>cité - </a:t>
            </a:r>
            <a:r>
              <a:rPr lang="fr-FR" sz="1200" dirty="0"/>
              <a:t>sembler - voyager - </a:t>
            </a:r>
            <a:r>
              <a:rPr lang="fr-FR" sz="1200" dirty="0" smtClean="0"/>
              <a:t>quitter - captivant(e</a:t>
            </a:r>
            <a:r>
              <a:rPr lang="fr-FR" sz="1200" dirty="0"/>
              <a:t>) - imaginaire - réel(le) - </a:t>
            </a:r>
            <a:r>
              <a:rPr lang="fr-FR" sz="1200" dirty="0" smtClean="0"/>
              <a:t>magique - après </a:t>
            </a:r>
            <a:r>
              <a:rPr lang="fr-FR" sz="1200" dirty="0"/>
              <a:t>- peu à peu - un peu de</a:t>
            </a:r>
          </a:p>
        </p:txBody>
      </p:sp>
      <p:sp>
        <p:nvSpPr>
          <p:cNvPr id="86" name="Carré corné 85"/>
          <p:cNvSpPr/>
          <p:nvPr/>
        </p:nvSpPr>
        <p:spPr>
          <a:xfrm>
            <a:off x="224644" y="4196917"/>
            <a:ext cx="4788532" cy="1116124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87" name="Groupe 86"/>
          <p:cNvGrpSpPr/>
          <p:nvPr/>
        </p:nvGrpSpPr>
        <p:grpSpPr>
          <a:xfrm>
            <a:off x="116632" y="4016896"/>
            <a:ext cx="360040" cy="461665"/>
            <a:chOff x="116632" y="1352600"/>
            <a:chExt cx="360040" cy="461665"/>
          </a:xfrm>
        </p:grpSpPr>
        <p:sp>
          <p:nvSpPr>
            <p:cNvPr id="88" name="Ellipse 87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9" name="ZoneTexte 88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3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90" name="ZoneTexte 89"/>
          <p:cNvSpPr txBox="1"/>
          <p:nvPr/>
        </p:nvSpPr>
        <p:spPr>
          <a:xfrm>
            <a:off x="332656" y="4063062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n°3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91" name="ZoneTexte 90"/>
          <p:cNvSpPr txBox="1"/>
          <p:nvPr/>
        </p:nvSpPr>
        <p:spPr>
          <a:xfrm>
            <a:off x="224644" y="4450685"/>
            <a:ext cx="47885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fr-FR" sz="1200" dirty="0"/>
              <a:t>l’intérieur - l’électricité - la plomberie - une rénovation - le temps - une demeure - un causse - la douceur - le </a:t>
            </a:r>
            <a:r>
              <a:rPr lang="fr-FR" sz="1200" dirty="0" smtClean="0"/>
              <a:t>silence - restaurer </a:t>
            </a:r>
            <a:r>
              <a:rPr lang="fr-FR" sz="1200" dirty="0"/>
              <a:t>- entreprendre - </a:t>
            </a:r>
            <a:r>
              <a:rPr lang="fr-FR" sz="1200" dirty="0" smtClean="0"/>
              <a:t>sembler - ancien(ne</a:t>
            </a:r>
            <a:r>
              <a:rPr lang="fr-FR" sz="1200" dirty="0"/>
              <a:t>) - vieux/vieille - certain(e) - isolé(e</a:t>
            </a:r>
            <a:r>
              <a:rPr lang="fr-FR" sz="1200" dirty="0" smtClean="0"/>
              <a:t>) - à </a:t>
            </a:r>
            <a:r>
              <a:rPr lang="fr-FR" sz="1200" dirty="0"/>
              <a:t>côté de - beaucoup - mais - malgré - bien.</a:t>
            </a:r>
          </a:p>
        </p:txBody>
      </p:sp>
      <p:sp>
        <p:nvSpPr>
          <p:cNvPr id="93" name="Carré corné 92"/>
          <p:cNvSpPr/>
          <p:nvPr/>
        </p:nvSpPr>
        <p:spPr>
          <a:xfrm>
            <a:off x="224644" y="5637077"/>
            <a:ext cx="4788532" cy="1116124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94" name="Groupe 93"/>
          <p:cNvGrpSpPr/>
          <p:nvPr/>
        </p:nvGrpSpPr>
        <p:grpSpPr>
          <a:xfrm>
            <a:off x="116632" y="5457056"/>
            <a:ext cx="360040" cy="461665"/>
            <a:chOff x="116632" y="1352600"/>
            <a:chExt cx="360040" cy="461665"/>
          </a:xfrm>
        </p:grpSpPr>
        <p:sp>
          <p:nvSpPr>
            <p:cNvPr id="95" name="Ellipse 94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6" name="ZoneTexte 95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4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97" name="ZoneTexte 96"/>
          <p:cNvSpPr txBox="1"/>
          <p:nvPr/>
        </p:nvSpPr>
        <p:spPr>
          <a:xfrm>
            <a:off x="332656" y="5529064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n°4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98" name="ZoneTexte 97"/>
          <p:cNvSpPr txBox="1"/>
          <p:nvPr/>
        </p:nvSpPr>
        <p:spPr>
          <a:xfrm>
            <a:off x="224644" y="5962853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fr-FR" sz="1200" dirty="0"/>
              <a:t>une femme - une allure - un museau - un corps - un chignon - une crotte - un manteau - une sacoche - un bras - une jambe une </a:t>
            </a:r>
            <a:r>
              <a:rPr lang="fr-FR" sz="1200" dirty="0" smtClean="0"/>
              <a:t>chaussure - entrer </a:t>
            </a:r>
            <a:r>
              <a:rPr lang="fr-FR" sz="1200" dirty="0"/>
              <a:t>- </a:t>
            </a:r>
            <a:r>
              <a:rPr lang="fr-FR" sz="1200" dirty="0" smtClean="0"/>
              <a:t>plisser - prêt(e</a:t>
            </a:r>
            <a:r>
              <a:rPr lang="fr-FR" sz="1200" dirty="0"/>
              <a:t>) - gris(e) - maigre - surmonté(e</a:t>
            </a:r>
            <a:r>
              <a:rPr lang="fr-FR" sz="1200" dirty="0" smtClean="0"/>
              <a:t>) -  </a:t>
            </a:r>
            <a:r>
              <a:rPr lang="fr-FR" sz="1200" dirty="0"/>
              <a:t>autour - comme.</a:t>
            </a:r>
          </a:p>
        </p:txBody>
      </p:sp>
      <p:sp>
        <p:nvSpPr>
          <p:cNvPr id="114" name="Carré corné 113"/>
          <p:cNvSpPr/>
          <p:nvPr/>
        </p:nvSpPr>
        <p:spPr>
          <a:xfrm>
            <a:off x="224644" y="7077237"/>
            <a:ext cx="4788532" cy="126769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15" name="Groupe 114"/>
          <p:cNvGrpSpPr/>
          <p:nvPr/>
        </p:nvGrpSpPr>
        <p:grpSpPr>
          <a:xfrm>
            <a:off x="116632" y="6897216"/>
            <a:ext cx="360040" cy="461665"/>
            <a:chOff x="116632" y="1352600"/>
            <a:chExt cx="360040" cy="461665"/>
          </a:xfrm>
        </p:grpSpPr>
        <p:sp>
          <p:nvSpPr>
            <p:cNvPr id="116" name="Ellipse 115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7" name="ZoneTexte 116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5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118" name="ZoneTexte 117"/>
          <p:cNvSpPr txBox="1"/>
          <p:nvPr/>
        </p:nvSpPr>
        <p:spPr>
          <a:xfrm>
            <a:off x="332656" y="6960071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n°5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119" name="ZoneTexte 118"/>
          <p:cNvSpPr txBox="1"/>
          <p:nvPr/>
        </p:nvSpPr>
        <p:spPr>
          <a:xfrm>
            <a:off x="224644" y="7434371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fr-FR" sz="1200" dirty="0"/>
              <a:t>un coin - un parent - une guirlande - un enfant - la neige - un souffle - la gaieté - la </a:t>
            </a:r>
            <a:r>
              <a:rPr lang="fr-FR" sz="1200" dirty="0" smtClean="0"/>
              <a:t>magie - installer </a:t>
            </a:r>
            <a:r>
              <a:rPr lang="fr-FR" sz="1200" dirty="0"/>
              <a:t>- entourer - pulvériser - </a:t>
            </a:r>
            <a:r>
              <a:rPr lang="fr-FR" sz="1200" dirty="0" smtClean="0"/>
              <a:t>rentrer - argenté(e</a:t>
            </a:r>
            <a:r>
              <a:rPr lang="fr-FR" sz="1200" dirty="0"/>
              <a:t>) - électrique - artificiel(le</a:t>
            </a:r>
            <a:r>
              <a:rPr lang="fr-FR" sz="1200" dirty="0" smtClean="0"/>
              <a:t>) </a:t>
            </a:r>
            <a:r>
              <a:rPr lang="fr-FR" sz="1200" smtClean="0"/>
              <a:t>- bientôt - puis </a:t>
            </a:r>
            <a:r>
              <a:rPr lang="fr-FR" sz="1200" dirty="0"/>
              <a:t>- enfin - un peu de</a:t>
            </a:r>
            <a:r>
              <a:rPr lang="fr-FR" sz="1200" dirty="0" smtClean="0"/>
              <a:t>.</a:t>
            </a:r>
            <a:endParaRPr lang="fr-FR" sz="1200" dirty="0"/>
          </a:p>
        </p:txBody>
      </p:sp>
      <p:sp>
        <p:nvSpPr>
          <p:cNvPr id="121" name="Carré corné 120"/>
          <p:cNvSpPr/>
          <p:nvPr/>
        </p:nvSpPr>
        <p:spPr>
          <a:xfrm>
            <a:off x="224644" y="8589405"/>
            <a:ext cx="4788532" cy="1116124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22" name="Groupe 121"/>
          <p:cNvGrpSpPr/>
          <p:nvPr/>
        </p:nvGrpSpPr>
        <p:grpSpPr>
          <a:xfrm>
            <a:off x="116632" y="8409384"/>
            <a:ext cx="360040" cy="461665"/>
            <a:chOff x="116632" y="1352600"/>
            <a:chExt cx="360040" cy="461665"/>
          </a:xfrm>
        </p:grpSpPr>
        <p:sp>
          <p:nvSpPr>
            <p:cNvPr id="123" name="Ellipse 122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4" name="ZoneTexte 123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6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125" name="ZoneTexte 124"/>
          <p:cNvSpPr txBox="1"/>
          <p:nvPr/>
        </p:nvSpPr>
        <p:spPr>
          <a:xfrm>
            <a:off x="332656" y="8455550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n°6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126" name="ZoneTexte 125"/>
          <p:cNvSpPr txBox="1"/>
          <p:nvPr/>
        </p:nvSpPr>
        <p:spPr>
          <a:xfrm>
            <a:off x="224644" y="8841432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fr-FR" sz="1200" dirty="0"/>
              <a:t>un vieillard - un enfant - le temps - la découverte - une forêt - un sommet - un pays - le désert - le vent - un peuple - une </a:t>
            </a:r>
            <a:r>
              <a:rPr lang="fr-FR" sz="1200" dirty="0" smtClean="0"/>
              <a:t>main - connaitre - tropical(e</a:t>
            </a:r>
            <a:r>
              <a:rPr lang="fr-FR" sz="1200" dirty="0"/>
              <a:t>) - haut(e</a:t>
            </a:r>
            <a:r>
              <a:rPr lang="fr-FR" sz="1200" dirty="0" smtClean="0"/>
              <a:t>) - ensemble </a:t>
            </a:r>
            <a:r>
              <a:rPr lang="fr-FR" sz="1200" dirty="0"/>
              <a:t>- encore - </a:t>
            </a:r>
            <a:r>
              <a:rPr lang="fr-FR" sz="1200" dirty="0" smtClean="0"/>
              <a:t>plus </a:t>
            </a:r>
            <a:r>
              <a:rPr lang="fr-FR" sz="1200" smtClean="0"/>
              <a:t>- vers </a:t>
            </a:r>
            <a:r>
              <a:rPr lang="fr-FR" sz="1200" dirty="0"/>
              <a:t>- alors.</a:t>
            </a:r>
          </a:p>
        </p:txBody>
      </p:sp>
      <p:pic>
        <p:nvPicPr>
          <p:cNvPr id="128" name="Image 1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6" y="2702750"/>
            <a:ext cx="1251673" cy="1224137"/>
          </a:xfrm>
          <a:prstGeom prst="rect">
            <a:avLst/>
          </a:prstGeom>
        </p:spPr>
      </p:pic>
      <p:pic>
        <p:nvPicPr>
          <p:cNvPr id="129" name="Image 1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5" y="4088904"/>
            <a:ext cx="1251673" cy="1224137"/>
          </a:xfrm>
          <a:prstGeom prst="rect">
            <a:avLst/>
          </a:prstGeom>
        </p:spPr>
      </p:pic>
      <p:pic>
        <p:nvPicPr>
          <p:cNvPr id="130" name="Image 1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6" y="5529064"/>
            <a:ext cx="1251673" cy="1224137"/>
          </a:xfrm>
          <a:prstGeom prst="rect">
            <a:avLst/>
          </a:prstGeom>
        </p:spPr>
      </p:pic>
      <p:pic>
        <p:nvPicPr>
          <p:cNvPr id="131" name="Image 1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4" y="7023229"/>
            <a:ext cx="1251673" cy="1224137"/>
          </a:xfrm>
          <a:prstGeom prst="rect">
            <a:avLst/>
          </a:prstGeom>
        </p:spPr>
      </p:pic>
      <p:pic>
        <p:nvPicPr>
          <p:cNvPr id="132" name="Image 1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6" y="8481392"/>
            <a:ext cx="1251673" cy="1224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12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texte 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Dictées de la période 3</a:t>
            </a:r>
            <a:endParaRPr lang="fr-FR" dirty="0"/>
          </a:p>
        </p:txBody>
      </p:sp>
      <p:sp>
        <p:nvSpPr>
          <p:cNvPr id="40" name="Carré corné 39"/>
          <p:cNvSpPr/>
          <p:nvPr/>
        </p:nvSpPr>
        <p:spPr>
          <a:xfrm>
            <a:off x="224644" y="1316596"/>
            <a:ext cx="4788532" cy="1188131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1" name="Groupe 10"/>
          <p:cNvGrpSpPr/>
          <p:nvPr/>
        </p:nvGrpSpPr>
        <p:grpSpPr>
          <a:xfrm>
            <a:off x="116632" y="1136576"/>
            <a:ext cx="360040" cy="461665"/>
            <a:chOff x="116632" y="1352600"/>
            <a:chExt cx="360040" cy="461665"/>
          </a:xfrm>
        </p:grpSpPr>
        <p:sp>
          <p:nvSpPr>
            <p:cNvPr id="12" name="Ellipse 11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1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41" name="ZoneTexte 40"/>
          <p:cNvSpPr txBox="1"/>
          <p:nvPr/>
        </p:nvSpPr>
        <p:spPr>
          <a:xfrm>
            <a:off x="332656" y="1182742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n°1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224644" y="1522973"/>
            <a:ext cx="47885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fr-FR" sz="1200" dirty="0"/>
              <a:t>la descente - le pont - la neige - la crevasse - la connaissance - le glacier - le ciel - la glace - la </a:t>
            </a:r>
            <a:r>
              <a:rPr lang="fr-FR" sz="1200" dirty="0" smtClean="0"/>
              <a:t>tirelire - tomber </a:t>
            </a:r>
            <a:r>
              <a:rPr lang="fr-FR" sz="1200" dirty="0"/>
              <a:t>- permettre - </a:t>
            </a:r>
            <a:r>
              <a:rPr lang="fr-FR" sz="1200" dirty="0" smtClean="0"/>
              <a:t>entrevoir - intérieur(e</a:t>
            </a:r>
            <a:r>
              <a:rPr lang="fr-FR" sz="1200" dirty="0"/>
              <a:t>) - gelé(e</a:t>
            </a:r>
            <a:r>
              <a:rPr lang="fr-FR" sz="1200" dirty="0" smtClean="0"/>
              <a:t>) - au </a:t>
            </a:r>
            <a:r>
              <a:rPr lang="fr-FR" sz="1200" dirty="0"/>
              <a:t>bout de - tandis que - tout de suite - très - celui que - au-dessus.</a:t>
            </a:r>
          </a:p>
        </p:txBody>
      </p:sp>
      <p:pic>
        <p:nvPicPr>
          <p:cNvPr id="77" name="Image 7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6" y="1208584"/>
            <a:ext cx="1251673" cy="1224137"/>
          </a:xfrm>
          <a:prstGeom prst="rect">
            <a:avLst/>
          </a:prstGeom>
        </p:spPr>
      </p:pic>
      <p:sp>
        <p:nvSpPr>
          <p:cNvPr id="73" name="Carré corné 72"/>
          <p:cNvSpPr/>
          <p:nvPr/>
        </p:nvSpPr>
        <p:spPr>
          <a:xfrm>
            <a:off x="224644" y="2684748"/>
            <a:ext cx="4788532" cy="1260139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78" name="Groupe 77"/>
          <p:cNvGrpSpPr/>
          <p:nvPr/>
        </p:nvGrpSpPr>
        <p:grpSpPr>
          <a:xfrm>
            <a:off x="116632" y="2504728"/>
            <a:ext cx="360040" cy="461665"/>
            <a:chOff x="116632" y="1352600"/>
            <a:chExt cx="360040" cy="461665"/>
          </a:xfrm>
        </p:grpSpPr>
        <p:sp>
          <p:nvSpPr>
            <p:cNvPr id="79" name="Ellipse 78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2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81" name="ZoneTexte 80"/>
          <p:cNvSpPr txBox="1"/>
          <p:nvPr/>
        </p:nvSpPr>
        <p:spPr>
          <a:xfrm>
            <a:off x="332656" y="2572090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n°2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224644" y="2929225"/>
            <a:ext cx="47885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fr-FR" sz="1200" dirty="0"/>
              <a:t>l’hibernation - l’ours - le temps - le territoire - la nourriture - un insecte - le tronc - le gland - la fougère - le bourgeon - le mammifère - la racine - la forêt - la cerise - la groseille - la mûre - l’automne - </a:t>
            </a:r>
            <a:r>
              <a:rPr lang="fr-FR" sz="1200" dirty="0" smtClean="0"/>
              <a:t>l’essentiel - débusquer </a:t>
            </a:r>
            <a:r>
              <a:rPr lang="fr-FR" sz="1200" dirty="0"/>
              <a:t>- gratter - cueillir - </a:t>
            </a:r>
            <a:r>
              <a:rPr lang="fr-FR" sz="1200" dirty="0" smtClean="0"/>
              <a:t>composer - pourri(e</a:t>
            </a:r>
            <a:r>
              <a:rPr lang="fr-FR" sz="1200" dirty="0"/>
              <a:t>) - conservé(e) - </a:t>
            </a:r>
            <a:r>
              <a:rPr lang="fr-FR" sz="1200" dirty="0" smtClean="0"/>
              <a:t>sec/sèche - au </a:t>
            </a:r>
            <a:r>
              <a:rPr lang="fr-FR" sz="1200" dirty="0"/>
              <a:t>sortir de - beaucoup - sous.</a:t>
            </a:r>
          </a:p>
        </p:txBody>
      </p:sp>
      <p:sp>
        <p:nvSpPr>
          <p:cNvPr id="86" name="Carré corné 85"/>
          <p:cNvSpPr/>
          <p:nvPr/>
        </p:nvSpPr>
        <p:spPr>
          <a:xfrm>
            <a:off x="224644" y="4196916"/>
            <a:ext cx="4788532" cy="1269431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87" name="Groupe 86"/>
          <p:cNvGrpSpPr/>
          <p:nvPr/>
        </p:nvGrpSpPr>
        <p:grpSpPr>
          <a:xfrm>
            <a:off x="116632" y="4016896"/>
            <a:ext cx="360040" cy="461665"/>
            <a:chOff x="116632" y="1352600"/>
            <a:chExt cx="360040" cy="461665"/>
          </a:xfrm>
        </p:grpSpPr>
        <p:sp>
          <p:nvSpPr>
            <p:cNvPr id="88" name="Ellipse 87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9" name="ZoneTexte 88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3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90" name="ZoneTexte 89"/>
          <p:cNvSpPr txBox="1"/>
          <p:nvPr/>
        </p:nvSpPr>
        <p:spPr>
          <a:xfrm>
            <a:off x="332656" y="4063062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n°3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91" name="ZoneTexte 90"/>
          <p:cNvSpPr txBox="1"/>
          <p:nvPr/>
        </p:nvSpPr>
        <p:spPr>
          <a:xfrm>
            <a:off x="224644" y="4450685"/>
            <a:ext cx="47885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fr-FR" sz="1200" smtClean="0"/>
              <a:t>un siècle - le </a:t>
            </a:r>
            <a:r>
              <a:rPr lang="fr-FR" sz="1200" dirty="0"/>
              <a:t>pêcheur - le surf - le morceau - la vague - le plaisir - le sport - la passion - un adepte - l’océan - le sommet - la </a:t>
            </a:r>
            <a:r>
              <a:rPr lang="fr-FR" sz="1200" dirty="0" smtClean="0"/>
              <a:t>figure - inventer </a:t>
            </a:r>
            <a:r>
              <a:rPr lang="fr-FR" sz="1200" dirty="0"/>
              <a:t>- affronter - connaitre - débarquer - propager - décoller - </a:t>
            </a:r>
            <a:r>
              <a:rPr lang="fr-FR" sz="1200" dirty="0" smtClean="0"/>
              <a:t>tenter - énorme </a:t>
            </a:r>
            <a:r>
              <a:rPr lang="fr-FR" sz="1200" dirty="0"/>
              <a:t>- monstrueux(se) - nouveau - aérien(ne) - </a:t>
            </a:r>
            <a:r>
              <a:rPr lang="fr-FR" sz="1200" dirty="0" smtClean="0"/>
              <a:t>fou/folle - debout </a:t>
            </a:r>
            <a:r>
              <a:rPr lang="fr-FR" sz="1200" dirty="0"/>
              <a:t>- déjà - rapidement - ainsi.</a:t>
            </a:r>
          </a:p>
        </p:txBody>
      </p:sp>
      <p:sp>
        <p:nvSpPr>
          <p:cNvPr id="93" name="Carré corné 92"/>
          <p:cNvSpPr/>
          <p:nvPr/>
        </p:nvSpPr>
        <p:spPr>
          <a:xfrm>
            <a:off x="224644" y="5741852"/>
            <a:ext cx="4788532" cy="865591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94" name="Groupe 93"/>
          <p:cNvGrpSpPr/>
          <p:nvPr/>
        </p:nvGrpSpPr>
        <p:grpSpPr>
          <a:xfrm>
            <a:off x="116632" y="5561831"/>
            <a:ext cx="360040" cy="461665"/>
            <a:chOff x="116632" y="1352600"/>
            <a:chExt cx="360040" cy="461665"/>
          </a:xfrm>
        </p:grpSpPr>
        <p:sp>
          <p:nvSpPr>
            <p:cNvPr id="95" name="Ellipse 94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6" name="ZoneTexte 95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4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97" name="ZoneTexte 96"/>
          <p:cNvSpPr txBox="1"/>
          <p:nvPr/>
        </p:nvSpPr>
        <p:spPr>
          <a:xfrm>
            <a:off x="332656" y="5633839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n°4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98" name="ZoneTexte 97"/>
          <p:cNvSpPr txBox="1"/>
          <p:nvPr/>
        </p:nvSpPr>
        <p:spPr>
          <a:xfrm>
            <a:off x="224644" y="5961112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fr-FR" sz="1200" dirty="0"/>
              <a:t>un muscle - le squelette - une paire - une opposition - un fonctionnement - le corps - un </a:t>
            </a:r>
            <a:r>
              <a:rPr lang="fr-FR" sz="1200" dirty="0" smtClean="0"/>
              <a:t>mouvement - travailler </a:t>
            </a:r>
            <a:r>
              <a:rPr lang="fr-FR" sz="1200" dirty="0"/>
              <a:t>- contracter - relâcher - </a:t>
            </a:r>
            <a:r>
              <a:rPr lang="fr-FR" sz="1200" dirty="0" smtClean="0"/>
              <a:t>permettre - premier(ère</a:t>
            </a:r>
            <a:r>
              <a:rPr lang="fr-FR" sz="1200" dirty="0"/>
              <a:t>) - second(e) - varié(e</a:t>
            </a:r>
            <a:r>
              <a:rPr lang="fr-FR" sz="1200" dirty="0" smtClean="0"/>
              <a:t>) - quand </a:t>
            </a:r>
            <a:r>
              <a:rPr lang="fr-FR" sz="1200" dirty="0"/>
              <a:t>- tout - aussi.</a:t>
            </a:r>
          </a:p>
        </p:txBody>
      </p:sp>
      <p:sp>
        <p:nvSpPr>
          <p:cNvPr id="114" name="Carré corné 113"/>
          <p:cNvSpPr/>
          <p:nvPr/>
        </p:nvSpPr>
        <p:spPr>
          <a:xfrm>
            <a:off x="224644" y="6925670"/>
            <a:ext cx="4788532" cy="126769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15" name="Groupe 114"/>
          <p:cNvGrpSpPr/>
          <p:nvPr/>
        </p:nvGrpSpPr>
        <p:grpSpPr>
          <a:xfrm>
            <a:off x="116632" y="6745649"/>
            <a:ext cx="360040" cy="461665"/>
            <a:chOff x="116632" y="1352600"/>
            <a:chExt cx="360040" cy="461665"/>
          </a:xfrm>
        </p:grpSpPr>
        <p:sp>
          <p:nvSpPr>
            <p:cNvPr id="116" name="Ellipse 115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7" name="ZoneTexte 116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5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118" name="ZoneTexte 117"/>
          <p:cNvSpPr txBox="1"/>
          <p:nvPr/>
        </p:nvSpPr>
        <p:spPr>
          <a:xfrm>
            <a:off x="332656" y="6808504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n°5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119" name="ZoneTexte 118"/>
          <p:cNvSpPr txBox="1"/>
          <p:nvPr/>
        </p:nvSpPr>
        <p:spPr>
          <a:xfrm>
            <a:off x="224644" y="7143789"/>
            <a:ext cx="47885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fr-FR" sz="1200" dirty="0"/>
              <a:t>un savant - un dessin - un carnet - un témoin - un observateur - un esprit - un domaine - l’anatomie - la géologie - la cartographie - un sous-marin - un résultat - une observation - un chef-d’œuvre - travailler - dessiner - prodigieux(se) - extraordinaire - inventif(</a:t>
            </a:r>
            <a:r>
              <a:rPr lang="fr-FR" sz="1200" dirty="0" err="1"/>
              <a:t>ve</a:t>
            </a:r>
            <a:r>
              <a:rPr lang="fr-FR" sz="1200" dirty="0"/>
              <a:t>) - connu(e) - entier(ère) - différent(e) - aussi - mais.</a:t>
            </a:r>
          </a:p>
        </p:txBody>
      </p:sp>
      <p:sp>
        <p:nvSpPr>
          <p:cNvPr id="121" name="Carré corné 120"/>
          <p:cNvSpPr/>
          <p:nvPr/>
        </p:nvSpPr>
        <p:spPr>
          <a:xfrm>
            <a:off x="224644" y="8445389"/>
            <a:ext cx="4788532" cy="126769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22" name="Groupe 121"/>
          <p:cNvGrpSpPr/>
          <p:nvPr/>
        </p:nvGrpSpPr>
        <p:grpSpPr>
          <a:xfrm>
            <a:off x="116632" y="8265368"/>
            <a:ext cx="360040" cy="461665"/>
            <a:chOff x="116632" y="1352600"/>
            <a:chExt cx="360040" cy="461665"/>
          </a:xfrm>
        </p:grpSpPr>
        <p:sp>
          <p:nvSpPr>
            <p:cNvPr id="123" name="Ellipse 122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4" name="ZoneTexte 123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6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125" name="ZoneTexte 124"/>
          <p:cNvSpPr txBox="1"/>
          <p:nvPr/>
        </p:nvSpPr>
        <p:spPr>
          <a:xfrm>
            <a:off x="332656" y="8311534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n°6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126" name="ZoneTexte 125"/>
          <p:cNvSpPr txBox="1"/>
          <p:nvPr/>
        </p:nvSpPr>
        <p:spPr>
          <a:xfrm>
            <a:off x="224644" y="8697416"/>
            <a:ext cx="47885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fr-FR" sz="1200" dirty="0"/>
              <a:t>le trottoir - un bruit - la tête - le ciel - la crainte - une </a:t>
            </a:r>
            <a:r>
              <a:rPr lang="fr-FR" sz="1200" dirty="0" smtClean="0"/>
              <a:t>image - imaginer </a:t>
            </a:r>
            <a:r>
              <a:rPr lang="fr-FR" sz="1200" dirty="0"/>
              <a:t>- avancer - entendre - prêter - amplifier - figer - </a:t>
            </a:r>
            <a:r>
              <a:rPr lang="fr-FR" sz="1200" dirty="0" smtClean="0"/>
              <a:t>cesser - paresseux(se</a:t>
            </a:r>
            <a:r>
              <a:rPr lang="fr-FR" sz="1200" dirty="0"/>
              <a:t>) - faible - assourdissant(e) - </a:t>
            </a:r>
            <a:r>
              <a:rPr lang="fr-FR" sz="1200" dirty="0" smtClean="0"/>
              <a:t>incroyable - tranquillement </a:t>
            </a:r>
            <a:r>
              <a:rPr lang="fr-FR" sz="1200" dirty="0"/>
              <a:t>- soudain - encore - d’abord - mais - jusqu’à - à peine - vers - tant - d’un seul coup - au-dessus - jamais.</a:t>
            </a:r>
          </a:p>
        </p:txBody>
      </p:sp>
      <p:pic>
        <p:nvPicPr>
          <p:cNvPr id="128" name="Image 1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6" y="2702750"/>
            <a:ext cx="1251673" cy="1224137"/>
          </a:xfrm>
          <a:prstGeom prst="rect">
            <a:avLst/>
          </a:prstGeom>
        </p:spPr>
      </p:pic>
      <p:pic>
        <p:nvPicPr>
          <p:cNvPr id="129" name="Image 1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5" y="4088904"/>
            <a:ext cx="1251673" cy="1224137"/>
          </a:xfrm>
          <a:prstGeom prst="rect">
            <a:avLst/>
          </a:prstGeom>
        </p:spPr>
      </p:pic>
      <p:pic>
        <p:nvPicPr>
          <p:cNvPr id="130" name="Image 1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3" y="5561831"/>
            <a:ext cx="1251673" cy="1224137"/>
          </a:xfrm>
          <a:prstGeom prst="rect">
            <a:avLst/>
          </a:prstGeom>
        </p:spPr>
      </p:pic>
      <p:pic>
        <p:nvPicPr>
          <p:cNvPr id="131" name="Image 1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4" y="6871662"/>
            <a:ext cx="1251673" cy="1224137"/>
          </a:xfrm>
          <a:prstGeom prst="rect">
            <a:avLst/>
          </a:prstGeom>
        </p:spPr>
      </p:pic>
      <p:pic>
        <p:nvPicPr>
          <p:cNvPr id="132" name="Image 1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6" y="8337376"/>
            <a:ext cx="1251673" cy="1224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93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texte 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Dictées de la période 4</a:t>
            </a:r>
            <a:endParaRPr lang="fr-FR" dirty="0"/>
          </a:p>
        </p:txBody>
      </p:sp>
      <p:sp>
        <p:nvSpPr>
          <p:cNvPr id="40" name="Carré corné 39"/>
          <p:cNvSpPr/>
          <p:nvPr/>
        </p:nvSpPr>
        <p:spPr>
          <a:xfrm>
            <a:off x="224644" y="1316596"/>
            <a:ext cx="4788532" cy="1188131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1" name="Groupe 10"/>
          <p:cNvGrpSpPr/>
          <p:nvPr/>
        </p:nvGrpSpPr>
        <p:grpSpPr>
          <a:xfrm>
            <a:off x="116632" y="1136576"/>
            <a:ext cx="360040" cy="461665"/>
            <a:chOff x="116632" y="1352600"/>
            <a:chExt cx="360040" cy="461665"/>
          </a:xfrm>
        </p:grpSpPr>
        <p:sp>
          <p:nvSpPr>
            <p:cNvPr id="12" name="Ellipse 11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1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41" name="ZoneTexte 40"/>
          <p:cNvSpPr txBox="1"/>
          <p:nvPr/>
        </p:nvSpPr>
        <p:spPr>
          <a:xfrm>
            <a:off x="332656" y="1182742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n°1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224644" y="1601723"/>
            <a:ext cx="47885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fr-FR" sz="1200" dirty="0"/>
              <a:t>l’âge - un paysan - un champ -  un apprenti - un métier - un artisan - un forgeron - un boulanger - un charpentier - un seigneur - un page - un </a:t>
            </a:r>
            <a:r>
              <a:rPr lang="fr-FR" sz="1200" dirty="0" smtClean="0"/>
              <a:t>service - </a:t>
            </a:r>
            <a:r>
              <a:rPr lang="fr-FR" sz="1200" dirty="0"/>
              <a:t>travailler - apprendre - </a:t>
            </a:r>
            <a:r>
              <a:rPr lang="fr-FR" sz="1200" dirty="0" smtClean="0"/>
              <a:t>éduquer - six </a:t>
            </a:r>
            <a:r>
              <a:rPr lang="fr-FR" sz="1200" dirty="0"/>
              <a:t>- </a:t>
            </a:r>
            <a:r>
              <a:rPr lang="fr-FR" sz="1200" dirty="0" smtClean="0"/>
              <a:t>sept - dès </a:t>
            </a:r>
            <a:r>
              <a:rPr lang="fr-FR" sz="1200" dirty="0"/>
              <a:t>- presque - comme - chez - ainsi - c’est-à-dire - souvent.</a:t>
            </a:r>
          </a:p>
        </p:txBody>
      </p:sp>
      <p:pic>
        <p:nvPicPr>
          <p:cNvPr id="77" name="Image 7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6" y="1208584"/>
            <a:ext cx="1251673" cy="1224137"/>
          </a:xfrm>
          <a:prstGeom prst="rect">
            <a:avLst/>
          </a:prstGeom>
        </p:spPr>
      </p:pic>
      <p:sp>
        <p:nvSpPr>
          <p:cNvPr id="73" name="Carré corné 72"/>
          <p:cNvSpPr/>
          <p:nvPr/>
        </p:nvSpPr>
        <p:spPr>
          <a:xfrm>
            <a:off x="224644" y="2684748"/>
            <a:ext cx="4788532" cy="1260139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78" name="Groupe 77"/>
          <p:cNvGrpSpPr/>
          <p:nvPr/>
        </p:nvGrpSpPr>
        <p:grpSpPr>
          <a:xfrm>
            <a:off x="116632" y="2504728"/>
            <a:ext cx="360040" cy="461665"/>
            <a:chOff x="116632" y="1352600"/>
            <a:chExt cx="360040" cy="461665"/>
          </a:xfrm>
        </p:grpSpPr>
        <p:sp>
          <p:nvSpPr>
            <p:cNvPr id="79" name="Ellipse 78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2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81" name="ZoneTexte 80"/>
          <p:cNvSpPr txBox="1"/>
          <p:nvPr/>
        </p:nvSpPr>
        <p:spPr>
          <a:xfrm>
            <a:off x="332656" y="2572090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n°2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224644" y="2929225"/>
            <a:ext cx="47885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fr-FR" sz="1200" dirty="0"/>
              <a:t>un paysan - un serf - un seigneur - une autorisation - une terre - un champ - une céréale - un légume - une jachère - une technique - une </a:t>
            </a:r>
            <a:r>
              <a:rPr lang="fr-FR" sz="1200" dirty="0" smtClean="0"/>
              <a:t>façon - appartenir </a:t>
            </a:r>
            <a:r>
              <a:rPr lang="fr-FR" sz="1200" dirty="0"/>
              <a:t>- vendre - donner - déménager - </a:t>
            </a:r>
            <a:r>
              <a:rPr lang="fr-FR" sz="1200" dirty="0" smtClean="0"/>
              <a:t>laisser - pauvre </a:t>
            </a:r>
            <a:r>
              <a:rPr lang="fr-FR" sz="1200" dirty="0"/>
              <a:t>- libre - particulier(ère) - premier(ère) - deuxième - suivant(e) - fertile - </a:t>
            </a:r>
            <a:r>
              <a:rPr lang="fr-FR" sz="1200" dirty="0" smtClean="0"/>
              <a:t>autre - très </a:t>
            </a:r>
            <a:r>
              <a:rPr lang="fr-FR" sz="1200" dirty="0"/>
              <a:t>- sans.</a:t>
            </a:r>
          </a:p>
        </p:txBody>
      </p:sp>
      <p:sp>
        <p:nvSpPr>
          <p:cNvPr id="86" name="Carré corné 85"/>
          <p:cNvSpPr/>
          <p:nvPr/>
        </p:nvSpPr>
        <p:spPr>
          <a:xfrm>
            <a:off x="224644" y="4196916"/>
            <a:ext cx="4788532" cy="1116125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87" name="Groupe 86"/>
          <p:cNvGrpSpPr/>
          <p:nvPr/>
        </p:nvGrpSpPr>
        <p:grpSpPr>
          <a:xfrm>
            <a:off x="116632" y="4016896"/>
            <a:ext cx="360040" cy="461665"/>
            <a:chOff x="116632" y="1352600"/>
            <a:chExt cx="360040" cy="461665"/>
          </a:xfrm>
        </p:grpSpPr>
        <p:sp>
          <p:nvSpPr>
            <p:cNvPr id="88" name="Ellipse 87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9" name="ZoneTexte 88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3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90" name="ZoneTexte 89"/>
          <p:cNvSpPr txBox="1"/>
          <p:nvPr/>
        </p:nvSpPr>
        <p:spPr>
          <a:xfrm>
            <a:off x="332656" y="4063062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n°3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91" name="ZoneTexte 90"/>
          <p:cNvSpPr txBox="1"/>
          <p:nvPr/>
        </p:nvSpPr>
        <p:spPr>
          <a:xfrm>
            <a:off x="224644" y="4450685"/>
            <a:ext cx="47885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fr-FR" sz="1200" dirty="0"/>
              <a:t>un peuple - un barbare - un guerrier - une époque - un royaume - une guerre - un voisin - une mort - un chef - une </a:t>
            </a:r>
            <a:r>
              <a:rPr lang="fr-FR" sz="1200" dirty="0" smtClean="0"/>
              <a:t>partie - envahir </a:t>
            </a:r>
            <a:r>
              <a:rPr lang="fr-FR" sz="1200" dirty="0"/>
              <a:t>- se partager - régner - </a:t>
            </a:r>
            <a:r>
              <a:rPr lang="fr-FR" sz="1200" dirty="0" smtClean="0"/>
              <a:t>provoquer - actuel(le</a:t>
            </a:r>
            <a:r>
              <a:rPr lang="fr-FR" sz="1200" dirty="0"/>
              <a:t>) - nombreux(</a:t>
            </a:r>
            <a:r>
              <a:rPr lang="fr-FR" sz="1200" dirty="0" err="1"/>
              <a:t>euse</a:t>
            </a:r>
            <a:r>
              <a:rPr lang="fr-FR" sz="1200" dirty="0"/>
              <a:t>) - grand(e</a:t>
            </a:r>
            <a:r>
              <a:rPr lang="fr-FR" sz="1200" dirty="0" smtClean="0"/>
              <a:t>) - chacun </a:t>
            </a:r>
            <a:r>
              <a:rPr lang="fr-FR" sz="1200" dirty="0"/>
              <a:t>- l’un d’eux - contre.</a:t>
            </a:r>
          </a:p>
        </p:txBody>
      </p:sp>
      <p:sp>
        <p:nvSpPr>
          <p:cNvPr id="93" name="Carré corné 92"/>
          <p:cNvSpPr/>
          <p:nvPr/>
        </p:nvSpPr>
        <p:spPr>
          <a:xfrm>
            <a:off x="224644" y="5565069"/>
            <a:ext cx="4788532" cy="1234923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94" name="Groupe 93"/>
          <p:cNvGrpSpPr/>
          <p:nvPr/>
        </p:nvGrpSpPr>
        <p:grpSpPr>
          <a:xfrm>
            <a:off x="116632" y="5385048"/>
            <a:ext cx="360040" cy="461665"/>
            <a:chOff x="116632" y="1352600"/>
            <a:chExt cx="360040" cy="461665"/>
          </a:xfrm>
        </p:grpSpPr>
        <p:sp>
          <p:nvSpPr>
            <p:cNvPr id="95" name="Ellipse 94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6" name="ZoneTexte 95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4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97" name="ZoneTexte 96"/>
          <p:cNvSpPr txBox="1"/>
          <p:nvPr/>
        </p:nvSpPr>
        <p:spPr>
          <a:xfrm>
            <a:off x="332656" y="5457056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n°4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98" name="ZoneTexte 97"/>
          <p:cNvSpPr txBox="1"/>
          <p:nvPr/>
        </p:nvSpPr>
        <p:spPr>
          <a:xfrm>
            <a:off x="224644" y="5784329"/>
            <a:ext cx="47885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fr-FR" sz="1200" dirty="0"/>
              <a:t>un savant - une source - une énergie - l’électricité - un combustible - un carburant - une production - un courant - un océan - une hélice - la </a:t>
            </a:r>
            <a:r>
              <a:rPr lang="fr-FR" sz="1200" dirty="0" smtClean="0"/>
              <a:t>permanence - essayer </a:t>
            </a:r>
            <a:r>
              <a:rPr lang="fr-FR" sz="1200" dirty="0"/>
              <a:t>- produire - remplacer - nécessiter - installer - générer - </a:t>
            </a:r>
            <a:r>
              <a:rPr lang="fr-FR" sz="1200" dirty="0" smtClean="0"/>
              <a:t>polluer - polluant(e</a:t>
            </a:r>
            <a:r>
              <a:rPr lang="fr-FR" sz="1200" dirty="0"/>
              <a:t>) - actuel(le) - sous-marin(e) - puissant(e</a:t>
            </a:r>
            <a:r>
              <a:rPr lang="fr-FR" sz="1200" dirty="0" smtClean="0"/>
              <a:t>) - moins </a:t>
            </a:r>
            <a:r>
              <a:rPr lang="fr-FR" sz="1200" dirty="0"/>
              <a:t>- mais - beaucoup - sans.</a:t>
            </a:r>
          </a:p>
        </p:txBody>
      </p:sp>
      <p:sp>
        <p:nvSpPr>
          <p:cNvPr id="114" name="Carré corné 113"/>
          <p:cNvSpPr/>
          <p:nvPr/>
        </p:nvSpPr>
        <p:spPr>
          <a:xfrm>
            <a:off x="224644" y="7005229"/>
            <a:ext cx="4788532" cy="126769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15" name="Groupe 114"/>
          <p:cNvGrpSpPr/>
          <p:nvPr/>
        </p:nvGrpSpPr>
        <p:grpSpPr>
          <a:xfrm>
            <a:off x="116632" y="6825208"/>
            <a:ext cx="360040" cy="461665"/>
            <a:chOff x="116632" y="1352600"/>
            <a:chExt cx="360040" cy="461665"/>
          </a:xfrm>
        </p:grpSpPr>
        <p:sp>
          <p:nvSpPr>
            <p:cNvPr id="116" name="Ellipse 115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7" name="ZoneTexte 116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5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118" name="ZoneTexte 117"/>
          <p:cNvSpPr txBox="1"/>
          <p:nvPr/>
        </p:nvSpPr>
        <p:spPr>
          <a:xfrm>
            <a:off x="332656" y="6888063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n°5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119" name="ZoneTexte 118"/>
          <p:cNvSpPr txBox="1"/>
          <p:nvPr/>
        </p:nvSpPr>
        <p:spPr>
          <a:xfrm>
            <a:off x="224644" y="7297906"/>
            <a:ext cx="47885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fr-FR" sz="1200" dirty="0"/>
              <a:t>une ville - un habitant - un citadin - une commune - un service - une région - un commerce - une banque - un hôpital - un exode - une campagne - une population - une </a:t>
            </a:r>
            <a:r>
              <a:rPr lang="fr-FR" sz="1200" dirty="0" smtClean="0"/>
              <a:t>banlieue - entourer </a:t>
            </a:r>
            <a:r>
              <a:rPr lang="fr-FR" sz="1200" dirty="0"/>
              <a:t>- accueillir - </a:t>
            </a:r>
            <a:r>
              <a:rPr lang="fr-FR" sz="1200" dirty="0" smtClean="0"/>
              <a:t>développer - regroupé(e</a:t>
            </a:r>
            <a:r>
              <a:rPr lang="fr-FR" sz="1200" dirty="0"/>
              <a:t>) - peuplé(e) - équipé(e) - rural(e</a:t>
            </a:r>
            <a:r>
              <a:rPr lang="fr-FR" sz="1200" dirty="0" smtClean="0"/>
              <a:t>) - lorsque </a:t>
            </a:r>
            <a:r>
              <a:rPr lang="fr-FR" sz="1200" dirty="0"/>
              <a:t>- mieux - beaucoup.</a:t>
            </a:r>
          </a:p>
        </p:txBody>
      </p:sp>
      <p:sp>
        <p:nvSpPr>
          <p:cNvPr id="121" name="Carré corné 120"/>
          <p:cNvSpPr/>
          <p:nvPr/>
        </p:nvSpPr>
        <p:spPr>
          <a:xfrm>
            <a:off x="224644" y="8445389"/>
            <a:ext cx="4788532" cy="126769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22" name="Groupe 121"/>
          <p:cNvGrpSpPr/>
          <p:nvPr/>
        </p:nvGrpSpPr>
        <p:grpSpPr>
          <a:xfrm>
            <a:off x="116632" y="8265368"/>
            <a:ext cx="360040" cy="461665"/>
            <a:chOff x="116632" y="1352600"/>
            <a:chExt cx="360040" cy="461665"/>
          </a:xfrm>
        </p:grpSpPr>
        <p:sp>
          <p:nvSpPr>
            <p:cNvPr id="123" name="Ellipse 122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4" name="ZoneTexte 123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6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125" name="ZoneTexte 124"/>
          <p:cNvSpPr txBox="1"/>
          <p:nvPr/>
        </p:nvSpPr>
        <p:spPr>
          <a:xfrm>
            <a:off x="332656" y="8311534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n°6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126" name="ZoneTexte 125"/>
          <p:cNvSpPr txBox="1"/>
          <p:nvPr/>
        </p:nvSpPr>
        <p:spPr>
          <a:xfrm>
            <a:off x="224644" y="8697416"/>
            <a:ext cx="47885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fr-FR" sz="1200" dirty="0"/>
              <a:t>l’agriculture - l’environnement - la santé - un fertilisant - un engrais - la terre - la viande - le lait - un produit - une </a:t>
            </a:r>
            <a:r>
              <a:rPr lang="fr-FR" sz="1200" dirty="0" smtClean="0"/>
              <a:t>place - développer </a:t>
            </a:r>
            <a:r>
              <a:rPr lang="fr-FR" sz="1200" dirty="0"/>
              <a:t>- remplacer - polluer - appauvrir - </a:t>
            </a:r>
            <a:r>
              <a:rPr lang="fr-FR" sz="1200" dirty="0" smtClean="0"/>
              <a:t>nourrir - naturel(le</a:t>
            </a:r>
            <a:r>
              <a:rPr lang="fr-FR" sz="1200" dirty="0"/>
              <a:t>) - dangereux(</a:t>
            </a:r>
            <a:r>
              <a:rPr lang="fr-FR" sz="1200" dirty="0" err="1"/>
              <a:t>euse</a:t>
            </a:r>
            <a:r>
              <a:rPr lang="fr-FR" sz="1200" dirty="0"/>
              <a:t>) - meilleur(e) - biologique - </a:t>
            </a:r>
            <a:r>
              <a:rPr lang="fr-FR" sz="1200" dirty="0" smtClean="0"/>
              <a:t>chimique - considérablement </a:t>
            </a:r>
            <a:r>
              <a:rPr lang="fr-FR" sz="1200" dirty="0"/>
              <a:t>- moins.</a:t>
            </a:r>
          </a:p>
        </p:txBody>
      </p:sp>
      <p:pic>
        <p:nvPicPr>
          <p:cNvPr id="128" name="Image 1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6" y="2702750"/>
            <a:ext cx="1251673" cy="1224137"/>
          </a:xfrm>
          <a:prstGeom prst="rect">
            <a:avLst/>
          </a:prstGeom>
        </p:spPr>
      </p:pic>
      <p:pic>
        <p:nvPicPr>
          <p:cNvPr id="129" name="Image 1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5" y="4088904"/>
            <a:ext cx="1251673" cy="1224137"/>
          </a:xfrm>
          <a:prstGeom prst="rect">
            <a:avLst/>
          </a:prstGeom>
        </p:spPr>
      </p:pic>
      <p:pic>
        <p:nvPicPr>
          <p:cNvPr id="130" name="Image 1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3" y="5489823"/>
            <a:ext cx="1251673" cy="1224137"/>
          </a:xfrm>
          <a:prstGeom prst="rect">
            <a:avLst/>
          </a:prstGeom>
        </p:spPr>
      </p:pic>
      <p:pic>
        <p:nvPicPr>
          <p:cNvPr id="131" name="Image 1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4" y="6951221"/>
            <a:ext cx="1251673" cy="1224137"/>
          </a:xfrm>
          <a:prstGeom prst="rect">
            <a:avLst/>
          </a:prstGeom>
        </p:spPr>
      </p:pic>
      <p:pic>
        <p:nvPicPr>
          <p:cNvPr id="132" name="Image 1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6" y="8337376"/>
            <a:ext cx="1251673" cy="1224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89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texte 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Dictées de la période 5</a:t>
            </a:r>
            <a:endParaRPr lang="fr-FR" dirty="0"/>
          </a:p>
        </p:txBody>
      </p:sp>
      <p:sp>
        <p:nvSpPr>
          <p:cNvPr id="40" name="Carré corné 39"/>
          <p:cNvSpPr/>
          <p:nvPr/>
        </p:nvSpPr>
        <p:spPr>
          <a:xfrm>
            <a:off x="224644" y="1316596"/>
            <a:ext cx="4788532" cy="1188131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1" name="Groupe 10"/>
          <p:cNvGrpSpPr/>
          <p:nvPr/>
        </p:nvGrpSpPr>
        <p:grpSpPr>
          <a:xfrm>
            <a:off x="116632" y="1136576"/>
            <a:ext cx="360040" cy="461665"/>
            <a:chOff x="116632" y="1352600"/>
            <a:chExt cx="360040" cy="461665"/>
          </a:xfrm>
        </p:grpSpPr>
        <p:sp>
          <p:nvSpPr>
            <p:cNvPr id="12" name="Ellipse 11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1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41" name="ZoneTexte 40"/>
          <p:cNvSpPr txBox="1"/>
          <p:nvPr/>
        </p:nvSpPr>
        <p:spPr>
          <a:xfrm>
            <a:off x="332656" y="1182742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n°1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224644" y="1601723"/>
            <a:ext cx="47885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fr-FR" sz="1200" dirty="0"/>
              <a:t>un règne - un développement - un art - une idée - un mouvement - un peintre - une invention - un </a:t>
            </a:r>
            <a:r>
              <a:rPr lang="fr-FR" sz="1200" dirty="0" smtClean="0"/>
              <a:t>tableau - permettre </a:t>
            </a:r>
            <a:r>
              <a:rPr lang="fr-FR" sz="1200" dirty="0"/>
              <a:t>- diffuser - faire - </a:t>
            </a:r>
            <a:r>
              <a:rPr lang="fr-FR" sz="1200" dirty="0" smtClean="0"/>
              <a:t>devoir -sacré(e</a:t>
            </a:r>
            <a:r>
              <a:rPr lang="fr-FR" sz="1200" dirty="0"/>
              <a:t>) - italien(ne) - culturel(le) - nombreux/nombreuses - célèbre - </a:t>
            </a:r>
            <a:r>
              <a:rPr lang="fr-FR" sz="1200" dirty="0" smtClean="0"/>
              <a:t>nouveau/nouvelle - très </a:t>
            </a:r>
            <a:r>
              <a:rPr lang="fr-FR" sz="1200" dirty="0"/>
              <a:t>- dont - aussi.</a:t>
            </a:r>
          </a:p>
        </p:txBody>
      </p:sp>
      <p:pic>
        <p:nvPicPr>
          <p:cNvPr id="77" name="Image 7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6" y="1208584"/>
            <a:ext cx="1251673" cy="1224137"/>
          </a:xfrm>
          <a:prstGeom prst="rect">
            <a:avLst/>
          </a:prstGeom>
        </p:spPr>
      </p:pic>
      <p:sp>
        <p:nvSpPr>
          <p:cNvPr id="73" name="Carré corné 72"/>
          <p:cNvSpPr/>
          <p:nvPr/>
        </p:nvSpPr>
        <p:spPr>
          <a:xfrm>
            <a:off x="224644" y="2684748"/>
            <a:ext cx="4788532" cy="1260139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78" name="Groupe 77"/>
          <p:cNvGrpSpPr/>
          <p:nvPr/>
        </p:nvGrpSpPr>
        <p:grpSpPr>
          <a:xfrm>
            <a:off x="116632" y="2504728"/>
            <a:ext cx="360040" cy="461665"/>
            <a:chOff x="116632" y="1352600"/>
            <a:chExt cx="360040" cy="461665"/>
          </a:xfrm>
        </p:grpSpPr>
        <p:sp>
          <p:nvSpPr>
            <p:cNvPr id="79" name="Ellipse 78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2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81" name="ZoneTexte 80"/>
          <p:cNvSpPr txBox="1"/>
          <p:nvPr/>
        </p:nvSpPr>
        <p:spPr>
          <a:xfrm>
            <a:off x="332656" y="2572090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n°2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224644" y="2929225"/>
            <a:ext cx="47885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fr-FR" sz="1200" dirty="0"/>
              <a:t>un siècle - un renouvellement - l’architecture - un artiste - une construction - une frise - une coupole - une colonne - un chapiteau - un palais - une ouverture - une façon - une révolution - l’intégration - une perspective - un </a:t>
            </a:r>
            <a:r>
              <a:rPr lang="fr-FR" sz="1200" dirty="0" smtClean="0"/>
              <a:t>tableau - manifester </a:t>
            </a:r>
            <a:r>
              <a:rPr lang="fr-FR" sz="1200" dirty="0"/>
              <a:t>- s’inspirer - proposer - </a:t>
            </a:r>
            <a:r>
              <a:rPr lang="fr-FR" sz="1200" dirty="0" smtClean="0"/>
              <a:t>connaitre -confortable </a:t>
            </a:r>
            <a:r>
              <a:rPr lang="fr-FR" sz="1200" dirty="0"/>
              <a:t>- </a:t>
            </a:r>
            <a:r>
              <a:rPr lang="fr-FR" sz="1200" dirty="0" smtClean="0"/>
              <a:t>véritable - également - </a:t>
            </a:r>
            <a:r>
              <a:rPr lang="fr-FR" sz="1200" dirty="0"/>
              <a:t>puis.</a:t>
            </a:r>
          </a:p>
        </p:txBody>
      </p:sp>
      <p:sp>
        <p:nvSpPr>
          <p:cNvPr id="86" name="Carré corné 85"/>
          <p:cNvSpPr/>
          <p:nvPr/>
        </p:nvSpPr>
        <p:spPr>
          <a:xfrm>
            <a:off x="224644" y="4196916"/>
            <a:ext cx="4788532" cy="1116125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87" name="Groupe 86"/>
          <p:cNvGrpSpPr/>
          <p:nvPr/>
        </p:nvGrpSpPr>
        <p:grpSpPr>
          <a:xfrm>
            <a:off x="116632" y="4016896"/>
            <a:ext cx="360040" cy="461665"/>
            <a:chOff x="116632" y="1352600"/>
            <a:chExt cx="360040" cy="461665"/>
          </a:xfrm>
        </p:grpSpPr>
        <p:sp>
          <p:nvSpPr>
            <p:cNvPr id="88" name="Ellipse 87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9" name="ZoneTexte 88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3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90" name="ZoneTexte 89"/>
          <p:cNvSpPr txBox="1"/>
          <p:nvPr/>
        </p:nvSpPr>
        <p:spPr>
          <a:xfrm>
            <a:off x="332656" y="4063062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n°3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91" name="ZoneTexte 90"/>
          <p:cNvSpPr txBox="1"/>
          <p:nvPr/>
        </p:nvSpPr>
        <p:spPr>
          <a:xfrm>
            <a:off x="224644" y="4450685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fr-FR" sz="1200" dirty="0"/>
              <a:t>une politique - un navigateur - le nord - un passage - une possession - une terre - un </a:t>
            </a:r>
            <a:r>
              <a:rPr lang="fr-FR" sz="1200" dirty="0" smtClean="0"/>
              <a:t>nom - engager </a:t>
            </a:r>
            <a:r>
              <a:rPr lang="fr-FR" sz="1200" dirty="0"/>
              <a:t>- demander - atteindre - </a:t>
            </a:r>
            <a:r>
              <a:rPr lang="fr-FR" sz="1200" dirty="0" smtClean="0"/>
              <a:t>prendre - colonial(e</a:t>
            </a:r>
            <a:r>
              <a:rPr lang="fr-FR" sz="1200" dirty="0"/>
              <a:t>) - direct(e) - découvert(e</a:t>
            </a:r>
            <a:r>
              <a:rPr lang="fr-FR" sz="1200" dirty="0" smtClean="0"/>
              <a:t>) - également </a:t>
            </a:r>
            <a:r>
              <a:rPr lang="fr-FR" sz="1200" dirty="0"/>
              <a:t>- vers.</a:t>
            </a:r>
          </a:p>
        </p:txBody>
      </p:sp>
      <p:sp>
        <p:nvSpPr>
          <p:cNvPr id="93" name="Carré corné 92"/>
          <p:cNvSpPr/>
          <p:nvPr/>
        </p:nvSpPr>
        <p:spPr>
          <a:xfrm>
            <a:off x="224644" y="5565069"/>
            <a:ext cx="4788532" cy="1234923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94" name="Groupe 93"/>
          <p:cNvGrpSpPr/>
          <p:nvPr/>
        </p:nvGrpSpPr>
        <p:grpSpPr>
          <a:xfrm>
            <a:off x="116632" y="5385048"/>
            <a:ext cx="360040" cy="461665"/>
            <a:chOff x="116632" y="1352600"/>
            <a:chExt cx="360040" cy="461665"/>
          </a:xfrm>
        </p:grpSpPr>
        <p:sp>
          <p:nvSpPr>
            <p:cNvPr id="95" name="Ellipse 94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6" name="ZoneTexte 95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4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97" name="ZoneTexte 96"/>
          <p:cNvSpPr txBox="1"/>
          <p:nvPr/>
        </p:nvSpPr>
        <p:spPr>
          <a:xfrm>
            <a:off x="332656" y="5457056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n°4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98" name="ZoneTexte 97"/>
          <p:cNvSpPr txBox="1"/>
          <p:nvPr/>
        </p:nvSpPr>
        <p:spPr>
          <a:xfrm>
            <a:off x="224644" y="5784329"/>
            <a:ext cx="47885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fr-FR" sz="1200" dirty="0"/>
              <a:t>une puissance - un astre - le soleil - un surnom - un règne - un pouvoir - un trône - un musicien - un peintre - un auteur - une fête - un spectacle - un </a:t>
            </a:r>
            <a:r>
              <a:rPr lang="fr-FR" sz="1200" dirty="0" smtClean="0"/>
              <a:t>château - devenir </a:t>
            </a:r>
            <a:r>
              <a:rPr lang="fr-FR" sz="1200" dirty="0"/>
              <a:t>- se comparer - tenir - être - rester - aimer - </a:t>
            </a:r>
            <a:r>
              <a:rPr lang="fr-FR" sz="1200" dirty="0" smtClean="0"/>
              <a:t>organiser - intelligent(e</a:t>
            </a:r>
            <a:r>
              <a:rPr lang="fr-FR" sz="1200" dirty="0"/>
              <a:t>) - brillant(e) - puissant(e) - absolu(e) - sûr(e</a:t>
            </a:r>
            <a:r>
              <a:rPr lang="fr-FR" sz="1200" dirty="0" smtClean="0"/>
              <a:t>) - là </a:t>
            </a:r>
            <a:r>
              <a:rPr lang="fr-FR" sz="1200" dirty="0"/>
              <a:t>- pendant - longtemps.</a:t>
            </a:r>
          </a:p>
        </p:txBody>
      </p:sp>
      <p:sp>
        <p:nvSpPr>
          <p:cNvPr id="114" name="Carré corné 113"/>
          <p:cNvSpPr/>
          <p:nvPr/>
        </p:nvSpPr>
        <p:spPr>
          <a:xfrm>
            <a:off x="224644" y="7005229"/>
            <a:ext cx="4788532" cy="126769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15" name="Groupe 114"/>
          <p:cNvGrpSpPr/>
          <p:nvPr/>
        </p:nvGrpSpPr>
        <p:grpSpPr>
          <a:xfrm>
            <a:off x="116632" y="6825208"/>
            <a:ext cx="360040" cy="461665"/>
            <a:chOff x="116632" y="1352600"/>
            <a:chExt cx="360040" cy="461665"/>
          </a:xfrm>
        </p:grpSpPr>
        <p:sp>
          <p:nvSpPr>
            <p:cNvPr id="116" name="Ellipse 115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7" name="ZoneTexte 116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5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118" name="ZoneTexte 117"/>
          <p:cNvSpPr txBox="1"/>
          <p:nvPr/>
        </p:nvSpPr>
        <p:spPr>
          <a:xfrm>
            <a:off x="332656" y="6888063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n°5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119" name="ZoneTexte 118"/>
          <p:cNvSpPr txBox="1"/>
          <p:nvPr/>
        </p:nvSpPr>
        <p:spPr>
          <a:xfrm>
            <a:off x="224644" y="7297906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fr-FR" sz="1200" dirty="0"/>
              <a:t>un auteur - une idée - l’humanité - une religion - un gouvernement - une époque - un philosophe - un ouvrage - une </a:t>
            </a:r>
            <a:r>
              <a:rPr lang="fr-FR" sz="1200" dirty="0" smtClean="0"/>
              <a:t>origine - se </a:t>
            </a:r>
            <a:r>
              <a:rPr lang="fr-FR" sz="1200" dirty="0"/>
              <a:t>sentir - penser - devoir - se soucier - </a:t>
            </a:r>
            <a:r>
              <a:rPr lang="fr-FR" sz="1200" dirty="0" smtClean="0"/>
              <a:t>critiquer - certain(e</a:t>
            </a:r>
            <a:r>
              <a:rPr lang="fr-FR" sz="1200" dirty="0"/>
              <a:t>) - français(e</a:t>
            </a:r>
            <a:r>
              <a:rPr lang="fr-FR" sz="1200" dirty="0" smtClean="0"/>
              <a:t>) - sans</a:t>
            </a:r>
            <a:r>
              <a:rPr lang="fr-FR" sz="1200" dirty="0"/>
              <a:t>.</a:t>
            </a:r>
          </a:p>
        </p:txBody>
      </p:sp>
      <p:sp>
        <p:nvSpPr>
          <p:cNvPr id="121" name="Carré corné 120"/>
          <p:cNvSpPr/>
          <p:nvPr/>
        </p:nvSpPr>
        <p:spPr>
          <a:xfrm>
            <a:off x="224644" y="8445389"/>
            <a:ext cx="4788532" cy="126769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22" name="Groupe 121"/>
          <p:cNvGrpSpPr/>
          <p:nvPr/>
        </p:nvGrpSpPr>
        <p:grpSpPr>
          <a:xfrm>
            <a:off x="116632" y="8265368"/>
            <a:ext cx="360040" cy="461665"/>
            <a:chOff x="116632" y="1352600"/>
            <a:chExt cx="360040" cy="461665"/>
          </a:xfrm>
        </p:grpSpPr>
        <p:sp>
          <p:nvSpPr>
            <p:cNvPr id="123" name="Ellipse 122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4" name="ZoneTexte 123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6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125" name="ZoneTexte 124"/>
          <p:cNvSpPr txBox="1"/>
          <p:nvPr/>
        </p:nvSpPr>
        <p:spPr>
          <a:xfrm>
            <a:off x="332656" y="8311534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n°6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126" name="ZoneTexte 125"/>
          <p:cNvSpPr txBox="1"/>
          <p:nvPr/>
        </p:nvSpPr>
        <p:spPr>
          <a:xfrm>
            <a:off x="224644" y="8697416"/>
            <a:ext cx="47885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fr-FR" sz="1200" dirty="0"/>
              <a:t>un état - l’argent - une récolte - un problème - un ordre - le clergé - un noble - une église - un privilège - le tiers état - une ville - une campagne - une </a:t>
            </a:r>
            <a:r>
              <a:rPr lang="fr-FR" sz="1200" dirty="0" smtClean="0"/>
              <a:t>société - résoudre </a:t>
            </a:r>
            <a:r>
              <a:rPr lang="fr-FR" sz="1200" dirty="0"/>
              <a:t>- convoquer - représenter - vouloir - </a:t>
            </a:r>
            <a:r>
              <a:rPr lang="fr-FR" sz="1200" dirty="0" smtClean="0"/>
              <a:t>changer -mauvais(e</a:t>
            </a:r>
            <a:r>
              <a:rPr lang="fr-FR" sz="1200" dirty="0"/>
              <a:t>) - </a:t>
            </a:r>
            <a:r>
              <a:rPr lang="fr-FR" sz="1200"/>
              <a:t>général(e</a:t>
            </a:r>
            <a:r>
              <a:rPr lang="fr-FR" sz="1200" smtClean="0"/>
              <a:t>) - assez</a:t>
            </a:r>
            <a:r>
              <a:rPr lang="fr-FR" sz="1200" dirty="0"/>
              <a:t>.</a:t>
            </a:r>
          </a:p>
        </p:txBody>
      </p:sp>
      <p:pic>
        <p:nvPicPr>
          <p:cNvPr id="128" name="Image 1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6" y="2702750"/>
            <a:ext cx="1251673" cy="1224137"/>
          </a:xfrm>
          <a:prstGeom prst="rect">
            <a:avLst/>
          </a:prstGeom>
        </p:spPr>
      </p:pic>
      <p:pic>
        <p:nvPicPr>
          <p:cNvPr id="129" name="Image 1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5" y="4088904"/>
            <a:ext cx="1251673" cy="1224137"/>
          </a:xfrm>
          <a:prstGeom prst="rect">
            <a:avLst/>
          </a:prstGeom>
        </p:spPr>
      </p:pic>
      <p:pic>
        <p:nvPicPr>
          <p:cNvPr id="130" name="Image 1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3" y="5489823"/>
            <a:ext cx="1251673" cy="1224137"/>
          </a:xfrm>
          <a:prstGeom prst="rect">
            <a:avLst/>
          </a:prstGeom>
        </p:spPr>
      </p:pic>
      <p:pic>
        <p:nvPicPr>
          <p:cNvPr id="131" name="Image 1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4" y="6951221"/>
            <a:ext cx="1251673" cy="1224137"/>
          </a:xfrm>
          <a:prstGeom prst="rect">
            <a:avLst/>
          </a:prstGeom>
        </p:spPr>
      </p:pic>
      <p:pic>
        <p:nvPicPr>
          <p:cNvPr id="132" name="Image 1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6" y="8337376"/>
            <a:ext cx="1251673" cy="1224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7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11853</TotalTime>
  <Words>1989</Words>
  <Application>Microsoft Office PowerPoint</Application>
  <PresentationFormat>Format A4 (210 x 297 mm)</PresentationFormat>
  <Paragraphs>107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Gaëlle Lavillat</dc:creator>
  <cp:lastModifiedBy>Gaelle48</cp:lastModifiedBy>
  <cp:revision>56</cp:revision>
  <cp:lastPrinted>2016-03-18T13:18:46Z</cp:lastPrinted>
  <dcterms:created xsi:type="dcterms:W3CDTF">2013-09-05T19:16:21Z</dcterms:created>
  <dcterms:modified xsi:type="dcterms:W3CDTF">2016-11-20T17:09:06Z</dcterms:modified>
</cp:coreProperties>
</file>