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5" r:id="rId8"/>
    <p:sldId id="266" r:id="rId9"/>
    <p:sldId id="267" r:id="rId10"/>
    <p:sldId id="268" r:id="rId11"/>
    <p:sldId id="269" r:id="rId12"/>
    <p:sldId id="270" r:id="rId13"/>
    <p:sldId id="262" r:id="rId14"/>
    <p:sldId id="263" r:id="rId15"/>
    <p:sldId id="264" r:id="rId16"/>
  </p:sldIdLst>
  <p:sldSz cx="6858000" cy="9906000" type="A4"/>
  <p:notesSz cx="6881813" cy="100155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25" d="100"/>
          <a:sy n="125" d="100"/>
        </p:scale>
        <p:origin x="-2304" y="19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7" name="Rectangle 3"/>
          <p:cNvSpPr/>
          <p:nvPr userDrawn="1"/>
        </p:nvSpPr>
        <p:spPr>
          <a:xfrm>
            <a:off x="0" y="0"/>
            <a:ext cx="6858000" cy="1045029"/>
          </a:xfrm>
          <a:custGeom>
            <a:avLst/>
            <a:gdLst>
              <a:gd name="connsiteX0" fmla="*/ 0 w 6858000"/>
              <a:gd name="connsiteY0" fmla="*/ 0 h 1064568"/>
              <a:gd name="connsiteX1" fmla="*/ 6858000 w 6858000"/>
              <a:gd name="connsiteY1" fmla="*/ 0 h 1064568"/>
              <a:gd name="connsiteX2" fmla="*/ 6858000 w 6858000"/>
              <a:gd name="connsiteY2" fmla="*/ 1064568 h 1064568"/>
              <a:gd name="connsiteX3" fmla="*/ 0 w 6858000"/>
              <a:gd name="connsiteY3" fmla="*/ 1064568 h 1064568"/>
              <a:gd name="connsiteX4" fmla="*/ 0 w 6858000"/>
              <a:gd name="connsiteY4" fmla="*/ 0 h 1064568"/>
              <a:gd name="connsiteX0" fmla="*/ 0 w 6858000"/>
              <a:gd name="connsiteY0" fmla="*/ 0 h 1361748"/>
              <a:gd name="connsiteX1" fmla="*/ 6858000 w 6858000"/>
              <a:gd name="connsiteY1" fmla="*/ 0 h 1361748"/>
              <a:gd name="connsiteX2" fmla="*/ 6858000 w 6858000"/>
              <a:gd name="connsiteY2" fmla="*/ 1064568 h 1361748"/>
              <a:gd name="connsiteX3" fmla="*/ 0 w 6858000"/>
              <a:gd name="connsiteY3" fmla="*/ 1361748 h 1361748"/>
              <a:gd name="connsiteX4" fmla="*/ 0 w 6858000"/>
              <a:gd name="connsiteY4" fmla="*/ 0 h 13617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8000" h="1361748">
                <a:moveTo>
                  <a:pt x="0" y="0"/>
                </a:moveTo>
                <a:lnTo>
                  <a:pt x="6858000" y="0"/>
                </a:lnTo>
                <a:lnTo>
                  <a:pt x="6858000" y="1064568"/>
                </a:lnTo>
                <a:lnTo>
                  <a:pt x="0" y="1361748"/>
                </a:lnTo>
                <a:lnTo>
                  <a:pt x="0" y="0"/>
                </a:lnTo>
                <a:close/>
              </a:path>
            </a:pathLst>
          </a:cu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llipse 7"/>
          <p:cNvSpPr/>
          <p:nvPr userDrawn="1"/>
        </p:nvSpPr>
        <p:spPr>
          <a:xfrm>
            <a:off x="135701" y="110132"/>
            <a:ext cx="821388" cy="810420"/>
          </a:xfrm>
          <a:prstGeom prst="ellipse">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userDrawn="1"/>
        </p:nvSpPr>
        <p:spPr>
          <a:xfrm rot="20976963">
            <a:off x="111291" y="61296"/>
            <a:ext cx="821388" cy="830997"/>
          </a:xfrm>
          <a:prstGeom prst="rect">
            <a:avLst/>
          </a:prstGeom>
          <a:noFill/>
        </p:spPr>
        <p:txBody>
          <a:bodyPr wrap="square" rtlCol="0">
            <a:spAutoFit/>
          </a:bodyPr>
          <a:lstStyle/>
          <a:p>
            <a:pPr algn="ctr"/>
            <a:r>
              <a:rPr lang="fr-FR" sz="2400" dirty="0" smtClean="0">
                <a:solidFill>
                  <a:schemeClr val="bg1"/>
                </a:solidFill>
                <a:effectLst>
                  <a:outerShdw blurRad="38100" dist="38100" dir="2700000" algn="tl">
                    <a:srgbClr val="000000">
                      <a:alpha val="43137"/>
                    </a:srgbClr>
                  </a:outerShdw>
                </a:effectLst>
                <a:latin typeface="28 Days Later" pitchFamily="34" charset="0"/>
              </a:rPr>
              <a:t>Cm1</a:t>
            </a:r>
          </a:p>
          <a:p>
            <a:pPr algn="ctr"/>
            <a:r>
              <a:rPr lang="fr-FR" sz="2400" dirty="0" smtClean="0">
                <a:solidFill>
                  <a:schemeClr val="bg1"/>
                </a:solidFill>
                <a:effectLst>
                  <a:outerShdw blurRad="38100" dist="38100" dir="2700000" algn="tl">
                    <a:srgbClr val="000000">
                      <a:alpha val="43137"/>
                    </a:srgbClr>
                  </a:outerShdw>
                </a:effectLst>
                <a:latin typeface="28 Days Later" pitchFamily="34" charset="0"/>
              </a:rPr>
              <a:t>CM2</a:t>
            </a:r>
            <a:endParaRPr lang="fr-FR" sz="2000" dirty="0">
              <a:solidFill>
                <a:schemeClr val="bg1"/>
              </a:solidFill>
              <a:effectLst>
                <a:outerShdw blurRad="38100" dist="38100" dir="2700000" algn="tl">
                  <a:srgbClr val="000000">
                    <a:alpha val="43137"/>
                  </a:srgbClr>
                </a:outerShdw>
              </a:effectLst>
              <a:latin typeface="28 Days Later" pitchFamily="34" charset="0"/>
            </a:endParaRPr>
          </a:p>
        </p:txBody>
      </p:sp>
      <p:sp>
        <p:nvSpPr>
          <p:cNvPr id="10" name="Espace réservé du texte 13"/>
          <p:cNvSpPr>
            <a:spLocks noGrp="1"/>
          </p:cNvSpPr>
          <p:nvPr>
            <p:ph type="body" sz="quarter" idx="10" hasCustomPrompt="1"/>
          </p:nvPr>
        </p:nvSpPr>
        <p:spPr>
          <a:xfrm>
            <a:off x="1038225" y="237734"/>
            <a:ext cx="4262438" cy="610810"/>
          </a:xfrm>
          <a:prstGeom prst="rect">
            <a:avLst/>
          </a:prstGeom>
        </p:spPr>
        <p:txBody>
          <a:bodyPr anchor="t"/>
          <a:lstStyle>
            <a:lvl1pPr marL="0" indent="0">
              <a:buNone/>
              <a:defRPr baseline="0">
                <a:solidFill>
                  <a:schemeClr val="bg1"/>
                </a:solidFill>
                <a:effectLst>
                  <a:outerShdw blurRad="38100" dist="38100" dir="2700000" algn="tl">
                    <a:srgbClr val="000000">
                      <a:alpha val="43137"/>
                    </a:srgbClr>
                  </a:outerShdw>
                </a:effectLst>
                <a:latin typeface="Berlin Sans FB Demi" pitchFamily="34" charset="0"/>
              </a:defRPr>
            </a:lvl1pPr>
          </a:lstStyle>
          <a:p>
            <a:pPr lvl="0"/>
            <a:r>
              <a:rPr lang="fr-FR" dirty="0" smtClean="0"/>
              <a:t>Dictées de la période 1</a:t>
            </a:r>
            <a:endParaRPr lang="fr-FR" dirty="0"/>
          </a:p>
        </p:txBody>
      </p:sp>
      <p:pic>
        <p:nvPicPr>
          <p:cNvPr id="12" name="Imag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01208" y="396184"/>
            <a:ext cx="1512168" cy="731875"/>
          </a:xfrm>
          <a:prstGeom prst="rect">
            <a:avLst/>
          </a:prstGeom>
        </p:spPr>
      </p:pic>
    </p:spTree>
    <p:extLst>
      <p:ext uri="{BB962C8B-B14F-4D97-AF65-F5344CB8AC3E}">
        <p14:creationId xmlns:p14="http://schemas.microsoft.com/office/powerpoint/2010/main" val="3156739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a:xfrm>
            <a:off x="342900" y="2311402"/>
            <a:ext cx="6172200" cy="6537502"/>
          </a:xfrm>
          <a:prstGeom prst="rect">
            <a:avLst/>
          </a:prstGeo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a:xfrm>
            <a:off x="342900" y="9181396"/>
            <a:ext cx="1600200" cy="527402"/>
          </a:xfrm>
          <a:prstGeom prst="rect">
            <a:avLst/>
          </a:prstGeom>
        </p:spPr>
        <p:txBody>
          <a:bodyPr/>
          <a:lstStyle/>
          <a:p>
            <a:fld id="{5F153F6D-A873-46E0-B234-9388D265CA27}" type="datetimeFigureOut">
              <a:rPr lang="fr-FR" smtClean="0"/>
              <a:t>20/11/2016</a:t>
            </a:fld>
            <a:endParaRPr lang="fr-FR"/>
          </a:p>
        </p:txBody>
      </p:sp>
      <p:sp>
        <p:nvSpPr>
          <p:cNvPr id="5" name="Espace réservé du pied de page 4"/>
          <p:cNvSpPr>
            <a:spLocks noGrp="1"/>
          </p:cNvSpPr>
          <p:nvPr>
            <p:ph type="ftr" sz="quarter" idx="11"/>
          </p:nvPr>
        </p:nvSpPr>
        <p:spPr>
          <a:xfrm>
            <a:off x="2343150" y="9181396"/>
            <a:ext cx="2171700" cy="527402"/>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4914900" y="9181396"/>
            <a:ext cx="1600200" cy="527402"/>
          </a:xfrm>
          <a:prstGeom prst="rect">
            <a:avLst/>
          </a:prstGeom>
        </p:spPr>
        <p:txBody>
          <a:bodyPr/>
          <a:lstStyle/>
          <a:p>
            <a:fld id="{0C0430B4-3EED-41F5-ACAA-67BC2721A18D}" type="slidenum">
              <a:rPr lang="fr-FR" smtClean="0"/>
              <a:t>‹N°›</a:t>
            </a:fld>
            <a:endParaRPr lang="fr-FR"/>
          </a:p>
        </p:txBody>
      </p:sp>
    </p:spTree>
    <p:extLst>
      <p:ext uri="{BB962C8B-B14F-4D97-AF65-F5344CB8AC3E}">
        <p14:creationId xmlns:p14="http://schemas.microsoft.com/office/powerpoint/2010/main" val="3447094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3729037" y="529697"/>
            <a:ext cx="1157288" cy="11268075"/>
          </a:xfrm>
          <a:prstGeom prst="rect">
            <a:avLst/>
          </a:prstGeo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257176" y="529697"/>
            <a:ext cx="3357563" cy="11268075"/>
          </a:xfrm>
          <a:prstGeom prst="rect">
            <a:avLst/>
          </a:prstGeo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a:xfrm>
            <a:off x="342900" y="9181396"/>
            <a:ext cx="1600200" cy="527402"/>
          </a:xfrm>
          <a:prstGeom prst="rect">
            <a:avLst/>
          </a:prstGeom>
        </p:spPr>
        <p:txBody>
          <a:bodyPr/>
          <a:lstStyle/>
          <a:p>
            <a:fld id="{5F153F6D-A873-46E0-B234-9388D265CA27}" type="datetimeFigureOut">
              <a:rPr lang="fr-FR" smtClean="0"/>
              <a:t>20/11/2016</a:t>
            </a:fld>
            <a:endParaRPr lang="fr-FR"/>
          </a:p>
        </p:txBody>
      </p:sp>
      <p:sp>
        <p:nvSpPr>
          <p:cNvPr id="5" name="Espace réservé du pied de page 4"/>
          <p:cNvSpPr>
            <a:spLocks noGrp="1"/>
          </p:cNvSpPr>
          <p:nvPr>
            <p:ph type="ftr" sz="quarter" idx="11"/>
          </p:nvPr>
        </p:nvSpPr>
        <p:spPr>
          <a:xfrm>
            <a:off x="2343150" y="9181396"/>
            <a:ext cx="2171700" cy="527402"/>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4914900" y="9181396"/>
            <a:ext cx="1600200" cy="527402"/>
          </a:xfrm>
          <a:prstGeom prst="rect">
            <a:avLst/>
          </a:prstGeom>
        </p:spPr>
        <p:txBody>
          <a:bodyPr/>
          <a:lstStyle/>
          <a:p>
            <a:fld id="{0C0430B4-3EED-41F5-ACAA-67BC2721A18D}" type="slidenum">
              <a:rPr lang="fr-FR" smtClean="0"/>
              <a:t>‹N°›</a:t>
            </a:fld>
            <a:endParaRPr lang="fr-FR"/>
          </a:p>
        </p:txBody>
      </p:sp>
    </p:spTree>
    <p:extLst>
      <p:ext uri="{BB962C8B-B14F-4D97-AF65-F5344CB8AC3E}">
        <p14:creationId xmlns:p14="http://schemas.microsoft.com/office/powerpoint/2010/main" val="3422521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p>
            <a:r>
              <a:rPr lang="fr-FR" smtClean="0"/>
              <a:t>Modifiez le style du titre</a:t>
            </a:r>
            <a:endParaRPr lang="fr-FR"/>
          </a:p>
        </p:txBody>
      </p:sp>
      <p:sp>
        <p:nvSpPr>
          <p:cNvPr id="3" name="Espace réservé du contenu 2"/>
          <p:cNvSpPr>
            <a:spLocks noGrp="1"/>
          </p:cNvSpPr>
          <p:nvPr>
            <p:ph idx="1"/>
          </p:nvPr>
        </p:nvSpPr>
        <p:spPr>
          <a:xfrm>
            <a:off x="342900" y="2311402"/>
            <a:ext cx="6172200" cy="6537502"/>
          </a:xfrm>
          <a:prstGeom prst="rect">
            <a:avLst/>
          </a:prstGeo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a:xfrm>
            <a:off x="342900" y="9181396"/>
            <a:ext cx="1600200" cy="527402"/>
          </a:xfrm>
          <a:prstGeom prst="rect">
            <a:avLst/>
          </a:prstGeom>
        </p:spPr>
        <p:txBody>
          <a:bodyPr/>
          <a:lstStyle/>
          <a:p>
            <a:fld id="{5F153F6D-A873-46E0-B234-9388D265CA27}" type="datetimeFigureOut">
              <a:rPr lang="fr-FR" smtClean="0"/>
              <a:t>20/11/2016</a:t>
            </a:fld>
            <a:endParaRPr lang="fr-FR"/>
          </a:p>
        </p:txBody>
      </p:sp>
      <p:sp>
        <p:nvSpPr>
          <p:cNvPr id="5" name="Espace réservé du pied de page 4"/>
          <p:cNvSpPr>
            <a:spLocks noGrp="1"/>
          </p:cNvSpPr>
          <p:nvPr>
            <p:ph type="ftr" sz="quarter" idx="11"/>
          </p:nvPr>
        </p:nvSpPr>
        <p:spPr>
          <a:xfrm>
            <a:off x="2343150" y="9181396"/>
            <a:ext cx="2171700" cy="527402"/>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4914900" y="9181396"/>
            <a:ext cx="1600200" cy="527402"/>
          </a:xfrm>
          <a:prstGeom prst="rect">
            <a:avLst/>
          </a:prstGeom>
        </p:spPr>
        <p:txBody>
          <a:bodyPr/>
          <a:lstStyle/>
          <a:p>
            <a:fld id="{0C0430B4-3EED-41F5-ACAA-67BC2721A18D}" type="slidenum">
              <a:rPr lang="fr-FR" smtClean="0"/>
              <a:t>‹N°›</a:t>
            </a:fld>
            <a:endParaRPr lang="fr-FR"/>
          </a:p>
        </p:txBody>
      </p:sp>
    </p:spTree>
    <p:extLst>
      <p:ext uri="{BB962C8B-B14F-4D97-AF65-F5344CB8AC3E}">
        <p14:creationId xmlns:p14="http://schemas.microsoft.com/office/powerpoint/2010/main" val="1679970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6365522"/>
            <a:ext cx="5829300" cy="1967442"/>
          </a:xfrm>
          <a:prstGeom prst="rect">
            <a:avLst/>
          </a:prstGeo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541735" y="4198587"/>
            <a:ext cx="5829300" cy="2166936"/>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a:xfrm>
            <a:off x="342900" y="9181396"/>
            <a:ext cx="1600200" cy="527402"/>
          </a:xfrm>
          <a:prstGeom prst="rect">
            <a:avLst/>
          </a:prstGeom>
        </p:spPr>
        <p:txBody>
          <a:bodyPr/>
          <a:lstStyle/>
          <a:p>
            <a:fld id="{5F153F6D-A873-46E0-B234-9388D265CA27}" type="datetimeFigureOut">
              <a:rPr lang="fr-FR" smtClean="0"/>
              <a:t>20/11/2016</a:t>
            </a:fld>
            <a:endParaRPr lang="fr-FR"/>
          </a:p>
        </p:txBody>
      </p:sp>
      <p:sp>
        <p:nvSpPr>
          <p:cNvPr id="5" name="Espace réservé du pied de page 4"/>
          <p:cNvSpPr>
            <a:spLocks noGrp="1"/>
          </p:cNvSpPr>
          <p:nvPr>
            <p:ph type="ftr" sz="quarter" idx="11"/>
          </p:nvPr>
        </p:nvSpPr>
        <p:spPr>
          <a:xfrm>
            <a:off x="2343150" y="9181396"/>
            <a:ext cx="2171700" cy="527402"/>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4914900" y="9181396"/>
            <a:ext cx="1600200" cy="527402"/>
          </a:xfrm>
          <a:prstGeom prst="rect">
            <a:avLst/>
          </a:prstGeom>
        </p:spPr>
        <p:txBody>
          <a:bodyPr/>
          <a:lstStyle/>
          <a:p>
            <a:fld id="{0C0430B4-3EED-41F5-ACAA-67BC2721A18D}" type="slidenum">
              <a:rPr lang="fr-FR" smtClean="0"/>
              <a:t>‹N°›</a:t>
            </a:fld>
            <a:endParaRPr lang="fr-FR"/>
          </a:p>
        </p:txBody>
      </p:sp>
    </p:spTree>
    <p:extLst>
      <p:ext uri="{BB962C8B-B14F-4D97-AF65-F5344CB8AC3E}">
        <p14:creationId xmlns:p14="http://schemas.microsoft.com/office/powerpoint/2010/main" val="2166794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p>
            <a:r>
              <a:rPr lang="fr-FR" smtClean="0"/>
              <a:t>Modifiez le style du titre</a:t>
            </a:r>
            <a:endParaRPr lang="fr-FR"/>
          </a:p>
        </p:txBody>
      </p:sp>
      <p:sp>
        <p:nvSpPr>
          <p:cNvPr id="3" name="Espace réservé du contenu 2"/>
          <p:cNvSpPr>
            <a:spLocks noGrp="1"/>
          </p:cNvSpPr>
          <p:nvPr>
            <p:ph sz="half" idx="1"/>
          </p:nvPr>
        </p:nvSpPr>
        <p:spPr>
          <a:xfrm>
            <a:off x="257176" y="3081867"/>
            <a:ext cx="2257425" cy="871590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2628901" y="3081867"/>
            <a:ext cx="2257425" cy="871590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a:xfrm>
            <a:off x="342900" y="9181396"/>
            <a:ext cx="1600200" cy="527402"/>
          </a:xfrm>
          <a:prstGeom prst="rect">
            <a:avLst/>
          </a:prstGeom>
        </p:spPr>
        <p:txBody>
          <a:bodyPr/>
          <a:lstStyle/>
          <a:p>
            <a:fld id="{5F153F6D-A873-46E0-B234-9388D265CA27}" type="datetimeFigureOut">
              <a:rPr lang="fr-FR" smtClean="0"/>
              <a:t>20/11/2016</a:t>
            </a:fld>
            <a:endParaRPr lang="fr-FR"/>
          </a:p>
        </p:txBody>
      </p:sp>
      <p:sp>
        <p:nvSpPr>
          <p:cNvPr id="6" name="Espace réservé du pied de page 5"/>
          <p:cNvSpPr>
            <a:spLocks noGrp="1"/>
          </p:cNvSpPr>
          <p:nvPr>
            <p:ph type="ftr" sz="quarter" idx="11"/>
          </p:nvPr>
        </p:nvSpPr>
        <p:spPr>
          <a:xfrm>
            <a:off x="2343150" y="9181396"/>
            <a:ext cx="2171700" cy="527402"/>
          </a:xfrm>
          <a:prstGeom prst="rect">
            <a:avLst/>
          </a:prstGeom>
        </p:spPr>
        <p:txBody>
          <a:bodyPr/>
          <a:lstStyle/>
          <a:p>
            <a:endParaRPr lang="fr-FR"/>
          </a:p>
        </p:txBody>
      </p:sp>
      <p:sp>
        <p:nvSpPr>
          <p:cNvPr id="7" name="Espace réservé du numéro de diapositive 6"/>
          <p:cNvSpPr>
            <a:spLocks noGrp="1"/>
          </p:cNvSpPr>
          <p:nvPr>
            <p:ph type="sldNum" sz="quarter" idx="12"/>
          </p:nvPr>
        </p:nvSpPr>
        <p:spPr>
          <a:xfrm>
            <a:off x="4914900" y="9181396"/>
            <a:ext cx="1600200" cy="527402"/>
          </a:xfrm>
          <a:prstGeom prst="rect">
            <a:avLst/>
          </a:prstGeom>
        </p:spPr>
        <p:txBody>
          <a:bodyPr/>
          <a:lstStyle/>
          <a:p>
            <a:fld id="{0C0430B4-3EED-41F5-ACAA-67BC2721A18D}" type="slidenum">
              <a:rPr lang="fr-FR" smtClean="0"/>
              <a:t>‹N°›</a:t>
            </a:fld>
            <a:endParaRPr lang="fr-FR"/>
          </a:p>
        </p:txBody>
      </p:sp>
    </p:spTree>
    <p:extLst>
      <p:ext uri="{BB962C8B-B14F-4D97-AF65-F5344CB8AC3E}">
        <p14:creationId xmlns:p14="http://schemas.microsoft.com/office/powerpoint/2010/main" val="1245993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342900" y="2217385"/>
            <a:ext cx="3030141" cy="924101"/>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342900" y="3141486"/>
            <a:ext cx="3030141" cy="570741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3483770" y="2217385"/>
            <a:ext cx="3031331" cy="924101"/>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3483770" y="3141486"/>
            <a:ext cx="3031331" cy="570741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a:xfrm>
            <a:off x="342900" y="9181396"/>
            <a:ext cx="1600200" cy="527402"/>
          </a:xfrm>
          <a:prstGeom prst="rect">
            <a:avLst/>
          </a:prstGeom>
        </p:spPr>
        <p:txBody>
          <a:bodyPr/>
          <a:lstStyle/>
          <a:p>
            <a:fld id="{5F153F6D-A873-46E0-B234-9388D265CA27}" type="datetimeFigureOut">
              <a:rPr lang="fr-FR" smtClean="0"/>
              <a:t>20/11/2016</a:t>
            </a:fld>
            <a:endParaRPr lang="fr-FR"/>
          </a:p>
        </p:txBody>
      </p:sp>
      <p:sp>
        <p:nvSpPr>
          <p:cNvPr id="8" name="Espace réservé du pied de page 7"/>
          <p:cNvSpPr>
            <a:spLocks noGrp="1"/>
          </p:cNvSpPr>
          <p:nvPr>
            <p:ph type="ftr" sz="quarter" idx="11"/>
          </p:nvPr>
        </p:nvSpPr>
        <p:spPr>
          <a:xfrm>
            <a:off x="2343150" y="9181396"/>
            <a:ext cx="2171700" cy="527402"/>
          </a:xfrm>
          <a:prstGeom prst="rect">
            <a:avLst/>
          </a:prstGeom>
        </p:spPr>
        <p:txBody>
          <a:bodyPr/>
          <a:lstStyle/>
          <a:p>
            <a:endParaRPr lang="fr-FR"/>
          </a:p>
        </p:txBody>
      </p:sp>
      <p:sp>
        <p:nvSpPr>
          <p:cNvPr id="9" name="Espace réservé du numéro de diapositive 8"/>
          <p:cNvSpPr>
            <a:spLocks noGrp="1"/>
          </p:cNvSpPr>
          <p:nvPr>
            <p:ph type="sldNum" sz="quarter" idx="12"/>
          </p:nvPr>
        </p:nvSpPr>
        <p:spPr>
          <a:xfrm>
            <a:off x="4914900" y="9181396"/>
            <a:ext cx="1600200" cy="527402"/>
          </a:xfrm>
          <a:prstGeom prst="rect">
            <a:avLst/>
          </a:prstGeom>
        </p:spPr>
        <p:txBody>
          <a:bodyPr/>
          <a:lstStyle/>
          <a:p>
            <a:fld id="{0C0430B4-3EED-41F5-ACAA-67BC2721A18D}" type="slidenum">
              <a:rPr lang="fr-FR" smtClean="0"/>
              <a:t>‹N°›</a:t>
            </a:fld>
            <a:endParaRPr lang="fr-FR"/>
          </a:p>
        </p:txBody>
      </p:sp>
    </p:spTree>
    <p:extLst>
      <p:ext uri="{BB962C8B-B14F-4D97-AF65-F5344CB8AC3E}">
        <p14:creationId xmlns:p14="http://schemas.microsoft.com/office/powerpoint/2010/main" val="1327685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p>
            <a:r>
              <a:rPr lang="fr-FR" smtClean="0"/>
              <a:t>Modifiez le style du titre</a:t>
            </a:r>
            <a:endParaRPr lang="fr-FR"/>
          </a:p>
        </p:txBody>
      </p:sp>
      <p:sp>
        <p:nvSpPr>
          <p:cNvPr id="3" name="Espace réservé de la date 2"/>
          <p:cNvSpPr>
            <a:spLocks noGrp="1"/>
          </p:cNvSpPr>
          <p:nvPr>
            <p:ph type="dt" sz="half" idx="10"/>
          </p:nvPr>
        </p:nvSpPr>
        <p:spPr>
          <a:xfrm>
            <a:off x="342900" y="9181396"/>
            <a:ext cx="1600200" cy="527402"/>
          </a:xfrm>
          <a:prstGeom prst="rect">
            <a:avLst/>
          </a:prstGeom>
        </p:spPr>
        <p:txBody>
          <a:bodyPr/>
          <a:lstStyle/>
          <a:p>
            <a:fld id="{5F153F6D-A873-46E0-B234-9388D265CA27}" type="datetimeFigureOut">
              <a:rPr lang="fr-FR" smtClean="0"/>
              <a:t>20/11/2016</a:t>
            </a:fld>
            <a:endParaRPr lang="fr-FR"/>
          </a:p>
        </p:txBody>
      </p:sp>
      <p:sp>
        <p:nvSpPr>
          <p:cNvPr id="4" name="Espace réservé du pied de page 3"/>
          <p:cNvSpPr>
            <a:spLocks noGrp="1"/>
          </p:cNvSpPr>
          <p:nvPr>
            <p:ph type="ftr" sz="quarter" idx="11"/>
          </p:nvPr>
        </p:nvSpPr>
        <p:spPr>
          <a:xfrm>
            <a:off x="2343150" y="9181396"/>
            <a:ext cx="2171700" cy="527402"/>
          </a:xfrm>
          <a:prstGeom prst="rect">
            <a:avLst/>
          </a:prstGeom>
        </p:spPr>
        <p:txBody>
          <a:bodyPr/>
          <a:lstStyle/>
          <a:p>
            <a:endParaRPr lang="fr-FR"/>
          </a:p>
        </p:txBody>
      </p:sp>
      <p:sp>
        <p:nvSpPr>
          <p:cNvPr id="5" name="Espace réservé du numéro de diapositive 4"/>
          <p:cNvSpPr>
            <a:spLocks noGrp="1"/>
          </p:cNvSpPr>
          <p:nvPr>
            <p:ph type="sldNum" sz="quarter" idx="12"/>
          </p:nvPr>
        </p:nvSpPr>
        <p:spPr>
          <a:xfrm>
            <a:off x="4914900" y="9181396"/>
            <a:ext cx="1600200" cy="527402"/>
          </a:xfrm>
          <a:prstGeom prst="rect">
            <a:avLst/>
          </a:prstGeom>
        </p:spPr>
        <p:txBody>
          <a:bodyPr/>
          <a:lstStyle/>
          <a:p>
            <a:fld id="{0C0430B4-3EED-41F5-ACAA-67BC2721A18D}" type="slidenum">
              <a:rPr lang="fr-FR" smtClean="0"/>
              <a:t>‹N°›</a:t>
            </a:fld>
            <a:endParaRPr lang="fr-FR"/>
          </a:p>
        </p:txBody>
      </p:sp>
    </p:spTree>
    <p:extLst>
      <p:ext uri="{BB962C8B-B14F-4D97-AF65-F5344CB8AC3E}">
        <p14:creationId xmlns:p14="http://schemas.microsoft.com/office/powerpoint/2010/main" val="727333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342900" y="9181396"/>
            <a:ext cx="1600200" cy="527402"/>
          </a:xfrm>
          <a:prstGeom prst="rect">
            <a:avLst/>
          </a:prstGeom>
        </p:spPr>
        <p:txBody>
          <a:bodyPr/>
          <a:lstStyle/>
          <a:p>
            <a:fld id="{5F153F6D-A873-46E0-B234-9388D265CA27}" type="datetimeFigureOut">
              <a:rPr lang="fr-FR" smtClean="0"/>
              <a:t>20/11/2016</a:t>
            </a:fld>
            <a:endParaRPr lang="fr-FR"/>
          </a:p>
        </p:txBody>
      </p:sp>
      <p:sp>
        <p:nvSpPr>
          <p:cNvPr id="3" name="Espace réservé du pied de page 2"/>
          <p:cNvSpPr>
            <a:spLocks noGrp="1"/>
          </p:cNvSpPr>
          <p:nvPr>
            <p:ph type="ftr" sz="quarter" idx="11"/>
          </p:nvPr>
        </p:nvSpPr>
        <p:spPr>
          <a:xfrm>
            <a:off x="2343150" y="9181396"/>
            <a:ext cx="2171700" cy="527402"/>
          </a:xfrm>
          <a:prstGeom prst="rect">
            <a:avLst/>
          </a:prstGeom>
        </p:spPr>
        <p:txBody>
          <a:bodyPr/>
          <a:lstStyle/>
          <a:p>
            <a:endParaRPr lang="fr-FR"/>
          </a:p>
        </p:txBody>
      </p:sp>
      <p:sp>
        <p:nvSpPr>
          <p:cNvPr id="4" name="Espace réservé du numéro de diapositive 3"/>
          <p:cNvSpPr>
            <a:spLocks noGrp="1"/>
          </p:cNvSpPr>
          <p:nvPr>
            <p:ph type="sldNum" sz="quarter" idx="12"/>
          </p:nvPr>
        </p:nvSpPr>
        <p:spPr>
          <a:xfrm>
            <a:off x="4914900" y="9181396"/>
            <a:ext cx="1600200" cy="527402"/>
          </a:xfrm>
          <a:prstGeom prst="rect">
            <a:avLst/>
          </a:prstGeom>
        </p:spPr>
        <p:txBody>
          <a:bodyPr/>
          <a:lstStyle/>
          <a:p>
            <a:fld id="{0C0430B4-3EED-41F5-ACAA-67BC2721A18D}" type="slidenum">
              <a:rPr lang="fr-FR" smtClean="0"/>
              <a:t>‹N°›</a:t>
            </a:fld>
            <a:endParaRPr lang="fr-FR"/>
          </a:p>
        </p:txBody>
      </p:sp>
    </p:spTree>
    <p:extLst>
      <p:ext uri="{BB962C8B-B14F-4D97-AF65-F5344CB8AC3E}">
        <p14:creationId xmlns:p14="http://schemas.microsoft.com/office/powerpoint/2010/main" val="1504291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1" y="394406"/>
            <a:ext cx="2256235" cy="1678517"/>
          </a:xfrm>
          <a:prstGeom prst="rect">
            <a:avLst/>
          </a:prstGeo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2681288" y="394406"/>
            <a:ext cx="3833813" cy="845449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342901" y="2072923"/>
            <a:ext cx="2256235" cy="677598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a:xfrm>
            <a:off x="342900" y="9181396"/>
            <a:ext cx="1600200" cy="527402"/>
          </a:xfrm>
          <a:prstGeom prst="rect">
            <a:avLst/>
          </a:prstGeom>
        </p:spPr>
        <p:txBody>
          <a:bodyPr/>
          <a:lstStyle/>
          <a:p>
            <a:fld id="{5F153F6D-A873-46E0-B234-9388D265CA27}" type="datetimeFigureOut">
              <a:rPr lang="fr-FR" smtClean="0"/>
              <a:t>20/11/2016</a:t>
            </a:fld>
            <a:endParaRPr lang="fr-FR"/>
          </a:p>
        </p:txBody>
      </p:sp>
      <p:sp>
        <p:nvSpPr>
          <p:cNvPr id="6" name="Espace réservé du pied de page 5"/>
          <p:cNvSpPr>
            <a:spLocks noGrp="1"/>
          </p:cNvSpPr>
          <p:nvPr>
            <p:ph type="ftr" sz="quarter" idx="11"/>
          </p:nvPr>
        </p:nvSpPr>
        <p:spPr>
          <a:xfrm>
            <a:off x="2343150" y="9181396"/>
            <a:ext cx="2171700" cy="527402"/>
          </a:xfrm>
          <a:prstGeom prst="rect">
            <a:avLst/>
          </a:prstGeom>
        </p:spPr>
        <p:txBody>
          <a:bodyPr/>
          <a:lstStyle/>
          <a:p>
            <a:endParaRPr lang="fr-FR"/>
          </a:p>
        </p:txBody>
      </p:sp>
      <p:sp>
        <p:nvSpPr>
          <p:cNvPr id="7" name="Espace réservé du numéro de diapositive 6"/>
          <p:cNvSpPr>
            <a:spLocks noGrp="1"/>
          </p:cNvSpPr>
          <p:nvPr>
            <p:ph type="sldNum" sz="quarter" idx="12"/>
          </p:nvPr>
        </p:nvSpPr>
        <p:spPr>
          <a:xfrm>
            <a:off x="4914900" y="9181396"/>
            <a:ext cx="1600200" cy="527402"/>
          </a:xfrm>
          <a:prstGeom prst="rect">
            <a:avLst/>
          </a:prstGeom>
        </p:spPr>
        <p:txBody>
          <a:bodyPr/>
          <a:lstStyle/>
          <a:p>
            <a:fld id="{0C0430B4-3EED-41F5-ACAA-67BC2721A18D}" type="slidenum">
              <a:rPr lang="fr-FR" smtClean="0"/>
              <a:t>‹N°›</a:t>
            </a:fld>
            <a:endParaRPr lang="fr-FR"/>
          </a:p>
        </p:txBody>
      </p:sp>
    </p:spTree>
    <p:extLst>
      <p:ext uri="{BB962C8B-B14F-4D97-AF65-F5344CB8AC3E}">
        <p14:creationId xmlns:p14="http://schemas.microsoft.com/office/powerpoint/2010/main" val="300708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934201"/>
            <a:ext cx="4114800" cy="818622"/>
          </a:xfrm>
          <a:prstGeom prst="rect">
            <a:avLst/>
          </a:prstGeo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344216" y="885119"/>
            <a:ext cx="4114800" cy="59436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344216" y="7752823"/>
            <a:ext cx="4114800" cy="116257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a:xfrm>
            <a:off x="342900" y="9181396"/>
            <a:ext cx="1600200" cy="527402"/>
          </a:xfrm>
          <a:prstGeom prst="rect">
            <a:avLst/>
          </a:prstGeom>
        </p:spPr>
        <p:txBody>
          <a:bodyPr/>
          <a:lstStyle/>
          <a:p>
            <a:fld id="{5F153F6D-A873-46E0-B234-9388D265CA27}" type="datetimeFigureOut">
              <a:rPr lang="fr-FR" smtClean="0"/>
              <a:t>20/11/2016</a:t>
            </a:fld>
            <a:endParaRPr lang="fr-FR"/>
          </a:p>
        </p:txBody>
      </p:sp>
      <p:sp>
        <p:nvSpPr>
          <p:cNvPr id="6" name="Espace réservé du pied de page 5"/>
          <p:cNvSpPr>
            <a:spLocks noGrp="1"/>
          </p:cNvSpPr>
          <p:nvPr>
            <p:ph type="ftr" sz="quarter" idx="11"/>
          </p:nvPr>
        </p:nvSpPr>
        <p:spPr>
          <a:xfrm>
            <a:off x="2343150" y="9181396"/>
            <a:ext cx="2171700" cy="527402"/>
          </a:xfrm>
          <a:prstGeom prst="rect">
            <a:avLst/>
          </a:prstGeom>
        </p:spPr>
        <p:txBody>
          <a:bodyPr/>
          <a:lstStyle/>
          <a:p>
            <a:endParaRPr lang="fr-FR"/>
          </a:p>
        </p:txBody>
      </p:sp>
      <p:sp>
        <p:nvSpPr>
          <p:cNvPr id="7" name="Espace réservé du numéro de diapositive 6"/>
          <p:cNvSpPr>
            <a:spLocks noGrp="1"/>
          </p:cNvSpPr>
          <p:nvPr>
            <p:ph type="sldNum" sz="quarter" idx="12"/>
          </p:nvPr>
        </p:nvSpPr>
        <p:spPr>
          <a:xfrm>
            <a:off x="4914900" y="9181396"/>
            <a:ext cx="1600200" cy="527402"/>
          </a:xfrm>
          <a:prstGeom prst="rect">
            <a:avLst/>
          </a:prstGeom>
        </p:spPr>
        <p:txBody>
          <a:bodyPr/>
          <a:lstStyle/>
          <a:p>
            <a:fld id="{0C0430B4-3EED-41F5-ACAA-67BC2721A18D}" type="slidenum">
              <a:rPr lang="fr-FR" smtClean="0"/>
              <a:t>‹N°›</a:t>
            </a:fld>
            <a:endParaRPr lang="fr-FR"/>
          </a:p>
        </p:txBody>
      </p:sp>
    </p:spTree>
    <p:extLst>
      <p:ext uri="{BB962C8B-B14F-4D97-AF65-F5344CB8AC3E}">
        <p14:creationId xmlns:p14="http://schemas.microsoft.com/office/powerpoint/2010/main" val="1334866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ZoneTexte 6"/>
          <p:cNvSpPr txBox="1"/>
          <p:nvPr userDrawn="1"/>
        </p:nvSpPr>
        <p:spPr>
          <a:xfrm>
            <a:off x="5538956" y="9720768"/>
            <a:ext cx="1872208" cy="230832"/>
          </a:xfrm>
          <a:prstGeom prst="rect">
            <a:avLst/>
          </a:prstGeom>
          <a:noFill/>
        </p:spPr>
        <p:txBody>
          <a:bodyPr wrap="square" rtlCol="0">
            <a:spAutoFit/>
          </a:bodyPr>
          <a:lstStyle/>
          <a:p>
            <a:r>
              <a:rPr lang="fr-FR" sz="900" dirty="0" smtClean="0">
                <a:solidFill>
                  <a:schemeClr val="bg1">
                    <a:lumMod val="65000"/>
                  </a:schemeClr>
                </a:solidFill>
              </a:rPr>
              <a:t>http://</a:t>
            </a:r>
            <a:r>
              <a:rPr lang="fr-FR" sz="900" dirty="0" smtClean="0">
                <a:solidFill>
                  <a:schemeClr val="bg1">
                    <a:lumMod val="65000"/>
                  </a:schemeClr>
                </a:solidFill>
              </a:rPr>
              <a:t>www.mysticlolly.fr</a:t>
            </a:r>
            <a:endParaRPr lang="fr-FR" sz="900" dirty="0">
              <a:solidFill>
                <a:schemeClr val="bg1">
                  <a:lumMod val="65000"/>
                </a:schemeClr>
              </a:solidFill>
            </a:endParaRPr>
          </a:p>
        </p:txBody>
      </p:sp>
    </p:spTree>
    <p:extLst>
      <p:ext uri="{BB962C8B-B14F-4D97-AF65-F5344CB8AC3E}">
        <p14:creationId xmlns:p14="http://schemas.microsoft.com/office/powerpoint/2010/main" val="28715358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0"/>
          </p:nvPr>
        </p:nvSpPr>
        <p:spPr/>
        <p:txBody>
          <a:bodyPr/>
          <a:lstStyle/>
          <a:p>
            <a:r>
              <a:rPr lang="fr-FR" dirty="0" smtClean="0"/>
              <a:t>Dictées de la période 1</a:t>
            </a:r>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535766234"/>
              </p:ext>
            </p:extLst>
          </p:nvPr>
        </p:nvGraphicFramePr>
        <p:xfrm>
          <a:off x="116632" y="2000672"/>
          <a:ext cx="6624735" cy="330708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100" b="1" dirty="0" smtClean="0"/>
                        <a:t>Mots</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a:t>
                      </a:r>
                      <a:r>
                        <a:rPr lang="fr-FR" sz="1100" dirty="0" smtClean="0">
                          <a:latin typeface="+mn-lt"/>
                        </a:rPr>
                        <a:t> : un</a:t>
                      </a:r>
                      <a:r>
                        <a:rPr lang="fr-FR" sz="1100" baseline="0" dirty="0" smtClean="0">
                          <a:latin typeface="+mn-lt"/>
                        </a:rPr>
                        <a:t> bâtiment - un exercice - un gymnase - une institutrice - l’éducation.</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baseline="0" dirty="0" smtClean="0">
                          <a:latin typeface="+mn-lt"/>
                        </a:rPr>
                        <a:t>Verbes</a:t>
                      </a:r>
                      <a:r>
                        <a:rPr lang="fr-FR" sz="1100" baseline="0" dirty="0" smtClean="0">
                          <a:latin typeface="+mn-lt"/>
                        </a:rPr>
                        <a:t> : venir - découvrir - croire - faire - aller - expliquer - devoir.</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baseline="0" dirty="0" smtClean="0">
                          <a:latin typeface="+mn-lt"/>
                        </a:rPr>
                        <a:t>Adjectifs</a:t>
                      </a:r>
                      <a:r>
                        <a:rPr lang="fr-FR" sz="1100" baseline="0" dirty="0" smtClean="0">
                          <a:latin typeface="+mn-lt"/>
                        </a:rPr>
                        <a:t> : </a:t>
                      </a:r>
                      <a:r>
                        <a:rPr lang="fr-FR" sz="1100" dirty="0" smtClean="0">
                          <a:latin typeface="+mn-lt"/>
                        </a:rPr>
                        <a:t>maternel/maternelle</a:t>
                      </a:r>
                      <a:r>
                        <a:rPr lang="fr-FR" sz="1100" baseline="0" dirty="0" smtClean="0">
                          <a:latin typeface="+mn-lt"/>
                        </a:rPr>
                        <a:t> - nouveau/nouveaux - scolaire - physique</a:t>
                      </a:r>
                      <a:r>
                        <a:rPr lang="fr-FR" sz="1100" dirty="0" smtClean="0">
                          <a:latin typeface="+mn-lt"/>
                        </a:rPr>
                        <a:t>.</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 invariables</a:t>
                      </a:r>
                      <a:r>
                        <a:rPr lang="fr-FR" sz="1100" b="1" baseline="0" dirty="0" smtClean="0">
                          <a:latin typeface="+mn-lt"/>
                        </a:rPr>
                        <a:t> </a:t>
                      </a:r>
                      <a:r>
                        <a:rPr lang="fr-FR" sz="1100" baseline="0" dirty="0" smtClean="0">
                          <a:latin typeface="+mn-lt"/>
                        </a:rPr>
                        <a:t>: bien - un peu - quelques.</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100" b="1" u="sng" dirty="0" smtClean="0"/>
                        <a:t>Notions travaillées :</a:t>
                      </a:r>
                    </a:p>
                    <a:p>
                      <a:r>
                        <a:rPr lang="fr-FR" sz="1100" b="0" i="0" u="none" strike="noStrike" kern="1200" baseline="0" dirty="0" smtClean="0">
                          <a:solidFill>
                            <a:schemeClr val="dk1"/>
                          </a:solidFill>
                          <a:latin typeface="+mn-lt"/>
                          <a:ea typeface="+mn-ea"/>
                          <a:cs typeface="+mn-cs"/>
                        </a:rPr>
                        <a:t>* Pluriel en s </a:t>
                      </a:r>
                    </a:p>
                    <a:p>
                      <a:r>
                        <a:rPr lang="fr-FR" sz="1100" b="0" i="0" u="none" strike="noStrike" kern="1200" baseline="0" dirty="0" smtClean="0">
                          <a:solidFill>
                            <a:schemeClr val="dk1"/>
                          </a:solidFill>
                          <a:latin typeface="+mn-lt"/>
                          <a:ea typeface="+mn-ea"/>
                          <a:cs typeface="+mn-cs"/>
                        </a:rPr>
                        <a:t>* Accord GN </a:t>
                      </a:r>
                    </a:p>
                    <a:p>
                      <a:r>
                        <a:rPr lang="fr-FR" sz="1100" b="0" i="0" u="none" strike="noStrike" kern="1200" baseline="0" dirty="0" smtClean="0">
                          <a:solidFill>
                            <a:schemeClr val="dk1"/>
                          </a:solidFill>
                          <a:latin typeface="+mn-lt"/>
                          <a:ea typeface="+mn-ea"/>
                          <a:cs typeface="+mn-cs"/>
                        </a:rPr>
                        <a:t>* Accord sujet/verbe </a:t>
                      </a:r>
                    </a:p>
                    <a:p>
                      <a:r>
                        <a:rPr lang="fr-FR" sz="1100" b="0" i="0" u="none" strike="noStrike" kern="1200" baseline="0" dirty="0" smtClean="0">
                          <a:solidFill>
                            <a:schemeClr val="dk1"/>
                          </a:solidFill>
                          <a:latin typeface="+mn-lt"/>
                          <a:ea typeface="+mn-ea"/>
                          <a:cs typeface="+mn-cs"/>
                        </a:rPr>
                        <a:t>* Présent de l'indicatif </a:t>
                      </a:r>
                    </a:p>
                    <a:p>
                      <a:r>
                        <a:rPr lang="fr-FR" sz="1100" b="0" i="0" u="none" strike="noStrike" kern="1200" baseline="0" dirty="0" smtClean="0">
                          <a:solidFill>
                            <a:schemeClr val="dk1"/>
                          </a:solidFill>
                          <a:latin typeface="+mn-lt"/>
                          <a:ea typeface="+mn-ea"/>
                          <a:cs typeface="+mn-cs"/>
                        </a:rPr>
                        <a:t>* Futur de l’indicatif</a:t>
                      </a:r>
                    </a:p>
                    <a:p>
                      <a:r>
                        <a:rPr lang="fr-FR" sz="1100" b="0" i="0" u="none" strike="noStrike" kern="1200" baseline="0" dirty="0" smtClean="0">
                          <a:solidFill>
                            <a:schemeClr val="dk1"/>
                          </a:solidFill>
                          <a:latin typeface="+mn-lt"/>
                          <a:ea typeface="+mn-ea"/>
                          <a:cs typeface="+mn-cs"/>
                        </a:rPr>
                        <a:t>* Mots invariables </a:t>
                      </a:r>
                    </a:p>
                    <a:p>
                      <a:r>
                        <a:rPr lang="fr-FR" sz="1100" b="0" i="0" u="none" strike="noStrike" kern="1200" baseline="0" dirty="0" smtClean="0">
                          <a:solidFill>
                            <a:schemeClr val="dk1"/>
                          </a:solidFill>
                          <a:latin typeface="+mn-lt"/>
                          <a:ea typeface="+mn-ea"/>
                          <a:cs typeface="+mn-cs"/>
                        </a:rPr>
                        <a:t>* Homophones grammaticaux (on/ont, et/est)</a:t>
                      </a:r>
                    </a:p>
                    <a:p>
                      <a:r>
                        <a:rPr lang="fr-FR" sz="1100" b="0" i="0" u="none" strike="noStrike" kern="1200" baseline="0" dirty="0" smtClean="0">
                          <a:solidFill>
                            <a:schemeClr val="dk1"/>
                          </a:solidFill>
                          <a:latin typeface="+mn-lt"/>
                          <a:ea typeface="+mn-ea"/>
                          <a:cs typeface="+mn-cs"/>
                        </a:rPr>
                        <a:t>	</a:t>
                      </a:r>
                    </a:p>
                    <a:p>
                      <a:endParaRPr lang="fr-FR" sz="11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100" b="1" dirty="0" smtClean="0"/>
                        <a:t>D1</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dirty="0" smtClean="0"/>
                        <a:t>Aujourd’hui, c’est la rentrée. Tous</a:t>
                      </a:r>
                      <a:r>
                        <a:rPr lang="fr-FR" sz="1100" baseline="0" dirty="0" smtClean="0"/>
                        <a:t> les élèves de l’école maternelle découvrent le nouveau bâtiment scolaire.</a:t>
                      </a:r>
                      <a:endParaRPr lang="fr-FR" sz="11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100" b="1" dirty="0" smtClean="0"/>
                        <a:t>D2</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dirty="0" smtClean="0"/>
                        <a:t>Avec l’institutrice,</a:t>
                      </a:r>
                      <a:r>
                        <a:rPr lang="fr-FR" sz="1100" baseline="0" dirty="0" smtClean="0"/>
                        <a:t> nous, les grands, faisons quelques exercices de révision avant d’aller visiter le gymnase.</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100" b="1" dirty="0" smtClean="0"/>
                        <a:t>D3</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dirty="0" smtClean="0"/>
                        <a:t>Notre maitresse explique</a:t>
                      </a:r>
                      <a:r>
                        <a:rPr lang="fr-FR" sz="1100" baseline="0" dirty="0" smtClean="0"/>
                        <a:t> que nous devrons toujours avoir une tenue d’éducation physique.</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100" b="1" dirty="0" smtClean="0"/>
                        <a:t>Bilan</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100" b="1" i="0" u="sng" strike="noStrike" kern="1200" baseline="0" dirty="0" smtClean="0">
                          <a:solidFill>
                            <a:schemeClr val="dk1"/>
                          </a:solidFill>
                          <a:latin typeface="+mn-lt"/>
                          <a:ea typeface="+mn-ea"/>
                          <a:cs typeface="+mn-cs"/>
                        </a:rPr>
                        <a:t>Le jour de la rentrée</a:t>
                      </a:r>
                    </a:p>
                    <a:p>
                      <a:r>
                        <a:rPr lang="fr-FR" sz="1100" b="0" i="0" u="none" strike="noStrike" kern="1200" baseline="0" dirty="0" smtClean="0">
                          <a:solidFill>
                            <a:schemeClr val="dk1"/>
                          </a:solidFill>
                          <a:latin typeface="+mn-lt"/>
                          <a:ea typeface="+mn-ea"/>
                          <a:cs typeface="+mn-cs"/>
                        </a:rPr>
                        <a:t>C’est la rentrée. Les petits, qui viennent de l’école maternelle, découvrent de nouveaux bâtiments scolaires. Je crois bien qu’ils ont un peu peur ! Nous, les grands, nous faisons quelques exercices de révision, et l’après-midi, nous allons visiter le gymnase. L’institutrice explique que tous les élèves devront avoir une tenue d’éducation physique.</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grpSp>
        <p:nvGrpSpPr>
          <p:cNvPr id="6" name="Groupe 5"/>
          <p:cNvGrpSpPr/>
          <p:nvPr/>
        </p:nvGrpSpPr>
        <p:grpSpPr>
          <a:xfrm>
            <a:off x="116632" y="1394991"/>
            <a:ext cx="360040" cy="461665"/>
            <a:chOff x="116632" y="1352600"/>
            <a:chExt cx="360040" cy="461665"/>
          </a:xfrm>
        </p:grpSpPr>
        <p:sp>
          <p:nvSpPr>
            <p:cNvPr id="7" name="Ellipse 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9" name="ZoneTexte 8"/>
          <p:cNvSpPr txBox="1"/>
          <p:nvPr/>
        </p:nvSpPr>
        <p:spPr>
          <a:xfrm>
            <a:off x="476672" y="1539007"/>
            <a:ext cx="6192688" cy="307777"/>
          </a:xfrm>
          <a:prstGeom prst="rect">
            <a:avLst/>
          </a:prstGeom>
          <a:noFill/>
        </p:spPr>
        <p:txBody>
          <a:bodyPr wrap="square" rtlCol="0">
            <a:spAutoFit/>
          </a:bodyPr>
          <a:lstStyle/>
          <a:p>
            <a:r>
              <a:rPr lang="fr-FR" sz="1400" u="sng" dirty="0" smtClean="0">
                <a:latin typeface="SimpleRonde" pitchFamily="2" charset="0"/>
              </a:rPr>
              <a:t>Dictées de la semaine 1</a:t>
            </a:r>
            <a:endParaRPr lang="fr-FR" sz="1400" u="sng" dirty="0">
              <a:latin typeface="SimpleRonde" pitchFamily="2" charset="0"/>
            </a:endParaRPr>
          </a:p>
        </p:txBody>
      </p:sp>
      <p:graphicFrame>
        <p:nvGraphicFramePr>
          <p:cNvPr id="10" name="Tableau 9"/>
          <p:cNvGraphicFramePr>
            <a:graphicFrameLocks noGrp="1"/>
          </p:cNvGraphicFramePr>
          <p:nvPr>
            <p:extLst>
              <p:ext uri="{D42A27DB-BD31-4B8C-83A1-F6EECF244321}">
                <p14:modId xmlns:p14="http://schemas.microsoft.com/office/powerpoint/2010/main" val="2718113836"/>
              </p:ext>
            </p:extLst>
          </p:nvPr>
        </p:nvGraphicFramePr>
        <p:xfrm>
          <a:off x="116632" y="6158800"/>
          <a:ext cx="6624735" cy="347472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100" b="1" dirty="0" smtClean="0"/>
                        <a:t>Mots</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a:t>
                      </a:r>
                      <a:r>
                        <a:rPr lang="fr-FR" sz="1100" dirty="0" smtClean="0">
                          <a:latin typeface="+mn-lt"/>
                        </a:rPr>
                        <a:t> : une culotte -</a:t>
                      </a:r>
                      <a:r>
                        <a:rPr lang="fr-FR" sz="1100" baseline="0" dirty="0" smtClean="0">
                          <a:latin typeface="+mn-lt"/>
                        </a:rPr>
                        <a:t> une chaussette - une couronne - un pied - une tête - une botte - l’intérieur - une pantoufle - la boue - un repas - un dessert - un potage - un enfant.</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Verbes</a:t>
                      </a:r>
                      <a:r>
                        <a:rPr lang="fr-FR" sz="1100" dirty="0" smtClean="0">
                          <a:latin typeface="+mn-lt"/>
                        </a:rPr>
                        <a:t> : mettre - patauger - commencer - terminer.</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Adjectifs</a:t>
                      </a:r>
                      <a:r>
                        <a:rPr lang="fr-FR" sz="1100" dirty="0" smtClean="0">
                          <a:latin typeface="+mn-lt"/>
                        </a:rPr>
                        <a:t> : contrariant(e).</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a:t>
                      </a:r>
                      <a:r>
                        <a:rPr lang="fr-FR" sz="1100" b="1" baseline="0" dirty="0" smtClean="0">
                          <a:latin typeface="+mn-lt"/>
                        </a:rPr>
                        <a:t> invariables </a:t>
                      </a:r>
                      <a:r>
                        <a:rPr lang="fr-FR" sz="1100" baseline="0" dirty="0" smtClean="0">
                          <a:latin typeface="+mn-lt"/>
                        </a:rPr>
                        <a:t>: toujours - de travers - à l’envers - parfois - très.</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100" b="1" u="sng" dirty="0" smtClean="0"/>
                        <a:t>Notions travaillées :</a:t>
                      </a:r>
                    </a:p>
                    <a:p>
                      <a:r>
                        <a:rPr lang="fr-FR" sz="1100" b="0" i="0" u="none" strike="noStrike" kern="1200" baseline="0" dirty="0" smtClean="0">
                          <a:solidFill>
                            <a:schemeClr val="dk1"/>
                          </a:solidFill>
                          <a:latin typeface="+mn-lt"/>
                          <a:ea typeface="+mn-ea"/>
                          <a:cs typeface="+mn-cs"/>
                        </a:rPr>
                        <a:t>* Imparfait de l’indicatif</a:t>
                      </a:r>
                    </a:p>
                    <a:p>
                      <a:r>
                        <a:rPr lang="fr-FR" sz="1100" b="0" dirty="0" smtClean="0"/>
                        <a:t>* </a:t>
                      </a:r>
                      <a:r>
                        <a:rPr lang="fr-FR" sz="1100" b="0" i="0" u="none" strike="noStrike" kern="1200" baseline="0" dirty="0" smtClean="0">
                          <a:solidFill>
                            <a:schemeClr val="dk1"/>
                          </a:solidFill>
                          <a:latin typeface="+mn-lt"/>
                          <a:ea typeface="+mn-ea"/>
                          <a:cs typeface="+mn-cs"/>
                        </a:rPr>
                        <a:t>Pluriel en s </a:t>
                      </a:r>
                    </a:p>
                    <a:p>
                      <a:r>
                        <a:rPr lang="fr-FR" sz="1100" b="0" i="0" u="none" strike="noStrike" kern="1200" baseline="0" dirty="0" smtClean="0">
                          <a:solidFill>
                            <a:schemeClr val="dk1"/>
                          </a:solidFill>
                          <a:latin typeface="+mn-lt"/>
                          <a:ea typeface="+mn-ea"/>
                          <a:cs typeface="+mn-cs"/>
                        </a:rPr>
                        <a:t>* Accord GN </a:t>
                      </a:r>
                    </a:p>
                    <a:p>
                      <a:r>
                        <a:rPr lang="fr-FR" sz="1100" b="0" i="0" u="none" strike="noStrike" kern="1200" baseline="0" dirty="0" smtClean="0">
                          <a:solidFill>
                            <a:schemeClr val="dk1"/>
                          </a:solidFill>
                          <a:latin typeface="+mn-lt"/>
                          <a:ea typeface="+mn-ea"/>
                          <a:cs typeface="+mn-cs"/>
                        </a:rPr>
                        <a:t>* Accord sujet/verbe </a:t>
                      </a:r>
                    </a:p>
                    <a:p>
                      <a:r>
                        <a:rPr lang="fr-FR" sz="1100" b="0" i="0" u="none" strike="noStrike" kern="1200" baseline="0" dirty="0" smtClean="0">
                          <a:solidFill>
                            <a:schemeClr val="dk1"/>
                          </a:solidFill>
                          <a:latin typeface="+mn-lt"/>
                          <a:ea typeface="+mn-ea"/>
                          <a:cs typeface="+mn-cs"/>
                        </a:rPr>
                        <a:t>* Mots invariables </a:t>
                      </a:r>
                    </a:p>
                    <a:p>
                      <a:r>
                        <a:rPr lang="fr-FR" sz="1100" b="0" i="0" u="none" strike="noStrike" kern="1200" baseline="0" dirty="0" smtClean="0">
                          <a:solidFill>
                            <a:schemeClr val="dk1"/>
                          </a:solidFill>
                          <a:latin typeface="+mn-lt"/>
                          <a:ea typeface="+mn-ea"/>
                          <a:cs typeface="+mn-cs"/>
                        </a:rPr>
                        <a:t>* Homophones grammaticaux (ses/ces, et/est)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100" b="1" dirty="0" smtClean="0"/>
                        <a:t>D1</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b="0" i="0" u="none" strike="noStrike" kern="1200" baseline="0" dirty="0" smtClean="0">
                          <a:solidFill>
                            <a:schemeClr val="dk1"/>
                          </a:solidFill>
                          <a:latin typeface="+mn-lt"/>
                          <a:ea typeface="+mn-ea"/>
                          <a:cs typeface="+mn-cs"/>
                        </a:rPr>
                        <a:t>Le roi Dagobert faisait tout de travers. Il mettait sa culotte à l’envers et enfilait sa couronne par les pieds.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100" b="1" dirty="0" smtClean="0"/>
                        <a:t>D2</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dirty="0" smtClean="0"/>
                        <a:t>Il jouait à l’intérieur</a:t>
                      </a:r>
                      <a:r>
                        <a:rPr lang="fr-FR" sz="1100" baseline="0" dirty="0" smtClean="0"/>
                        <a:t> avec ses bottes et mettait ses pantoufles pour patauger dans la boue.</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100" b="1" dirty="0" smtClean="0"/>
                        <a:t>D3</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b="0" i="0" u="none" strike="noStrike" kern="1200" baseline="0" dirty="0" smtClean="0">
                          <a:solidFill>
                            <a:schemeClr val="dk1"/>
                          </a:solidFill>
                          <a:latin typeface="+mn-lt"/>
                          <a:ea typeface="+mn-ea"/>
                          <a:cs typeface="+mn-cs"/>
                        </a:rPr>
                        <a:t>Le petit roi commençait toujours son repas par un dessert. Parfois, c’était un enfant très contrariant.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100" b="1" dirty="0" smtClean="0"/>
                        <a:t>Bilan</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100" b="1" i="0" u="sng" strike="noStrike" kern="1200" baseline="0" dirty="0" smtClean="0">
                          <a:solidFill>
                            <a:schemeClr val="dk1"/>
                          </a:solidFill>
                          <a:latin typeface="+mn-lt"/>
                          <a:ea typeface="+mn-ea"/>
                          <a:cs typeface="+mn-cs"/>
                        </a:rPr>
                        <a:t>Dagobert fait tout de travers</a:t>
                      </a:r>
                    </a:p>
                    <a:p>
                      <a:r>
                        <a:rPr lang="fr-FR" sz="1100" b="0" i="0" u="none" strike="noStrike" kern="1200" baseline="0" dirty="0" smtClean="0">
                          <a:solidFill>
                            <a:schemeClr val="dk1"/>
                          </a:solidFill>
                          <a:latin typeface="+mn-lt"/>
                          <a:ea typeface="+mn-ea"/>
                          <a:cs typeface="+mn-cs"/>
                        </a:rPr>
                        <a:t>Il était une fois un petit roi qui faisait tout de travers et s’appelait Dagobert. Dagobert mettait ses culottes à l’envers, enfilait ses chaussettes par la tête et sa couronne par les pieds. Il mettait ses bottes pour jouer à l’intérieur et ses pantoufles pour aller patauger dans la boue ! Dagobert commençait toujours ses repas par le dessert. Et, parfois, les terminait par le potage. En un mot comme en cent, Dagobert était un enfant contrariant. Très contrariant.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grpSp>
        <p:nvGrpSpPr>
          <p:cNvPr id="11" name="Groupe 10"/>
          <p:cNvGrpSpPr/>
          <p:nvPr/>
        </p:nvGrpSpPr>
        <p:grpSpPr>
          <a:xfrm>
            <a:off x="116632" y="5529064"/>
            <a:ext cx="360040" cy="461665"/>
            <a:chOff x="116632" y="1352600"/>
            <a:chExt cx="360040" cy="461665"/>
          </a:xfrm>
        </p:grpSpPr>
        <p:sp>
          <p:nvSpPr>
            <p:cNvPr id="12" name="Ellipse 11"/>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ZoneTexte 13"/>
          <p:cNvSpPr txBox="1"/>
          <p:nvPr/>
        </p:nvSpPr>
        <p:spPr>
          <a:xfrm>
            <a:off x="476672" y="5673080"/>
            <a:ext cx="6192688" cy="307777"/>
          </a:xfrm>
          <a:prstGeom prst="rect">
            <a:avLst/>
          </a:prstGeom>
          <a:noFill/>
        </p:spPr>
        <p:txBody>
          <a:bodyPr wrap="square" rtlCol="0">
            <a:spAutoFit/>
          </a:bodyPr>
          <a:lstStyle/>
          <a:p>
            <a:r>
              <a:rPr lang="fr-FR" sz="1400" u="sng" dirty="0" smtClean="0">
                <a:latin typeface="SimpleRonde" pitchFamily="2" charset="0"/>
              </a:rPr>
              <a:t>Dictées de la semaine 2</a:t>
            </a:r>
            <a:endParaRPr lang="fr-FR" sz="1400" u="sng" dirty="0">
              <a:latin typeface="SimpleRonde" pitchFamily="2" charset="0"/>
            </a:endParaRPr>
          </a:p>
        </p:txBody>
      </p:sp>
    </p:spTree>
    <p:extLst>
      <p:ext uri="{BB962C8B-B14F-4D97-AF65-F5344CB8AC3E}">
        <p14:creationId xmlns:p14="http://schemas.microsoft.com/office/powerpoint/2010/main" val="18406462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0"/>
          </p:nvPr>
        </p:nvSpPr>
        <p:spPr/>
        <p:txBody>
          <a:bodyPr/>
          <a:lstStyle/>
          <a:p>
            <a:r>
              <a:rPr lang="fr-FR" dirty="0" smtClean="0"/>
              <a:t>Dictées de la période 4</a:t>
            </a:r>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1976963537"/>
              </p:ext>
            </p:extLst>
          </p:nvPr>
        </p:nvGraphicFramePr>
        <p:xfrm>
          <a:off x="116632" y="1886273"/>
          <a:ext cx="6624735" cy="347472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100" b="1" dirty="0" smtClean="0"/>
                        <a:t>Mots</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a:t>
                      </a:r>
                      <a:r>
                        <a:rPr lang="fr-FR" sz="1100" dirty="0" smtClean="0">
                          <a:latin typeface="+mn-lt"/>
                        </a:rPr>
                        <a:t> : l’âge - un paysan - un champ -  un apprenti - un métier - un artisan</a:t>
                      </a:r>
                      <a:r>
                        <a:rPr lang="fr-FR" sz="1100" baseline="0" dirty="0" smtClean="0">
                          <a:latin typeface="+mn-lt"/>
                        </a:rPr>
                        <a:t> - un forgeron - un boulanger - un charpentier - un seigneur - un page - un service.</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baseline="0" dirty="0" smtClean="0">
                          <a:latin typeface="+mn-lt"/>
                        </a:rPr>
                        <a:t>Verbes</a:t>
                      </a:r>
                      <a:r>
                        <a:rPr lang="fr-FR" sz="1100" baseline="0" dirty="0" smtClean="0">
                          <a:latin typeface="+mn-lt"/>
                        </a:rPr>
                        <a:t> : travailler - apprendre - éduquer.</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baseline="0" dirty="0" smtClean="0">
                          <a:latin typeface="+mn-lt"/>
                        </a:rPr>
                        <a:t>Adjectifs</a:t>
                      </a:r>
                      <a:r>
                        <a:rPr lang="fr-FR" sz="1100" baseline="0" dirty="0" smtClean="0">
                          <a:latin typeface="+mn-lt"/>
                        </a:rPr>
                        <a:t> : six - sept.</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 invariables</a:t>
                      </a:r>
                      <a:r>
                        <a:rPr lang="fr-FR" sz="1100" b="1" baseline="0" dirty="0" smtClean="0">
                          <a:latin typeface="+mn-lt"/>
                        </a:rPr>
                        <a:t> </a:t>
                      </a:r>
                      <a:r>
                        <a:rPr lang="fr-FR" sz="1100" baseline="0" dirty="0" smtClean="0">
                          <a:latin typeface="+mn-lt"/>
                        </a:rPr>
                        <a:t>: dès - presque - comme - chez - ainsi - c’est-à-dire - souvent.</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100" b="1" u="sng" dirty="0" smtClean="0"/>
                        <a:t>Notions travaillées :</a:t>
                      </a:r>
                    </a:p>
                    <a:p>
                      <a:r>
                        <a:rPr lang="fr-FR" sz="1100" b="0" i="0" u="none" strike="noStrike" kern="1200" baseline="0" dirty="0" smtClean="0">
                          <a:solidFill>
                            <a:schemeClr val="dk1"/>
                          </a:solidFill>
                          <a:latin typeface="+mn-lt"/>
                          <a:ea typeface="+mn-ea"/>
                          <a:cs typeface="+mn-cs"/>
                        </a:rPr>
                        <a:t>* Accord GN </a:t>
                      </a:r>
                    </a:p>
                    <a:p>
                      <a:r>
                        <a:rPr lang="fr-FR" sz="1100" b="0" i="0" u="none" strike="noStrike" kern="1200" baseline="0" dirty="0" smtClean="0">
                          <a:solidFill>
                            <a:schemeClr val="dk1"/>
                          </a:solidFill>
                          <a:latin typeface="+mn-lt"/>
                          <a:ea typeface="+mn-ea"/>
                          <a:cs typeface="+mn-cs"/>
                        </a:rPr>
                        <a:t>* Accord sujet/verbe </a:t>
                      </a:r>
                    </a:p>
                    <a:p>
                      <a:r>
                        <a:rPr lang="fr-FR" sz="1100" b="0" i="0" u="none" strike="noStrike" kern="1200" baseline="0" dirty="0" smtClean="0">
                          <a:solidFill>
                            <a:schemeClr val="dk1"/>
                          </a:solidFill>
                          <a:latin typeface="+mn-lt"/>
                          <a:ea typeface="+mn-ea"/>
                          <a:cs typeface="+mn-cs"/>
                        </a:rPr>
                        <a:t>* Imparfait de l'indicatif</a:t>
                      </a:r>
                    </a:p>
                    <a:p>
                      <a:r>
                        <a:rPr lang="fr-FR" sz="1100" b="0" i="0" u="none" strike="noStrike" kern="1200" baseline="0" dirty="0" smtClean="0">
                          <a:solidFill>
                            <a:schemeClr val="dk1"/>
                          </a:solidFill>
                          <a:latin typeface="+mn-lt"/>
                          <a:ea typeface="+mn-ea"/>
                          <a:cs typeface="+mn-cs"/>
                        </a:rPr>
                        <a:t>* Mots invariables </a:t>
                      </a:r>
                    </a:p>
                    <a:p>
                      <a:r>
                        <a:rPr lang="fr-FR" sz="1100" b="0" i="0" u="none" strike="noStrike" kern="1200" baseline="0" dirty="0" smtClean="0">
                          <a:solidFill>
                            <a:schemeClr val="dk1"/>
                          </a:solidFill>
                          <a:latin typeface="+mn-lt"/>
                          <a:ea typeface="+mn-ea"/>
                          <a:cs typeface="+mn-cs"/>
                        </a:rPr>
                        <a:t>* Homophones grammaticaux (à/a, leur/leurs)</a:t>
                      </a:r>
                    </a:p>
                    <a:p>
                      <a:r>
                        <a:rPr lang="fr-FR" sz="1100" b="0" i="0" u="none" strike="noStrike" kern="1200" baseline="0" dirty="0" smtClean="0">
                          <a:solidFill>
                            <a:schemeClr val="dk1"/>
                          </a:solidFill>
                          <a:latin typeface="+mn-lt"/>
                          <a:ea typeface="+mn-ea"/>
                          <a:cs typeface="+mn-cs"/>
                        </a:rPr>
                        <a:t>	</a:t>
                      </a:r>
                    </a:p>
                    <a:p>
                      <a:endParaRPr lang="fr-FR" sz="11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100" b="1" dirty="0" smtClean="0"/>
                        <a:t>D1</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dirty="0" smtClean="0"/>
                        <a:t>Au Moyen Âge, les enfants travaillaient presque comme des adultes car ils devaient aider aux travaux</a:t>
                      </a:r>
                      <a:r>
                        <a:rPr lang="fr-FR" sz="1100" baseline="0" dirty="0" smtClean="0"/>
                        <a:t> des champs.</a:t>
                      </a:r>
                      <a:endParaRPr lang="fr-FR" sz="11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100" b="1" dirty="0" smtClean="0"/>
                        <a:t>D2</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dirty="0" smtClean="0"/>
                        <a:t>Dès l’âge de six ans</a:t>
                      </a:r>
                      <a:r>
                        <a:rPr lang="fr-FR" sz="1100" baseline="0" dirty="0" smtClean="0"/>
                        <a:t>, un enfant pouvait devenir apprenti, c’est-à-dire apprendre un métier comme forgeron, boulanger ou charpentier.</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100" b="1" dirty="0" smtClean="0"/>
                        <a:t>D3</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dirty="0" smtClean="0"/>
                        <a:t>Chez le seigneur, les enfants devenaient</a:t>
                      </a:r>
                      <a:r>
                        <a:rPr lang="fr-FR" sz="1100" baseline="0" dirty="0" smtClean="0"/>
                        <a:t> des pages pour être à son service. Ils étaient souvent éduqués par leur mère.</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100" b="1" dirty="0" smtClean="0"/>
                        <a:t>Bilan</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100" b="1" i="0" u="sng" strike="noStrike" kern="1200" baseline="0" dirty="0" smtClean="0">
                          <a:solidFill>
                            <a:schemeClr val="dk1"/>
                          </a:solidFill>
                          <a:latin typeface="+mn-lt"/>
                          <a:ea typeface="+mn-ea"/>
                          <a:cs typeface="+mn-cs"/>
                        </a:rPr>
                        <a:t>Les enfants au Moyen Âge</a:t>
                      </a:r>
                    </a:p>
                    <a:p>
                      <a:r>
                        <a:rPr lang="fr-FR" sz="1100" b="0" i="0" u="none" strike="noStrike" kern="1200" baseline="0" dirty="0" smtClean="0">
                          <a:solidFill>
                            <a:schemeClr val="dk1"/>
                          </a:solidFill>
                          <a:latin typeface="+mn-lt"/>
                          <a:ea typeface="+mn-ea"/>
                          <a:cs typeface="+mn-cs"/>
                        </a:rPr>
                        <a:t>Dès l’âge de six ou sept ans, l’enfant travaillait presque comme un adulte. Chez les paysans, il devait aider aux travaux des champs. Il pouvait ainsi devenir un apprenti, c’est-à-dire apprendre un métier chez un artisan (forgeron, boulanger, charpentier...). Chez les seigneurs, il devenait un page. Il était à leur service. Souvent les enfants étaient éduqués par leur mère jusqu’à l’âge de six ans.</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grpSp>
        <p:nvGrpSpPr>
          <p:cNvPr id="6" name="Groupe 5"/>
          <p:cNvGrpSpPr/>
          <p:nvPr/>
        </p:nvGrpSpPr>
        <p:grpSpPr>
          <a:xfrm>
            <a:off x="116632" y="1280592"/>
            <a:ext cx="360040" cy="461665"/>
            <a:chOff x="116632" y="1352600"/>
            <a:chExt cx="360040" cy="461665"/>
          </a:xfrm>
        </p:grpSpPr>
        <p:sp>
          <p:nvSpPr>
            <p:cNvPr id="7" name="Ellipse 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9" name="ZoneTexte 8"/>
          <p:cNvSpPr txBox="1"/>
          <p:nvPr/>
        </p:nvSpPr>
        <p:spPr>
          <a:xfrm>
            <a:off x="476672" y="1424608"/>
            <a:ext cx="6192688" cy="307777"/>
          </a:xfrm>
          <a:prstGeom prst="rect">
            <a:avLst/>
          </a:prstGeom>
          <a:noFill/>
        </p:spPr>
        <p:txBody>
          <a:bodyPr wrap="square" rtlCol="0">
            <a:spAutoFit/>
          </a:bodyPr>
          <a:lstStyle/>
          <a:p>
            <a:r>
              <a:rPr lang="fr-FR" sz="1400" u="sng" dirty="0" smtClean="0">
                <a:latin typeface="SimpleRonde" pitchFamily="2" charset="0"/>
              </a:rPr>
              <a:t>Dictées de la semaine 1</a:t>
            </a:r>
            <a:endParaRPr lang="fr-FR" sz="1400" u="sng" dirty="0">
              <a:latin typeface="SimpleRonde" pitchFamily="2" charset="0"/>
            </a:endParaRPr>
          </a:p>
        </p:txBody>
      </p:sp>
      <p:graphicFrame>
        <p:nvGraphicFramePr>
          <p:cNvPr id="10" name="Tableau 9"/>
          <p:cNvGraphicFramePr>
            <a:graphicFrameLocks noGrp="1"/>
          </p:cNvGraphicFramePr>
          <p:nvPr>
            <p:extLst>
              <p:ext uri="{D42A27DB-BD31-4B8C-83A1-F6EECF244321}">
                <p14:modId xmlns:p14="http://schemas.microsoft.com/office/powerpoint/2010/main" val="1614751583"/>
              </p:ext>
            </p:extLst>
          </p:nvPr>
        </p:nvGraphicFramePr>
        <p:xfrm>
          <a:off x="116632" y="6039113"/>
          <a:ext cx="6624735" cy="364236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100" b="1" dirty="0" smtClean="0"/>
                        <a:t>Mots</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a:t>
                      </a:r>
                      <a:r>
                        <a:rPr lang="fr-FR" sz="1100" dirty="0" smtClean="0">
                          <a:latin typeface="+mn-lt"/>
                        </a:rPr>
                        <a:t> : un</a:t>
                      </a:r>
                      <a:r>
                        <a:rPr lang="fr-FR" sz="1100" baseline="0" dirty="0" smtClean="0">
                          <a:latin typeface="+mn-lt"/>
                        </a:rPr>
                        <a:t> paysan - un serf - un seigneur - une autorisation - une terre - un champ - une céréale - un légume - une jachère - une technique - une façon.</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Verbes</a:t>
                      </a:r>
                      <a:r>
                        <a:rPr lang="fr-FR" sz="1100" dirty="0" smtClean="0">
                          <a:latin typeface="+mn-lt"/>
                        </a:rPr>
                        <a:t> : appartenir - vendre - donner - déménager</a:t>
                      </a:r>
                      <a:r>
                        <a:rPr lang="fr-FR" sz="1100" baseline="0" dirty="0" smtClean="0">
                          <a:latin typeface="+mn-lt"/>
                        </a:rPr>
                        <a:t> - laisser.</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Adjectifs</a:t>
                      </a:r>
                      <a:r>
                        <a:rPr lang="fr-FR" sz="1100" dirty="0" smtClean="0">
                          <a:latin typeface="+mn-lt"/>
                        </a:rPr>
                        <a:t> : pauvre - libre -</a:t>
                      </a:r>
                      <a:r>
                        <a:rPr lang="fr-FR" sz="1100" baseline="0" dirty="0" smtClean="0">
                          <a:latin typeface="+mn-lt"/>
                        </a:rPr>
                        <a:t> particulier(ère) - premier(ère) - deuxième - suivant(e) - fertile - autre.</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a:t>
                      </a:r>
                      <a:r>
                        <a:rPr lang="fr-FR" sz="1100" b="1" baseline="0" dirty="0" smtClean="0">
                          <a:latin typeface="+mn-lt"/>
                        </a:rPr>
                        <a:t> invariables </a:t>
                      </a:r>
                      <a:r>
                        <a:rPr lang="fr-FR" sz="1100" baseline="0" dirty="0" smtClean="0">
                          <a:latin typeface="+mn-lt"/>
                        </a:rPr>
                        <a:t>: très - sans.</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100" b="1" u="sng" dirty="0" smtClean="0"/>
                        <a:t>Notions travaillées :</a:t>
                      </a:r>
                    </a:p>
                    <a:p>
                      <a:r>
                        <a:rPr lang="fr-FR" sz="1100" b="0" i="0" u="none" strike="noStrike" kern="1200" baseline="0" dirty="0" smtClean="0">
                          <a:solidFill>
                            <a:schemeClr val="dk1"/>
                          </a:solidFill>
                          <a:latin typeface="+mn-lt"/>
                          <a:ea typeface="+mn-ea"/>
                          <a:cs typeface="+mn-cs"/>
                        </a:rPr>
                        <a:t>* Présent de l’indicatif</a:t>
                      </a:r>
                    </a:p>
                    <a:p>
                      <a:r>
                        <a:rPr lang="fr-FR" sz="1100" b="0" dirty="0" smtClean="0"/>
                        <a:t>* </a:t>
                      </a:r>
                      <a:r>
                        <a:rPr lang="fr-FR" sz="1100" b="0" i="0" u="none" strike="noStrike" kern="1200" baseline="0" dirty="0" smtClean="0">
                          <a:solidFill>
                            <a:schemeClr val="dk1"/>
                          </a:solidFill>
                          <a:latin typeface="+mn-lt"/>
                          <a:ea typeface="+mn-ea"/>
                          <a:cs typeface="+mn-cs"/>
                        </a:rPr>
                        <a:t>Pluriel en s.</a:t>
                      </a:r>
                    </a:p>
                    <a:p>
                      <a:r>
                        <a:rPr lang="fr-FR" sz="1100" b="0" i="0" u="none" strike="noStrike" kern="1200" baseline="0" dirty="0" smtClean="0">
                          <a:solidFill>
                            <a:schemeClr val="dk1"/>
                          </a:solidFill>
                          <a:latin typeface="+mn-lt"/>
                          <a:ea typeface="+mn-ea"/>
                          <a:cs typeface="+mn-cs"/>
                        </a:rPr>
                        <a:t>* Accord GN </a:t>
                      </a:r>
                    </a:p>
                    <a:p>
                      <a:r>
                        <a:rPr lang="fr-FR" sz="1100" b="0" i="0" u="none" strike="noStrike" kern="1200" baseline="0" dirty="0" smtClean="0">
                          <a:solidFill>
                            <a:schemeClr val="dk1"/>
                          </a:solidFill>
                          <a:latin typeface="+mn-lt"/>
                          <a:ea typeface="+mn-ea"/>
                          <a:cs typeface="+mn-cs"/>
                        </a:rPr>
                        <a:t>* Accord sujet/verbe </a:t>
                      </a:r>
                    </a:p>
                    <a:p>
                      <a:r>
                        <a:rPr lang="fr-FR" sz="1100" b="0" i="0" u="none" strike="noStrike" kern="1200" baseline="0" dirty="0" smtClean="0">
                          <a:solidFill>
                            <a:schemeClr val="dk1"/>
                          </a:solidFill>
                          <a:latin typeface="+mn-lt"/>
                          <a:ea typeface="+mn-ea"/>
                          <a:cs typeface="+mn-cs"/>
                        </a:rPr>
                        <a:t>* Mots invariables </a:t>
                      </a:r>
                    </a:p>
                    <a:p>
                      <a:r>
                        <a:rPr lang="fr-FR" sz="1100" b="0" i="0" u="none" strike="noStrike" kern="1200" baseline="0" dirty="0" smtClean="0">
                          <a:solidFill>
                            <a:schemeClr val="dk1"/>
                          </a:solidFill>
                          <a:latin typeface="+mn-lt"/>
                          <a:ea typeface="+mn-ea"/>
                          <a:cs typeface="+mn-cs"/>
                        </a:rPr>
                        <a:t>* Homophones grammaticaux (son/sont, et/est, à/a, ou/où)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100" b="1" dirty="0" smtClean="0"/>
                        <a:t>D1</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b="0" i="0" u="none" strike="noStrike" kern="1200" baseline="0" dirty="0" smtClean="0">
                          <a:solidFill>
                            <a:schemeClr val="dk1"/>
                          </a:solidFill>
                          <a:latin typeface="+mn-lt"/>
                          <a:ea typeface="+mn-ea"/>
                          <a:cs typeface="+mn-cs"/>
                        </a:rPr>
                        <a:t>Les paysans, très pauvres, appartiennent à un seigneur. On les appelle les serfs, c’est-à-dire qu’ils ne sont pas libres.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100" b="1" dirty="0" smtClean="0"/>
                        <a:t>D2</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dirty="0" smtClean="0"/>
                        <a:t>Un seigneur peut vendre ou donner ses paysans à un autre seigneur.</a:t>
                      </a:r>
                      <a:r>
                        <a:rPr lang="fr-FR" sz="1100" baseline="0" dirty="0" smtClean="0"/>
                        <a:t> Il faut l’autorisation du seigneur pour marier ses enfants.</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100" b="1" dirty="0" smtClean="0"/>
                        <a:t>D3</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b="0" i="0" u="none" strike="noStrike" kern="1200" baseline="0" dirty="0" smtClean="0">
                          <a:solidFill>
                            <a:schemeClr val="dk1"/>
                          </a:solidFill>
                          <a:latin typeface="+mn-lt"/>
                          <a:ea typeface="+mn-ea"/>
                          <a:cs typeface="+mn-cs"/>
                        </a:rPr>
                        <a:t>Ils cultivent les terres en jachère. Cette technique leur permet de rendre leurs terres plus fertiles.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100" b="1" dirty="0" smtClean="0"/>
                        <a:t>Bilan</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100" b="1" i="0" u="sng" strike="noStrike" kern="1200" baseline="0" dirty="0" smtClean="0">
                          <a:solidFill>
                            <a:schemeClr val="dk1"/>
                          </a:solidFill>
                          <a:latin typeface="+mn-lt"/>
                          <a:ea typeface="+mn-ea"/>
                          <a:cs typeface="+mn-cs"/>
                        </a:rPr>
                        <a:t>La vie des paysans</a:t>
                      </a:r>
                    </a:p>
                    <a:p>
                      <a:r>
                        <a:rPr lang="fr-FR" sz="1100" b="0" i="0" u="none" strike="noStrike" kern="1200" baseline="0" dirty="0" smtClean="0">
                          <a:solidFill>
                            <a:schemeClr val="dk1"/>
                          </a:solidFill>
                          <a:latin typeface="+mn-lt"/>
                          <a:ea typeface="+mn-ea"/>
                          <a:cs typeface="+mn-cs"/>
                        </a:rPr>
                        <a:t>Les paysans sont très pauvres. Les plus pauvres, les serfs, ne sont pas libres. Ils appartiennent à un seigneur qui peut les vendre ou les donner à un autre seigneur. Ils ne peuvent pas déménager ni marier leurs enfants sans l’autorisation du seigneur. Ils cultivent les terres d’une façon particulière : dans un champ, ils sèment des céréales la première année, des légumes la deuxième et ils la laissent en jachère l’année suivante. Cette technique permet de rendre les terres plus fertiles.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grpSp>
        <p:nvGrpSpPr>
          <p:cNvPr id="11" name="Groupe 10"/>
          <p:cNvGrpSpPr/>
          <p:nvPr/>
        </p:nvGrpSpPr>
        <p:grpSpPr>
          <a:xfrm>
            <a:off x="116632" y="5409377"/>
            <a:ext cx="360040" cy="461665"/>
            <a:chOff x="116632" y="1352600"/>
            <a:chExt cx="360040" cy="461665"/>
          </a:xfrm>
        </p:grpSpPr>
        <p:sp>
          <p:nvSpPr>
            <p:cNvPr id="12" name="Ellipse 11"/>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ZoneTexte 13"/>
          <p:cNvSpPr txBox="1"/>
          <p:nvPr/>
        </p:nvSpPr>
        <p:spPr>
          <a:xfrm>
            <a:off x="476672" y="5553393"/>
            <a:ext cx="6192688" cy="307777"/>
          </a:xfrm>
          <a:prstGeom prst="rect">
            <a:avLst/>
          </a:prstGeom>
          <a:noFill/>
        </p:spPr>
        <p:txBody>
          <a:bodyPr wrap="square" rtlCol="0">
            <a:spAutoFit/>
          </a:bodyPr>
          <a:lstStyle/>
          <a:p>
            <a:r>
              <a:rPr lang="fr-FR" sz="1400" u="sng" dirty="0" smtClean="0">
                <a:latin typeface="SimpleRonde" pitchFamily="2" charset="0"/>
              </a:rPr>
              <a:t>Dictées de la semaine 2</a:t>
            </a:r>
            <a:endParaRPr lang="fr-FR" sz="1400" u="sng" dirty="0">
              <a:latin typeface="SimpleRonde" pitchFamily="2" charset="0"/>
            </a:endParaRPr>
          </a:p>
        </p:txBody>
      </p:sp>
    </p:spTree>
    <p:extLst>
      <p:ext uri="{BB962C8B-B14F-4D97-AF65-F5344CB8AC3E}">
        <p14:creationId xmlns:p14="http://schemas.microsoft.com/office/powerpoint/2010/main" val="4478400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0"/>
          </p:nvPr>
        </p:nvSpPr>
        <p:spPr/>
        <p:txBody>
          <a:bodyPr/>
          <a:lstStyle/>
          <a:p>
            <a:r>
              <a:rPr lang="fr-FR" dirty="0" smtClean="0"/>
              <a:t>Dictées de la période 4</a:t>
            </a:r>
            <a:endParaRPr lang="fr-FR" dirty="0"/>
          </a:p>
        </p:txBody>
      </p:sp>
      <p:grpSp>
        <p:nvGrpSpPr>
          <p:cNvPr id="6" name="Groupe 5"/>
          <p:cNvGrpSpPr/>
          <p:nvPr/>
        </p:nvGrpSpPr>
        <p:grpSpPr>
          <a:xfrm>
            <a:off x="116632" y="1136576"/>
            <a:ext cx="360040" cy="461665"/>
            <a:chOff x="116632" y="1352600"/>
            <a:chExt cx="360040" cy="461665"/>
          </a:xfrm>
        </p:grpSpPr>
        <p:sp>
          <p:nvSpPr>
            <p:cNvPr id="7" name="Ellipse 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9" name="ZoneTexte 8"/>
          <p:cNvSpPr txBox="1"/>
          <p:nvPr/>
        </p:nvSpPr>
        <p:spPr>
          <a:xfrm>
            <a:off x="476672" y="1280592"/>
            <a:ext cx="6192688" cy="307777"/>
          </a:xfrm>
          <a:prstGeom prst="rect">
            <a:avLst/>
          </a:prstGeom>
          <a:noFill/>
        </p:spPr>
        <p:txBody>
          <a:bodyPr wrap="square" rtlCol="0">
            <a:spAutoFit/>
          </a:bodyPr>
          <a:lstStyle/>
          <a:p>
            <a:r>
              <a:rPr lang="fr-FR" sz="1400" u="sng" dirty="0" smtClean="0">
                <a:latin typeface="SimpleRonde" pitchFamily="2" charset="0"/>
              </a:rPr>
              <a:t>Dictées de la semaine 3</a:t>
            </a:r>
            <a:endParaRPr lang="fr-FR" sz="1400" u="sng" dirty="0">
              <a:latin typeface="SimpleRonde" pitchFamily="2" charset="0"/>
            </a:endParaRPr>
          </a:p>
        </p:txBody>
      </p:sp>
      <p:grpSp>
        <p:nvGrpSpPr>
          <p:cNvPr id="11" name="Groupe 10"/>
          <p:cNvGrpSpPr/>
          <p:nvPr/>
        </p:nvGrpSpPr>
        <p:grpSpPr>
          <a:xfrm>
            <a:off x="116632" y="5385048"/>
            <a:ext cx="360040" cy="461665"/>
            <a:chOff x="116632" y="1352600"/>
            <a:chExt cx="360040" cy="461665"/>
          </a:xfrm>
        </p:grpSpPr>
        <p:sp>
          <p:nvSpPr>
            <p:cNvPr id="12" name="Ellipse 11"/>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4</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ZoneTexte 13"/>
          <p:cNvSpPr txBox="1"/>
          <p:nvPr/>
        </p:nvSpPr>
        <p:spPr>
          <a:xfrm>
            <a:off x="476672" y="5529064"/>
            <a:ext cx="6192688" cy="307777"/>
          </a:xfrm>
          <a:prstGeom prst="rect">
            <a:avLst/>
          </a:prstGeom>
          <a:noFill/>
        </p:spPr>
        <p:txBody>
          <a:bodyPr wrap="square" rtlCol="0">
            <a:spAutoFit/>
          </a:bodyPr>
          <a:lstStyle/>
          <a:p>
            <a:r>
              <a:rPr lang="fr-FR" sz="1400" u="sng" dirty="0" smtClean="0">
                <a:latin typeface="SimpleRonde" pitchFamily="2" charset="0"/>
              </a:rPr>
              <a:t>Dictées de la semaine 4</a:t>
            </a:r>
            <a:endParaRPr lang="fr-FR" sz="1400" u="sng" dirty="0">
              <a:latin typeface="SimpleRonde" pitchFamily="2" charset="0"/>
            </a:endParaRPr>
          </a:p>
        </p:txBody>
      </p:sp>
      <p:graphicFrame>
        <p:nvGraphicFramePr>
          <p:cNvPr id="15" name="Tableau 14"/>
          <p:cNvGraphicFramePr>
            <a:graphicFrameLocks noGrp="1"/>
          </p:cNvGraphicFramePr>
          <p:nvPr>
            <p:extLst>
              <p:ext uri="{D42A27DB-BD31-4B8C-83A1-F6EECF244321}">
                <p14:modId xmlns:p14="http://schemas.microsoft.com/office/powerpoint/2010/main" val="1581788847"/>
              </p:ext>
            </p:extLst>
          </p:nvPr>
        </p:nvGraphicFramePr>
        <p:xfrm>
          <a:off x="116632" y="1814265"/>
          <a:ext cx="6624735" cy="347472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a:t>
                      </a:r>
                      <a:r>
                        <a:rPr lang="fr-FR" sz="1100" dirty="0" smtClean="0">
                          <a:latin typeface="+mn-lt"/>
                        </a:rPr>
                        <a:t> : un peuple - un barbare</a:t>
                      </a:r>
                      <a:r>
                        <a:rPr lang="fr-FR" sz="1100" baseline="0" dirty="0" smtClean="0">
                          <a:latin typeface="+mn-lt"/>
                        </a:rPr>
                        <a:t> - un guerrier - une époque - un royaume - une guerre - un voisin - une mort - un chef - une partie.</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Verbes</a:t>
                      </a:r>
                      <a:r>
                        <a:rPr lang="fr-FR" sz="1100" dirty="0" smtClean="0">
                          <a:latin typeface="+mn-lt"/>
                        </a:rPr>
                        <a:t> : envahir - se partager</a:t>
                      </a:r>
                      <a:r>
                        <a:rPr lang="fr-FR" sz="1100" baseline="0" dirty="0" smtClean="0">
                          <a:latin typeface="+mn-lt"/>
                        </a:rPr>
                        <a:t> - régner - provoquer.</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Adjectifs</a:t>
                      </a:r>
                      <a:r>
                        <a:rPr lang="fr-FR" sz="1100" dirty="0" smtClean="0">
                          <a:latin typeface="+mn-lt"/>
                        </a:rPr>
                        <a:t> : actuel(le)</a:t>
                      </a:r>
                      <a:r>
                        <a:rPr lang="fr-FR" sz="1100" baseline="0" dirty="0" smtClean="0">
                          <a:latin typeface="+mn-lt"/>
                        </a:rPr>
                        <a:t> - nombreux(</a:t>
                      </a:r>
                      <a:r>
                        <a:rPr lang="fr-FR" sz="1100" baseline="0" dirty="0" err="1" smtClean="0">
                          <a:latin typeface="+mn-lt"/>
                        </a:rPr>
                        <a:t>euse</a:t>
                      </a:r>
                      <a:r>
                        <a:rPr lang="fr-FR" sz="1100" baseline="0" dirty="0" smtClean="0">
                          <a:latin typeface="+mn-lt"/>
                        </a:rPr>
                        <a:t>) - grand(e).</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a:t>
                      </a:r>
                      <a:r>
                        <a:rPr lang="fr-FR" sz="1100" b="1" baseline="0" dirty="0" smtClean="0">
                          <a:latin typeface="+mn-lt"/>
                        </a:rPr>
                        <a:t> invariables </a:t>
                      </a:r>
                      <a:r>
                        <a:rPr lang="fr-FR" sz="1100" baseline="0" dirty="0" smtClean="0">
                          <a:latin typeface="+mn-lt"/>
                        </a:rPr>
                        <a:t>: chacun - l’un d’eux - contre.</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100" b="1" u="sng" dirty="0" smtClean="0"/>
                        <a:t>Notions travaillées :</a:t>
                      </a:r>
                    </a:p>
                    <a:p>
                      <a:r>
                        <a:rPr lang="fr-FR" sz="1100" b="0" i="0" u="none" strike="noStrike" kern="1200" baseline="0" dirty="0" smtClean="0">
                          <a:solidFill>
                            <a:schemeClr val="dk1"/>
                          </a:solidFill>
                          <a:latin typeface="+mn-lt"/>
                          <a:ea typeface="+mn-ea"/>
                          <a:cs typeface="+mn-cs"/>
                        </a:rPr>
                        <a:t>* Passé simple</a:t>
                      </a:r>
                    </a:p>
                    <a:p>
                      <a:r>
                        <a:rPr lang="fr-FR" sz="1100" b="0" i="0" u="none" strike="noStrike" kern="1200" baseline="0" dirty="0" smtClean="0">
                          <a:solidFill>
                            <a:schemeClr val="dk1"/>
                          </a:solidFill>
                          <a:latin typeface="+mn-lt"/>
                          <a:ea typeface="+mn-ea"/>
                          <a:cs typeface="+mn-cs"/>
                        </a:rPr>
                        <a:t>* Imparfait</a:t>
                      </a:r>
                    </a:p>
                    <a:p>
                      <a:r>
                        <a:rPr lang="fr-FR" sz="1100" b="0" i="0" u="none" strike="noStrike" kern="1200" baseline="0" dirty="0" smtClean="0">
                          <a:solidFill>
                            <a:schemeClr val="dk1"/>
                          </a:solidFill>
                          <a:latin typeface="+mn-lt"/>
                          <a:ea typeface="+mn-ea"/>
                          <a:cs typeface="+mn-cs"/>
                        </a:rPr>
                        <a:t>* Accord GN </a:t>
                      </a:r>
                    </a:p>
                    <a:p>
                      <a:r>
                        <a:rPr lang="fr-FR" sz="1100" b="0" i="0" u="none" strike="noStrike" kern="1200" baseline="0" dirty="0" smtClean="0">
                          <a:solidFill>
                            <a:schemeClr val="dk1"/>
                          </a:solidFill>
                          <a:latin typeface="+mn-lt"/>
                          <a:ea typeface="+mn-ea"/>
                          <a:cs typeface="+mn-cs"/>
                        </a:rPr>
                        <a:t>* Accord sujet/verbe </a:t>
                      </a:r>
                    </a:p>
                    <a:p>
                      <a:r>
                        <a:rPr lang="fr-FR" sz="1100" b="0" i="0" u="none" strike="noStrike" kern="1200" baseline="0" dirty="0" smtClean="0">
                          <a:solidFill>
                            <a:schemeClr val="dk1"/>
                          </a:solidFill>
                          <a:latin typeface="+mn-lt"/>
                          <a:ea typeface="+mn-ea"/>
                          <a:cs typeface="+mn-cs"/>
                        </a:rPr>
                        <a:t>* Mots invariables </a:t>
                      </a:r>
                    </a:p>
                    <a:p>
                      <a:r>
                        <a:rPr lang="fr-FR" sz="1100" b="0" i="0" u="none" strike="noStrike" kern="1200" baseline="0" dirty="0" smtClean="0">
                          <a:solidFill>
                            <a:schemeClr val="dk1"/>
                          </a:solidFill>
                          <a:latin typeface="+mn-lt"/>
                          <a:ea typeface="+mn-ea"/>
                          <a:cs typeface="+mn-cs"/>
                        </a:rPr>
                        <a:t>* Homophones grammaticaux (ses/ces, a/à, ce/se)</a:t>
                      </a:r>
                    </a:p>
                    <a:p>
                      <a:endParaRPr lang="fr-FR" sz="11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dirty="0" smtClean="0"/>
                        <a:t>Il y </a:t>
                      </a:r>
                      <a:r>
                        <a:rPr lang="fr-FR" sz="1100" smtClean="0"/>
                        <a:t>a mille</a:t>
                      </a:r>
                      <a:r>
                        <a:rPr lang="fr-FR" sz="1100" baseline="0" smtClean="0"/>
                        <a:t>-six-cents </a:t>
                      </a:r>
                      <a:r>
                        <a:rPr lang="fr-FR" sz="1100" baseline="0" dirty="0" smtClean="0"/>
                        <a:t>ans, les peuples barbares envahirent l’actuelle France, appelée à l’époque, la Gaule. </a:t>
                      </a:r>
                      <a:r>
                        <a:rPr lang="fr-FR" sz="1100" dirty="0" smtClean="0"/>
                        <a:t>Ces barbares étaient des guerriers.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dirty="0" smtClean="0"/>
                        <a:t>A cette</a:t>
                      </a:r>
                      <a:r>
                        <a:rPr lang="fr-FR" sz="1100" baseline="0" dirty="0" smtClean="0"/>
                        <a:t> époque, trois peuples régnaient sur la Gaule et se la partageaient. L’un d’eux était le peuple des Francs.</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dirty="0" smtClean="0"/>
                        <a:t>Clovis devint</a:t>
                      </a:r>
                      <a:r>
                        <a:rPr lang="fr-FR" sz="1100" baseline="0" dirty="0" smtClean="0"/>
                        <a:t> le roi des Francs à l’âge de quinze ans et provoqua de nombreuses guerres contre </a:t>
                      </a:r>
                      <a:r>
                        <a:rPr lang="fr-FR" sz="1100" baseline="0" smtClean="0"/>
                        <a:t>ses voisins.</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100" b="1" i="0" u="sng" strike="noStrike" kern="1200" baseline="0" dirty="0" smtClean="0">
                          <a:solidFill>
                            <a:schemeClr val="dk1"/>
                          </a:solidFill>
                          <a:latin typeface="+mn-lt"/>
                          <a:ea typeface="+mn-ea"/>
                          <a:cs typeface="+mn-cs"/>
                        </a:rPr>
                        <a:t>L’histoire des Mérovingiens</a:t>
                      </a:r>
                    </a:p>
                    <a:p>
                      <a:r>
                        <a:rPr lang="fr-FR" sz="1100" b="0" i="0" u="none" strike="noStrike" kern="1200" baseline="0" dirty="0" smtClean="0">
                          <a:solidFill>
                            <a:schemeClr val="dk1"/>
                          </a:solidFill>
                          <a:latin typeface="+mn-lt"/>
                          <a:ea typeface="+mn-ea"/>
                          <a:cs typeface="+mn-cs"/>
                        </a:rPr>
                        <a:t>Il y a mille-six-cents ans, des peuples barbares envahirent le territoire de l’actuelle France. Ces barbares étaient des guerriers. A cette époque, trois peuples se partageaient la Gaule. Chacun régnait sur un royaume. L’un d’eux était le peuple des </a:t>
                      </a:r>
                      <a:r>
                        <a:rPr lang="fr-FR" sz="1100" b="0" i="0" u="sng" strike="noStrike" kern="1200" baseline="0" dirty="0" smtClean="0">
                          <a:solidFill>
                            <a:schemeClr val="dk1"/>
                          </a:solidFill>
                          <a:latin typeface="+mn-lt"/>
                          <a:ea typeface="+mn-ea"/>
                          <a:cs typeface="+mn-cs"/>
                        </a:rPr>
                        <a:t>Francs</a:t>
                      </a:r>
                      <a:r>
                        <a:rPr lang="fr-FR" sz="1100" b="0" i="0" u="none" strike="noStrike" kern="1200" baseline="0" dirty="0" smtClean="0">
                          <a:solidFill>
                            <a:schemeClr val="dk1"/>
                          </a:solidFill>
                          <a:latin typeface="+mn-lt"/>
                          <a:ea typeface="+mn-ea"/>
                          <a:cs typeface="+mn-cs"/>
                        </a:rPr>
                        <a:t>. A quinze ans, </a:t>
                      </a:r>
                      <a:r>
                        <a:rPr lang="fr-FR" sz="1100" b="0" i="0" u="sng" strike="noStrike" kern="1200" baseline="0" dirty="0" smtClean="0">
                          <a:solidFill>
                            <a:schemeClr val="dk1"/>
                          </a:solidFill>
                          <a:latin typeface="+mn-lt"/>
                          <a:ea typeface="+mn-ea"/>
                          <a:cs typeface="+mn-cs"/>
                        </a:rPr>
                        <a:t>Clovis</a:t>
                      </a:r>
                      <a:r>
                        <a:rPr lang="fr-FR" sz="1100" b="0" i="0" u="none" strike="noStrike" kern="1200" baseline="0" dirty="0" smtClean="0">
                          <a:solidFill>
                            <a:schemeClr val="dk1"/>
                          </a:solidFill>
                          <a:latin typeface="+mn-lt"/>
                          <a:ea typeface="+mn-ea"/>
                          <a:cs typeface="+mn-cs"/>
                        </a:rPr>
                        <a:t> devint le roi des </a:t>
                      </a:r>
                      <a:r>
                        <a:rPr lang="fr-FR" sz="1100" b="0" i="0" u="sng" strike="noStrike" kern="1200" baseline="0" dirty="0" smtClean="0">
                          <a:solidFill>
                            <a:schemeClr val="dk1"/>
                          </a:solidFill>
                          <a:latin typeface="+mn-lt"/>
                          <a:ea typeface="+mn-ea"/>
                          <a:cs typeface="+mn-cs"/>
                        </a:rPr>
                        <a:t>Franc</a:t>
                      </a:r>
                      <a:r>
                        <a:rPr lang="fr-FR" sz="1100" b="0" i="0" u="none" strike="noStrike" kern="1200" baseline="0" dirty="0" smtClean="0">
                          <a:solidFill>
                            <a:schemeClr val="dk1"/>
                          </a:solidFill>
                          <a:latin typeface="+mn-lt"/>
                          <a:ea typeface="+mn-ea"/>
                          <a:cs typeface="+mn-cs"/>
                        </a:rPr>
                        <a:t>s. Il provoqua de nombreuses guerres contre ses voisins. A sa mort, il était le chef de la plus grande partie de la Gaule.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graphicFrame>
        <p:nvGraphicFramePr>
          <p:cNvPr id="16" name="Tableau 15"/>
          <p:cNvGraphicFramePr>
            <a:graphicFrameLocks noGrp="1"/>
          </p:cNvGraphicFramePr>
          <p:nvPr>
            <p:extLst>
              <p:ext uri="{D42A27DB-BD31-4B8C-83A1-F6EECF244321}">
                <p14:modId xmlns:p14="http://schemas.microsoft.com/office/powerpoint/2010/main" val="65183909"/>
              </p:ext>
            </p:extLst>
          </p:nvPr>
        </p:nvGraphicFramePr>
        <p:xfrm>
          <a:off x="116632" y="5990729"/>
          <a:ext cx="6624735" cy="364236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a:t>
                      </a:r>
                      <a:r>
                        <a:rPr lang="fr-FR" sz="1100" dirty="0" smtClean="0">
                          <a:latin typeface="+mn-lt"/>
                        </a:rPr>
                        <a:t> : un savant - une source</a:t>
                      </a:r>
                      <a:r>
                        <a:rPr lang="fr-FR" sz="1100" baseline="0" dirty="0" smtClean="0">
                          <a:latin typeface="+mn-lt"/>
                        </a:rPr>
                        <a:t> - une énergie - l’électricité - un combustible - un carburant - une production - un courant - un océan - une hélice - la permanence.</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Verbes</a:t>
                      </a:r>
                      <a:r>
                        <a:rPr lang="fr-FR" sz="1100" dirty="0" smtClean="0">
                          <a:latin typeface="+mn-lt"/>
                        </a:rPr>
                        <a:t> : essayer - produire</a:t>
                      </a:r>
                      <a:r>
                        <a:rPr lang="fr-FR" sz="1100" baseline="0" dirty="0" smtClean="0">
                          <a:latin typeface="+mn-lt"/>
                        </a:rPr>
                        <a:t> - remplacer - nécessiter - installer - générer - polluer.</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Adjectifs</a:t>
                      </a:r>
                      <a:r>
                        <a:rPr lang="fr-FR" sz="1100" dirty="0" smtClean="0">
                          <a:latin typeface="+mn-lt"/>
                        </a:rPr>
                        <a:t> : polluant(e) - actuel(le) - sous-marin(e) - puissant(e)</a:t>
                      </a:r>
                      <a:r>
                        <a:rPr lang="fr-FR" sz="1100" baseline="0" dirty="0" smtClean="0">
                          <a:latin typeface="+mn-lt"/>
                        </a:rPr>
                        <a:t>.</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a:t>
                      </a:r>
                      <a:r>
                        <a:rPr lang="fr-FR" sz="1100" b="1" baseline="0" dirty="0" smtClean="0">
                          <a:latin typeface="+mn-lt"/>
                        </a:rPr>
                        <a:t> invariables </a:t>
                      </a:r>
                      <a:r>
                        <a:rPr lang="fr-FR" sz="1100" baseline="0" dirty="0" smtClean="0">
                          <a:latin typeface="+mn-lt"/>
                        </a:rPr>
                        <a:t>: moins - mais - beaucoup - sans.</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100" b="1" u="sng" dirty="0" smtClean="0"/>
                        <a:t>Notions travaillées :</a:t>
                      </a:r>
                    </a:p>
                    <a:p>
                      <a:r>
                        <a:rPr lang="fr-FR" sz="1100" b="0" i="0" u="none" strike="noStrike" kern="1200" baseline="0" dirty="0" smtClean="0">
                          <a:solidFill>
                            <a:schemeClr val="dk1"/>
                          </a:solidFill>
                          <a:latin typeface="+mn-lt"/>
                          <a:ea typeface="+mn-ea"/>
                          <a:cs typeface="+mn-cs"/>
                        </a:rPr>
                        <a:t>* Le présent de l’indicatif</a:t>
                      </a:r>
                    </a:p>
                    <a:p>
                      <a:r>
                        <a:rPr lang="fr-FR" sz="1100" b="0" dirty="0" smtClean="0"/>
                        <a:t>* </a:t>
                      </a:r>
                      <a:r>
                        <a:rPr lang="fr-FR" sz="1100" b="0" i="0" u="none" strike="noStrike" kern="1200" baseline="0" dirty="0" smtClean="0">
                          <a:solidFill>
                            <a:schemeClr val="dk1"/>
                          </a:solidFill>
                          <a:latin typeface="+mn-lt"/>
                          <a:ea typeface="+mn-ea"/>
                          <a:cs typeface="+mn-cs"/>
                        </a:rPr>
                        <a:t>Pluriel en s </a:t>
                      </a:r>
                    </a:p>
                    <a:p>
                      <a:r>
                        <a:rPr lang="fr-FR" sz="1100" b="0" i="0" u="none" strike="noStrike" kern="1200" baseline="0" dirty="0" smtClean="0">
                          <a:solidFill>
                            <a:schemeClr val="dk1"/>
                          </a:solidFill>
                          <a:latin typeface="+mn-lt"/>
                          <a:ea typeface="+mn-ea"/>
                          <a:cs typeface="+mn-cs"/>
                        </a:rPr>
                        <a:t>* Accord GN </a:t>
                      </a:r>
                    </a:p>
                    <a:p>
                      <a:r>
                        <a:rPr lang="fr-FR" sz="1100" b="0" i="0" u="none" strike="noStrike" kern="1200" baseline="0" dirty="0" smtClean="0">
                          <a:solidFill>
                            <a:schemeClr val="dk1"/>
                          </a:solidFill>
                          <a:latin typeface="+mn-lt"/>
                          <a:ea typeface="+mn-ea"/>
                          <a:cs typeface="+mn-cs"/>
                        </a:rPr>
                        <a:t>* Accord sujet/verbe </a:t>
                      </a:r>
                    </a:p>
                    <a:p>
                      <a:r>
                        <a:rPr lang="fr-FR" sz="1100" b="0" i="0" u="none" strike="noStrike" kern="1200" baseline="0" dirty="0" smtClean="0">
                          <a:solidFill>
                            <a:schemeClr val="dk1"/>
                          </a:solidFill>
                          <a:latin typeface="+mn-lt"/>
                          <a:ea typeface="+mn-ea"/>
                          <a:cs typeface="+mn-cs"/>
                        </a:rPr>
                        <a:t>* Mots invariables</a:t>
                      </a:r>
                    </a:p>
                    <a:p>
                      <a:r>
                        <a:rPr lang="fr-FR" sz="1100" b="0" i="0" u="none" strike="noStrike" kern="1200" baseline="0" dirty="0" smtClean="0">
                          <a:solidFill>
                            <a:schemeClr val="dk1"/>
                          </a:solidFill>
                          <a:latin typeface="+mn-lt"/>
                          <a:ea typeface="+mn-ea"/>
                          <a:cs typeface="+mn-cs"/>
                        </a:rPr>
                        <a:t>* Homophones grammaticaux (se/ce, ou/où, mais/mes, a/à)</a:t>
                      </a:r>
                    </a:p>
                    <a:p>
                      <a:r>
                        <a:rPr lang="fr-FR" sz="1100" b="0" i="0" u="none" strike="noStrike" kern="1200" baseline="0" dirty="0" smtClean="0">
                          <a:solidFill>
                            <a:schemeClr val="dk1"/>
                          </a:solidFill>
                          <a:latin typeface="+mn-lt"/>
                          <a:ea typeface="+mn-ea"/>
                          <a:cs typeface="+mn-cs"/>
                        </a:rPr>
                        <a:t>* Infinitif </a:t>
                      </a:r>
                      <a:r>
                        <a:rPr lang="fr-FR" sz="1100" b="0" i="0" u="none" strike="noStrike" kern="1200" baseline="0" smtClean="0">
                          <a:solidFill>
                            <a:schemeClr val="dk1"/>
                          </a:solidFill>
                          <a:latin typeface="+mn-lt"/>
                          <a:ea typeface="+mn-ea"/>
                          <a:cs typeface="+mn-cs"/>
                        </a:rPr>
                        <a:t>après préposition</a:t>
                      </a:r>
                      <a:endParaRPr lang="fr-FR" sz="1100" b="0" i="0" u="none" strike="noStrike" kern="1200" baseline="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b="0" i="0" u="none" strike="noStrike" kern="1200" baseline="0" dirty="0" smtClean="0">
                          <a:solidFill>
                            <a:schemeClr val="dk1"/>
                          </a:solidFill>
                          <a:latin typeface="+mn-lt"/>
                          <a:ea typeface="+mn-ea"/>
                          <a:cs typeface="+mn-cs"/>
                        </a:rPr>
                        <a:t>On essaie de trouver des sources d’énergie moins polluantes pour faire avancer les voitures. La pile à combustible remplacera les carburants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dirty="0" smtClean="0"/>
                        <a:t>La pile à</a:t>
                      </a:r>
                      <a:r>
                        <a:rPr lang="fr-FR" sz="1100" baseline="0" dirty="0" smtClean="0"/>
                        <a:t> combustible nécessitera la production de beaucoup d’hydrogène mais génèrera de l’électricité sans polluer.</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b="0" i="0" u="none" strike="noStrike" kern="1200" baseline="0" dirty="0" smtClean="0">
                          <a:solidFill>
                            <a:schemeClr val="dk1"/>
                          </a:solidFill>
                          <a:latin typeface="+mn-lt"/>
                          <a:ea typeface="+mn-ea"/>
                          <a:cs typeface="+mn-cs"/>
                        </a:rPr>
                        <a:t>Des moulins sous-marins seront installés dans la mer. Ils utiliseront les puissants courants marins de l’océan pour produire de l’électricité.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100" b="1" i="0" u="sng" strike="noStrike" kern="1200" baseline="0" dirty="0" smtClean="0">
                          <a:solidFill>
                            <a:schemeClr val="dk1"/>
                          </a:solidFill>
                          <a:latin typeface="+mn-lt"/>
                          <a:ea typeface="+mn-ea"/>
                          <a:cs typeface="+mn-cs"/>
                        </a:rPr>
                        <a:t>L’énergie du futur</a:t>
                      </a:r>
                    </a:p>
                    <a:p>
                      <a:r>
                        <a:rPr lang="fr-FR" sz="1100" b="0" i="0" u="none" strike="noStrike" kern="1200" baseline="0" dirty="0" smtClean="0">
                          <a:solidFill>
                            <a:schemeClr val="dk1"/>
                          </a:solidFill>
                          <a:latin typeface="+mn-lt"/>
                          <a:ea typeface="+mn-ea"/>
                          <a:cs typeface="+mn-cs"/>
                        </a:rPr>
                        <a:t>Des savants essaient de trouver des sources d’énergie moins polluantes pour produire de l’électricité ou faire avancer les voitures. Utilisée dans des voitures, la pile à combustible devra servir à remplacer les carburants actuels mais elle nécessitera la production de beaucoup d’</a:t>
                      </a:r>
                      <a:r>
                        <a:rPr lang="fr-FR" sz="1100" b="0" i="0" u="sng" strike="noStrike" kern="1200" baseline="0" dirty="0" smtClean="0">
                          <a:solidFill>
                            <a:schemeClr val="dk1"/>
                          </a:solidFill>
                          <a:latin typeface="+mn-lt"/>
                          <a:ea typeface="+mn-ea"/>
                          <a:cs typeface="+mn-cs"/>
                        </a:rPr>
                        <a:t>hydrogène.</a:t>
                      </a:r>
                    </a:p>
                    <a:p>
                      <a:r>
                        <a:rPr lang="fr-FR" sz="1100" b="0" i="0" u="none" strike="noStrike" kern="1200" baseline="0" dirty="0" smtClean="0">
                          <a:solidFill>
                            <a:schemeClr val="dk1"/>
                          </a:solidFill>
                          <a:latin typeface="+mn-lt"/>
                          <a:ea typeface="+mn-ea"/>
                          <a:cs typeface="+mn-cs"/>
                        </a:rPr>
                        <a:t>Des moulins sous-marins seront installés dans la mer. Les puissants courants  marins des océans feront tourner leurs hélices en permanence ce qui génèrera de l’électricité sans polluer.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spTree>
    <p:extLst>
      <p:ext uri="{BB962C8B-B14F-4D97-AF65-F5344CB8AC3E}">
        <p14:creationId xmlns:p14="http://schemas.microsoft.com/office/powerpoint/2010/main" val="34008120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0"/>
          </p:nvPr>
        </p:nvSpPr>
        <p:spPr/>
        <p:txBody>
          <a:bodyPr/>
          <a:lstStyle/>
          <a:p>
            <a:r>
              <a:rPr lang="fr-FR" dirty="0" smtClean="0"/>
              <a:t>Dictées de la période 4</a:t>
            </a:r>
            <a:endParaRPr lang="fr-FR" dirty="0"/>
          </a:p>
        </p:txBody>
      </p:sp>
      <p:grpSp>
        <p:nvGrpSpPr>
          <p:cNvPr id="6" name="Groupe 5"/>
          <p:cNvGrpSpPr/>
          <p:nvPr/>
        </p:nvGrpSpPr>
        <p:grpSpPr>
          <a:xfrm>
            <a:off x="116632" y="1136576"/>
            <a:ext cx="360040" cy="461665"/>
            <a:chOff x="116632" y="1352600"/>
            <a:chExt cx="360040" cy="461665"/>
          </a:xfrm>
        </p:grpSpPr>
        <p:sp>
          <p:nvSpPr>
            <p:cNvPr id="7" name="Ellipse 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5</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9" name="ZoneTexte 8"/>
          <p:cNvSpPr txBox="1"/>
          <p:nvPr/>
        </p:nvSpPr>
        <p:spPr>
          <a:xfrm>
            <a:off x="476672" y="1280592"/>
            <a:ext cx="6192688" cy="307777"/>
          </a:xfrm>
          <a:prstGeom prst="rect">
            <a:avLst/>
          </a:prstGeom>
          <a:noFill/>
        </p:spPr>
        <p:txBody>
          <a:bodyPr wrap="square" rtlCol="0">
            <a:spAutoFit/>
          </a:bodyPr>
          <a:lstStyle/>
          <a:p>
            <a:r>
              <a:rPr lang="fr-FR" sz="1400" u="sng" dirty="0" smtClean="0">
                <a:latin typeface="SimpleRonde" pitchFamily="2" charset="0"/>
              </a:rPr>
              <a:t>Dictées de la semaine 5</a:t>
            </a:r>
            <a:endParaRPr lang="fr-FR" sz="1400" u="sng" dirty="0">
              <a:latin typeface="SimpleRonde" pitchFamily="2" charset="0"/>
            </a:endParaRPr>
          </a:p>
        </p:txBody>
      </p:sp>
      <p:grpSp>
        <p:nvGrpSpPr>
          <p:cNvPr id="11" name="Groupe 10"/>
          <p:cNvGrpSpPr/>
          <p:nvPr/>
        </p:nvGrpSpPr>
        <p:grpSpPr>
          <a:xfrm>
            <a:off x="116632" y="5385048"/>
            <a:ext cx="360040" cy="461665"/>
            <a:chOff x="116632" y="1352600"/>
            <a:chExt cx="360040" cy="461665"/>
          </a:xfrm>
        </p:grpSpPr>
        <p:sp>
          <p:nvSpPr>
            <p:cNvPr id="12" name="Ellipse 11"/>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6</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ZoneTexte 13"/>
          <p:cNvSpPr txBox="1"/>
          <p:nvPr/>
        </p:nvSpPr>
        <p:spPr>
          <a:xfrm>
            <a:off x="476672" y="5529064"/>
            <a:ext cx="6192688" cy="307777"/>
          </a:xfrm>
          <a:prstGeom prst="rect">
            <a:avLst/>
          </a:prstGeom>
          <a:noFill/>
        </p:spPr>
        <p:txBody>
          <a:bodyPr wrap="square" rtlCol="0">
            <a:spAutoFit/>
          </a:bodyPr>
          <a:lstStyle/>
          <a:p>
            <a:r>
              <a:rPr lang="fr-FR" sz="1400" u="sng" dirty="0" smtClean="0">
                <a:latin typeface="SimpleRonde" pitchFamily="2" charset="0"/>
              </a:rPr>
              <a:t>Dictées de la semaine 6</a:t>
            </a:r>
            <a:endParaRPr lang="fr-FR" sz="1400" u="sng" dirty="0">
              <a:latin typeface="SimpleRonde" pitchFamily="2" charset="0"/>
            </a:endParaRPr>
          </a:p>
        </p:txBody>
      </p:sp>
      <p:graphicFrame>
        <p:nvGraphicFramePr>
          <p:cNvPr id="15" name="Tableau 14"/>
          <p:cNvGraphicFramePr>
            <a:graphicFrameLocks noGrp="1"/>
          </p:cNvGraphicFramePr>
          <p:nvPr>
            <p:extLst>
              <p:ext uri="{D42A27DB-BD31-4B8C-83A1-F6EECF244321}">
                <p14:modId xmlns:p14="http://schemas.microsoft.com/office/powerpoint/2010/main" val="2809716817"/>
              </p:ext>
            </p:extLst>
          </p:nvPr>
        </p:nvGraphicFramePr>
        <p:xfrm>
          <a:off x="116632" y="1742257"/>
          <a:ext cx="6624735" cy="347472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a:t>
                      </a:r>
                      <a:r>
                        <a:rPr lang="fr-FR" sz="1100" dirty="0" smtClean="0">
                          <a:latin typeface="+mn-lt"/>
                        </a:rPr>
                        <a:t> :</a:t>
                      </a:r>
                      <a:r>
                        <a:rPr lang="fr-FR" sz="1100" baseline="0" dirty="0" smtClean="0">
                          <a:latin typeface="+mn-lt"/>
                        </a:rPr>
                        <a:t> une ville - un habitant - un citadin - une commune - un service - une région - un commerce - une banque - un hôpital - un exode - une campagne - une population - une banlieue.</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Verbes</a:t>
                      </a:r>
                      <a:r>
                        <a:rPr lang="fr-FR" sz="1100" dirty="0" smtClean="0">
                          <a:latin typeface="+mn-lt"/>
                        </a:rPr>
                        <a:t> : entourer</a:t>
                      </a:r>
                      <a:r>
                        <a:rPr lang="fr-FR" sz="1100" baseline="0" dirty="0" smtClean="0">
                          <a:latin typeface="+mn-lt"/>
                        </a:rPr>
                        <a:t> - accueillir - développer.</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Adjectifs</a:t>
                      </a:r>
                      <a:r>
                        <a:rPr lang="fr-FR" sz="1100" dirty="0" smtClean="0">
                          <a:latin typeface="+mn-lt"/>
                        </a:rPr>
                        <a:t> : regroupé(e) - peuplé(e) - équipé(e) - rural(e).</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a:t>
                      </a:r>
                      <a:r>
                        <a:rPr lang="fr-FR" sz="1100" b="1" baseline="0" dirty="0" smtClean="0">
                          <a:latin typeface="+mn-lt"/>
                        </a:rPr>
                        <a:t> invariables </a:t>
                      </a:r>
                      <a:r>
                        <a:rPr lang="fr-FR" sz="1100" baseline="0" dirty="0" smtClean="0">
                          <a:latin typeface="+mn-lt"/>
                        </a:rPr>
                        <a:t>: lorsque - mieux - beaucoup.</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100" b="1" u="sng" dirty="0" smtClean="0"/>
                        <a:t>Notions travaillées :</a:t>
                      </a:r>
                    </a:p>
                    <a:p>
                      <a:r>
                        <a:rPr lang="fr-FR" sz="1100" b="0" i="0" u="none" strike="noStrike" kern="1200" baseline="0" dirty="0" smtClean="0">
                          <a:solidFill>
                            <a:schemeClr val="dk1"/>
                          </a:solidFill>
                          <a:latin typeface="+mn-lt"/>
                          <a:ea typeface="+mn-ea"/>
                          <a:cs typeface="+mn-cs"/>
                        </a:rPr>
                        <a:t>* Présent de l’indicatif</a:t>
                      </a:r>
                    </a:p>
                    <a:p>
                      <a:r>
                        <a:rPr lang="fr-FR" sz="1100" b="0" i="0" u="none" strike="noStrike" kern="1200" baseline="0" dirty="0" smtClean="0">
                          <a:solidFill>
                            <a:schemeClr val="dk1"/>
                          </a:solidFill>
                          <a:latin typeface="+mn-lt"/>
                          <a:ea typeface="+mn-ea"/>
                          <a:cs typeface="+mn-cs"/>
                        </a:rPr>
                        <a:t>* Passé composé</a:t>
                      </a:r>
                    </a:p>
                    <a:p>
                      <a:r>
                        <a:rPr lang="fr-FR" sz="1100" b="0" dirty="0" smtClean="0"/>
                        <a:t>* </a:t>
                      </a:r>
                      <a:r>
                        <a:rPr lang="fr-FR" sz="1100" b="0" i="0" u="none" strike="noStrike" kern="1200" baseline="0" dirty="0" smtClean="0">
                          <a:solidFill>
                            <a:schemeClr val="dk1"/>
                          </a:solidFill>
                          <a:latin typeface="+mn-lt"/>
                          <a:ea typeface="+mn-ea"/>
                          <a:cs typeface="+mn-cs"/>
                        </a:rPr>
                        <a:t>Pluriel en s, en x</a:t>
                      </a:r>
                    </a:p>
                    <a:p>
                      <a:r>
                        <a:rPr lang="fr-FR" sz="1100" b="0" i="0" u="none" strike="noStrike" kern="1200" baseline="0" dirty="0" smtClean="0">
                          <a:solidFill>
                            <a:schemeClr val="dk1"/>
                          </a:solidFill>
                          <a:latin typeface="+mn-lt"/>
                          <a:ea typeface="+mn-ea"/>
                          <a:cs typeface="+mn-cs"/>
                        </a:rPr>
                        <a:t>* Accord GN </a:t>
                      </a:r>
                    </a:p>
                    <a:p>
                      <a:pPr marL="0" marR="0" indent="0" algn="l" defTabSz="914400" rtl="0" eaLnBrk="1" fontAlgn="auto" latinLnBrk="0" hangingPunct="1">
                        <a:lnSpc>
                          <a:spcPct val="100000"/>
                        </a:lnSpc>
                        <a:spcBef>
                          <a:spcPts val="0"/>
                        </a:spcBef>
                        <a:spcAft>
                          <a:spcPts val="0"/>
                        </a:spcAft>
                        <a:buClrTx/>
                        <a:buSzTx/>
                        <a:buFontTx/>
                        <a:buNone/>
                        <a:tabLst/>
                        <a:defRPr/>
                      </a:pPr>
                      <a:r>
                        <a:rPr lang="fr-FR" sz="1100" b="0" i="0" u="none" strike="noStrike" kern="1200" baseline="0" dirty="0" smtClean="0">
                          <a:solidFill>
                            <a:schemeClr val="dk1"/>
                          </a:solidFill>
                          <a:latin typeface="+mn-lt"/>
                          <a:ea typeface="+mn-ea"/>
                          <a:cs typeface="+mn-cs"/>
                        </a:rPr>
                        <a:t>* Accord sujet/verbe </a:t>
                      </a:r>
                    </a:p>
                    <a:p>
                      <a:pPr marL="0" marR="0" indent="0" algn="l" defTabSz="914400" rtl="0" eaLnBrk="1" fontAlgn="auto" latinLnBrk="0" hangingPunct="1">
                        <a:lnSpc>
                          <a:spcPct val="100000"/>
                        </a:lnSpc>
                        <a:spcBef>
                          <a:spcPts val="0"/>
                        </a:spcBef>
                        <a:spcAft>
                          <a:spcPts val="0"/>
                        </a:spcAft>
                        <a:buClrTx/>
                        <a:buSzTx/>
                        <a:buFontTx/>
                        <a:buNone/>
                        <a:tabLst/>
                        <a:defRPr/>
                      </a:pPr>
                      <a:r>
                        <a:rPr lang="fr-FR" sz="1100" b="0" i="0" u="none" strike="noStrike" kern="1200" baseline="0" dirty="0" smtClean="0">
                          <a:solidFill>
                            <a:schemeClr val="dk1"/>
                          </a:solidFill>
                          <a:latin typeface="+mn-lt"/>
                          <a:ea typeface="+mn-ea"/>
                          <a:cs typeface="+mn-cs"/>
                        </a:rPr>
                        <a:t>* Mots invariables </a:t>
                      </a:r>
                    </a:p>
                    <a:p>
                      <a:r>
                        <a:rPr lang="fr-FR" sz="1100" b="0" i="0" u="none" strike="noStrike" kern="1200" baseline="0" dirty="0" smtClean="0">
                          <a:solidFill>
                            <a:schemeClr val="dk1"/>
                          </a:solidFill>
                          <a:latin typeface="+mn-lt"/>
                          <a:ea typeface="+mn-ea"/>
                          <a:cs typeface="+mn-cs"/>
                        </a:rPr>
                        <a:t>* Homophones </a:t>
                      </a:r>
                      <a:r>
                        <a:rPr lang="fr-FR" sz="1100" b="0" i="0" u="none" strike="noStrike" kern="1200" baseline="0" smtClean="0">
                          <a:solidFill>
                            <a:schemeClr val="dk1"/>
                          </a:solidFill>
                          <a:latin typeface="+mn-lt"/>
                          <a:ea typeface="+mn-ea"/>
                          <a:cs typeface="+mn-cs"/>
                        </a:rPr>
                        <a:t>grammaticaux (on/ont, son/sont, et/est, a/à, ce/se, s’est/c’est)</a:t>
                      </a:r>
                      <a:endParaRPr lang="fr-FR" sz="1100" b="0" i="0" u="none" strike="noStrike" kern="1200" baseline="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dirty="0" smtClean="0"/>
                        <a:t>On a une ville lorsque plus de deux mille habitants sont regroupés</a:t>
                      </a:r>
                      <a:r>
                        <a:rPr lang="fr-FR" sz="1100" baseline="0" dirty="0" smtClean="0"/>
                        <a:t> dans une commune. Plus elle est peuplée, mieux elle est équipée en services.</a:t>
                      </a:r>
                      <a:endParaRPr lang="fr-FR" sz="11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dirty="0" smtClean="0"/>
                        <a:t>L’exode rural a vidé les campagnes au 19</a:t>
                      </a:r>
                      <a:r>
                        <a:rPr lang="fr-FR" sz="1100" baseline="30000" dirty="0" smtClean="0"/>
                        <a:t>ème</a:t>
                      </a:r>
                      <a:r>
                        <a:rPr lang="fr-FR" sz="1100" baseline="0" dirty="0" smtClean="0"/>
                        <a:t> siècle </a:t>
                      </a:r>
                      <a:r>
                        <a:rPr lang="fr-FR" sz="1100" dirty="0" smtClean="0"/>
                        <a:t>et la population s’est regroupée dans les</a:t>
                      </a:r>
                      <a:r>
                        <a:rPr lang="fr-FR" sz="1100" baseline="0" dirty="0" smtClean="0"/>
                        <a:t> villes.</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dirty="0" smtClean="0"/>
                        <a:t>Les banlieues</a:t>
                      </a:r>
                      <a:r>
                        <a:rPr lang="fr-FR" sz="1100" baseline="0" dirty="0" smtClean="0"/>
                        <a:t> des villes se sont beaucoup développées pour accueillir tous ces nouveaux citadins.</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100" b="1" u="sng" dirty="0" smtClean="0"/>
                        <a:t>Qu’est-ce</a:t>
                      </a:r>
                      <a:r>
                        <a:rPr lang="fr-FR" sz="1100" b="1" u="sng" baseline="0" dirty="0" smtClean="0"/>
                        <a:t> qu’une ville ?</a:t>
                      </a:r>
                      <a:endParaRPr lang="fr-FR" sz="1100" b="1" u="sng" dirty="0" smtClean="0"/>
                    </a:p>
                    <a:p>
                      <a:r>
                        <a:rPr lang="fr-FR" sz="1100" dirty="0" smtClean="0"/>
                        <a:t>On parle de</a:t>
                      </a:r>
                      <a:r>
                        <a:rPr lang="fr-FR" sz="1100" baseline="0" dirty="0" smtClean="0"/>
                        <a:t> ville lorsque plus de deux mille habitants sont regroupés dans une commune. Plus une ville est peuplée, mieux elle est équipée en services pour la région qui l’entoure : commerces, banques, hôpitaux... Au 19</a:t>
                      </a:r>
                      <a:r>
                        <a:rPr lang="fr-FR" sz="1100" baseline="30000" dirty="0" smtClean="0"/>
                        <a:t>ème</a:t>
                      </a:r>
                      <a:r>
                        <a:rPr lang="fr-FR" sz="1100" baseline="0" dirty="0" smtClean="0"/>
                        <a:t> siècle, l’exode rural a vidé les campagnes. La population s’est alors regroupée dans les villes. Pour accueillir les citadins, les banlieues se sont beaucoup développées.</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graphicFrame>
        <p:nvGraphicFramePr>
          <p:cNvPr id="16" name="Tableau 15"/>
          <p:cNvGraphicFramePr>
            <a:graphicFrameLocks noGrp="1"/>
          </p:cNvGraphicFramePr>
          <p:nvPr>
            <p:extLst>
              <p:ext uri="{D42A27DB-BD31-4B8C-83A1-F6EECF244321}">
                <p14:modId xmlns:p14="http://schemas.microsoft.com/office/powerpoint/2010/main" val="3917202769"/>
              </p:ext>
            </p:extLst>
          </p:nvPr>
        </p:nvGraphicFramePr>
        <p:xfrm>
          <a:off x="116632" y="5918721"/>
          <a:ext cx="6624735" cy="364236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a:t>
                      </a:r>
                      <a:r>
                        <a:rPr lang="fr-FR" sz="1100" dirty="0" smtClean="0">
                          <a:latin typeface="+mn-lt"/>
                        </a:rPr>
                        <a:t> : l’agriculture</a:t>
                      </a:r>
                      <a:r>
                        <a:rPr lang="fr-FR" sz="1100" baseline="0" dirty="0" smtClean="0">
                          <a:latin typeface="+mn-lt"/>
                        </a:rPr>
                        <a:t> - l’environnement - la santé - un fertilisant - un engrais - la terre - la viande - le lait - un produit - une place.</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Verbes</a:t>
                      </a:r>
                      <a:r>
                        <a:rPr lang="fr-FR" sz="1100" dirty="0" smtClean="0">
                          <a:latin typeface="+mn-lt"/>
                        </a:rPr>
                        <a:t> : développer</a:t>
                      </a:r>
                      <a:r>
                        <a:rPr lang="fr-FR" sz="1100" baseline="0" dirty="0" smtClean="0">
                          <a:latin typeface="+mn-lt"/>
                        </a:rPr>
                        <a:t> - remplacer - polluer - appauvrir - nourrir.</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Adjectifs</a:t>
                      </a:r>
                      <a:r>
                        <a:rPr lang="fr-FR" sz="1100" dirty="0" smtClean="0">
                          <a:latin typeface="+mn-lt"/>
                        </a:rPr>
                        <a:t> : naturel(le)</a:t>
                      </a:r>
                      <a:r>
                        <a:rPr lang="fr-FR" sz="1100" baseline="0" dirty="0" smtClean="0">
                          <a:latin typeface="+mn-lt"/>
                        </a:rPr>
                        <a:t> - dangereux(</a:t>
                      </a:r>
                      <a:r>
                        <a:rPr lang="fr-FR" sz="1100" baseline="0" dirty="0" err="1" smtClean="0">
                          <a:latin typeface="+mn-lt"/>
                        </a:rPr>
                        <a:t>euse</a:t>
                      </a:r>
                      <a:r>
                        <a:rPr lang="fr-FR" sz="1100" baseline="0" dirty="0" smtClean="0">
                          <a:latin typeface="+mn-lt"/>
                        </a:rPr>
                        <a:t>) - meilleur(e) - biologique - chimique.</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a:t>
                      </a:r>
                      <a:r>
                        <a:rPr lang="fr-FR" sz="1100" b="1" baseline="0" dirty="0" smtClean="0">
                          <a:latin typeface="+mn-lt"/>
                        </a:rPr>
                        <a:t> invariables </a:t>
                      </a:r>
                      <a:r>
                        <a:rPr lang="fr-FR" sz="1100" baseline="0" dirty="0" smtClean="0">
                          <a:latin typeface="+mn-lt"/>
                        </a:rPr>
                        <a:t>: considérablement - moins.</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100" b="1" u="sng" dirty="0" smtClean="0"/>
                        <a:t>Notions travaillées :</a:t>
                      </a:r>
                    </a:p>
                    <a:p>
                      <a:r>
                        <a:rPr lang="fr-FR" sz="1100" b="0" i="0" u="none" strike="noStrike" kern="1200" baseline="0" dirty="0" smtClean="0">
                          <a:solidFill>
                            <a:schemeClr val="dk1"/>
                          </a:solidFill>
                          <a:latin typeface="+mn-lt"/>
                          <a:ea typeface="+mn-ea"/>
                          <a:cs typeface="+mn-cs"/>
                        </a:rPr>
                        <a:t>* Présent</a:t>
                      </a:r>
                    </a:p>
                    <a:p>
                      <a:r>
                        <a:rPr lang="fr-FR" sz="1100" b="0" i="0" u="none" strike="noStrike" kern="1200" baseline="0" dirty="0" smtClean="0">
                          <a:solidFill>
                            <a:schemeClr val="dk1"/>
                          </a:solidFill>
                          <a:latin typeface="+mn-lt"/>
                          <a:ea typeface="+mn-ea"/>
                          <a:cs typeface="+mn-cs"/>
                        </a:rPr>
                        <a:t>* Accord GN </a:t>
                      </a:r>
                    </a:p>
                    <a:p>
                      <a:r>
                        <a:rPr lang="fr-FR" sz="1100" b="0" i="0" u="none" strike="noStrike" kern="1200" baseline="0" dirty="0" smtClean="0">
                          <a:solidFill>
                            <a:schemeClr val="dk1"/>
                          </a:solidFill>
                          <a:latin typeface="+mn-lt"/>
                          <a:ea typeface="+mn-ea"/>
                          <a:cs typeface="+mn-cs"/>
                        </a:rPr>
                        <a:t>* Accord sujet/verbe </a:t>
                      </a:r>
                    </a:p>
                    <a:p>
                      <a:r>
                        <a:rPr lang="fr-FR" sz="1100" b="0" i="0" u="none" strike="noStrike" kern="1200" baseline="0" dirty="0" smtClean="0">
                          <a:solidFill>
                            <a:schemeClr val="dk1"/>
                          </a:solidFill>
                          <a:latin typeface="+mn-lt"/>
                          <a:ea typeface="+mn-ea"/>
                          <a:cs typeface="+mn-cs"/>
                        </a:rPr>
                        <a:t>* Mots invariables </a:t>
                      </a:r>
                    </a:p>
                    <a:p>
                      <a:r>
                        <a:rPr lang="fr-FR" sz="1100" b="0" i="0" u="none" strike="noStrike" kern="1200" baseline="0" dirty="0" smtClean="0">
                          <a:solidFill>
                            <a:schemeClr val="dk1"/>
                          </a:solidFill>
                          <a:latin typeface="+mn-lt"/>
                          <a:ea typeface="+mn-ea"/>
                          <a:cs typeface="+mn-cs"/>
                        </a:rPr>
                        <a:t>* Homophones grammaticaux (s’est/c’est, , on/ont,  son/sont, et/est)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b="0" i="0" u="none" strike="noStrike" kern="1200" baseline="0" dirty="0" smtClean="0">
                          <a:solidFill>
                            <a:schemeClr val="dk1"/>
                          </a:solidFill>
                          <a:latin typeface="+mn-lt"/>
                          <a:ea typeface="+mn-ea"/>
                          <a:cs typeface="+mn-cs"/>
                        </a:rPr>
                        <a:t>En France, l’agriculture biologique s’est considérablement développée. Cette agriculture naturelle est moins dangereuse pour notre santé.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dirty="0" smtClean="0"/>
                        <a:t>Les fertilisants naturels remplacent les</a:t>
                      </a:r>
                      <a:r>
                        <a:rPr lang="fr-FR" sz="1100" baseline="0" dirty="0" smtClean="0"/>
                        <a:t> engrais chimiques qui polluent nos sols et appauvrissent la terre. </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b="0" i="0" u="none" strike="noStrike" kern="1200" baseline="0" dirty="0" smtClean="0">
                          <a:solidFill>
                            <a:schemeClr val="dk1"/>
                          </a:solidFill>
                          <a:latin typeface="+mn-lt"/>
                          <a:ea typeface="+mn-ea"/>
                          <a:cs typeface="+mn-cs"/>
                        </a:rPr>
                        <a:t>En agriculture biologique, les animaux élevés pour leur viande ou leur lait ont plus de place pour vivre et sont nourris avec des produits biologiques.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100" b="1" i="0" u="sng" strike="noStrike" kern="1200" baseline="0" dirty="0" smtClean="0">
                          <a:solidFill>
                            <a:schemeClr val="dk1"/>
                          </a:solidFill>
                          <a:latin typeface="+mn-lt"/>
                          <a:ea typeface="+mn-ea"/>
                          <a:cs typeface="+mn-cs"/>
                        </a:rPr>
                        <a:t>L’agriculture biologique</a:t>
                      </a:r>
                    </a:p>
                    <a:p>
                      <a:r>
                        <a:rPr lang="fr-FR" sz="1100" b="0" i="0" u="none" strike="noStrike" kern="1200" baseline="0" dirty="0" smtClean="0">
                          <a:solidFill>
                            <a:schemeClr val="dk1"/>
                          </a:solidFill>
                          <a:latin typeface="+mn-lt"/>
                          <a:ea typeface="+mn-ea"/>
                          <a:cs typeface="+mn-cs"/>
                        </a:rPr>
                        <a:t>L’agriculture biologique s’est considérablement développée en France. Cette agriculture naturelle est moins dangereuse pour l’environnement et meilleure pour la santé. Avec l’agriculture biologique, les fertilisants naturels remplacent les engrais chimiques, qui polluent les sols et appauvrissent la terre.</a:t>
                      </a:r>
                    </a:p>
                    <a:p>
                      <a:r>
                        <a:rPr lang="fr-FR" sz="1100" b="0" i="0" u="none" strike="noStrike" kern="1200" baseline="0" dirty="0" smtClean="0">
                          <a:solidFill>
                            <a:schemeClr val="dk1"/>
                          </a:solidFill>
                          <a:latin typeface="+mn-lt"/>
                          <a:ea typeface="+mn-ea"/>
                          <a:cs typeface="+mn-cs"/>
                        </a:rPr>
                        <a:t>Les animaux élevés pour leur viande ou pour leur lait ont plus de place pour vivre et sont nourris avec des produits de l’agriculture biologique.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spTree>
    <p:extLst>
      <p:ext uri="{BB962C8B-B14F-4D97-AF65-F5344CB8AC3E}">
        <p14:creationId xmlns:p14="http://schemas.microsoft.com/office/powerpoint/2010/main" val="2807836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0"/>
          </p:nvPr>
        </p:nvSpPr>
        <p:spPr/>
        <p:txBody>
          <a:bodyPr/>
          <a:lstStyle/>
          <a:p>
            <a:r>
              <a:rPr lang="fr-FR" dirty="0" smtClean="0"/>
              <a:t>Dictées de la période 5</a:t>
            </a:r>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177245691"/>
              </p:ext>
            </p:extLst>
          </p:nvPr>
        </p:nvGraphicFramePr>
        <p:xfrm>
          <a:off x="116632" y="1886273"/>
          <a:ext cx="6624735" cy="347472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100" b="1" dirty="0" smtClean="0"/>
                        <a:t>Mots</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a:t>
                      </a:r>
                      <a:r>
                        <a:rPr lang="fr-FR" sz="1100" dirty="0" smtClean="0">
                          <a:latin typeface="+mn-lt"/>
                        </a:rPr>
                        <a:t> : un règne - un développement</a:t>
                      </a:r>
                      <a:r>
                        <a:rPr lang="fr-FR" sz="1100" baseline="0" dirty="0" smtClean="0">
                          <a:latin typeface="+mn-lt"/>
                        </a:rPr>
                        <a:t> - un art - une idée - un mouvement - un peintre - une invention - un tableau.</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baseline="0" dirty="0" smtClean="0">
                          <a:latin typeface="+mn-lt"/>
                        </a:rPr>
                        <a:t>Verbes</a:t>
                      </a:r>
                      <a:r>
                        <a:rPr lang="fr-FR" sz="1100" baseline="0" dirty="0" smtClean="0">
                          <a:latin typeface="+mn-lt"/>
                        </a:rPr>
                        <a:t> : permettre - diffuser - faire - devoir.</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baseline="0" dirty="0" smtClean="0">
                          <a:latin typeface="+mn-lt"/>
                        </a:rPr>
                        <a:t>Adjectifs</a:t>
                      </a:r>
                      <a:r>
                        <a:rPr lang="fr-FR" sz="1100" baseline="0" dirty="0" smtClean="0">
                          <a:latin typeface="+mn-lt"/>
                        </a:rPr>
                        <a:t> : sacré(e) - italien(ne) - culturel(le) - nombreux/nombreuses - célèbre - nouveau/nouvelle.</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 invariables</a:t>
                      </a:r>
                      <a:r>
                        <a:rPr lang="fr-FR" sz="1100" b="1" baseline="0" dirty="0" smtClean="0">
                          <a:latin typeface="+mn-lt"/>
                        </a:rPr>
                        <a:t> </a:t>
                      </a:r>
                      <a:r>
                        <a:rPr lang="fr-FR" sz="1100" baseline="0" dirty="0" smtClean="0">
                          <a:latin typeface="+mn-lt"/>
                        </a:rPr>
                        <a:t>: très - dont - aussi.</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100" b="1" u="sng" dirty="0" smtClean="0"/>
                        <a:t>Notions travaillées :</a:t>
                      </a:r>
                    </a:p>
                    <a:p>
                      <a:r>
                        <a:rPr lang="fr-FR" sz="1100" b="0" i="0" u="none" strike="noStrike" kern="1200" baseline="0" dirty="0" smtClean="0">
                          <a:solidFill>
                            <a:schemeClr val="dk1"/>
                          </a:solidFill>
                          <a:latin typeface="+mn-lt"/>
                          <a:ea typeface="+mn-ea"/>
                          <a:cs typeface="+mn-cs"/>
                        </a:rPr>
                        <a:t>* Accord GN </a:t>
                      </a:r>
                    </a:p>
                    <a:p>
                      <a:r>
                        <a:rPr lang="fr-FR" sz="1100" b="0" i="0" u="none" strike="noStrike" kern="1200" baseline="0" dirty="0" smtClean="0">
                          <a:solidFill>
                            <a:schemeClr val="dk1"/>
                          </a:solidFill>
                          <a:latin typeface="+mn-lt"/>
                          <a:ea typeface="+mn-ea"/>
                          <a:cs typeface="+mn-cs"/>
                        </a:rPr>
                        <a:t>* Accord sujet/verbe </a:t>
                      </a:r>
                    </a:p>
                    <a:p>
                      <a:r>
                        <a:rPr lang="fr-FR" sz="1100" b="0" i="0" u="none" strike="noStrike" kern="1200" baseline="0" dirty="0" smtClean="0">
                          <a:solidFill>
                            <a:schemeClr val="dk1"/>
                          </a:solidFill>
                          <a:latin typeface="+mn-lt"/>
                          <a:ea typeface="+mn-ea"/>
                          <a:cs typeface="+mn-cs"/>
                        </a:rPr>
                        <a:t>* Passé simple</a:t>
                      </a:r>
                    </a:p>
                    <a:p>
                      <a:r>
                        <a:rPr lang="fr-FR" sz="1100" b="0" i="0" u="none" strike="noStrike" kern="1200" baseline="0" dirty="0" smtClean="0">
                          <a:solidFill>
                            <a:schemeClr val="dk1"/>
                          </a:solidFill>
                          <a:latin typeface="+mn-lt"/>
                          <a:ea typeface="+mn-ea"/>
                          <a:cs typeface="+mn-cs"/>
                        </a:rPr>
                        <a:t>* Mots invariables </a:t>
                      </a:r>
                    </a:p>
                    <a:p>
                      <a:r>
                        <a:rPr lang="fr-FR" sz="1100" b="0" i="0" u="none" strike="noStrike" kern="1200" baseline="0" dirty="0" smtClean="0">
                          <a:solidFill>
                            <a:schemeClr val="dk1"/>
                          </a:solidFill>
                          <a:latin typeface="+mn-lt"/>
                          <a:ea typeface="+mn-ea"/>
                          <a:cs typeface="+mn-cs"/>
                        </a:rPr>
                        <a:t>* Homophones grammaticaux (à/a, son/sont, c’est/s’est, ce/se, mais/mes)</a:t>
                      </a:r>
                    </a:p>
                    <a:p>
                      <a:r>
                        <a:rPr lang="fr-FR" sz="1100" b="0" i="0" u="none" strike="noStrike" kern="1200" baseline="0" dirty="0" smtClean="0">
                          <a:solidFill>
                            <a:schemeClr val="dk1"/>
                          </a:solidFill>
                          <a:latin typeface="+mn-lt"/>
                          <a:ea typeface="+mn-ea"/>
                          <a:cs typeface="+mn-cs"/>
                        </a:rPr>
                        <a:t>	</a:t>
                      </a:r>
                    </a:p>
                    <a:p>
                      <a:endParaRPr lang="fr-FR" sz="11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100" b="1" dirty="0" smtClean="0"/>
                        <a:t>D1</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dirty="0" smtClean="0"/>
                        <a:t>En mille-cinq-cent-quinze, </a:t>
                      </a:r>
                      <a:r>
                        <a:rPr lang="fr-FR" sz="1100" u="sng" dirty="0" smtClean="0"/>
                        <a:t>François 1</a:t>
                      </a:r>
                      <a:r>
                        <a:rPr lang="fr-FR" sz="1100" u="sng" baseline="30000" dirty="0" smtClean="0"/>
                        <a:t>er</a:t>
                      </a:r>
                      <a:r>
                        <a:rPr lang="fr-FR" sz="1100" dirty="0" smtClean="0"/>
                        <a:t> fut sacré roi de France et son règne permit un développement des arts.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100" b="1" dirty="0" smtClean="0"/>
                        <a:t>D2</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dirty="0" smtClean="0"/>
                        <a:t>Les idées de la </a:t>
                      </a:r>
                      <a:r>
                        <a:rPr lang="fr-FR" sz="1100" u="sng" dirty="0" smtClean="0"/>
                        <a:t>Renaissance</a:t>
                      </a:r>
                      <a:r>
                        <a:rPr lang="fr-FR" sz="1100" baseline="0" dirty="0" smtClean="0"/>
                        <a:t> italienne furent diffusées en France par ce roi.</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100" b="1" dirty="0" smtClean="0"/>
                        <a:t>D3</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dirty="0" smtClean="0"/>
                        <a:t>Il fit venir de</a:t>
                      </a:r>
                      <a:r>
                        <a:rPr lang="fr-FR" sz="1100" baseline="0" dirty="0" smtClean="0"/>
                        <a:t> très grands peintres comme le célèbre auteur de la </a:t>
                      </a:r>
                      <a:r>
                        <a:rPr lang="fr-FR" sz="1100" u="sng" baseline="0" dirty="0" smtClean="0"/>
                        <a:t>Joconde</a:t>
                      </a:r>
                      <a:r>
                        <a:rPr lang="fr-FR" sz="1100" baseline="0" dirty="0" smtClean="0"/>
                        <a:t>, </a:t>
                      </a:r>
                      <a:r>
                        <a:rPr lang="fr-FR" sz="1100" u="sng" baseline="0" dirty="0" smtClean="0"/>
                        <a:t>Léonard de Vinci</a:t>
                      </a:r>
                      <a:r>
                        <a:rPr lang="fr-FR" sz="1100" baseline="0" dirty="0" smtClean="0"/>
                        <a:t>, car il était sensible à ce nouveau mouvement.</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100" b="1" dirty="0" smtClean="0"/>
                        <a:t>Bilan</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l"/>
                      <a:r>
                        <a:rPr lang="fr-FR" sz="1100" b="1" u="sng" dirty="0" smtClean="0"/>
                        <a:t>François</a:t>
                      </a:r>
                      <a:r>
                        <a:rPr lang="fr-FR" sz="1100" b="1" u="sng" baseline="0" dirty="0" smtClean="0"/>
                        <a:t> 1</a:t>
                      </a:r>
                      <a:r>
                        <a:rPr lang="fr-FR" sz="1100" b="1" u="sng" baseline="30000" dirty="0" smtClean="0"/>
                        <a:t>er</a:t>
                      </a:r>
                      <a:endParaRPr lang="fr-FR" sz="1100" b="1" u="sng" baseline="0" dirty="0" smtClean="0"/>
                    </a:p>
                    <a:p>
                      <a:pPr algn="just"/>
                      <a:r>
                        <a:rPr lang="fr-FR" sz="1100" u="sng" baseline="0" dirty="0" smtClean="0"/>
                        <a:t>François 1</a:t>
                      </a:r>
                      <a:r>
                        <a:rPr lang="fr-FR" sz="1100" u="sng" baseline="30000" dirty="0" smtClean="0"/>
                        <a:t>er</a:t>
                      </a:r>
                      <a:r>
                        <a:rPr lang="fr-FR" sz="1100" u="none" baseline="0" dirty="0" smtClean="0"/>
                        <a:t> </a:t>
                      </a:r>
                      <a:r>
                        <a:rPr lang="fr-FR" sz="1100" baseline="0" dirty="0" smtClean="0"/>
                        <a:t>fut sacré roi de France en mille-cinq-cent-quinze. Son règne permit un développement des arts. C’est lui qui diffusa les idées de la </a:t>
                      </a:r>
                      <a:r>
                        <a:rPr lang="fr-FR" sz="1100" u="sng" baseline="0" dirty="0" smtClean="0"/>
                        <a:t>Renaissance</a:t>
                      </a:r>
                      <a:r>
                        <a:rPr lang="fr-FR" sz="1100" baseline="0" dirty="0" smtClean="0"/>
                        <a:t> italienne en France. Sensible à ce nouveau mouvement culturel, il fit venir de très grands peintres, dont </a:t>
                      </a:r>
                      <a:r>
                        <a:rPr lang="fr-FR" sz="1100" u="sng" baseline="0" dirty="0" smtClean="0"/>
                        <a:t>Léonard de Vinci</a:t>
                      </a:r>
                      <a:r>
                        <a:rPr lang="fr-FR" sz="1100" u="none" baseline="0" dirty="0" smtClean="0"/>
                        <a:t> </a:t>
                      </a:r>
                      <a:r>
                        <a:rPr lang="fr-FR" sz="1100" baseline="0" dirty="0" smtClean="0"/>
                        <a:t>à qui l’on doit de nombreuses inventions mais aussi le célèbre tableau de la </a:t>
                      </a:r>
                      <a:r>
                        <a:rPr lang="fr-FR" sz="1100" u="sng" baseline="0" dirty="0" smtClean="0"/>
                        <a:t>Joconde</a:t>
                      </a:r>
                      <a:r>
                        <a:rPr lang="fr-FR" sz="1100" baseline="0" dirty="0" smtClean="0"/>
                        <a:t>.</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grpSp>
        <p:nvGrpSpPr>
          <p:cNvPr id="6" name="Groupe 5"/>
          <p:cNvGrpSpPr/>
          <p:nvPr/>
        </p:nvGrpSpPr>
        <p:grpSpPr>
          <a:xfrm>
            <a:off x="116632" y="1280592"/>
            <a:ext cx="360040" cy="461665"/>
            <a:chOff x="116632" y="1352600"/>
            <a:chExt cx="360040" cy="461665"/>
          </a:xfrm>
        </p:grpSpPr>
        <p:sp>
          <p:nvSpPr>
            <p:cNvPr id="7" name="Ellipse 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9" name="ZoneTexte 8"/>
          <p:cNvSpPr txBox="1"/>
          <p:nvPr/>
        </p:nvSpPr>
        <p:spPr>
          <a:xfrm>
            <a:off x="476672" y="1424608"/>
            <a:ext cx="6192688" cy="307777"/>
          </a:xfrm>
          <a:prstGeom prst="rect">
            <a:avLst/>
          </a:prstGeom>
          <a:noFill/>
        </p:spPr>
        <p:txBody>
          <a:bodyPr wrap="square" rtlCol="0">
            <a:spAutoFit/>
          </a:bodyPr>
          <a:lstStyle/>
          <a:p>
            <a:r>
              <a:rPr lang="fr-FR" sz="1400" u="sng" dirty="0" smtClean="0">
                <a:latin typeface="SimpleRonde" pitchFamily="2" charset="0"/>
              </a:rPr>
              <a:t>Dictées de la semaine 1</a:t>
            </a:r>
            <a:endParaRPr lang="fr-FR" sz="1400" u="sng" dirty="0">
              <a:latin typeface="SimpleRonde" pitchFamily="2" charset="0"/>
            </a:endParaRPr>
          </a:p>
        </p:txBody>
      </p:sp>
      <p:graphicFrame>
        <p:nvGraphicFramePr>
          <p:cNvPr id="10" name="Tableau 9"/>
          <p:cNvGraphicFramePr>
            <a:graphicFrameLocks noGrp="1"/>
          </p:cNvGraphicFramePr>
          <p:nvPr>
            <p:extLst>
              <p:ext uri="{D42A27DB-BD31-4B8C-83A1-F6EECF244321}">
                <p14:modId xmlns:p14="http://schemas.microsoft.com/office/powerpoint/2010/main" val="251021072"/>
              </p:ext>
            </p:extLst>
          </p:nvPr>
        </p:nvGraphicFramePr>
        <p:xfrm>
          <a:off x="116632" y="6039113"/>
          <a:ext cx="6624735" cy="364236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100" b="1" dirty="0" smtClean="0"/>
                        <a:t>Mots</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a:t>
                      </a:r>
                      <a:r>
                        <a:rPr lang="fr-FR" sz="1100" dirty="0" smtClean="0">
                          <a:latin typeface="+mn-lt"/>
                        </a:rPr>
                        <a:t> : un</a:t>
                      </a:r>
                      <a:r>
                        <a:rPr lang="fr-FR" sz="1100" baseline="0" dirty="0" smtClean="0">
                          <a:latin typeface="+mn-lt"/>
                        </a:rPr>
                        <a:t> siècle - un renouvellement - l’architecture - un artiste - une construction - une frise - une coupole - une colonne - un chapiteau - un palais - une ouverture - une façon - une révolution - l’intégration - une perspective - un tableau.</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Verbes</a:t>
                      </a:r>
                      <a:r>
                        <a:rPr lang="fr-FR" sz="1100" dirty="0" smtClean="0">
                          <a:latin typeface="+mn-lt"/>
                        </a:rPr>
                        <a:t> : manifester</a:t>
                      </a:r>
                      <a:r>
                        <a:rPr lang="fr-FR" sz="1100" baseline="0" dirty="0" smtClean="0">
                          <a:latin typeface="+mn-lt"/>
                        </a:rPr>
                        <a:t> - s’inspirer - proposer - connaitre.</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Adjectifs</a:t>
                      </a:r>
                      <a:r>
                        <a:rPr lang="fr-FR" sz="1100" dirty="0" smtClean="0">
                          <a:latin typeface="+mn-lt"/>
                        </a:rPr>
                        <a:t> : confortable - véritable.</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a:t>
                      </a:r>
                      <a:r>
                        <a:rPr lang="fr-FR" sz="1100" b="1" baseline="0" dirty="0" smtClean="0">
                          <a:latin typeface="+mn-lt"/>
                        </a:rPr>
                        <a:t> invariables </a:t>
                      </a:r>
                      <a:r>
                        <a:rPr lang="fr-FR" sz="1100" baseline="0" dirty="0" smtClean="0">
                          <a:latin typeface="+mn-lt"/>
                        </a:rPr>
                        <a:t>: également - puis.</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100" b="1" u="sng" dirty="0" smtClean="0"/>
                        <a:t>Notions travaillées :</a:t>
                      </a:r>
                    </a:p>
                    <a:p>
                      <a:r>
                        <a:rPr lang="fr-FR" sz="1100" b="0" i="0" u="none" strike="noStrike" kern="1200" baseline="0" dirty="0" smtClean="0">
                          <a:solidFill>
                            <a:schemeClr val="dk1"/>
                          </a:solidFill>
                          <a:latin typeface="+mn-lt"/>
                          <a:ea typeface="+mn-ea"/>
                          <a:cs typeface="+mn-cs"/>
                        </a:rPr>
                        <a:t>* Présent de l’indicatif</a:t>
                      </a:r>
                    </a:p>
                    <a:p>
                      <a:r>
                        <a:rPr lang="fr-FR" sz="1100" b="0" dirty="0" smtClean="0"/>
                        <a:t>* </a:t>
                      </a:r>
                      <a:r>
                        <a:rPr lang="fr-FR" sz="1100" b="0" i="0" u="none" strike="noStrike" kern="1200" baseline="0" dirty="0" smtClean="0">
                          <a:solidFill>
                            <a:schemeClr val="dk1"/>
                          </a:solidFill>
                          <a:latin typeface="+mn-lt"/>
                          <a:ea typeface="+mn-ea"/>
                          <a:cs typeface="+mn-cs"/>
                        </a:rPr>
                        <a:t>Pluriel en s</a:t>
                      </a:r>
                    </a:p>
                    <a:p>
                      <a:r>
                        <a:rPr lang="fr-FR" sz="1100" b="0" i="0" u="none" strike="noStrike" kern="1200" baseline="0" dirty="0" smtClean="0">
                          <a:solidFill>
                            <a:schemeClr val="dk1"/>
                          </a:solidFill>
                          <a:latin typeface="+mn-lt"/>
                          <a:ea typeface="+mn-ea"/>
                          <a:cs typeface="+mn-cs"/>
                        </a:rPr>
                        <a:t>* Accord GN </a:t>
                      </a:r>
                    </a:p>
                    <a:p>
                      <a:r>
                        <a:rPr lang="fr-FR" sz="1100" b="0" i="0" u="none" strike="noStrike" kern="1200" baseline="0" dirty="0" smtClean="0">
                          <a:solidFill>
                            <a:schemeClr val="dk1"/>
                          </a:solidFill>
                          <a:latin typeface="+mn-lt"/>
                          <a:ea typeface="+mn-ea"/>
                          <a:cs typeface="+mn-cs"/>
                        </a:rPr>
                        <a:t>* Accord sujet/verbe </a:t>
                      </a:r>
                    </a:p>
                    <a:p>
                      <a:r>
                        <a:rPr lang="fr-FR" sz="1100" b="0" i="0" u="none" strike="noStrike" kern="1200" baseline="0" dirty="0" smtClean="0">
                          <a:solidFill>
                            <a:schemeClr val="dk1"/>
                          </a:solidFill>
                          <a:latin typeface="+mn-lt"/>
                          <a:ea typeface="+mn-ea"/>
                          <a:cs typeface="+mn-cs"/>
                        </a:rPr>
                        <a:t>* Mots invariables </a:t>
                      </a:r>
                    </a:p>
                    <a:p>
                      <a:r>
                        <a:rPr lang="fr-FR" sz="1100" b="0" i="0" u="none" strike="noStrike" kern="1200" baseline="0" dirty="0" smtClean="0">
                          <a:solidFill>
                            <a:schemeClr val="dk1"/>
                          </a:solidFill>
                          <a:latin typeface="+mn-lt"/>
                          <a:ea typeface="+mn-ea"/>
                          <a:cs typeface="+mn-cs"/>
                        </a:rPr>
                        <a:t>* Homophones grammaticaux (et/est, à/a)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100" b="1" dirty="0" smtClean="0"/>
                        <a:t>D1</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b="0" i="0" u="none" strike="noStrike" kern="1200" baseline="0" dirty="0" smtClean="0">
                          <a:solidFill>
                            <a:schemeClr val="dk1"/>
                          </a:solidFill>
                          <a:latin typeface="+mn-lt"/>
                          <a:ea typeface="+mn-ea"/>
                          <a:cs typeface="+mn-cs"/>
                        </a:rPr>
                        <a:t>Un renouvellement de l’art se manifeste en </a:t>
                      </a:r>
                      <a:r>
                        <a:rPr lang="fr-FR" sz="1100" b="0" i="0" u="sng" strike="noStrike" kern="1200" baseline="0" dirty="0" smtClean="0">
                          <a:solidFill>
                            <a:schemeClr val="dk1"/>
                          </a:solidFill>
                          <a:latin typeface="+mn-lt"/>
                          <a:ea typeface="+mn-ea"/>
                          <a:cs typeface="+mn-cs"/>
                        </a:rPr>
                        <a:t>Italie</a:t>
                      </a:r>
                      <a:r>
                        <a:rPr lang="fr-FR" sz="1100" b="0" i="0" u="none" strike="noStrike" kern="1200" baseline="0" dirty="0" smtClean="0">
                          <a:solidFill>
                            <a:schemeClr val="dk1"/>
                          </a:solidFill>
                          <a:latin typeface="+mn-lt"/>
                          <a:ea typeface="+mn-ea"/>
                          <a:cs typeface="+mn-cs"/>
                        </a:rPr>
                        <a:t> et également dans toute l’</a:t>
                      </a:r>
                      <a:r>
                        <a:rPr lang="fr-FR" sz="1100" b="0" i="0" u="sng" strike="noStrike" kern="1200" baseline="0" dirty="0" smtClean="0">
                          <a:solidFill>
                            <a:schemeClr val="dk1"/>
                          </a:solidFill>
                          <a:latin typeface="+mn-lt"/>
                          <a:ea typeface="+mn-ea"/>
                          <a:cs typeface="+mn-cs"/>
                        </a:rPr>
                        <a:t>Europe</a:t>
                      </a:r>
                      <a:r>
                        <a:rPr lang="fr-FR" sz="1100" b="0" i="0" u="none" strike="noStrike" kern="1200" baseline="0" dirty="0" smtClean="0">
                          <a:solidFill>
                            <a:schemeClr val="dk1"/>
                          </a:solidFill>
                          <a:latin typeface="+mn-lt"/>
                          <a:ea typeface="+mn-ea"/>
                          <a:cs typeface="+mn-cs"/>
                        </a:rPr>
                        <a:t> à partir du quinzième siècle.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100" b="1" dirty="0" smtClean="0"/>
                        <a:t>D2</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dirty="0" smtClean="0"/>
                        <a:t>Les artistes proposent des palais plus confortables avec de</a:t>
                      </a:r>
                      <a:r>
                        <a:rPr lang="fr-FR" sz="1100" baseline="0" dirty="0" smtClean="0"/>
                        <a:t> plus grandes ouvertures et proposent des constructions avec des frises.</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100" b="1" dirty="0" smtClean="0"/>
                        <a:t>D3</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b="0" i="0" u="none" strike="noStrike" kern="1200" baseline="0" dirty="0" smtClean="0">
                          <a:solidFill>
                            <a:schemeClr val="dk1"/>
                          </a:solidFill>
                          <a:latin typeface="+mn-lt"/>
                          <a:ea typeface="+mn-ea"/>
                          <a:cs typeface="+mn-cs"/>
                        </a:rPr>
                        <a:t>L’intégration des perspectives dans les tableaux est une véritable révolution dans la façon de peindre.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100" b="1" dirty="0" smtClean="0"/>
                        <a:t>Bilan</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l"/>
                      <a:r>
                        <a:rPr lang="fr-FR" sz="1100" b="1" i="0" u="sng" strike="noStrike" kern="1200" baseline="0" dirty="0" smtClean="0">
                          <a:solidFill>
                            <a:schemeClr val="dk1"/>
                          </a:solidFill>
                          <a:latin typeface="+mn-lt"/>
                          <a:ea typeface="+mn-ea"/>
                          <a:cs typeface="+mn-cs"/>
                        </a:rPr>
                        <a:t>La Renaissance artistique</a:t>
                      </a:r>
                    </a:p>
                    <a:p>
                      <a:pPr algn="just"/>
                      <a:r>
                        <a:rPr lang="fr-FR" sz="1100" b="0" i="0" u="none" strike="noStrike" kern="1200" baseline="0" dirty="0" smtClean="0">
                          <a:solidFill>
                            <a:schemeClr val="dk1"/>
                          </a:solidFill>
                          <a:latin typeface="+mn-lt"/>
                          <a:ea typeface="+mn-ea"/>
                          <a:cs typeface="+mn-cs"/>
                        </a:rPr>
                        <a:t>Au quinzième siècle, en Italie puis dans toute l’</a:t>
                      </a:r>
                      <a:r>
                        <a:rPr lang="fr-FR" sz="1100" b="0" i="0" u="sng" strike="noStrike" kern="1200" baseline="0" dirty="0" smtClean="0">
                          <a:solidFill>
                            <a:schemeClr val="dk1"/>
                          </a:solidFill>
                          <a:latin typeface="+mn-lt"/>
                          <a:ea typeface="+mn-ea"/>
                          <a:cs typeface="+mn-cs"/>
                        </a:rPr>
                        <a:t>Europe</a:t>
                      </a:r>
                      <a:r>
                        <a:rPr lang="fr-FR" sz="1100" b="0" i="0" u="none" strike="noStrike" kern="1200" baseline="0" dirty="0" smtClean="0">
                          <a:solidFill>
                            <a:schemeClr val="dk1"/>
                          </a:solidFill>
                          <a:latin typeface="+mn-lt"/>
                          <a:ea typeface="+mn-ea"/>
                          <a:cs typeface="+mn-cs"/>
                        </a:rPr>
                        <a:t>, un renouvellement de l’art se manifeste. En architecture, les artistes s’inspirent de l’</a:t>
                      </a:r>
                      <a:r>
                        <a:rPr lang="fr-FR" sz="1100" b="0" i="0" u="sng" strike="noStrike" kern="1200" baseline="0" dirty="0" smtClean="0">
                          <a:solidFill>
                            <a:schemeClr val="dk1"/>
                          </a:solidFill>
                          <a:latin typeface="+mn-lt"/>
                          <a:ea typeface="+mn-ea"/>
                          <a:cs typeface="+mn-cs"/>
                        </a:rPr>
                        <a:t>Antiquité</a:t>
                      </a:r>
                      <a:r>
                        <a:rPr lang="fr-FR" sz="1100" b="0" i="0" u="none" strike="noStrike" kern="1200" baseline="0" dirty="0" smtClean="0">
                          <a:solidFill>
                            <a:schemeClr val="dk1"/>
                          </a:solidFill>
                          <a:latin typeface="+mn-lt"/>
                          <a:ea typeface="+mn-ea"/>
                          <a:cs typeface="+mn-cs"/>
                        </a:rPr>
                        <a:t> et proposent des constructions avec des frises, des coupoles, des colonnes à chapiteaux  et des palais plus confortables avec des ouvertures plus grandes. La façon de peindre connait également une véritable révolution avec l’intégration de perspectives dans les tableaux.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grpSp>
        <p:nvGrpSpPr>
          <p:cNvPr id="11" name="Groupe 10"/>
          <p:cNvGrpSpPr/>
          <p:nvPr/>
        </p:nvGrpSpPr>
        <p:grpSpPr>
          <a:xfrm>
            <a:off x="116632" y="5409377"/>
            <a:ext cx="360040" cy="461665"/>
            <a:chOff x="116632" y="1352600"/>
            <a:chExt cx="360040" cy="461665"/>
          </a:xfrm>
        </p:grpSpPr>
        <p:sp>
          <p:nvSpPr>
            <p:cNvPr id="12" name="Ellipse 11"/>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ZoneTexte 13"/>
          <p:cNvSpPr txBox="1"/>
          <p:nvPr/>
        </p:nvSpPr>
        <p:spPr>
          <a:xfrm>
            <a:off x="476672" y="5553393"/>
            <a:ext cx="6192688" cy="307777"/>
          </a:xfrm>
          <a:prstGeom prst="rect">
            <a:avLst/>
          </a:prstGeom>
          <a:noFill/>
        </p:spPr>
        <p:txBody>
          <a:bodyPr wrap="square" rtlCol="0">
            <a:spAutoFit/>
          </a:bodyPr>
          <a:lstStyle/>
          <a:p>
            <a:r>
              <a:rPr lang="fr-FR" sz="1400" u="sng" dirty="0" smtClean="0">
                <a:latin typeface="SimpleRonde" pitchFamily="2" charset="0"/>
              </a:rPr>
              <a:t>Dictées de la semaine 2</a:t>
            </a:r>
            <a:endParaRPr lang="fr-FR" sz="1400" u="sng" dirty="0">
              <a:latin typeface="SimpleRonde" pitchFamily="2" charset="0"/>
            </a:endParaRPr>
          </a:p>
        </p:txBody>
      </p:sp>
    </p:spTree>
    <p:extLst>
      <p:ext uri="{BB962C8B-B14F-4D97-AF65-F5344CB8AC3E}">
        <p14:creationId xmlns:p14="http://schemas.microsoft.com/office/powerpoint/2010/main" val="734973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0"/>
          </p:nvPr>
        </p:nvSpPr>
        <p:spPr/>
        <p:txBody>
          <a:bodyPr/>
          <a:lstStyle/>
          <a:p>
            <a:r>
              <a:rPr lang="fr-FR" dirty="0" smtClean="0"/>
              <a:t>Dictées de la période 5</a:t>
            </a:r>
            <a:endParaRPr lang="fr-FR" dirty="0"/>
          </a:p>
        </p:txBody>
      </p:sp>
      <p:grpSp>
        <p:nvGrpSpPr>
          <p:cNvPr id="6" name="Groupe 5"/>
          <p:cNvGrpSpPr/>
          <p:nvPr/>
        </p:nvGrpSpPr>
        <p:grpSpPr>
          <a:xfrm>
            <a:off x="116632" y="1136576"/>
            <a:ext cx="360040" cy="461665"/>
            <a:chOff x="116632" y="1352600"/>
            <a:chExt cx="360040" cy="461665"/>
          </a:xfrm>
        </p:grpSpPr>
        <p:sp>
          <p:nvSpPr>
            <p:cNvPr id="7" name="Ellipse 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9" name="ZoneTexte 8"/>
          <p:cNvSpPr txBox="1"/>
          <p:nvPr/>
        </p:nvSpPr>
        <p:spPr>
          <a:xfrm>
            <a:off x="476672" y="1280592"/>
            <a:ext cx="6192688" cy="307777"/>
          </a:xfrm>
          <a:prstGeom prst="rect">
            <a:avLst/>
          </a:prstGeom>
          <a:noFill/>
        </p:spPr>
        <p:txBody>
          <a:bodyPr wrap="square" rtlCol="0">
            <a:spAutoFit/>
          </a:bodyPr>
          <a:lstStyle/>
          <a:p>
            <a:r>
              <a:rPr lang="fr-FR" sz="1400" u="sng" dirty="0" smtClean="0">
                <a:latin typeface="SimpleRonde" pitchFamily="2" charset="0"/>
              </a:rPr>
              <a:t>Dictées de la semaine 3</a:t>
            </a:r>
            <a:endParaRPr lang="fr-FR" sz="1400" u="sng" dirty="0">
              <a:latin typeface="SimpleRonde" pitchFamily="2" charset="0"/>
            </a:endParaRPr>
          </a:p>
        </p:txBody>
      </p:sp>
      <p:grpSp>
        <p:nvGrpSpPr>
          <p:cNvPr id="11" name="Groupe 10"/>
          <p:cNvGrpSpPr/>
          <p:nvPr/>
        </p:nvGrpSpPr>
        <p:grpSpPr>
          <a:xfrm>
            <a:off x="116632" y="5385048"/>
            <a:ext cx="360040" cy="461665"/>
            <a:chOff x="116632" y="1352600"/>
            <a:chExt cx="360040" cy="461665"/>
          </a:xfrm>
        </p:grpSpPr>
        <p:sp>
          <p:nvSpPr>
            <p:cNvPr id="12" name="Ellipse 11"/>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4</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ZoneTexte 13"/>
          <p:cNvSpPr txBox="1"/>
          <p:nvPr/>
        </p:nvSpPr>
        <p:spPr>
          <a:xfrm>
            <a:off x="476672" y="5529064"/>
            <a:ext cx="6192688" cy="307777"/>
          </a:xfrm>
          <a:prstGeom prst="rect">
            <a:avLst/>
          </a:prstGeom>
          <a:noFill/>
        </p:spPr>
        <p:txBody>
          <a:bodyPr wrap="square" rtlCol="0">
            <a:spAutoFit/>
          </a:bodyPr>
          <a:lstStyle/>
          <a:p>
            <a:r>
              <a:rPr lang="fr-FR" sz="1400" u="sng" dirty="0" smtClean="0">
                <a:latin typeface="SimpleRonde" pitchFamily="2" charset="0"/>
              </a:rPr>
              <a:t>Dictées de la semaine 4</a:t>
            </a:r>
            <a:endParaRPr lang="fr-FR" sz="1400" u="sng" dirty="0">
              <a:latin typeface="SimpleRonde" pitchFamily="2" charset="0"/>
            </a:endParaRPr>
          </a:p>
        </p:txBody>
      </p:sp>
      <p:graphicFrame>
        <p:nvGraphicFramePr>
          <p:cNvPr id="15" name="Tableau 14"/>
          <p:cNvGraphicFramePr>
            <a:graphicFrameLocks noGrp="1"/>
          </p:cNvGraphicFramePr>
          <p:nvPr>
            <p:extLst>
              <p:ext uri="{D42A27DB-BD31-4B8C-83A1-F6EECF244321}">
                <p14:modId xmlns:p14="http://schemas.microsoft.com/office/powerpoint/2010/main" val="3724429396"/>
              </p:ext>
            </p:extLst>
          </p:nvPr>
        </p:nvGraphicFramePr>
        <p:xfrm>
          <a:off x="116632" y="1814265"/>
          <a:ext cx="6624735" cy="313944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a:t>
                      </a:r>
                      <a:r>
                        <a:rPr lang="fr-FR" sz="1100" dirty="0" smtClean="0">
                          <a:latin typeface="+mn-lt"/>
                        </a:rPr>
                        <a:t> : une politique - un navigateur</a:t>
                      </a:r>
                      <a:r>
                        <a:rPr lang="fr-FR" sz="1100" baseline="0" dirty="0" smtClean="0">
                          <a:latin typeface="+mn-lt"/>
                        </a:rPr>
                        <a:t> - le nord - un passage - une possession - une terre - un nom.</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Verbes</a:t>
                      </a:r>
                      <a:r>
                        <a:rPr lang="fr-FR" sz="1100" dirty="0" smtClean="0">
                          <a:latin typeface="+mn-lt"/>
                        </a:rPr>
                        <a:t> : engager - demander - atteindre -</a:t>
                      </a:r>
                      <a:r>
                        <a:rPr lang="fr-FR" sz="1100" baseline="0" dirty="0" smtClean="0">
                          <a:latin typeface="+mn-lt"/>
                        </a:rPr>
                        <a:t> prendre.</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Adjectifs</a:t>
                      </a:r>
                      <a:r>
                        <a:rPr lang="fr-FR" sz="1100" dirty="0" smtClean="0">
                          <a:latin typeface="+mn-lt"/>
                        </a:rPr>
                        <a:t> : colonial(e) - direct(e) - découvert(e).</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a:t>
                      </a:r>
                      <a:r>
                        <a:rPr lang="fr-FR" sz="1100" b="1" baseline="0" dirty="0" smtClean="0">
                          <a:latin typeface="+mn-lt"/>
                        </a:rPr>
                        <a:t> invariables </a:t>
                      </a:r>
                      <a:r>
                        <a:rPr lang="fr-FR" sz="1100" baseline="0" dirty="0" smtClean="0">
                          <a:latin typeface="+mn-lt"/>
                        </a:rPr>
                        <a:t>: également - vers.</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100" b="1" u="sng" dirty="0" smtClean="0"/>
                        <a:t>Notions travaillées :</a:t>
                      </a:r>
                    </a:p>
                    <a:p>
                      <a:r>
                        <a:rPr lang="fr-FR" sz="1100" b="0" i="0" u="none" strike="noStrike" kern="1200" baseline="0" dirty="0" smtClean="0">
                          <a:solidFill>
                            <a:schemeClr val="dk1"/>
                          </a:solidFill>
                          <a:latin typeface="+mn-lt"/>
                          <a:ea typeface="+mn-ea"/>
                          <a:cs typeface="+mn-cs"/>
                        </a:rPr>
                        <a:t>* Passé composé</a:t>
                      </a:r>
                    </a:p>
                    <a:p>
                      <a:r>
                        <a:rPr lang="fr-FR" sz="1100" b="0" i="0" u="none" strike="noStrike" kern="1200" baseline="0" dirty="0" smtClean="0">
                          <a:solidFill>
                            <a:schemeClr val="dk1"/>
                          </a:solidFill>
                          <a:latin typeface="+mn-lt"/>
                          <a:ea typeface="+mn-ea"/>
                          <a:cs typeface="+mn-cs"/>
                        </a:rPr>
                        <a:t>* Accord GN </a:t>
                      </a:r>
                    </a:p>
                    <a:p>
                      <a:r>
                        <a:rPr lang="fr-FR" sz="1100" b="0" i="0" u="none" strike="noStrike" kern="1200" baseline="0" dirty="0" smtClean="0">
                          <a:solidFill>
                            <a:schemeClr val="dk1"/>
                          </a:solidFill>
                          <a:latin typeface="+mn-lt"/>
                          <a:ea typeface="+mn-ea"/>
                          <a:cs typeface="+mn-cs"/>
                        </a:rPr>
                        <a:t>* Accord sujet/verbe </a:t>
                      </a:r>
                    </a:p>
                    <a:p>
                      <a:r>
                        <a:rPr lang="fr-FR" sz="1100" b="0" i="0" u="none" strike="noStrike" kern="1200" baseline="0" dirty="0" smtClean="0">
                          <a:solidFill>
                            <a:schemeClr val="dk1"/>
                          </a:solidFill>
                          <a:latin typeface="+mn-lt"/>
                          <a:ea typeface="+mn-ea"/>
                          <a:cs typeface="+mn-cs"/>
                        </a:rPr>
                        <a:t>* Mots invariables </a:t>
                      </a:r>
                    </a:p>
                    <a:p>
                      <a:r>
                        <a:rPr lang="fr-FR" sz="1100" b="0" i="0" u="none" strike="noStrike" kern="1200" baseline="0" dirty="0" smtClean="0">
                          <a:solidFill>
                            <a:schemeClr val="dk1"/>
                          </a:solidFill>
                          <a:latin typeface="+mn-lt"/>
                          <a:ea typeface="+mn-ea"/>
                          <a:cs typeface="+mn-cs"/>
                        </a:rPr>
                        <a:t>* Infinitif après préposition</a:t>
                      </a:r>
                    </a:p>
                    <a:p>
                      <a:r>
                        <a:rPr lang="fr-FR" sz="1100" b="0" i="0" u="none" strike="noStrike" kern="1200" baseline="0" dirty="0" smtClean="0">
                          <a:solidFill>
                            <a:schemeClr val="dk1"/>
                          </a:solidFill>
                          <a:latin typeface="+mn-lt"/>
                          <a:ea typeface="+mn-ea"/>
                          <a:cs typeface="+mn-cs"/>
                        </a:rPr>
                        <a:t>* Homophones grammaticaux (ses/ces, a/à, ce/se)</a:t>
                      </a:r>
                    </a:p>
                    <a:p>
                      <a:endParaRPr lang="fr-FR" sz="11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dirty="0" smtClean="0"/>
                        <a:t>Quand il a engagé une politique coloniale, </a:t>
                      </a:r>
                      <a:r>
                        <a:rPr lang="fr-FR" sz="1100" u="sng" dirty="0" smtClean="0"/>
                        <a:t>François 1</a:t>
                      </a:r>
                      <a:r>
                        <a:rPr lang="fr-FR" sz="1100" u="sng" baseline="30000" dirty="0" smtClean="0"/>
                        <a:t>er</a:t>
                      </a:r>
                      <a:r>
                        <a:rPr lang="fr-FR" sz="1100" u="sng" dirty="0" smtClean="0"/>
                        <a:t> </a:t>
                      </a:r>
                      <a:r>
                        <a:rPr lang="fr-FR" sz="1100" dirty="0" smtClean="0"/>
                        <a:t>a demandé au navigateur</a:t>
                      </a:r>
                      <a:r>
                        <a:rPr lang="fr-FR" sz="1100" baseline="0" dirty="0" smtClean="0"/>
                        <a:t> </a:t>
                      </a:r>
                      <a:r>
                        <a:rPr lang="fr-FR" sz="1100" u="sng" baseline="0" dirty="0" smtClean="0"/>
                        <a:t>Jacques Cartier</a:t>
                      </a:r>
                      <a:r>
                        <a:rPr lang="fr-FR" sz="1100" u="none" baseline="0" dirty="0" smtClean="0"/>
                        <a:t> </a:t>
                      </a:r>
                      <a:r>
                        <a:rPr lang="fr-FR" sz="1100" baseline="0" dirty="0" smtClean="0"/>
                        <a:t>de trouver un passage direct vers les </a:t>
                      </a:r>
                      <a:r>
                        <a:rPr lang="fr-FR" sz="1100" u="sng" baseline="0" dirty="0" smtClean="0"/>
                        <a:t>Indes</a:t>
                      </a:r>
                      <a:r>
                        <a:rPr lang="fr-FR" sz="1100" baseline="0" dirty="0" smtClean="0"/>
                        <a:t>.</a:t>
                      </a:r>
                      <a:endParaRPr lang="fr-FR" sz="11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dirty="0" smtClean="0"/>
                        <a:t>Le roi de France a demandé au navigateur</a:t>
                      </a:r>
                      <a:r>
                        <a:rPr lang="fr-FR" sz="1100" baseline="0" dirty="0" smtClean="0"/>
                        <a:t> d’explorer le nord de l’</a:t>
                      </a:r>
                      <a:r>
                        <a:rPr lang="fr-FR" sz="1100" u="sng" baseline="0" dirty="0" smtClean="0"/>
                        <a:t>Amérique</a:t>
                      </a:r>
                      <a:r>
                        <a:rPr lang="fr-FR" sz="1100" baseline="0" dirty="0" smtClean="0"/>
                        <a:t> et de prendre possession des terres découvertes.</a:t>
                      </a:r>
                      <a:r>
                        <a:rPr lang="fr-FR" sz="1100" dirty="0" smtClean="0"/>
                        <a:t> </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dirty="0" smtClean="0"/>
                        <a:t>En mille-cinq-cent-trente-quatre,</a:t>
                      </a:r>
                      <a:r>
                        <a:rPr lang="fr-FR" sz="1100" baseline="0" dirty="0" smtClean="0"/>
                        <a:t> ce navigateur a atteint le Canada et a pris possession de ces terres découvertes au nom du roi de France.</a:t>
                      </a:r>
                      <a:endParaRPr lang="fr-FR" sz="11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100" b="1" i="0" u="sng" strike="noStrike" kern="1200" baseline="0" dirty="0" smtClean="0">
                          <a:solidFill>
                            <a:schemeClr val="dk1"/>
                          </a:solidFill>
                          <a:latin typeface="+mn-lt"/>
                          <a:ea typeface="+mn-ea"/>
                          <a:cs typeface="+mn-cs"/>
                        </a:rPr>
                        <a:t>La découverte du Canada</a:t>
                      </a:r>
                    </a:p>
                    <a:p>
                      <a:pPr algn="just"/>
                      <a:r>
                        <a:rPr lang="fr-FR" sz="1100" b="0" i="0" u="sng" strike="noStrike" kern="1200" baseline="0" dirty="0" smtClean="0">
                          <a:solidFill>
                            <a:schemeClr val="dk1"/>
                          </a:solidFill>
                          <a:latin typeface="+mn-lt"/>
                          <a:ea typeface="+mn-ea"/>
                          <a:cs typeface="+mn-cs"/>
                        </a:rPr>
                        <a:t>François 1</a:t>
                      </a:r>
                      <a:r>
                        <a:rPr lang="fr-FR" sz="1100" b="0" i="0" u="sng" strike="noStrike" kern="1200" baseline="30000" dirty="0" smtClean="0">
                          <a:solidFill>
                            <a:schemeClr val="dk1"/>
                          </a:solidFill>
                          <a:latin typeface="+mn-lt"/>
                          <a:ea typeface="+mn-ea"/>
                          <a:cs typeface="+mn-cs"/>
                        </a:rPr>
                        <a:t>er</a:t>
                      </a:r>
                      <a:r>
                        <a:rPr lang="fr-FR" sz="1100" b="0" i="0" u="none" strike="noStrike" kern="1200" baseline="0" dirty="0" smtClean="0">
                          <a:solidFill>
                            <a:schemeClr val="dk1"/>
                          </a:solidFill>
                          <a:latin typeface="+mn-lt"/>
                          <a:ea typeface="+mn-ea"/>
                          <a:cs typeface="+mn-cs"/>
                        </a:rPr>
                        <a:t> a également engagé une politique coloniale. Il a demandé au navigateur </a:t>
                      </a:r>
                      <a:r>
                        <a:rPr lang="fr-FR" sz="1100" b="0" i="0" u="sng" strike="noStrike" kern="1200" baseline="0" dirty="0" smtClean="0">
                          <a:solidFill>
                            <a:schemeClr val="dk1"/>
                          </a:solidFill>
                          <a:latin typeface="+mn-lt"/>
                          <a:ea typeface="+mn-ea"/>
                          <a:cs typeface="+mn-cs"/>
                        </a:rPr>
                        <a:t>Jacques Cartier </a:t>
                      </a:r>
                      <a:r>
                        <a:rPr lang="fr-FR" sz="1100" b="0" i="0" u="none" strike="noStrike" kern="1200" baseline="0" dirty="0" smtClean="0">
                          <a:solidFill>
                            <a:schemeClr val="dk1"/>
                          </a:solidFill>
                          <a:latin typeface="+mn-lt"/>
                          <a:ea typeface="+mn-ea"/>
                          <a:cs typeface="+mn-cs"/>
                        </a:rPr>
                        <a:t>d’explorer le nord de l’</a:t>
                      </a:r>
                      <a:r>
                        <a:rPr lang="fr-FR" sz="1100" b="0" i="0" u="sng" strike="noStrike" kern="1200" baseline="0" dirty="0" smtClean="0">
                          <a:solidFill>
                            <a:schemeClr val="dk1"/>
                          </a:solidFill>
                          <a:latin typeface="+mn-lt"/>
                          <a:ea typeface="+mn-ea"/>
                          <a:cs typeface="+mn-cs"/>
                        </a:rPr>
                        <a:t>Amérique</a:t>
                      </a:r>
                      <a:r>
                        <a:rPr lang="fr-FR" sz="1100" b="0" i="0" u="none" strike="noStrike" kern="1200" baseline="0" dirty="0" smtClean="0">
                          <a:solidFill>
                            <a:schemeClr val="dk1"/>
                          </a:solidFill>
                          <a:latin typeface="+mn-lt"/>
                          <a:ea typeface="+mn-ea"/>
                          <a:cs typeface="+mn-cs"/>
                        </a:rPr>
                        <a:t> pour trouver un passage direct vers les </a:t>
                      </a:r>
                      <a:r>
                        <a:rPr lang="fr-FR" sz="1100" b="0" i="0" u="sng" strike="noStrike" kern="1200" baseline="0" dirty="0" smtClean="0">
                          <a:solidFill>
                            <a:schemeClr val="dk1"/>
                          </a:solidFill>
                          <a:latin typeface="+mn-lt"/>
                          <a:ea typeface="+mn-ea"/>
                          <a:cs typeface="+mn-cs"/>
                        </a:rPr>
                        <a:t>Indes</a:t>
                      </a:r>
                      <a:r>
                        <a:rPr lang="fr-FR" sz="1100" b="0" i="0" u="none" strike="noStrike" kern="1200" baseline="0" dirty="0" smtClean="0">
                          <a:solidFill>
                            <a:schemeClr val="dk1"/>
                          </a:solidFill>
                          <a:latin typeface="+mn-lt"/>
                          <a:ea typeface="+mn-ea"/>
                          <a:cs typeface="+mn-cs"/>
                        </a:rPr>
                        <a:t>. En mille-cinq-cent-trente-quatre, ce navigateur a atteint le Canada et a pris possession de ces terres découvertes au nom du roi de France.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graphicFrame>
        <p:nvGraphicFramePr>
          <p:cNvPr id="16" name="Tableau 15"/>
          <p:cNvGraphicFramePr>
            <a:graphicFrameLocks noGrp="1"/>
          </p:cNvGraphicFramePr>
          <p:nvPr>
            <p:extLst>
              <p:ext uri="{D42A27DB-BD31-4B8C-83A1-F6EECF244321}">
                <p14:modId xmlns:p14="http://schemas.microsoft.com/office/powerpoint/2010/main" val="3208147667"/>
              </p:ext>
            </p:extLst>
          </p:nvPr>
        </p:nvGraphicFramePr>
        <p:xfrm>
          <a:off x="116632" y="5990729"/>
          <a:ext cx="6624735" cy="347472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a:t>
                      </a:r>
                      <a:r>
                        <a:rPr lang="fr-FR" sz="1100" dirty="0" smtClean="0">
                          <a:latin typeface="+mn-lt"/>
                        </a:rPr>
                        <a:t> : une puissance</a:t>
                      </a:r>
                      <a:r>
                        <a:rPr lang="fr-FR" sz="1100" baseline="0" dirty="0" smtClean="0">
                          <a:latin typeface="+mn-lt"/>
                        </a:rPr>
                        <a:t> - un astre - le soleil - un surnom - un règne - un pouvoir - un trône - un musicien - un peintre - un auteur - une fête - un spectacle - un château.</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Verbes</a:t>
                      </a:r>
                      <a:r>
                        <a:rPr lang="fr-FR" sz="1100" dirty="0" smtClean="0">
                          <a:latin typeface="+mn-lt"/>
                        </a:rPr>
                        <a:t> : devenir</a:t>
                      </a:r>
                      <a:r>
                        <a:rPr lang="fr-FR" sz="1100" baseline="0" dirty="0" smtClean="0">
                          <a:latin typeface="+mn-lt"/>
                        </a:rPr>
                        <a:t> - se comparer - tenir - être - rester - aimer - organiser.</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Adjectifs</a:t>
                      </a:r>
                      <a:r>
                        <a:rPr lang="fr-FR" sz="1100" dirty="0" smtClean="0">
                          <a:latin typeface="+mn-lt"/>
                        </a:rPr>
                        <a:t> : intelligent(e) - brillant(e)</a:t>
                      </a:r>
                      <a:r>
                        <a:rPr lang="fr-FR" sz="1100" baseline="0" dirty="0" smtClean="0">
                          <a:latin typeface="+mn-lt"/>
                        </a:rPr>
                        <a:t> - puissant(e) - absolu(e) - sûr(e).</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a:t>
                      </a:r>
                      <a:r>
                        <a:rPr lang="fr-FR" sz="1100" b="1" baseline="0" dirty="0" smtClean="0">
                          <a:latin typeface="+mn-lt"/>
                        </a:rPr>
                        <a:t> invariables </a:t>
                      </a:r>
                      <a:r>
                        <a:rPr lang="fr-FR" sz="1100" baseline="0" dirty="0" smtClean="0">
                          <a:latin typeface="+mn-lt"/>
                        </a:rPr>
                        <a:t>: là - pendant - longtemps.</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100" b="1" u="sng" dirty="0" smtClean="0"/>
                        <a:t>Notions travaillées :</a:t>
                      </a:r>
                    </a:p>
                    <a:p>
                      <a:r>
                        <a:rPr lang="fr-FR" sz="1100" b="0" i="0" u="none" strike="noStrike" kern="1200" baseline="0" dirty="0" smtClean="0">
                          <a:solidFill>
                            <a:schemeClr val="dk1"/>
                          </a:solidFill>
                          <a:latin typeface="+mn-lt"/>
                          <a:ea typeface="+mn-ea"/>
                          <a:cs typeface="+mn-cs"/>
                        </a:rPr>
                        <a:t>* L’imparfait de l’indicatif</a:t>
                      </a:r>
                    </a:p>
                    <a:p>
                      <a:r>
                        <a:rPr lang="fr-FR" sz="1100" b="0" i="0" u="none" strike="noStrike" kern="1200" baseline="0" dirty="0" smtClean="0">
                          <a:solidFill>
                            <a:schemeClr val="dk1"/>
                          </a:solidFill>
                          <a:latin typeface="+mn-lt"/>
                          <a:ea typeface="+mn-ea"/>
                          <a:cs typeface="+mn-cs"/>
                        </a:rPr>
                        <a:t>* Le passé simple</a:t>
                      </a:r>
                    </a:p>
                    <a:p>
                      <a:r>
                        <a:rPr lang="fr-FR" sz="1100" b="0" dirty="0" smtClean="0"/>
                        <a:t>* </a:t>
                      </a:r>
                      <a:r>
                        <a:rPr lang="fr-FR" sz="1100" b="0" i="0" u="none" strike="noStrike" kern="1200" baseline="0" dirty="0" smtClean="0">
                          <a:solidFill>
                            <a:schemeClr val="dk1"/>
                          </a:solidFill>
                          <a:latin typeface="+mn-lt"/>
                          <a:ea typeface="+mn-ea"/>
                          <a:cs typeface="+mn-cs"/>
                        </a:rPr>
                        <a:t>Pluriel en s </a:t>
                      </a:r>
                    </a:p>
                    <a:p>
                      <a:r>
                        <a:rPr lang="fr-FR" sz="1100" b="0" i="0" u="none" strike="noStrike" kern="1200" baseline="0" dirty="0" smtClean="0">
                          <a:solidFill>
                            <a:schemeClr val="dk1"/>
                          </a:solidFill>
                          <a:latin typeface="+mn-lt"/>
                          <a:ea typeface="+mn-ea"/>
                          <a:cs typeface="+mn-cs"/>
                        </a:rPr>
                        <a:t>* Accord GN </a:t>
                      </a:r>
                    </a:p>
                    <a:p>
                      <a:r>
                        <a:rPr lang="fr-FR" sz="1100" b="0" i="0" u="none" strike="noStrike" kern="1200" baseline="0" dirty="0" smtClean="0">
                          <a:solidFill>
                            <a:schemeClr val="dk1"/>
                          </a:solidFill>
                          <a:latin typeface="+mn-lt"/>
                          <a:ea typeface="+mn-ea"/>
                          <a:cs typeface="+mn-cs"/>
                        </a:rPr>
                        <a:t>* Accord sujet/verbe </a:t>
                      </a:r>
                    </a:p>
                    <a:p>
                      <a:r>
                        <a:rPr lang="fr-FR" sz="1100" b="0" i="0" u="none" strike="noStrike" kern="1200" baseline="0" dirty="0" smtClean="0">
                          <a:solidFill>
                            <a:schemeClr val="dk1"/>
                          </a:solidFill>
                          <a:latin typeface="+mn-lt"/>
                          <a:ea typeface="+mn-ea"/>
                          <a:cs typeface="+mn-cs"/>
                        </a:rPr>
                        <a:t>* Mots invariables</a:t>
                      </a:r>
                    </a:p>
                    <a:p>
                      <a:r>
                        <a:rPr lang="fr-FR" sz="1100" b="0" i="0" u="none" strike="noStrike" kern="1200" baseline="0" dirty="0" smtClean="0">
                          <a:solidFill>
                            <a:schemeClr val="dk1"/>
                          </a:solidFill>
                          <a:latin typeface="+mn-lt"/>
                          <a:ea typeface="+mn-ea"/>
                          <a:cs typeface="+mn-cs"/>
                        </a:rPr>
                        <a:t>* Homophones grammaticaux (son/sont, se/ce, ou/où, c’est/s’est, là/la, a/à)</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b="0" i="0" u="none" strike="noStrike" kern="1200" baseline="0" dirty="0" smtClean="0">
                          <a:solidFill>
                            <a:schemeClr val="dk1"/>
                          </a:solidFill>
                          <a:latin typeface="+mn-lt"/>
                          <a:ea typeface="+mn-ea"/>
                          <a:cs typeface="+mn-cs"/>
                        </a:rPr>
                        <a:t>Le roi </a:t>
                      </a:r>
                      <a:r>
                        <a:rPr lang="fr-FR" sz="1100" b="0" i="0" u="sng" strike="noStrike" kern="1200" baseline="0" dirty="0" smtClean="0">
                          <a:solidFill>
                            <a:schemeClr val="dk1"/>
                          </a:solidFill>
                          <a:latin typeface="+mn-lt"/>
                          <a:ea typeface="+mn-ea"/>
                          <a:cs typeface="+mn-cs"/>
                        </a:rPr>
                        <a:t>Louis XIV</a:t>
                      </a:r>
                      <a:r>
                        <a:rPr lang="fr-FR" sz="1100" b="0" i="0" u="none" strike="noStrike" kern="1200" baseline="0" dirty="0" smtClean="0">
                          <a:solidFill>
                            <a:schemeClr val="dk1"/>
                          </a:solidFill>
                          <a:latin typeface="+mn-lt"/>
                          <a:ea typeface="+mn-ea"/>
                          <a:cs typeface="+mn-cs"/>
                        </a:rPr>
                        <a:t>, intelligent et ambitieux, se compara au plus puissant des astres : le soleil.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dirty="0" smtClean="0"/>
                        <a:t>Sûr de sa puissance, il devint le plus grand roi de France et prit</a:t>
                      </a:r>
                      <a:r>
                        <a:rPr lang="fr-FR" sz="1100" baseline="0" dirty="0" smtClean="0"/>
                        <a:t> pour surnom celui de </a:t>
                      </a:r>
                      <a:r>
                        <a:rPr lang="fr-FR" sz="1100" u="sng" baseline="0" dirty="0" smtClean="0"/>
                        <a:t>Roi-Soleil</a:t>
                      </a:r>
                      <a:r>
                        <a:rPr lang="fr-FR" sz="1100" baseline="0" dirty="0" smtClean="0"/>
                        <a:t>. Pendant son règne, son pouvoir fut absolu.</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b="0" i="0" u="none" strike="noStrike" kern="1200" baseline="0" dirty="0" smtClean="0">
                          <a:solidFill>
                            <a:schemeClr val="dk1"/>
                          </a:solidFill>
                          <a:latin typeface="+mn-lt"/>
                          <a:ea typeface="+mn-ea"/>
                          <a:cs typeface="+mn-cs"/>
                        </a:rPr>
                        <a:t>Il aimait organiser de grandes fêtes et des spectacles dans son château de </a:t>
                      </a:r>
                      <a:r>
                        <a:rPr lang="fr-FR" sz="1100" b="0" i="0" u="sng" strike="noStrike" kern="1200" baseline="0" dirty="0" smtClean="0">
                          <a:solidFill>
                            <a:schemeClr val="dk1"/>
                          </a:solidFill>
                          <a:latin typeface="+mn-lt"/>
                          <a:ea typeface="+mn-ea"/>
                          <a:cs typeface="+mn-cs"/>
                        </a:rPr>
                        <a:t>Versailles</a:t>
                      </a:r>
                      <a:r>
                        <a:rPr lang="fr-FR" sz="1100" b="0" i="0" u="none" strike="noStrike" kern="1200" baseline="0" dirty="0" smtClean="0">
                          <a:solidFill>
                            <a:schemeClr val="dk1"/>
                          </a:solidFill>
                          <a:latin typeface="+mn-lt"/>
                          <a:ea typeface="+mn-ea"/>
                          <a:cs typeface="+mn-cs"/>
                        </a:rPr>
                        <a:t>. Il s’entourait de musiciens, de peintres ou d’auteurs.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100" b="1" i="0" u="sng" strike="noStrike" kern="1200" baseline="0" dirty="0" smtClean="0">
                          <a:solidFill>
                            <a:schemeClr val="dk1"/>
                          </a:solidFill>
                          <a:latin typeface="+mn-lt"/>
                          <a:ea typeface="+mn-ea"/>
                          <a:cs typeface="+mn-cs"/>
                        </a:rPr>
                        <a:t>Le Roi-Soleil</a:t>
                      </a:r>
                    </a:p>
                    <a:p>
                      <a:r>
                        <a:rPr lang="fr-FR" sz="1100" b="0" i="0" u="none" strike="noStrike" kern="1200" baseline="0" dirty="0" smtClean="0">
                          <a:solidFill>
                            <a:schemeClr val="dk1"/>
                          </a:solidFill>
                          <a:latin typeface="+mn-lt"/>
                          <a:ea typeface="+mn-ea"/>
                          <a:cs typeface="+mn-cs"/>
                        </a:rPr>
                        <a:t>Intelligent et ambitieux, </a:t>
                      </a:r>
                      <a:r>
                        <a:rPr lang="fr-FR" sz="1100" b="0" i="0" u="sng" strike="noStrike" kern="1200" baseline="0" dirty="0" smtClean="0">
                          <a:solidFill>
                            <a:schemeClr val="dk1"/>
                          </a:solidFill>
                          <a:latin typeface="+mn-lt"/>
                          <a:ea typeface="+mn-ea"/>
                          <a:cs typeface="+mn-cs"/>
                        </a:rPr>
                        <a:t>Louis XIV </a:t>
                      </a:r>
                      <a:r>
                        <a:rPr lang="fr-FR" sz="1100" b="0" i="0" u="none" strike="noStrike" kern="1200" baseline="0" dirty="0" smtClean="0">
                          <a:solidFill>
                            <a:schemeClr val="dk1"/>
                          </a:solidFill>
                          <a:latin typeface="+mn-lt"/>
                          <a:ea typeface="+mn-ea"/>
                          <a:cs typeface="+mn-cs"/>
                        </a:rPr>
                        <a:t>devint le plus grand roi de France. Sûr de sa puissance, il se compara au plus puissant et plus brillant des astres, le soleil. C’est de là qu’il tient son surnom de </a:t>
                      </a:r>
                      <a:r>
                        <a:rPr lang="fr-FR" sz="1100" b="0" i="0" u="sng" strike="noStrike" kern="1200" baseline="0" dirty="0" smtClean="0">
                          <a:solidFill>
                            <a:schemeClr val="dk1"/>
                          </a:solidFill>
                          <a:latin typeface="+mn-lt"/>
                          <a:ea typeface="+mn-ea"/>
                          <a:cs typeface="+mn-cs"/>
                        </a:rPr>
                        <a:t>Roi-Soleil</a:t>
                      </a:r>
                      <a:r>
                        <a:rPr lang="fr-FR" sz="1100" b="0" i="0" u="none" strike="noStrike" kern="1200" baseline="0" dirty="0" smtClean="0">
                          <a:solidFill>
                            <a:schemeClr val="dk1"/>
                          </a:solidFill>
                          <a:latin typeface="+mn-lt"/>
                          <a:ea typeface="+mn-ea"/>
                          <a:cs typeface="+mn-cs"/>
                        </a:rPr>
                        <a:t>. Pendant son règne, son pouvoir fut absolu. C’est le roi de France qui est resté le plus longtemps sur le trône : cinquante-quatre ans. Il aimait s’entourer de musiciens, de peintres ou d’auteurs.  Il organisait de grandes fêtes et des spectacles dans son château de </a:t>
                      </a:r>
                      <a:r>
                        <a:rPr lang="fr-FR" sz="1100" b="0" i="0" u="sng" strike="noStrike" kern="1200" baseline="0" dirty="0" smtClean="0">
                          <a:solidFill>
                            <a:schemeClr val="dk1"/>
                          </a:solidFill>
                          <a:latin typeface="+mn-lt"/>
                          <a:ea typeface="+mn-ea"/>
                          <a:cs typeface="+mn-cs"/>
                        </a:rPr>
                        <a:t>Versailles</a:t>
                      </a:r>
                      <a:r>
                        <a:rPr lang="fr-FR" sz="1100" b="0" i="0" u="none" strike="noStrike" kern="1200" baseline="0" dirty="0" smtClean="0">
                          <a:solidFill>
                            <a:schemeClr val="dk1"/>
                          </a:solidFill>
                          <a:latin typeface="+mn-lt"/>
                          <a:ea typeface="+mn-ea"/>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spTree>
    <p:extLst>
      <p:ext uri="{BB962C8B-B14F-4D97-AF65-F5344CB8AC3E}">
        <p14:creationId xmlns:p14="http://schemas.microsoft.com/office/powerpoint/2010/main" val="21521693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0"/>
          </p:nvPr>
        </p:nvSpPr>
        <p:spPr/>
        <p:txBody>
          <a:bodyPr/>
          <a:lstStyle/>
          <a:p>
            <a:r>
              <a:rPr lang="fr-FR" dirty="0" smtClean="0"/>
              <a:t>Dictées de la période 5</a:t>
            </a:r>
            <a:endParaRPr lang="fr-FR" dirty="0"/>
          </a:p>
        </p:txBody>
      </p:sp>
      <p:grpSp>
        <p:nvGrpSpPr>
          <p:cNvPr id="6" name="Groupe 5"/>
          <p:cNvGrpSpPr/>
          <p:nvPr/>
        </p:nvGrpSpPr>
        <p:grpSpPr>
          <a:xfrm>
            <a:off x="116632" y="1136576"/>
            <a:ext cx="360040" cy="461665"/>
            <a:chOff x="116632" y="1352600"/>
            <a:chExt cx="360040" cy="461665"/>
          </a:xfrm>
        </p:grpSpPr>
        <p:sp>
          <p:nvSpPr>
            <p:cNvPr id="7" name="Ellipse 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5</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9" name="ZoneTexte 8"/>
          <p:cNvSpPr txBox="1"/>
          <p:nvPr/>
        </p:nvSpPr>
        <p:spPr>
          <a:xfrm>
            <a:off x="476672" y="1280592"/>
            <a:ext cx="6192688" cy="307777"/>
          </a:xfrm>
          <a:prstGeom prst="rect">
            <a:avLst/>
          </a:prstGeom>
          <a:noFill/>
        </p:spPr>
        <p:txBody>
          <a:bodyPr wrap="square" rtlCol="0">
            <a:spAutoFit/>
          </a:bodyPr>
          <a:lstStyle/>
          <a:p>
            <a:r>
              <a:rPr lang="fr-FR" sz="1400" u="sng" dirty="0" smtClean="0">
                <a:latin typeface="SimpleRonde" pitchFamily="2" charset="0"/>
              </a:rPr>
              <a:t>Dictées de la semaine 5</a:t>
            </a:r>
            <a:endParaRPr lang="fr-FR" sz="1400" u="sng" dirty="0">
              <a:latin typeface="SimpleRonde" pitchFamily="2" charset="0"/>
            </a:endParaRPr>
          </a:p>
        </p:txBody>
      </p:sp>
      <p:grpSp>
        <p:nvGrpSpPr>
          <p:cNvPr id="11" name="Groupe 10"/>
          <p:cNvGrpSpPr/>
          <p:nvPr/>
        </p:nvGrpSpPr>
        <p:grpSpPr>
          <a:xfrm>
            <a:off x="116632" y="5385048"/>
            <a:ext cx="360040" cy="461665"/>
            <a:chOff x="116632" y="1352600"/>
            <a:chExt cx="360040" cy="461665"/>
          </a:xfrm>
        </p:grpSpPr>
        <p:sp>
          <p:nvSpPr>
            <p:cNvPr id="12" name="Ellipse 11"/>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6</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ZoneTexte 13"/>
          <p:cNvSpPr txBox="1"/>
          <p:nvPr/>
        </p:nvSpPr>
        <p:spPr>
          <a:xfrm>
            <a:off x="476672" y="5529064"/>
            <a:ext cx="6192688" cy="307777"/>
          </a:xfrm>
          <a:prstGeom prst="rect">
            <a:avLst/>
          </a:prstGeom>
          <a:noFill/>
        </p:spPr>
        <p:txBody>
          <a:bodyPr wrap="square" rtlCol="0">
            <a:spAutoFit/>
          </a:bodyPr>
          <a:lstStyle/>
          <a:p>
            <a:r>
              <a:rPr lang="fr-FR" sz="1400" u="sng" dirty="0" smtClean="0">
                <a:latin typeface="SimpleRonde" pitchFamily="2" charset="0"/>
              </a:rPr>
              <a:t>Dictées de la semaine 6</a:t>
            </a:r>
            <a:endParaRPr lang="fr-FR" sz="1400" u="sng" dirty="0">
              <a:latin typeface="SimpleRonde" pitchFamily="2" charset="0"/>
            </a:endParaRPr>
          </a:p>
        </p:txBody>
      </p:sp>
      <p:graphicFrame>
        <p:nvGraphicFramePr>
          <p:cNvPr id="15" name="Tableau 14"/>
          <p:cNvGraphicFramePr>
            <a:graphicFrameLocks noGrp="1"/>
          </p:cNvGraphicFramePr>
          <p:nvPr>
            <p:extLst>
              <p:ext uri="{D42A27DB-BD31-4B8C-83A1-F6EECF244321}">
                <p14:modId xmlns:p14="http://schemas.microsoft.com/office/powerpoint/2010/main" val="1011677023"/>
              </p:ext>
            </p:extLst>
          </p:nvPr>
        </p:nvGraphicFramePr>
        <p:xfrm>
          <a:off x="116632" y="1742257"/>
          <a:ext cx="6624735" cy="330708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a:t>
                      </a:r>
                      <a:r>
                        <a:rPr lang="fr-FR" sz="1100" dirty="0" smtClean="0">
                          <a:latin typeface="+mn-lt"/>
                        </a:rPr>
                        <a:t> :</a:t>
                      </a:r>
                      <a:r>
                        <a:rPr lang="fr-FR" sz="1100" baseline="0" dirty="0" smtClean="0">
                          <a:latin typeface="+mn-lt"/>
                        </a:rPr>
                        <a:t> un auteur - une idée - l’humanité - une religion - un gouvernement - une époque - un philosophe - un ouvrage - une origine.</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Verbes</a:t>
                      </a:r>
                      <a:r>
                        <a:rPr lang="fr-FR" sz="1100" dirty="0" smtClean="0">
                          <a:latin typeface="+mn-lt"/>
                        </a:rPr>
                        <a:t> : se sentir</a:t>
                      </a:r>
                      <a:r>
                        <a:rPr lang="fr-FR" sz="1100" baseline="0" dirty="0" smtClean="0">
                          <a:latin typeface="+mn-lt"/>
                        </a:rPr>
                        <a:t> - penser - devoir - se soucier - critiquer.</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Adjectifs</a:t>
                      </a:r>
                      <a:r>
                        <a:rPr lang="fr-FR" sz="1100" dirty="0" smtClean="0">
                          <a:latin typeface="+mn-lt"/>
                        </a:rPr>
                        <a:t> : certain(e) - français(e).</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a:t>
                      </a:r>
                      <a:r>
                        <a:rPr lang="fr-FR" sz="1100" b="1" baseline="0" dirty="0" smtClean="0">
                          <a:latin typeface="+mn-lt"/>
                        </a:rPr>
                        <a:t> invariables </a:t>
                      </a:r>
                      <a:r>
                        <a:rPr lang="fr-FR" sz="1100" baseline="0" dirty="0" smtClean="0">
                          <a:latin typeface="+mn-lt"/>
                        </a:rPr>
                        <a:t>: sans.</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100" b="1" u="sng" dirty="0" smtClean="0"/>
                        <a:t>Notions travaillées :</a:t>
                      </a:r>
                    </a:p>
                    <a:p>
                      <a:r>
                        <a:rPr lang="fr-FR" sz="1100" b="0" i="0" u="none" strike="noStrike" kern="1200" baseline="0" dirty="0" smtClean="0">
                          <a:solidFill>
                            <a:schemeClr val="dk1"/>
                          </a:solidFill>
                          <a:latin typeface="+mn-lt"/>
                          <a:ea typeface="+mn-ea"/>
                          <a:cs typeface="+mn-cs"/>
                        </a:rPr>
                        <a:t>* Présent de l’indicatif</a:t>
                      </a:r>
                    </a:p>
                    <a:p>
                      <a:r>
                        <a:rPr lang="fr-FR" sz="1100" b="0" dirty="0" smtClean="0"/>
                        <a:t>* </a:t>
                      </a:r>
                      <a:r>
                        <a:rPr lang="fr-FR" sz="1100" b="0" i="0" u="none" strike="noStrike" kern="1200" baseline="0" dirty="0" smtClean="0">
                          <a:solidFill>
                            <a:schemeClr val="dk1"/>
                          </a:solidFill>
                          <a:latin typeface="+mn-lt"/>
                          <a:ea typeface="+mn-ea"/>
                          <a:cs typeface="+mn-cs"/>
                        </a:rPr>
                        <a:t>Pluriel en s</a:t>
                      </a:r>
                    </a:p>
                    <a:p>
                      <a:r>
                        <a:rPr lang="fr-FR" sz="1100" b="0" i="0" u="none" strike="noStrike" kern="1200" baseline="0" dirty="0" smtClean="0">
                          <a:solidFill>
                            <a:schemeClr val="dk1"/>
                          </a:solidFill>
                          <a:latin typeface="+mn-lt"/>
                          <a:ea typeface="+mn-ea"/>
                          <a:cs typeface="+mn-cs"/>
                        </a:rPr>
                        <a:t>* Accord GN </a:t>
                      </a:r>
                    </a:p>
                    <a:p>
                      <a:pPr marL="0" marR="0" indent="0" algn="l" defTabSz="914400" rtl="0" eaLnBrk="1" fontAlgn="auto" latinLnBrk="0" hangingPunct="1">
                        <a:lnSpc>
                          <a:spcPct val="100000"/>
                        </a:lnSpc>
                        <a:spcBef>
                          <a:spcPts val="0"/>
                        </a:spcBef>
                        <a:spcAft>
                          <a:spcPts val="0"/>
                        </a:spcAft>
                        <a:buClrTx/>
                        <a:buSzTx/>
                        <a:buFontTx/>
                        <a:buNone/>
                        <a:tabLst/>
                        <a:defRPr/>
                      </a:pPr>
                      <a:r>
                        <a:rPr lang="fr-FR" sz="1100" b="0" i="0" u="none" strike="noStrike" kern="1200" baseline="0" dirty="0" smtClean="0">
                          <a:solidFill>
                            <a:schemeClr val="dk1"/>
                          </a:solidFill>
                          <a:latin typeface="+mn-lt"/>
                          <a:ea typeface="+mn-ea"/>
                          <a:cs typeface="+mn-cs"/>
                        </a:rPr>
                        <a:t>* Accord sujet/verbe </a:t>
                      </a:r>
                    </a:p>
                    <a:p>
                      <a:pPr marL="0" marR="0" indent="0" algn="l" defTabSz="914400" rtl="0" eaLnBrk="1" fontAlgn="auto" latinLnBrk="0" hangingPunct="1">
                        <a:lnSpc>
                          <a:spcPct val="100000"/>
                        </a:lnSpc>
                        <a:spcBef>
                          <a:spcPts val="0"/>
                        </a:spcBef>
                        <a:spcAft>
                          <a:spcPts val="0"/>
                        </a:spcAft>
                        <a:buClrTx/>
                        <a:buSzTx/>
                        <a:buFontTx/>
                        <a:buNone/>
                        <a:tabLst/>
                        <a:defRPr/>
                      </a:pPr>
                      <a:r>
                        <a:rPr lang="fr-FR" sz="1100" b="0" i="0" u="none" strike="noStrike" kern="1200" baseline="0" dirty="0" smtClean="0">
                          <a:solidFill>
                            <a:schemeClr val="dk1"/>
                          </a:solidFill>
                          <a:latin typeface="+mn-lt"/>
                          <a:ea typeface="+mn-ea"/>
                          <a:cs typeface="+mn-cs"/>
                        </a:rPr>
                        <a:t>* Mots invariables </a:t>
                      </a:r>
                    </a:p>
                    <a:p>
                      <a:r>
                        <a:rPr lang="fr-FR" sz="1100" b="0" i="0" u="none" strike="noStrike" kern="1200" baseline="0" dirty="0" smtClean="0">
                          <a:solidFill>
                            <a:schemeClr val="dk1"/>
                          </a:solidFill>
                          <a:latin typeface="+mn-lt"/>
                          <a:ea typeface="+mn-ea"/>
                          <a:cs typeface="+mn-cs"/>
                        </a:rPr>
                        <a:t>* Homophones grammaticaux (on/ont, son/sont, et/est, a/à, leur/leurs, se/ce)</a:t>
                      </a:r>
                    </a:p>
                    <a:p>
                      <a:r>
                        <a:rPr lang="fr-FR" sz="1100" b="0" i="0" u="none" strike="noStrike" kern="1200" baseline="0" dirty="0" smtClean="0">
                          <a:solidFill>
                            <a:schemeClr val="dk1"/>
                          </a:solidFill>
                          <a:latin typeface="+mn-lt"/>
                          <a:ea typeface="+mn-ea"/>
                          <a:cs typeface="+mn-cs"/>
                        </a:rPr>
                        <a:t>* Infinitif après préposition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dirty="0" smtClean="0"/>
                        <a:t>Au dix-huitième siècle, certains auteurs se sentent</a:t>
                      </a:r>
                      <a:r>
                        <a:rPr lang="fr-FR" sz="1100" baseline="0" dirty="0" smtClean="0"/>
                        <a:t> plus libres d’exprimer leurs idées. Ils critiquent les religions et les gouvernements.</a:t>
                      </a:r>
                      <a:endParaRPr lang="fr-FR" sz="11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dirty="0" smtClean="0"/>
                        <a:t>Ils pensent qu’ils doivent observer l’humanité sans se soucier de</a:t>
                      </a:r>
                      <a:r>
                        <a:rPr lang="fr-FR" sz="1100" baseline="0" dirty="0" smtClean="0"/>
                        <a:t> la religion. En France, on les appelle les « philosophes ».</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dirty="0" smtClean="0"/>
                        <a:t>C’est leurs</a:t>
                      </a:r>
                      <a:r>
                        <a:rPr lang="fr-FR" sz="1100" baseline="0" dirty="0" smtClean="0"/>
                        <a:t> idées qui vont être en partie à l’origine de la Révolution française.</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b="1" i="0" u="sng" strike="noStrike" kern="1200" baseline="0" dirty="0" smtClean="0">
                          <a:solidFill>
                            <a:schemeClr val="dk1"/>
                          </a:solidFill>
                          <a:latin typeface="+mn-lt"/>
                          <a:ea typeface="+mn-ea"/>
                          <a:cs typeface="+mn-cs"/>
                        </a:rPr>
                        <a:t>Les Lumières</a:t>
                      </a:r>
                    </a:p>
                    <a:p>
                      <a:pPr algn="just"/>
                      <a:r>
                        <a:rPr lang="fr-FR" sz="1100" dirty="0" smtClean="0"/>
                        <a:t>Au dix-huitième siècle, certains auteurs se sentent</a:t>
                      </a:r>
                      <a:r>
                        <a:rPr lang="fr-FR" sz="1100" baseline="0" dirty="0" smtClean="0"/>
                        <a:t> plus libres d’exprimer leurs idées. Ils pensent qu’ils doivent observer l’humanité sans se soucier de la religion. Ils critiquent les religions et les gouvernements de leur époque. En France, on les appelle les « philosophes ». Ils sont menés par </a:t>
                      </a:r>
                      <a:r>
                        <a:rPr lang="fr-FR" sz="1100" u="sng" baseline="0" dirty="0" smtClean="0"/>
                        <a:t>Voltaire</a:t>
                      </a:r>
                      <a:r>
                        <a:rPr lang="fr-FR" sz="1100" baseline="0" dirty="0" smtClean="0"/>
                        <a:t>. Leur grand ouvrage est l’</a:t>
                      </a:r>
                      <a:r>
                        <a:rPr lang="fr-FR" sz="1100" u="sng" baseline="0" dirty="0" smtClean="0"/>
                        <a:t>Encyclopédie</a:t>
                      </a:r>
                      <a:r>
                        <a:rPr lang="fr-FR" sz="1100" baseline="0" dirty="0" smtClean="0"/>
                        <a:t>. Leurs idées vont être en partie à l’origine de la Révolution française de mille-sept-cent-quatre-vingt-neuf.</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graphicFrame>
        <p:nvGraphicFramePr>
          <p:cNvPr id="16" name="Tableau 15"/>
          <p:cNvGraphicFramePr>
            <a:graphicFrameLocks noGrp="1"/>
          </p:cNvGraphicFramePr>
          <p:nvPr>
            <p:extLst>
              <p:ext uri="{D42A27DB-BD31-4B8C-83A1-F6EECF244321}">
                <p14:modId xmlns:p14="http://schemas.microsoft.com/office/powerpoint/2010/main" val="3441151377"/>
              </p:ext>
            </p:extLst>
          </p:nvPr>
        </p:nvGraphicFramePr>
        <p:xfrm>
          <a:off x="116632" y="5918721"/>
          <a:ext cx="6624735" cy="381000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a:t>
                      </a:r>
                      <a:r>
                        <a:rPr lang="fr-FR" sz="1100" dirty="0" smtClean="0">
                          <a:latin typeface="+mn-lt"/>
                        </a:rPr>
                        <a:t> : un</a:t>
                      </a:r>
                      <a:r>
                        <a:rPr lang="fr-FR" sz="1100" baseline="0" dirty="0" smtClean="0">
                          <a:latin typeface="+mn-lt"/>
                        </a:rPr>
                        <a:t> état - l’argent - une récolte - un problème - un ordre - le clergé - un noble - une église - un privilège - le tiers état - une ville - une campagne - une société.</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Verbes</a:t>
                      </a:r>
                      <a:r>
                        <a:rPr lang="fr-FR" sz="1100" dirty="0" smtClean="0">
                          <a:latin typeface="+mn-lt"/>
                        </a:rPr>
                        <a:t> : résoudre - convoquer - représenter</a:t>
                      </a:r>
                      <a:r>
                        <a:rPr lang="fr-FR" sz="1100" baseline="0" dirty="0" smtClean="0">
                          <a:latin typeface="+mn-lt"/>
                        </a:rPr>
                        <a:t> - vouloir - changer.</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Adjectifs</a:t>
                      </a:r>
                      <a:r>
                        <a:rPr lang="fr-FR" sz="1100" dirty="0" smtClean="0">
                          <a:latin typeface="+mn-lt"/>
                        </a:rPr>
                        <a:t> : mauvais(e) - général(e) .</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a:t>
                      </a:r>
                      <a:r>
                        <a:rPr lang="fr-FR" sz="1100" b="1" baseline="0" dirty="0" smtClean="0">
                          <a:latin typeface="+mn-lt"/>
                        </a:rPr>
                        <a:t> invariables </a:t>
                      </a:r>
                      <a:r>
                        <a:rPr lang="fr-FR" sz="1100" baseline="0" dirty="0" smtClean="0">
                          <a:latin typeface="+mn-lt"/>
                        </a:rPr>
                        <a:t>: assez.</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100" b="1" u="sng" dirty="0" smtClean="0"/>
                        <a:t>Notions travaillées :</a:t>
                      </a:r>
                    </a:p>
                    <a:p>
                      <a:r>
                        <a:rPr lang="fr-FR" sz="1100" b="0" i="0" u="none" strike="noStrike" kern="1200" baseline="0" dirty="0" smtClean="0">
                          <a:solidFill>
                            <a:schemeClr val="dk1"/>
                          </a:solidFill>
                          <a:latin typeface="+mn-lt"/>
                          <a:ea typeface="+mn-ea"/>
                          <a:cs typeface="+mn-cs"/>
                        </a:rPr>
                        <a:t>* Présent de l’indicatif</a:t>
                      </a:r>
                    </a:p>
                    <a:p>
                      <a:r>
                        <a:rPr lang="fr-FR" sz="1100" b="0" i="0" u="none" strike="noStrike" kern="1200" baseline="0" dirty="0" smtClean="0">
                          <a:solidFill>
                            <a:schemeClr val="dk1"/>
                          </a:solidFill>
                          <a:latin typeface="+mn-lt"/>
                          <a:ea typeface="+mn-ea"/>
                          <a:cs typeface="+mn-cs"/>
                        </a:rPr>
                        <a:t>* </a:t>
                      </a:r>
                      <a:r>
                        <a:rPr lang="fr-FR" sz="1100" b="0" i="0" u="none" strike="noStrike" kern="1200" baseline="0" smtClean="0">
                          <a:solidFill>
                            <a:schemeClr val="dk1"/>
                          </a:solidFill>
                          <a:latin typeface="+mn-lt"/>
                          <a:ea typeface="+mn-ea"/>
                          <a:cs typeface="+mn-cs"/>
                        </a:rPr>
                        <a:t>Participe présent</a:t>
                      </a:r>
                      <a:endParaRPr lang="fr-FR" sz="1100" b="0" i="0" u="none" strike="noStrike" kern="1200" baseline="0" dirty="0" smtClean="0">
                        <a:solidFill>
                          <a:schemeClr val="dk1"/>
                        </a:solidFill>
                        <a:latin typeface="+mn-lt"/>
                        <a:ea typeface="+mn-ea"/>
                        <a:cs typeface="+mn-cs"/>
                      </a:endParaRPr>
                    </a:p>
                    <a:p>
                      <a:r>
                        <a:rPr lang="fr-FR" sz="1100" b="0" i="0" u="none" strike="noStrike" kern="1200" baseline="0" dirty="0" smtClean="0">
                          <a:solidFill>
                            <a:schemeClr val="dk1"/>
                          </a:solidFill>
                          <a:latin typeface="+mn-lt"/>
                          <a:ea typeface="+mn-ea"/>
                          <a:cs typeface="+mn-cs"/>
                        </a:rPr>
                        <a:t>* Accord GN </a:t>
                      </a:r>
                    </a:p>
                    <a:p>
                      <a:r>
                        <a:rPr lang="fr-FR" sz="1100" b="0" i="0" u="none" strike="noStrike" kern="1200" baseline="0" dirty="0" smtClean="0">
                          <a:solidFill>
                            <a:schemeClr val="dk1"/>
                          </a:solidFill>
                          <a:latin typeface="+mn-lt"/>
                          <a:ea typeface="+mn-ea"/>
                          <a:cs typeface="+mn-cs"/>
                        </a:rPr>
                        <a:t>* Accord sujet/verbe </a:t>
                      </a:r>
                    </a:p>
                    <a:p>
                      <a:r>
                        <a:rPr lang="fr-FR" sz="1100" b="0" i="0" u="none" strike="noStrike" kern="1200" baseline="0" dirty="0" smtClean="0">
                          <a:solidFill>
                            <a:schemeClr val="dk1"/>
                          </a:solidFill>
                          <a:latin typeface="+mn-lt"/>
                          <a:ea typeface="+mn-ea"/>
                          <a:cs typeface="+mn-cs"/>
                        </a:rPr>
                        <a:t>* Mots invariables </a:t>
                      </a:r>
                    </a:p>
                    <a:p>
                      <a:r>
                        <a:rPr lang="fr-FR" sz="1100" b="0" i="0" u="none" strike="noStrike" kern="1200" baseline="0" dirty="0" smtClean="0">
                          <a:solidFill>
                            <a:schemeClr val="dk1"/>
                          </a:solidFill>
                          <a:latin typeface="+mn-lt"/>
                          <a:ea typeface="+mn-ea"/>
                          <a:cs typeface="+mn-cs"/>
                        </a:rPr>
                        <a:t>* Homophones grammaticaux (a/à, ce/se,  son/sont, et/est)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b="0" i="0" u="none" strike="noStrike" kern="1200" baseline="0" dirty="0" smtClean="0">
                          <a:solidFill>
                            <a:schemeClr val="dk1"/>
                          </a:solidFill>
                          <a:latin typeface="+mn-lt"/>
                          <a:ea typeface="+mn-ea"/>
                          <a:cs typeface="+mn-cs"/>
                        </a:rPr>
                        <a:t>En mille-sept-cent-quatre-vingt-huit, comme l’Etat n’a plus assez d’argent et que les récoltes sont mauvaises, </a:t>
                      </a:r>
                      <a:r>
                        <a:rPr lang="fr-FR" sz="1100" b="0" i="0" u="sng" strike="noStrike" kern="1200" baseline="0" dirty="0" smtClean="0">
                          <a:solidFill>
                            <a:schemeClr val="dk1"/>
                          </a:solidFill>
                          <a:latin typeface="+mn-lt"/>
                          <a:ea typeface="+mn-ea"/>
                          <a:cs typeface="+mn-cs"/>
                        </a:rPr>
                        <a:t>Louis XVI </a:t>
                      </a:r>
                      <a:r>
                        <a:rPr lang="fr-FR" sz="1100" b="0" i="0" u="none" strike="noStrike" kern="1200" baseline="0" dirty="0" smtClean="0">
                          <a:solidFill>
                            <a:schemeClr val="dk1"/>
                          </a:solidFill>
                          <a:latin typeface="+mn-lt"/>
                          <a:ea typeface="+mn-ea"/>
                          <a:cs typeface="+mn-cs"/>
                        </a:rPr>
                        <a:t>convoque les états généraux.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dirty="0" smtClean="0"/>
                        <a:t>Les Français sont représentés</a:t>
                      </a:r>
                      <a:r>
                        <a:rPr lang="fr-FR" sz="1100" baseline="0" dirty="0" smtClean="0"/>
                        <a:t> en trois ordres : le clergé, les nobles et le tiers état.</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b="0" i="0" u="none" strike="noStrike" kern="1200" baseline="0" dirty="0" smtClean="0">
                          <a:solidFill>
                            <a:schemeClr val="dk1"/>
                          </a:solidFill>
                          <a:latin typeface="+mn-lt"/>
                          <a:ea typeface="+mn-ea"/>
                          <a:cs typeface="+mn-cs"/>
                        </a:rPr>
                        <a:t>Le tiers état, représentant tous les Français des villes et des campagnes, veut changer la société alors que les nobles veulent garder leurs privilèges.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100" b="1" i="0" u="sng" strike="noStrike" kern="1200" baseline="0" dirty="0" smtClean="0">
                          <a:solidFill>
                            <a:schemeClr val="dk1"/>
                          </a:solidFill>
                          <a:latin typeface="+mn-lt"/>
                          <a:ea typeface="+mn-ea"/>
                          <a:cs typeface="+mn-cs"/>
                        </a:rPr>
                        <a:t>Les états généraux</a:t>
                      </a:r>
                    </a:p>
                    <a:p>
                      <a:r>
                        <a:rPr lang="fr-FR" sz="1100" b="0" i="0" u="none" strike="noStrike" kern="1200" baseline="0" dirty="0" smtClean="0">
                          <a:solidFill>
                            <a:schemeClr val="dk1"/>
                          </a:solidFill>
                          <a:latin typeface="+mn-lt"/>
                          <a:ea typeface="+mn-ea"/>
                          <a:cs typeface="+mn-cs"/>
                        </a:rPr>
                        <a:t>En mille-sept-cent-quatre-vingt-huit, l’État n’a plus assez d’argent et les récoltes sont mauvaises. Pour résoudre ce problème, </a:t>
                      </a:r>
                      <a:r>
                        <a:rPr lang="fr-FR" sz="1100" b="0" i="0" u="sng" strike="noStrike" kern="1200" baseline="0" dirty="0" smtClean="0">
                          <a:solidFill>
                            <a:schemeClr val="dk1"/>
                          </a:solidFill>
                          <a:latin typeface="+mn-lt"/>
                          <a:ea typeface="+mn-ea"/>
                          <a:cs typeface="+mn-cs"/>
                        </a:rPr>
                        <a:t>Louis XVI </a:t>
                      </a:r>
                      <a:r>
                        <a:rPr lang="fr-FR" sz="1100" b="0" i="0" u="none" strike="noStrike" kern="1200" baseline="0" dirty="0" smtClean="0">
                          <a:solidFill>
                            <a:schemeClr val="dk1"/>
                          </a:solidFill>
                          <a:latin typeface="+mn-lt"/>
                          <a:ea typeface="+mn-ea"/>
                          <a:cs typeface="+mn-cs"/>
                        </a:rPr>
                        <a:t>convoque les états généraux. Les Français y sont représentés en trois ordres : le clergé qui représente l’Église </a:t>
                      </a:r>
                      <a:r>
                        <a:rPr lang="fr-FR" sz="1100" b="0" i="0" u="sng" strike="noStrike" kern="1200" baseline="0" dirty="0" smtClean="0">
                          <a:solidFill>
                            <a:schemeClr val="dk1"/>
                          </a:solidFill>
                          <a:latin typeface="+mn-lt"/>
                          <a:ea typeface="+mn-ea"/>
                          <a:cs typeface="+mn-cs"/>
                        </a:rPr>
                        <a:t>catholique</a:t>
                      </a:r>
                      <a:r>
                        <a:rPr lang="fr-FR" sz="1100" b="0" i="0" u="none" strike="noStrike" kern="1200" baseline="0" dirty="0" smtClean="0">
                          <a:solidFill>
                            <a:schemeClr val="dk1"/>
                          </a:solidFill>
                          <a:latin typeface="+mn-lt"/>
                          <a:ea typeface="+mn-ea"/>
                          <a:cs typeface="+mn-cs"/>
                        </a:rPr>
                        <a:t>, les nobles qui veulent garder leurs privilèges et le tiers état, représentant tous les Français des villes et des campagnes, qui veut changer la société.</a:t>
                      </a:r>
                    </a:p>
                    <a:p>
                      <a:endParaRPr lang="fr-FR" sz="1100" b="0" i="0" u="none" strike="noStrike" kern="1200" baseline="0" dirty="0" smtClean="0">
                        <a:solidFill>
                          <a:schemeClr val="dk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spTree>
    <p:extLst>
      <p:ext uri="{BB962C8B-B14F-4D97-AF65-F5344CB8AC3E}">
        <p14:creationId xmlns:p14="http://schemas.microsoft.com/office/powerpoint/2010/main" val="2015394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0"/>
          </p:nvPr>
        </p:nvSpPr>
        <p:spPr/>
        <p:txBody>
          <a:bodyPr/>
          <a:lstStyle/>
          <a:p>
            <a:r>
              <a:rPr lang="fr-FR" dirty="0" smtClean="0"/>
              <a:t>Dictées de la période 1</a:t>
            </a:r>
            <a:endParaRPr lang="fr-FR" dirty="0"/>
          </a:p>
        </p:txBody>
      </p:sp>
      <p:grpSp>
        <p:nvGrpSpPr>
          <p:cNvPr id="6" name="Groupe 5"/>
          <p:cNvGrpSpPr/>
          <p:nvPr/>
        </p:nvGrpSpPr>
        <p:grpSpPr>
          <a:xfrm>
            <a:off x="116632" y="1136576"/>
            <a:ext cx="360040" cy="461665"/>
            <a:chOff x="116632" y="1352600"/>
            <a:chExt cx="360040" cy="461665"/>
          </a:xfrm>
        </p:grpSpPr>
        <p:sp>
          <p:nvSpPr>
            <p:cNvPr id="7" name="Ellipse 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9" name="ZoneTexte 8"/>
          <p:cNvSpPr txBox="1"/>
          <p:nvPr/>
        </p:nvSpPr>
        <p:spPr>
          <a:xfrm>
            <a:off x="476672" y="1280592"/>
            <a:ext cx="6192688" cy="307777"/>
          </a:xfrm>
          <a:prstGeom prst="rect">
            <a:avLst/>
          </a:prstGeom>
          <a:noFill/>
        </p:spPr>
        <p:txBody>
          <a:bodyPr wrap="square" rtlCol="0">
            <a:spAutoFit/>
          </a:bodyPr>
          <a:lstStyle/>
          <a:p>
            <a:r>
              <a:rPr lang="fr-FR" sz="1400" u="sng" dirty="0" smtClean="0">
                <a:latin typeface="SimpleRonde" pitchFamily="2" charset="0"/>
              </a:rPr>
              <a:t>Dictées de la semaine 3</a:t>
            </a:r>
            <a:endParaRPr lang="fr-FR" sz="1400" u="sng" dirty="0">
              <a:latin typeface="SimpleRonde" pitchFamily="2" charset="0"/>
            </a:endParaRPr>
          </a:p>
        </p:txBody>
      </p:sp>
      <p:grpSp>
        <p:nvGrpSpPr>
          <p:cNvPr id="11" name="Groupe 10"/>
          <p:cNvGrpSpPr/>
          <p:nvPr/>
        </p:nvGrpSpPr>
        <p:grpSpPr>
          <a:xfrm>
            <a:off x="116632" y="5648751"/>
            <a:ext cx="360040" cy="461665"/>
            <a:chOff x="116632" y="1352600"/>
            <a:chExt cx="360040" cy="461665"/>
          </a:xfrm>
        </p:grpSpPr>
        <p:sp>
          <p:nvSpPr>
            <p:cNvPr id="12" name="Ellipse 11"/>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4</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ZoneTexte 13"/>
          <p:cNvSpPr txBox="1"/>
          <p:nvPr/>
        </p:nvSpPr>
        <p:spPr>
          <a:xfrm>
            <a:off x="476672" y="5792767"/>
            <a:ext cx="6192688" cy="307777"/>
          </a:xfrm>
          <a:prstGeom prst="rect">
            <a:avLst/>
          </a:prstGeom>
          <a:noFill/>
        </p:spPr>
        <p:txBody>
          <a:bodyPr wrap="square" rtlCol="0">
            <a:spAutoFit/>
          </a:bodyPr>
          <a:lstStyle/>
          <a:p>
            <a:r>
              <a:rPr lang="fr-FR" sz="1400" u="sng" dirty="0" smtClean="0">
                <a:latin typeface="SimpleRonde" pitchFamily="2" charset="0"/>
              </a:rPr>
              <a:t>Dictées de la semaine 4</a:t>
            </a:r>
            <a:endParaRPr lang="fr-FR" sz="1400" u="sng" dirty="0">
              <a:latin typeface="SimpleRonde" pitchFamily="2" charset="0"/>
            </a:endParaRPr>
          </a:p>
        </p:txBody>
      </p:sp>
      <p:graphicFrame>
        <p:nvGraphicFramePr>
          <p:cNvPr id="15" name="Tableau 14"/>
          <p:cNvGraphicFramePr>
            <a:graphicFrameLocks noGrp="1"/>
          </p:cNvGraphicFramePr>
          <p:nvPr>
            <p:extLst>
              <p:ext uri="{D42A27DB-BD31-4B8C-83A1-F6EECF244321}">
                <p14:modId xmlns:p14="http://schemas.microsoft.com/office/powerpoint/2010/main" val="120488589"/>
              </p:ext>
            </p:extLst>
          </p:nvPr>
        </p:nvGraphicFramePr>
        <p:xfrm>
          <a:off x="116632" y="1814265"/>
          <a:ext cx="6624735" cy="364236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a:t>
                      </a:r>
                      <a:r>
                        <a:rPr lang="fr-FR" sz="1100" dirty="0" smtClean="0">
                          <a:latin typeface="+mn-lt"/>
                        </a:rPr>
                        <a:t> : la terre - une machinerie</a:t>
                      </a:r>
                      <a:r>
                        <a:rPr lang="fr-FR" sz="1100" baseline="0" dirty="0" smtClean="0">
                          <a:latin typeface="+mn-lt"/>
                        </a:rPr>
                        <a:t> - l’eau - une racine - un minéral - un bourgeon - un élément - une quantité - une naissance - une feuille - une fleur.</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Verbes</a:t>
                      </a:r>
                      <a:r>
                        <a:rPr lang="fr-FR" sz="1100" dirty="0" smtClean="0">
                          <a:latin typeface="+mn-lt"/>
                        </a:rPr>
                        <a:t> : réchauffer</a:t>
                      </a:r>
                      <a:r>
                        <a:rPr lang="fr-FR" sz="1100" baseline="0" dirty="0" smtClean="0">
                          <a:latin typeface="+mn-lt"/>
                        </a:rPr>
                        <a:t> - redémarrer - absorber - recevoir - donner.</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Adjectifs</a:t>
                      </a:r>
                      <a:r>
                        <a:rPr lang="fr-FR" sz="1100" dirty="0" smtClean="0">
                          <a:latin typeface="+mn-lt"/>
                        </a:rPr>
                        <a:t> : végétal(e) - nutritif/nutritive - accumulé(e) - précédent(e).</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a:t>
                      </a:r>
                      <a:r>
                        <a:rPr lang="fr-FR" sz="1100" b="1" baseline="0" dirty="0" smtClean="0">
                          <a:latin typeface="+mn-lt"/>
                        </a:rPr>
                        <a:t> invariables </a:t>
                      </a:r>
                      <a:r>
                        <a:rPr lang="fr-FR" sz="1100" baseline="0" dirty="0" smtClean="0">
                          <a:latin typeface="+mn-lt"/>
                        </a:rPr>
                        <a:t>: dès que - alors - surtout.</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100" b="1" u="sng" dirty="0" smtClean="0"/>
                        <a:t>Notions travaillées :</a:t>
                      </a:r>
                    </a:p>
                    <a:p>
                      <a:r>
                        <a:rPr lang="fr-FR" sz="1100" b="0" i="0" u="none" strike="noStrike" kern="1200" baseline="0" dirty="0" smtClean="0">
                          <a:solidFill>
                            <a:schemeClr val="dk1"/>
                          </a:solidFill>
                          <a:latin typeface="+mn-lt"/>
                          <a:ea typeface="+mn-ea"/>
                          <a:cs typeface="+mn-cs"/>
                        </a:rPr>
                        <a:t>* Présent de l’indicatif</a:t>
                      </a:r>
                    </a:p>
                    <a:p>
                      <a:r>
                        <a:rPr lang="fr-FR" sz="1100" b="0" dirty="0" smtClean="0"/>
                        <a:t>* </a:t>
                      </a:r>
                      <a:r>
                        <a:rPr lang="fr-FR" sz="1100" b="0" i="0" u="none" strike="noStrike" kern="1200" baseline="0" dirty="0" smtClean="0">
                          <a:solidFill>
                            <a:schemeClr val="dk1"/>
                          </a:solidFill>
                          <a:latin typeface="+mn-lt"/>
                          <a:ea typeface="+mn-ea"/>
                          <a:cs typeface="+mn-cs"/>
                        </a:rPr>
                        <a:t>Pluriel en s </a:t>
                      </a:r>
                    </a:p>
                    <a:p>
                      <a:r>
                        <a:rPr lang="fr-FR" sz="1100" b="0" i="0" u="none" strike="noStrike" kern="1200" baseline="0" dirty="0" smtClean="0">
                          <a:solidFill>
                            <a:schemeClr val="dk1"/>
                          </a:solidFill>
                          <a:latin typeface="+mn-lt"/>
                          <a:ea typeface="+mn-ea"/>
                          <a:cs typeface="+mn-cs"/>
                        </a:rPr>
                        <a:t>* Accord GN </a:t>
                      </a:r>
                    </a:p>
                    <a:p>
                      <a:r>
                        <a:rPr lang="fr-FR" sz="1100" b="0" i="0" u="none" strike="noStrike" kern="1200" baseline="0" dirty="0" smtClean="0">
                          <a:solidFill>
                            <a:schemeClr val="dk1"/>
                          </a:solidFill>
                          <a:latin typeface="+mn-lt"/>
                          <a:ea typeface="+mn-ea"/>
                          <a:cs typeface="+mn-cs"/>
                        </a:rPr>
                        <a:t>* Accord sujet/verbe </a:t>
                      </a:r>
                    </a:p>
                    <a:p>
                      <a:r>
                        <a:rPr lang="fr-FR" sz="1100" b="0" i="0" u="none" strike="noStrike" kern="1200" baseline="0" dirty="0" smtClean="0">
                          <a:solidFill>
                            <a:schemeClr val="dk1"/>
                          </a:solidFill>
                          <a:latin typeface="+mn-lt"/>
                          <a:ea typeface="+mn-ea"/>
                          <a:cs typeface="+mn-cs"/>
                        </a:rPr>
                        <a:t>* Mots invariables </a:t>
                      </a:r>
                    </a:p>
                    <a:p>
                      <a:r>
                        <a:rPr lang="fr-FR" sz="1100" b="0" i="0" u="none" strike="noStrike" kern="1200" baseline="0" dirty="0" smtClean="0">
                          <a:solidFill>
                            <a:schemeClr val="dk1"/>
                          </a:solidFill>
                          <a:latin typeface="+mn-lt"/>
                          <a:ea typeface="+mn-ea"/>
                          <a:cs typeface="+mn-cs"/>
                        </a:rPr>
                        <a:t>* Homophones grammaticaux (se/ce, et/est)</a:t>
                      </a:r>
                    </a:p>
                    <a:p>
                      <a:endParaRPr lang="fr-FR" sz="11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dirty="0" smtClean="0"/>
                        <a:t>Dès que la terre se réchauffe, la sève monte : la machinerie végétale</a:t>
                      </a:r>
                      <a:r>
                        <a:rPr lang="fr-FR" sz="1100" baseline="0" dirty="0" smtClean="0"/>
                        <a:t> redémarre. </a:t>
                      </a:r>
                      <a:endParaRPr lang="fr-FR" sz="11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dirty="0" smtClean="0"/>
                        <a:t>Les plantes se gorgent d’eau, les minéraux</a:t>
                      </a:r>
                      <a:r>
                        <a:rPr lang="fr-FR" sz="1100" baseline="0" dirty="0" smtClean="0"/>
                        <a:t> du sol sont absorbés par les racines et les bourgeons reçoivent alors quantité d’éléments nutritifs.</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dirty="0" smtClean="0"/>
                        <a:t>Avec les sucres</a:t>
                      </a:r>
                      <a:r>
                        <a:rPr lang="fr-FR" sz="1100" baseline="0" dirty="0" smtClean="0"/>
                        <a:t> accumulés par l’arbre l’année précédente, les bourgeons donnent naissance aux feuilles, aux branches nouvelles et aux fleurs.</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100" b="1" i="0" u="sng" strike="noStrike" kern="1200" baseline="0" dirty="0" smtClean="0">
                          <a:solidFill>
                            <a:schemeClr val="dk1"/>
                          </a:solidFill>
                          <a:latin typeface="+mn-lt"/>
                          <a:ea typeface="+mn-ea"/>
                          <a:cs typeface="+mn-cs"/>
                        </a:rPr>
                        <a:t>La montée de sève</a:t>
                      </a:r>
                    </a:p>
                    <a:p>
                      <a:r>
                        <a:rPr lang="fr-FR" sz="1100" b="0" i="0" u="none" strike="noStrike" kern="1200" baseline="0" dirty="0" smtClean="0">
                          <a:solidFill>
                            <a:schemeClr val="dk1"/>
                          </a:solidFill>
                          <a:latin typeface="+mn-lt"/>
                          <a:ea typeface="+mn-ea"/>
                          <a:cs typeface="+mn-cs"/>
                        </a:rPr>
                        <a:t>Dès que la terre se réchauffe, la machinerie végétale redémarre. La plante se gorge d’eau, les racines absorbent à nouveau les minéraux du sol : la sève monte. Les bourgeons reçoivent alors quantité d’éléments nutritifs, surtout des sucres accumulés par l’arbre l’année précédente. Avec cette matière première, les bourgeons donnent naissance aux feuilles, aux branches nouvelles et aux fleurs. Beau travail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graphicFrame>
        <p:nvGraphicFramePr>
          <p:cNvPr id="16" name="Tableau 15"/>
          <p:cNvGraphicFramePr>
            <a:graphicFrameLocks noGrp="1"/>
          </p:cNvGraphicFramePr>
          <p:nvPr>
            <p:extLst>
              <p:ext uri="{D42A27DB-BD31-4B8C-83A1-F6EECF244321}">
                <p14:modId xmlns:p14="http://schemas.microsoft.com/office/powerpoint/2010/main" val="3144030093"/>
              </p:ext>
            </p:extLst>
          </p:nvPr>
        </p:nvGraphicFramePr>
        <p:xfrm>
          <a:off x="116632" y="6254432"/>
          <a:ext cx="6624735" cy="330708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a:t>
                      </a:r>
                      <a:r>
                        <a:rPr lang="fr-FR" sz="1100" dirty="0" smtClean="0">
                          <a:latin typeface="+mn-lt"/>
                        </a:rPr>
                        <a:t> : un zoo - un animal - un</a:t>
                      </a:r>
                      <a:r>
                        <a:rPr lang="fr-FR" sz="1100" baseline="0" dirty="0" smtClean="0">
                          <a:latin typeface="+mn-lt"/>
                        </a:rPr>
                        <a:t> chameau - la nourriture - un clown - une pitrerie - une friandise - une entrée.</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Verbes</a:t>
                      </a:r>
                      <a:r>
                        <a:rPr lang="fr-FR" sz="1100" dirty="0" smtClean="0">
                          <a:latin typeface="+mn-lt"/>
                        </a:rPr>
                        <a:t> : emmener</a:t>
                      </a:r>
                      <a:r>
                        <a:rPr lang="fr-FR" sz="1100" baseline="0" dirty="0" smtClean="0">
                          <a:latin typeface="+mn-lt"/>
                        </a:rPr>
                        <a:t> - crier - se chamailler - apprécier.</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Adjectifs</a:t>
                      </a:r>
                      <a:r>
                        <a:rPr lang="fr-FR" sz="1100" dirty="0" smtClean="0">
                          <a:latin typeface="+mn-lt"/>
                        </a:rPr>
                        <a:t> : lointain(e) - blanc/blanche.</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a:t>
                      </a:r>
                      <a:r>
                        <a:rPr lang="fr-FR" sz="1100" b="1" baseline="0" dirty="0" smtClean="0">
                          <a:latin typeface="+mn-lt"/>
                        </a:rPr>
                        <a:t> invariables </a:t>
                      </a:r>
                      <a:r>
                        <a:rPr lang="fr-FR" sz="1100" baseline="0" dirty="0" smtClean="0">
                          <a:latin typeface="+mn-lt"/>
                        </a:rPr>
                        <a:t>: demain - un peu de - ceux-là - vraiment.</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100" b="1" u="sng" dirty="0" smtClean="0"/>
                        <a:t>Notions travaillées :</a:t>
                      </a:r>
                    </a:p>
                    <a:p>
                      <a:r>
                        <a:rPr lang="fr-FR" sz="1100" b="0" i="0" u="none" strike="noStrike" kern="1200" baseline="0" dirty="0" smtClean="0">
                          <a:solidFill>
                            <a:schemeClr val="dk1"/>
                          </a:solidFill>
                          <a:latin typeface="+mn-lt"/>
                          <a:ea typeface="+mn-ea"/>
                          <a:cs typeface="+mn-cs"/>
                        </a:rPr>
                        <a:t>* Futur de l’indicatif</a:t>
                      </a:r>
                    </a:p>
                    <a:p>
                      <a:r>
                        <a:rPr lang="fr-FR" sz="1100" b="0" dirty="0" smtClean="0"/>
                        <a:t>* </a:t>
                      </a:r>
                      <a:r>
                        <a:rPr lang="fr-FR" sz="1100" b="0" i="0" u="none" strike="noStrike" kern="1200" baseline="0" dirty="0" smtClean="0">
                          <a:solidFill>
                            <a:schemeClr val="dk1"/>
                          </a:solidFill>
                          <a:latin typeface="+mn-lt"/>
                          <a:ea typeface="+mn-ea"/>
                          <a:cs typeface="+mn-cs"/>
                        </a:rPr>
                        <a:t>Pluriel en s </a:t>
                      </a:r>
                    </a:p>
                    <a:p>
                      <a:r>
                        <a:rPr lang="fr-FR" sz="1100" b="0" i="0" u="none" strike="noStrike" kern="1200" baseline="0" dirty="0" smtClean="0">
                          <a:solidFill>
                            <a:schemeClr val="dk1"/>
                          </a:solidFill>
                          <a:latin typeface="+mn-lt"/>
                          <a:ea typeface="+mn-ea"/>
                          <a:cs typeface="+mn-cs"/>
                        </a:rPr>
                        <a:t>* Accord GN </a:t>
                      </a:r>
                    </a:p>
                    <a:p>
                      <a:r>
                        <a:rPr lang="fr-FR" sz="1100" b="0" i="0" u="none" strike="noStrike" kern="1200" baseline="0" dirty="0" smtClean="0">
                          <a:solidFill>
                            <a:schemeClr val="dk1"/>
                          </a:solidFill>
                          <a:latin typeface="+mn-lt"/>
                          <a:ea typeface="+mn-ea"/>
                          <a:cs typeface="+mn-cs"/>
                        </a:rPr>
                        <a:t>* Accord sujet/verbe </a:t>
                      </a:r>
                    </a:p>
                    <a:p>
                      <a:r>
                        <a:rPr lang="fr-FR" sz="1100" b="0" i="0" u="none" strike="noStrike" kern="1200" baseline="0" dirty="0" smtClean="0">
                          <a:solidFill>
                            <a:schemeClr val="dk1"/>
                          </a:solidFill>
                          <a:latin typeface="+mn-lt"/>
                          <a:ea typeface="+mn-ea"/>
                          <a:cs typeface="+mn-cs"/>
                        </a:rPr>
                        <a:t>* Mots invariables </a:t>
                      </a:r>
                    </a:p>
                    <a:p>
                      <a:r>
                        <a:rPr lang="fr-FR" sz="1100" b="0" i="0" u="none" strike="noStrike" kern="1200" baseline="0" dirty="0" smtClean="0">
                          <a:solidFill>
                            <a:schemeClr val="dk1"/>
                          </a:solidFill>
                          <a:latin typeface="+mn-lt"/>
                          <a:ea typeface="+mn-ea"/>
                          <a:cs typeface="+mn-cs"/>
                        </a:rPr>
                        <a:t>* Homophones grammaticaux (ou/où, et/est)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b="0" i="0" u="none" strike="noStrike" kern="1200" baseline="0" dirty="0" smtClean="0">
                          <a:solidFill>
                            <a:schemeClr val="dk1"/>
                          </a:solidFill>
                          <a:latin typeface="+mn-lt"/>
                          <a:ea typeface="+mn-ea"/>
                          <a:cs typeface="+mn-cs"/>
                        </a:rPr>
                        <a:t>Demain, grand-père nous emmènera au zoo y admirer des animaux lointains comme les girafes et les ours blancs.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dirty="0" smtClean="0"/>
                        <a:t>Nous pourrons acheter un peu de nourriture que l’on jettera aux singes. Ceux-là</a:t>
                      </a:r>
                      <a:r>
                        <a:rPr lang="fr-FR" sz="1100" baseline="0" dirty="0" smtClean="0"/>
                        <a:t> sont de vrais clowns !</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b="0" i="0" u="none" strike="noStrike" kern="1200" baseline="0" dirty="0" smtClean="0">
                          <a:solidFill>
                            <a:schemeClr val="dk1"/>
                          </a:solidFill>
                          <a:latin typeface="+mn-lt"/>
                          <a:ea typeface="+mn-ea"/>
                          <a:cs typeface="+mn-cs"/>
                        </a:rPr>
                        <a:t>Ces animaux crieront, se chamailleront ou feront mille pitreries que nous apprécierons, pour une simple friandise.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100" b="1" i="0" u="sng" strike="noStrike" kern="1200" baseline="0" dirty="0" smtClean="0">
                          <a:solidFill>
                            <a:schemeClr val="dk1"/>
                          </a:solidFill>
                          <a:latin typeface="+mn-lt"/>
                          <a:ea typeface="+mn-ea"/>
                          <a:cs typeface="+mn-cs"/>
                        </a:rPr>
                        <a:t>Visite au zoo</a:t>
                      </a:r>
                    </a:p>
                    <a:p>
                      <a:r>
                        <a:rPr lang="fr-FR" sz="1100" b="0" i="0" u="none" strike="noStrike" kern="1200" baseline="0" dirty="0" smtClean="0">
                          <a:solidFill>
                            <a:schemeClr val="dk1"/>
                          </a:solidFill>
                          <a:latin typeface="+mn-lt"/>
                          <a:ea typeface="+mn-ea"/>
                          <a:cs typeface="+mn-cs"/>
                        </a:rPr>
                        <a:t>« Demain, dit grand-père, je vous emmènerai au zoo. Vous pourrez y admirer des animaux lointains : des girafes, des lions, des ours blancs, des chameaux et même, à l’entrée, un panda. Nous achèterons un peu de nourriture que vous jetterez aux singes. Vous verrez que ceux-là sont vraiment des clowns ! Ils crieront, se chamailleront ou feront mille pitreries pour une simple friandise. Je pense que vous apprécierez cette visite.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spTree>
    <p:extLst>
      <p:ext uri="{BB962C8B-B14F-4D97-AF65-F5344CB8AC3E}">
        <p14:creationId xmlns:p14="http://schemas.microsoft.com/office/powerpoint/2010/main" val="3241259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0"/>
          </p:nvPr>
        </p:nvSpPr>
        <p:spPr/>
        <p:txBody>
          <a:bodyPr/>
          <a:lstStyle/>
          <a:p>
            <a:r>
              <a:rPr lang="fr-FR" dirty="0" smtClean="0"/>
              <a:t>Dictées de la période 1</a:t>
            </a:r>
            <a:endParaRPr lang="fr-FR" dirty="0"/>
          </a:p>
        </p:txBody>
      </p:sp>
      <p:grpSp>
        <p:nvGrpSpPr>
          <p:cNvPr id="6" name="Groupe 5"/>
          <p:cNvGrpSpPr/>
          <p:nvPr/>
        </p:nvGrpSpPr>
        <p:grpSpPr>
          <a:xfrm>
            <a:off x="116632" y="1136576"/>
            <a:ext cx="360040" cy="461665"/>
            <a:chOff x="116632" y="1352600"/>
            <a:chExt cx="360040" cy="461665"/>
          </a:xfrm>
        </p:grpSpPr>
        <p:sp>
          <p:nvSpPr>
            <p:cNvPr id="7" name="Ellipse 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5</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9" name="ZoneTexte 8"/>
          <p:cNvSpPr txBox="1"/>
          <p:nvPr/>
        </p:nvSpPr>
        <p:spPr>
          <a:xfrm>
            <a:off x="476672" y="1280592"/>
            <a:ext cx="6192688" cy="307777"/>
          </a:xfrm>
          <a:prstGeom prst="rect">
            <a:avLst/>
          </a:prstGeom>
          <a:noFill/>
        </p:spPr>
        <p:txBody>
          <a:bodyPr wrap="square" rtlCol="0">
            <a:spAutoFit/>
          </a:bodyPr>
          <a:lstStyle/>
          <a:p>
            <a:r>
              <a:rPr lang="fr-FR" sz="1400" u="sng" dirty="0" smtClean="0">
                <a:latin typeface="SimpleRonde" pitchFamily="2" charset="0"/>
              </a:rPr>
              <a:t>Dictées de la semaine 5</a:t>
            </a:r>
            <a:endParaRPr lang="fr-FR" sz="1400" u="sng" dirty="0">
              <a:latin typeface="SimpleRonde" pitchFamily="2" charset="0"/>
            </a:endParaRPr>
          </a:p>
        </p:txBody>
      </p:sp>
      <p:grpSp>
        <p:nvGrpSpPr>
          <p:cNvPr id="11" name="Groupe 10"/>
          <p:cNvGrpSpPr/>
          <p:nvPr/>
        </p:nvGrpSpPr>
        <p:grpSpPr>
          <a:xfrm>
            <a:off x="116632" y="5529064"/>
            <a:ext cx="360040" cy="461665"/>
            <a:chOff x="116632" y="1352600"/>
            <a:chExt cx="360040" cy="461665"/>
          </a:xfrm>
        </p:grpSpPr>
        <p:sp>
          <p:nvSpPr>
            <p:cNvPr id="12" name="Ellipse 11"/>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6</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ZoneTexte 13"/>
          <p:cNvSpPr txBox="1"/>
          <p:nvPr/>
        </p:nvSpPr>
        <p:spPr>
          <a:xfrm>
            <a:off x="476672" y="5673080"/>
            <a:ext cx="6192688" cy="307777"/>
          </a:xfrm>
          <a:prstGeom prst="rect">
            <a:avLst/>
          </a:prstGeom>
          <a:noFill/>
        </p:spPr>
        <p:txBody>
          <a:bodyPr wrap="square" rtlCol="0">
            <a:spAutoFit/>
          </a:bodyPr>
          <a:lstStyle/>
          <a:p>
            <a:r>
              <a:rPr lang="fr-FR" sz="1400" u="sng" dirty="0" smtClean="0">
                <a:latin typeface="SimpleRonde" pitchFamily="2" charset="0"/>
              </a:rPr>
              <a:t>Dictées de la semaine 6</a:t>
            </a:r>
            <a:endParaRPr lang="fr-FR" sz="1400" u="sng" dirty="0">
              <a:latin typeface="SimpleRonde" pitchFamily="2" charset="0"/>
            </a:endParaRPr>
          </a:p>
        </p:txBody>
      </p:sp>
      <p:graphicFrame>
        <p:nvGraphicFramePr>
          <p:cNvPr id="15" name="Tableau 14"/>
          <p:cNvGraphicFramePr>
            <a:graphicFrameLocks noGrp="1"/>
          </p:cNvGraphicFramePr>
          <p:nvPr>
            <p:extLst>
              <p:ext uri="{D42A27DB-BD31-4B8C-83A1-F6EECF244321}">
                <p14:modId xmlns:p14="http://schemas.microsoft.com/office/powerpoint/2010/main" val="1871856885"/>
              </p:ext>
            </p:extLst>
          </p:nvPr>
        </p:nvGraphicFramePr>
        <p:xfrm>
          <a:off x="116632" y="1742257"/>
          <a:ext cx="6624735" cy="364236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a:t>
                      </a:r>
                      <a:r>
                        <a:rPr lang="fr-FR" sz="1100" dirty="0" smtClean="0">
                          <a:latin typeface="+mn-lt"/>
                        </a:rPr>
                        <a:t> :</a:t>
                      </a:r>
                      <a:r>
                        <a:rPr lang="fr-FR" sz="1100" baseline="0" dirty="0" smtClean="0">
                          <a:latin typeface="+mn-lt"/>
                        </a:rPr>
                        <a:t> une rue - une journée - un réfugié - la sècheresse - un désert - le vent - une vague - une pierre - la végétation - un troupeau - un homme - un avenir - une longueur.</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Verbes</a:t>
                      </a:r>
                      <a:r>
                        <a:rPr lang="fr-FR" sz="1100" dirty="0" smtClean="0">
                          <a:latin typeface="+mn-lt"/>
                        </a:rPr>
                        <a:t> : installer - transformer</a:t>
                      </a:r>
                      <a:r>
                        <a:rPr lang="fr-FR" sz="1100" baseline="0" dirty="0" smtClean="0">
                          <a:latin typeface="+mn-lt"/>
                        </a:rPr>
                        <a:t> - décimer - commencer - désespérer.</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Adjectifs</a:t>
                      </a:r>
                      <a:r>
                        <a:rPr lang="fr-FR" sz="1100" dirty="0" smtClean="0">
                          <a:latin typeface="+mn-lt"/>
                        </a:rPr>
                        <a:t> : principal - goudronné(e) - envahi(e)</a:t>
                      </a:r>
                      <a:r>
                        <a:rPr lang="fr-FR" sz="1100" baseline="0" dirty="0" smtClean="0">
                          <a:latin typeface="+mn-lt"/>
                        </a:rPr>
                        <a:t> - déblayé(e) - incertain(e) seul(e).</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a:t>
                      </a:r>
                      <a:r>
                        <a:rPr lang="fr-FR" sz="1100" b="1" baseline="0" dirty="0" smtClean="0">
                          <a:latin typeface="+mn-lt"/>
                        </a:rPr>
                        <a:t> invariables </a:t>
                      </a:r>
                      <a:r>
                        <a:rPr lang="fr-FR" sz="1100" baseline="0" dirty="0" smtClean="0">
                          <a:latin typeface="+mn-lt"/>
                        </a:rPr>
                        <a:t>: chez eux - sous - depuis - comme - devant.</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100" b="1" u="sng" dirty="0" smtClean="0"/>
                        <a:t>Notions travaillées :</a:t>
                      </a:r>
                    </a:p>
                    <a:p>
                      <a:r>
                        <a:rPr lang="fr-FR" sz="1100" b="0" i="0" u="none" strike="noStrike" kern="1200" baseline="0" dirty="0" smtClean="0">
                          <a:solidFill>
                            <a:schemeClr val="dk1"/>
                          </a:solidFill>
                          <a:latin typeface="+mn-lt"/>
                          <a:ea typeface="+mn-ea"/>
                          <a:cs typeface="+mn-cs"/>
                        </a:rPr>
                        <a:t>* Passé composé </a:t>
                      </a:r>
                    </a:p>
                    <a:p>
                      <a:r>
                        <a:rPr lang="fr-FR" sz="1100" b="0" dirty="0" smtClean="0"/>
                        <a:t>* </a:t>
                      </a:r>
                      <a:r>
                        <a:rPr lang="fr-FR" sz="1100" b="0" i="0" u="none" strike="noStrike" kern="1200" baseline="0" dirty="0" smtClean="0">
                          <a:solidFill>
                            <a:schemeClr val="dk1"/>
                          </a:solidFill>
                          <a:latin typeface="+mn-lt"/>
                          <a:ea typeface="+mn-ea"/>
                          <a:cs typeface="+mn-cs"/>
                        </a:rPr>
                        <a:t>Pluriel en s </a:t>
                      </a:r>
                    </a:p>
                    <a:p>
                      <a:r>
                        <a:rPr lang="fr-FR" sz="1100" b="0" i="0" u="none" strike="noStrike" kern="1200" baseline="0" dirty="0" smtClean="0">
                          <a:solidFill>
                            <a:schemeClr val="dk1"/>
                          </a:solidFill>
                          <a:latin typeface="+mn-lt"/>
                          <a:ea typeface="+mn-ea"/>
                          <a:cs typeface="+mn-cs"/>
                        </a:rPr>
                        <a:t>* Accord GN </a:t>
                      </a:r>
                    </a:p>
                    <a:p>
                      <a:pPr marL="0" marR="0" indent="0" algn="l" defTabSz="914400" rtl="0" eaLnBrk="1" fontAlgn="auto" latinLnBrk="0" hangingPunct="1">
                        <a:lnSpc>
                          <a:spcPct val="100000"/>
                        </a:lnSpc>
                        <a:spcBef>
                          <a:spcPts val="0"/>
                        </a:spcBef>
                        <a:spcAft>
                          <a:spcPts val="0"/>
                        </a:spcAft>
                        <a:buClrTx/>
                        <a:buSzTx/>
                        <a:buFontTx/>
                        <a:buNone/>
                        <a:tabLst/>
                        <a:defRPr/>
                      </a:pPr>
                      <a:r>
                        <a:rPr lang="fr-FR" sz="1100" b="0" i="0" u="none" strike="noStrike" kern="1200" baseline="0" dirty="0" smtClean="0">
                          <a:solidFill>
                            <a:schemeClr val="dk1"/>
                          </a:solidFill>
                          <a:latin typeface="+mn-lt"/>
                          <a:ea typeface="+mn-ea"/>
                          <a:cs typeface="+mn-cs"/>
                        </a:rPr>
                        <a:t>* Accord sujet/verbe </a:t>
                      </a:r>
                    </a:p>
                    <a:p>
                      <a:pPr marL="0" marR="0" indent="0" algn="l" defTabSz="914400" rtl="0" eaLnBrk="1" fontAlgn="auto" latinLnBrk="0" hangingPunct="1">
                        <a:lnSpc>
                          <a:spcPct val="100000"/>
                        </a:lnSpc>
                        <a:spcBef>
                          <a:spcPts val="0"/>
                        </a:spcBef>
                        <a:spcAft>
                          <a:spcPts val="0"/>
                        </a:spcAft>
                        <a:buClrTx/>
                        <a:buSzTx/>
                        <a:buFontTx/>
                        <a:buNone/>
                        <a:tabLst/>
                        <a:defRPr/>
                      </a:pPr>
                      <a:r>
                        <a:rPr lang="fr-FR" sz="1100" b="0" i="0" u="none" strike="noStrike" kern="1200" baseline="0" dirty="0" smtClean="0">
                          <a:solidFill>
                            <a:schemeClr val="dk1"/>
                          </a:solidFill>
                          <a:latin typeface="+mn-lt"/>
                          <a:ea typeface="+mn-ea"/>
                          <a:cs typeface="+mn-cs"/>
                        </a:rPr>
                        <a:t>* Accord du participe passé</a:t>
                      </a:r>
                    </a:p>
                    <a:p>
                      <a:r>
                        <a:rPr lang="fr-FR" sz="1100" b="0" i="0" u="none" strike="noStrike" kern="1200" baseline="0" dirty="0" smtClean="0">
                          <a:solidFill>
                            <a:schemeClr val="dk1"/>
                          </a:solidFill>
                          <a:latin typeface="+mn-lt"/>
                          <a:ea typeface="+mn-ea"/>
                          <a:cs typeface="+mn-cs"/>
                        </a:rPr>
                        <a:t>* Mots invariables </a:t>
                      </a:r>
                    </a:p>
                    <a:p>
                      <a:r>
                        <a:rPr lang="fr-FR" sz="1100" b="0" i="0" u="none" strike="noStrike" kern="1200" baseline="0" dirty="0" smtClean="0">
                          <a:solidFill>
                            <a:schemeClr val="dk1"/>
                          </a:solidFill>
                          <a:latin typeface="+mn-lt"/>
                          <a:ea typeface="+mn-ea"/>
                          <a:cs typeface="+mn-cs"/>
                        </a:rPr>
                        <a:t>* Homophones grammaticaux (a/à)</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dirty="0" smtClean="0"/>
                        <a:t>Depuis vingt ans, les seules rues goudronnées sont envahies</a:t>
                      </a:r>
                      <a:r>
                        <a:rPr lang="fr-FR" sz="1100" baseline="0" dirty="0" smtClean="0"/>
                        <a:t> par le sable et déblayées à longueur de journée.</a:t>
                      </a:r>
                      <a:endParaRPr lang="fr-FR" sz="11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dirty="0" smtClean="0"/>
                        <a:t>Les réfugiés sont chassés</a:t>
                      </a:r>
                      <a:r>
                        <a:rPr lang="fr-FR" sz="1100" baseline="0" dirty="0" smtClean="0"/>
                        <a:t> de chez eux par la sècheresse et sont installés sous des tentes de fortune.</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dirty="0" smtClean="0"/>
                        <a:t>Les hommes ont commencé à désespérer</a:t>
                      </a:r>
                      <a:r>
                        <a:rPr lang="fr-FR" sz="1100" baseline="0" dirty="0" smtClean="0"/>
                        <a:t> devant leur avenir incertain : les troupeaux ont été décimés et la végétation a reculé de plus en plus.</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100" b="1" u="sng" dirty="0" smtClean="0"/>
                        <a:t>Tombouctou</a:t>
                      </a:r>
                    </a:p>
                    <a:p>
                      <a:r>
                        <a:rPr lang="fr-FR" sz="1100" dirty="0" smtClean="0"/>
                        <a:t>La rue principale, la seule rue goudronnée, envahie par les sables, est déblayée à longueur</a:t>
                      </a:r>
                      <a:r>
                        <a:rPr lang="fr-FR" sz="1100" baseline="0" dirty="0" smtClean="0"/>
                        <a:t> de journée. À la limite de la ville, les réfugiés, chassés de chez eux par la sècheresse, sont installés sous des tentes de fortune. Depuis vingt ans, la sècheresse a transformé la terre en désert. Le vent a formé sur le sable de véritables vagues, dures comme des pierres. La végétation a reculé, de plus en plus. Les troupeaux ont été décimés. Les hommes ont commencé à désespérer devant leur avenir incertain.</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graphicFrame>
        <p:nvGraphicFramePr>
          <p:cNvPr id="16" name="Tableau 15"/>
          <p:cNvGraphicFramePr>
            <a:graphicFrameLocks noGrp="1"/>
          </p:cNvGraphicFramePr>
          <p:nvPr>
            <p:extLst>
              <p:ext uri="{D42A27DB-BD31-4B8C-83A1-F6EECF244321}">
                <p14:modId xmlns:p14="http://schemas.microsoft.com/office/powerpoint/2010/main" val="4092373"/>
              </p:ext>
            </p:extLst>
          </p:nvPr>
        </p:nvGraphicFramePr>
        <p:xfrm>
          <a:off x="116632" y="6062737"/>
          <a:ext cx="6624735" cy="364236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a:t>
                      </a:r>
                      <a:r>
                        <a:rPr lang="fr-FR" sz="1100" dirty="0" smtClean="0">
                          <a:latin typeface="+mn-lt"/>
                        </a:rPr>
                        <a:t> : un vulcanologue</a:t>
                      </a:r>
                      <a:r>
                        <a:rPr lang="fr-FR" sz="1100" baseline="0" dirty="0" smtClean="0">
                          <a:latin typeface="+mn-lt"/>
                        </a:rPr>
                        <a:t> - une émotion - un gouffre - une descente - une heure - une plate-forme - un camp - un spectacle - une atmosphère - un gaz.</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Verbes</a:t>
                      </a:r>
                      <a:r>
                        <a:rPr lang="fr-FR" sz="1100" dirty="0" smtClean="0">
                          <a:latin typeface="+mn-lt"/>
                        </a:rPr>
                        <a:t> : observer - s’abaisser.</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Adjectifs</a:t>
                      </a:r>
                      <a:r>
                        <a:rPr lang="fr-FR" sz="1100" dirty="0" smtClean="0">
                          <a:latin typeface="+mn-lt"/>
                        </a:rPr>
                        <a:t> : fumant(e)</a:t>
                      </a:r>
                      <a:r>
                        <a:rPr lang="fr-FR" sz="1100" baseline="0" dirty="0" smtClean="0">
                          <a:latin typeface="+mn-lt"/>
                        </a:rPr>
                        <a:t> - grandiose - élastique - suffocant(e) - asphyxiant(e).</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a:t>
                      </a:r>
                      <a:r>
                        <a:rPr lang="fr-FR" sz="1100" b="1" baseline="0" dirty="0" smtClean="0">
                          <a:latin typeface="+mn-lt"/>
                        </a:rPr>
                        <a:t> invariables </a:t>
                      </a:r>
                      <a:r>
                        <a:rPr lang="fr-FR" sz="1100" baseline="0" dirty="0" smtClean="0">
                          <a:latin typeface="+mn-lt"/>
                        </a:rPr>
                        <a:t>: au bout - plus bas - parfois - moins - sous.</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100" b="1" u="sng" dirty="0" smtClean="0"/>
                        <a:t>Notions travaillées :</a:t>
                      </a:r>
                    </a:p>
                    <a:p>
                      <a:r>
                        <a:rPr lang="fr-FR" sz="1100" b="0" i="0" u="none" strike="noStrike" kern="1200" baseline="0" dirty="0" smtClean="0">
                          <a:solidFill>
                            <a:schemeClr val="dk1"/>
                          </a:solidFill>
                          <a:latin typeface="+mn-lt"/>
                          <a:ea typeface="+mn-ea"/>
                          <a:cs typeface="+mn-cs"/>
                        </a:rPr>
                        <a:t>* Présent de l’indicatif</a:t>
                      </a:r>
                    </a:p>
                    <a:p>
                      <a:r>
                        <a:rPr lang="fr-FR" sz="1100" b="0" dirty="0" smtClean="0"/>
                        <a:t>* </a:t>
                      </a:r>
                      <a:r>
                        <a:rPr lang="fr-FR" sz="1100" b="0" i="0" u="none" strike="noStrike" kern="1200" baseline="0" dirty="0" smtClean="0">
                          <a:solidFill>
                            <a:schemeClr val="dk1"/>
                          </a:solidFill>
                          <a:latin typeface="+mn-lt"/>
                          <a:ea typeface="+mn-ea"/>
                          <a:cs typeface="+mn-cs"/>
                        </a:rPr>
                        <a:t>Pluriel en s </a:t>
                      </a:r>
                    </a:p>
                    <a:p>
                      <a:r>
                        <a:rPr lang="fr-FR" sz="1100" b="0" i="0" u="none" strike="noStrike" kern="1200" baseline="0" dirty="0" smtClean="0">
                          <a:solidFill>
                            <a:schemeClr val="dk1"/>
                          </a:solidFill>
                          <a:latin typeface="+mn-lt"/>
                          <a:ea typeface="+mn-ea"/>
                          <a:cs typeface="+mn-cs"/>
                        </a:rPr>
                        <a:t>* Accord GN </a:t>
                      </a:r>
                    </a:p>
                    <a:p>
                      <a:r>
                        <a:rPr lang="fr-FR" sz="1100" b="0" i="0" u="none" strike="noStrike" kern="1200" baseline="0" dirty="0" smtClean="0">
                          <a:solidFill>
                            <a:schemeClr val="dk1"/>
                          </a:solidFill>
                          <a:latin typeface="+mn-lt"/>
                          <a:ea typeface="+mn-ea"/>
                          <a:cs typeface="+mn-cs"/>
                        </a:rPr>
                        <a:t>* Accord sujet/verbe </a:t>
                      </a:r>
                    </a:p>
                    <a:p>
                      <a:r>
                        <a:rPr lang="fr-FR" sz="1100" b="0" i="0" u="none" strike="noStrike" kern="1200" baseline="0" dirty="0" smtClean="0">
                          <a:solidFill>
                            <a:schemeClr val="dk1"/>
                          </a:solidFill>
                          <a:latin typeface="+mn-lt"/>
                          <a:ea typeface="+mn-ea"/>
                          <a:cs typeface="+mn-cs"/>
                        </a:rPr>
                        <a:t>* Mots invariables </a:t>
                      </a:r>
                    </a:p>
                    <a:p>
                      <a:r>
                        <a:rPr lang="fr-FR" sz="1100" b="0" i="0" u="none" strike="noStrike" kern="1200" baseline="0" dirty="0" smtClean="0">
                          <a:solidFill>
                            <a:schemeClr val="dk1"/>
                          </a:solidFill>
                          <a:latin typeface="+mn-lt"/>
                          <a:ea typeface="+mn-ea"/>
                          <a:cs typeface="+mn-cs"/>
                        </a:rPr>
                        <a:t>* Homophones grammaticaux (ses/ces, et/est, leur/leurs)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b="0" i="0" u="none" strike="noStrike" kern="1200" baseline="0" dirty="0" smtClean="0">
                          <a:solidFill>
                            <a:schemeClr val="dk1"/>
                          </a:solidFill>
                          <a:latin typeface="+mn-lt"/>
                          <a:ea typeface="+mn-ea"/>
                          <a:cs typeface="+mn-cs"/>
                        </a:rPr>
                        <a:t>Les vulcanologues observent avec émotion le spectacle grandiose qui se déroule à leurs pieds : la lave élastique se lève et s’abaisse.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dirty="0" smtClean="0"/>
                        <a:t>Ils installent leur camp sur une plate-forme</a:t>
                      </a:r>
                      <a:r>
                        <a:rPr lang="fr-FR" sz="1100" baseline="0" dirty="0" smtClean="0"/>
                        <a:t> où ils se retrouvent au bout d’une heure de descente dans le gouffre fumant.</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b="0" i="0" u="none" strike="noStrike" kern="1200" baseline="0" dirty="0" smtClean="0">
                          <a:solidFill>
                            <a:schemeClr val="dk1"/>
                          </a:solidFill>
                          <a:latin typeface="+mn-lt"/>
                          <a:ea typeface="+mn-ea"/>
                          <a:cs typeface="+mn-cs"/>
                        </a:rPr>
                        <a:t>L’atmosphère suffocante les oblige à respirer de l’air asphyxiant. Il leur faut reculer car le sol vibre sous leurs pieds.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100" b="1" i="0" u="sng" strike="noStrike" kern="1200" baseline="0" dirty="0" smtClean="0">
                          <a:solidFill>
                            <a:schemeClr val="dk1"/>
                          </a:solidFill>
                          <a:latin typeface="+mn-lt"/>
                          <a:ea typeface="+mn-ea"/>
                          <a:cs typeface="+mn-cs"/>
                        </a:rPr>
                        <a:t>Au bord du cratère</a:t>
                      </a:r>
                    </a:p>
                    <a:p>
                      <a:r>
                        <a:rPr lang="fr-FR" sz="1100" b="0" i="0" u="none" strike="noStrike" kern="1200" baseline="0" dirty="0" smtClean="0">
                          <a:solidFill>
                            <a:schemeClr val="dk1"/>
                          </a:solidFill>
                          <a:latin typeface="+mn-lt"/>
                          <a:ea typeface="+mn-ea"/>
                          <a:cs typeface="+mn-cs"/>
                        </a:rPr>
                        <a:t>Les trois vulcanologues observent avec émotion le gouffre fumant à leurs pieds. Ils entament la descente et au bout d’une heure se retrouvent sur une plate-forme où ils installent leur camp. Plus bas, le spectacle est grandiose : un lac de lave à la surface élastique se lève, s’abaisse et parfois se déchire. L’atmosphère est chargée de gaz et la chaleur suffocante les oblige à reculer. Il leur faut respirer de l’air moins asphyxiant. Le sol vibre sous leurs pieds.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spTree>
    <p:extLst>
      <p:ext uri="{BB962C8B-B14F-4D97-AF65-F5344CB8AC3E}">
        <p14:creationId xmlns:p14="http://schemas.microsoft.com/office/powerpoint/2010/main" val="2661899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0"/>
          </p:nvPr>
        </p:nvSpPr>
        <p:spPr/>
        <p:txBody>
          <a:bodyPr/>
          <a:lstStyle/>
          <a:p>
            <a:r>
              <a:rPr lang="fr-FR" dirty="0" smtClean="0"/>
              <a:t>Dictées de la période 2</a:t>
            </a:r>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1703394396"/>
              </p:ext>
            </p:extLst>
          </p:nvPr>
        </p:nvGraphicFramePr>
        <p:xfrm>
          <a:off x="116632" y="2000672"/>
          <a:ext cx="6624735" cy="320040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100" b="1" dirty="0" smtClean="0"/>
                        <a:t>Mots</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a:t>
                      </a:r>
                      <a:r>
                        <a:rPr lang="fr-FR" sz="1100" dirty="0" smtClean="0">
                          <a:latin typeface="+mn-lt"/>
                        </a:rPr>
                        <a:t> : un scientifique - une éruption -</a:t>
                      </a:r>
                      <a:r>
                        <a:rPr lang="fr-FR" sz="1100" baseline="0" dirty="0" smtClean="0">
                          <a:latin typeface="+mn-lt"/>
                        </a:rPr>
                        <a:t> un sauve-qui-peut - un passage - un pied - un prix - un port.</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baseline="0" dirty="0" smtClean="0">
                          <a:latin typeface="+mn-lt"/>
                        </a:rPr>
                        <a:t>Verbes</a:t>
                      </a:r>
                      <a:r>
                        <a:rPr lang="fr-FR" sz="1100" baseline="0" dirty="0" smtClean="0">
                          <a:latin typeface="+mn-lt"/>
                        </a:rPr>
                        <a:t> : se réveiller - commencer - trembler - s’affaisser - falloir.</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baseline="0" dirty="0" smtClean="0">
                          <a:latin typeface="+mn-lt"/>
                        </a:rPr>
                        <a:t>Adjectifs</a:t>
                      </a:r>
                      <a:r>
                        <a:rPr lang="fr-FR" sz="1100" baseline="0" dirty="0" smtClean="0">
                          <a:latin typeface="+mn-lt"/>
                        </a:rPr>
                        <a:t> : général(e) - meurtrier/meurtrière.</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 invariables</a:t>
                      </a:r>
                      <a:r>
                        <a:rPr lang="fr-FR" sz="1100" b="1" baseline="0" dirty="0" smtClean="0">
                          <a:latin typeface="+mn-lt"/>
                        </a:rPr>
                        <a:t> </a:t>
                      </a:r>
                      <a:r>
                        <a:rPr lang="fr-FR" sz="1100" baseline="0" dirty="0" smtClean="0">
                          <a:latin typeface="+mn-lt"/>
                        </a:rPr>
                        <a:t>: quand - surtout - déjà - sous.</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100" b="1" u="sng" dirty="0" smtClean="0"/>
                        <a:t>Notions travaillées :</a:t>
                      </a:r>
                    </a:p>
                    <a:p>
                      <a:r>
                        <a:rPr lang="fr-FR" sz="1100" b="0" i="0" u="none" strike="noStrike" kern="1200" baseline="0" dirty="0" smtClean="0">
                          <a:solidFill>
                            <a:schemeClr val="dk1"/>
                          </a:solidFill>
                          <a:latin typeface="+mn-lt"/>
                          <a:ea typeface="+mn-ea"/>
                          <a:cs typeface="+mn-cs"/>
                        </a:rPr>
                        <a:t>* Pluriel en s </a:t>
                      </a:r>
                    </a:p>
                    <a:p>
                      <a:r>
                        <a:rPr lang="fr-FR" sz="1100" b="0" i="0" u="none" strike="noStrike" kern="1200" baseline="0" dirty="0" smtClean="0">
                          <a:solidFill>
                            <a:schemeClr val="dk1"/>
                          </a:solidFill>
                          <a:latin typeface="+mn-lt"/>
                          <a:ea typeface="+mn-ea"/>
                          <a:cs typeface="+mn-cs"/>
                        </a:rPr>
                        <a:t>* Accord GN </a:t>
                      </a:r>
                    </a:p>
                    <a:p>
                      <a:r>
                        <a:rPr lang="fr-FR" sz="1100" b="0" i="0" u="none" strike="noStrike" kern="1200" baseline="0" dirty="0" smtClean="0">
                          <a:solidFill>
                            <a:schemeClr val="dk1"/>
                          </a:solidFill>
                          <a:latin typeface="+mn-lt"/>
                          <a:ea typeface="+mn-ea"/>
                          <a:cs typeface="+mn-cs"/>
                        </a:rPr>
                        <a:t>* Accord sujet/verbe </a:t>
                      </a:r>
                    </a:p>
                    <a:p>
                      <a:r>
                        <a:rPr lang="fr-FR" sz="1100" b="0" i="0" u="none" strike="noStrike" kern="1200" baseline="0" dirty="0" smtClean="0">
                          <a:solidFill>
                            <a:schemeClr val="dk1"/>
                          </a:solidFill>
                          <a:latin typeface="+mn-lt"/>
                          <a:ea typeface="+mn-ea"/>
                          <a:cs typeface="+mn-cs"/>
                        </a:rPr>
                        <a:t>* Imparfait de l'indicatif</a:t>
                      </a:r>
                    </a:p>
                    <a:p>
                      <a:r>
                        <a:rPr lang="fr-FR" sz="1100" b="0" i="0" u="none" strike="noStrike" kern="1200" baseline="0" dirty="0" smtClean="0">
                          <a:solidFill>
                            <a:schemeClr val="dk1"/>
                          </a:solidFill>
                          <a:latin typeface="+mn-lt"/>
                          <a:ea typeface="+mn-ea"/>
                          <a:cs typeface="+mn-cs"/>
                        </a:rPr>
                        <a:t>* Passé simple de l’indicatif</a:t>
                      </a:r>
                    </a:p>
                    <a:p>
                      <a:r>
                        <a:rPr lang="fr-FR" sz="1100" b="0" i="0" u="none" strike="noStrike" kern="1200" baseline="0" dirty="0" smtClean="0">
                          <a:solidFill>
                            <a:schemeClr val="dk1"/>
                          </a:solidFill>
                          <a:latin typeface="+mn-lt"/>
                          <a:ea typeface="+mn-ea"/>
                          <a:cs typeface="+mn-cs"/>
                        </a:rPr>
                        <a:t>* Mots invariables </a:t>
                      </a:r>
                    </a:p>
                    <a:p>
                      <a:r>
                        <a:rPr lang="fr-FR" sz="1100" b="0" i="0" u="none" strike="noStrike" kern="1200" baseline="0" dirty="0" smtClean="0">
                          <a:solidFill>
                            <a:schemeClr val="dk1"/>
                          </a:solidFill>
                          <a:latin typeface="+mn-lt"/>
                          <a:ea typeface="+mn-ea"/>
                          <a:cs typeface="+mn-cs"/>
                        </a:rPr>
                        <a:t>* -é/-er</a:t>
                      </a:r>
                    </a:p>
                    <a:p>
                      <a:r>
                        <a:rPr lang="fr-FR" sz="1100" b="0" i="0" u="none" strike="noStrike" kern="1200" baseline="0" dirty="0" smtClean="0">
                          <a:solidFill>
                            <a:schemeClr val="dk1"/>
                          </a:solidFill>
                          <a:latin typeface="+mn-lt"/>
                          <a:ea typeface="+mn-ea"/>
                          <a:cs typeface="+mn-cs"/>
                        </a:rPr>
                        <a:t>* Homophones grammaticaux (à/a, se/ce, et/est)</a:t>
                      </a:r>
                    </a:p>
                    <a:p>
                      <a:r>
                        <a:rPr lang="fr-FR" sz="1100" b="0" i="0" u="none" strike="noStrike" kern="1200" baseline="0" dirty="0" smtClean="0">
                          <a:solidFill>
                            <a:schemeClr val="dk1"/>
                          </a:solidFill>
                          <a:latin typeface="+mn-lt"/>
                          <a:ea typeface="+mn-ea"/>
                          <a:cs typeface="+mn-cs"/>
                        </a:rPr>
                        <a:t>	</a:t>
                      </a:r>
                    </a:p>
                    <a:p>
                      <a:endParaRPr lang="fr-FR" sz="11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100" b="1" dirty="0" smtClean="0"/>
                        <a:t>D1</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dirty="0" smtClean="0"/>
                        <a:t>L’éruption commençait </a:t>
                      </a:r>
                      <a:r>
                        <a:rPr lang="fr-FR" sz="1100" baseline="0" dirty="0" smtClean="0"/>
                        <a:t>; il fallait évacuer, les scientifiques ne s’étaient pas trompés.</a:t>
                      </a:r>
                      <a:endParaRPr lang="fr-FR" sz="11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100" b="1" dirty="0" smtClean="0"/>
                        <a:t>D2</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dirty="0" smtClean="0"/>
                        <a:t>Quand le volcan cracha sa lave meurtrière,</a:t>
                      </a:r>
                      <a:r>
                        <a:rPr lang="fr-FR" sz="1100" baseline="0" dirty="0" smtClean="0"/>
                        <a:t> ce fut un sauve-qui-peut général et chacun pensait à gagner le port à tout prix.</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100" b="1" dirty="0" smtClean="0"/>
                        <a:t>D3</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dirty="0" smtClean="0"/>
                        <a:t>Le sol tremblait et s’affaissait</a:t>
                      </a:r>
                      <a:r>
                        <a:rPr lang="fr-FR" sz="1100" baseline="0" dirty="0" smtClean="0"/>
                        <a:t> sous nos pieds, la lave du volcan dévastait tout sur son passage. Il fallait surtout sauver sa vie.</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100" b="1" dirty="0" smtClean="0"/>
                        <a:t>Bilan</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100" b="1" i="0" u="sng" strike="noStrike" kern="1200" baseline="0" dirty="0" smtClean="0">
                          <a:solidFill>
                            <a:schemeClr val="dk1"/>
                          </a:solidFill>
                          <a:latin typeface="+mn-lt"/>
                          <a:ea typeface="+mn-ea"/>
                          <a:cs typeface="+mn-cs"/>
                        </a:rPr>
                        <a:t>Une éruption</a:t>
                      </a:r>
                    </a:p>
                    <a:p>
                      <a:r>
                        <a:rPr lang="fr-FR" sz="1100" b="0" i="0" u="none" strike="noStrike" kern="1200" baseline="0" dirty="0" smtClean="0">
                          <a:solidFill>
                            <a:schemeClr val="dk1"/>
                          </a:solidFill>
                          <a:latin typeface="+mn-lt"/>
                          <a:ea typeface="+mn-ea"/>
                          <a:cs typeface="+mn-cs"/>
                        </a:rPr>
                        <a:t>Les scientifiques ne s’étaient pas trompés ; il fallait évacuer l’ile ; le volcan se réveillait. Quand l’éruption commença, ce fut un sauve-qui-peut général. Chacun pensait surtout à sauver sa vie. Déjà, le volcan crachait sa lave meurtrière qui dévastait tout sur son passage. Le sol tremblait et s’affaissait sous nos pieds. Il fallait gagner le port à tout prix.</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grpSp>
        <p:nvGrpSpPr>
          <p:cNvPr id="6" name="Groupe 5"/>
          <p:cNvGrpSpPr/>
          <p:nvPr/>
        </p:nvGrpSpPr>
        <p:grpSpPr>
          <a:xfrm>
            <a:off x="116632" y="1394991"/>
            <a:ext cx="360040" cy="461665"/>
            <a:chOff x="116632" y="1352600"/>
            <a:chExt cx="360040" cy="461665"/>
          </a:xfrm>
        </p:grpSpPr>
        <p:sp>
          <p:nvSpPr>
            <p:cNvPr id="7" name="Ellipse 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9" name="ZoneTexte 8"/>
          <p:cNvSpPr txBox="1"/>
          <p:nvPr/>
        </p:nvSpPr>
        <p:spPr>
          <a:xfrm>
            <a:off x="476672" y="1539007"/>
            <a:ext cx="6192688" cy="307777"/>
          </a:xfrm>
          <a:prstGeom prst="rect">
            <a:avLst/>
          </a:prstGeom>
          <a:noFill/>
        </p:spPr>
        <p:txBody>
          <a:bodyPr wrap="square" rtlCol="0">
            <a:spAutoFit/>
          </a:bodyPr>
          <a:lstStyle/>
          <a:p>
            <a:r>
              <a:rPr lang="fr-FR" sz="1400" u="sng" dirty="0" smtClean="0">
                <a:latin typeface="SimpleRonde" pitchFamily="2" charset="0"/>
              </a:rPr>
              <a:t>Dictées de la semaine 1</a:t>
            </a:r>
            <a:endParaRPr lang="fr-FR" sz="1400" u="sng" dirty="0">
              <a:latin typeface="SimpleRonde" pitchFamily="2" charset="0"/>
            </a:endParaRPr>
          </a:p>
        </p:txBody>
      </p:sp>
      <p:graphicFrame>
        <p:nvGraphicFramePr>
          <p:cNvPr id="10" name="Tableau 9"/>
          <p:cNvGraphicFramePr>
            <a:graphicFrameLocks noGrp="1"/>
          </p:cNvGraphicFramePr>
          <p:nvPr>
            <p:extLst>
              <p:ext uri="{D42A27DB-BD31-4B8C-83A1-F6EECF244321}">
                <p14:modId xmlns:p14="http://schemas.microsoft.com/office/powerpoint/2010/main" val="3980634064"/>
              </p:ext>
            </p:extLst>
          </p:nvPr>
        </p:nvGraphicFramePr>
        <p:xfrm>
          <a:off x="116632" y="6158800"/>
          <a:ext cx="6624735" cy="347472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100" b="1" dirty="0" smtClean="0"/>
                        <a:t>Mots</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a:t>
                      </a:r>
                      <a:r>
                        <a:rPr lang="fr-FR" sz="1100" dirty="0" smtClean="0">
                          <a:latin typeface="+mn-lt"/>
                        </a:rPr>
                        <a:t> : une bibliothèque - une aventure - un personnage - un caractère</a:t>
                      </a:r>
                      <a:r>
                        <a:rPr lang="fr-FR" sz="1100" baseline="0" dirty="0" smtClean="0">
                          <a:latin typeface="+mn-lt"/>
                        </a:rPr>
                        <a:t> - une illustration - un chasseur - un fauve - un agent - un aventurier - un roman - la tristesse - un univers - une cité.</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Verbes</a:t>
                      </a:r>
                      <a:r>
                        <a:rPr lang="fr-FR" sz="1100" dirty="0" smtClean="0">
                          <a:latin typeface="+mn-lt"/>
                        </a:rPr>
                        <a:t> : sembler - voyager</a:t>
                      </a:r>
                      <a:r>
                        <a:rPr lang="fr-FR" sz="1100" baseline="0" dirty="0" smtClean="0">
                          <a:latin typeface="+mn-lt"/>
                        </a:rPr>
                        <a:t> - quitter.</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Adjectifs</a:t>
                      </a:r>
                      <a:r>
                        <a:rPr lang="fr-FR" sz="1100" dirty="0" smtClean="0">
                          <a:latin typeface="+mn-lt"/>
                        </a:rPr>
                        <a:t> : captivant(e)</a:t>
                      </a:r>
                      <a:r>
                        <a:rPr lang="fr-FR" sz="1100" baseline="0" dirty="0" smtClean="0">
                          <a:latin typeface="+mn-lt"/>
                        </a:rPr>
                        <a:t> - imaginaire - réel(le) - magique.</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a:t>
                      </a:r>
                      <a:r>
                        <a:rPr lang="fr-FR" sz="1100" b="1" baseline="0" dirty="0" smtClean="0">
                          <a:latin typeface="+mn-lt"/>
                        </a:rPr>
                        <a:t> invariables </a:t>
                      </a:r>
                      <a:r>
                        <a:rPr lang="fr-FR" sz="1100" baseline="0" dirty="0" smtClean="0">
                          <a:latin typeface="+mn-lt"/>
                        </a:rPr>
                        <a:t>: après - peu à peu - un peu de</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100" b="1" u="sng" dirty="0" smtClean="0"/>
                        <a:t>Notions travaillées :</a:t>
                      </a:r>
                    </a:p>
                    <a:p>
                      <a:r>
                        <a:rPr lang="fr-FR" sz="1100" b="0" i="0" u="none" strike="noStrike" kern="1200" baseline="0" dirty="0" smtClean="0">
                          <a:solidFill>
                            <a:schemeClr val="dk1"/>
                          </a:solidFill>
                          <a:latin typeface="+mn-lt"/>
                          <a:ea typeface="+mn-ea"/>
                          <a:cs typeface="+mn-cs"/>
                        </a:rPr>
                        <a:t>* Présent de l’indicatif</a:t>
                      </a:r>
                    </a:p>
                    <a:p>
                      <a:r>
                        <a:rPr lang="fr-FR" sz="1100" b="0" dirty="0" smtClean="0"/>
                        <a:t>* </a:t>
                      </a:r>
                      <a:r>
                        <a:rPr lang="fr-FR" sz="1100" b="0" i="0" u="none" strike="noStrike" kern="1200" baseline="0" dirty="0" smtClean="0">
                          <a:solidFill>
                            <a:schemeClr val="dk1"/>
                          </a:solidFill>
                          <a:latin typeface="+mn-lt"/>
                          <a:ea typeface="+mn-ea"/>
                          <a:cs typeface="+mn-cs"/>
                        </a:rPr>
                        <a:t>Pluriel en s, en x </a:t>
                      </a:r>
                    </a:p>
                    <a:p>
                      <a:r>
                        <a:rPr lang="fr-FR" sz="1100" b="0" i="0" u="none" strike="noStrike" kern="1200" baseline="0" dirty="0" smtClean="0">
                          <a:solidFill>
                            <a:schemeClr val="dk1"/>
                          </a:solidFill>
                          <a:latin typeface="+mn-lt"/>
                          <a:ea typeface="+mn-ea"/>
                          <a:cs typeface="+mn-cs"/>
                        </a:rPr>
                        <a:t>* Accord GN </a:t>
                      </a:r>
                    </a:p>
                    <a:p>
                      <a:r>
                        <a:rPr lang="fr-FR" sz="1100" b="0" i="0" u="none" strike="noStrike" kern="1200" baseline="0" dirty="0" smtClean="0">
                          <a:solidFill>
                            <a:schemeClr val="dk1"/>
                          </a:solidFill>
                          <a:latin typeface="+mn-lt"/>
                          <a:ea typeface="+mn-ea"/>
                          <a:cs typeface="+mn-cs"/>
                        </a:rPr>
                        <a:t>* Accord sujet/verbe </a:t>
                      </a:r>
                    </a:p>
                    <a:p>
                      <a:r>
                        <a:rPr lang="fr-FR" sz="1100" b="0" i="0" u="none" strike="noStrike" kern="1200" baseline="0" dirty="0" smtClean="0">
                          <a:solidFill>
                            <a:schemeClr val="dk1"/>
                          </a:solidFill>
                          <a:latin typeface="+mn-lt"/>
                          <a:ea typeface="+mn-ea"/>
                          <a:cs typeface="+mn-cs"/>
                        </a:rPr>
                        <a:t>* Mots invariables </a:t>
                      </a:r>
                    </a:p>
                    <a:p>
                      <a:r>
                        <a:rPr lang="fr-FR" sz="1100" b="0" i="0" u="none" strike="noStrike" kern="1200" baseline="0" dirty="0" smtClean="0">
                          <a:solidFill>
                            <a:schemeClr val="dk1"/>
                          </a:solidFill>
                          <a:latin typeface="+mn-lt"/>
                          <a:ea typeface="+mn-ea"/>
                          <a:cs typeface="+mn-cs"/>
                        </a:rPr>
                        <a:t>* Homophones grammaticaux (cet/cette, et/est, à/a, ou/où)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100" b="1" dirty="0" smtClean="0"/>
                        <a:t>D1</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b="0" i="0" u="none" strike="noStrike" kern="1200" baseline="0" dirty="0" smtClean="0">
                          <a:solidFill>
                            <a:schemeClr val="dk1"/>
                          </a:solidFill>
                          <a:latin typeface="+mn-lt"/>
                          <a:ea typeface="+mn-ea"/>
                          <a:cs typeface="+mn-cs"/>
                        </a:rPr>
                        <a:t>Je dévore peu à peu les beaux livres de la bibliothèque dont les caractères et les illustrations semblent s’animer.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100" b="1" dirty="0" smtClean="0"/>
                        <a:t>D2</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dirty="0" smtClean="0"/>
                        <a:t>Tour à tour, ces volumes racontent des aventures captivantes de citées oubliées, de grands fauves et</a:t>
                      </a:r>
                      <a:r>
                        <a:rPr lang="fr-FR" sz="1100" baseline="0" dirty="0" smtClean="0"/>
                        <a:t> je voyage au bout du monde.</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100" b="1" dirty="0" smtClean="0"/>
                        <a:t>D3</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b="0" i="0" u="none" strike="noStrike" kern="1200" baseline="0" dirty="0" smtClean="0">
                          <a:solidFill>
                            <a:schemeClr val="dk1"/>
                          </a:solidFill>
                          <a:latin typeface="+mn-lt"/>
                          <a:ea typeface="+mn-ea"/>
                          <a:cs typeface="+mn-cs"/>
                        </a:rPr>
                        <a:t>Bien installé dans mon lit, c’est avec tristesse que je quitte cet univers magique quand je dois refermer le roman.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100" b="1" dirty="0" smtClean="0"/>
                        <a:t>Bilan</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100" b="1" i="0" u="sng" strike="noStrike" kern="1200" baseline="0" dirty="0" smtClean="0">
                          <a:solidFill>
                            <a:schemeClr val="dk1"/>
                          </a:solidFill>
                          <a:latin typeface="+mn-lt"/>
                          <a:ea typeface="+mn-ea"/>
                          <a:cs typeface="+mn-cs"/>
                        </a:rPr>
                        <a:t>La passion de la lecture</a:t>
                      </a:r>
                    </a:p>
                    <a:p>
                      <a:r>
                        <a:rPr lang="fr-FR" sz="1100" b="0" i="0" u="none" strike="noStrike" kern="1200" baseline="0" dirty="0" smtClean="0">
                          <a:solidFill>
                            <a:schemeClr val="dk1"/>
                          </a:solidFill>
                          <a:latin typeface="+mn-lt"/>
                          <a:ea typeface="+mn-ea"/>
                          <a:cs typeface="+mn-cs"/>
                        </a:rPr>
                        <a:t>Je dévore l’un après l’autre les beaux volumes de la bibliothèque. Ils racontent les aventures captivantes de personnages imaginaires ou réels et, peu à peu, les caractères et les illustrations du livre semblent s’animer. Je suis tour à tour chasseur de grands fauves ou agent secret, aventurier ou prince d’une cité oubliée. Bien installé dans mon lit, je voyage au bout du monde et, quand je dois refermer le roman, c’est avec un peu de tristesse que je quitte cet univers magique.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grpSp>
        <p:nvGrpSpPr>
          <p:cNvPr id="11" name="Groupe 10"/>
          <p:cNvGrpSpPr/>
          <p:nvPr/>
        </p:nvGrpSpPr>
        <p:grpSpPr>
          <a:xfrm>
            <a:off x="116632" y="5529064"/>
            <a:ext cx="360040" cy="461665"/>
            <a:chOff x="116632" y="1352600"/>
            <a:chExt cx="360040" cy="461665"/>
          </a:xfrm>
        </p:grpSpPr>
        <p:sp>
          <p:nvSpPr>
            <p:cNvPr id="12" name="Ellipse 11"/>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ZoneTexte 13"/>
          <p:cNvSpPr txBox="1"/>
          <p:nvPr/>
        </p:nvSpPr>
        <p:spPr>
          <a:xfrm>
            <a:off x="476672" y="5673080"/>
            <a:ext cx="6192688" cy="307777"/>
          </a:xfrm>
          <a:prstGeom prst="rect">
            <a:avLst/>
          </a:prstGeom>
          <a:noFill/>
        </p:spPr>
        <p:txBody>
          <a:bodyPr wrap="square" rtlCol="0">
            <a:spAutoFit/>
          </a:bodyPr>
          <a:lstStyle/>
          <a:p>
            <a:r>
              <a:rPr lang="fr-FR" sz="1400" u="sng" dirty="0" smtClean="0">
                <a:latin typeface="SimpleRonde" pitchFamily="2" charset="0"/>
              </a:rPr>
              <a:t>Dictées de la semaine 2</a:t>
            </a:r>
            <a:endParaRPr lang="fr-FR" sz="1400" u="sng" dirty="0">
              <a:latin typeface="SimpleRonde" pitchFamily="2" charset="0"/>
            </a:endParaRPr>
          </a:p>
        </p:txBody>
      </p:sp>
    </p:spTree>
    <p:extLst>
      <p:ext uri="{BB962C8B-B14F-4D97-AF65-F5344CB8AC3E}">
        <p14:creationId xmlns:p14="http://schemas.microsoft.com/office/powerpoint/2010/main" val="3080656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0"/>
          </p:nvPr>
        </p:nvSpPr>
        <p:spPr/>
        <p:txBody>
          <a:bodyPr/>
          <a:lstStyle/>
          <a:p>
            <a:r>
              <a:rPr lang="fr-FR" dirty="0" smtClean="0"/>
              <a:t>Dictées de la période 2</a:t>
            </a:r>
            <a:endParaRPr lang="fr-FR" dirty="0"/>
          </a:p>
        </p:txBody>
      </p:sp>
      <p:grpSp>
        <p:nvGrpSpPr>
          <p:cNvPr id="6" name="Groupe 5"/>
          <p:cNvGrpSpPr/>
          <p:nvPr/>
        </p:nvGrpSpPr>
        <p:grpSpPr>
          <a:xfrm>
            <a:off x="116632" y="1136576"/>
            <a:ext cx="360040" cy="461665"/>
            <a:chOff x="116632" y="1352600"/>
            <a:chExt cx="360040" cy="461665"/>
          </a:xfrm>
        </p:grpSpPr>
        <p:sp>
          <p:nvSpPr>
            <p:cNvPr id="7" name="Ellipse 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9" name="ZoneTexte 8"/>
          <p:cNvSpPr txBox="1"/>
          <p:nvPr/>
        </p:nvSpPr>
        <p:spPr>
          <a:xfrm>
            <a:off x="476672" y="1280592"/>
            <a:ext cx="6192688" cy="307777"/>
          </a:xfrm>
          <a:prstGeom prst="rect">
            <a:avLst/>
          </a:prstGeom>
          <a:noFill/>
        </p:spPr>
        <p:txBody>
          <a:bodyPr wrap="square" rtlCol="0">
            <a:spAutoFit/>
          </a:bodyPr>
          <a:lstStyle/>
          <a:p>
            <a:r>
              <a:rPr lang="fr-FR" sz="1400" u="sng" dirty="0" smtClean="0">
                <a:latin typeface="SimpleRonde" pitchFamily="2" charset="0"/>
              </a:rPr>
              <a:t>Dictées de la semaine 3</a:t>
            </a:r>
            <a:endParaRPr lang="fr-FR" sz="1400" u="sng" dirty="0">
              <a:latin typeface="SimpleRonde" pitchFamily="2" charset="0"/>
            </a:endParaRPr>
          </a:p>
        </p:txBody>
      </p:sp>
      <p:grpSp>
        <p:nvGrpSpPr>
          <p:cNvPr id="11" name="Groupe 10"/>
          <p:cNvGrpSpPr/>
          <p:nvPr/>
        </p:nvGrpSpPr>
        <p:grpSpPr>
          <a:xfrm>
            <a:off x="116632" y="5648751"/>
            <a:ext cx="360040" cy="461665"/>
            <a:chOff x="116632" y="1352600"/>
            <a:chExt cx="360040" cy="461665"/>
          </a:xfrm>
        </p:grpSpPr>
        <p:sp>
          <p:nvSpPr>
            <p:cNvPr id="12" name="Ellipse 11"/>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4</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ZoneTexte 13"/>
          <p:cNvSpPr txBox="1"/>
          <p:nvPr/>
        </p:nvSpPr>
        <p:spPr>
          <a:xfrm>
            <a:off x="476672" y="5792767"/>
            <a:ext cx="6192688" cy="307777"/>
          </a:xfrm>
          <a:prstGeom prst="rect">
            <a:avLst/>
          </a:prstGeom>
          <a:noFill/>
        </p:spPr>
        <p:txBody>
          <a:bodyPr wrap="square" rtlCol="0">
            <a:spAutoFit/>
          </a:bodyPr>
          <a:lstStyle/>
          <a:p>
            <a:r>
              <a:rPr lang="fr-FR" sz="1400" u="sng" dirty="0" smtClean="0">
                <a:latin typeface="SimpleRonde" pitchFamily="2" charset="0"/>
              </a:rPr>
              <a:t>Dictées de la semaine 4</a:t>
            </a:r>
            <a:endParaRPr lang="fr-FR" sz="1400" u="sng" dirty="0">
              <a:latin typeface="SimpleRonde" pitchFamily="2" charset="0"/>
            </a:endParaRPr>
          </a:p>
        </p:txBody>
      </p:sp>
      <p:graphicFrame>
        <p:nvGraphicFramePr>
          <p:cNvPr id="15" name="Tableau 14"/>
          <p:cNvGraphicFramePr>
            <a:graphicFrameLocks noGrp="1"/>
          </p:cNvGraphicFramePr>
          <p:nvPr>
            <p:extLst>
              <p:ext uri="{D42A27DB-BD31-4B8C-83A1-F6EECF244321}">
                <p14:modId xmlns:p14="http://schemas.microsoft.com/office/powerpoint/2010/main" val="2784307189"/>
              </p:ext>
            </p:extLst>
          </p:nvPr>
        </p:nvGraphicFramePr>
        <p:xfrm>
          <a:off x="116632" y="1814265"/>
          <a:ext cx="6624735" cy="313944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a:t>
                      </a:r>
                      <a:r>
                        <a:rPr lang="fr-FR" sz="1100" dirty="0" smtClean="0">
                          <a:latin typeface="+mn-lt"/>
                        </a:rPr>
                        <a:t> : l’intérieur</a:t>
                      </a:r>
                      <a:r>
                        <a:rPr lang="fr-FR" sz="1100" baseline="0" dirty="0" smtClean="0">
                          <a:latin typeface="+mn-lt"/>
                        </a:rPr>
                        <a:t> - l’électricité - la plomberie - une rénovation - le temps - une demeure - un causse - la douceur - le silence.</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Verbes</a:t>
                      </a:r>
                      <a:r>
                        <a:rPr lang="fr-FR" sz="1100" dirty="0" smtClean="0">
                          <a:latin typeface="+mn-lt"/>
                        </a:rPr>
                        <a:t> : restaurer - entreprendre</a:t>
                      </a:r>
                      <a:r>
                        <a:rPr lang="fr-FR" sz="1100" baseline="0" dirty="0" smtClean="0">
                          <a:latin typeface="+mn-lt"/>
                        </a:rPr>
                        <a:t> - sembler.</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Adjectifs</a:t>
                      </a:r>
                      <a:r>
                        <a:rPr lang="fr-FR" sz="1100" dirty="0" smtClean="0">
                          <a:latin typeface="+mn-lt"/>
                        </a:rPr>
                        <a:t> : ancien(ne)</a:t>
                      </a:r>
                      <a:r>
                        <a:rPr lang="fr-FR" sz="1100" baseline="0" dirty="0" smtClean="0">
                          <a:latin typeface="+mn-lt"/>
                        </a:rPr>
                        <a:t> - vieux/vieille - certain(e) - isolé(e).</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a:t>
                      </a:r>
                      <a:r>
                        <a:rPr lang="fr-FR" sz="1100" b="1" baseline="0" dirty="0" smtClean="0">
                          <a:latin typeface="+mn-lt"/>
                        </a:rPr>
                        <a:t> invariables </a:t>
                      </a:r>
                      <a:r>
                        <a:rPr lang="fr-FR" sz="1100" baseline="0" dirty="0" smtClean="0">
                          <a:latin typeface="+mn-lt"/>
                        </a:rPr>
                        <a:t>: à côté de - beaucoup - mais - malgré - bien.</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100" b="1" u="sng" dirty="0" smtClean="0"/>
                        <a:t>Notions travaillées :</a:t>
                      </a:r>
                    </a:p>
                    <a:p>
                      <a:r>
                        <a:rPr lang="fr-FR" sz="1100" b="0" i="0" u="none" strike="noStrike" kern="1200" baseline="0" dirty="0" smtClean="0">
                          <a:solidFill>
                            <a:schemeClr val="dk1"/>
                          </a:solidFill>
                          <a:latin typeface="+mn-lt"/>
                          <a:ea typeface="+mn-ea"/>
                          <a:cs typeface="+mn-cs"/>
                        </a:rPr>
                        <a:t>* Passé composé </a:t>
                      </a:r>
                    </a:p>
                    <a:p>
                      <a:r>
                        <a:rPr lang="fr-FR" sz="1100" b="0" i="0" u="none" strike="noStrike" kern="1200" baseline="0" dirty="0" smtClean="0">
                          <a:solidFill>
                            <a:schemeClr val="dk1"/>
                          </a:solidFill>
                          <a:latin typeface="+mn-lt"/>
                          <a:ea typeface="+mn-ea"/>
                          <a:cs typeface="+mn-cs"/>
                        </a:rPr>
                        <a:t>* Accord GN </a:t>
                      </a:r>
                    </a:p>
                    <a:p>
                      <a:r>
                        <a:rPr lang="fr-FR" sz="1100" b="0" i="0" u="none" strike="noStrike" kern="1200" baseline="0" dirty="0" smtClean="0">
                          <a:solidFill>
                            <a:schemeClr val="dk1"/>
                          </a:solidFill>
                          <a:latin typeface="+mn-lt"/>
                          <a:ea typeface="+mn-ea"/>
                          <a:cs typeface="+mn-cs"/>
                        </a:rPr>
                        <a:t>* Accord sujet/verbe </a:t>
                      </a:r>
                    </a:p>
                    <a:p>
                      <a:r>
                        <a:rPr lang="fr-FR" sz="1100" b="0" i="0" u="none" strike="noStrike" kern="1200" baseline="0" dirty="0" smtClean="0">
                          <a:solidFill>
                            <a:schemeClr val="dk1"/>
                          </a:solidFill>
                          <a:latin typeface="+mn-lt"/>
                          <a:ea typeface="+mn-ea"/>
                          <a:cs typeface="+mn-cs"/>
                        </a:rPr>
                        <a:t>* Mots invariables </a:t>
                      </a:r>
                    </a:p>
                    <a:p>
                      <a:r>
                        <a:rPr lang="fr-FR" sz="1100" b="0" i="0" u="none" strike="noStrike" kern="1200" baseline="0" dirty="0" smtClean="0">
                          <a:solidFill>
                            <a:schemeClr val="dk1"/>
                          </a:solidFill>
                          <a:latin typeface="+mn-lt"/>
                          <a:ea typeface="+mn-ea"/>
                          <a:cs typeface="+mn-cs"/>
                        </a:rPr>
                        <a:t>* -é/-er</a:t>
                      </a:r>
                    </a:p>
                    <a:p>
                      <a:r>
                        <a:rPr lang="fr-FR" sz="1100" b="0" i="0" u="none" strike="noStrike" kern="1200" baseline="0" dirty="0" smtClean="0">
                          <a:solidFill>
                            <a:schemeClr val="dk1"/>
                          </a:solidFill>
                          <a:latin typeface="+mn-lt"/>
                          <a:ea typeface="+mn-ea"/>
                          <a:cs typeface="+mn-cs"/>
                        </a:rPr>
                        <a:t>* Homophones grammaticaux (a/à)</a:t>
                      </a:r>
                    </a:p>
                    <a:p>
                      <a:endParaRPr lang="fr-FR" sz="11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dirty="0" smtClean="0"/>
                        <a:t>Mon oncle a acheté une vieille</a:t>
                      </a:r>
                      <a:r>
                        <a:rPr lang="fr-FR" sz="1100" baseline="0" dirty="0" smtClean="0"/>
                        <a:t> maison isolée sur le causse à restaurer, mais il y a beaucoup de rénovations à entreprendre.</a:t>
                      </a:r>
                      <a:endParaRPr lang="fr-FR" sz="11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dirty="0" smtClean="0"/>
                        <a:t>Il faut restaurer la plomberie et l’électricité</a:t>
                      </a:r>
                      <a:r>
                        <a:rPr lang="fr-FR" sz="1100" baseline="0" dirty="0" smtClean="0"/>
                        <a:t> mais malgré l’usure du temps, elle semble avoir une vie bien à elle.</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dirty="0" smtClean="0"/>
                        <a:t>Dans le Lot, à côté de Cahors,</a:t>
                      </a:r>
                      <a:r>
                        <a:rPr lang="fr-FR" sz="1100" baseline="0" dirty="0" smtClean="0"/>
                        <a:t> cette ancienne demeure a gardé un charme certain.</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100" b="1" i="0" u="sng" strike="noStrike" kern="1200" baseline="0" dirty="0" smtClean="0">
                          <a:solidFill>
                            <a:schemeClr val="dk1"/>
                          </a:solidFill>
                          <a:latin typeface="+mn-lt"/>
                          <a:ea typeface="+mn-ea"/>
                          <a:cs typeface="+mn-cs"/>
                        </a:rPr>
                        <a:t>La vieille maison</a:t>
                      </a:r>
                    </a:p>
                    <a:p>
                      <a:r>
                        <a:rPr lang="fr-FR" sz="1100" b="0" i="0" u="none" strike="noStrike" kern="1200" baseline="0" dirty="0" smtClean="0">
                          <a:solidFill>
                            <a:schemeClr val="dk1"/>
                          </a:solidFill>
                          <a:latin typeface="+mn-lt"/>
                          <a:ea typeface="+mn-ea"/>
                          <a:cs typeface="+mn-cs"/>
                        </a:rPr>
                        <a:t>Dans le Lot, à côté de Cahors, mon oncle a acheté une ancienne maison à restaurer. À l’intérieur, de l’électricité à la plomberie, il y a beaucoup de rénovations à entreprendre. Mais, malgré l’usure du temps, la vieille demeure a gardé un charme certain. Isolée sur le causse, elle semble avoir une vie bien à elle, toute de douceur et de silence.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graphicFrame>
        <p:nvGraphicFramePr>
          <p:cNvPr id="16" name="Tableau 15"/>
          <p:cNvGraphicFramePr>
            <a:graphicFrameLocks noGrp="1"/>
          </p:cNvGraphicFramePr>
          <p:nvPr>
            <p:extLst>
              <p:ext uri="{D42A27DB-BD31-4B8C-83A1-F6EECF244321}">
                <p14:modId xmlns:p14="http://schemas.microsoft.com/office/powerpoint/2010/main" val="2462834328"/>
              </p:ext>
            </p:extLst>
          </p:nvPr>
        </p:nvGraphicFramePr>
        <p:xfrm>
          <a:off x="116632" y="6254432"/>
          <a:ext cx="6624735" cy="347472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a:t>
                      </a:r>
                      <a:r>
                        <a:rPr lang="fr-FR" sz="1100" dirty="0" smtClean="0">
                          <a:latin typeface="+mn-lt"/>
                        </a:rPr>
                        <a:t> : une femme - une allure - un museau - un corps - un chignon - une crotte -</a:t>
                      </a:r>
                      <a:r>
                        <a:rPr lang="fr-FR" sz="1100" baseline="0" dirty="0" smtClean="0">
                          <a:latin typeface="+mn-lt"/>
                        </a:rPr>
                        <a:t> un manteau - une sacoche - un bras - une jambe une chaussure. </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Verbes</a:t>
                      </a:r>
                      <a:r>
                        <a:rPr lang="fr-FR" sz="1100" dirty="0" smtClean="0">
                          <a:latin typeface="+mn-lt"/>
                        </a:rPr>
                        <a:t> : entrer - plisser.</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Adjectifs</a:t>
                      </a:r>
                      <a:r>
                        <a:rPr lang="fr-FR" sz="1100" dirty="0" smtClean="0">
                          <a:latin typeface="+mn-lt"/>
                        </a:rPr>
                        <a:t> : prêt(e)</a:t>
                      </a:r>
                      <a:r>
                        <a:rPr lang="fr-FR" sz="1100" baseline="0" dirty="0" smtClean="0">
                          <a:latin typeface="+mn-lt"/>
                        </a:rPr>
                        <a:t> - gris(e) - maigre - surmonté(e).</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a:t>
                      </a:r>
                      <a:r>
                        <a:rPr lang="fr-FR" sz="1100" b="1" baseline="0" dirty="0" smtClean="0">
                          <a:latin typeface="+mn-lt"/>
                        </a:rPr>
                        <a:t> invariables </a:t>
                      </a:r>
                      <a:r>
                        <a:rPr lang="fr-FR" sz="1100" baseline="0" dirty="0" smtClean="0">
                          <a:latin typeface="+mn-lt"/>
                        </a:rPr>
                        <a:t>: autour - comme.</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100" b="1" u="sng" dirty="0" smtClean="0"/>
                        <a:t>Notions travaillées :</a:t>
                      </a:r>
                    </a:p>
                    <a:p>
                      <a:r>
                        <a:rPr lang="fr-FR" sz="1100" b="0" i="0" u="none" strike="noStrike" kern="1200" baseline="0" dirty="0" smtClean="0">
                          <a:solidFill>
                            <a:schemeClr val="dk1"/>
                          </a:solidFill>
                          <a:latin typeface="+mn-lt"/>
                          <a:ea typeface="+mn-ea"/>
                          <a:cs typeface="+mn-cs"/>
                        </a:rPr>
                        <a:t>* L’indicatif</a:t>
                      </a:r>
                    </a:p>
                    <a:p>
                      <a:r>
                        <a:rPr lang="fr-FR" sz="1100" b="0" dirty="0" smtClean="0"/>
                        <a:t>* </a:t>
                      </a:r>
                      <a:r>
                        <a:rPr lang="fr-FR" sz="1100" b="0" i="0" u="none" strike="noStrike" kern="1200" baseline="0" dirty="0" smtClean="0">
                          <a:solidFill>
                            <a:schemeClr val="dk1"/>
                          </a:solidFill>
                          <a:latin typeface="+mn-lt"/>
                          <a:ea typeface="+mn-ea"/>
                          <a:cs typeface="+mn-cs"/>
                        </a:rPr>
                        <a:t>Pluriel en s </a:t>
                      </a:r>
                    </a:p>
                    <a:p>
                      <a:r>
                        <a:rPr lang="fr-FR" sz="1100" b="0" i="0" u="none" strike="noStrike" kern="1200" baseline="0" dirty="0" smtClean="0">
                          <a:solidFill>
                            <a:schemeClr val="dk1"/>
                          </a:solidFill>
                          <a:latin typeface="+mn-lt"/>
                          <a:ea typeface="+mn-ea"/>
                          <a:cs typeface="+mn-cs"/>
                        </a:rPr>
                        <a:t>* Accord GN </a:t>
                      </a:r>
                    </a:p>
                    <a:p>
                      <a:r>
                        <a:rPr lang="fr-FR" sz="1100" b="0" i="0" u="none" strike="noStrike" kern="1200" baseline="0" dirty="0" smtClean="0">
                          <a:solidFill>
                            <a:schemeClr val="dk1"/>
                          </a:solidFill>
                          <a:latin typeface="+mn-lt"/>
                          <a:ea typeface="+mn-ea"/>
                          <a:cs typeface="+mn-cs"/>
                        </a:rPr>
                        <a:t>* Accord sujet/verbe </a:t>
                      </a:r>
                    </a:p>
                    <a:p>
                      <a:r>
                        <a:rPr lang="fr-FR" sz="1100" b="0" i="0" u="none" strike="noStrike" kern="1200" baseline="0" dirty="0" smtClean="0">
                          <a:solidFill>
                            <a:schemeClr val="dk1"/>
                          </a:solidFill>
                          <a:latin typeface="+mn-lt"/>
                          <a:ea typeface="+mn-ea"/>
                          <a:cs typeface="+mn-cs"/>
                        </a:rPr>
                        <a:t>* Mots invariables</a:t>
                      </a:r>
                    </a:p>
                    <a:p>
                      <a:r>
                        <a:rPr lang="fr-FR" sz="1100" b="0" i="0" u="none" strike="noStrike" kern="1200" baseline="0" dirty="0" smtClean="0">
                          <a:solidFill>
                            <a:schemeClr val="dk1"/>
                          </a:solidFill>
                          <a:latin typeface="+mn-lt"/>
                          <a:ea typeface="+mn-ea"/>
                          <a:cs typeface="+mn-cs"/>
                        </a:rPr>
                        <a:t>* -é/-er </a:t>
                      </a:r>
                    </a:p>
                    <a:p>
                      <a:r>
                        <a:rPr lang="fr-FR" sz="1100" b="0" i="0" u="none" strike="noStrike" kern="1200" baseline="0" dirty="0" smtClean="0">
                          <a:solidFill>
                            <a:schemeClr val="dk1"/>
                          </a:solidFill>
                          <a:latin typeface="+mn-lt"/>
                          <a:ea typeface="+mn-ea"/>
                          <a:cs typeface="+mn-cs"/>
                        </a:rPr>
                        <a:t>* Homophones grammaticaux (à/a, ses/ces, et/est)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b="0" i="0" u="none" strike="noStrike" kern="1200" baseline="0" dirty="0" smtClean="0">
                          <a:solidFill>
                            <a:schemeClr val="dk1"/>
                          </a:solidFill>
                          <a:latin typeface="+mn-lt"/>
                          <a:ea typeface="+mn-ea"/>
                          <a:cs typeface="+mn-cs"/>
                        </a:rPr>
                        <a:t>Maman a ouvert et une femme deux fois plus grande qu’elle est entrée. Je ne suis pas prêt de l’oublier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dirty="0" smtClean="0"/>
                        <a:t>Quelle</a:t>
                      </a:r>
                      <a:r>
                        <a:rPr lang="fr-FR" sz="1100" baseline="0" dirty="0" smtClean="0"/>
                        <a:t> allure ! Un petit chignon gris en forme de crotte de bique surmontait un museau de tapir posé sur un corps de girafe.</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b="0" i="0" u="none" strike="noStrike" kern="1200" baseline="0" dirty="0" smtClean="0">
                          <a:solidFill>
                            <a:schemeClr val="dk1"/>
                          </a:solidFill>
                          <a:latin typeface="+mn-lt"/>
                          <a:ea typeface="+mn-ea"/>
                          <a:cs typeface="+mn-cs"/>
                        </a:rPr>
                        <a:t>Autour de ses jambes maigres comme des bouts de bois, elle portait des bas gris qui plissaient.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100" b="1" i="0" u="sng" strike="noStrike" kern="1200" baseline="0" dirty="0" smtClean="0">
                          <a:solidFill>
                            <a:schemeClr val="dk1"/>
                          </a:solidFill>
                          <a:latin typeface="+mn-lt"/>
                          <a:ea typeface="+mn-ea"/>
                          <a:cs typeface="+mn-cs"/>
                        </a:rPr>
                        <a:t>Gilberte</a:t>
                      </a:r>
                    </a:p>
                    <a:p>
                      <a:r>
                        <a:rPr lang="fr-FR" sz="1100" b="0" i="0" u="none" strike="noStrike" kern="1200" baseline="0" dirty="0" smtClean="0">
                          <a:solidFill>
                            <a:schemeClr val="dk1"/>
                          </a:solidFill>
                          <a:latin typeface="+mn-lt"/>
                          <a:ea typeface="+mn-ea"/>
                          <a:cs typeface="+mn-cs"/>
                        </a:rPr>
                        <a:t>Maman a ouvert. Une femme deux fois plus grande qu’elle est entrée. Quelle allure ! Je ne suis pas prêt de l’oublier. Un museau de tapir posé sur un corps de girafe, le tout surmonté d’un petit chignon gris en forme de crotte de bique. Elle portait un manteau gris, une sacoche grise, des bas gris qui plissaient autour de ses jambes maigres comme des bouts de bois et des chaussures noires, toutes plates, qui semblaient dater du Moyen Âge.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spTree>
    <p:extLst>
      <p:ext uri="{BB962C8B-B14F-4D97-AF65-F5344CB8AC3E}">
        <p14:creationId xmlns:p14="http://schemas.microsoft.com/office/powerpoint/2010/main" val="3173016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0"/>
          </p:nvPr>
        </p:nvSpPr>
        <p:spPr/>
        <p:txBody>
          <a:bodyPr/>
          <a:lstStyle/>
          <a:p>
            <a:r>
              <a:rPr lang="fr-FR" dirty="0" smtClean="0"/>
              <a:t>Dictées de la période 2</a:t>
            </a:r>
            <a:endParaRPr lang="fr-FR" dirty="0"/>
          </a:p>
        </p:txBody>
      </p:sp>
      <p:grpSp>
        <p:nvGrpSpPr>
          <p:cNvPr id="6" name="Groupe 5"/>
          <p:cNvGrpSpPr/>
          <p:nvPr/>
        </p:nvGrpSpPr>
        <p:grpSpPr>
          <a:xfrm>
            <a:off x="116632" y="1136576"/>
            <a:ext cx="360040" cy="461665"/>
            <a:chOff x="116632" y="1352600"/>
            <a:chExt cx="360040" cy="461665"/>
          </a:xfrm>
        </p:grpSpPr>
        <p:sp>
          <p:nvSpPr>
            <p:cNvPr id="7" name="Ellipse 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5</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9" name="ZoneTexte 8"/>
          <p:cNvSpPr txBox="1"/>
          <p:nvPr/>
        </p:nvSpPr>
        <p:spPr>
          <a:xfrm>
            <a:off x="476672" y="1280592"/>
            <a:ext cx="6192688" cy="307777"/>
          </a:xfrm>
          <a:prstGeom prst="rect">
            <a:avLst/>
          </a:prstGeom>
          <a:noFill/>
        </p:spPr>
        <p:txBody>
          <a:bodyPr wrap="square" rtlCol="0">
            <a:spAutoFit/>
          </a:bodyPr>
          <a:lstStyle/>
          <a:p>
            <a:r>
              <a:rPr lang="fr-FR" sz="1400" u="sng" dirty="0" smtClean="0">
                <a:latin typeface="SimpleRonde" pitchFamily="2" charset="0"/>
              </a:rPr>
              <a:t>Dictées de la semaine 5</a:t>
            </a:r>
            <a:endParaRPr lang="fr-FR" sz="1400" u="sng" dirty="0">
              <a:latin typeface="SimpleRonde" pitchFamily="2" charset="0"/>
            </a:endParaRPr>
          </a:p>
        </p:txBody>
      </p:sp>
      <p:grpSp>
        <p:nvGrpSpPr>
          <p:cNvPr id="11" name="Groupe 10"/>
          <p:cNvGrpSpPr/>
          <p:nvPr/>
        </p:nvGrpSpPr>
        <p:grpSpPr>
          <a:xfrm>
            <a:off x="116632" y="5529064"/>
            <a:ext cx="360040" cy="461665"/>
            <a:chOff x="116632" y="1352600"/>
            <a:chExt cx="360040" cy="461665"/>
          </a:xfrm>
        </p:grpSpPr>
        <p:sp>
          <p:nvSpPr>
            <p:cNvPr id="12" name="Ellipse 11"/>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6</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ZoneTexte 13"/>
          <p:cNvSpPr txBox="1"/>
          <p:nvPr/>
        </p:nvSpPr>
        <p:spPr>
          <a:xfrm>
            <a:off x="476672" y="5673080"/>
            <a:ext cx="6192688" cy="307777"/>
          </a:xfrm>
          <a:prstGeom prst="rect">
            <a:avLst/>
          </a:prstGeom>
          <a:noFill/>
        </p:spPr>
        <p:txBody>
          <a:bodyPr wrap="square" rtlCol="0">
            <a:spAutoFit/>
          </a:bodyPr>
          <a:lstStyle/>
          <a:p>
            <a:r>
              <a:rPr lang="fr-FR" sz="1400" u="sng" dirty="0" smtClean="0">
                <a:latin typeface="SimpleRonde" pitchFamily="2" charset="0"/>
              </a:rPr>
              <a:t>Dictées de la semaine 6</a:t>
            </a:r>
            <a:endParaRPr lang="fr-FR" sz="1400" u="sng" dirty="0">
              <a:latin typeface="SimpleRonde" pitchFamily="2" charset="0"/>
            </a:endParaRPr>
          </a:p>
        </p:txBody>
      </p:sp>
      <p:graphicFrame>
        <p:nvGraphicFramePr>
          <p:cNvPr id="15" name="Tableau 14"/>
          <p:cNvGraphicFramePr>
            <a:graphicFrameLocks noGrp="1"/>
          </p:cNvGraphicFramePr>
          <p:nvPr>
            <p:extLst>
              <p:ext uri="{D42A27DB-BD31-4B8C-83A1-F6EECF244321}">
                <p14:modId xmlns:p14="http://schemas.microsoft.com/office/powerpoint/2010/main" val="4002649414"/>
              </p:ext>
            </p:extLst>
          </p:nvPr>
        </p:nvGraphicFramePr>
        <p:xfrm>
          <a:off x="116632" y="1742257"/>
          <a:ext cx="6624735" cy="313944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a:t>
                      </a:r>
                      <a:r>
                        <a:rPr lang="fr-FR" sz="1100" dirty="0" smtClean="0">
                          <a:latin typeface="+mn-lt"/>
                        </a:rPr>
                        <a:t> :</a:t>
                      </a:r>
                      <a:r>
                        <a:rPr lang="fr-FR" sz="1100" baseline="0" dirty="0" smtClean="0">
                          <a:latin typeface="+mn-lt"/>
                        </a:rPr>
                        <a:t> un coin - un parent - une guirlande - un enfant - la neige - un souffle - la gaieté - la magie.</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Verbes</a:t>
                      </a:r>
                      <a:r>
                        <a:rPr lang="fr-FR" sz="1100" dirty="0" smtClean="0">
                          <a:latin typeface="+mn-lt"/>
                        </a:rPr>
                        <a:t> : installer - entourer</a:t>
                      </a:r>
                      <a:r>
                        <a:rPr lang="fr-FR" sz="1100" baseline="0" dirty="0" smtClean="0">
                          <a:latin typeface="+mn-lt"/>
                        </a:rPr>
                        <a:t> - pulvériser - rentrer.</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Adjectifs</a:t>
                      </a:r>
                      <a:r>
                        <a:rPr lang="fr-FR" sz="1100" dirty="0" smtClean="0">
                          <a:latin typeface="+mn-lt"/>
                        </a:rPr>
                        <a:t> : argenté(e) - électrique</a:t>
                      </a:r>
                      <a:r>
                        <a:rPr lang="fr-FR" sz="1100" baseline="0" dirty="0" smtClean="0">
                          <a:latin typeface="+mn-lt"/>
                        </a:rPr>
                        <a:t> - artificiel(le).</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a:t>
                      </a:r>
                      <a:r>
                        <a:rPr lang="fr-FR" sz="1100" b="1" baseline="0" dirty="0" smtClean="0">
                          <a:latin typeface="+mn-lt"/>
                        </a:rPr>
                        <a:t> invariables </a:t>
                      </a:r>
                      <a:r>
                        <a:rPr lang="fr-FR" sz="1100" baseline="0" smtClean="0">
                          <a:latin typeface="+mn-lt"/>
                        </a:rPr>
                        <a:t>: bientôt - puis </a:t>
                      </a:r>
                      <a:r>
                        <a:rPr lang="fr-FR" sz="1100" baseline="0" dirty="0" smtClean="0">
                          <a:latin typeface="+mn-lt"/>
                        </a:rPr>
                        <a:t>- enfin - un peu de.</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100" b="1" u="sng" dirty="0" smtClean="0"/>
                        <a:t>Notions travaillées :</a:t>
                      </a:r>
                    </a:p>
                    <a:p>
                      <a:r>
                        <a:rPr lang="fr-FR" sz="1100" b="0" i="0" u="none" strike="noStrike" kern="1200" baseline="0" dirty="0" smtClean="0">
                          <a:solidFill>
                            <a:schemeClr val="dk1"/>
                          </a:solidFill>
                          <a:latin typeface="+mn-lt"/>
                          <a:ea typeface="+mn-ea"/>
                          <a:cs typeface="+mn-cs"/>
                        </a:rPr>
                        <a:t>* Passé composé </a:t>
                      </a:r>
                    </a:p>
                    <a:p>
                      <a:r>
                        <a:rPr lang="fr-FR" sz="1100" b="0" dirty="0" smtClean="0"/>
                        <a:t>* </a:t>
                      </a:r>
                      <a:r>
                        <a:rPr lang="fr-FR" sz="1100" b="0" i="0" u="none" strike="noStrike" kern="1200" baseline="0" dirty="0" smtClean="0">
                          <a:solidFill>
                            <a:schemeClr val="dk1"/>
                          </a:solidFill>
                          <a:latin typeface="+mn-lt"/>
                          <a:ea typeface="+mn-ea"/>
                          <a:cs typeface="+mn-cs"/>
                        </a:rPr>
                        <a:t>Pluriel en s </a:t>
                      </a:r>
                    </a:p>
                    <a:p>
                      <a:r>
                        <a:rPr lang="fr-FR" sz="1100" b="0" i="0" u="none" strike="noStrike" kern="1200" baseline="0" dirty="0" smtClean="0">
                          <a:solidFill>
                            <a:schemeClr val="dk1"/>
                          </a:solidFill>
                          <a:latin typeface="+mn-lt"/>
                          <a:ea typeface="+mn-ea"/>
                          <a:cs typeface="+mn-cs"/>
                        </a:rPr>
                        <a:t>* Accord GN </a:t>
                      </a:r>
                    </a:p>
                    <a:p>
                      <a:pPr marL="0" marR="0" indent="0" algn="l" defTabSz="914400" rtl="0" eaLnBrk="1" fontAlgn="auto" latinLnBrk="0" hangingPunct="1">
                        <a:lnSpc>
                          <a:spcPct val="100000"/>
                        </a:lnSpc>
                        <a:spcBef>
                          <a:spcPts val="0"/>
                        </a:spcBef>
                        <a:spcAft>
                          <a:spcPts val="0"/>
                        </a:spcAft>
                        <a:buClrTx/>
                        <a:buSzTx/>
                        <a:buFontTx/>
                        <a:buNone/>
                        <a:tabLst/>
                        <a:defRPr/>
                      </a:pPr>
                      <a:r>
                        <a:rPr lang="fr-FR" sz="1100" b="0" i="0" u="none" strike="noStrike" kern="1200" baseline="0" dirty="0" smtClean="0">
                          <a:solidFill>
                            <a:schemeClr val="dk1"/>
                          </a:solidFill>
                          <a:latin typeface="+mn-lt"/>
                          <a:ea typeface="+mn-ea"/>
                          <a:cs typeface="+mn-cs"/>
                        </a:rPr>
                        <a:t>* Accord sujet/verbe </a:t>
                      </a:r>
                    </a:p>
                    <a:p>
                      <a:pPr marL="0" marR="0" indent="0" algn="l" defTabSz="914400" rtl="0" eaLnBrk="1" fontAlgn="auto" latinLnBrk="0" hangingPunct="1">
                        <a:lnSpc>
                          <a:spcPct val="100000"/>
                        </a:lnSpc>
                        <a:spcBef>
                          <a:spcPts val="0"/>
                        </a:spcBef>
                        <a:spcAft>
                          <a:spcPts val="0"/>
                        </a:spcAft>
                        <a:buClrTx/>
                        <a:buSzTx/>
                        <a:buFontTx/>
                        <a:buNone/>
                        <a:tabLst/>
                        <a:defRPr/>
                      </a:pPr>
                      <a:r>
                        <a:rPr lang="fr-FR" sz="1100" b="0" i="0" u="none" strike="noStrike" kern="1200" baseline="0" dirty="0" smtClean="0">
                          <a:solidFill>
                            <a:schemeClr val="dk1"/>
                          </a:solidFill>
                          <a:latin typeface="+mn-lt"/>
                          <a:ea typeface="+mn-ea"/>
                          <a:cs typeface="+mn-cs"/>
                        </a:rPr>
                        <a:t>* Accord du participe passé</a:t>
                      </a:r>
                    </a:p>
                    <a:p>
                      <a:r>
                        <a:rPr lang="fr-FR" sz="1100" b="0" i="0" u="none" strike="noStrike" kern="1200" baseline="0" dirty="0" smtClean="0">
                          <a:solidFill>
                            <a:schemeClr val="dk1"/>
                          </a:solidFill>
                          <a:latin typeface="+mn-lt"/>
                          <a:ea typeface="+mn-ea"/>
                          <a:cs typeface="+mn-cs"/>
                        </a:rPr>
                        <a:t>* Mots invariables </a:t>
                      </a:r>
                    </a:p>
                    <a:p>
                      <a:r>
                        <a:rPr lang="fr-FR" sz="1100" b="0" i="0" u="none" strike="noStrike" kern="1200" baseline="0" dirty="0" smtClean="0">
                          <a:solidFill>
                            <a:schemeClr val="dk1"/>
                          </a:solidFill>
                          <a:latin typeface="+mn-lt"/>
                          <a:ea typeface="+mn-ea"/>
                          <a:cs typeface="+mn-cs"/>
                        </a:rPr>
                        <a:t>* Homophones grammaticaux (a/à, on/ont)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dirty="0" smtClean="0"/>
                        <a:t>Anthony</a:t>
                      </a:r>
                      <a:r>
                        <a:rPr lang="fr-FR" sz="1100" baseline="0" dirty="0" smtClean="0"/>
                        <a:t>, Lara et leurs parents ont installé leur sapin dans un coin du salon.</a:t>
                      </a:r>
                      <a:endParaRPr lang="fr-FR" sz="11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dirty="0" smtClean="0"/>
                        <a:t>On l’a décoré avec des boules argentées</a:t>
                      </a:r>
                      <a:r>
                        <a:rPr lang="fr-FR" sz="1100" baseline="0" dirty="0" smtClean="0"/>
                        <a:t> et dorées et les parents l’ont entouré d’une guirlande électrique.</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dirty="0" smtClean="0"/>
                        <a:t>Leurs enfants ont pulvérisé un peu de neige artificielle</a:t>
                      </a:r>
                      <a:r>
                        <a:rPr lang="fr-FR" sz="1100" baseline="0" dirty="0" smtClean="0"/>
                        <a:t> sur les branches. On a senti un souffle de gaieté dans la maison.</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100" b="1" u="sng" dirty="0" smtClean="0"/>
                        <a:t>Bientôt Noël !</a:t>
                      </a:r>
                    </a:p>
                    <a:p>
                      <a:r>
                        <a:rPr lang="fr-FR" sz="1100" dirty="0" smtClean="0"/>
                        <a:t>On a installé</a:t>
                      </a:r>
                      <a:r>
                        <a:rPr lang="fr-FR" sz="1100" baseline="0" dirty="0" smtClean="0"/>
                        <a:t> le sapin dans un coin du salon. Anthony et Lara l’ont décoré de boules argentées et dorées. Puis leurs parents l’ont entouré d’une guirlande électrique. Enfin, les enfants ont pulvérisé un peu de neige artificielle sur ses branches. On a alors senti qu’un souffle de gaieté rentrait dans la maison. La magie de Noël...</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graphicFrame>
        <p:nvGraphicFramePr>
          <p:cNvPr id="16" name="Tableau 15"/>
          <p:cNvGraphicFramePr>
            <a:graphicFrameLocks noGrp="1"/>
          </p:cNvGraphicFramePr>
          <p:nvPr>
            <p:extLst>
              <p:ext uri="{D42A27DB-BD31-4B8C-83A1-F6EECF244321}">
                <p14:modId xmlns:p14="http://schemas.microsoft.com/office/powerpoint/2010/main" val="1649708263"/>
              </p:ext>
            </p:extLst>
          </p:nvPr>
        </p:nvGraphicFramePr>
        <p:xfrm>
          <a:off x="116632" y="6062737"/>
          <a:ext cx="6624735" cy="330708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a:t>
                      </a:r>
                      <a:r>
                        <a:rPr lang="fr-FR" sz="1100" dirty="0" smtClean="0">
                          <a:latin typeface="+mn-lt"/>
                        </a:rPr>
                        <a:t> : un vieillard - un enfant - le temps -</a:t>
                      </a:r>
                      <a:r>
                        <a:rPr lang="fr-FR" sz="1100" baseline="0" dirty="0" smtClean="0">
                          <a:latin typeface="+mn-lt"/>
                        </a:rPr>
                        <a:t> la découverte - une forêt - un sommet - un pays - le désert - le vent - un peuple - une main.</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Verbes</a:t>
                      </a:r>
                      <a:r>
                        <a:rPr lang="fr-FR" sz="1100" dirty="0" smtClean="0">
                          <a:latin typeface="+mn-lt"/>
                        </a:rPr>
                        <a:t> : connaitre.</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Adjectifs</a:t>
                      </a:r>
                      <a:r>
                        <a:rPr lang="fr-FR" sz="1100" dirty="0" smtClean="0">
                          <a:latin typeface="+mn-lt"/>
                        </a:rPr>
                        <a:t> : tropical(e)</a:t>
                      </a:r>
                      <a:r>
                        <a:rPr lang="fr-FR" sz="1100" baseline="0" dirty="0" smtClean="0">
                          <a:latin typeface="+mn-lt"/>
                        </a:rPr>
                        <a:t> - haut(e).</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a:t>
                      </a:r>
                      <a:r>
                        <a:rPr lang="fr-FR" sz="1100" b="1" baseline="0" dirty="0" smtClean="0">
                          <a:latin typeface="+mn-lt"/>
                        </a:rPr>
                        <a:t> </a:t>
                      </a:r>
                      <a:r>
                        <a:rPr lang="fr-FR" sz="1100" b="1" baseline="0" smtClean="0">
                          <a:latin typeface="+mn-lt"/>
                        </a:rPr>
                        <a:t>invariables </a:t>
                      </a:r>
                      <a:r>
                        <a:rPr lang="fr-FR" sz="1100" baseline="0" smtClean="0">
                          <a:latin typeface="+mn-lt"/>
                        </a:rPr>
                        <a:t>: vers - </a:t>
                      </a:r>
                      <a:r>
                        <a:rPr lang="fr-FR" sz="1100" baseline="0" dirty="0" smtClean="0">
                          <a:latin typeface="+mn-lt"/>
                        </a:rPr>
                        <a:t>ensemble - encore - plus - alors.</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100" b="1" u="sng" dirty="0" smtClean="0"/>
                        <a:t>Notions travaillées :</a:t>
                      </a:r>
                    </a:p>
                    <a:p>
                      <a:r>
                        <a:rPr lang="fr-FR" sz="1100" b="0" i="0" u="none" strike="noStrike" kern="1200" baseline="0" dirty="0" smtClean="0">
                          <a:solidFill>
                            <a:schemeClr val="dk1"/>
                          </a:solidFill>
                          <a:latin typeface="+mn-lt"/>
                          <a:ea typeface="+mn-ea"/>
                          <a:cs typeface="+mn-cs"/>
                        </a:rPr>
                        <a:t>* Conditionnel</a:t>
                      </a:r>
                    </a:p>
                    <a:p>
                      <a:r>
                        <a:rPr lang="fr-FR" sz="1100" b="0" dirty="0" smtClean="0"/>
                        <a:t>* </a:t>
                      </a:r>
                      <a:r>
                        <a:rPr lang="fr-FR" sz="1100" b="0" i="0" u="none" strike="noStrike" kern="1200" baseline="0" dirty="0" smtClean="0">
                          <a:solidFill>
                            <a:schemeClr val="dk1"/>
                          </a:solidFill>
                          <a:latin typeface="+mn-lt"/>
                          <a:ea typeface="+mn-ea"/>
                          <a:cs typeface="+mn-cs"/>
                        </a:rPr>
                        <a:t>Pluriel en s </a:t>
                      </a:r>
                    </a:p>
                    <a:p>
                      <a:r>
                        <a:rPr lang="fr-FR" sz="1100" b="0" i="0" u="none" strike="noStrike" kern="1200" baseline="0" dirty="0" smtClean="0">
                          <a:solidFill>
                            <a:schemeClr val="dk1"/>
                          </a:solidFill>
                          <a:latin typeface="+mn-lt"/>
                          <a:ea typeface="+mn-ea"/>
                          <a:cs typeface="+mn-cs"/>
                        </a:rPr>
                        <a:t>* Accord GN </a:t>
                      </a:r>
                    </a:p>
                    <a:p>
                      <a:r>
                        <a:rPr lang="fr-FR" sz="1100" b="0" i="0" u="none" strike="noStrike" kern="1200" baseline="0" dirty="0" smtClean="0">
                          <a:solidFill>
                            <a:schemeClr val="dk1"/>
                          </a:solidFill>
                          <a:latin typeface="+mn-lt"/>
                          <a:ea typeface="+mn-ea"/>
                          <a:cs typeface="+mn-cs"/>
                        </a:rPr>
                        <a:t>* Accord sujet/verbe </a:t>
                      </a:r>
                    </a:p>
                    <a:p>
                      <a:r>
                        <a:rPr lang="fr-FR" sz="1100" b="0" i="0" u="none" strike="noStrike" kern="1200" baseline="0" dirty="0" smtClean="0">
                          <a:solidFill>
                            <a:schemeClr val="dk1"/>
                          </a:solidFill>
                          <a:latin typeface="+mn-lt"/>
                          <a:ea typeface="+mn-ea"/>
                          <a:cs typeface="+mn-cs"/>
                        </a:rPr>
                        <a:t>* Mots invariables </a:t>
                      </a:r>
                    </a:p>
                    <a:p>
                      <a:r>
                        <a:rPr lang="fr-FR" sz="1100" b="0" i="0" u="none" strike="noStrike" kern="1200" baseline="0" dirty="0" smtClean="0">
                          <a:solidFill>
                            <a:schemeClr val="dk1"/>
                          </a:solidFill>
                          <a:latin typeface="+mn-lt"/>
                          <a:ea typeface="+mn-ea"/>
                          <a:cs typeface="+mn-cs"/>
                        </a:rPr>
                        <a:t>* Homophones grammaticaux (se/ce, à/a, et/est)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b="0" i="0" u="none" strike="noStrike" kern="1200" baseline="0" dirty="0" smtClean="0">
                          <a:solidFill>
                            <a:schemeClr val="dk1"/>
                          </a:solidFill>
                          <a:latin typeface="+mn-lt"/>
                          <a:ea typeface="+mn-ea"/>
                          <a:cs typeface="+mn-cs"/>
                        </a:rPr>
                        <a:t>Si j’avais encore le temps, je parcourrais les pays du froid et les sables du désert.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dirty="0" smtClean="0"/>
                        <a:t>Si j’avais encore le temps, j’irais écouter le vent,</a:t>
                      </a:r>
                      <a:r>
                        <a:rPr lang="fr-FR" sz="1100" baseline="0" dirty="0" smtClean="0"/>
                        <a:t> je gravirais les sommets les plus hauts et nous partirions à la découverte du monde.</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b="0" i="0" u="none" strike="noStrike" kern="1200" baseline="0" dirty="0" smtClean="0">
                          <a:solidFill>
                            <a:schemeClr val="dk1"/>
                          </a:solidFill>
                          <a:latin typeface="+mn-lt"/>
                          <a:ea typeface="+mn-ea"/>
                          <a:cs typeface="+mn-cs"/>
                        </a:rPr>
                        <a:t>Nous découvririons les forêts tropicales et les mers du Sud car </a:t>
                      </a:r>
                      <a:r>
                        <a:rPr lang="fr-FR" sz="1100" b="0" i="0" u="none" strike="noStrike" kern="1200" baseline="0" smtClean="0">
                          <a:solidFill>
                            <a:schemeClr val="dk1"/>
                          </a:solidFill>
                          <a:latin typeface="+mn-lt"/>
                          <a:ea typeface="+mn-ea"/>
                          <a:cs typeface="+mn-cs"/>
                        </a:rPr>
                        <a:t>tu viendrais avec moi.</a:t>
                      </a:r>
                      <a:endParaRPr lang="fr-FR" sz="1100" b="0" i="0" u="none" strike="noStrike" kern="1200" baseline="0" dirty="0" smtClean="0">
                        <a:solidFill>
                          <a:schemeClr val="dk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100" b="1" i="0" u="sng" strike="noStrike" kern="1200" baseline="0" dirty="0" smtClean="0">
                          <a:solidFill>
                            <a:schemeClr val="dk1"/>
                          </a:solidFill>
                          <a:latin typeface="+mn-lt"/>
                          <a:ea typeface="+mn-ea"/>
                          <a:cs typeface="+mn-cs"/>
                        </a:rPr>
                        <a:t>« Si j’avais encore le temps... »</a:t>
                      </a:r>
                    </a:p>
                    <a:p>
                      <a:r>
                        <a:rPr lang="fr-FR" sz="1100" b="0" i="0" u="none" strike="noStrike" kern="1200" baseline="0" dirty="0" smtClean="0">
                          <a:solidFill>
                            <a:schemeClr val="dk1"/>
                          </a:solidFill>
                          <a:latin typeface="+mn-lt"/>
                          <a:ea typeface="+mn-ea"/>
                          <a:cs typeface="+mn-cs"/>
                        </a:rPr>
                        <a:t>Le vieillard se tourna vers l’enfant et lui dit : « Si j’avais encore le temps, je partirais à la découverte du monde ; je parcourrais les forêts tropicales, je gravirais les plus hauts sommets ; je connaitrais les pays du froid et les sables du désert, j’irais écouter le vent chanter sur les mers du Sud. Tu viendrais avec moi. Ensemble, nous découvririons tous les peuples de la Terre. » Alors, l’enfant prit la main du vieillard.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spTree>
    <p:extLst>
      <p:ext uri="{BB962C8B-B14F-4D97-AF65-F5344CB8AC3E}">
        <p14:creationId xmlns:p14="http://schemas.microsoft.com/office/powerpoint/2010/main" val="19271087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0"/>
          </p:nvPr>
        </p:nvSpPr>
        <p:spPr/>
        <p:txBody>
          <a:bodyPr/>
          <a:lstStyle/>
          <a:p>
            <a:r>
              <a:rPr lang="fr-FR" dirty="0" smtClean="0"/>
              <a:t>Dictées de la période 3</a:t>
            </a:r>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2088402135"/>
              </p:ext>
            </p:extLst>
          </p:nvPr>
        </p:nvGraphicFramePr>
        <p:xfrm>
          <a:off x="116632" y="1814265"/>
          <a:ext cx="6624735" cy="347472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100" b="1" dirty="0" smtClean="0"/>
                        <a:t>Mots</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a:t>
                      </a:r>
                      <a:r>
                        <a:rPr lang="fr-FR" sz="1100" dirty="0" smtClean="0">
                          <a:latin typeface="+mn-lt"/>
                        </a:rPr>
                        <a:t> : la descente - le pont - la neige -</a:t>
                      </a:r>
                      <a:r>
                        <a:rPr lang="fr-FR" sz="1100" baseline="0" dirty="0" smtClean="0">
                          <a:latin typeface="+mn-lt"/>
                        </a:rPr>
                        <a:t> la crevasse - la connaissance - le glacier - le ciel - la glace - la tirelire.</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baseline="0" dirty="0" smtClean="0">
                          <a:latin typeface="+mn-lt"/>
                        </a:rPr>
                        <a:t>Verbes</a:t>
                      </a:r>
                      <a:r>
                        <a:rPr lang="fr-FR" sz="1100" baseline="0" dirty="0" smtClean="0">
                          <a:latin typeface="+mn-lt"/>
                        </a:rPr>
                        <a:t> : tomber - permettre - entrevoir.</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baseline="0" dirty="0" smtClean="0">
                          <a:latin typeface="+mn-lt"/>
                        </a:rPr>
                        <a:t>Adjectifs</a:t>
                      </a:r>
                      <a:r>
                        <a:rPr lang="fr-FR" sz="1100" baseline="0" dirty="0" smtClean="0">
                          <a:latin typeface="+mn-lt"/>
                        </a:rPr>
                        <a:t> : intérieur(e) - gelé(e).</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 invariables</a:t>
                      </a:r>
                      <a:r>
                        <a:rPr lang="fr-FR" sz="1100" b="1" baseline="0" dirty="0" smtClean="0">
                          <a:latin typeface="+mn-lt"/>
                        </a:rPr>
                        <a:t> </a:t>
                      </a:r>
                      <a:r>
                        <a:rPr lang="fr-FR" sz="1100" baseline="0" dirty="0" smtClean="0">
                          <a:latin typeface="+mn-lt"/>
                        </a:rPr>
                        <a:t>: au bout de - tandis que - tout de suite - très - celui que - au-dessus.</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100" b="1" u="sng" dirty="0" smtClean="0"/>
                        <a:t>Notions travaillées :</a:t>
                      </a:r>
                    </a:p>
                    <a:p>
                      <a:r>
                        <a:rPr lang="fr-FR" sz="1100" b="0" i="0" u="none" strike="noStrike" kern="1200" baseline="0" dirty="0" smtClean="0">
                          <a:solidFill>
                            <a:schemeClr val="dk1"/>
                          </a:solidFill>
                          <a:latin typeface="+mn-lt"/>
                          <a:ea typeface="+mn-ea"/>
                          <a:cs typeface="+mn-cs"/>
                        </a:rPr>
                        <a:t>* Accord GN </a:t>
                      </a:r>
                    </a:p>
                    <a:p>
                      <a:r>
                        <a:rPr lang="fr-FR" sz="1100" b="0" i="0" u="none" strike="noStrike" kern="1200" baseline="0" dirty="0" smtClean="0">
                          <a:solidFill>
                            <a:schemeClr val="dk1"/>
                          </a:solidFill>
                          <a:latin typeface="+mn-lt"/>
                          <a:ea typeface="+mn-ea"/>
                          <a:cs typeface="+mn-cs"/>
                        </a:rPr>
                        <a:t>* Accord sujet/verbe </a:t>
                      </a:r>
                    </a:p>
                    <a:p>
                      <a:r>
                        <a:rPr lang="fr-FR" sz="1100" b="0" i="0" u="none" strike="noStrike" kern="1200" baseline="0" dirty="0" smtClean="0">
                          <a:solidFill>
                            <a:schemeClr val="dk1"/>
                          </a:solidFill>
                          <a:latin typeface="+mn-lt"/>
                          <a:ea typeface="+mn-ea"/>
                          <a:cs typeface="+mn-cs"/>
                        </a:rPr>
                        <a:t>* Imparfait de l'indicatif</a:t>
                      </a:r>
                    </a:p>
                    <a:p>
                      <a:r>
                        <a:rPr lang="fr-FR" sz="1100" b="0" i="0" u="none" strike="noStrike" kern="1200" baseline="0" dirty="0" smtClean="0">
                          <a:solidFill>
                            <a:schemeClr val="dk1"/>
                          </a:solidFill>
                          <a:latin typeface="+mn-lt"/>
                          <a:ea typeface="+mn-ea"/>
                          <a:cs typeface="+mn-cs"/>
                        </a:rPr>
                        <a:t>* Passé simple de l’indicatif</a:t>
                      </a:r>
                    </a:p>
                    <a:p>
                      <a:r>
                        <a:rPr lang="fr-FR" sz="1100" b="0" i="0" u="none" strike="noStrike" kern="1200" baseline="0" dirty="0" smtClean="0">
                          <a:solidFill>
                            <a:schemeClr val="dk1"/>
                          </a:solidFill>
                          <a:latin typeface="+mn-lt"/>
                          <a:ea typeface="+mn-ea"/>
                          <a:cs typeface="+mn-cs"/>
                        </a:rPr>
                        <a:t>* Mots invariables </a:t>
                      </a:r>
                    </a:p>
                    <a:p>
                      <a:r>
                        <a:rPr lang="fr-FR" sz="1100" b="0" i="0" u="none" strike="noStrike" kern="1200" baseline="0" dirty="0" smtClean="0">
                          <a:solidFill>
                            <a:schemeClr val="dk1"/>
                          </a:solidFill>
                          <a:latin typeface="+mn-lt"/>
                          <a:ea typeface="+mn-ea"/>
                          <a:cs typeface="+mn-cs"/>
                        </a:rPr>
                        <a:t>* Homophones grammaticaux (à/a, et/est)</a:t>
                      </a:r>
                    </a:p>
                    <a:p>
                      <a:r>
                        <a:rPr lang="fr-FR" sz="1100" b="0" i="0" u="none" strike="noStrike" kern="1200" baseline="0" dirty="0" smtClean="0">
                          <a:solidFill>
                            <a:schemeClr val="dk1"/>
                          </a:solidFill>
                          <a:latin typeface="+mn-lt"/>
                          <a:ea typeface="+mn-ea"/>
                          <a:cs typeface="+mn-cs"/>
                        </a:rPr>
                        <a:t>	</a:t>
                      </a:r>
                    </a:p>
                    <a:p>
                      <a:endParaRPr lang="fr-FR" sz="11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100" b="1" dirty="0" smtClean="0"/>
                        <a:t>D1</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dirty="0" smtClean="0"/>
                        <a:t>En crevant le pont de neige, je tombai dans une crevasse et je fis connaissance avec la vie intérieure du glacier.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100" b="1" dirty="0" smtClean="0"/>
                        <a:t>D2</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dirty="0" smtClean="0"/>
                        <a:t>Au-dessus de moi, le trou</a:t>
                      </a:r>
                      <a:r>
                        <a:rPr lang="fr-FR" sz="1100" baseline="0" dirty="0" smtClean="0"/>
                        <a:t> que j’avais fait me permettait d’entrevoir un rond de ciel, pendu au bout de la corde.</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100" b="1" dirty="0" smtClean="0"/>
                        <a:t>D3</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dirty="0" smtClean="0"/>
                        <a:t>Tout de suite, il fit</a:t>
                      </a:r>
                      <a:r>
                        <a:rPr lang="fr-FR" sz="1100" baseline="0" dirty="0" smtClean="0"/>
                        <a:t> très froid : </a:t>
                      </a:r>
                      <a:r>
                        <a:rPr lang="fr-FR" sz="1100" dirty="0" smtClean="0"/>
                        <a:t>tandis qu’un courant d’air gelé passait, j’avais de la neige dans le cou. </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100" b="1" dirty="0" smtClean="0"/>
                        <a:t>Bilan</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100" b="1" i="0" u="sng" strike="noStrike" kern="1200" baseline="0" dirty="0" smtClean="0">
                          <a:solidFill>
                            <a:schemeClr val="dk1"/>
                          </a:solidFill>
                          <a:latin typeface="+mn-lt"/>
                          <a:ea typeface="+mn-ea"/>
                          <a:cs typeface="+mn-cs"/>
                        </a:rPr>
                        <a:t>Le guide</a:t>
                      </a:r>
                    </a:p>
                    <a:p>
                      <a:r>
                        <a:rPr lang="fr-FR" sz="1100" b="0" i="0" u="none" strike="noStrike" kern="1200" baseline="0" dirty="0" smtClean="0">
                          <a:solidFill>
                            <a:schemeClr val="dk1"/>
                          </a:solidFill>
                          <a:latin typeface="+mn-lt"/>
                          <a:ea typeface="+mn-ea"/>
                          <a:cs typeface="+mn-cs"/>
                        </a:rPr>
                        <a:t>À la descente, je crevai un pont de neige et je tombai dans la crevasse. Pendu au bout de la corde, je fis connaissance avec la vie intérieure du glacier, tandis que passait un courant d’air gelé. Tout de suite, il fit très froid : j’avais de la neige dans le cou et elle fondait le long de mon dos. Au-dessus de moi, un trou, celui que j’avais fait en crevant le pont de neige, me permettait d’entrevoir un rond de ciel. J’étais dans une tirelire de glace.</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grpSp>
        <p:nvGrpSpPr>
          <p:cNvPr id="6" name="Groupe 5"/>
          <p:cNvGrpSpPr/>
          <p:nvPr/>
        </p:nvGrpSpPr>
        <p:grpSpPr>
          <a:xfrm>
            <a:off x="116632" y="1208584"/>
            <a:ext cx="360040" cy="461665"/>
            <a:chOff x="116632" y="1352600"/>
            <a:chExt cx="360040" cy="461665"/>
          </a:xfrm>
        </p:grpSpPr>
        <p:sp>
          <p:nvSpPr>
            <p:cNvPr id="7" name="Ellipse 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9" name="ZoneTexte 8"/>
          <p:cNvSpPr txBox="1"/>
          <p:nvPr/>
        </p:nvSpPr>
        <p:spPr>
          <a:xfrm>
            <a:off x="476672" y="1352600"/>
            <a:ext cx="6192688" cy="307777"/>
          </a:xfrm>
          <a:prstGeom prst="rect">
            <a:avLst/>
          </a:prstGeom>
          <a:noFill/>
        </p:spPr>
        <p:txBody>
          <a:bodyPr wrap="square" rtlCol="0">
            <a:spAutoFit/>
          </a:bodyPr>
          <a:lstStyle/>
          <a:p>
            <a:r>
              <a:rPr lang="fr-FR" sz="1400" u="sng" dirty="0" smtClean="0">
                <a:latin typeface="SimpleRonde" pitchFamily="2" charset="0"/>
              </a:rPr>
              <a:t>Dictées de la semaine 1</a:t>
            </a:r>
            <a:endParaRPr lang="fr-FR" sz="1400" u="sng" dirty="0">
              <a:latin typeface="SimpleRonde" pitchFamily="2" charset="0"/>
            </a:endParaRPr>
          </a:p>
        </p:txBody>
      </p:sp>
      <p:graphicFrame>
        <p:nvGraphicFramePr>
          <p:cNvPr id="10" name="Tableau 9"/>
          <p:cNvGraphicFramePr>
            <a:graphicFrameLocks noGrp="1"/>
          </p:cNvGraphicFramePr>
          <p:nvPr>
            <p:extLst>
              <p:ext uri="{D42A27DB-BD31-4B8C-83A1-F6EECF244321}">
                <p14:modId xmlns:p14="http://schemas.microsoft.com/office/powerpoint/2010/main" val="4179637204"/>
              </p:ext>
            </p:extLst>
          </p:nvPr>
        </p:nvGraphicFramePr>
        <p:xfrm>
          <a:off x="116632" y="5942776"/>
          <a:ext cx="6624735" cy="381000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100" b="1" dirty="0" smtClean="0"/>
                        <a:t>Mots</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a:t>
                      </a:r>
                      <a:r>
                        <a:rPr lang="fr-FR" sz="1100" dirty="0" smtClean="0">
                          <a:latin typeface="+mn-lt"/>
                        </a:rPr>
                        <a:t> : l’hibernation - l’ours</a:t>
                      </a:r>
                      <a:r>
                        <a:rPr lang="fr-FR" sz="1100" baseline="0" dirty="0" smtClean="0">
                          <a:latin typeface="+mn-lt"/>
                        </a:rPr>
                        <a:t> - le temps - le territoire - la nourriture - un insecte - le tronc - le gland - la fougère - le bourgeon - le mammifère - la racine - la forêt - la cerise - la groseille - la mûre - l’automne - l’essentiel.</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Verbes</a:t>
                      </a:r>
                      <a:r>
                        <a:rPr lang="fr-FR" sz="1100" dirty="0" smtClean="0">
                          <a:latin typeface="+mn-lt"/>
                        </a:rPr>
                        <a:t> : débusquer - gratter - cueillir - composer</a:t>
                      </a:r>
                      <a:r>
                        <a:rPr lang="fr-FR" sz="1100" baseline="0" dirty="0" smtClean="0">
                          <a:latin typeface="+mn-lt"/>
                        </a:rPr>
                        <a:t>.</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Adjectifs</a:t>
                      </a:r>
                      <a:r>
                        <a:rPr lang="fr-FR" sz="1100" dirty="0" smtClean="0">
                          <a:latin typeface="+mn-lt"/>
                        </a:rPr>
                        <a:t> : pourri(e)</a:t>
                      </a:r>
                      <a:r>
                        <a:rPr lang="fr-FR" sz="1100" baseline="0" dirty="0" smtClean="0">
                          <a:latin typeface="+mn-lt"/>
                        </a:rPr>
                        <a:t> - conservé(e) - sec/sèche.</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a:t>
                      </a:r>
                      <a:r>
                        <a:rPr lang="fr-FR" sz="1100" b="1" baseline="0" dirty="0" smtClean="0">
                          <a:latin typeface="+mn-lt"/>
                        </a:rPr>
                        <a:t> invariables </a:t>
                      </a:r>
                      <a:r>
                        <a:rPr lang="fr-FR" sz="1100" baseline="0" dirty="0" smtClean="0">
                          <a:latin typeface="+mn-lt"/>
                        </a:rPr>
                        <a:t>: au sortir de - beaucoup - sous.</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100" b="1" u="sng" dirty="0" smtClean="0"/>
                        <a:t>Notions travaillées :</a:t>
                      </a:r>
                    </a:p>
                    <a:p>
                      <a:r>
                        <a:rPr lang="fr-FR" sz="1100" b="0" i="0" u="none" strike="noStrike" kern="1200" baseline="0" dirty="0" smtClean="0">
                          <a:solidFill>
                            <a:schemeClr val="dk1"/>
                          </a:solidFill>
                          <a:latin typeface="+mn-lt"/>
                          <a:ea typeface="+mn-ea"/>
                          <a:cs typeface="+mn-cs"/>
                        </a:rPr>
                        <a:t>* Présent de l’indicatif</a:t>
                      </a:r>
                    </a:p>
                    <a:p>
                      <a:r>
                        <a:rPr lang="fr-FR" sz="1100" b="0" dirty="0" smtClean="0"/>
                        <a:t>* </a:t>
                      </a:r>
                      <a:r>
                        <a:rPr lang="fr-FR" sz="1100" b="0" i="0" u="none" strike="noStrike" kern="1200" baseline="0" dirty="0" smtClean="0">
                          <a:solidFill>
                            <a:schemeClr val="dk1"/>
                          </a:solidFill>
                          <a:latin typeface="+mn-lt"/>
                          <a:ea typeface="+mn-ea"/>
                          <a:cs typeface="+mn-cs"/>
                        </a:rPr>
                        <a:t>Pluriel en s, en x </a:t>
                      </a:r>
                    </a:p>
                    <a:p>
                      <a:r>
                        <a:rPr lang="fr-FR" sz="1100" b="0" i="0" u="none" strike="noStrike" kern="1200" baseline="0" dirty="0" smtClean="0">
                          <a:solidFill>
                            <a:schemeClr val="dk1"/>
                          </a:solidFill>
                          <a:latin typeface="+mn-lt"/>
                          <a:ea typeface="+mn-ea"/>
                          <a:cs typeface="+mn-cs"/>
                        </a:rPr>
                        <a:t>* Accord GN </a:t>
                      </a:r>
                    </a:p>
                    <a:p>
                      <a:r>
                        <a:rPr lang="fr-FR" sz="1100" b="0" i="0" u="none" strike="noStrike" kern="1200" baseline="0" dirty="0" smtClean="0">
                          <a:solidFill>
                            <a:schemeClr val="dk1"/>
                          </a:solidFill>
                          <a:latin typeface="+mn-lt"/>
                          <a:ea typeface="+mn-ea"/>
                          <a:cs typeface="+mn-cs"/>
                        </a:rPr>
                        <a:t>* Accord sujet/verbe </a:t>
                      </a:r>
                    </a:p>
                    <a:p>
                      <a:r>
                        <a:rPr lang="fr-FR" sz="1100" b="0" i="0" u="none" strike="noStrike" kern="1200" baseline="0" dirty="0" smtClean="0">
                          <a:solidFill>
                            <a:schemeClr val="dk1"/>
                          </a:solidFill>
                          <a:latin typeface="+mn-lt"/>
                          <a:ea typeface="+mn-ea"/>
                          <a:cs typeface="+mn-cs"/>
                        </a:rPr>
                        <a:t>* Mots invariables </a:t>
                      </a:r>
                    </a:p>
                    <a:p>
                      <a:r>
                        <a:rPr lang="fr-FR" sz="1100" b="0" i="0" u="none" strike="noStrike" kern="1200" baseline="0" dirty="0" smtClean="0">
                          <a:solidFill>
                            <a:schemeClr val="dk1"/>
                          </a:solidFill>
                          <a:latin typeface="+mn-lt"/>
                          <a:ea typeface="+mn-ea"/>
                          <a:cs typeface="+mn-cs"/>
                        </a:rPr>
                        <a:t>* Homophones grammaticaux (cet/cette, et/est, à/a, ou/où)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100" b="1" dirty="0" smtClean="0"/>
                        <a:t>D1</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dirty="0" smtClean="0"/>
                        <a:t>Au sortir de l’hibernation,</a:t>
                      </a:r>
                      <a:r>
                        <a:rPr lang="fr-FR" sz="1100" baseline="0" dirty="0" smtClean="0"/>
                        <a:t> </a:t>
                      </a:r>
                      <a:r>
                        <a:rPr lang="fr-FR" sz="1100" b="0" i="0" u="none" strike="noStrike" kern="1200" baseline="0" dirty="0" smtClean="0">
                          <a:solidFill>
                            <a:schemeClr val="dk1"/>
                          </a:solidFill>
                          <a:latin typeface="+mn-lt"/>
                          <a:ea typeface="+mn-ea"/>
                          <a:cs typeface="+mn-cs"/>
                        </a:rPr>
                        <a:t>la nourriture de l’ours se compose des insectes qu’il débusque dans les troncs pourris, des glands conservés sous la neige.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100" b="1" dirty="0" smtClean="0"/>
                        <a:t>D2</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baseline="0" dirty="0" smtClean="0"/>
                        <a:t>En été, le mammifère passe beaucoup de temps à gratter le sol à la recherche de racines et à cueillir des cerises et des groseilles.</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100" b="1" dirty="0" smtClean="0"/>
                        <a:t>D3</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b="0" i="0" u="none" strike="noStrike" kern="1200" baseline="0" dirty="0" smtClean="0">
                          <a:solidFill>
                            <a:schemeClr val="dk1"/>
                          </a:solidFill>
                          <a:latin typeface="+mn-lt"/>
                          <a:ea typeface="+mn-ea"/>
                          <a:cs typeface="+mn-cs"/>
                        </a:rPr>
                        <a:t>C’est en automne que les fruits secs composent l’essentiel de son menu et il passe beaucoup de temps à parcourir son territoire.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100" b="1" dirty="0" smtClean="0"/>
                        <a:t>Bilan</a:t>
                      </a:r>
                      <a:endParaRPr lang="fr-FR"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100" b="1" i="0" u="sng" strike="noStrike" kern="1200" baseline="0" dirty="0" smtClean="0">
                          <a:solidFill>
                            <a:schemeClr val="dk1"/>
                          </a:solidFill>
                          <a:latin typeface="+mn-lt"/>
                          <a:ea typeface="+mn-ea"/>
                          <a:cs typeface="+mn-cs"/>
                        </a:rPr>
                        <a:t>Les menus de l’ours</a:t>
                      </a:r>
                    </a:p>
                    <a:p>
                      <a:r>
                        <a:rPr lang="fr-FR" sz="1100" b="0" i="0" u="none" strike="noStrike" kern="1200" baseline="0" dirty="0" smtClean="0">
                          <a:solidFill>
                            <a:schemeClr val="dk1"/>
                          </a:solidFill>
                          <a:latin typeface="+mn-lt"/>
                          <a:ea typeface="+mn-ea"/>
                          <a:cs typeface="+mn-cs"/>
                        </a:rPr>
                        <a:t>Au sortir de l’hibernation, l’ours passe beaucoup de temps à parcourir son territoire à la recherche de nourriture. Il débusque les insectes dans les troncs pourris, les glands conservés sous la neige et mange fougères et bourgeons. En été, le mammifère gratte le sol à la recherche de racines et cueille dans les forêts des cerises, des groseilles et autres mûres. C’est en automne que les fruits secs composent l’essentiel de son menu.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grpSp>
        <p:nvGrpSpPr>
          <p:cNvPr id="11" name="Groupe 10"/>
          <p:cNvGrpSpPr/>
          <p:nvPr/>
        </p:nvGrpSpPr>
        <p:grpSpPr>
          <a:xfrm>
            <a:off x="116632" y="5313040"/>
            <a:ext cx="360040" cy="461665"/>
            <a:chOff x="116632" y="1352600"/>
            <a:chExt cx="360040" cy="461665"/>
          </a:xfrm>
        </p:grpSpPr>
        <p:sp>
          <p:nvSpPr>
            <p:cNvPr id="12" name="Ellipse 11"/>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ZoneTexte 13"/>
          <p:cNvSpPr txBox="1"/>
          <p:nvPr/>
        </p:nvSpPr>
        <p:spPr>
          <a:xfrm>
            <a:off x="476672" y="5457056"/>
            <a:ext cx="6192688" cy="307777"/>
          </a:xfrm>
          <a:prstGeom prst="rect">
            <a:avLst/>
          </a:prstGeom>
          <a:noFill/>
        </p:spPr>
        <p:txBody>
          <a:bodyPr wrap="square" rtlCol="0">
            <a:spAutoFit/>
          </a:bodyPr>
          <a:lstStyle/>
          <a:p>
            <a:r>
              <a:rPr lang="fr-FR" sz="1400" u="sng" dirty="0" smtClean="0">
                <a:latin typeface="SimpleRonde" pitchFamily="2" charset="0"/>
              </a:rPr>
              <a:t>Dictées de la semaine 2</a:t>
            </a:r>
            <a:endParaRPr lang="fr-FR" sz="1400" u="sng" dirty="0">
              <a:latin typeface="SimpleRonde" pitchFamily="2" charset="0"/>
            </a:endParaRPr>
          </a:p>
        </p:txBody>
      </p:sp>
    </p:spTree>
    <p:extLst>
      <p:ext uri="{BB962C8B-B14F-4D97-AF65-F5344CB8AC3E}">
        <p14:creationId xmlns:p14="http://schemas.microsoft.com/office/powerpoint/2010/main" val="2400787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0"/>
          </p:nvPr>
        </p:nvSpPr>
        <p:spPr/>
        <p:txBody>
          <a:bodyPr/>
          <a:lstStyle/>
          <a:p>
            <a:r>
              <a:rPr lang="fr-FR" dirty="0" smtClean="0"/>
              <a:t>Dictées de la période 3</a:t>
            </a:r>
            <a:endParaRPr lang="fr-FR" dirty="0"/>
          </a:p>
        </p:txBody>
      </p:sp>
      <p:grpSp>
        <p:nvGrpSpPr>
          <p:cNvPr id="6" name="Groupe 5"/>
          <p:cNvGrpSpPr/>
          <p:nvPr/>
        </p:nvGrpSpPr>
        <p:grpSpPr>
          <a:xfrm>
            <a:off x="116632" y="1136576"/>
            <a:ext cx="360040" cy="461665"/>
            <a:chOff x="116632" y="1352600"/>
            <a:chExt cx="360040" cy="461665"/>
          </a:xfrm>
        </p:grpSpPr>
        <p:sp>
          <p:nvSpPr>
            <p:cNvPr id="7" name="Ellipse 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9" name="ZoneTexte 8"/>
          <p:cNvSpPr txBox="1"/>
          <p:nvPr/>
        </p:nvSpPr>
        <p:spPr>
          <a:xfrm>
            <a:off x="476672" y="1280592"/>
            <a:ext cx="6192688" cy="307777"/>
          </a:xfrm>
          <a:prstGeom prst="rect">
            <a:avLst/>
          </a:prstGeom>
          <a:noFill/>
        </p:spPr>
        <p:txBody>
          <a:bodyPr wrap="square" rtlCol="0">
            <a:spAutoFit/>
          </a:bodyPr>
          <a:lstStyle/>
          <a:p>
            <a:r>
              <a:rPr lang="fr-FR" sz="1400" u="sng" dirty="0" smtClean="0">
                <a:latin typeface="SimpleRonde" pitchFamily="2" charset="0"/>
              </a:rPr>
              <a:t>Dictées de la semaine 3</a:t>
            </a:r>
            <a:endParaRPr lang="fr-FR" sz="1400" u="sng" dirty="0">
              <a:latin typeface="SimpleRonde" pitchFamily="2" charset="0"/>
            </a:endParaRPr>
          </a:p>
        </p:txBody>
      </p:sp>
      <p:grpSp>
        <p:nvGrpSpPr>
          <p:cNvPr id="11" name="Groupe 10"/>
          <p:cNvGrpSpPr/>
          <p:nvPr/>
        </p:nvGrpSpPr>
        <p:grpSpPr>
          <a:xfrm>
            <a:off x="116632" y="5648751"/>
            <a:ext cx="360040" cy="461665"/>
            <a:chOff x="116632" y="1352600"/>
            <a:chExt cx="360040" cy="461665"/>
          </a:xfrm>
        </p:grpSpPr>
        <p:sp>
          <p:nvSpPr>
            <p:cNvPr id="12" name="Ellipse 11"/>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4</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ZoneTexte 13"/>
          <p:cNvSpPr txBox="1"/>
          <p:nvPr/>
        </p:nvSpPr>
        <p:spPr>
          <a:xfrm>
            <a:off x="476672" y="5792767"/>
            <a:ext cx="6192688" cy="307777"/>
          </a:xfrm>
          <a:prstGeom prst="rect">
            <a:avLst/>
          </a:prstGeom>
          <a:noFill/>
        </p:spPr>
        <p:txBody>
          <a:bodyPr wrap="square" rtlCol="0">
            <a:spAutoFit/>
          </a:bodyPr>
          <a:lstStyle/>
          <a:p>
            <a:r>
              <a:rPr lang="fr-FR" sz="1400" u="sng" dirty="0" smtClean="0">
                <a:latin typeface="SimpleRonde" pitchFamily="2" charset="0"/>
              </a:rPr>
              <a:t>Dictées de la semaine 4</a:t>
            </a:r>
            <a:endParaRPr lang="fr-FR" sz="1400" u="sng" dirty="0">
              <a:latin typeface="SimpleRonde" pitchFamily="2" charset="0"/>
            </a:endParaRPr>
          </a:p>
        </p:txBody>
      </p:sp>
      <p:graphicFrame>
        <p:nvGraphicFramePr>
          <p:cNvPr id="15" name="Tableau 14"/>
          <p:cNvGraphicFramePr>
            <a:graphicFrameLocks noGrp="1"/>
          </p:cNvGraphicFramePr>
          <p:nvPr>
            <p:extLst>
              <p:ext uri="{D42A27DB-BD31-4B8C-83A1-F6EECF244321}">
                <p14:modId xmlns:p14="http://schemas.microsoft.com/office/powerpoint/2010/main" val="150711498"/>
              </p:ext>
            </p:extLst>
          </p:nvPr>
        </p:nvGraphicFramePr>
        <p:xfrm>
          <a:off x="116632" y="1814265"/>
          <a:ext cx="6624735" cy="347472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a:t>
                      </a:r>
                      <a:r>
                        <a:rPr lang="fr-FR" sz="1100" dirty="0" smtClean="0">
                          <a:latin typeface="+mn-lt"/>
                        </a:rPr>
                        <a:t> : </a:t>
                      </a:r>
                      <a:r>
                        <a:rPr lang="fr-FR" sz="1100" smtClean="0">
                          <a:latin typeface="+mn-lt"/>
                        </a:rPr>
                        <a:t>un siècle - le </a:t>
                      </a:r>
                      <a:r>
                        <a:rPr lang="fr-FR" sz="1100" dirty="0" smtClean="0">
                          <a:latin typeface="+mn-lt"/>
                        </a:rPr>
                        <a:t>pêcheur - le</a:t>
                      </a:r>
                      <a:r>
                        <a:rPr lang="fr-FR" sz="1100" baseline="0" dirty="0" smtClean="0">
                          <a:latin typeface="+mn-lt"/>
                        </a:rPr>
                        <a:t> surf - le morceau - la vague - le plaisir - le sport - la passion - un adepte - l’océan - le sommet - la figure.</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Verbes</a:t>
                      </a:r>
                      <a:r>
                        <a:rPr lang="fr-FR" sz="1100" dirty="0" smtClean="0">
                          <a:latin typeface="+mn-lt"/>
                        </a:rPr>
                        <a:t> : inventer - affronter - connaitre - débarquer - propager</a:t>
                      </a:r>
                      <a:r>
                        <a:rPr lang="fr-FR" sz="1100" baseline="0" dirty="0" smtClean="0">
                          <a:latin typeface="+mn-lt"/>
                        </a:rPr>
                        <a:t> - décoller - tenter.</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Adjectifs</a:t>
                      </a:r>
                      <a:r>
                        <a:rPr lang="fr-FR" sz="1100" dirty="0" smtClean="0">
                          <a:latin typeface="+mn-lt"/>
                        </a:rPr>
                        <a:t> : énorme</a:t>
                      </a:r>
                      <a:r>
                        <a:rPr lang="fr-FR" sz="1100" baseline="0" dirty="0" smtClean="0">
                          <a:latin typeface="+mn-lt"/>
                        </a:rPr>
                        <a:t> - monstrueux(se) - nouveau - aérien(ne) - fou/folle.</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a:t>
                      </a:r>
                      <a:r>
                        <a:rPr lang="fr-FR" sz="1100" b="1" baseline="0" dirty="0" smtClean="0">
                          <a:latin typeface="+mn-lt"/>
                        </a:rPr>
                        <a:t> invariables </a:t>
                      </a:r>
                      <a:r>
                        <a:rPr lang="fr-FR" sz="1100" baseline="0" dirty="0" smtClean="0">
                          <a:latin typeface="+mn-lt"/>
                        </a:rPr>
                        <a:t>: debout - déjà - rapidement - ainsi.</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100" b="1" u="sng" dirty="0" smtClean="0"/>
                        <a:t>Notions travaillées :</a:t>
                      </a:r>
                    </a:p>
                    <a:p>
                      <a:r>
                        <a:rPr lang="fr-FR" sz="1100" b="0" i="0" u="none" strike="noStrike" kern="1200" baseline="0" dirty="0" smtClean="0">
                          <a:solidFill>
                            <a:schemeClr val="dk1"/>
                          </a:solidFill>
                          <a:latin typeface="+mn-lt"/>
                          <a:ea typeface="+mn-ea"/>
                          <a:cs typeface="+mn-cs"/>
                        </a:rPr>
                        <a:t>* Présent de l’indicatif</a:t>
                      </a:r>
                    </a:p>
                    <a:p>
                      <a:r>
                        <a:rPr lang="fr-FR" sz="1100" b="0" i="0" u="none" strike="noStrike" kern="1200" baseline="0" dirty="0" smtClean="0">
                          <a:solidFill>
                            <a:schemeClr val="dk1"/>
                          </a:solidFill>
                          <a:latin typeface="+mn-lt"/>
                          <a:ea typeface="+mn-ea"/>
                          <a:cs typeface="+mn-cs"/>
                        </a:rPr>
                        <a:t>* Imparfait</a:t>
                      </a:r>
                    </a:p>
                    <a:p>
                      <a:r>
                        <a:rPr lang="fr-FR" sz="1100" b="0" i="0" u="none" strike="noStrike" kern="1200" baseline="0" dirty="0" smtClean="0">
                          <a:solidFill>
                            <a:schemeClr val="dk1"/>
                          </a:solidFill>
                          <a:latin typeface="+mn-lt"/>
                          <a:ea typeface="+mn-ea"/>
                          <a:cs typeface="+mn-cs"/>
                        </a:rPr>
                        <a:t>* Passé simple</a:t>
                      </a:r>
                    </a:p>
                    <a:p>
                      <a:r>
                        <a:rPr lang="fr-FR" sz="1100" b="0" i="0" u="none" strike="noStrike" kern="1200" baseline="0" dirty="0" smtClean="0">
                          <a:solidFill>
                            <a:schemeClr val="dk1"/>
                          </a:solidFill>
                          <a:latin typeface="+mn-lt"/>
                          <a:ea typeface="+mn-ea"/>
                          <a:cs typeface="+mn-cs"/>
                        </a:rPr>
                        <a:t>* Accord GN </a:t>
                      </a:r>
                    </a:p>
                    <a:p>
                      <a:r>
                        <a:rPr lang="fr-FR" sz="1100" b="0" i="0" u="none" strike="noStrike" kern="1200" baseline="0" dirty="0" smtClean="0">
                          <a:solidFill>
                            <a:schemeClr val="dk1"/>
                          </a:solidFill>
                          <a:latin typeface="+mn-lt"/>
                          <a:ea typeface="+mn-ea"/>
                          <a:cs typeface="+mn-cs"/>
                        </a:rPr>
                        <a:t>* Accord sujet/verbe </a:t>
                      </a:r>
                    </a:p>
                    <a:p>
                      <a:r>
                        <a:rPr lang="fr-FR" sz="1100" b="0" i="0" u="none" strike="noStrike" kern="1200" baseline="0" dirty="0" smtClean="0">
                          <a:solidFill>
                            <a:schemeClr val="dk1"/>
                          </a:solidFill>
                          <a:latin typeface="+mn-lt"/>
                          <a:ea typeface="+mn-ea"/>
                          <a:cs typeface="+mn-cs"/>
                        </a:rPr>
                        <a:t>* Mots invariables </a:t>
                      </a:r>
                    </a:p>
                    <a:p>
                      <a:r>
                        <a:rPr lang="fr-FR" sz="1100" b="0" i="0" u="none" strike="noStrike" kern="1200" baseline="0" dirty="0" smtClean="0">
                          <a:solidFill>
                            <a:schemeClr val="dk1"/>
                          </a:solidFill>
                          <a:latin typeface="+mn-lt"/>
                          <a:ea typeface="+mn-ea"/>
                          <a:cs typeface="+mn-cs"/>
                        </a:rPr>
                        <a:t>* Homophones grammaticaux (ses/ces/c’est, a/à, ce/se)</a:t>
                      </a:r>
                    </a:p>
                    <a:p>
                      <a:endParaRPr lang="fr-FR" sz="11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dirty="0" smtClean="0"/>
                        <a:t>Debout</a:t>
                      </a:r>
                      <a:r>
                        <a:rPr lang="fr-FR" sz="1100" baseline="0" dirty="0" smtClean="0"/>
                        <a:t> sur des troncs d’arbres, les pêcheurs des iles Hawaï affrontaient des vagues monstrueuses. Ils inventèrent ainsi le surf.</a:t>
                      </a:r>
                      <a:endParaRPr lang="fr-FR" sz="11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dirty="0" smtClean="0"/>
                        <a:t>Ce nouveau</a:t>
                      </a:r>
                      <a:r>
                        <a:rPr lang="fr-FR" sz="1100" baseline="0" dirty="0" smtClean="0"/>
                        <a:t> sport se propage très rapidement pour devenir une véritable passion : le plaisir de la glisse.</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dirty="0" smtClean="0"/>
                        <a:t>Ses adeptes décollent</a:t>
                      </a:r>
                      <a:r>
                        <a:rPr lang="fr-FR" sz="1100" baseline="0" dirty="0" smtClean="0"/>
                        <a:t> au sommet des vagues de l’océan, se jouent d’elles et tentent les figures aériennes les plus folles.</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100" b="1" i="0" u="sng" strike="noStrike" kern="1200" baseline="0" dirty="0" smtClean="0">
                          <a:solidFill>
                            <a:schemeClr val="dk1"/>
                          </a:solidFill>
                          <a:latin typeface="+mn-lt"/>
                          <a:ea typeface="+mn-ea"/>
                          <a:cs typeface="+mn-cs"/>
                        </a:rPr>
                        <a:t>Le surf</a:t>
                      </a:r>
                    </a:p>
                    <a:p>
                      <a:r>
                        <a:rPr lang="fr-FR" sz="1100" b="0" i="0" u="none" strike="noStrike" kern="1200" baseline="0" dirty="0" smtClean="0">
                          <a:solidFill>
                            <a:schemeClr val="dk1"/>
                          </a:solidFill>
                          <a:latin typeface="+mn-lt"/>
                          <a:ea typeface="+mn-ea"/>
                          <a:cs typeface="+mn-cs"/>
                        </a:rPr>
                        <a:t>Au XIIème siècle, les pêcheurs des iles Hawaï inventèrent le surf sur des troncs d’arbres. Debout sur leur morceau de bois, ils affrontaient des vagues énormes, monstrueuses. Ils connaissaient déjà le plaisir de la glisse. C’est en 1920 que ce nouveau sport débarque en Californie et se propage très rapidement pour devenir une véritable passion. Ses adeptes se jouent des vagues de l’océan, décollent à leur sommet et tentent les figures aériennes les plus folles.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graphicFrame>
        <p:nvGraphicFramePr>
          <p:cNvPr id="16" name="Tableau 15"/>
          <p:cNvGraphicFramePr>
            <a:graphicFrameLocks noGrp="1"/>
          </p:cNvGraphicFramePr>
          <p:nvPr>
            <p:extLst>
              <p:ext uri="{D42A27DB-BD31-4B8C-83A1-F6EECF244321}">
                <p14:modId xmlns:p14="http://schemas.microsoft.com/office/powerpoint/2010/main" val="634097967"/>
              </p:ext>
            </p:extLst>
          </p:nvPr>
        </p:nvGraphicFramePr>
        <p:xfrm>
          <a:off x="116632" y="6254432"/>
          <a:ext cx="6624735" cy="297180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a:t>
                      </a:r>
                      <a:r>
                        <a:rPr lang="fr-FR" sz="1100" dirty="0" smtClean="0">
                          <a:latin typeface="+mn-lt"/>
                        </a:rPr>
                        <a:t> : un muscle - le</a:t>
                      </a:r>
                      <a:r>
                        <a:rPr lang="fr-FR" sz="1100" baseline="0" dirty="0" smtClean="0">
                          <a:latin typeface="+mn-lt"/>
                        </a:rPr>
                        <a:t> squelette - une paire - une opposition - un fonctionnement - le corps - un mouvement.</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Verbes</a:t>
                      </a:r>
                      <a:r>
                        <a:rPr lang="fr-FR" sz="1100" dirty="0" smtClean="0">
                          <a:latin typeface="+mn-lt"/>
                        </a:rPr>
                        <a:t> : travailler - contracter - relâcher - permettre.</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Adjectifs</a:t>
                      </a:r>
                      <a:r>
                        <a:rPr lang="fr-FR" sz="1100" dirty="0" smtClean="0">
                          <a:latin typeface="+mn-lt"/>
                        </a:rPr>
                        <a:t> : premier(ère)</a:t>
                      </a:r>
                      <a:r>
                        <a:rPr lang="fr-FR" sz="1100" baseline="0" dirty="0" smtClean="0">
                          <a:latin typeface="+mn-lt"/>
                        </a:rPr>
                        <a:t> - second(e) - varié(e).</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a:t>
                      </a:r>
                      <a:r>
                        <a:rPr lang="fr-FR" sz="1100" b="1" baseline="0" dirty="0" smtClean="0">
                          <a:latin typeface="+mn-lt"/>
                        </a:rPr>
                        <a:t> invariables </a:t>
                      </a:r>
                      <a:r>
                        <a:rPr lang="fr-FR" sz="1100" baseline="0" dirty="0" smtClean="0">
                          <a:latin typeface="+mn-lt"/>
                        </a:rPr>
                        <a:t>: quand - tout - aussi.</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100" b="1" u="sng" dirty="0" smtClean="0"/>
                        <a:t>Notions travaillées :</a:t>
                      </a:r>
                    </a:p>
                    <a:p>
                      <a:r>
                        <a:rPr lang="fr-FR" sz="1100" b="0" i="0" u="none" strike="noStrike" kern="1200" baseline="0" dirty="0" smtClean="0">
                          <a:solidFill>
                            <a:schemeClr val="dk1"/>
                          </a:solidFill>
                          <a:latin typeface="+mn-lt"/>
                          <a:ea typeface="+mn-ea"/>
                          <a:cs typeface="+mn-cs"/>
                        </a:rPr>
                        <a:t>* Le présent de l’indicatif</a:t>
                      </a:r>
                    </a:p>
                    <a:p>
                      <a:r>
                        <a:rPr lang="fr-FR" sz="1100" b="0" dirty="0" smtClean="0"/>
                        <a:t>* </a:t>
                      </a:r>
                      <a:r>
                        <a:rPr lang="fr-FR" sz="1100" b="0" i="0" u="none" strike="noStrike" kern="1200" baseline="0" dirty="0" smtClean="0">
                          <a:solidFill>
                            <a:schemeClr val="dk1"/>
                          </a:solidFill>
                          <a:latin typeface="+mn-lt"/>
                          <a:ea typeface="+mn-ea"/>
                          <a:cs typeface="+mn-cs"/>
                        </a:rPr>
                        <a:t>Pluriel en s </a:t>
                      </a:r>
                    </a:p>
                    <a:p>
                      <a:r>
                        <a:rPr lang="fr-FR" sz="1100" b="0" i="0" u="none" strike="noStrike" kern="1200" baseline="0" dirty="0" smtClean="0">
                          <a:solidFill>
                            <a:schemeClr val="dk1"/>
                          </a:solidFill>
                          <a:latin typeface="+mn-lt"/>
                          <a:ea typeface="+mn-ea"/>
                          <a:cs typeface="+mn-cs"/>
                        </a:rPr>
                        <a:t>* Accord GN </a:t>
                      </a:r>
                    </a:p>
                    <a:p>
                      <a:r>
                        <a:rPr lang="fr-FR" sz="1100" b="0" i="0" u="none" strike="noStrike" kern="1200" baseline="0" dirty="0" smtClean="0">
                          <a:solidFill>
                            <a:schemeClr val="dk1"/>
                          </a:solidFill>
                          <a:latin typeface="+mn-lt"/>
                          <a:ea typeface="+mn-ea"/>
                          <a:cs typeface="+mn-cs"/>
                        </a:rPr>
                        <a:t>* Accord sujet/verbe </a:t>
                      </a:r>
                    </a:p>
                    <a:p>
                      <a:r>
                        <a:rPr lang="fr-FR" sz="1100" b="0" i="0" u="none" strike="noStrike" kern="1200" baseline="0" dirty="0" smtClean="0">
                          <a:solidFill>
                            <a:schemeClr val="dk1"/>
                          </a:solidFill>
                          <a:latin typeface="+mn-lt"/>
                          <a:ea typeface="+mn-ea"/>
                          <a:cs typeface="+mn-cs"/>
                        </a:rPr>
                        <a:t>* Mots invariables</a:t>
                      </a:r>
                    </a:p>
                    <a:p>
                      <a:r>
                        <a:rPr lang="fr-FR" sz="1100" b="0" i="0" u="none" strike="noStrike" kern="1200" baseline="0" dirty="0" smtClean="0">
                          <a:solidFill>
                            <a:schemeClr val="dk1"/>
                          </a:solidFill>
                          <a:latin typeface="+mn-lt"/>
                          <a:ea typeface="+mn-ea"/>
                          <a:cs typeface="+mn-cs"/>
                        </a:rPr>
                        <a:t>* Homophones grammaticaux (se/ce, ou/où)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b="0" i="0" u="none" strike="noStrike" kern="1200" baseline="0" dirty="0" smtClean="0">
                          <a:solidFill>
                            <a:schemeClr val="dk1"/>
                          </a:solidFill>
                          <a:latin typeface="+mn-lt"/>
                          <a:ea typeface="+mn-ea"/>
                          <a:cs typeface="+mn-cs"/>
                        </a:rPr>
                        <a:t>Les muscles du squelette permettent des mouvements aussi variés que se lever ou sourire.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dirty="0" smtClean="0"/>
                        <a:t>Les muscles travaillent par paires en opposition : quand le premier muscle se contracte,</a:t>
                      </a:r>
                      <a:r>
                        <a:rPr lang="fr-FR" sz="1100" baseline="0" dirty="0" smtClean="0"/>
                        <a:t> le second se relâche.</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b="0" i="0" u="none" strike="noStrike" kern="1200" baseline="0" dirty="0" smtClean="0">
                          <a:solidFill>
                            <a:schemeClr val="dk1"/>
                          </a:solidFill>
                          <a:latin typeface="+mn-lt"/>
                          <a:ea typeface="+mn-ea"/>
                          <a:cs typeface="+mn-cs"/>
                        </a:rPr>
                        <a:t>On retrouve ce mode de fonctionnement dans tout notre corps, ce qui permet de se lever et... de marcher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100" b="1" i="0" u="sng" strike="noStrike" kern="1200" baseline="0" dirty="0" smtClean="0">
                          <a:solidFill>
                            <a:schemeClr val="dk1"/>
                          </a:solidFill>
                          <a:latin typeface="+mn-lt"/>
                          <a:ea typeface="+mn-ea"/>
                          <a:cs typeface="+mn-cs"/>
                        </a:rPr>
                        <a:t>Les muscles</a:t>
                      </a:r>
                    </a:p>
                    <a:p>
                      <a:r>
                        <a:rPr lang="fr-FR" sz="1100" b="0" i="0" u="none" strike="noStrike" kern="1200" baseline="0" dirty="0" smtClean="0">
                          <a:solidFill>
                            <a:schemeClr val="dk1"/>
                          </a:solidFill>
                          <a:latin typeface="+mn-lt"/>
                          <a:ea typeface="+mn-ea"/>
                          <a:cs typeface="+mn-cs"/>
                        </a:rPr>
                        <a:t>Les muscles du squelette travaillent par paires, en opposition. Quand le premier muscle se contracte, le second se relâche. Ce mode de fonctionnement se retrouve dans tout notre corps. Ce qui permet des mouvements aussi variés que se lever, marcher ou... sourire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spTree>
    <p:extLst>
      <p:ext uri="{BB962C8B-B14F-4D97-AF65-F5344CB8AC3E}">
        <p14:creationId xmlns:p14="http://schemas.microsoft.com/office/powerpoint/2010/main" val="38715446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0"/>
          </p:nvPr>
        </p:nvSpPr>
        <p:spPr/>
        <p:txBody>
          <a:bodyPr/>
          <a:lstStyle/>
          <a:p>
            <a:r>
              <a:rPr lang="fr-FR" dirty="0" smtClean="0"/>
              <a:t>Dictées de la période 3</a:t>
            </a:r>
            <a:endParaRPr lang="fr-FR" dirty="0"/>
          </a:p>
        </p:txBody>
      </p:sp>
      <p:grpSp>
        <p:nvGrpSpPr>
          <p:cNvPr id="6" name="Groupe 5"/>
          <p:cNvGrpSpPr/>
          <p:nvPr/>
        </p:nvGrpSpPr>
        <p:grpSpPr>
          <a:xfrm>
            <a:off x="116632" y="1136576"/>
            <a:ext cx="360040" cy="461665"/>
            <a:chOff x="116632" y="1352600"/>
            <a:chExt cx="360040" cy="461665"/>
          </a:xfrm>
        </p:grpSpPr>
        <p:sp>
          <p:nvSpPr>
            <p:cNvPr id="7" name="Ellipse 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5</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9" name="ZoneTexte 8"/>
          <p:cNvSpPr txBox="1"/>
          <p:nvPr/>
        </p:nvSpPr>
        <p:spPr>
          <a:xfrm>
            <a:off x="476672" y="1280592"/>
            <a:ext cx="6192688" cy="307777"/>
          </a:xfrm>
          <a:prstGeom prst="rect">
            <a:avLst/>
          </a:prstGeom>
          <a:noFill/>
        </p:spPr>
        <p:txBody>
          <a:bodyPr wrap="square" rtlCol="0">
            <a:spAutoFit/>
          </a:bodyPr>
          <a:lstStyle/>
          <a:p>
            <a:r>
              <a:rPr lang="fr-FR" sz="1400" u="sng" dirty="0" smtClean="0">
                <a:latin typeface="SimpleRonde" pitchFamily="2" charset="0"/>
              </a:rPr>
              <a:t>Dictées de la semaine 5</a:t>
            </a:r>
            <a:endParaRPr lang="fr-FR" sz="1400" u="sng" dirty="0">
              <a:latin typeface="SimpleRonde" pitchFamily="2" charset="0"/>
            </a:endParaRPr>
          </a:p>
        </p:txBody>
      </p:sp>
      <p:grpSp>
        <p:nvGrpSpPr>
          <p:cNvPr id="11" name="Groupe 10"/>
          <p:cNvGrpSpPr/>
          <p:nvPr/>
        </p:nvGrpSpPr>
        <p:grpSpPr>
          <a:xfrm>
            <a:off x="116632" y="5529064"/>
            <a:ext cx="360040" cy="461665"/>
            <a:chOff x="116632" y="1352600"/>
            <a:chExt cx="360040" cy="461665"/>
          </a:xfrm>
        </p:grpSpPr>
        <p:sp>
          <p:nvSpPr>
            <p:cNvPr id="12" name="Ellipse 11"/>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6</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ZoneTexte 13"/>
          <p:cNvSpPr txBox="1"/>
          <p:nvPr/>
        </p:nvSpPr>
        <p:spPr>
          <a:xfrm>
            <a:off x="476672" y="5673080"/>
            <a:ext cx="6192688" cy="307777"/>
          </a:xfrm>
          <a:prstGeom prst="rect">
            <a:avLst/>
          </a:prstGeom>
          <a:noFill/>
        </p:spPr>
        <p:txBody>
          <a:bodyPr wrap="square" rtlCol="0">
            <a:spAutoFit/>
          </a:bodyPr>
          <a:lstStyle/>
          <a:p>
            <a:r>
              <a:rPr lang="fr-FR" sz="1400" u="sng" dirty="0" smtClean="0">
                <a:latin typeface="SimpleRonde" pitchFamily="2" charset="0"/>
              </a:rPr>
              <a:t>Dictées de la semaine 6</a:t>
            </a:r>
            <a:endParaRPr lang="fr-FR" sz="1400" u="sng" dirty="0">
              <a:latin typeface="SimpleRonde" pitchFamily="2" charset="0"/>
            </a:endParaRPr>
          </a:p>
        </p:txBody>
      </p:sp>
      <p:graphicFrame>
        <p:nvGraphicFramePr>
          <p:cNvPr id="15" name="Tableau 14"/>
          <p:cNvGraphicFramePr>
            <a:graphicFrameLocks noGrp="1"/>
          </p:cNvGraphicFramePr>
          <p:nvPr>
            <p:extLst>
              <p:ext uri="{D42A27DB-BD31-4B8C-83A1-F6EECF244321}">
                <p14:modId xmlns:p14="http://schemas.microsoft.com/office/powerpoint/2010/main" val="849692333"/>
              </p:ext>
            </p:extLst>
          </p:nvPr>
        </p:nvGraphicFramePr>
        <p:xfrm>
          <a:off x="116632" y="1742257"/>
          <a:ext cx="6624735" cy="381000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a:t>
                      </a:r>
                      <a:r>
                        <a:rPr lang="fr-FR" sz="1100" dirty="0" smtClean="0">
                          <a:latin typeface="+mn-lt"/>
                        </a:rPr>
                        <a:t> :</a:t>
                      </a:r>
                      <a:r>
                        <a:rPr lang="fr-FR" sz="1100" baseline="0" dirty="0" smtClean="0">
                          <a:latin typeface="+mn-lt"/>
                        </a:rPr>
                        <a:t> un savant - un dessin - un carnet - un témoin - un observateur - un esprit - un domaine - l’anatomie - la géologie - la cartographie - un sous-marin - un résultat - une observation - un chef-d’œuvre.</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Verbes</a:t>
                      </a:r>
                      <a:r>
                        <a:rPr lang="fr-FR" sz="1100" dirty="0" smtClean="0">
                          <a:latin typeface="+mn-lt"/>
                        </a:rPr>
                        <a:t> : travailler - dessiner </a:t>
                      </a:r>
                      <a:r>
                        <a:rPr lang="fr-FR" sz="1100" baseline="0" dirty="0" smtClean="0">
                          <a:latin typeface="+mn-lt"/>
                        </a:rPr>
                        <a:t>.</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Adjectifs</a:t>
                      </a:r>
                      <a:r>
                        <a:rPr lang="fr-FR" sz="1100" dirty="0" smtClean="0">
                          <a:latin typeface="+mn-lt"/>
                        </a:rPr>
                        <a:t> : prodigieux(se)</a:t>
                      </a:r>
                      <a:r>
                        <a:rPr lang="fr-FR" sz="1100" baseline="0" dirty="0" smtClean="0">
                          <a:latin typeface="+mn-lt"/>
                        </a:rPr>
                        <a:t> - extraordinaire - inventif(</a:t>
                      </a:r>
                      <a:r>
                        <a:rPr lang="fr-FR" sz="1100" baseline="0" dirty="0" err="1" smtClean="0">
                          <a:latin typeface="+mn-lt"/>
                        </a:rPr>
                        <a:t>ve</a:t>
                      </a:r>
                      <a:r>
                        <a:rPr lang="fr-FR" sz="1100" baseline="0" dirty="0" smtClean="0">
                          <a:latin typeface="+mn-lt"/>
                        </a:rPr>
                        <a:t>) - connu(e) - entier(ère) - différent(e).</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a:t>
                      </a:r>
                      <a:r>
                        <a:rPr lang="fr-FR" sz="1100" b="1" baseline="0" dirty="0" smtClean="0">
                          <a:latin typeface="+mn-lt"/>
                        </a:rPr>
                        <a:t> invariables </a:t>
                      </a:r>
                      <a:r>
                        <a:rPr lang="fr-FR" sz="1100" baseline="0" dirty="0" smtClean="0">
                          <a:latin typeface="+mn-lt"/>
                        </a:rPr>
                        <a:t>: aussi - mais.</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100" b="1" u="sng" dirty="0" smtClean="0"/>
                        <a:t>Notions travaillées :</a:t>
                      </a:r>
                    </a:p>
                    <a:p>
                      <a:r>
                        <a:rPr lang="fr-FR" sz="1100" b="0" i="0" u="none" strike="noStrike" kern="1200" baseline="0" dirty="0" smtClean="0">
                          <a:solidFill>
                            <a:schemeClr val="dk1"/>
                          </a:solidFill>
                          <a:latin typeface="+mn-lt"/>
                          <a:ea typeface="+mn-ea"/>
                          <a:cs typeface="+mn-cs"/>
                        </a:rPr>
                        <a:t>* Présent de l’indicatif</a:t>
                      </a:r>
                    </a:p>
                    <a:p>
                      <a:r>
                        <a:rPr lang="fr-FR" sz="1100" b="0" i="0" u="none" strike="noStrike" kern="1200" baseline="0" dirty="0" smtClean="0">
                          <a:solidFill>
                            <a:schemeClr val="dk1"/>
                          </a:solidFill>
                          <a:latin typeface="+mn-lt"/>
                          <a:ea typeface="+mn-ea"/>
                          <a:cs typeface="+mn-cs"/>
                        </a:rPr>
                        <a:t>* Passé simple</a:t>
                      </a:r>
                    </a:p>
                    <a:p>
                      <a:r>
                        <a:rPr lang="fr-FR" sz="1100" b="0" dirty="0" smtClean="0"/>
                        <a:t>* </a:t>
                      </a:r>
                      <a:r>
                        <a:rPr lang="fr-FR" sz="1100" b="0" i="0" u="none" strike="noStrike" kern="1200" baseline="0" dirty="0" smtClean="0">
                          <a:solidFill>
                            <a:schemeClr val="dk1"/>
                          </a:solidFill>
                          <a:latin typeface="+mn-lt"/>
                          <a:ea typeface="+mn-ea"/>
                          <a:cs typeface="+mn-cs"/>
                        </a:rPr>
                        <a:t>Pluriel en s, en x</a:t>
                      </a:r>
                    </a:p>
                    <a:p>
                      <a:r>
                        <a:rPr lang="fr-FR" sz="1100" b="0" i="0" u="none" strike="noStrike" kern="1200" baseline="0" dirty="0" smtClean="0">
                          <a:solidFill>
                            <a:schemeClr val="dk1"/>
                          </a:solidFill>
                          <a:latin typeface="+mn-lt"/>
                          <a:ea typeface="+mn-ea"/>
                          <a:cs typeface="+mn-cs"/>
                        </a:rPr>
                        <a:t>* Accord GN </a:t>
                      </a:r>
                    </a:p>
                    <a:p>
                      <a:pPr marL="0" marR="0" indent="0" algn="l" defTabSz="914400" rtl="0" eaLnBrk="1" fontAlgn="auto" latinLnBrk="0" hangingPunct="1">
                        <a:lnSpc>
                          <a:spcPct val="100000"/>
                        </a:lnSpc>
                        <a:spcBef>
                          <a:spcPts val="0"/>
                        </a:spcBef>
                        <a:spcAft>
                          <a:spcPts val="0"/>
                        </a:spcAft>
                        <a:buClrTx/>
                        <a:buSzTx/>
                        <a:buFontTx/>
                        <a:buNone/>
                        <a:tabLst/>
                        <a:defRPr/>
                      </a:pPr>
                      <a:r>
                        <a:rPr lang="fr-FR" sz="1100" b="0" i="0" u="none" strike="noStrike" kern="1200" baseline="0" dirty="0" smtClean="0">
                          <a:solidFill>
                            <a:schemeClr val="dk1"/>
                          </a:solidFill>
                          <a:latin typeface="+mn-lt"/>
                          <a:ea typeface="+mn-ea"/>
                          <a:cs typeface="+mn-cs"/>
                        </a:rPr>
                        <a:t>* Accord sujet/verbe </a:t>
                      </a:r>
                    </a:p>
                    <a:p>
                      <a:pPr marL="0" marR="0" indent="0" algn="l" defTabSz="914400" rtl="0" eaLnBrk="1" fontAlgn="auto" latinLnBrk="0" hangingPunct="1">
                        <a:lnSpc>
                          <a:spcPct val="100000"/>
                        </a:lnSpc>
                        <a:spcBef>
                          <a:spcPts val="0"/>
                        </a:spcBef>
                        <a:spcAft>
                          <a:spcPts val="0"/>
                        </a:spcAft>
                        <a:buClrTx/>
                        <a:buSzTx/>
                        <a:buFontTx/>
                        <a:buNone/>
                        <a:tabLst/>
                        <a:defRPr/>
                      </a:pPr>
                      <a:r>
                        <a:rPr lang="fr-FR" sz="1100" b="0" i="0" u="none" strike="noStrike" kern="1200" baseline="0" dirty="0" smtClean="0">
                          <a:solidFill>
                            <a:schemeClr val="dk1"/>
                          </a:solidFill>
                          <a:latin typeface="+mn-lt"/>
                          <a:ea typeface="+mn-ea"/>
                          <a:cs typeface="+mn-cs"/>
                        </a:rPr>
                        <a:t>* Mots invariables </a:t>
                      </a:r>
                    </a:p>
                    <a:p>
                      <a:r>
                        <a:rPr lang="fr-FR" sz="1100" b="0" i="0" u="none" strike="noStrike" kern="1200" baseline="0" dirty="0" smtClean="0">
                          <a:solidFill>
                            <a:schemeClr val="dk1"/>
                          </a:solidFill>
                          <a:latin typeface="+mn-lt"/>
                          <a:ea typeface="+mn-ea"/>
                          <a:cs typeface="+mn-cs"/>
                        </a:rPr>
                        <a:t>* Homophones grammaticaux (ses/ces, son/sont)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100" dirty="0" smtClean="0"/>
                        <a:t>Léonard de Vinci fut</a:t>
                      </a:r>
                      <a:r>
                        <a:rPr lang="fr-FR" sz="1100" baseline="0" dirty="0" smtClean="0"/>
                        <a:t> un savant prodigieux qui travailla dans des domaines aussi différents que l’anatomie, la géologie ou la cartographie.</a:t>
                      </a:r>
                      <a:endParaRPr lang="fr-FR" sz="11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dirty="0" smtClean="0"/>
                        <a:t>Son</a:t>
                      </a:r>
                      <a:r>
                        <a:rPr lang="fr-FR" sz="1100" baseline="0" dirty="0" smtClean="0"/>
                        <a:t> extraordinaire don d’observateur et son esprit inventif se retrouvent dans les dessins tirés de ses carnets.</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dirty="0" smtClean="0"/>
                        <a:t>Ses</a:t>
                      </a:r>
                      <a:r>
                        <a:rPr lang="fr-FR" sz="1100" baseline="0" dirty="0" smtClean="0"/>
                        <a:t> dessins sont le résultat d’études et d’observations des poissons et des oiseaux mais son chef-d’œuvre reste le tableau de la Joconde.</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100" b="1" u="sng" dirty="0" smtClean="0"/>
                        <a:t>Léonard de Vinci</a:t>
                      </a:r>
                    </a:p>
                    <a:p>
                      <a:r>
                        <a:rPr lang="fr-FR" sz="1100" dirty="0" smtClean="0"/>
                        <a:t>Léonard de Vinci fut</a:t>
                      </a:r>
                      <a:r>
                        <a:rPr lang="fr-FR" sz="1100" baseline="0" dirty="0" smtClean="0"/>
                        <a:t> un savant prodigieux. Les dessins tirés de ses carnets sont les témoins de son extraordinaire don d’observateur et de son esprit inventif. Il travailla dans des domaines aussi différents que l’anatomie, la mécanique, la géologie, la cartographie. Le sous-marin et les machines à voler qu’il dessina sont les résultats d’études et d’observations des poissons et des oiseaux. Mais son chef-d’œuvre reste la Joconde, tableau connu dans le monde entier.</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graphicFrame>
        <p:nvGraphicFramePr>
          <p:cNvPr id="16" name="Tableau 15"/>
          <p:cNvGraphicFramePr>
            <a:graphicFrameLocks noGrp="1"/>
          </p:cNvGraphicFramePr>
          <p:nvPr>
            <p:extLst>
              <p:ext uri="{D42A27DB-BD31-4B8C-83A1-F6EECF244321}">
                <p14:modId xmlns:p14="http://schemas.microsoft.com/office/powerpoint/2010/main" val="1011721999"/>
              </p:ext>
            </p:extLst>
          </p:nvPr>
        </p:nvGraphicFramePr>
        <p:xfrm>
          <a:off x="116632" y="6062737"/>
          <a:ext cx="6624735" cy="3474720"/>
        </p:xfrm>
        <a:graphic>
          <a:graphicData uri="http://schemas.openxmlformats.org/drawingml/2006/table">
            <a:tbl>
              <a:tblPr bandRow="1">
                <a:tableStyleId>{073A0DAA-6AF3-43AB-8588-CEC1D06C72B9}</a:tableStyleId>
              </a:tblPr>
              <a:tblGrid>
                <a:gridCol w="576064"/>
                <a:gridCol w="4248472"/>
                <a:gridCol w="1800199"/>
              </a:tblGrid>
              <a:tr h="370840">
                <a:tc>
                  <a:txBody>
                    <a:bodyPr/>
                    <a:lstStyle/>
                    <a:p>
                      <a:r>
                        <a:rPr lang="fr-FR" sz="1200" b="1" dirty="0" smtClean="0"/>
                        <a:t>Mots</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Noms</a:t>
                      </a:r>
                      <a:r>
                        <a:rPr lang="fr-FR" sz="1100" dirty="0" smtClean="0">
                          <a:latin typeface="+mn-lt"/>
                        </a:rPr>
                        <a:t> : le trottoir - un bruit</a:t>
                      </a:r>
                      <a:r>
                        <a:rPr lang="fr-FR" sz="1100" baseline="0" dirty="0" smtClean="0">
                          <a:latin typeface="+mn-lt"/>
                        </a:rPr>
                        <a:t> - la tête - le ciel - la crainte - une image.</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Verbes</a:t>
                      </a:r>
                      <a:r>
                        <a:rPr lang="fr-FR" sz="1100" dirty="0" smtClean="0">
                          <a:latin typeface="+mn-lt"/>
                        </a:rPr>
                        <a:t> : imaginer - avancer -</a:t>
                      </a:r>
                      <a:r>
                        <a:rPr lang="fr-FR" sz="1100" baseline="0" dirty="0" smtClean="0">
                          <a:latin typeface="+mn-lt"/>
                        </a:rPr>
                        <a:t> entendre - prêter - amplifier - figer - cesser</a:t>
                      </a:r>
                      <a:r>
                        <a:rPr lang="fr-FR" sz="1100" dirty="0" smtClean="0">
                          <a:latin typeface="+mn-lt"/>
                        </a:rPr>
                        <a:t>.</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Adjectifs</a:t>
                      </a:r>
                      <a:r>
                        <a:rPr lang="fr-FR" sz="1100" dirty="0" smtClean="0">
                          <a:latin typeface="+mn-lt"/>
                        </a:rPr>
                        <a:t> : paresseux(se)</a:t>
                      </a:r>
                      <a:r>
                        <a:rPr lang="fr-FR" sz="1100" baseline="0" dirty="0" smtClean="0">
                          <a:latin typeface="+mn-lt"/>
                        </a:rPr>
                        <a:t> - faible - assourdissant(e) - incroyable.</a:t>
                      </a:r>
                      <a:endParaRPr lang="fr-FR" sz="11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100" b="1" dirty="0" smtClean="0">
                          <a:latin typeface="+mn-lt"/>
                        </a:rPr>
                        <a:t>Mots</a:t>
                      </a:r>
                      <a:r>
                        <a:rPr lang="fr-FR" sz="1100" b="1" baseline="0" dirty="0" smtClean="0">
                          <a:latin typeface="+mn-lt"/>
                        </a:rPr>
                        <a:t> invariables </a:t>
                      </a:r>
                      <a:r>
                        <a:rPr lang="fr-FR" sz="1100" baseline="0" dirty="0" smtClean="0">
                          <a:latin typeface="+mn-lt"/>
                        </a:rPr>
                        <a:t>: tranquillement - soudain - encore - d’abord - mais - jusqu’à - à peine - vers - tant - d’un seul coup - au-dessus - jamais.</a:t>
                      </a:r>
                      <a:endParaRPr lang="fr-FR" sz="1100" dirty="0" smtClean="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r>
                        <a:rPr lang="fr-FR" sz="1100" b="1" u="sng" dirty="0" smtClean="0"/>
                        <a:t>Notions travaillées :</a:t>
                      </a:r>
                    </a:p>
                    <a:p>
                      <a:r>
                        <a:rPr lang="fr-FR" sz="1100" b="0" i="0" u="none" strike="noStrike" kern="1200" baseline="0" dirty="0" smtClean="0">
                          <a:solidFill>
                            <a:schemeClr val="dk1"/>
                          </a:solidFill>
                          <a:latin typeface="+mn-lt"/>
                          <a:ea typeface="+mn-ea"/>
                          <a:cs typeface="+mn-cs"/>
                        </a:rPr>
                        <a:t>* Imparfait</a:t>
                      </a:r>
                    </a:p>
                    <a:p>
                      <a:r>
                        <a:rPr lang="fr-FR" sz="1100" b="0" i="0" u="none" strike="noStrike" kern="1200" baseline="0" dirty="0" smtClean="0">
                          <a:solidFill>
                            <a:schemeClr val="dk1"/>
                          </a:solidFill>
                          <a:latin typeface="+mn-lt"/>
                          <a:ea typeface="+mn-ea"/>
                          <a:cs typeface="+mn-cs"/>
                        </a:rPr>
                        <a:t>* Passé simple</a:t>
                      </a:r>
                    </a:p>
                    <a:p>
                      <a:r>
                        <a:rPr lang="fr-FR" sz="1100" b="0" i="0" u="none" strike="noStrike" kern="1200" baseline="0" dirty="0" smtClean="0">
                          <a:solidFill>
                            <a:schemeClr val="dk1"/>
                          </a:solidFill>
                          <a:latin typeface="+mn-lt"/>
                          <a:ea typeface="+mn-ea"/>
                          <a:cs typeface="+mn-cs"/>
                        </a:rPr>
                        <a:t>* Accord GN </a:t>
                      </a:r>
                    </a:p>
                    <a:p>
                      <a:r>
                        <a:rPr lang="fr-FR" sz="1100" b="0" i="0" u="none" strike="noStrike" kern="1200" baseline="0" dirty="0" smtClean="0">
                          <a:solidFill>
                            <a:schemeClr val="dk1"/>
                          </a:solidFill>
                          <a:latin typeface="+mn-lt"/>
                          <a:ea typeface="+mn-ea"/>
                          <a:cs typeface="+mn-cs"/>
                        </a:rPr>
                        <a:t>* Accord sujet/verbe </a:t>
                      </a:r>
                    </a:p>
                    <a:p>
                      <a:r>
                        <a:rPr lang="fr-FR" sz="1100" b="0" i="0" u="none" strike="noStrike" kern="1200" baseline="0" dirty="0" smtClean="0">
                          <a:solidFill>
                            <a:schemeClr val="dk1"/>
                          </a:solidFill>
                          <a:latin typeface="+mn-lt"/>
                          <a:ea typeface="+mn-ea"/>
                          <a:cs typeface="+mn-cs"/>
                        </a:rPr>
                        <a:t>* Mots invariables </a:t>
                      </a:r>
                    </a:p>
                    <a:p>
                      <a:r>
                        <a:rPr lang="fr-FR" sz="1100" b="0" i="0" u="none" strike="noStrike" kern="1200" baseline="0" dirty="0" smtClean="0">
                          <a:solidFill>
                            <a:schemeClr val="dk1"/>
                          </a:solidFill>
                          <a:latin typeface="+mn-lt"/>
                          <a:ea typeface="+mn-ea"/>
                          <a:cs typeface="+mn-cs"/>
                        </a:rPr>
                        <a:t>* Homophones grammaticaux (on/on n’, ce/se, à/a, cet/cette, et/est)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D1</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b="0" i="0" u="none" strike="noStrike" kern="1200" baseline="0" dirty="0" smtClean="0">
                          <a:solidFill>
                            <a:schemeClr val="dk1"/>
                          </a:solidFill>
                          <a:latin typeface="+mn-lt"/>
                          <a:ea typeface="+mn-ea"/>
                          <a:cs typeface="+mn-cs"/>
                        </a:rPr>
                        <a:t>Dans la rue, on avançait tranquillement sur le trottoir. On n’imaginait pas ce qui allait se passer.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200" b="1" dirty="0" smtClean="0"/>
                        <a:t>D2</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dirty="0" smtClean="0"/>
                        <a:t>D’abord on entendit un bruit faible mais on n’y prêta pas attention. Soudain,</a:t>
                      </a:r>
                      <a:r>
                        <a:rPr lang="fr-FR" sz="1100" baseline="0" dirty="0" smtClean="0"/>
                        <a:t> il s’amplifia jusqu’à devenir assourdissant.</a:t>
                      </a:r>
                      <a:endParaRPr lang="fr-FR"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D3</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100" b="0" i="0" u="none" strike="noStrike" kern="1200" baseline="0" smtClean="0">
                          <a:solidFill>
                            <a:schemeClr val="dk1"/>
                          </a:solidFill>
                          <a:latin typeface="+mn-lt"/>
                          <a:ea typeface="+mn-ea"/>
                          <a:cs typeface="+mn-cs"/>
                        </a:rPr>
                        <a:t>D’un seul coup, </a:t>
                      </a:r>
                      <a:r>
                        <a:rPr lang="fr-FR" sz="1100" b="0" i="0" u="none" strike="noStrike" kern="1200" baseline="0" dirty="0" smtClean="0">
                          <a:solidFill>
                            <a:schemeClr val="dk1"/>
                          </a:solidFill>
                          <a:latin typeface="+mn-lt"/>
                          <a:ea typeface="+mn-ea"/>
                          <a:cs typeface="+mn-cs"/>
                        </a:rPr>
                        <a:t>le bruit cessa. On osait à peine lever la tête. Il était juste au-dessus de nous. On n’oubliera jamais cette image incroyable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dirty="0"/>
                    </a:p>
                  </a:txBody>
                  <a:tcPr/>
                </a:tc>
              </a:tr>
              <a:tr h="370840">
                <a:tc>
                  <a:txBody>
                    <a:bodyPr/>
                    <a:lstStyle/>
                    <a:p>
                      <a:r>
                        <a:rPr lang="fr-FR" sz="1200" b="1" dirty="0" smtClean="0"/>
                        <a:t>Bilan</a:t>
                      </a:r>
                      <a:endParaRPr lang="fr-FR"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fr-FR" sz="1100" b="1" i="0" u="sng" strike="noStrike" kern="1200" baseline="0" dirty="0" smtClean="0">
                          <a:solidFill>
                            <a:schemeClr val="dk1"/>
                          </a:solidFill>
                          <a:latin typeface="+mn-lt"/>
                          <a:ea typeface="+mn-ea"/>
                          <a:cs typeface="+mn-cs"/>
                        </a:rPr>
                        <a:t>La rencontre</a:t>
                      </a:r>
                    </a:p>
                    <a:p>
                      <a:r>
                        <a:rPr lang="fr-FR" sz="1100" b="0" i="0" u="none" strike="noStrike" kern="1200" baseline="0" dirty="0" smtClean="0">
                          <a:solidFill>
                            <a:schemeClr val="dk1"/>
                          </a:solidFill>
                          <a:latin typeface="+mn-lt"/>
                          <a:ea typeface="+mn-ea"/>
                          <a:cs typeface="+mn-cs"/>
                        </a:rPr>
                        <a:t>Ce matin-là, on n’imaginait pas ce qui allait se passer. Dans la rue, nous étions une foule paresseuse et on avançait tranquillement sur le trottoir. Soudain, on entendit un bruit encore faible. D’abord on n’y prêta pas attention, mais il s’amplifia jusqu’à devenir assourdissant. On osait à peine lever la tête vers le ciel tant la crainte nous figeait. D’un seul coup le bruit cessa. Il était juste au-dessus de nous. On n’oubliera jamais cette image incroyable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r>
            </a:tbl>
          </a:graphicData>
        </a:graphic>
      </p:graphicFrame>
    </p:spTree>
    <p:extLst>
      <p:ext uri="{BB962C8B-B14F-4D97-AF65-F5344CB8AC3E}">
        <p14:creationId xmlns:p14="http://schemas.microsoft.com/office/powerpoint/2010/main" val="156080843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483</TotalTime>
  <Words>7507</Words>
  <Application>Microsoft Office PowerPoint</Application>
  <PresentationFormat>Format A4 (210 x 297 mm)</PresentationFormat>
  <Paragraphs>721</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Gaëlle Lavillat</dc:creator>
  <cp:lastModifiedBy>Gaelle48</cp:lastModifiedBy>
  <cp:revision>48</cp:revision>
  <cp:lastPrinted>2014-09-05T06:43:40Z</cp:lastPrinted>
  <dcterms:created xsi:type="dcterms:W3CDTF">2014-01-13T09:57:53Z</dcterms:created>
  <dcterms:modified xsi:type="dcterms:W3CDTF">2016-11-20T17:12:15Z</dcterms:modified>
</cp:coreProperties>
</file>