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6858000" cy="9906000" type="A4"/>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50" d="100"/>
          <a:sy n="150" d="100"/>
        </p:scale>
        <p:origin x="-1764" y="454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7" name="Rectangle 3"/>
          <p:cNvSpPr/>
          <p:nvPr userDrawn="1"/>
        </p:nvSpPr>
        <p:spPr>
          <a:xfrm>
            <a:off x="0" y="0"/>
            <a:ext cx="6858000" cy="1045029"/>
          </a:xfrm>
          <a:custGeom>
            <a:avLst/>
            <a:gdLst>
              <a:gd name="connsiteX0" fmla="*/ 0 w 6858000"/>
              <a:gd name="connsiteY0" fmla="*/ 0 h 1064568"/>
              <a:gd name="connsiteX1" fmla="*/ 6858000 w 6858000"/>
              <a:gd name="connsiteY1" fmla="*/ 0 h 1064568"/>
              <a:gd name="connsiteX2" fmla="*/ 6858000 w 6858000"/>
              <a:gd name="connsiteY2" fmla="*/ 1064568 h 1064568"/>
              <a:gd name="connsiteX3" fmla="*/ 0 w 6858000"/>
              <a:gd name="connsiteY3" fmla="*/ 1064568 h 1064568"/>
              <a:gd name="connsiteX4" fmla="*/ 0 w 6858000"/>
              <a:gd name="connsiteY4" fmla="*/ 0 h 1064568"/>
              <a:gd name="connsiteX0" fmla="*/ 0 w 6858000"/>
              <a:gd name="connsiteY0" fmla="*/ 0 h 1361748"/>
              <a:gd name="connsiteX1" fmla="*/ 6858000 w 6858000"/>
              <a:gd name="connsiteY1" fmla="*/ 0 h 1361748"/>
              <a:gd name="connsiteX2" fmla="*/ 6858000 w 6858000"/>
              <a:gd name="connsiteY2" fmla="*/ 1064568 h 1361748"/>
              <a:gd name="connsiteX3" fmla="*/ 0 w 6858000"/>
              <a:gd name="connsiteY3" fmla="*/ 1361748 h 1361748"/>
              <a:gd name="connsiteX4" fmla="*/ 0 w 6858000"/>
              <a:gd name="connsiteY4" fmla="*/ 0 h 13617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58000" h="1361748">
                <a:moveTo>
                  <a:pt x="0" y="0"/>
                </a:moveTo>
                <a:lnTo>
                  <a:pt x="6858000" y="0"/>
                </a:lnTo>
                <a:lnTo>
                  <a:pt x="6858000" y="1064568"/>
                </a:lnTo>
                <a:lnTo>
                  <a:pt x="0" y="1361748"/>
                </a:lnTo>
                <a:lnTo>
                  <a:pt x="0" y="0"/>
                </a:lnTo>
                <a:close/>
              </a:path>
            </a:pathLst>
          </a:cu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Espace réservé du texte 13"/>
          <p:cNvSpPr>
            <a:spLocks noGrp="1"/>
          </p:cNvSpPr>
          <p:nvPr>
            <p:ph type="body" sz="quarter" idx="10" hasCustomPrompt="1"/>
          </p:nvPr>
        </p:nvSpPr>
        <p:spPr>
          <a:xfrm>
            <a:off x="1038225" y="237734"/>
            <a:ext cx="4262438" cy="610810"/>
          </a:xfrm>
          <a:prstGeom prst="rect">
            <a:avLst/>
          </a:prstGeom>
        </p:spPr>
        <p:txBody>
          <a:bodyPr anchor="t"/>
          <a:lstStyle>
            <a:lvl1pPr marL="0" indent="0">
              <a:buNone/>
              <a:defRPr baseline="0">
                <a:solidFill>
                  <a:schemeClr val="bg1"/>
                </a:solidFill>
                <a:effectLst>
                  <a:outerShdw blurRad="38100" dist="38100" dir="2700000" algn="tl">
                    <a:srgbClr val="000000">
                      <a:alpha val="43137"/>
                    </a:srgbClr>
                  </a:outerShdw>
                </a:effectLst>
                <a:latin typeface="Berlin Sans FB Demi" pitchFamily="34" charset="0"/>
              </a:defRPr>
            </a:lvl1pPr>
          </a:lstStyle>
          <a:p>
            <a:pPr lvl="0"/>
            <a:r>
              <a:rPr lang="fr-FR" dirty="0" smtClean="0"/>
              <a:t>Dictées de la période 1</a:t>
            </a:r>
            <a:endParaRPr lang="fr-FR" dirty="0"/>
          </a:p>
        </p:txBody>
      </p:sp>
      <p:sp>
        <p:nvSpPr>
          <p:cNvPr id="12" name="Ellipse 11"/>
          <p:cNvSpPr/>
          <p:nvPr userDrawn="1"/>
        </p:nvSpPr>
        <p:spPr>
          <a:xfrm>
            <a:off x="135701" y="56456"/>
            <a:ext cx="821388" cy="810420"/>
          </a:xfrm>
          <a:prstGeom prst="ellipse">
            <a:avLst/>
          </a:prstGeom>
          <a:solidFill>
            <a:srgbClr val="00CC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userDrawn="1"/>
        </p:nvSpPr>
        <p:spPr>
          <a:xfrm rot="20976963">
            <a:off x="118912" y="132804"/>
            <a:ext cx="821388" cy="584775"/>
          </a:xfrm>
          <a:prstGeom prst="rect">
            <a:avLst/>
          </a:prstGeom>
          <a:noFill/>
        </p:spPr>
        <p:txBody>
          <a:bodyPr wrap="square" rtlCol="0">
            <a:spAutoFit/>
          </a:bodyPr>
          <a:lstStyle/>
          <a:p>
            <a:pPr algn="ctr"/>
            <a:r>
              <a:rPr lang="fr-FR" sz="3200" dirty="0" smtClean="0">
                <a:solidFill>
                  <a:schemeClr val="tx1">
                    <a:lumMod val="65000"/>
                    <a:lumOff val="35000"/>
                  </a:schemeClr>
                </a:solidFill>
                <a:effectLst>
                  <a:outerShdw blurRad="38100" dist="38100" dir="2700000" algn="tl">
                    <a:srgbClr val="000000">
                      <a:alpha val="43137"/>
                    </a:srgbClr>
                  </a:outerShdw>
                </a:effectLst>
                <a:latin typeface="28 Days Later" pitchFamily="34" charset="0"/>
              </a:rPr>
              <a:t>CE2</a:t>
            </a:r>
            <a:endParaRPr lang="fr-FR" sz="2400" dirty="0" smtClean="0">
              <a:solidFill>
                <a:schemeClr val="tx1">
                  <a:lumMod val="65000"/>
                  <a:lumOff val="35000"/>
                </a:schemeClr>
              </a:solidFill>
              <a:effectLst>
                <a:outerShdw blurRad="38100" dist="38100" dir="2700000" algn="tl">
                  <a:srgbClr val="000000">
                    <a:alpha val="43137"/>
                  </a:srgbClr>
                </a:outerShdw>
              </a:effectLst>
              <a:latin typeface="28 Days Later" pitchFamily="34" charset="0"/>
            </a:endParaRPr>
          </a:p>
        </p:txBody>
      </p:sp>
      <p:pic>
        <p:nvPicPr>
          <p:cNvPr id="14" name="Imag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01208" y="227638"/>
            <a:ext cx="1512168" cy="731875"/>
          </a:xfrm>
          <a:prstGeom prst="rect">
            <a:avLst/>
          </a:prstGeom>
        </p:spPr>
      </p:pic>
    </p:spTree>
    <p:extLst>
      <p:ext uri="{BB962C8B-B14F-4D97-AF65-F5344CB8AC3E}">
        <p14:creationId xmlns:p14="http://schemas.microsoft.com/office/powerpoint/2010/main" val="3156739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a:xfrm>
            <a:off x="342900" y="2311402"/>
            <a:ext cx="6172200" cy="6537502"/>
          </a:xfrm>
          <a:prstGeom prst="rect">
            <a:avLst/>
          </a:prstGeo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a:xfrm>
            <a:off x="342900" y="9181396"/>
            <a:ext cx="1600200" cy="527402"/>
          </a:xfrm>
          <a:prstGeom prst="rect">
            <a:avLst/>
          </a:prstGeom>
        </p:spPr>
        <p:txBody>
          <a:bodyPr/>
          <a:lstStyle/>
          <a:p>
            <a:fld id="{5F153F6D-A873-46E0-B234-9388D265CA27}" type="datetimeFigureOut">
              <a:rPr lang="fr-FR" smtClean="0"/>
              <a:t>20/11/2016</a:t>
            </a:fld>
            <a:endParaRPr lang="fr-FR"/>
          </a:p>
        </p:txBody>
      </p:sp>
      <p:sp>
        <p:nvSpPr>
          <p:cNvPr id="5" name="Espace réservé du pied de page 4"/>
          <p:cNvSpPr>
            <a:spLocks noGrp="1"/>
          </p:cNvSpPr>
          <p:nvPr>
            <p:ph type="ftr" sz="quarter" idx="11"/>
          </p:nvPr>
        </p:nvSpPr>
        <p:spPr>
          <a:xfrm>
            <a:off x="2343150" y="9181396"/>
            <a:ext cx="2171700" cy="527402"/>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4914900" y="9181396"/>
            <a:ext cx="1600200" cy="527402"/>
          </a:xfrm>
          <a:prstGeom prst="rect">
            <a:avLst/>
          </a:prstGeom>
        </p:spPr>
        <p:txBody>
          <a:bodyPr/>
          <a:lstStyle/>
          <a:p>
            <a:fld id="{0C0430B4-3EED-41F5-ACAA-67BC2721A18D}" type="slidenum">
              <a:rPr lang="fr-FR" smtClean="0"/>
              <a:t>‹N°›</a:t>
            </a:fld>
            <a:endParaRPr lang="fr-FR"/>
          </a:p>
        </p:txBody>
      </p:sp>
    </p:spTree>
    <p:extLst>
      <p:ext uri="{BB962C8B-B14F-4D97-AF65-F5344CB8AC3E}">
        <p14:creationId xmlns:p14="http://schemas.microsoft.com/office/powerpoint/2010/main" val="3447094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3729037" y="529697"/>
            <a:ext cx="1157288" cy="11268075"/>
          </a:xfrm>
          <a:prstGeom prst="rect">
            <a:avLst/>
          </a:prstGeo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257176" y="529697"/>
            <a:ext cx="3357563" cy="11268075"/>
          </a:xfrm>
          <a:prstGeom prst="rect">
            <a:avLst/>
          </a:prstGeo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a:xfrm>
            <a:off x="342900" y="9181396"/>
            <a:ext cx="1600200" cy="527402"/>
          </a:xfrm>
          <a:prstGeom prst="rect">
            <a:avLst/>
          </a:prstGeom>
        </p:spPr>
        <p:txBody>
          <a:bodyPr/>
          <a:lstStyle/>
          <a:p>
            <a:fld id="{5F153F6D-A873-46E0-B234-9388D265CA27}" type="datetimeFigureOut">
              <a:rPr lang="fr-FR" smtClean="0"/>
              <a:t>20/11/2016</a:t>
            </a:fld>
            <a:endParaRPr lang="fr-FR"/>
          </a:p>
        </p:txBody>
      </p:sp>
      <p:sp>
        <p:nvSpPr>
          <p:cNvPr id="5" name="Espace réservé du pied de page 4"/>
          <p:cNvSpPr>
            <a:spLocks noGrp="1"/>
          </p:cNvSpPr>
          <p:nvPr>
            <p:ph type="ftr" sz="quarter" idx="11"/>
          </p:nvPr>
        </p:nvSpPr>
        <p:spPr>
          <a:xfrm>
            <a:off x="2343150" y="9181396"/>
            <a:ext cx="2171700" cy="527402"/>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4914900" y="9181396"/>
            <a:ext cx="1600200" cy="527402"/>
          </a:xfrm>
          <a:prstGeom prst="rect">
            <a:avLst/>
          </a:prstGeom>
        </p:spPr>
        <p:txBody>
          <a:bodyPr/>
          <a:lstStyle/>
          <a:p>
            <a:fld id="{0C0430B4-3EED-41F5-ACAA-67BC2721A18D}" type="slidenum">
              <a:rPr lang="fr-FR" smtClean="0"/>
              <a:t>‹N°›</a:t>
            </a:fld>
            <a:endParaRPr lang="fr-FR"/>
          </a:p>
        </p:txBody>
      </p:sp>
    </p:spTree>
    <p:extLst>
      <p:ext uri="{BB962C8B-B14F-4D97-AF65-F5344CB8AC3E}">
        <p14:creationId xmlns:p14="http://schemas.microsoft.com/office/powerpoint/2010/main" val="3422521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p>
            <a:r>
              <a:rPr lang="fr-FR" smtClean="0"/>
              <a:t>Modifiez le style du titre</a:t>
            </a:r>
            <a:endParaRPr lang="fr-FR"/>
          </a:p>
        </p:txBody>
      </p:sp>
      <p:sp>
        <p:nvSpPr>
          <p:cNvPr id="3" name="Espace réservé du contenu 2"/>
          <p:cNvSpPr>
            <a:spLocks noGrp="1"/>
          </p:cNvSpPr>
          <p:nvPr>
            <p:ph idx="1"/>
          </p:nvPr>
        </p:nvSpPr>
        <p:spPr>
          <a:xfrm>
            <a:off x="342900" y="2311402"/>
            <a:ext cx="6172200" cy="6537502"/>
          </a:xfrm>
          <a:prstGeom prst="rect">
            <a:avLst/>
          </a:prstGeo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a:xfrm>
            <a:off x="342900" y="9181396"/>
            <a:ext cx="1600200" cy="527402"/>
          </a:xfrm>
          <a:prstGeom prst="rect">
            <a:avLst/>
          </a:prstGeom>
        </p:spPr>
        <p:txBody>
          <a:bodyPr/>
          <a:lstStyle/>
          <a:p>
            <a:fld id="{5F153F6D-A873-46E0-B234-9388D265CA27}" type="datetimeFigureOut">
              <a:rPr lang="fr-FR" smtClean="0"/>
              <a:t>20/11/2016</a:t>
            </a:fld>
            <a:endParaRPr lang="fr-FR"/>
          </a:p>
        </p:txBody>
      </p:sp>
      <p:sp>
        <p:nvSpPr>
          <p:cNvPr id="5" name="Espace réservé du pied de page 4"/>
          <p:cNvSpPr>
            <a:spLocks noGrp="1"/>
          </p:cNvSpPr>
          <p:nvPr>
            <p:ph type="ftr" sz="quarter" idx="11"/>
          </p:nvPr>
        </p:nvSpPr>
        <p:spPr>
          <a:xfrm>
            <a:off x="2343150" y="9181396"/>
            <a:ext cx="2171700" cy="527402"/>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4914900" y="9181396"/>
            <a:ext cx="1600200" cy="527402"/>
          </a:xfrm>
          <a:prstGeom prst="rect">
            <a:avLst/>
          </a:prstGeom>
        </p:spPr>
        <p:txBody>
          <a:bodyPr/>
          <a:lstStyle/>
          <a:p>
            <a:fld id="{0C0430B4-3EED-41F5-ACAA-67BC2721A18D}" type="slidenum">
              <a:rPr lang="fr-FR" smtClean="0"/>
              <a:t>‹N°›</a:t>
            </a:fld>
            <a:endParaRPr lang="fr-FR"/>
          </a:p>
        </p:txBody>
      </p:sp>
    </p:spTree>
    <p:extLst>
      <p:ext uri="{BB962C8B-B14F-4D97-AF65-F5344CB8AC3E}">
        <p14:creationId xmlns:p14="http://schemas.microsoft.com/office/powerpoint/2010/main" val="1679970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6365522"/>
            <a:ext cx="5829300" cy="1967442"/>
          </a:xfrm>
          <a:prstGeom prst="rect">
            <a:avLst/>
          </a:prstGeo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541735" y="4198587"/>
            <a:ext cx="5829300" cy="2166936"/>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a:xfrm>
            <a:off x="342900" y="9181396"/>
            <a:ext cx="1600200" cy="527402"/>
          </a:xfrm>
          <a:prstGeom prst="rect">
            <a:avLst/>
          </a:prstGeom>
        </p:spPr>
        <p:txBody>
          <a:bodyPr/>
          <a:lstStyle/>
          <a:p>
            <a:fld id="{5F153F6D-A873-46E0-B234-9388D265CA27}" type="datetimeFigureOut">
              <a:rPr lang="fr-FR" smtClean="0"/>
              <a:t>20/11/2016</a:t>
            </a:fld>
            <a:endParaRPr lang="fr-FR"/>
          </a:p>
        </p:txBody>
      </p:sp>
      <p:sp>
        <p:nvSpPr>
          <p:cNvPr id="5" name="Espace réservé du pied de page 4"/>
          <p:cNvSpPr>
            <a:spLocks noGrp="1"/>
          </p:cNvSpPr>
          <p:nvPr>
            <p:ph type="ftr" sz="quarter" idx="11"/>
          </p:nvPr>
        </p:nvSpPr>
        <p:spPr>
          <a:xfrm>
            <a:off x="2343150" y="9181396"/>
            <a:ext cx="2171700" cy="527402"/>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4914900" y="9181396"/>
            <a:ext cx="1600200" cy="527402"/>
          </a:xfrm>
          <a:prstGeom prst="rect">
            <a:avLst/>
          </a:prstGeom>
        </p:spPr>
        <p:txBody>
          <a:bodyPr/>
          <a:lstStyle/>
          <a:p>
            <a:fld id="{0C0430B4-3EED-41F5-ACAA-67BC2721A18D}" type="slidenum">
              <a:rPr lang="fr-FR" smtClean="0"/>
              <a:t>‹N°›</a:t>
            </a:fld>
            <a:endParaRPr lang="fr-FR"/>
          </a:p>
        </p:txBody>
      </p:sp>
    </p:spTree>
    <p:extLst>
      <p:ext uri="{BB962C8B-B14F-4D97-AF65-F5344CB8AC3E}">
        <p14:creationId xmlns:p14="http://schemas.microsoft.com/office/powerpoint/2010/main" val="2166794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p>
            <a:r>
              <a:rPr lang="fr-FR" smtClean="0"/>
              <a:t>Modifiez le style du titre</a:t>
            </a:r>
            <a:endParaRPr lang="fr-FR"/>
          </a:p>
        </p:txBody>
      </p:sp>
      <p:sp>
        <p:nvSpPr>
          <p:cNvPr id="3" name="Espace réservé du contenu 2"/>
          <p:cNvSpPr>
            <a:spLocks noGrp="1"/>
          </p:cNvSpPr>
          <p:nvPr>
            <p:ph sz="half" idx="1"/>
          </p:nvPr>
        </p:nvSpPr>
        <p:spPr>
          <a:xfrm>
            <a:off x="257176" y="3081867"/>
            <a:ext cx="2257425" cy="871590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2628901" y="3081867"/>
            <a:ext cx="2257425" cy="871590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a:xfrm>
            <a:off x="342900" y="9181396"/>
            <a:ext cx="1600200" cy="527402"/>
          </a:xfrm>
          <a:prstGeom prst="rect">
            <a:avLst/>
          </a:prstGeom>
        </p:spPr>
        <p:txBody>
          <a:bodyPr/>
          <a:lstStyle/>
          <a:p>
            <a:fld id="{5F153F6D-A873-46E0-B234-9388D265CA27}" type="datetimeFigureOut">
              <a:rPr lang="fr-FR" smtClean="0"/>
              <a:t>20/11/2016</a:t>
            </a:fld>
            <a:endParaRPr lang="fr-FR"/>
          </a:p>
        </p:txBody>
      </p:sp>
      <p:sp>
        <p:nvSpPr>
          <p:cNvPr id="6" name="Espace réservé du pied de page 5"/>
          <p:cNvSpPr>
            <a:spLocks noGrp="1"/>
          </p:cNvSpPr>
          <p:nvPr>
            <p:ph type="ftr" sz="quarter" idx="11"/>
          </p:nvPr>
        </p:nvSpPr>
        <p:spPr>
          <a:xfrm>
            <a:off x="2343150" y="9181396"/>
            <a:ext cx="2171700" cy="527402"/>
          </a:xfrm>
          <a:prstGeom prst="rect">
            <a:avLst/>
          </a:prstGeom>
        </p:spPr>
        <p:txBody>
          <a:bodyPr/>
          <a:lstStyle/>
          <a:p>
            <a:endParaRPr lang="fr-FR"/>
          </a:p>
        </p:txBody>
      </p:sp>
      <p:sp>
        <p:nvSpPr>
          <p:cNvPr id="7" name="Espace réservé du numéro de diapositive 6"/>
          <p:cNvSpPr>
            <a:spLocks noGrp="1"/>
          </p:cNvSpPr>
          <p:nvPr>
            <p:ph type="sldNum" sz="quarter" idx="12"/>
          </p:nvPr>
        </p:nvSpPr>
        <p:spPr>
          <a:xfrm>
            <a:off x="4914900" y="9181396"/>
            <a:ext cx="1600200" cy="527402"/>
          </a:xfrm>
          <a:prstGeom prst="rect">
            <a:avLst/>
          </a:prstGeom>
        </p:spPr>
        <p:txBody>
          <a:bodyPr/>
          <a:lstStyle/>
          <a:p>
            <a:fld id="{0C0430B4-3EED-41F5-ACAA-67BC2721A18D}" type="slidenum">
              <a:rPr lang="fr-FR" smtClean="0"/>
              <a:t>‹N°›</a:t>
            </a:fld>
            <a:endParaRPr lang="fr-FR"/>
          </a:p>
        </p:txBody>
      </p:sp>
    </p:spTree>
    <p:extLst>
      <p:ext uri="{BB962C8B-B14F-4D97-AF65-F5344CB8AC3E}">
        <p14:creationId xmlns:p14="http://schemas.microsoft.com/office/powerpoint/2010/main" val="1245993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342900" y="2217385"/>
            <a:ext cx="3030141" cy="924101"/>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342900" y="3141486"/>
            <a:ext cx="3030141" cy="570741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3483770" y="2217385"/>
            <a:ext cx="3031331" cy="924101"/>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3483770" y="3141486"/>
            <a:ext cx="3031331" cy="570741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a:xfrm>
            <a:off x="342900" y="9181396"/>
            <a:ext cx="1600200" cy="527402"/>
          </a:xfrm>
          <a:prstGeom prst="rect">
            <a:avLst/>
          </a:prstGeom>
        </p:spPr>
        <p:txBody>
          <a:bodyPr/>
          <a:lstStyle/>
          <a:p>
            <a:fld id="{5F153F6D-A873-46E0-B234-9388D265CA27}" type="datetimeFigureOut">
              <a:rPr lang="fr-FR" smtClean="0"/>
              <a:t>20/11/2016</a:t>
            </a:fld>
            <a:endParaRPr lang="fr-FR"/>
          </a:p>
        </p:txBody>
      </p:sp>
      <p:sp>
        <p:nvSpPr>
          <p:cNvPr id="8" name="Espace réservé du pied de page 7"/>
          <p:cNvSpPr>
            <a:spLocks noGrp="1"/>
          </p:cNvSpPr>
          <p:nvPr>
            <p:ph type="ftr" sz="quarter" idx="11"/>
          </p:nvPr>
        </p:nvSpPr>
        <p:spPr>
          <a:xfrm>
            <a:off x="2343150" y="9181396"/>
            <a:ext cx="2171700" cy="527402"/>
          </a:xfrm>
          <a:prstGeom prst="rect">
            <a:avLst/>
          </a:prstGeom>
        </p:spPr>
        <p:txBody>
          <a:bodyPr/>
          <a:lstStyle/>
          <a:p>
            <a:endParaRPr lang="fr-FR"/>
          </a:p>
        </p:txBody>
      </p:sp>
      <p:sp>
        <p:nvSpPr>
          <p:cNvPr id="9" name="Espace réservé du numéro de diapositive 8"/>
          <p:cNvSpPr>
            <a:spLocks noGrp="1"/>
          </p:cNvSpPr>
          <p:nvPr>
            <p:ph type="sldNum" sz="quarter" idx="12"/>
          </p:nvPr>
        </p:nvSpPr>
        <p:spPr>
          <a:xfrm>
            <a:off x="4914900" y="9181396"/>
            <a:ext cx="1600200" cy="527402"/>
          </a:xfrm>
          <a:prstGeom prst="rect">
            <a:avLst/>
          </a:prstGeom>
        </p:spPr>
        <p:txBody>
          <a:bodyPr/>
          <a:lstStyle/>
          <a:p>
            <a:fld id="{0C0430B4-3EED-41F5-ACAA-67BC2721A18D}" type="slidenum">
              <a:rPr lang="fr-FR" smtClean="0"/>
              <a:t>‹N°›</a:t>
            </a:fld>
            <a:endParaRPr lang="fr-FR"/>
          </a:p>
        </p:txBody>
      </p:sp>
    </p:spTree>
    <p:extLst>
      <p:ext uri="{BB962C8B-B14F-4D97-AF65-F5344CB8AC3E}">
        <p14:creationId xmlns:p14="http://schemas.microsoft.com/office/powerpoint/2010/main" val="1327685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p>
            <a:r>
              <a:rPr lang="fr-FR" smtClean="0"/>
              <a:t>Modifiez le style du titre</a:t>
            </a:r>
            <a:endParaRPr lang="fr-FR"/>
          </a:p>
        </p:txBody>
      </p:sp>
      <p:sp>
        <p:nvSpPr>
          <p:cNvPr id="3" name="Espace réservé de la date 2"/>
          <p:cNvSpPr>
            <a:spLocks noGrp="1"/>
          </p:cNvSpPr>
          <p:nvPr>
            <p:ph type="dt" sz="half" idx="10"/>
          </p:nvPr>
        </p:nvSpPr>
        <p:spPr>
          <a:xfrm>
            <a:off x="342900" y="9181396"/>
            <a:ext cx="1600200" cy="527402"/>
          </a:xfrm>
          <a:prstGeom prst="rect">
            <a:avLst/>
          </a:prstGeom>
        </p:spPr>
        <p:txBody>
          <a:bodyPr/>
          <a:lstStyle/>
          <a:p>
            <a:fld id="{5F153F6D-A873-46E0-B234-9388D265CA27}" type="datetimeFigureOut">
              <a:rPr lang="fr-FR" smtClean="0"/>
              <a:t>20/11/2016</a:t>
            </a:fld>
            <a:endParaRPr lang="fr-FR"/>
          </a:p>
        </p:txBody>
      </p:sp>
      <p:sp>
        <p:nvSpPr>
          <p:cNvPr id="4" name="Espace réservé du pied de page 3"/>
          <p:cNvSpPr>
            <a:spLocks noGrp="1"/>
          </p:cNvSpPr>
          <p:nvPr>
            <p:ph type="ftr" sz="quarter" idx="11"/>
          </p:nvPr>
        </p:nvSpPr>
        <p:spPr>
          <a:xfrm>
            <a:off x="2343150" y="9181396"/>
            <a:ext cx="2171700" cy="527402"/>
          </a:xfrm>
          <a:prstGeom prst="rect">
            <a:avLst/>
          </a:prstGeom>
        </p:spPr>
        <p:txBody>
          <a:bodyPr/>
          <a:lstStyle/>
          <a:p>
            <a:endParaRPr lang="fr-FR"/>
          </a:p>
        </p:txBody>
      </p:sp>
      <p:sp>
        <p:nvSpPr>
          <p:cNvPr id="5" name="Espace réservé du numéro de diapositive 4"/>
          <p:cNvSpPr>
            <a:spLocks noGrp="1"/>
          </p:cNvSpPr>
          <p:nvPr>
            <p:ph type="sldNum" sz="quarter" idx="12"/>
          </p:nvPr>
        </p:nvSpPr>
        <p:spPr>
          <a:xfrm>
            <a:off x="4914900" y="9181396"/>
            <a:ext cx="1600200" cy="527402"/>
          </a:xfrm>
          <a:prstGeom prst="rect">
            <a:avLst/>
          </a:prstGeom>
        </p:spPr>
        <p:txBody>
          <a:bodyPr/>
          <a:lstStyle/>
          <a:p>
            <a:fld id="{0C0430B4-3EED-41F5-ACAA-67BC2721A18D}" type="slidenum">
              <a:rPr lang="fr-FR" smtClean="0"/>
              <a:t>‹N°›</a:t>
            </a:fld>
            <a:endParaRPr lang="fr-FR"/>
          </a:p>
        </p:txBody>
      </p:sp>
    </p:spTree>
    <p:extLst>
      <p:ext uri="{BB962C8B-B14F-4D97-AF65-F5344CB8AC3E}">
        <p14:creationId xmlns:p14="http://schemas.microsoft.com/office/powerpoint/2010/main" val="727333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342900" y="9181396"/>
            <a:ext cx="1600200" cy="527402"/>
          </a:xfrm>
          <a:prstGeom prst="rect">
            <a:avLst/>
          </a:prstGeom>
        </p:spPr>
        <p:txBody>
          <a:bodyPr/>
          <a:lstStyle/>
          <a:p>
            <a:fld id="{5F153F6D-A873-46E0-B234-9388D265CA27}" type="datetimeFigureOut">
              <a:rPr lang="fr-FR" smtClean="0"/>
              <a:t>20/11/2016</a:t>
            </a:fld>
            <a:endParaRPr lang="fr-FR"/>
          </a:p>
        </p:txBody>
      </p:sp>
      <p:sp>
        <p:nvSpPr>
          <p:cNvPr id="3" name="Espace réservé du pied de page 2"/>
          <p:cNvSpPr>
            <a:spLocks noGrp="1"/>
          </p:cNvSpPr>
          <p:nvPr>
            <p:ph type="ftr" sz="quarter" idx="11"/>
          </p:nvPr>
        </p:nvSpPr>
        <p:spPr>
          <a:xfrm>
            <a:off x="2343150" y="9181396"/>
            <a:ext cx="2171700" cy="527402"/>
          </a:xfrm>
          <a:prstGeom prst="rect">
            <a:avLst/>
          </a:prstGeom>
        </p:spPr>
        <p:txBody>
          <a:bodyPr/>
          <a:lstStyle/>
          <a:p>
            <a:endParaRPr lang="fr-FR"/>
          </a:p>
        </p:txBody>
      </p:sp>
      <p:sp>
        <p:nvSpPr>
          <p:cNvPr id="4" name="Espace réservé du numéro de diapositive 3"/>
          <p:cNvSpPr>
            <a:spLocks noGrp="1"/>
          </p:cNvSpPr>
          <p:nvPr>
            <p:ph type="sldNum" sz="quarter" idx="12"/>
          </p:nvPr>
        </p:nvSpPr>
        <p:spPr>
          <a:xfrm>
            <a:off x="4914900" y="9181396"/>
            <a:ext cx="1600200" cy="527402"/>
          </a:xfrm>
          <a:prstGeom prst="rect">
            <a:avLst/>
          </a:prstGeom>
        </p:spPr>
        <p:txBody>
          <a:bodyPr/>
          <a:lstStyle/>
          <a:p>
            <a:fld id="{0C0430B4-3EED-41F5-ACAA-67BC2721A18D}" type="slidenum">
              <a:rPr lang="fr-FR" smtClean="0"/>
              <a:t>‹N°›</a:t>
            </a:fld>
            <a:endParaRPr lang="fr-FR"/>
          </a:p>
        </p:txBody>
      </p:sp>
    </p:spTree>
    <p:extLst>
      <p:ext uri="{BB962C8B-B14F-4D97-AF65-F5344CB8AC3E}">
        <p14:creationId xmlns:p14="http://schemas.microsoft.com/office/powerpoint/2010/main" val="1504291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1" y="394406"/>
            <a:ext cx="2256235" cy="1678517"/>
          </a:xfrm>
          <a:prstGeom prst="rect">
            <a:avLst/>
          </a:prstGeo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2681288" y="394406"/>
            <a:ext cx="3833813" cy="845449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342901" y="2072923"/>
            <a:ext cx="2256235" cy="677598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a:xfrm>
            <a:off x="342900" y="9181396"/>
            <a:ext cx="1600200" cy="527402"/>
          </a:xfrm>
          <a:prstGeom prst="rect">
            <a:avLst/>
          </a:prstGeom>
        </p:spPr>
        <p:txBody>
          <a:bodyPr/>
          <a:lstStyle/>
          <a:p>
            <a:fld id="{5F153F6D-A873-46E0-B234-9388D265CA27}" type="datetimeFigureOut">
              <a:rPr lang="fr-FR" smtClean="0"/>
              <a:t>20/11/2016</a:t>
            </a:fld>
            <a:endParaRPr lang="fr-FR"/>
          </a:p>
        </p:txBody>
      </p:sp>
      <p:sp>
        <p:nvSpPr>
          <p:cNvPr id="6" name="Espace réservé du pied de page 5"/>
          <p:cNvSpPr>
            <a:spLocks noGrp="1"/>
          </p:cNvSpPr>
          <p:nvPr>
            <p:ph type="ftr" sz="quarter" idx="11"/>
          </p:nvPr>
        </p:nvSpPr>
        <p:spPr>
          <a:xfrm>
            <a:off x="2343150" y="9181396"/>
            <a:ext cx="2171700" cy="527402"/>
          </a:xfrm>
          <a:prstGeom prst="rect">
            <a:avLst/>
          </a:prstGeom>
        </p:spPr>
        <p:txBody>
          <a:bodyPr/>
          <a:lstStyle/>
          <a:p>
            <a:endParaRPr lang="fr-FR"/>
          </a:p>
        </p:txBody>
      </p:sp>
      <p:sp>
        <p:nvSpPr>
          <p:cNvPr id="7" name="Espace réservé du numéro de diapositive 6"/>
          <p:cNvSpPr>
            <a:spLocks noGrp="1"/>
          </p:cNvSpPr>
          <p:nvPr>
            <p:ph type="sldNum" sz="quarter" idx="12"/>
          </p:nvPr>
        </p:nvSpPr>
        <p:spPr>
          <a:xfrm>
            <a:off x="4914900" y="9181396"/>
            <a:ext cx="1600200" cy="527402"/>
          </a:xfrm>
          <a:prstGeom prst="rect">
            <a:avLst/>
          </a:prstGeom>
        </p:spPr>
        <p:txBody>
          <a:bodyPr/>
          <a:lstStyle/>
          <a:p>
            <a:fld id="{0C0430B4-3EED-41F5-ACAA-67BC2721A18D}" type="slidenum">
              <a:rPr lang="fr-FR" smtClean="0"/>
              <a:t>‹N°›</a:t>
            </a:fld>
            <a:endParaRPr lang="fr-FR"/>
          </a:p>
        </p:txBody>
      </p:sp>
    </p:spTree>
    <p:extLst>
      <p:ext uri="{BB962C8B-B14F-4D97-AF65-F5344CB8AC3E}">
        <p14:creationId xmlns:p14="http://schemas.microsoft.com/office/powerpoint/2010/main" val="300708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934201"/>
            <a:ext cx="4114800" cy="818622"/>
          </a:xfrm>
          <a:prstGeom prst="rect">
            <a:avLst/>
          </a:prstGeo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344216" y="885119"/>
            <a:ext cx="4114800" cy="59436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344216" y="7752823"/>
            <a:ext cx="4114800" cy="116257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a:xfrm>
            <a:off x="342900" y="9181396"/>
            <a:ext cx="1600200" cy="527402"/>
          </a:xfrm>
          <a:prstGeom prst="rect">
            <a:avLst/>
          </a:prstGeom>
        </p:spPr>
        <p:txBody>
          <a:bodyPr/>
          <a:lstStyle/>
          <a:p>
            <a:fld id="{5F153F6D-A873-46E0-B234-9388D265CA27}" type="datetimeFigureOut">
              <a:rPr lang="fr-FR" smtClean="0"/>
              <a:t>20/11/2016</a:t>
            </a:fld>
            <a:endParaRPr lang="fr-FR"/>
          </a:p>
        </p:txBody>
      </p:sp>
      <p:sp>
        <p:nvSpPr>
          <p:cNvPr id="6" name="Espace réservé du pied de page 5"/>
          <p:cNvSpPr>
            <a:spLocks noGrp="1"/>
          </p:cNvSpPr>
          <p:nvPr>
            <p:ph type="ftr" sz="quarter" idx="11"/>
          </p:nvPr>
        </p:nvSpPr>
        <p:spPr>
          <a:xfrm>
            <a:off x="2343150" y="9181396"/>
            <a:ext cx="2171700" cy="527402"/>
          </a:xfrm>
          <a:prstGeom prst="rect">
            <a:avLst/>
          </a:prstGeom>
        </p:spPr>
        <p:txBody>
          <a:bodyPr/>
          <a:lstStyle/>
          <a:p>
            <a:endParaRPr lang="fr-FR"/>
          </a:p>
        </p:txBody>
      </p:sp>
      <p:sp>
        <p:nvSpPr>
          <p:cNvPr id="7" name="Espace réservé du numéro de diapositive 6"/>
          <p:cNvSpPr>
            <a:spLocks noGrp="1"/>
          </p:cNvSpPr>
          <p:nvPr>
            <p:ph type="sldNum" sz="quarter" idx="12"/>
          </p:nvPr>
        </p:nvSpPr>
        <p:spPr>
          <a:xfrm>
            <a:off x="4914900" y="9181396"/>
            <a:ext cx="1600200" cy="527402"/>
          </a:xfrm>
          <a:prstGeom prst="rect">
            <a:avLst/>
          </a:prstGeom>
        </p:spPr>
        <p:txBody>
          <a:bodyPr/>
          <a:lstStyle/>
          <a:p>
            <a:fld id="{0C0430B4-3EED-41F5-ACAA-67BC2721A18D}" type="slidenum">
              <a:rPr lang="fr-FR" smtClean="0"/>
              <a:t>‹N°›</a:t>
            </a:fld>
            <a:endParaRPr lang="fr-FR"/>
          </a:p>
        </p:txBody>
      </p:sp>
    </p:spTree>
    <p:extLst>
      <p:ext uri="{BB962C8B-B14F-4D97-AF65-F5344CB8AC3E}">
        <p14:creationId xmlns:p14="http://schemas.microsoft.com/office/powerpoint/2010/main" val="1334866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ZoneTexte 6"/>
          <p:cNvSpPr txBox="1"/>
          <p:nvPr userDrawn="1"/>
        </p:nvSpPr>
        <p:spPr>
          <a:xfrm>
            <a:off x="5565492" y="9729390"/>
            <a:ext cx="1440160" cy="230832"/>
          </a:xfrm>
          <a:prstGeom prst="rect">
            <a:avLst/>
          </a:prstGeom>
          <a:noFill/>
        </p:spPr>
        <p:txBody>
          <a:bodyPr wrap="square" rtlCol="0">
            <a:spAutoFit/>
          </a:bodyPr>
          <a:lstStyle/>
          <a:p>
            <a:r>
              <a:rPr lang="fr-FR" sz="900" dirty="0" smtClean="0">
                <a:solidFill>
                  <a:schemeClr val="bg1">
                    <a:lumMod val="65000"/>
                  </a:schemeClr>
                </a:solidFill>
              </a:rPr>
              <a:t>http://www.mysticlolly.fr</a:t>
            </a:r>
            <a:endParaRPr lang="fr-FR" sz="900" dirty="0">
              <a:solidFill>
                <a:schemeClr val="bg1">
                  <a:lumMod val="65000"/>
                </a:schemeClr>
              </a:solidFill>
            </a:endParaRPr>
          </a:p>
        </p:txBody>
      </p:sp>
    </p:spTree>
    <p:extLst>
      <p:ext uri="{BB962C8B-B14F-4D97-AF65-F5344CB8AC3E}">
        <p14:creationId xmlns:p14="http://schemas.microsoft.com/office/powerpoint/2010/main" val="28715358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0"/>
          </p:nvPr>
        </p:nvSpPr>
        <p:spPr/>
        <p:txBody>
          <a:bodyPr/>
          <a:lstStyle/>
          <a:p>
            <a:r>
              <a:rPr lang="fr-FR" dirty="0" smtClean="0"/>
              <a:t>Dictées de la période 1</a:t>
            </a:r>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1627248687"/>
              </p:ext>
            </p:extLst>
          </p:nvPr>
        </p:nvGraphicFramePr>
        <p:xfrm>
          <a:off x="116632" y="2132072"/>
          <a:ext cx="6624735" cy="303784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a:t>
                      </a:r>
                      <a:r>
                        <a:rPr lang="fr-FR" sz="1100" dirty="0" smtClean="0">
                          <a:latin typeface="+mn-lt"/>
                        </a:rPr>
                        <a:t> : un signe -</a:t>
                      </a:r>
                      <a:r>
                        <a:rPr lang="fr-FR" sz="1100" baseline="0" dirty="0" smtClean="0">
                          <a:latin typeface="+mn-lt"/>
                        </a:rPr>
                        <a:t> un trèfle - une tige - la pluie -</a:t>
                      </a:r>
                      <a:r>
                        <a:rPr lang="fr-FR" sz="1100" dirty="0" smtClean="0">
                          <a:latin typeface="+mn-lt"/>
                        </a:rPr>
                        <a:t> une hirondelle –un martinet -</a:t>
                      </a:r>
                      <a:r>
                        <a:rPr lang="fr-FR" sz="1100" baseline="0" dirty="0" smtClean="0">
                          <a:latin typeface="+mn-lt"/>
                        </a:rPr>
                        <a:t> une abeille - un escargot - une limace.</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baseline="0" dirty="0" smtClean="0">
                          <a:latin typeface="+mn-lt"/>
                        </a:rPr>
                        <a:t>Verbes</a:t>
                      </a:r>
                      <a:r>
                        <a:rPr lang="fr-FR" sz="1100" baseline="0" dirty="0" smtClean="0">
                          <a:latin typeface="+mn-lt"/>
                        </a:rPr>
                        <a:t> : quitter - rester - redresser - il faut.</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baseline="0" dirty="0" smtClean="0">
                          <a:latin typeface="+mn-lt"/>
                        </a:rPr>
                        <a:t>Adjectifs</a:t>
                      </a:r>
                      <a:r>
                        <a:rPr lang="fr-FR" sz="1100" baseline="0" dirty="0" smtClean="0">
                          <a:latin typeface="+mn-lt"/>
                        </a:rPr>
                        <a:t> : </a:t>
                      </a:r>
                      <a:r>
                        <a:rPr lang="fr-FR" sz="1100" dirty="0" smtClean="0">
                          <a:latin typeface="+mn-lt"/>
                        </a:rPr>
                        <a:t>attentif/attentive - bas/basse.</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 invariables</a:t>
                      </a:r>
                      <a:r>
                        <a:rPr lang="fr-FR" sz="1100" b="1" baseline="0" dirty="0" smtClean="0">
                          <a:latin typeface="+mn-lt"/>
                        </a:rPr>
                        <a:t> </a:t>
                      </a:r>
                      <a:r>
                        <a:rPr lang="fr-FR" sz="1100" baseline="0" dirty="0" smtClean="0">
                          <a:latin typeface="+mn-lt"/>
                        </a:rPr>
                        <a:t>: près de - loin - si.</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200" b="1" u="sng" dirty="0" smtClean="0"/>
                        <a:t>Notions travaillées :</a:t>
                      </a:r>
                    </a:p>
                    <a:p>
                      <a:r>
                        <a:rPr lang="fr-FR" sz="1200" b="0" i="0" u="none" strike="noStrike" kern="1200" baseline="0" dirty="0" smtClean="0">
                          <a:solidFill>
                            <a:schemeClr val="dk1"/>
                          </a:solidFill>
                          <a:latin typeface="+mn-lt"/>
                          <a:ea typeface="+mn-ea"/>
                          <a:cs typeface="+mn-cs"/>
                        </a:rPr>
                        <a:t>* Pluriel en s </a:t>
                      </a:r>
                    </a:p>
                    <a:p>
                      <a:r>
                        <a:rPr lang="fr-FR" sz="1200" b="0" i="0" u="none" strike="noStrike" kern="1200" baseline="0" dirty="0" smtClean="0">
                          <a:solidFill>
                            <a:schemeClr val="dk1"/>
                          </a:solidFill>
                          <a:latin typeface="+mn-lt"/>
                          <a:ea typeface="+mn-ea"/>
                          <a:cs typeface="+mn-cs"/>
                        </a:rPr>
                        <a:t>* Accord GN </a:t>
                      </a:r>
                    </a:p>
                    <a:p>
                      <a:r>
                        <a:rPr lang="fr-FR" sz="1200" b="0" i="0" u="none" strike="noStrike" kern="1200" baseline="0" dirty="0" smtClean="0">
                          <a:solidFill>
                            <a:schemeClr val="dk1"/>
                          </a:solidFill>
                          <a:latin typeface="+mn-lt"/>
                          <a:ea typeface="+mn-ea"/>
                          <a:cs typeface="+mn-cs"/>
                        </a:rPr>
                        <a:t>* Accord sujet/verbe </a:t>
                      </a:r>
                    </a:p>
                    <a:p>
                      <a:r>
                        <a:rPr lang="fr-FR" sz="1200" b="0" i="0" u="none" strike="noStrike" kern="1200" baseline="0" dirty="0" smtClean="0">
                          <a:solidFill>
                            <a:schemeClr val="dk1"/>
                          </a:solidFill>
                          <a:latin typeface="+mn-lt"/>
                          <a:ea typeface="+mn-ea"/>
                          <a:cs typeface="+mn-cs"/>
                        </a:rPr>
                        <a:t>* Présent de l'indicatif </a:t>
                      </a:r>
                    </a:p>
                    <a:p>
                      <a:r>
                        <a:rPr lang="fr-FR" sz="1200" b="0" i="0" u="none" strike="noStrike" kern="1200" baseline="0" dirty="0" smtClean="0">
                          <a:solidFill>
                            <a:schemeClr val="dk1"/>
                          </a:solidFill>
                          <a:latin typeface="+mn-lt"/>
                          <a:ea typeface="+mn-ea"/>
                          <a:cs typeface="+mn-cs"/>
                        </a:rPr>
                        <a:t>* Mots invariables </a:t>
                      </a:r>
                    </a:p>
                    <a:p>
                      <a:r>
                        <a:rPr lang="fr-FR" sz="1200" b="0" i="0" u="none" strike="noStrike" kern="1200" baseline="0" dirty="0" smtClean="0">
                          <a:solidFill>
                            <a:schemeClr val="dk1"/>
                          </a:solidFill>
                          <a:latin typeface="+mn-lt"/>
                          <a:ea typeface="+mn-ea"/>
                          <a:cs typeface="+mn-cs"/>
                        </a:rPr>
                        <a:t>* Homophones grammaticaux (et/est)</a:t>
                      </a:r>
                    </a:p>
                    <a:p>
                      <a:r>
                        <a:rPr lang="fr-FR" sz="1200" b="0" i="0" u="none" strike="noStrike" kern="1200" baseline="0" dirty="0" smtClean="0">
                          <a:solidFill>
                            <a:schemeClr val="dk1"/>
                          </a:solidFill>
                          <a:latin typeface="+mn-lt"/>
                          <a:ea typeface="+mn-ea"/>
                          <a:cs typeface="+mn-cs"/>
                        </a:rPr>
                        <a:t>	</a:t>
                      </a:r>
                    </a:p>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Une hirondelle et un martinet volent bas. Les trèfles</a:t>
                      </a:r>
                      <a:r>
                        <a:rPr lang="fr-FR" sz="1200" baseline="0" dirty="0" smtClean="0"/>
                        <a:t> redressent leur tige et la limace quitte son abri.</a:t>
                      </a:r>
                      <a:endParaRPr lang="fr-FR"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smtClean="0"/>
                        <a:t>Une</a:t>
                      </a:r>
                      <a:r>
                        <a:rPr lang="fr-FR" sz="1200" baseline="0" dirty="0" smtClean="0"/>
                        <a:t> hirondelle vole bas. Un trèfle redresse sa tige. Des limaces quittent leur abri. La pluie n’est pas loin.</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smtClean="0"/>
                        <a:t>Si la pluie n’est pas loin, les abeilles restent</a:t>
                      </a:r>
                      <a:r>
                        <a:rPr lang="fr-FR" sz="1200" baseline="0" dirty="0" smtClean="0"/>
                        <a:t> près de leur ruche.</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200" b="1" i="0" u="sng" strike="noStrike" kern="1200" baseline="0" dirty="0" smtClean="0">
                          <a:solidFill>
                            <a:schemeClr val="dk1"/>
                          </a:solidFill>
                          <a:latin typeface="+mn-lt"/>
                          <a:ea typeface="+mn-ea"/>
                          <a:cs typeface="+mn-cs"/>
                        </a:rPr>
                        <a:t>Attention : pluie</a:t>
                      </a:r>
                    </a:p>
                    <a:p>
                      <a:r>
                        <a:rPr lang="fr-FR" sz="1200" b="0" i="0" u="none" strike="noStrike" kern="1200" baseline="0" dirty="0" smtClean="0">
                          <a:solidFill>
                            <a:schemeClr val="dk1"/>
                          </a:solidFill>
                          <a:latin typeface="+mn-lt"/>
                          <a:ea typeface="+mn-ea"/>
                          <a:cs typeface="+mn-cs"/>
                        </a:rPr>
                        <a:t>En été, il faut être attentif aux signes de la nature. Si les hirondelles et les martinets volent bas, si les abeilles restent près de leur ruche, si les escargots et les limaces quittent leur abri, si le trèfle redresse sa tige, la pluie n’est pas loin.</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grpSp>
        <p:nvGrpSpPr>
          <p:cNvPr id="6" name="Groupe 5"/>
          <p:cNvGrpSpPr/>
          <p:nvPr/>
        </p:nvGrpSpPr>
        <p:grpSpPr>
          <a:xfrm>
            <a:off x="116632" y="1394991"/>
            <a:ext cx="360040" cy="461665"/>
            <a:chOff x="116632" y="1352600"/>
            <a:chExt cx="360040" cy="461665"/>
          </a:xfrm>
        </p:grpSpPr>
        <p:sp>
          <p:nvSpPr>
            <p:cNvPr id="7" name="Ellipse 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9" name="ZoneTexte 8"/>
          <p:cNvSpPr txBox="1"/>
          <p:nvPr/>
        </p:nvSpPr>
        <p:spPr>
          <a:xfrm>
            <a:off x="476672" y="1539007"/>
            <a:ext cx="6192688" cy="307777"/>
          </a:xfrm>
          <a:prstGeom prst="rect">
            <a:avLst/>
          </a:prstGeom>
          <a:noFill/>
        </p:spPr>
        <p:txBody>
          <a:bodyPr wrap="square" rtlCol="0">
            <a:spAutoFit/>
          </a:bodyPr>
          <a:lstStyle/>
          <a:p>
            <a:r>
              <a:rPr lang="fr-FR" sz="1400" u="sng" dirty="0" smtClean="0">
                <a:latin typeface="SimpleRonde" pitchFamily="2" charset="0"/>
              </a:rPr>
              <a:t>Dictées de la semaine 1</a:t>
            </a:r>
            <a:endParaRPr lang="fr-FR" sz="1400" u="sng" dirty="0">
              <a:latin typeface="SimpleRonde" pitchFamily="2" charset="0"/>
            </a:endParaRPr>
          </a:p>
        </p:txBody>
      </p:sp>
      <p:graphicFrame>
        <p:nvGraphicFramePr>
          <p:cNvPr id="10" name="Tableau 9"/>
          <p:cNvGraphicFramePr>
            <a:graphicFrameLocks noGrp="1"/>
          </p:cNvGraphicFramePr>
          <p:nvPr>
            <p:extLst>
              <p:ext uri="{D42A27DB-BD31-4B8C-83A1-F6EECF244321}">
                <p14:modId xmlns:p14="http://schemas.microsoft.com/office/powerpoint/2010/main" val="3335299079"/>
              </p:ext>
            </p:extLst>
          </p:nvPr>
        </p:nvGraphicFramePr>
        <p:xfrm>
          <a:off x="116632" y="6413688"/>
          <a:ext cx="6624735" cy="310896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a:t>
                      </a:r>
                      <a:r>
                        <a:rPr lang="fr-FR" sz="1100" dirty="0" smtClean="0">
                          <a:latin typeface="+mn-lt"/>
                        </a:rPr>
                        <a:t> : un aigle</a:t>
                      </a:r>
                      <a:r>
                        <a:rPr lang="fr-FR" sz="1100" baseline="0" dirty="0" smtClean="0">
                          <a:latin typeface="+mn-lt"/>
                        </a:rPr>
                        <a:t> – la tête – une aile – une queue – une pente</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baseline="0" dirty="0" smtClean="0">
                          <a:latin typeface="+mn-lt"/>
                        </a:rPr>
                        <a:t>Verbes</a:t>
                      </a:r>
                      <a:r>
                        <a:rPr lang="fr-FR" sz="1100" baseline="0" dirty="0" smtClean="0">
                          <a:latin typeface="+mn-lt"/>
                        </a:rPr>
                        <a:t> : apprendre – chasser – survoler.</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baseline="0" dirty="0" smtClean="0">
                          <a:latin typeface="+mn-lt"/>
                        </a:rPr>
                        <a:t>Adjectifs</a:t>
                      </a:r>
                      <a:r>
                        <a:rPr lang="fr-FR" sz="1100" baseline="0" dirty="0" smtClean="0">
                          <a:latin typeface="+mn-lt"/>
                        </a:rPr>
                        <a:t> : gros/grosse – long/longue – large – court/courte – arrondi(e).</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 invariables</a:t>
                      </a:r>
                      <a:r>
                        <a:rPr lang="fr-FR" sz="1100" b="1" baseline="0" dirty="0" smtClean="0">
                          <a:latin typeface="+mn-lt"/>
                        </a:rPr>
                        <a:t> </a:t>
                      </a:r>
                      <a:r>
                        <a:rPr lang="fr-FR" sz="1100" baseline="0" dirty="0" smtClean="0">
                          <a:latin typeface="+mn-lt"/>
                        </a:rPr>
                        <a:t>: assez – plutôt.</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200" b="1" u="sng" dirty="0" smtClean="0"/>
                        <a:t>Notions travaillées :</a:t>
                      </a:r>
                    </a:p>
                    <a:p>
                      <a:r>
                        <a:rPr lang="fr-FR" sz="1200" b="0" i="0" u="none" strike="noStrike" kern="1200" baseline="0" dirty="0" smtClean="0">
                          <a:solidFill>
                            <a:schemeClr val="dk1"/>
                          </a:solidFill>
                          <a:latin typeface="+mn-lt"/>
                          <a:ea typeface="+mn-ea"/>
                          <a:cs typeface="+mn-cs"/>
                        </a:rPr>
                        <a:t>* Pluriel en s </a:t>
                      </a:r>
                    </a:p>
                    <a:p>
                      <a:r>
                        <a:rPr lang="fr-FR" sz="1200" b="0" i="0" u="none" strike="noStrike" kern="1200" baseline="0" dirty="0" smtClean="0">
                          <a:solidFill>
                            <a:schemeClr val="dk1"/>
                          </a:solidFill>
                          <a:latin typeface="+mn-lt"/>
                          <a:ea typeface="+mn-ea"/>
                          <a:cs typeface="+mn-cs"/>
                        </a:rPr>
                        <a:t>* Accord GN </a:t>
                      </a:r>
                    </a:p>
                    <a:p>
                      <a:r>
                        <a:rPr lang="fr-FR" sz="1200" b="0" i="0" u="none" strike="noStrike" kern="1200" baseline="0" dirty="0" smtClean="0">
                          <a:solidFill>
                            <a:schemeClr val="dk1"/>
                          </a:solidFill>
                          <a:latin typeface="+mn-lt"/>
                          <a:ea typeface="+mn-ea"/>
                          <a:cs typeface="+mn-cs"/>
                        </a:rPr>
                        <a:t>* Accord sujet/verbe </a:t>
                      </a:r>
                    </a:p>
                    <a:p>
                      <a:r>
                        <a:rPr lang="fr-FR" sz="1200" b="0" i="0" u="none" strike="noStrike" kern="1200" baseline="0" dirty="0" smtClean="0">
                          <a:solidFill>
                            <a:schemeClr val="dk1"/>
                          </a:solidFill>
                          <a:latin typeface="+mn-lt"/>
                          <a:ea typeface="+mn-ea"/>
                          <a:cs typeface="+mn-cs"/>
                        </a:rPr>
                        <a:t>* Présent de l'indicatif (être et avoir)</a:t>
                      </a:r>
                    </a:p>
                    <a:p>
                      <a:r>
                        <a:rPr lang="fr-FR" sz="1200" b="0" i="0" u="none" strike="noStrike" kern="1200" baseline="0" dirty="0" smtClean="0">
                          <a:solidFill>
                            <a:schemeClr val="dk1"/>
                          </a:solidFill>
                          <a:latin typeface="+mn-lt"/>
                          <a:ea typeface="+mn-ea"/>
                          <a:cs typeface="+mn-cs"/>
                        </a:rPr>
                        <a:t>* Mots invariables </a:t>
                      </a:r>
                    </a:p>
                    <a:p>
                      <a:r>
                        <a:rPr lang="fr-FR" sz="1200" b="0" i="0" u="none" strike="noStrike" kern="1200" baseline="0" dirty="0" smtClean="0">
                          <a:solidFill>
                            <a:schemeClr val="dk1"/>
                          </a:solidFill>
                          <a:latin typeface="+mn-lt"/>
                          <a:ea typeface="+mn-ea"/>
                          <a:cs typeface="+mn-cs"/>
                        </a:rPr>
                        <a:t>* Homophones grammaticaux (a/à, et/est)</a:t>
                      </a:r>
                    </a:p>
                    <a:p>
                      <a:r>
                        <a:rPr lang="fr-FR" sz="1200" b="0" i="0" u="none" strike="noStrike" kern="1200" baseline="0" dirty="0" smtClean="0">
                          <a:solidFill>
                            <a:schemeClr val="dk1"/>
                          </a:solidFill>
                          <a:latin typeface="+mn-lt"/>
                          <a:ea typeface="+mn-ea"/>
                          <a:cs typeface="+mn-cs"/>
                        </a:rPr>
                        <a:t>* Infinitif ou participe passé</a:t>
                      </a:r>
                    </a:p>
                    <a:p>
                      <a:r>
                        <a:rPr lang="fr-FR" sz="1200" b="0" dirty="0" smtClean="0"/>
                        <a:t>* Participe présent</a:t>
                      </a:r>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b="0" i="0" u="none" strike="noStrike" kern="1200" baseline="0" dirty="0" smtClean="0">
                          <a:solidFill>
                            <a:schemeClr val="dk1"/>
                          </a:solidFill>
                          <a:latin typeface="+mn-lt"/>
                          <a:ea typeface="+mn-ea"/>
                          <a:cs typeface="+mn-cs"/>
                        </a:rPr>
                        <a:t>Les aigles ont une grosse tête. Leurs ailes sont longues et larges.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smtClean="0"/>
                        <a:t>L’aigle</a:t>
                      </a:r>
                      <a:r>
                        <a:rPr lang="fr-FR" sz="1200" baseline="0" dirty="0" smtClean="0"/>
                        <a:t> a une queue plutôt courte et assez arrondie.</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b="0" i="0" u="none" strike="noStrike" kern="1200" baseline="0" dirty="0" smtClean="0">
                          <a:solidFill>
                            <a:schemeClr val="dk1"/>
                          </a:solidFill>
                          <a:latin typeface="+mn-lt"/>
                          <a:ea typeface="+mn-ea"/>
                          <a:cs typeface="+mn-cs"/>
                        </a:rPr>
                        <a:t>L’aigle apprend à chasser en survolant la pente.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200" b="1" i="0" u="sng" strike="noStrike" kern="1200" baseline="0" dirty="0" smtClean="0">
                          <a:solidFill>
                            <a:schemeClr val="dk1"/>
                          </a:solidFill>
                          <a:latin typeface="+mn-lt"/>
                          <a:ea typeface="+mn-ea"/>
                          <a:cs typeface="+mn-cs"/>
                        </a:rPr>
                        <a:t>L’aigle</a:t>
                      </a:r>
                    </a:p>
                    <a:p>
                      <a:r>
                        <a:rPr lang="fr-FR" sz="1200" b="0" i="0" u="none" strike="noStrike" kern="1200" baseline="0" dirty="0" smtClean="0">
                          <a:solidFill>
                            <a:schemeClr val="dk1"/>
                          </a:solidFill>
                          <a:latin typeface="+mn-lt"/>
                          <a:ea typeface="+mn-ea"/>
                          <a:cs typeface="+mn-cs"/>
                        </a:rPr>
                        <a:t>L’aigle a une grosse tête. Ses ailes sont longues et larges. Il a une queue assez courte et plutôt arrondie. Il apprend à chasser en survolant les pentes.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grpSp>
        <p:nvGrpSpPr>
          <p:cNvPr id="11" name="Groupe 10"/>
          <p:cNvGrpSpPr/>
          <p:nvPr/>
        </p:nvGrpSpPr>
        <p:grpSpPr>
          <a:xfrm>
            <a:off x="116632" y="5643463"/>
            <a:ext cx="360040" cy="461665"/>
            <a:chOff x="116632" y="1352600"/>
            <a:chExt cx="360040" cy="461665"/>
          </a:xfrm>
        </p:grpSpPr>
        <p:sp>
          <p:nvSpPr>
            <p:cNvPr id="12" name="Ellipse 11"/>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ZoneTexte 13"/>
          <p:cNvSpPr txBox="1"/>
          <p:nvPr/>
        </p:nvSpPr>
        <p:spPr>
          <a:xfrm>
            <a:off x="476672" y="5787479"/>
            <a:ext cx="6192688" cy="307777"/>
          </a:xfrm>
          <a:prstGeom prst="rect">
            <a:avLst/>
          </a:prstGeom>
          <a:noFill/>
        </p:spPr>
        <p:txBody>
          <a:bodyPr wrap="square" rtlCol="0">
            <a:spAutoFit/>
          </a:bodyPr>
          <a:lstStyle/>
          <a:p>
            <a:r>
              <a:rPr lang="fr-FR" sz="1400" u="sng" dirty="0" smtClean="0">
                <a:latin typeface="SimpleRonde" pitchFamily="2" charset="0"/>
              </a:rPr>
              <a:t>Dictées de la semaine 2</a:t>
            </a:r>
            <a:endParaRPr lang="fr-FR" sz="1400" u="sng" dirty="0">
              <a:latin typeface="SimpleRonde" pitchFamily="2" charset="0"/>
            </a:endParaRPr>
          </a:p>
        </p:txBody>
      </p:sp>
    </p:spTree>
    <p:extLst>
      <p:ext uri="{BB962C8B-B14F-4D97-AF65-F5344CB8AC3E}">
        <p14:creationId xmlns:p14="http://schemas.microsoft.com/office/powerpoint/2010/main" val="18406462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0"/>
          </p:nvPr>
        </p:nvSpPr>
        <p:spPr/>
        <p:txBody>
          <a:bodyPr/>
          <a:lstStyle/>
          <a:p>
            <a:r>
              <a:rPr lang="fr-FR" dirty="0" smtClean="0"/>
              <a:t>Dictées de la période 4</a:t>
            </a:r>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2454089194"/>
              </p:ext>
            </p:extLst>
          </p:nvPr>
        </p:nvGraphicFramePr>
        <p:xfrm>
          <a:off x="116632" y="2132072"/>
          <a:ext cx="6624735" cy="347472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a:t>
                      </a:r>
                      <a:r>
                        <a:rPr lang="fr-FR" sz="1100" dirty="0" smtClean="0">
                          <a:latin typeface="+mn-lt"/>
                        </a:rPr>
                        <a:t> </a:t>
                      </a:r>
                      <a:r>
                        <a:rPr lang="fr-FR" sz="1100" b="1" dirty="0" smtClean="0">
                          <a:latin typeface="+mn-lt"/>
                        </a:rPr>
                        <a:t>:</a:t>
                      </a:r>
                      <a:r>
                        <a:rPr lang="fr-FR" sz="1100" dirty="0" smtClean="0">
                          <a:latin typeface="+mn-lt"/>
                        </a:rPr>
                        <a:t> un Européen - un continent -</a:t>
                      </a:r>
                      <a:r>
                        <a:rPr lang="fr-FR" sz="1100" baseline="0" dirty="0" smtClean="0">
                          <a:latin typeface="+mn-lt"/>
                        </a:rPr>
                        <a:t> un équilibre - une ile - une espèce -un kangourou - un amateur - de l’herbage - une étendue - un pâturage.</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Adjectifs</a:t>
                      </a:r>
                      <a:r>
                        <a:rPr lang="fr-FR" sz="1100" dirty="0" smtClean="0">
                          <a:latin typeface="+mn-lt"/>
                        </a:rPr>
                        <a:t> </a:t>
                      </a:r>
                      <a:r>
                        <a:rPr lang="fr-FR" sz="1100" b="1" dirty="0" smtClean="0">
                          <a:latin typeface="+mn-lt"/>
                        </a:rPr>
                        <a:t>:</a:t>
                      </a:r>
                      <a:r>
                        <a:rPr lang="fr-FR" sz="1100" dirty="0" smtClean="0">
                          <a:latin typeface="+mn-lt"/>
                        </a:rPr>
                        <a:t> australien/australienne - naturel/naturelle</a:t>
                      </a:r>
                      <a:r>
                        <a:rPr lang="fr-FR" sz="1100" baseline="0" dirty="0" smtClean="0">
                          <a:latin typeface="+mn-lt"/>
                        </a:rPr>
                        <a:t> - </a:t>
                      </a:r>
                      <a:r>
                        <a:rPr lang="fr-FR" sz="1100" i="1" baseline="0" dirty="0" smtClean="0">
                          <a:latin typeface="+mn-lt"/>
                        </a:rPr>
                        <a:t>grand(e)</a:t>
                      </a:r>
                      <a:r>
                        <a:rPr lang="fr-FR" sz="1100" baseline="0" dirty="0" smtClean="0">
                          <a:latin typeface="+mn-lt"/>
                        </a:rPr>
                        <a:t> - immense.</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Verbes</a:t>
                      </a:r>
                      <a:r>
                        <a:rPr lang="fr-FR" sz="1100" dirty="0" smtClean="0">
                          <a:latin typeface="+mn-lt"/>
                        </a:rPr>
                        <a:t> </a:t>
                      </a:r>
                      <a:r>
                        <a:rPr lang="fr-FR" sz="1100" b="1" dirty="0" smtClean="0">
                          <a:latin typeface="+mn-lt"/>
                        </a:rPr>
                        <a:t>:</a:t>
                      </a:r>
                      <a:r>
                        <a:rPr lang="fr-FR" sz="1100" dirty="0" smtClean="0">
                          <a:latin typeface="+mn-lt"/>
                        </a:rPr>
                        <a:t> arriver - bouleverser</a:t>
                      </a:r>
                      <a:r>
                        <a:rPr lang="fr-FR" sz="1100" baseline="0" dirty="0" smtClean="0">
                          <a:latin typeface="+mn-lt"/>
                        </a:rPr>
                        <a:t> - disparaitre - menacer - proliférer</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a:t>
                      </a:r>
                      <a:r>
                        <a:rPr lang="fr-FR" sz="1100" dirty="0" smtClean="0">
                          <a:latin typeface="+mn-lt"/>
                        </a:rPr>
                        <a:t> </a:t>
                      </a:r>
                      <a:r>
                        <a:rPr lang="fr-FR" sz="1100" b="1" dirty="0" smtClean="0">
                          <a:latin typeface="+mn-lt"/>
                        </a:rPr>
                        <a:t>invariables</a:t>
                      </a:r>
                      <a:r>
                        <a:rPr lang="fr-FR" sz="1100" dirty="0" smtClean="0">
                          <a:latin typeface="+mn-lt"/>
                        </a:rPr>
                        <a:t> </a:t>
                      </a:r>
                      <a:r>
                        <a:rPr lang="fr-FR" sz="1100" b="1" dirty="0" smtClean="0">
                          <a:latin typeface="+mn-lt"/>
                        </a:rPr>
                        <a:t>:</a:t>
                      </a:r>
                      <a:r>
                        <a:rPr lang="fr-FR" sz="1100" dirty="0" smtClean="0">
                          <a:latin typeface="+mn-lt"/>
                        </a:rPr>
                        <a:t> </a:t>
                      </a:r>
                      <a:r>
                        <a:rPr lang="fr-FR" sz="1100" i="1" dirty="0" smtClean="0">
                          <a:latin typeface="+mn-lt"/>
                        </a:rPr>
                        <a:t>quand</a:t>
                      </a:r>
                      <a:r>
                        <a:rPr lang="fr-FR" sz="1100" dirty="0" smtClean="0">
                          <a:latin typeface="+mn-lt"/>
                        </a:rPr>
                        <a:t> - </a:t>
                      </a:r>
                      <a:r>
                        <a:rPr lang="fr-FR" sz="1100" i="1" dirty="0" smtClean="0">
                          <a:latin typeface="+mn-lt"/>
                        </a:rPr>
                        <a:t>sur</a:t>
                      </a:r>
                      <a:r>
                        <a:rPr lang="fr-FR" sz="1100" dirty="0" smtClean="0">
                          <a:latin typeface="+mn-lt"/>
                        </a:rPr>
                        <a:t> - en revanche</a:t>
                      </a:r>
                      <a:r>
                        <a:rPr lang="fr-FR" sz="1100" baseline="0" dirty="0" smtClean="0">
                          <a:latin typeface="+mn-lt"/>
                        </a:rPr>
                        <a:t>.</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200" b="1" u="sng" dirty="0" smtClean="0"/>
                        <a:t>Notions travaillées :</a:t>
                      </a:r>
                    </a:p>
                    <a:p>
                      <a:r>
                        <a:rPr lang="fr-FR" sz="1200" b="0" i="0" u="none" strike="noStrike" kern="1200" baseline="0" dirty="0" smtClean="0">
                          <a:solidFill>
                            <a:schemeClr val="dk1"/>
                          </a:solidFill>
                          <a:latin typeface="+mn-lt"/>
                          <a:ea typeface="+mn-ea"/>
                          <a:cs typeface="+mn-cs"/>
                        </a:rPr>
                        <a:t>* Accord GN </a:t>
                      </a:r>
                    </a:p>
                    <a:p>
                      <a:r>
                        <a:rPr lang="fr-FR" sz="1200" b="0" i="0" u="none" strike="noStrike" kern="1200" baseline="0" dirty="0" smtClean="0">
                          <a:solidFill>
                            <a:schemeClr val="dk1"/>
                          </a:solidFill>
                          <a:latin typeface="+mn-lt"/>
                          <a:ea typeface="+mn-ea"/>
                          <a:cs typeface="+mn-cs"/>
                        </a:rPr>
                        <a:t>* Accord des adjectifs</a:t>
                      </a:r>
                    </a:p>
                    <a:p>
                      <a:r>
                        <a:rPr lang="fr-FR" sz="1200" b="0" i="0" u="none" strike="noStrike" kern="1200" baseline="0" dirty="0" smtClean="0">
                          <a:solidFill>
                            <a:schemeClr val="dk1"/>
                          </a:solidFill>
                          <a:latin typeface="+mn-lt"/>
                          <a:ea typeface="+mn-ea"/>
                          <a:cs typeface="+mn-cs"/>
                        </a:rPr>
                        <a:t>* Accord sujet/verbe </a:t>
                      </a:r>
                    </a:p>
                    <a:p>
                      <a:r>
                        <a:rPr lang="fr-FR" sz="1200" b="0" i="0" u="none" strike="noStrike" kern="1200" baseline="0" dirty="0" smtClean="0">
                          <a:solidFill>
                            <a:schemeClr val="dk1"/>
                          </a:solidFill>
                          <a:latin typeface="+mn-lt"/>
                          <a:ea typeface="+mn-ea"/>
                          <a:cs typeface="+mn-cs"/>
                        </a:rPr>
                        <a:t>* Passé composé</a:t>
                      </a:r>
                    </a:p>
                    <a:p>
                      <a:r>
                        <a:rPr lang="fr-FR" sz="1200" b="0" i="0" u="none" strike="noStrike" kern="1200" baseline="0" dirty="0" smtClean="0">
                          <a:solidFill>
                            <a:schemeClr val="dk1"/>
                          </a:solidFill>
                          <a:latin typeface="+mn-lt"/>
                          <a:ea typeface="+mn-ea"/>
                          <a:cs typeface="+mn-cs"/>
                        </a:rPr>
                        <a:t>* Mots invariables </a:t>
                      </a:r>
                    </a:p>
                    <a:p>
                      <a:r>
                        <a:rPr lang="fr-FR" sz="1200" b="0" i="0" u="none" strike="noStrike" kern="1200" baseline="0" dirty="0" smtClean="0">
                          <a:solidFill>
                            <a:schemeClr val="dk1"/>
                          </a:solidFill>
                          <a:latin typeface="+mn-lt"/>
                          <a:ea typeface="+mn-ea"/>
                          <a:cs typeface="+mn-cs"/>
                        </a:rPr>
                        <a:t>* Homophones grammaticaux (à/a, et/est, on/ont)</a:t>
                      </a:r>
                    </a:p>
                    <a:p>
                      <a:r>
                        <a:rPr lang="fr-FR" sz="1200" b="0" i="0" u="none" strike="noStrike" kern="1200" baseline="0" dirty="0" smtClean="0">
                          <a:solidFill>
                            <a:schemeClr val="dk1"/>
                          </a:solidFill>
                          <a:latin typeface="+mn-lt"/>
                          <a:ea typeface="+mn-ea"/>
                          <a:cs typeface="+mn-cs"/>
                        </a:rPr>
                        <a:t>* Accord du participe passé avec être</a:t>
                      </a:r>
                    </a:p>
                    <a:p>
                      <a:r>
                        <a:rPr lang="fr-FR" sz="1200" b="0" i="0" u="none" strike="noStrike" kern="1200" baseline="0" dirty="0" smtClean="0">
                          <a:solidFill>
                            <a:schemeClr val="dk1"/>
                          </a:solidFill>
                          <a:latin typeface="+mn-lt"/>
                          <a:ea typeface="+mn-ea"/>
                          <a:cs typeface="+mn-cs"/>
                        </a:rPr>
                        <a:t>	</a:t>
                      </a:r>
                    </a:p>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L’équilibre naturel du continent australien a été bouleversé quand les Européens sont arrivés.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smtClean="0"/>
                        <a:t>De nombreuses espèces de kangourous</a:t>
                      </a:r>
                      <a:r>
                        <a:rPr lang="fr-FR" sz="1200" baseline="0" dirty="0" smtClean="0"/>
                        <a:t> ont disparu et une autre est menacée.</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smtClean="0"/>
                        <a:t>En revanche, l’immense étendue de pâturages des moutons a profité aux grands</a:t>
                      </a:r>
                      <a:r>
                        <a:rPr lang="fr-FR" sz="1200" baseline="0" dirty="0" smtClean="0"/>
                        <a:t> kangourous qui ont proliféré.</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200" b="1" u="sng" dirty="0" smtClean="0"/>
                        <a:t>Des kangourous et des hommes</a:t>
                      </a:r>
                    </a:p>
                    <a:p>
                      <a:r>
                        <a:rPr lang="fr-FR" sz="1200" dirty="0" smtClean="0"/>
                        <a:t>Quand les Européens sont arrivés sur</a:t>
                      </a:r>
                      <a:r>
                        <a:rPr lang="fr-FR" sz="1200" baseline="0" dirty="0" smtClean="0"/>
                        <a:t> le continent australien, l’équilibre naturel de l’ile a été bouleversé. Des espèces de kangourous ont disparu, d’autres sont menacées. En revanche, les grands kangourous, amateurs d’herbages, ont profité des immenses étendues de pâturages des moutons et ont proliféré.</a:t>
                      </a:r>
                      <a:endParaRPr lang="fr-FR"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grpSp>
        <p:nvGrpSpPr>
          <p:cNvPr id="6" name="Groupe 5"/>
          <p:cNvGrpSpPr/>
          <p:nvPr/>
        </p:nvGrpSpPr>
        <p:grpSpPr>
          <a:xfrm>
            <a:off x="116632" y="1394991"/>
            <a:ext cx="360040" cy="461665"/>
            <a:chOff x="116632" y="1352600"/>
            <a:chExt cx="360040" cy="461665"/>
          </a:xfrm>
        </p:grpSpPr>
        <p:sp>
          <p:nvSpPr>
            <p:cNvPr id="7" name="Ellipse 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9" name="ZoneTexte 8"/>
          <p:cNvSpPr txBox="1"/>
          <p:nvPr/>
        </p:nvSpPr>
        <p:spPr>
          <a:xfrm>
            <a:off x="476672" y="1539007"/>
            <a:ext cx="6192688" cy="307777"/>
          </a:xfrm>
          <a:prstGeom prst="rect">
            <a:avLst/>
          </a:prstGeom>
          <a:noFill/>
        </p:spPr>
        <p:txBody>
          <a:bodyPr wrap="square" rtlCol="0">
            <a:spAutoFit/>
          </a:bodyPr>
          <a:lstStyle/>
          <a:p>
            <a:r>
              <a:rPr lang="fr-FR" sz="1400" u="sng" dirty="0" smtClean="0">
                <a:latin typeface="SimpleRonde" pitchFamily="2" charset="0"/>
              </a:rPr>
              <a:t>Dictées de la semaine 1</a:t>
            </a:r>
            <a:endParaRPr lang="fr-FR" sz="1400" u="sng" dirty="0">
              <a:latin typeface="SimpleRonde" pitchFamily="2" charset="0"/>
            </a:endParaRPr>
          </a:p>
        </p:txBody>
      </p:sp>
      <p:graphicFrame>
        <p:nvGraphicFramePr>
          <p:cNvPr id="10" name="Tableau 9"/>
          <p:cNvGraphicFramePr>
            <a:graphicFrameLocks noGrp="1"/>
          </p:cNvGraphicFramePr>
          <p:nvPr>
            <p:extLst>
              <p:ext uri="{D42A27DB-BD31-4B8C-83A1-F6EECF244321}">
                <p14:modId xmlns:p14="http://schemas.microsoft.com/office/powerpoint/2010/main" val="3917781326"/>
              </p:ext>
            </p:extLst>
          </p:nvPr>
        </p:nvGraphicFramePr>
        <p:xfrm>
          <a:off x="116632" y="6249144"/>
          <a:ext cx="6624735" cy="347472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a:t>
                      </a:r>
                      <a:r>
                        <a:rPr lang="fr-FR" sz="1100" dirty="0" smtClean="0">
                          <a:latin typeface="+mn-lt"/>
                        </a:rPr>
                        <a:t> </a:t>
                      </a:r>
                      <a:r>
                        <a:rPr lang="fr-FR" sz="1100" b="1" dirty="0" smtClean="0">
                          <a:latin typeface="+mn-lt"/>
                        </a:rPr>
                        <a:t>:</a:t>
                      </a:r>
                      <a:r>
                        <a:rPr lang="fr-FR" sz="1100" dirty="0" smtClean="0">
                          <a:latin typeface="+mn-lt"/>
                        </a:rPr>
                        <a:t> la colère</a:t>
                      </a:r>
                      <a:r>
                        <a:rPr lang="fr-FR" sz="1100" baseline="0" dirty="0" smtClean="0">
                          <a:latin typeface="+mn-lt"/>
                        </a:rPr>
                        <a:t> - un mot - un coup - une raison - une injustice - un exemple.</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Adjectifs</a:t>
                      </a:r>
                      <a:r>
                        <a:rPr lang="fr-FR" sz="1100" dirty="0" smtClean="0">
                          <a:latin typeface="+mn-lt"/>
                        </a:rPr>
                        <a:t> </a:t>
                      </a:r>
                      <a:r>
                        <a:rPr lang="fr-FR" sz="1100" b="1" dirty="0" smtClean="0">
                          <a:latin typeface="+mn-lt"/>
                        </a:rPr>
                        <a:t>:</a:t>
                      </a:r>
                      <a:r>
                        <a:rPr lang="fr-FR" sz="1100" dirty="0" smtClean="0">
                          <a:latin typeface="+mn-lt"/>
                        </a:rPr>
                        <a:t> </a:t>
                      </a:r>
                      <a:r>
                        <a:rPr lang="fr-FR" sz="1100" i="1" dirty="0" smtClean="0">
                          <a:latin typeface="+mn-lt"/>
                        </a:rPr>
                        <a:t>petit(e)</a:t>
                      </a:r>
                      <a:r>
                        <a:rPr lang="fr-FR" sz="1100" dirty="0" smtClean="0">
                          <a:latin typeface="+mn-lt"/>
                        </a:rPr>
                        <a:t> - capable</a:t>
                      </a:r>
                      <a:r>
                        <a:rPr lang="fr-FR" sz="1100" baseline="0" dirty="0" smtClean="0">
                          <a:latin typeface="+mn-lt"/>
                        </a:rPr>
                        <a:t> - </a:t>
                      </a:r>
                      <a:r>
                        <a:rPr lang="fr-FR" sz="1100" i="1" baseline="0" dirty="0" smtClean="0">
                          <a:latin typeface="+mn-lt"/>
                        </a:rPr>
                        <a:t>nombreux/nombreuse</a:t>
                      </a:r>
                      <a:r>
                        <a:rPr lang="fr-FR" sz="1100" baseline="0" dirty="0" smtClean="0">
                          <a:latin typeface="+mn-lt"/>
                        </a:rPr>
                        <a:t>.</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Verbes</a:t>
                      </a:r>
                      <a:r>
                        <a:rPr lang="fr-FR" sz="1100" dirty="0" smtClean="0">
                          <a:latin typeface="+mn-lt"/>
                        </a:rPr>
                        <a:t> </a:t>
                      </a:r>
                      <a:r>
                        <a:rPr lang="fr-FR" sz="1100" b="1" dirty="0" smtClean="0">
                          <a:latin typeface="+mn-lt"/>
                        </a:rPr>
                        <a:t>:</a:t>
                      </a:r>
                      <a:r>
                        <a:rPr lang="fr-FR" sz="1100" dirty="0" smtClean="0">
                          <a:latin typeface="+mn-lt"/>
                        </a:rPr>
                        <a:t> comprendre - </a:t>
                      </a:r>
                      <a:r>
                        <a:rPr lang="fr-FR" sz="1100" baseline="0" dirty="0" smtClean="0">
                          <a:latin typeface="+mn-lt"/>
                        </a:rPr>
                        <a:t>faire - grandir - exprimer - se mettre.</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a:t>
                      </a:r>
                      <a:r>
                        <a:rPr lang="fr-FR" sz="1100" dirty="0" smtClean="0">
                          <a:latin typeface="+mn-lt"/>
                        </a:rPr>
                        <a:t> </a:t>
                      </a:r>
                      <a:r>
                        <a:rPr lang="fr-FR" sz="1100" b="1" dirty="0" smtClean="0">
                          <a:latin typeface="+mn-lt"/>
                        </a:rPr>
                        <a:t>invariables</a:t>
                      </a:r>
                      <a:r>
                        <a:rPr lang="fr-FR" sz="1100" dirty="0" smtClean="0">
                          <a:latin typeface="+mn-lt"/>
                        </a:rPr>
                        <a:t> </a:t>
                      </a:r>
                      <a:r>
                        <a:rPr lang="fr-FR" sz="1100" b="1" dirty="0" smtClean="0">
                          <a:latin typeface="+mn-lt"/>
                        </a:rPr>
                        <a:t>:</a:t>
                      </a:r>
                      <a:r>
                        <a:rPr lang="fr-FR" sz="1100" dirty="0" smtClean="0">
                          <a:latin typeface="+mn-lt"/>
                        </a:rPr>
                        <a:t> </a:t>
                      </a:r>
                      <a:r>
                        <a:rPr lang="fr-FR" sz="1100" i="1" dirty="0" smtClean="0">
                          <a:latin typeface="+mn-lt"/>
                        </a:rPr>
                        <a:t>quand</a:t>
                      </a:r>
                      <a:r>
                        <a:rPr lang="fr-FR" sz="1100" dirty="0" smtClean="0">
                          <a:latin typeface="+mn-lt"/>
                        </a:rPr>
                        <a:t> - pourquoi - toujours - alors -</a:t>
                      </a:r>
                      <a:r>
                        <a:rPr lang="fr-FR" sz="1100" baseline="0" dirty="0" smtClean="0">
                          <a:latin typeface="+mn-lt"/>
                        </a:rPr>
                        <a:t> puis - </a:t>
                      </a:r>
                      <a:r>
                        <a:rPr lang="fr-FR" sz="1100" i="1" baseline="0" dirty="0" smtClean="0">
                          <a:latin typeface="+mn-lt"/>
                        </a:rPr>
                        <a:t>avec</a:t>
                      </a:r>
                      <a:r>
                        <a:rPr lang="fr-FR" sz="1100" baseline="0" dirty="0" smtClean="0">
                          <a:latin typeface="+mn-lt"/>
                        </a:rPr>
                        <a:t> -</a:t>
                      </a:r>
                      <a:r>
                        <a:rPr lang="fr-FR" sz="1100" i="1" baseline="0" dirty="0" smtClean="0">
                          <a:latin typeface="+mn-lt"/>
                        </a:rPr>
                        <a:t>plutôt</a:t>
                      </a:r>
                      <a:r>
                        <a:rPr lang="fr-FR" sz="1100" baseline="0" dirty="0" smtClean="0">
                          <a:latin typeface="+mn-lt"/>
                        </a:rPr>
                        <a:t>.</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200" b="1" u="sng" dirty="0" smtClean="0"/>
                        <a:t>Notions travaillées :</a:t>
                      </a:r>
                    </a:p>
                    <a:p>
                      <a:r>
                        <a:rPr lang="fr-FR" sz="1200" b="0" i="0" u="none" strike="noStrike" kern="1200" baseline="0" dirty="0" smtClean="0">
                          <a:solidFill>
                            <a:schemeClr val="dk1"/>
                          </a:solidFill>
                          <a:latin typeface="+mn-lt"/>
                          <a:ea typeface="+mn-ea"/>
                          <a:cs typeface="+mn-cs"/>
                        </a:rPr>
                        <a:t>* Pluriel en s </a:t>
                      </a:r>
                    </a:p>
                    <a:p>
                      <a:r>
                        <a:rPr lang="fr-FR" sz="1200" b="0" i="0" u="none" strike="noStrike" kern="1200" baseline="0" dirty="0" smtClean="0">
                          <a:solidFill>
                            <a:schemeClr val="dk1"/>
                          </a:solidFill>
                          <a:latin typeface="+mn-lt"/>
                          <a:ea typeface="+mn-ea"/>
                          <a:cs typeface="+mn-cs"/>
                        </a:rPr>
                        <a:t>* Accord GN </a:t>
                      </a:r>
                    </a:p>
                    <a:p>
                      <a:r>
                        <a:rPr lang="fr-FR" sz="1200" b="0" i="0" u="none" strike="noStrike" kern="1200" baseline="0" dirty="0" smtClean="0">
                          <a:solidFill>
                            <a:schemeClr val="dk1"/>
                          </a:solidFill>
                          <a:latin typeface="+mn-lt"/>
                          <a:ea typeface="+mn-ea"/>
                          <a:cs typeface="+mn-cs"/>
                        </a:rPr>
                        <a:t>* Accord sujet/verbe </a:t>
                      </a:r>
                    </a:p>
                    <a:p>
                      <a:r>
                        <a:rPr lang="fr-FR" sz="1200" b="0" i="0" u="none" strike="noStrike" kern="1200" baseline="0" dirty="0" smtClean="0">
                          <a:solidFill>
                            <a:schemeClr val="dk1"/>
                          </a:solidFill>
                          <a:latin typeface="+mn-lt"/>
                          <a:ea typeface="+mn-ea"/>
                          <a:cs typeface="+mn-cs"/>
                        </a:rPr>
                        <a:t>* Imparfait de l'indicatif </a:t>
                      </a:r>
                    </a:p>
                    <a:p>
                      <a:r>
                        <a:rPr lang="fr-FR" sz="1200" b="0" i="0" u="none" strike="noStrike" kern="1200" baseline="0" dirty="0" smtClean="0">
                          <a:solidFill>
                            <a:schemeClr val="dk1"/>
                          </a:solidFill>
                          <a:latin typeface="+mn-lt"/>
                          <a:ea typeface="+mn-ea"/>
                          <a:cs typeface="+mn-cs"/>
                        </a:rPr>
                        <a:t>* Passé composé</a:t>
                      </a:r>
                    </a:p>
                    <a:p>
                      <a:r>
                        <a:rPr lang="fr-FR" sz="1200" b="0" i="0" u="none" strike="noStrike" kern="1200" baseline="0" dirty="0" smtClean="0">
                          <a:solidFill>
                            <a:schemeClr val="dk1"/>
                          </a:solidFill>
                          <a:latin typeface="+mn-lt"/>
                          <a:ea typeface="+mn-ea"/>
                          <a:cs typeface="+mn-cs"/>
                        </a:rPr>
                        <a:t>* Mots invariables </a:t>
                      </a:r>
                    </a:p>
                    <a:p>
                      <a:r>
                        <a:rPr lang="fr-FR" sz="1200" b="0" i="0" u="none" strike="noStrike" kern="1200" baseline="0" dirty="0" smtClean="0">
                          <a:solidFill>
                            <a:schemeClr val="dk1"/>
                          </a:solidFill>
                          <a:latin typeface="+mn-lt"/>
                          <a:ea typeface="+mn-ea"/>
                          <a:cs typeface="+mn-cs"/>
                        </a:rPr>
                        <a:t>* Homophones grammaticaux (et/est)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b="0" i="0" u="none" strike="noStrike" kern="1200" baseline="0" dirty="0" smtClean="0">
                          <a:solidFill>
                            <a:schemeClr val="dk1"/>
                          </a:solidFill>
                          <a:latin typeface="+mn-lt"/>
                          <a:ea typeface="+mn-ea"/>
                          <a:cs typeface="+mn-cs"/>
                        </a:rPr>
                        <a:t>Quand j’étais petite, je faisais des grosses colères parce que je ne pouvais pas avoir ce que je voulais.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smtClean="0"/>
                        <a:t>J’exprimais ma colère avec des coups plutôt qu’avec</a:t>
                      </a:r>
                      <a:r>
                        <a:rPr lang="fr-FR" sz="1200" baseline="0" dirty="0" smtClean="0"/>
                        <a:t> des mots et puis, j’ai grandi.</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b="0" i="0" u="none" strike="noStrike" kern="1200" baseline="0" dirty="0" smtClean="0">
                          <a:solidFill>
                            <a:schemeClr val="dk1"/>
                          </a:solidFill>
                          <a:latin typeface="+mn-lt"/>
                          <a:ea typeface="+mn-ea"/>
                          <a:cs typeface="+mn-cs"/>
                        </a:rPr>
                        <a:t>Il y a de nombreuses raisons de se mettre en colère, comme l’injustice par exemple.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200" b="1" i="0" u="sng" strike="noStrike" kern="1200" baseline="0" dirty="0" smtClean="0">
                          <a:solidFill>
                            <a:schemeClr val="dk1"/>
                          </a:solidFill>
                          <a:latin typeface="+mn-lt"/>
                          <a:ea typeface="+mn-ea"/>
                          <a:cs typeface="+mn-cs"/>
                        </a:rPr>
                        <a:t>La colère</a:t>
                      </a:r>
                    </a:p>
                    <a:p>
                      <a:r>
                        <a:rPr lang="fr-FR" sz="1200" b="0" i="0" u="none" strike="noStrike" kern="1200" baseline="0" dirty="0" smtClean="0">
                          <a:solidFill>
                            <a:schemeClr val="dk1"/>
                          </a:solidFill>
                          <a:latin typeface="+mn-lt"/>
                          <a:ea typeface="+mn-ea"/>
                          <a:cs typeface="+mn-cs"/>
                        </a:rPr>
                        <a:t>Quand j’étais petit, je ne comprenais pas pourquoi je ne pouvais pas toujours avoir ce que je voulais ; alors, je faisais une colère. Et puis, j’ai grandi et je suis devenu capable d’exprimer ma colère avec des mots plutôt qu’avec des coups. Les raisons de se mettre en colère sont nombreuses, l’injustice par exemple en est une.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grpSp>
        <p:nvGrpSpPr>
          <p:cNvPr id="11" name="Groupe 10"/>
          <p:cNvGrpSpPr/>
          <p:nvPr/>
        </p:nvGrpSpPr>
        <p:grpSpPr>
          <a:xfrm>
            <a:off x="116632" y="5643463"/>
            <a:ext cx="360040" cy="461665"/>
            <a:chOff x="116632" y="1352600"/>
            <a:chExt cx="360040" cy="461665"/>
          </a:xfrm>
        </p:grpSpPr>
        <p:sp>
          <p:nvSpPr>
            <p:cNvPr id="12" name="Ellipse 11"/>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ZoneTexte 13"/>
          <p:cNvSpPr txBox="1"/>
          <p:nvPr/>
        </p:nvSpPr>
        <p:spPr>
          <a:xfrm>
            <a:off x="476672" y="5787479"/>
            <a:ext cx="6192688" cy="307777"/>
          </a:xfrm>
          <a:prstGeom prst="rect">
            <a:avLst/>
          </a:prstGeom>
          <a:noFill/>
        </p:spPr>
        <p:txBody>
          <a:bodyPr wrap="square" rtlCol="0">
            <a:spAutoFit/>
          </a:bodyPr>
          <a:lstStyle/>
          <a:p>
            <a:r>
              <a:rPr lang="fr-FR" sz="1400" u="sng" dirty="0" smtClean="0">
                <a:latin typeface="SimpleRonde" pitchFamily="2" charset="0"/>
              </a:rPr>
              <a:t>Dictées de la semaine 2</a:t>
            </a:r>
            <a:endParaRPr lang="fr-FR" sz="1400" u="sng" dirty="0">
              <a:latin typeface="SimpleRonde" pitchFamily="2" charset="0"/>
            </a:endParaRPr>
          </a:p>
        </p:txBody>
      </p:sp>
    </p:spTree>
    <p:extLst>
      <p:ext uri="{BB962C8B-B14F-4D97-AF65-F5344CB8AC3E}">
        <p14:creationId xmlns:p14="http://schemas.microsoft.com/office/powerpoint/2010/main" val="2574094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0"/>
          </p:nvPr>
        </p:nvSpPr>
        <p:spPr/>
        <p:txBody>
          <a:bodyPr/>
          <a:lstStyle/>
          <a:p>
            <a:r>
              <a:rPr lang="fr-FR" dirty="0" smtClean="0"/>
              <a:t>Dictées de la période 4</a:t>
            </a:r>
            <a:endParaRPr lang="fr-FR" dirty="0"/>
          </a:p>
        </p:txBody>
      </p:sp>
      <p:grpSp>
        <p:nvGrpSpPr>
          <p:cNvPr id="6" name="Groupe 5"/>
          <p:cNvGrpSpPr/>
          <p:nvPr/>
        </p:nvGrpSpPr>
        <p:grpSpPr>
          <a:xfrm>
            <a:off x="116632" y="1136576"/>
            <a:ext cx="360040" cy="461665"/>
            <a:chOff x="116632" y="1352600"/>
            <a:chExt cx="360040" cy="461665"/>
          </a:xfrm>
        </p:grpSpPr>
        <p:sp>
          <p:nvSpPr>
            <p:cNvPr id="7" name="Ellipse 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9" name="ZoneTexte 8"/>
          <p:cNvSpPr txBox="1"/>
          <p:nvPr/>
        </p:nvSpPr>
        <p:spPr>
          <a:xfrm>
            <a:off x="476672" y="1280592"/>
            <a:ext cx="6192688" cy="307777"/>
          </a:xfrm>
          <a:prstGeom prst="rect">
            <a:avLst/>
          </a:prstGeom>
          <a:noFill/>
        </p:spPr>
        <p:txBody>
          <a:bodyPr wrap="square" rtlCol="0">
            <a:spAutoFit/>
          </a:bodyPr>
          <a:lstStyle/>
          <a:p>
            <a:r>
              <a:rPr lang="fr-FR" sz="1400" u="sng" dirty="0" smtClean="0">
                <a:latin typeface="SimpleRonde" pitchFamily="2" charset="0"/>
              </a:rPr>
              <a:t>Dictées de la semaine 3</a:t>
            </a:r>
            <a:endParaRPr lang="fr-FR" sz="1400" u="sng" dirty="0">
              <a:latin typeface="SimpleRonde" pitchFamily="2" charset="0"/>
            </a:endParaRPr>
          </a:p>
        </p:txBody>
      </p:sp>
      <p:grpSp>
        <p:nvGrpSpPr>
          <p:cNvPr id="11" name="Groupe 10"/>
          <p:cNvGrpSpPr/>
          <p:nvPr/>
        </p:nvGrpSpPr>
        <p:grpSpPr>
          <a:xfrm>
            <a:off x="116632" y="5457056"/>
            <a:ext cx="360040" cy="461665"/>
            <a:chOff x="116632" y="1352600"/>
            <a:chExt cx="360040" cy="461665"/>
          </a:xfrm>
        </p:grpSpPr>
        <p:sp>
          <p:nvSpPr>
            <p:cNvPr id="12" name="Ellipse 11"/>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4</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ZoneTexte 13"/>
          <p:cNvSpPr txBox="1"/>
          <p:nvPr/>
        </p:nvSpPr>
        <p:spPr>
          <a:xfrm>
            <a:off x="476672" y="5601072"/>
            <a:ext cx="6192688" cy="307777"/>
          </a:xfrm>
          <a:prstGeom prst="rect">
            <a:avLst/>
          </a:prstGeom>
          <a:noFill/>
        </p:spPr>
        <p:txBody>
          <a:bodyPr wrap="square" rtlCol="0">
            <a:spAutoFit/>
          </a:bodyPr>
          <a:lstStyle/>
          <a:p>
            <a:r>
              <a:rPr lang="fr-FR" sz="1400" u="sng" dirty="0" smtClean="0">
                <a:latin typeface="SimpleRonde" pitchFamily="2" charset="0"/>
              </a:rPr>
              <a:t>Dictées de la semaine 4</a:t>
            </a:r>
            <a:endParaRPr lang="fr-FR" sz="1400" u="sng" dirty="0">
              <a:latin typeface="SimpleRonde" pitchFamily="2" charset="0"/>
            </a:endParaRPr>
          </a:p>
        </p:txBody>
      </p:sp>
      <p:graphicFrame>
        <p:nvGraphicFramePr>
          <p:cNvPr id="15" name="Tableau 14"/>
          <p:cNvGraphicFramePr>
            <a:graphicFrameLocks noGrp="1"/>
          </p:cNvGraphicFramePr>
          <p:nvPr>
            <p:extLst>
              <p:ext uri="{D42A27DB-BD31-4B8C-83A1-F6EECF244321}">
                <p14:modId xmlns:p14="http://schemas.microsoft.com/office/powerpoint/2010/main" val="1202794363"/>
              </p:ext>
            </p:extLst>
          </p:nvPr>
        </p:nvGraphicFramePr>
        <p:xfrm>
          <a:off x="116632" y="1712640"/>
          <a:ext cx="6624735" cy="303784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a:t>
                      </a:r>
                      <a:r>
                        <a:rPr lang="fr-FR" sz="1100" dirty="0" smtClean="0">
                          <a:latin typeface="+mn-lt"/>
                        </a:rPr>
                        <a:t> </a:t>
                      </a:r>
                      <a:r>
                        <a:rPr lang="fr-FR" sz="1100" b="1" dirty="0" smtClean="0">
                          <a:latin typeface="+mn-lt"/>
                        </a:rPr>
                        <a:t>:</a:t>
                      </a:r>
                      <a:r>
                        <a:rPr lang="fr-FR" sz="1100" dirty="0" smtClean="0">
                          <a:latin typeface="+mn-lt"/>
                        </a:rPr>
                        <a:t> </a:t>
                      </a:r>
                      <a:r>
                        <a:rPr lang="fr-FR" sz="1100" i="1" dirty="0" smtClean="0">
                          <a:latin typeface="+mn-lt"/>
                        </a:rPr>
                        <a:t>un homme </a:t>
                      </a:r>
                      <a:r>
                        <a:rPr lang="fr-FR" sz="1100" dirty="0" smtClean="0">
                          <a:latin typeface="+mn-lt"/>
                        </a:rPr>
                        <a:t>-</a:t>
                      </a:r>
                      <a:r>
                        <a:rPr lang="fr-FR" sz="1100" baseline="0" dirty="0" smtClean="0">
                          <a:latin typeface="+mn-lt"/>
                        </a:rPr>
                        <a:t> un besoin - </a:t>
                      </a:r>
                      <a:r>
                        <a:rPr lang="fr-FR" sz="1100" i="1" baseline="0" dirty="0" smtClean="0">
                          <a:latin typeface="+mn-lt"/>
                        </a:rPr>
                        <a:t>un pays </a:t>
                      </a:r>
                      <a:r>
                        <a:rPr lang="fr-FR" sz="1100" baseline="0" dirty="0" smtClean="0">
                          <a:latin typeface="+mn-lt"/>
                        </a:rPr>
                        <a:t>- une différence - une langue - une coutume - un mode - </a:t>
                      </a:r>
                      <a:r>
                        <a:rPr lang="fr-FR" sz="1100" i="1" baseline="0" dirty="0" smtClean="0">
                          <a:latin typeface="+mn-lt"/>
                        </a:rPr>
                        <a:t>une vie </a:t>
                      </a:r>
                      <a:r>
                        <a:rPr lang="fr-FR" sz="1100" baseline="0" dirty="0" smtClean="0">
                          <a:latin typeface="+mn-lt"/>
                        </a:rPr>
                        <a:t>- </a:t>
                      </a:r>
                      <a:r>
                        <a:rPr lang="fr-FR" sz="1100" i="1" baseline="0" dirty="0" smtClean="0">
                          <a:latin typeface="+mn-lt"/>
                        </a:rPr>
                        <a:t>une personne</a:t>
                      </a:r>
                      <a:r>
                        <a:rPr lang="fr-FR" sz="1100" baseline="0" dirty="0" smtClean="0">
                          <a:latin typeface="+mn-lt"/>
                        </a:rPr>
                        <a:t>.</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Adjectifs</a:t>
                      </a:r>
                      <a:r>
                        <a:rPr lang="fr-FR" sz="1100" dirty="0" smtClean="0">
                          <a:latin typeface="+mn-lt"/>
                        </a:rPr>
                        <a:t> </a:t>
                      </a:r>
                      <a:r>
                        <a:rPr lang="fr-FR" sz="1100" b="1" dirty="0" smtClean="0">
                          <a:latin typeface="+mn-lt"/>
                        </a:rPr>
                        <a:t>:</a:t>
                      </a:r>
                      <a:r>
                        <a:rPr lang="fr-FR" sz="1100" dirty="0" smtClean="0">
                          <a:latin typeface="+mn-lt"/>
                        </a:rPr>
                        <a:t> même - grand(e) - autre - différent(e).</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Verbes</a:t>
                      </a:r>
                      <a:r>
                        <a:rPr lang="fr-FR" sz="1100" dirty="0" smtClean="0">
                          <a:latin typeface="+mn-lt"/>
                        </a:rPr>
                        <a:t> </a:t>
                      </a:r>
                      <a:r>
                        <a:rPr lang="fr-FR" sz="1100" b="1" dirty="0" smtClean="0">
                          <a:latin typeface="+mn-lt"/>
                        </a:rPr>
                        <a:t>:</a:t>
                      </a:r>
                      <a:r>
                        <a:rPr lang="fr-FR" sz="1100" dirty="0" smtClean="0">
                          <a:latin typeface="+mn-lt"/>
                        </a:rPr>
                        <a:t> chercher</a:t>
                      </a:r>
                      <a:r>
                        <a:rPr lang="fr-FR" sz="1100" baseline="0" dirty="0" smtClean="0">
                          <a:latin typeface="+mn-lt"/>
                        </a:rPr>
                        <a:t> - connaitre - comprendre.</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a:t>
                      </a:r>
                      <a:r>
                        <a:rPr lang="fr-FR" sz="1100" dirty="0" smtClean="0">
                          <a:latin typeface="+mn-lt"/>
                        </a:rPr>
                        <a:t> </a:t>
                      </a:r>
                      <a:r>
                        <a:rPr lang="fr-FR" sz="1100" b="1" dirty="0" smtClean="0">
                          <a:latin typeface="+mn-lt"/>
                        </a:rPr>
                        <a:t>invariables</a:t>
                      </a:r>
                      <a:r>
                        <a:rPr lang="fr-FR" sz="1100" dirty="0" smtClean="0">
                          <a:latin typeface="+mn-lt"/>
                        </a:rPr>
                        <a:t> </a:t>
                      </a:r>
                      <a:r>
                        <a:rPr lang="fr-FR" sz="1100" b="1" dirty="0" smtClean="0">
                          <a:latin typeface="+mn-lt"/>
                        </a:rPr>
                        <a:t>:</a:t>
                      </a:r>
                      <a:r>
                        <a:rPr lang="fr-FR" sz="1100" dirty="0" smtClean="0">
                          <a:latin typeface="+mn-lt"/>
                        </a:rPr>
                        <a:t> à travers - pourtant - </a:t>
                      </a:r>
                      <a:r>
                        <a:rPr lang="fr-FR" sz="1100" i="1" dirty="0" smtClean="0">
                          <a:latin typeface="+mn-lt"/>
                        </a:rPr>
                        <a:t>très</a:t>
                      </a:r>
                      <a:r>
                        <a:rPr lang="fr-FR" sz="1100" dirty="0" smtClean="0">
                          <a:latin typeface="+mn-lt"/>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200" b="1" u="sng" dirty="0" smtClean="0"/>
                        <a:t>Notions travaillées :</a:t>
                      </a:r>
                    </a:p>
                    <a:p>
                      <a:r>
                        <a:rPr lang="fr-FR" sz="1200" b="0" i="0" u="none" strike="noStrike" kern="1200" baseline="0" dirty="0" smtClean="0">
                          <a:solidFill>
                            <a:schemeClr val="dk1"/>
                          </a:solidFill>
                          <a:latin typeface="+mn-lt"/>
                          <a:ea typeface="+mn-ea"/>
                          <a:cs typeface="+mn-cs"/>
                        </a:rPr>
                        <a:t>* Pluriel en s </a:t>
                      </a:r>
                    </a:p>
                    <a:p>
                      <a:r>
                        <a:rPr lang="fr-FR" sz="1200" b="0" i="0" u="none" strike="noStrike" kern="1200" baseline="0" dirty="0" smtClean="0">
                          <a:solidFill>
                            <a:schemeClr val="dk1"/>
                          </a:solidFill>
                          <a:latin typeface="+mn-lt"/>
                          <a:ea typeface="+mn-ea"/>
                          <a:cs typeface="+mn-cs"/>
                        </a:rPr>
                        <a:t>* Accord GN </a:t>
                      </a:r>
                    </a:p>
                    <a:p>
                      <a:r>
                        <a:rPr lang="fr-FR" sz="1200" b="0" i="0" u="none" strike="noStrike" kern="1200" baseline="0" dirty="0" smtClean="0">
                          <a:solidFill>
                            <a:schemeClr val="dk1"/>
                          </a:solidFill>
                          <a:latin typeface="+mn-lt"/>
                          <a:ea typeface="+mn-ea"/>
                          <a:cs typeface="+mn-cs"/>
                        </a:rPr>
                        <a:t>* Accord sujet/verbe </a:t>
                      </a:r>
                    </a:p>
                    <a:p>
                      <a:r>
                        <a:rPr lang="fr-FR" sz="1200" b="0" i="0" u="none" strike="noStrike" kern="1200" baseline="0" dirty="0" smtClean="0">
                          <a:solidFill>
                            <a:schemeClr val="dk1"/>
                          </a:solidFill>
                          <a:latin typeface="+mn-lt"/>
                          <a:ea typeface="+mn-ea"/>
                          <a:cs typeface="+mn-cs"/>
                        </a:rPr>
                        <a:t>* Présent de l'indicatif </a:t>
                      </a:r>
                    </a:p>
                    <a:p>
                      <a:r>
                        <a:rPr lang="fr-FR" sz="1200" b="0" i="0" u="none" strike="noStrike" kern="1200" baseline="0" dirty="0" smtClean="0">
                          <a:solidFill>
                            <a:schemeClr val="dk1"/>
                          </a:solidFill>
                          <a:latin typeface="+mn-lt"/>
                          <a:ea typeface="+mn-ea"/>
                          <a:cs typeface="+mn-cs"/>
                        </a:rPr>
                        <a:t>* Mots invariables </a:t>
                      </a:r>
                    </a:p>
                    <a:p>
                      <a:r>
                        <a:rPr lang="fr-FR" sz="1200" b="0" i="0" u="none" strike="noStrike" kern="1200" baseline="0" dirty="0" smtClean="0">
                          <a:solidFill>
                            <a:schemeClr val="dk1"/>
                          </a:solidFill>
                          <a:latin typeface="+mn-lt"/>
                          <a:ea typeface="+mn-ea"/>
                          <a:cs typeface="+mn-cs"/>
                        </a:rPr>
                        <a:t>* Homophones grammaticaux (on/ont, à/a)</a:t>
                      </a:r>
                    </a:p>
                    <a:p>
                      <a:r>
                        <a:rPr lang="fr-FR" sz="1200" b="0" i="0" u="none" strike="noStrike" kern="1200" baseline="0" dirty="0" smtClean="0">
                          <a:solidFill>
                            <a:schemeClr val="dk1"/>
                          </a:solidFill>
                          <a:latin typeface="+mn-lt"/>
                          <a:ea typeface="+mn-ea"/>
                          <a:cs typeface="+mn-cs"/>
                        </a:rPr>
                        <a:t>	</a:t>
                      </a:r>
                    </a:p>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Les peuples à travers le</a:t>
                      </a:r>
                      <a:r>
                        <a:rPr lang="fr-FR" sz="1200" baseline="0" dirty="0" smtClean="0"/>
                        <a:t> monde ont tous les mêmes besoins.</a:t>
                      </a:r>
                      <a:endParaRPr lang="fr-FR"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smtClean="0"/>
                        <a:t>Les hommes de chaque pays ont des langues et des coutumes différentes.</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smtClean="0"/>
                        <a:t>Pour comprendre des personnes différentes de nous, on peut chercher</a:t>
                      </a:r>
                      <a:r>
                        <a:rPr lang="fr-FR" sz="1200" baseline="0" dirty="0" smtClean="0"/>
                        <a:t> à connaitre leur mode de vie.</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200" b="1" i="0" u="sng" strike="noStrike" kern="1200" baseline="0" dirty="0" smtClean="0">
                          <a:solidFill>
                            <a:schemeClr val="dk1"/>
                          </a:solidFill>
                          <a:latin typeface="+mn-lt"/>
                          <a:ea typeface="+mn-ea"/>
                          <a:cs typeface="+mn-cs"/>
                        </a:rPr>
                        <a:t>Les peuples</a:t>
                      </a:r>
                    </a:p>
                    <a:p>
                      <a:r>
                        <a:rPr lang="fr-FR" sz="1200" b="0" i="0" u="none" strike="noStrike" kern="1200" baseline="0" dirty="0" smtClean="0">
                          <a:solidFill>
                            <a:schemeClr val="dk1"/>
                          </a:solidFill>
                          <a:latin typeface="+mn-lt"/>
                          <a:ea typeface="+mn-ea"/>
                          <a:cs typeface="+mn-cs"/>
                        </a:rPr>
                        <a:t>Les hommes, à travers le monde, ont tous les mêmes besoins. Pourtant, dans chaque pays, on voit qu’ils ont de grandes différences de langue et de coutumes. Si on cherche à connaitre d’autres modes de vie, on peut comprendre des personnes très différentes de nous.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graphicFrame>
        <p:nvGraphicFramePr>
          <p:cNvPr id="16" name="Tableau 15"/>
          <p:cNvGraphicFramePr>
            <a:graphicFrameLocks noGrp="1"/>
          </p:cNvGraphicFramePr>
          <p:nvPr>
            <p:extLst>
              <p:ext uri="{D42A27DB-BD31-4B8C-83A1-F6EECF244321}">
                <p14:modId xmlns:p14="http://schemas.microsoft.com/office/powerpoint/2010/main" val="2118032499"/>
              </p:ext>
            </p:extLst>
          </p:nvPr>
        </p:nvGraphicFramePr>
        <p:xfrm>
          <a:off x="116632" y="6062737"/>
          <a:ext cx="6624735" cy="312420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a:t>
                      </a:r>
                      <a:r>
                        <a:rPr lang="fr-FR" sz="1100" dirty="0" smtClean="0">
                          <a:latin typeface="+mn-lt"/>
                        </a:rPr>
                        <a:t> </a:t>
                      </a:r>
                      <a:r>
                        <a:rPr lang="fr-FR" sz="1100" b="1" dirty="0" smtClean="0">
                          <a:latin typeface="+mn-lt"/>
                        </a:rPr>
                        <a:t>:</a:t>
                      </a:r>
                      <a:r>
                        <a:rPr lang="fr-FR" sz="1100" dirty="0" smtClean="0">
                          <a:latin typeface="+mn-lt"/>
                        </a:rPr>
                        <a:t> l’électricité</a:t>
                      </a:r>
                      <a:r>
                        <a:rPr lang="fr-FR" sz="1100" baseline="0" dirty="0" smtClean="0">
                          <a:latin typeface="+mn-lt"/>
                        </a:rPr>
                        <a:t> - </a:t>
                      </a:r>
                      <a:r>
                        <a:rPr lang="fr-FR" sz="1100" i="1" baseline="0" dirty="0" smtClean="0">
                          <a:latin typeface="+mn-lt"/>
                        </a:rPr>
                        <a:t>la force </a:t>
                      </a:r>
                      <a:r>
                        <a:rPr lang="fr-FR" sz="1100" baseline="0" dirty="0" smtClean="0">
                          <a:latin typeface="+mn-lt"/>
                        </a:rPr>
                        <a:t>- </a:t>
                      </a:r>
                      <a:r>
                        <a:rPr lang="fr-FR" sz="1100" i="1" baseline="0" dirty="0" smtClean="0">
                          <a:latin typeface="+mn-lt"/>
                        </a:rPr>
                        <a:t>l’eau</a:t>
                      </a:r>
                      <a:r>
                        <a:rPr lang="fr-FR" sz="1100" baseline="0" dirty="0" smtClean="0">
                          <a:latin typeface="+mn-lt"/>
                        </a:rPr>
                        <a:t> - le vent - un rayon - le soleil - une chaleur - du charbon - du gaz - l’essence - la France - une centrale.</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Adjectifs</a:t>
                      </a:r>
                      <a:r>
                        <a:rPr lang="fr-FR" sz="1100" dirty="0" smtClean="0">
                          <a:latin typeface="+mn-lt"/>
                        </a:rPr>
                        <a:t> </a:t>
                      </a:r>
                      <a:r>
                        <a:rPr lang="fr-FR" sz="1100" b="1" dirty="0" smtClean="0">
                          <a:latin typeface="+mn-lt"/>
                        </a:rPr>
                        <a:t>:</a:t>
                      </a:r>
                      <a:r>
                        <a:rPr lang="fr-FR" sz="1100" dirty="0" smtClean="0">
                          <a:latin typeface="+mn-lt"/>
                        </a:rPr>
                        <a:t> nucléaire.</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Verbes</a:t>
                      </a:r>
                      <a:r>
                        <a:rPr lang="fr-FR" sz="1100" dirty="0" smtClean="0">
                          <a:latin typeface="+mn-lt"/>
                        </a:rPr>
                        <a:t> </a:t>
                      </a:r>
                      <a:r>
                        <a:rPr lang="fr-FR" sz="1100" b="1" dirty="0" smtClean="0">
                          <a:latin typeface="+mn-lt"/>
                        </a:rPr>
                        <a:t>:</a:t>
                      </a:r>
                      <a:r>
                        <a:rPr lang="fr-FR" sz="1100" dirty="0" smtClean="0">
                          <a:latin typeface="+mn-lt"/>
                        </a:rPr>
                        <a:t> produire</a:t>
                      </a:r>
                      <a:r>
                        <a:rPr lang="fr-FR" sz="1100" baseline="0" dirty="0" smtClean="0">
                          <a:latin typeface="+mn-lt"/>
                        </a:rPr>
                        <a:t> - </a:t>
                      </a:r>
                      <a:r>
                        <a:rPr lang="fr-FR" sz="1100" i="1" baseline="0" dirty="0" smtClean="0">
                          <a:latin typeface="+mn-lt"/>
                        </a:rPr>
                        <a:t>utiliser</a:t>
                      </a:r>
                      <a:r>
                        <a:rPr lang="fr-FR" sz="1100" baseline="0" dirty="0" smtClean="0">
                          <a:latin typeface="+mn-lt"/>
                        </a:rPr>
                        <a:t> - transformer - dégager - bruler - provenir.</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a:t>
                      </a:r>
                      <a:r>
                        <a:rPr lang="fr-FR" sz="1100" dirty="0" smtClean="0">
                          <a:latin typeface="+mn-lt"/>
                        </a:rPr>
                        <a:t> </a:t>
                      </a:r>
                      <a:r>
                        <a:rPr lang="fr-FR" sz="1100" b="1" dirty="0" smtClean="0">
                          <a:latin typeface="+mn-lt"/>
                        </a:rPr>
                        <a:t>invariables</a:t>
                      </a:r>
                      <a:r>
                        <a:rPr lang="fr-FR" sz="1100" dirty="0" smtClean="0">
                          <a:latin typeface="+mn-lt"/>
                        </a:rPr>
                        <a:t> </a:t>
                      </a:r>
                      <a:r>
                        <a:rPr lang="fr-FR" sz="1100" b="1" dirty="0" smtClean="0">
                          <a:latin typeface="+mn-lt"/>
                        </a:rPr>
                        <a:t>:</a:t>
                      </a:r>
                      <a:r>
                        <a:rPr lang="fr-FR" sz="1100" dirty="0" smtClean="0">
                          <a:latin typeface="+mn-lt"/>
                        </a:rPr>
                        <a:t> </a:t>
                      </a:r>
                      <a:r>
                        <a:rPr lang="fr-FR" sz="1100" i="1" dirty="0" smtClean="0">
                          <a:latin typeface="+mn-lt"/>
                        </a:rPr>
                        <a:t>quand</a:t>
                      </a:r>
                      <a:r>
                        <a:rPr lang="fr-FR" sz="1100" dirty="0" smtClean="0">
                          <a:latin typeface="+mn-lt"/>
                        </a:rPr>
                        <a:t> - </a:t>
                      </a:r>
                      <a:r>
                        <a:rPr lang="fr-FR" sz="1100" i="1" dirty="0" smtClean="0">
                          <a:latin typeface="+mn-lt"/>
                        </a:rPr>
                        <a:t>pourtant</a:t>
                      </a:r>
                      <a:r>
                        <a:rPr lang="fr-FR" sz="1100" dirty="0" smtClean="0">
                          <a:latin typeface="+mn-lt"/>
                        </a:rPr>
                        <a:t> - surtout.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200" b="1" u="sng" dirty="0" smtClean="0"/>
                        <a:t>Notions travaillées :</a:t>
                      </a:r>
                    </a:p>
                    <a:p>
                      <a:r>
                        <a:rPr lang="fr-FR" sz="1200" b="0" i="0" u="none" strike="noStrike" kern="1200" baseline="0" dirty="0" smtClean="0">
                          <a:solidFill>
                            <a:schemeClr val="dk1"/>
                          </a:solidFill>
                          <a:latin typeface="+mn-lt"/>
                          <a:ea typeface="+mn-ea"/>
                          <a:cs typeface="+mn-cs"/>
                        </a:rPr>
                        <a:t>* Pluriel en s </a:t>
                      </a:r>
                    </a:p>
                    <a:p>
                      <a:r>
                        <a:rPr lang="fr-FR" sz="1200" b="0" i="0" u="none" strike="noStrike" kern="1200" baseline="0" dirty="0" smtClean="0">
                          <a:solidFill>
                            <a:schemeClr val="dk1"/>
                          </a:solidFill>
                          <a:latin typeface="+mn-lt"/>
                          <a:ea typeface="+mn-ea"/>
                          <a:cs typeface="+mn-cs"/>
                        </a:rPr>
                        <a:t>* Accord GN </a:t>
                      </a:r>
                    </a:p>
                    <a:p>
                      <a:r>
                        <a:rPr lang="fr-FR" sz="1200" b="0" i="0" u="none" strike="noStrike" kern="1200" baseline="0" dirty="0" smtClean="0">
                          <a:solidFill>
                            <a:schemeClr val="dk1"/>
                          </a:solidFill>
                          <a:latin typeface="+mn-lt"/>
                          <a:ea typeface="+mn-ea"/>
                          <a:cs typeface="+mn-cs"/>
                        </a:rPr>
                        <a:t>* Accord sujet/verbe </a:t>
                      </a:r>
                    </a:p>
                    <a:p>
                      <a:r>
                        <a:rPr lang="fr-FR" sz="1200" b="0" i="0" u="none" strike="noStrike" kern="1200" baseline="0" dirty="0" smtClean="0">
                          <a:solidFill>
                            <a:schemeClr val="dk1"/>
                          </a:solidFill>
                          <a:latin typeface="+mn-lt"/>
                          <a:ea typeface="+mn-ea"/>
                          <a:cs typeface="+mn-cs"/>
                        </a:rPr>
                        <a:t>* Présent de l'indicatif </a:t>
                      </a:r>
                    </a:p>
                    <a:p>
                      <a:r>
                        <a:rPr lang="fr-FR" sz="1200" b="0" i="0" u="none" strike="noStrike" kern="1200" baseline="0" dirty="0" smtClean="0">
                          <a:solidFill>
                            <a:schemeClr val="dk1"/>
                          </a:solidFill>
                          <a:latin typeface="+mn-lt"/>
                          <a:ea typeface="+mn-ea"/>
                          <a:cs typeface="+mn-cs"/>
                        </a:rPr>
                        <a:t>* Mots invariables</a:t>
                      </a:r>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b="0" i="0" u="none" strike="noStrike" kern="1200" baseline="0" dirty="0" smtClean="0">
                          <a:solidFill>
                            <a:schemeClr val="dk1"/>
                          </a:solidFill>
                          <a:latin typeface="+mn-lt"/>
                          <a:ea typeface="+mn-ea"/>
                          <a:cs typeface="+mn-cs"/>
                        </a:rPr>
                        <a:t>La force de l’eau, le vent et les rayons du soleil sont utilisés pour produire l’électricité.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smtClean="0"/>
                        <a:t>On peut aussi transformer la chaleur dégagée quand on brule</a:t>
                      </a:r>
                      <a:r>
                        <a:rPr lang="fr-FR" sz="1200" baseline="0" dirty="0" smtClean="0"/>
                        <a:t> du gaz ou de l’essence en électricité.</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b="0" i="0" u="none" strike="noStrike" kern="1200" baseline="0" dirty="0" smtClean="0">
                          <a:solidFill>
                            <a:schemeClr val="dk1"/>
                          </a:solidFill>
                          <a:latin typeface="+mn-lt"/>
                          <a:ea typeface="+mn-ea"/>
                          <a:cs typeface="+mn-cs"/>
                        </a:rPr>
                        <a:t>Pourtant, notre électricité provient surtout des centrales nucléaires.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200" b="1" i="0" u="sng" strike="noStrike" kern="1200" baseline="0" dirty="0" smtClean="0">
                          <a:solidFill>
                            <a:schemeClr val="dk1"/>
                          </a:solidFill>
                          <a:latin typeface="+mn-lt"/>
                          <a:ea typeface="+mn-ea"/>
                          <a:cs typeface="+mn-cs"/>
                        </a:rPr>
                        <a:t>L’électricité</a:t>
                      </a:r>
                    </a:p>
                    <a:p>
                      <a:r>
                        <a:rPr lang="fr-FR" sz="1200" b="0" i="0" u="none" strike="noStrike" kern="1200" baseline="0" dirty="0" smtClean="0">
                          <a:solidFill>
                            <a:schemeClr val="dk1"/>
                          </a:solidFill>
                          <a:latin typeface="+mn-lt"/>
                          <a:ea typeface="+mn-ea"/>
                          <a:cs typeface="+mn-cs"/>
                        </a:rPr>
                        <a:t>Pour produire de l’électricité, on utilise la force de l’eau, du vent ou les rayons du soleil. On transforme en électricité la chaleur qui se dégage quand on brule du charbon, du gaz ou de l’essence. Pourtant, en France, l’électricité provient surtout des centrales nucléaires.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spTree>
    <p:extLst>
      <p:ext uri="{BB962C8B-B14F-4D97-AF65-F5344CB8AC3E}">
        <p14:creationId xmlns:p14="http://schemas.microsoft.com/office/powerpoint/2010/main" val="3936438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0"/>
          </p:nvPr>
        </p:nvSpPr>
        <p:spPr/>
        <p:txBody>
          <a:bodyPr/>
          <a:lstStyle/>
          <a:p>
            <a:r>
              <a:rPr lang="fr-FR" dirty="0" smtClean="0"/>
              <a:t>Dictées de la période 4</a:t>
            </a:r>
            <a:endParaRPr lang="fr-FR" dirty="0"/>
          </a:p>
        </p:txBody>
      </p:sp>
      <p:grpSp>
        <p:nvGrpSpPr>
          <p:cNvPr id="6" name="Groupe 5"/>
          <p:cNvGrpSpPr/>
          <p:nvPr/>
        </p:nvGrpSpPr>
        <p:grpSpPr>
          <a:xfrm>
            <a:off x="116632" y="1394991"/>
            <a:ext cx="360040" cy="461665"/>
            <a:chOff x="116632" y="1352600"/>
            <a:chExt cx="360040" cy="461665"/>
          </a:xfrm>
        </p:grpSpPr>
        <p:sp>
          <p:nvSpPr>
            <p:cNvPr id="7" name="Ellipse 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5</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9" name="ZoneTexte 8"/>
          <p:cNvSpPr txBox="1"/>
          <p:nvPr/>
        </p:nvSpPr>
        <p:spPr>
          <a:xfrm>
            <a:off x="476672" y="1539007"/>
            <a:ext cx="6192688" cy="307777"/>
          </a:xfrm>
          <a:prstGeom prst="rect">
            <a:avLst/>
          </a:prstGeom>
          <a:noFill/>
        </p:spPr>
        <p:txBody>
          <a:bodyPr wrap="square" rtlCol="0">
            <a:spAutoFit/>
          </a:bodyPr>
          <a:lstStyle/>
          <a:p>
            <a:r>
              <a:rPr lang="fr-FR" sz="1400" u="sng" dirty="0" smtClean="0">
                <a:latin typeface="SimpleRonde" pitchFamily="2" charset="0"/>
              </a:rPr>
              <a:t>Dictées de la semaine 5</a:t>
            </a:r>
            <a:endParaRPr lang="fr-FR" sz="1400" u="sng" dirty="0">
              <a:latin typeface="SimpleRonde" pitchFamily="2" charset="0"/>
            </a:endParaRPr>
          </a:p>
        </p:txBody>
      </p:sp>
      <p:grpSp>
        <p:nvGrpSpPr>
          <p:cNvPr id="11" name="Groupe 10"/>
          <p:cNvGrpSpPr/>
          <p:nvPr/>
        </p:nvGrpSpPr>
        <p:grpSpPr>
          <a:xfrm>
            <a:off x="116632" y="5643463"/>
            <a:ext cx="360040" cy="461665"/>
            <a:chOff x="116632" y="1352600"/>
            <a:chExt cx="360040" cy="461665"/>
          </a:xfrm>
        </p:grpSpPr>
        <p:sp>
          <p:nvSpPr>
            <p:cNvPr id="12" name="Ellipse 11"/>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6</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ZoneTexte 13"/>
          <p:cNvSpPr txBox="1"/>
          <p:nvPr/>
        </p:nvSpPr>
        <p:spPr>
          <a:xfrm>
            <a:off x="476672" y="5787479"/>
            <a:ext cx="6192688" cy="307777"/>
          </a:xfrm>
          <a:prstGeom prst="rect">
            <a:avLst/>
          </a:prstGeom>
          <a:noFill/>
        </p:spPr>
        <p:txBody>
          <a:bodyPr wrap="square" rtlCol="0">
            <a:spAutoFit/>
          </a:bodyPr>
          <a:lstStyle/>
          <a:p>
            <a:r>
              <a:rPr lang="fr-FR" sz="1400" u="sng" dirty="0" smtClean="0">
                <a:latin typeface="SimpleRonde" pitchFamily="2" charset="0"/>
              </a:rPr>
              <a:t>Dictées de la semaine 6</a:t>
            </a:r>
            <a:endParaRPr lang="fr-FR" sz="1400" u="sng" dirty="0">
              <a:latin typeface="SimpleRonde" pitchFamily="2" charset="0"/>
            </a:endParaRPr>
          </a:p>
        </p:txBody>
      </p:sp>
      <p:graphicFrame>
        <p:nvGraphicFramePr>
          <p:cNvPr id="15" name="Tableau 14"/>
          <p:cNvGraphicFramePr>
            <a:graphicFrameLocks noGrp="1"/>
          </p:cNvGraphicFramePr>
          <p:nvPr>
            <p:extLst>
              <p:ext uri="{D42A27DB-BD31-4B8C-83A1-F6EECF244321}">
                <p14:modId xmlns:p14="http://schemas.microsoft.com/office/powerpoint/2010/main" val="1298764136"/>
              </p:ext>
            </p:extLst>
          </p:nvPr>
        </p:nvGraphicFramePr>
        <p:xfrm>
          <a:off x="116632" y="2132072"/>
          <a:ext cx="6624735" cy="310896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a:t>
                      </a:r>
                      <a:r>
                        <a:rPr lang="fr-FR" sz="1100" dirty="0" smtClean="0">
                          <a:latin typeface="+mn-lt"/>
                        </a:rPr>
                        <a:t> </a:t>
                      </a:r>
                      <a:r>
                        <a:rPr lang="fr-FR" sz="1100" b="1" dirty="0" smtClean="0">
                          <a:latin typeface="+mn-lt"/>
                        </a:rPr>
                        <a:t>:</a:t>
                      </a:r>
                      <a:r>
                        <a:rPr lang="fr-FR" sz="1100" dirty="0" smtClean="0">
                          <a:latin typeface="+mn-lt"/>
                        </a:rPr>
                        <a:t> </a:t>
                      </a:r>
                      <a:r>
                        <a:rPr lang="fr-FR" sz="1100" i="1" dirty="0" smtClean="0">
                          <a:latin typeface="+mn-lt"/>
                        </a:rPr>
                        <a:t>le dimanche </a:t>
                      </a:r>
                      <a:r>
                        <a:rPr lang="fr-FR" sz="1100" dirty="0" smtClean="0">
                          <a:latin typeface="+mn-lt"/>
                        </a:rPr>
                        <a:t>- </a:t>
                      </a:r>
                      <a:r>
                        <a:rPr lang="fr-FR" sz="1100" i="1" dirty="0" smtClean="0">
                          <a:latin typeface="+mn-lt"/>
                        </a:rPr>
                        <a:t>une voiture </a:t>
                      </a:r>
                      <a:r>
                        <a:rPr lang="fr-FR" sz="1100" dirty="0" smtClean="0">
                          <a:latin typeface="+mn-lt"/>
                        </a:rPr>
                        <a:t>- un rouleau - les gens - </a:t>
                      </a:r>
                      <a:r>
                        <a:rPr lang="fr-FR" sz="1100" i="1" dirty="0" smtClean="0">
                          <a:latin typeface="+mn-lt"/>
                        </a:rPr>
                        <a:t>le temps</a:t>
                      </a:r>
                      <a:r>
                        <a:rPr lang="fr-FR" sz="1100" dirty="0" smtClean="0">
                          <a:latin typeface="+mn-lt"/>
                        </a:rPr>
                        <a:t>.</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Adjectifs</a:t>
                      </a:r>
                      <a:r>
                        <a:rPr lang="fr-FR" sz="1100" dirty="0" smtClean="0">
                          <a:latin typeface="+mn-lt"/>
                        </a:rPr>
                        <a:t> </a:t>
                      </a:r>
                      <a:r>
                        <a:rPr lang="fr-FR" sz="1100" b="1" dirty="0" smtClean="0">
                          <a:latin typeface="+mn-lt"/>
                        </a:rPr>
                        <a:t>:</a:t>
                      </a:r>
                      <a:r>
                        <a:rPr lang="fr-FR" sz="1100" dirty="0" smtClean="0">
                          <a:latin typeface="+mn-lt"/>
                        </a:rPr>
                        <a:t> automatique - gros(se) - même.</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Verbes</a:t>
                      </a:r>
                      <a:r>
                        <a:rPr lang="fr-FR" sz="1100" dirty="0" smtClean="0">
                          <a:latin typeface="+mn-lt"/>
                        </a:rPr>
                        <a:t> </a:t>
                      </a:r>
                      <a:r>
                        <a:rPr lang="fr-FR" sz="1100" b="1" dirty="0" smtClean="0">
                          <a:latin typeface="+mn-lt"/>
                        </a:rPr>
                        <a:t>:</a:t>
                      </a:r>
                      <a:r>
                        <a:rPr lang="fr-FR" sz="1100" dirty="0" smtClean="0">
                          <a:latin typeface="+mn-lt"/>
                        </a:rPr>
                        <a:t> aller - inventer - chatouiller - </a:t>
                      </a:r>
                      <a:r>
                        <a:rPr lang="fr-FR" sz="1100" i="1" dirty="0" smtClean="0">
                          <a:latin typeface="+mn-lt"/>
                        </a:rPr>
                        <a:t>il y a</a:t>
                      </a:r>
                      <a:r>
                        <a:rPr lang="fr-FR" sz="1100" dirty="0" smtClean="0">
                          <a:latin typeface="+mn-lt"/>
                        </a:rPr>
                        <a:t>.</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a:t>
                      </a:r>
                      <a:r>
                        <a:rPr lang="fr-FR" sz="1100" dirty="0" smtClean="0">
                          <a:latin typeface="+mn-lt"/>
                        </a:rPr>
                        <a:t> </a:t>
                      </a:r>
                      <a:r>
                        <a:rPr lang="fr-FR" sz="1100" b="1" dirty="0" smtClean="0">
                          <a:latin typeface="+mn-lt"/>
                        </a:rPr>
                        <a:t>invariables</a:t>
                      </a:r>
                      <a:r>
                        <a:rPr lang="fr-FR" sz="1100" dirty="0" smtClean="0">
                          <a:latin typeface="+mn-lt"/>
                        </a:rPr>
                        <a:t> </a:t>
                      </a:r>
                      <a:r>
                        <a:rPr lang="fr-FR" sz="1100" b="1" dirty="0" smtClean="0">
                          <a:latin typeface="+mn-lt"/>
                        </a:rPr>
                        <a:t>:</a:t>
                      </a:r>
                      <a:r>
                        <a:rPr lang="fr-FR" sz="1100" dirty="0" smtClean="0">
                          <a:latin typeface="+mn-lt"/>
                        </a:rPr>
                        <a:t> </a:t>
                      </a:r>
                      <a:r>
                        <a:rPr lang="fr-FR" sz="1100" i="1" baseline="0" dirty="0" smtClean="0">
                          <a:latin typeface="+mn-lt"/>
                        </a:rPr>
                        <a:t>bien</a:t>
                      </a:r>
                      <a:r>
                        <a:rPr lang="fr-FR" sz="1100" baseline="0" dirty="0" smtClean="0">
                          <a:latin typeface="+mn-lt"/>
                        </a:rPr>
                        <a:t>.</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200" b="1" u="sng" dirty="0" smtClean="0"/>
                        <a:t>Notions travaillées :</a:t>
                      </a:r>
                    </a:p>
                    <a:p>
                      <a:r>
                        <a:rPr lang="fr-FR" sz="1200" b="0" i="0" u="none" strike="noStrike" kern="1200" baseline="0" dirty="0" smtClean="0">
                          <a:solidFill>
                            <a:schemeClr val="dk1"/>
                          </a:solidFill>
                          <a:latin typeface="+mn-lt"/>
                          <a:ea typeface="+mn-ea"/>
                          <a:cs typeface="+mn-cs"/>
                        </a:rPr>
                        <a:t>* Pluriel en s </a:t>
                      </a:r>
                    </a:p>
                    <a:p>
                      <a:r>
                        <a:rPr lang="fr-FR" sz="1200" b="0" i="0" u="none" strike="noStrike" kern="1200" baseline="0" dirty="0" smtClean="0">
                          <a:solidFill>
                            <a:schemeClr val="dk1"/>
                          </a:solidFill>
                          <a:latin typeface="+mn-lt"/>
                          <a:ea typeface="+mn-ea"/>
                          <a:cs typeface="+mn-cs"/>
                        </a:rPr>
                        <a:t>* Pluriel en x</a:t>
                      </a:r>
                    </a:p>
                    <a:p>
                      <a:r>
                        <a:rPr lang="fr-FR" sz="1200" b="0" i="0" u="none" strike="noStrike" kern="1200" baseline="0" dirty="0" smtClean="0">
                          <a:solidFill>
                            <a:schemeClr val="dk1"/>
                          </a:solidFill>
                          <a:latin typeface="+mn-lt"/>
                          <a:ea typeface="+mn-ea"/>
                          <a:cs typeface="+mn-cs"/>
                        </a:rPr>
                        <a:t>* Accord GN </a:t>
                      </a:r>
                    </a:p>
                    <a:p>
                      <a:r>
                        <a:rPr lang="fr-FR" sz="1200" b="0" i="0" u="none" strike="noStrike" kern="1200" baseline="0" dirty="0" smtClean="0">
                          <a:solidFill>
                            <a:schemeClr val="dk1"/>
                          </a:solidFill>
                          <a:latin typeface="+mn-lt"/>
                          <a:ea typeface="+mn-ea"/>
                          <a:cs typeface="+mn-cs"/>
                        </a:rPr>
                        <a:t>* Accord sujet/verbe </a:t>
                      </a:r>
                    </a:p>
                    <a:p>
                      <a:r>
                        <a:rPr lang="fr-FR" sz="1200" b="0" i="0" u="none" strike="noStrike" kern="1200" baseline="0" dirty="0" smtClean="0">
                          <a:solidFill>
                            <a:schemeClr val="dk1"/>
                          </a:solidFill>
                          <a:latin typeface="+mn-lt"/>
                          <a:ea typeface="+mn-ea"/>
                          <a:cs typeface="+mn-cs"/>
                        </a:rPr>
                        <a:t>* Présent de l'indicatif </a:t>
                      </a:r>
                    </a:p>
                    <a:p>
                      <a:r>
                        <a:rPr lang="fr-FR" sz="1200" b="0" i="0" u="none" strike="noStrike" kern="1200" baseline="0" dirty="0" smtClean="0">
                          <a:solidFill>
                            <a:schemeClr val="dk1"/>
                          </a:solidFill>
                          <a:latin typeface="+mn-lt"/>
                          <a:ea typeface="+mn-ea"/>
                          <a:cs typeface="+mn-cs"/>
                        </a:rPr>
                        <a:t>* Imparfait de l’indicatif</a:t>
                      </a:r>
                    </a:p>
                    <a:p>
                      <a:r>
                        <a:rPr lang="fr-FR" sz="1200" b="0" i="0" u="none" strike="noStrike" kern="1200" baseline="0" dirty="0" smtClean="0">
                          <a:solidFill>
                            <a:schemeClr val="dk1"/>
                          </a:solidFill>
                          <a:latin typeface="+mn-lt"/>
                          <a:ea typeface="+mn-ea"/>
                          <a:cs typeface="+mn-cs"/>
                        </a:rPr>
                        <a:t>* Passé composé</a:t>
                      </a:r>
                    </a:p>
                    <a:p>
                      <a:r>
                        <a:rPr lang="fr-FR" sz="1200" b="0" i="0" u="none" strike="noStrike" kern="1200" baseline="0" dirty="0" smtClean="0">
                          <a:solidFill>
                            <a:schemeClr val="dk1"/>
                          </a:solidFill>
                          <a:latin typeface="+mn-lt"/>
                          <a:ea typeface="+mn-ea"/>
                          <a:cs typeface="+mn-cs"/>
                        </a:rPr>
                        <a:t>* Mots invariables </a:t>
                      </a:r>
                    </a:p>
                    <a:p>
                      <a:r>
                        <a:rPr lang="fr-FR" sz="1200" b="0" i="0" u="none" strike="noStrike" kern="1200" baseline="0" dirty="0" smtClean="0">
                          <a:solidFill>
                            <a:schemeClr val="dk1"/>
                          </a:solidFill>
                          <a:latin typeface="+mn-lt"/>
                          <a:ea typeface="+mn-ea"/>
                          <a:cs typeface="+mn-cs"/>
                        </a:rPr>
                        <a:t>* Homophones grammaticaux (et/est, à/a)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Avec</a:t>
                      </a:r>
                      <a:r>
                        <a:rPr lang="fr-FR" sz="1200" baseline="0" dirty="0" smtClean="0"/>
                        <a:t> papa, nous sommes allés laver nos voitures et, en regardant les rouleaux, j’ai eu une idée.</a:t>
                      </a:r>
                      <a:endParaRPr lang="fr-FR"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smtClean="0"/>
                        <a:t>Il</a:t>
                      </a:r>
                      <a:r>
                        <a:rPr lang="fr-FR" sz="1200" baseline="0" dirty="0" smtClean="0"/>
                        <a:t> y a un rouleau qui tourne et qui lave la voiture, c’est automatique.</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136416">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smtClean="0"/>
                        <a:t>Et si on inventait</a:t>
                      </a:r>
                      <a:r>
                        <a:rPr lang="fr-FR" sz="1200" baseline="0" dirty="0" smtClean="0"/>
                        <a:t> des lave-gens automatiques à gros rouleaux qui lavent et chatouillent en même temps ?</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200" b="1" u="sng" dirty="0" smtClean="0"/>
                        <a:t>La machine à chatouiller</a:t>
                      </a:r>
                    </a:p>
                    <a:p>
                      <a:r>
                        <a:rPr lang="fr-FR" sz="1200" b="0" u="none" dirty="0" smtClean="0"/>
                        <a:t>Dimanche, je suis allé avec papa laver notre voiture. Il</a:t>
                      </a:r>
                      <a:r>
                        <a:rPr lang="fr-FR" sz="1200" b="0" u="none" baseline="0" dirty="0" smtClean="0"/>
                        <a:t> y a des rouleaux qui tournent et qui lavent ! J’ai bien regardé. Et j’ai eu une idée : si j’inventais le lave-gens automatique à gros rouleaux qui lave et qui chatouille en même temps ?</a:t>
                      </a:r>
                      <a:endParaRPr lang="fr-FR" sz="1200" b="0" u="none"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graphicFrame>
        <p:nvGraphicFramePr>
          <p:cNvPr id="16" name="Tableau 15"/>
          <p:cNvGraphicFramePr>
            <a:graphicFrameLocks noGrp="1"/>
          </p:cNvGraphicFramePr>
          <p:nvPr>
            <p:extLst>
              <p:ext uri="{D42A27DB-BD31-4B8C-83A1-F6EECF244321}">
                <p14:modId xmlns:p14="http://schemas.microsoft.com/office/powerpoint/2010/main" val="2788465020"/>
              </p:ext>
            </p:extLst>
          </p:nvPr>
        </p:nvGraphicFramePr>
        <p:xfrm>
          <a:off x="116632" y="6413688"/>
          <a:ext cx="6624735" cy="329184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a:t>
                      </a:r>
                      <a:r>
                        <a:rPr lang="fr-FR" sz="1100" dirty="0" smtClean="0">
                          <a:latin typeface="+mn-lt"/>
                        </a:rPr>
                        <a:t> </a:t>
                      </a:r>
                      <a:r>
                        <a:rPr lang="fr-FR" sz="1100" b="1" dirty="0" smtClean="0">
                          <a:latin typeface="+mn-lt"/>
                        </a:rPr>
                        <a:t>:</a:t>
                      </a:r>
                      <a:r>
                        <a:rPr lang="fr-FR" sz="1100" dirty="0" smtClean="0">
                          <a:latin typeface="+mn-lt"/>
                        </a:rPr>
                        <a:t> un Japonais</a:t>
                      </a:r>
                      <a:r>
                        <a:rPr lang="fr-FR" sz="1100" baseline="0" dirty="0" smtClean="0">
                          <a:latin typeface="+mn-lt"/>
                        </a:rPr>
                        <a:t> - </a:t>
                      </a:r>
                      <a:r>
                        <a:rPr lang="fr-FR" sz="1100" i="1" baseline="0" dirty="0" smtClean="0">
                          <a:latin typeface="+mn-lt"/>
                        </a:rPr>
                        <a:t>une maison </a:t>
                      </a:r>
                      <a:r>
                        <a:rPr lang="fr-FR" sz="1100" baseline="0" dirty="0" smtClean="0">
                          <a:latin typeface="+mn-lt"/>
                        </a:rPr>
                        <a:t>- </a:t>
                      </a:r>
                      <a:r>
                        <a:rPr lang="fr-FR" sz="1100" i="1" baseline="0" dirty="0" smtClean="0">
                          <a:latin typeface="+mn-lt"/>
                        </a:rPr>
                        <a:t>le bois </a:t>
                      </a:r>
                      <a:r>
                        <a:rPr lang="fr-FR" sz="1100" baseline="0" dirty="0" smtClean="0">
                          <a:latin typeface="+mn-lt"/>
                        </a:rPr>
                        <a:t>- le papier - </a:t>
                      </a:r>
                      <a:r>
                        <a:rPr lang="fr-FR" sz="1100" i="1" baseline="0" dirty="0" smtClean="0">
                          <a:latin typeface="+mn-lt"/>
                        </a:rPr>
                        <a:t>un pays </a:t>
                      </a:r>
                      <a:r>
                        <a:rPr lang="fr-FR" sz="1100" baseline="0" dirty="0" smtClean="0">
                          <a:latin typeface="+mn-lt"/>
                        </a:rPr>
                        <a:t>- un tremblement - </a:t>
                      </a:r>
                      <a:r>
                        <a:rPr lang="fr-FR" sz="1100" i="1" baseline="0" dirty="0" smtClean="0">
                          <a:latin typeface="+mn-lt"/>
                        </a:rPr>
                        <a:t>la terre </a:t>
                      </a:r>
                      <a:r>
                        <a:rPr lang="fr-FR" sz="1100" baseline="0" dirty="0" smtClean="0">
                          <a:latin typeface="+mn-lt"/>
                        </a:rPr>
                        <a:t>- </a:t>
                      </a:r>
                      <a:r>
                        <a:rPr lang="fr-FR" sz="1100" i="1" baseline="0" dirty="0" smtClean="0">
                          <a:latin typeface="+mn-lt"/>
                        </a:rPr>
                        <a:t>un mode </a:t>
                      </a:r>
                      <a:r>
                        <a:rPr lang="fr-FR" sz="1100" baseline="0" dirty="0" smtClean="0">
                          <a:latin typeface="+mn-lt"/>
                        </a:rPr>
                        <a:t>- la construction - un risque.</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Adjectifs</a:t>
                      </a:r>
                      <a:r>
                        <a:rPr lang="fr-FR" sz="1100" dirty="0" smtClean="0">
                          <a:latin typeface="+mn-lt"/>
                        </a:rPr>
                        <a:t> </a:t>
                      </a:r>
                      <a:r>
                        <a:rPr lang="fr-FR" sz="1100" b="1" dirty="0" smtClean="0">
                          <a:latin typeface="+mn-lt"/>
                        </a:rPr>
                        <a:t>:</a:t>
                      </a:r>
                      <a:r>
                        <a:rPr lang="fr-FR" sz="1100" dirty="0" smtClean="0">
                          <a:latin typeface="+mn-lt"/>
                        </a:rPr>
                        <a:t> ingénieux/ingénieuse - fréquent(e).</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Verbes</a:t>
                      </a:r>
                      <a:r>
                        <a:rPr lang="fr-FR" sz="1100" dirty="0" smtClean="0">
                          <a:latin typeface="+mn-lt"/>
                        </a:rPr>
                        <a:t> </a:t>
                      </a:r>
                      <a:r>
                        <a:rPr lang="fr-FR" sz="1100" b="1" dirty="0" smtClean="0">
                          <a:latin typeface="+mn-lt"/>
                        </a:rPr>
                        <a:t>:</a:t>
                      </a:r>
                      <a:r>
                        <a:rPr lang="fr-FR" sz="1100" dirty="0" smtClean="0">
                          <a:latin typeface="+mn-lt"/>
                        </a:rPr>
                        <a:t> construire - s’écrouler.</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a:t>
                      </a:r>
                      <a:r>
                        <a:rPr lang="fr-FR" sz="1100" dirty="0" smtClean="0">
                          <a:latin typeface="+mn-lt"/>
                        </a:rPr>
                        <a:t> </a:t>
                      </a:r>
                      <a:r>
                        <a:rPr lang="fr-FR" sz="1100" b="1" dirty="0" smtClean="0">
                          <a:latin typeface="+mn-lt"/>
                        </a:rPr>
                        <a:t>invariables</a:t>
                      </a:r>
                      <a:r>
                        <a:rPr lang="fr-FR" sz="1100" dirty="0" smtClean="0">
                          <a:latin typeface="+mn-lt"/>
                        </a:rPr>
                        <a:t> </a:t>
                      </a:r>
                      <a:r>
                        <a:rPr lang="fr-FR" sz="1100" b="1" dirty="0" smtClean="0">
                          <a:latin typeface="+mn-lt"/>
                        </a:rPr>
                        <a:t>:</a:t>
                      </a:r>
                      <a:r>
                        <a:rPr lang="fr-FR" sz="1100" dirty="0" smtClean="0">
                          <a:latin typeface="+mn-lt"/>
                        </a:rPr>
                        <a:t> </a:t>
                      </a:r>
                      <a:r>
                        <a:rPr lang="fr-FR" sz="1100" i="1" dirty="0" smtClean="0">
                          <a:latin typeface="+mn-lt"/>
                        </a:rPr>
                        <a:t>très</a:t>
                      </a:r>
                      <a:r>
                        <a:rPr lang="fr-FR" sz="1100" baseline="0" dirty="0" smtClean="0">
                          <a:latin typeface="+mn-lt"/>
                        </a:rPr>
                        <a:t> - </a:t>
                      </a:r>
                      <a:r>
                        <a:rPr lang="fr-FR" sz="1100" i="1" baseline="0" dirty="0" smtClean="0">
                          <a:latin typeface="+mn-lt"/>
                        </a:rPr>
                        <a:t>longtemps</a:t>
                      </a:r>
                      <a:r>
                        <a:rPr lang="fr-FR" sz="1100" baseline="0" dirty="0" smtClean="0">
                          <a:latin typeface="+mn-lt"/>
                        </a:rPr>
                        <a:t> - </a:t>
                      </a:r>
                      <a:r>
                        <a:rPr lang="fr-FR" sz="1100" i="1" baseline="0" dirty="0" smtClean="0">
                          <a:latin typeface="+mn-lt"/>
                        </a:rPr>
                        <a:t>avec</a:t>
                      </a:r>
                      <a:r>
                        <a:rPr lang="fr-FR" sz="1100" baseline="0" dirty="0" smtClean="0">
                          <a:latin typeface="+mn-lt"/>
                        </a:rPr>
                        <a:t> - </a:t>
                      </a:r>
                      <a:r>
                        <a:rPr lang="fr-FR" sz="1100" i="1" baseline="0" dirty="0" smtClean="0">
                          <a:latin typeface="+mn-lt"/>
                        </a:rPr>
                        <a:t>dans</a:t>
                      </a:r>
                      <a:r>
                        <a:rPr lang="fr-FR" sz="1100" baseline="0" dirty="0" smtClean="0">
                          <a:latin typeface="+mn-lt"/>
                        </a:rPr>
                        <a:t> - </a:t>
                      </a:r>
                      <a:r>
                        <a:rPr lang="fr-FR" sz="1100" i="1" baseline="0" dirty="0" smtClean="0">
                          <a:latin typeface="+mn-lt"/>
                        </a:rPr>
                        <a:t>assez</a:t>
                      </a:r>
                      <a:r>
                        <a:rPr lang="fr-FR" sz="1100" baseline="0" dirty="0" smtClean="0">
                          <a:latin typeface="+mn-lt"/>
                        </a:rPr>
                        <a:t> - </a:t>
                      </a:r>
                      <a:r>
                        <a:rPr lang="fr-FR" sz="1100" i="1" baseline="0" dirty="0" smtClean="0">
                          <a:latin typeface="+mn-lt"/>
                        </a:rPr>
                        <a:t>plutôt</a:t>
                      </a:r>
                      <a:r>
                        <a:rPr lang="fr-FR" sz="1100" baseline="0" dirty="0" smtClean="0">
                          <a:latin typeface="+mn-lt"/>
                        </a:rPr>
                        <a:t> - </a:t>
                      </a:r>
                      <a:r>
                        <a:rPr lang="fr-FR" sz="1100" i="1" baseline="0" dirty="0" smtClean="0">
                          <a:latin typeface="+mn-lt"/>
                        </a:rPr>
                        <a:t>parce</a:t>
                      </a:r>
                      <a:r>
                        <a:rPr lang="fr-FR" sz="1100" baseline="0" dirty="0" smtClean="0">
                          <a:latin typeface="+mn-lt"/>
                        </a:rPr>
                        <a:t> </a:t>
                      </a:r>
                      <a:r>
                        <a:rPr lang="fr-FR" sz="1100" i="1" baseline="0" dirty="0" smtClean="0">
                          <a:latin typeface="+mn-lt"/>
                        </a:rPr>
                        <a:t>que</a:t>
                      </a:r>
                      <a:r>
                        <a:rPr lang="fr-FR" sz="1100" baseline="0" dirty="0" smtClean="0">
                          <a:latin typeface="+mn-lt"/>
                        </a:rPr>
                        <a:t> - </a:t>
                      </a:r>
                      <a:r>
                        <a:rPr lang="fr-FR" sz="1100" i="1" baseline="0" dirty="0" smtClean="0">
                          <a:latin typeface="+mn-lt"/>
                        </a:rPr>
                        <a:t>ainsi</a:t>
                      </a:r>
                      <a:r>
                        <a:rPr lang="fr-FR" sz="1100" baseline="0" dirty="0" smtClean="0">
                          <a:latin typeface="+mn-lt"/>
                        </a:rPr>
                        <a:t> - </a:t>
                      </a:r>
                      <a:r>
                        <a:rPr lang="fr-FR" sz="1100" i="1" baseline="0" dirty="0" smtClean="0">
                          <a:latin typeface="+mn-lt"/>
                        </a:rPr>
                        <a:t>moins</a:t>
                      </a:r>
                      <a:r>
                        <a:rPr lang="fr-FR" sz="1100" baseline="0" dirty="0" smtClean="0">
                          <a:latin typeface="+mn-lt"/>
                        </a:rPr>
                        <a:t>.</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200" b="1" u="sng" dirty="0" smtClean="0"/>
                        <a:t>Notions travaillées :</a:t>
                      </a:r>
                    </a:p>
                    <a:p>
                      <a:r>
                        <a:rPr lang="fr-FR" sz="1200" b="0" i="0" u="none" strike="noStrike" kern="1200" baseline="0" dirty="0" smtClean="0">
                          <a:solidFill>
                            <a:schemeClr val="dk1"/>
                          </a:solidFill>
                          <a:latin typeface="+mn-lt"/>
                          <a:ea typeface="+mn-ea"/>
                          <a:cs typeface="+mn-cs"/>
                        </a:rPr>
                        <a:t>* Pluriel en s </a:t>
                      </a:r>
                    </a:p>
                    <a:p>
                      <a:r>
                        <a:rPr lang="fr-FR" sz="1200" b="0" i="0" u="none" strike="noStrike" kern="1200" baseline="0" dirty="0" smtClean="0">
                          <a:solidFill>
                            <a:schemeClr val="dk1"/>
                          </a:solidFill>
                          <a:latin typeface="+mn-lt"/>
                          <a:ea typeface="+mn-ea"/>
                          <a:cs typeface="+mn-cs"/>
                        </a:rPr>
                        <a:t>* Accord GN </a:t>
                      </a:r>
                    </a:p>
                    <a:p>
                      <a:r>
                        <a:rPr lang="fr-FR" sz="1200" b="0" i="0" u="none" strike="noStrike" kern="1200" baseline="0" dirty="0" smtClean="0">
                          <a:solidFill>
                            <a:schemeClr val="dk1"/>
                          </a:solidFill>
                          <a:latin typeface="+mn-lt"/>
                          <a:ea typeface="+mn-ea"/>
                          <a:cs typeface="+mn-cs"/>
                        </a:rPr>
                        <a:t>* Accord sujet/verbe </a:t>
                      </a:r>
                    </a:p>
                    <a:p>
                      <a:r>
                        <a:rPr lang="fr-FR" sz="1200" b="0" i="0" u="none" strike="noStrike" kern="1200" baseline="0" dirty="0" smtClean="0">
                          <a:solidFill>
                            <a:schemeClr val="dk1"/>
                          </a:solidFill>
                          <a:latin typeface="+mn-lt"/>
                          <a:ea typeface="+mn-ea"/>
                          <a:cs typeface="+mn-cs"/>
                        </a:rPr>
                        <a:t>* Imparfait de l’indicatif</a:t>
                      </a:r>
                    </a:p>
                    <a:p>
                      <a:r>
                        <a:rPr lang="fr-FR" sz="1200" b="0" i="0" u="none" strike="noStrike" kern="1200" baseline="0" dirty="0" smtClean="0">
                          <a:solidFill>
                            <a:schemeClr val="dk1"/>
                          </a:solidFill>
                          <a:latin typeface="+mn-lt"/>
                          <a:ea typeface="+mn-ea"/>
                          <a:cs typeface="+mn-cs"/>
                        </a:rPr>
                        <a:t>* Mots invariables</a:t>
                      </a:r>
                    </a:p>
                    <a:p>
                      <a:r>
                        <a:rPr lang="fr-FR" sz="1200" b="0" i="0" u="none" strike="noStrike" kern="1200" baseline="0" dirty="0" smtClean="0">
                          <a:solidFill>
                            <a:schemeClr val="dk1"/>
                          </a:solidFill>
                          <a:latin typeface="+mn-lt"/>
                          <a:ea typeface="+mn-ea"/>
                          <a:cs typeface="+mn-cs"/>
                        </a:rPr>
                        <a:t>* Homophones grammaticaux (à/a, où/ou)</a:t>
                      </a:r>
                    </a:p>
                    <a:p>
                      <a:r>
                        <a:rPr lang="fr-FR" sz="1200" b="0" i="0" u="none" strike="noStrike" kern="1200" baseline="0" dirty="0" smtClean="0">
                          <a:solidFill>
                            <a:schemeClr val="dk1"/>
                          </a:solidFill>
                          <a:latin typeface="+mn-lt"/>
                          <a:ea typeface="+mn-ea"/>
                          <a:cs typeface="+mn-cs"/>
                        </a:rPr>
                        <a:t>	</a:t>
                      </a:r>
                    </a:p>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b="0" i="0" u="none" strike="noStrike" kern="1200" baseline="0" dirty="0" smtClean="0">
                          <a:solidFill>
                            <a:schemeClr val="dk1"/>
                          </a:solidFill>
                          <a:latin typeface="+mn-lt"/>
                          <a:ea typeface="+mn-ea"/>
                          <a:cs typeface="+mn-cs"/>
                        </a:rPr>
                        <a:t>Il y a très longtemps, les maisons japonaises se construisaient avec du papier et du bois.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smtClean="0"/>
                        <a:t>Les Japonais </a:t>
                      </a:r>
                      <a:r>
                        <a:rPr lang="fr-FR" sz="1200" dirty="0" smtClean="0"/>
                        <a:t>avaient</a:t>
                      </a:r>
                      <a:r>
                        <a:rPr lang="fr-FR" sz="1200" baseline="0" dirty="0" smtClean="0"/>
                        <a:t> un mode de construction des maisons plutôt ingénieux.</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b="0" i="0" u="none" strike="noStrike" kern="1200" baseline="0" dirty="0" smtClean="0">
                          <a:solidFill>
                            <a:schemeClr val="dk1"/>
                          </a:solidFill>
                          <a:latin typeface="+mn-lt"/>
                          <a:ea typeface="+mn-ea"/>
                          <a:cs typeface="+mn-cs"/>
                        </a:rPr>
                        <a:t>Dans ces pays où les tremblements sont très fréquents, il y avait moins de risques si les maisons s’écroulaient.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200" b="1" i="0" u="sng" strike="noStrike" kern="1200" baseline="0" dirty="0" smtClean="0">
                          <a:solidFill>
                            <a:schemeClr val="dk1"/>
                          </a:solidFill>
                          <a:latin typeface="+mn-lt"/>
                          <a:ea typeface="+mn-ea"/>
                          <a:cs typeface="+mn-cs"/>
                        </a:rPr>
                        <a:t>Les maisons du Japon</a:t>
                      </a:r>
                    </a:p>
                    <a:p>
                      <a:r>
                        <a:rPr lang="fr-FR" sz="1200" b="0" i="0" u="none" strike="noStrike" kern="1200" baseline="0" dirty="0" smtClean="0">
                          <a:solidFill>
                            <a:schemeClr val="dk1"/>
                          </a:solidFill>
                          <a:latin typeface="+mn-lt"/>
                          <a:ea typeface="+mn-ea"/>
                          <a:cs typeface="+mn-cs"/>
                        </a:rPr>
                        <a:t>Il y a très longtemps, les Japonais construisaient leurs maisons avec du bois et du papier. Dans ce pays où les tremblements de terre sont assez fréquents, ce mode de construction était plutôt ingénieux, parce qu’il y avait ainsi moins de risques si les maisons s’écroulaient.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spTree>
    <p:extLst>
      <p:ext uri="{BB962C8B-B14F-4D97-AF65-F5344CB8AC3E}">
        <p14:creationId xmlns:p14="http://schemas.microsoft.com/office/powerpoint/2010/main" val="8341210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0"/>
          </p:nvPr>
        </p:nvSpPr>
        <p:spPr/>
        <p:txBody>
          <a:bodyPr/>
          <a:lstStyle/>
          <a:p>
            <a:r>
              <a:rPr lang="fr-FR" dirty="0" smtClean="0"/>
              <a:t>Dictées de la période 5</a:t>
            </a:r>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952337920"/>
              </p:ext>
            </p:extLst>
          </p:nvPr>
        </p:nvGraphicFramePr>
        <p:xfrm>
          <a:off x="116632" y="2132072"/>
          <a:ext cx="6624735" cy="303784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 :</a:t>
                      </a:r>
                      <a:r>
                        <a:rPr lang="fr-FR" sz="1100" dirty="0" smtClean="0">
                          <a:latin typeface="+mn-lt"/>
                        </a:rPr>
                        <a:t> une nuit - le courage</a:t>
                      </a:r>
                      <a:r>
                        <a:rPr lang="fr-FR" sz="1100" baseline="0" dirty="0" smtClean="0">
                          <a:latin typeface="+mn-lt"/>
                        </a:rPr>
                        <a:t> - une visite - une dent - la venue - un fantôme.</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Adjectifs :</a:t>
                      </a:r>
                      <a:r>
                        <a:rPr lang="fr-FR" sz="1100" dirty="0" smtClean="0">
                          <a:latin typeface="+mn-lt"/>
                        </a:rPr>
                        <a:t> courageux/courageuse</a:t>
                      </a:r>
                      <a:r>
                        <a:rPr lang="fr-FR" sz="1100" baseline="0" dirty="0" smtClean="0">
                          <a:latin typeface="+mn-lt"/>
                        </a:rPr>
                        <a:t> - </a:t>
                      </a:r>
                      <a:r>
                        <a:rPr lang="fr-FR" sz="1100" i="1" baseline="0" dirty="0" smtClean="0">
                          <a:latin typeface="+mn-lt"/>
                        </a:rPr>
                        <a:t>extraordinaire</a:t>
                      </a:r>
                      <a:r>
                        <a:rPr lang="fr-FR" sz="1100" baseline="0" dirty="0" smtClean="0">
                          <a:latin typeface="+mn-lt"/>
                        </a:rPr>
                        <a:t>.</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Verbes :</a:t>
                      </a:r>
                      <a:r>
                        <a:rPr lang="fr-FR" sz="1100" dirty="0" smtClean="0">
                          <a:latin typeface="+mn-lt"/>
                        </a:rPr>
                        <a:t> rendre - trembler - </a:t>
                      </a:r>
                      <a:r>
                        <a:rPr lang="fr-FR" sz="1100" i="1" dirty="0" smtClean="0">
                          <a:latin typeface="+mn-lt"/>
                        </a:rPr>
                        <a:t>attendre</a:t>
                      </a:r>
                      <a:r>
                        <a:rPr lang="fr-FR" sz="1100" dirty="0" smtClean="0">
                          <a:latin typeface="+mn-lt"/>
                        </a:rPr>
                        <a:t> - grincer - crier.</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 invariables :</a:t>
                      </a:r>
                      <a:r>
                        <a:rPr lang="fr-FR" sz="1100" dirty="0" smtClean="0">
                          <a:latin typeface="+mn-lt"/>
                        </a:rPr>
                        <a:t> sagement - </a:t>
                      </a:r>
                      <a:r>
                        <a:rPr lang="fr-FR" sz="1100" i="1" dirty="0" smtClean="0">
                          <a:latin typeface="+mn-lt"/>
                        </a:rPr>
                        <a:t>quand</a:t>
                      </a:r>
                      <a:r>
                        <a:rPr lang="fr-FR" sz="1100" baseline="0" dirty="0" smtClean="0">
                          <a:latin typeface="+mn-lt"/>
                        </a:rPr>
                        <a:t> - vraiment - </a:t>
                      </a:r>
                      <a:r>
                        <a:rPr lang="fr-FR" sz="1100" i="1" baseline="0" dirty="0" smtClean="0">
                          <a:latin typeface="+mn-lt"/>
                        </a:rPr>
                        <a:t>rien</a:t>
                      </a:r>
                      <a:r>
                        <a:rPr lang="fr-FR" sz="1100" baseline="0" dirty="0" smtClean="0">
                          <a:latin typeface="+mn-lt"/>
                        </a:rPr>
                        <a:t>.</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200" b="1" u="sng" dirty="0" smtClean="0"/>
                        <a:t>Notions travaillées :</a:t>
                      </a:r>
                    </a:p>
                    <a:p>
                      <a:r>
                        <a:rPr lang="fr-FR" sz="1200" b="0" i="0" u="none" strike="noStrike" kern="1200" baseline="0" dirty="0" smtClean="0">
                          <a:solidFill>
                            <a:schemeClr val="dk1"/>
                          </a:solidFill>
                          <a:latin typeface="+mn-lt"/>
                          <a:ea typeface="+mn-ea"/>
                          <a:cs typeface="+mn-cs"/>
                        </a:rPr>
                        <a:t>* Accord GN </a:t>
                      </a:r>
                    </a:p>
                    <a:p>
                      <a:r>
                        <a:rPr lang="fr-FR" sz="1200" b="0" i="0" u="none" strike="noStrike" kern="1200" baseline="0" dirty="0" smtClean="0">
                          <a:solidFill>
                            <a:schemeClr val="dk1"/>
                          </a:solidFill>
                          <a:latin typeface="+mn-lt"/>
                          <a:ea typeface="+mn-ea"/>
                          <a:cs typeface="+mn-cs"/>
                        </a:rPr>
                        <a:t>* Accord sujet/verbe </a:t>
                      </a:r>
                    </a:p>
                    <a:p>
                      <a:r>
                        <a:rPr lang="fr-FR" sz="1200" b="0" i="0" u="none" strike="noStrike" kern="1200" baseline="0" dirty="0" smtClean="0">
                          <a:solidFill>
                            <a:schemeClr val="dk1"/>
                          </a:solidFill>
                          <a:latin typeface="+mn-lt"/>
                          <a:ea typeface="+mn-ea"/>
                          <a:cs typeface="+mn-cs"/>
                        </a:rPr>
                        <a:t>* Futur de l’indicatif</a:t>
                      </a:r>
                    </a:p>
                    <a:p>
                      <a:r>
                        <a:rPr lang="fr-FR" sz="1200" b="0" i="0" u="none" strike="noStrike" kern="1200" baseline="0" dirty="0" smtClean="0">
                          <a:solidFill>
                            <a:schemeClr val="dk1"/>
                          </a:solidFill>
                          <a:latin typeface="+mn-lt"/>
                          <a:ea typeface="+mn-ea"/>
                          <a:cs typeface="+mn-cs"/>
                        </a:rPr>
                        <a:t>* Mots invariables </a:t>
                      </a:r>
                    </a:p>
                    <a:p>
                      <a:r>
                        <a:rPr lang="fr-FR" sz="1200" b="0" i="0" u="none" strike="noStrike" kern="1200" baseline="0" dirty="0" smtClean="0">
                          <a:solidFill>
                            <a:schemeClr val="dk1"/>
                          </a:solidFill>
                          <a:latin typeface="+mn-lt"/>
                          <a:ea typeface="+mn-ea"/>
                          <a:cs typeface="+mn-cs"/>
                        </a:rPr>
                        <a:t>* Homophones grammaticaux (et/est)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C’est cette nuit que les fantômes</a:t>
                      </a:r>
                      <a:r>
                        <a:rPr lang="fr-FR" sz="1200" baseline="0" dirty="0" smtClean="0"/>
                        <a:t> </a:t>
                      </a:r>
                      <a:r>
                        <a:rPr lang="fr-FR" sz="1200" dirty="0" smtClean="0"/>
                        <a:t>doivent me rendre visite.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smtClean="0"/>
                        <a:t>Mes dents ne claqueront</a:t>
                      </a:r>
                      <a:r>
                        <a:rPr lang="fr-FR" sz="1200" baseline="0" dirty="0" smtClean="0"/>
                        <a:t> pas, je ne tremblerai pas et j’attendrai sagement sa venue.</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smtClean="0"/>
                        <a:t>Ces fantômes n’ont vraiment rien d’extraordinaire et je serai courageuse.</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200" b="1" u="sng" dirty="0" smtClean="0"/>
                        <a:t>Courage</a:t>
                      </a:r>
                    </a:p>
                    <a:p>
                      <a:r>
                        <a:rPr lang="fr-FR" sz="1200" dirty="0" smtClean="0"/>
                        <a:t>C’est cette nuit qu’il doit me rendre visite. Je serai courageux. Je ne tremblerai pas, je ne claquerai pas des dents. J’attendrai sa venue sagement</a:t>
                      </a:r>
                      <a:r>
                        <a:rPr lang="fr-FR" sz="1200" baseline="0" dirty="0" smtClean="0"/>
                        <a:t> et quand la porte grincera, je ne crierai pas. Ce fantôme n’a vraiment rien d’extraordinaire.</a:t>
                      </a:r>
                      <a:endParaRPr lang="fr-FR"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grpSp>
        <p:nvGrpSpPr>
          <p:cNvPr id="6" name="Groupe 5"/>
          <p:cNvGrpSpPr/>
          <p:nvPr/>
        </p:nvGrpSpPr>
        <p:grpSpPr>
          <a:xfrm>
            <a:off x="116632" y="1394991"/>
            <a:ext cx="360040" cy="461665"/>
            <a:chOff x="116632" y="1352600"/>
            <a:chExt cx="360040" cy="461665"/>
          </a:xfrm>
        </p:grpSpPr>
        <p:sp>
          <p:nvSpPr>
            <p:cNvPr id="7" name="Ellipse 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9" name="ZoneTexte 8"/>
          <p:cNvSpPr txBox="1"/>
          <p:nvPr/>
        </p:nvSpPr>
        <p:spPr>
          <a:xfrm>
            <a:off x="476672" y="1539007"/>
            <a:ext cx="6192688" cy="307777"/>
          </a:xfrm>
          <a:prstGeom prst="rect">
            <a:avLst/>
          </a:prstGeom>
          <a:noFill/>
        </p:spPr>
        <p:txBody>
          <a:bodyPr wrap="square" rtlCol="0">
            <a:spAutoFit/>
          </a:bodyPr>
          <a:lstStyle/>
          <a:p>
            <a:r>
              <a:rPr lang="fr-FR" sz="1400" u="sng" dirty="0" smtClean="0">
                <a:latin typeface="SimpleRonde" pitchFamily="2" charset="0"/>
              </a:rPr>
              <a:t>Dictées de la semaine 1</a:t>
            </a:r>
            <a:endParaRPr lang="fr-FR" sz="1400" u="sng" dirty="0">
              <a:latin typeface="SimpleRonde" pitchFamily="2" charset="0"/>
            </a:endParaRPr>
          </a:p>
        </p:txBody>
      </p:sp>
      <p:graphicFrame>
        <p:nvGraphicFramePr>
          <p:cNvPr id="10" name="Tableau 9"/>
          <p:cNvGraphicFramePr>
            <a:graphicFrameLocks noGrp="1"/>
          </p:cNvGraphicFramePr>
          <p:nvPr>
            <p:extLst>
              <p:ext uri="{D42A27DB-BD31-4B8C-83A1-F6EECF244321}">
                <p14:modId xmlns:p14="http://schemas.microsoft.com/office/powerpoint/2010/main" val="2882961243"/>
              </p:ext>
            </p:extLst>
          </p:nvPr>
        </p:nvGraphicFramePr>
        <p:xfrm>
          <a:off x="116632" y="6249144"/>
          <a:ext cx="6624735" cy="348996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 :</a:t>
                      </a:r>
                      <a:r>
                        <a:rPr lang="fr-FR" sz="1100" dirty="0" smtClean="0">
                          <a:latin typeface="+mn-lt"/>
                        </a:rPr>
                        <a:t> la lumière - un pas - une sorcière - un regard - une fente</a:t>
                      </a:r>
                      <a:r>
                        <a:rPr lang="fr-FR" sz="1100" baseline="0" dirty="0" smtClean="0">
                          <a:latin typeface="+mn-lt"/>
                        </a:rPr>
                        <a:t> - un rideau - l’horreur - un enfant - un bonhomme - un pyjama.</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Adjectifs :</a:t>
                      </a:r>
                      <a:r>
                        <a:rPr lang="fr-FR" sz="1100" dirty="0" smtClean="0">
                          <a:latin typeface="+mn-lt"/>
                        </a:rPr>
                        <a:t> petit(e) - léger/légère.</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Verbes :</a:t>
                      </a:r>
                      <a:r>
                        <a:rPr lang="fr-FR" sz="1100" dirty="0" smtClean="0">
                          <a:latin typeface="+mn-lt"/>
                        </a:rPr>
                        <a:t> s’allumer - entendre - glisser - regarder - appeler.</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 invariables :</a:t>
                      </a:r>
                      <a:r>
                        <a:rPr lang="fr-FR" sz="1100" dirty="0" smtClean="0">
                          <a:latin typeface="+mn-lt"/>
                        </a:rPr>
                        <a:t> quelque - autour - doucement - quelqu’un.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200" b="1" u="sng" dirty="0" smtClean="0"/>
                        <a:t>Notions travaillées :</a:t>
                      </a:r>
                    </a:p>
                    <a:p>
                      <a:r>
                        <a:rPr lang="fr-FR" sz="1200" b="0" i="0" u="none" strike="noStrike" kern="1200" baseline="0" dirty="0" smtClean="0">
                          <a:solidFill>
                            <a:schemeClr val="dk1"/>
                          </a:solidFill>
                          <a:latin typeface="+mn-lt"/>
                          <a:ea typeface="+mn-ea"/>
                          <a:cs typeface="+mn-cs"/>
                        </a:rPr>
                        <a:t>* Pluriel en s </a:t>
                      </a:r>
                    </a:p>
                    <a:p>
                      <a:r>
                        <a:rPr lang="fr-FR" sz="1200" b="0" i="0" u="none" strike="noStrike" kern="1200" baseline="0" dirty="0" smtClean="0">
                          <a:solidFill>
                            <a:schemeClr val="dk1"/>
                          </a:solidFill>
                          <a:latin typeface="+mn-lt"/>
                          <a:ea typeface="+mn-ea"/>
                          <a:cs typeface="+mn-cs"/>
                        </a:rPr>
                        <a:t>* Accord GN </a:t>
                      </a:r>
                    </a:p>
                    <a:p>
                      <a:r>
                        <a:rPr lang="fr-FR" sz="1200" b="0" i="0" u="none" strike="noStrike" kern="1200" baseline="0" dirty="0" smtClean="0">
                          <a:solidFill>
                            <a:schemeClr val="dk1"/>
                          </a:solidFill>
                          <a:latin typeface="+mn-lt"/>
                          <a:ea typeface="+mn-ea"/>
                          <a:cs typeface="+mn-cs"/>
                        </a:rPr>
                        <a:t>* Accord sujet/verbe </a:t>
                      </a:r>
                    </a:p>
                    <a:p>
                      <a:r>
                        <a:rPr lang="fr-FR" sz="1200" b="0" i="0" u="none" strike="noStrike" kern="1200" baseline="0" dirty="0" smtClean="0">
                          <a:solidFill>
                            <a:schemeClr val="dk1"/>
                          </a:solidFill>
                          <a:latin typeface="+mn-lt"/>
                          <a:ea typeface="+mn-ea"/>
                          <a:cs typeface="+mn-cs"/>
                        </a:rPr>
                        <a:t>* Présent de l'indicatif </a:t>
                      </a:r>
                    </a:p>
                    <a:p>
                      <a:r>
                        <a:rPr lang="fr-FR" sz="1200" b="0" i="0" u="none" strike="noStrike" kern="1200" baseline="0" dirty="0" smtClean="0">
                          <a:solidFill>
                            <a:schemeClr val="dk1"/>
                          </a:solidFill>
                          <a:latin typeface="+mn-lt"/>
                          <a:ea typeface="+mn-ea"/>
                          <a:cs typeface="+mn-cs"/>
                        </a:rPr>
                        <a:t>* Mots invariables </a:t>
                      </a:r>
                    </a:p>
                    <a:p>
                      <a:r>
                        <a:rPr lang="fr-FR" sz="1200" b="0" i="0" u="none" strike="noStrike" kern="1200" baseline="0" dirty="0" smtClean="0">
                          <a:solidFill>
                            <a:schemeClr val="dk1"/>
                          </a:solidFill>
                          <a:latin typeface="+mn-lt"/>
                          <a:ea typeface="+mn-ea"/>
                          <a:cs typeface="+mn-cs"/>
                        </a:rPr>
                        <a:t>* Homophones grammaticaux (et/est)</a:t>
                      </a:r>
                    </a:p>
                    <a:p>
                      <a:r>
                        <a:rPr lang="fr-FR" sz="1200" b="0" i="0" u="none" strike="noStrike" kern="1200" baseline="0" dirty="0" smtClean="0">
                          <a:solidFill>
                            <a:schemeClr val="dk1"/>
                          </a:solidFill>
                          <a:latin typeface="+mn-lt"/>
                          <a:ea typeface="+mn-ea"/>
                          <a:cs typeface="+mn-cs"/>
                        </a:rPr>
                        <a:t>* Ponctuation du dialogue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b="0" i="0" u="none" strike="noStrike" kern="1200" baseline="0" dirty="0" smtClean="0">
                          <a:solidFill>
                            <a:schemeClr val="dk1"/>
                          </a:solidFill>
                          <a:latin typeface="+mn-lt"/>
                          <a:ea typeface="+mn-ea"/>
                          <a:cs typeface="+mn-cs"/>
                        </a:rPr>
                        <a:t>Les enfants entendent les petits pas légers de la sorcière.</a:t>
                      </a:r>
                    </a:p>
                    <a:p>
                      <a:r>
                        <a:rPr lang="fr-FR" sz="1200" b="0" i="0" u="none" strike="noStrike" kern="1200" baseline="0" dirty="0" smtClean="0">
                          <a:solidFill>
                            <a:schemeClr val="dk1"/>
                          </a:solidFill>
                          <a:latin typeface="+mn-lt"/>
                          <a:ea typeface="+mn-ea"/>
                          <a:cs typeface="+mn-cs"/>
                        </a:rPr>
                        <a:t>- Horreur…fait-elle. Des enfants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smtClean="0"/>
                        <a:t>Des</a:t>
                      </a:r>
                      <a:r>
                        <a:rPr lang="fr-FR" sz="1200" baseline="0" dirty="0" smtClean="0"/>
                        <a:t> lumières s’allument dans la maison. Gaston regarde tout autour de lui.</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baseline="0" dirty="0" smtClean="0"/>
                        <a:t>Un petit bonhomme en pyjama regarde par une fente du rideau.</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baseline="0" dirty="0" smtClean="0"/>
                        <a:t>- Y a quelqu’un ? appelle-t-il doucement.</a:t>
                      </a:r>
                      <a:endParaRPr lang="fr-FR" sz="1200" b="0" i="0" u="none" strike="noStrike" kern="1200" baseline="0" dirty="0" smtClean="0">
                        <a:solidFill>
                          <a:schemeClr val="dk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200" b="1" i="0" u="sng" strike="noStrike" kern="1200" baseline="0" dirty="0" smtClean="0">
                          <a:solidFill>
                            <a:schemeClr val="dk1"/>
                          </a:solidFill>
                          <a:latin typeface="+mn-lt"/>
                          <a:ea typeface="+mn-ea"/>
                          <a:cs typeface="+mn-cs"/>
                        </a:rPr>
                        <a:t>Surprise</a:t>
                      </a:r>
                    </a:p>
                    <a:p>
                      <a:r>
                        <a:rPr lang="fr-FR" sz="1200" b="0" i="0" u="none" strike="noStrike" kern="1200" baseline="0" dirty="0" smtClean="0">
                          <a:solidFill>
                            <a:schemeClr val="dk1"/>
                          </a:solidFill>
                          <a:latin typeface="+mn-lt"/>
                          <a:ea typeface="+mn-ea"/>
                          <a:cs typeface="+mn-cs"/>
                        </a:rPr>
                        <a:t>Une lumière s’allume quelque part. Colette et Gaston entendent des petits pas légers. La sorcière glisse un regard par une fente du rideau.</a:t>
                      </a:r>
                    </a:p>
                    <a:p>
                      <a:pPr marL="0" indent="0">
                        <a:buFontTx/>
                        <a:buNone/>
                      </a:pPr>
                      <a:r>
                        <a:rPr lang="fr-FR" sz="1200" b="0" i="0" u="none" strike="noStrike" kern="1200" baseline="0" dirty="0" smtClean="0">
                          <a:solidFill>
                            <a:schemeClr val="dk1"/>
                          </a:solidFill>
                          <a:latin typeface="+mn-lt"/>
                          <a:ea typeface="+mn-ea"/>
                          <a:cs typeface="+mn-cs"/>
                        </a:rPr>
                        <a:t>- Horreur… fait-elle. Un enfant !</a:t>
                      </a:r>
                    </a:p>
                    <a:p>
                      <a:pPr marL="0" indent="0">
                        <a:buFontTx/>
                        <a:buNone/>
                      </a:pPr>
                      <a:r>
                        <a:rPr lang="fr-FR" sz="1200" b="0" i="0" u="none" strike="noStrike" kern="1200" baseline="0" dirty="0" smtClean="0">
                          <a:solidFill>
                            <a:schemeClr val="dk1"/>
                          </a:solidFill>
                          <a:latin typeface="+mn-lt"/>
                          <a:ea typeface="+mn-ea"/>
                          <a:cs typeface="+mn-cs"/>
                        </a:rPr>
                        <a:t>Un petit bonhomme en pyjama regarde tout autour de lui.</a:t>
                      </a:r>
                    </a:p>
                    <a:p>
                      <a:pPr marL="0" indent="0">
                        <a:buFontTx/>
                        <a:buNone/>
                      </a:pPr>
                      <a:r>
                        <a:rPr lang="fr-FR" sz="1200" b="0" i="0" u="none" strike="noStrike" kern="1200" baseline="0" dirty="0" smtClean="0">
                          <a:solidFill>
                            <a:schemeClr val="dk1"/>
                          </a:solidFill>
                          <a:latin typeface="+mn-lt"/>
                          <a:ea typeface="+mn-ea"/>
                          <a:cs typeface="+mn-cs"/>
                        </a:rPr>
                        <a:t>- Y a quelqu’un ? appelle-t-il doucement.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grpSp>
        <p:nvGrpSpPr>
          <p:cNvPr id="11" name="Groupe 10"/>
          <p:cNvGrpSpPr/>
          <p:nvPr/>
        </p:nvGrpSpPr>
        <p:grpSpPr>
          <a:xfrm>
            <a:off x="116632" y="5643463"/>
            <a:ext cx="360040" cy="461665"/>
            <a:chOff x="116632" y="1352600"/>
            <a:chExt cx="360040" cy="461665"/>
          </a:xfrm>
        </p:grpSpPr>
        <p:sp>
          <p:nvSpPr>
            <p:cNvPr id="12" name="Ellipse 11"/>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ZoneTexte 13"/>
          <p:cNvSpPr txBox="1"/>
          <p:nvPr/>
        </p:nvSpPr>
        <p:spPr>
          <a:xfrm>
            <a:off x="476672" y="5787479"/>
            <a:ext cx="6192688" cy="307777"/>
          </a:xfrm>
          <a:prstGeom prst="rect">
            <a:avLst/>
          </a:prstGeom>
          <a:noFill/>
        </p:spPr>
        <p:txBody>
          <a:bodyPr wrap="square" rtlCol="0">
            <a:spAutoFit/>
          </a:bodyPr>
          <a:lstStyle/>
          <a:p>
            <a:r>
              <a:rPr lang="fr-FR" sz="1400" u="sng" dirty="0" smtClean="0">
                <a:latin typeface="SimpleRonde" pitchFamily="2" charset="0"/>
              </a:rPr>
              <a:t>Dictées de la semaine 2</a:t>
            </a:r>
            <a:endParaRPr lang="fr-FR" sz="1400" u="sng" dirty="0">
              <a:latin typeface="SimpleRonde" pitchFamily="2" charset="0"/>
            </a:endParaRPr>
          </a:p>
        </p:txBody>
      </p:sp>
    </p:spTree>
    <p:extLst>
      <p:ext uri="{BB962C8B-B14F-4D97-AF65-F5344CB8AC3E}">
        <p14:creationId xmlns:p14="http://schemas.microsoft.com/office/powerpoint/2010/main" val="15655087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0"/>
          </p:nvPr>
        </p:nvSpPr>
        <p:spPr/>
        <p:txBody>
          <a:bodyPr/>
          <a:lstStyle/>
          <a:p>
            <a:r>
              <a:rPr lang="fr-FR" dirty="0" smtClean="0"/>
              <a:t>Dictées de la période 5</a:t>
            </a:r>
            <a:endParaRPr lang="fr-FR" dirty="0"/>
          </a:p>
        </p:txBody>
      </p:sp>
      <p:grpSp>
        <p:nvGrpSpPr>
          <p:cNvPr id="6" name="Groupe 5"/>
          <p:cNvGrpSpPr/>
          <p:nvPr/>
        </p:nvGrpSpPr>
        <p:grpSpPr>
          <a:xfrm>
            <a:off x="116632" y="1136576"/>
            <a:ext cx="360040" cy="461665"/>
            <a:chOff x="116632" y="1352600"/>
            <a:chExt cx="360040" cy="461665"/>
          </a:xfrm>
        </p:grpSpPr>
        <p:sp>
          <p:nvSpPr>
            <p:cNvPr id="7" name="Ellipse 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9" name="ZoneTexte 8"/>
          <p:cNvSpPr txBox="1"/>
          <p:nvPr/>
        </p:nvSpPr>
        <p:spPr>
          <a:xfrm>
            <a:off x="476672" y="1280592"/>
            <a:ext cx="6192688" cy="307777"/>
          </a:xfrm>
          <a:prstGeom prst="rect">
            <a:avLst/>
          </a:prstGeom>
          <a:noFill/>
        </p:spPr>
        <p:txBody>
          <a:bodyPr wrap="square" rtlCol="0">
            <a:spAutoFit/>
          </a:bodyPr>
          <a:lstStyle/>
          <a:p>
            <a:r>
              <a:rPr lang="fr-FR" sz="1400" u="sng" dirty="0" smtClean="0">
                <a:latin typeface="SimpleRonde" pitchFamily="2" charset="0"/>
              </a:rPr>
              <a:t>Dictées de la semaine 3</a:t>
            </a:r>
            <a:endParaRPr lang="fr-FR" sz="1400" u="sng" dirty="0">
              <a:latin typeface="SimpleRonde" pitchFamily="2" charset="0"/>
            </a:endParaRPr>
          </a:p>
        </p:txBody>
      </p:sp>
      <p:grpSp>
        <p:nvGrpSpPr>
          <p:cNvPr id="11" name="Groupe 10"/>
          <p:cNvGrpSpPr/>
          <p:nvPr/>
        </p:nvGrpSpPr>
        <p:grpSpPr>
          <a:xfrm>
            <a:off x="116632" y="5457056"/>
            <a:ext cx="360040" cy="461665"/>
            <a:chOff x="116632" y="1352600"/>
            <a:chExt cx="360040" cy="461665"/>
          </a:xfrm>
        </p:grpSpPr>
        <p:sp>
          <p:nvSpPr>
            <p:cNvPr id="12" name="Ellipse 11"/>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4</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ZoneTexte 13"/>
          <p:cNvSpPr txBox="1"/>
          <p:nvPr/>
        </p:nvSpPr>
        <p:spPr>
          <a:xfrm>
            <a:off x="476672" y="5601072"/>
            <a:ext cx="6192688" cy="307777"/>
          </a:xfrm>
          <a:prstGeom prst="rect">
            <a:avLst/>
          </a:prstGeom>
          <a:noFill/>
        </p:spPr>
        <p:txBody>
          <a:bodyPr wrap="square" rtlCol="0">
            <a:spAutoFit/>
          </a:bodyPr>
          <a:lstStyle/>
          <a:p>
            <a:r>
              <a:rPr lang="fr-FR" sz="1400" u="sng" dirty="0" smtClean="0">
                <a:latin typeface="SimpleRonde" pitchFamily="2" charset="0"/>
              </a:rPr>
              <a:t>Dictées de la semaine 4</a:t>
            </a:r>
            <a:endParaRPr lang="fr-FR" sz="1400" u="sng" dirty="0">
              <a:latin typeface="SimpleRonde" pitchFamily="2" charset="0"/>
            </a:endParaRPr>
          </a:p>
        </p:txBody>
      </p:sp>
      <p:graphicFrame>
        <p:nvGraphicFramePr>
          <p:cNvPr id="15" name="Tableau 14"/>
          <p:cNvGraphicFramePr>
            <a:graphicFrameLocks noGrp="1"/>
          </p:cNvGraphicFramePr>
          <p:nvPr>
            <p:extLst>
              <p:ext uri="{D42A27DB-BD31-4B8C-83A1-F6EECF244321}">
                <p14:modId xmlns:p14="http://schemas.microsoft.com/office/powerpoint/2010/main" val="1279668793"/>
              </p:ext>
            </p:extLst>
          </p:nvPr>
        </p:nvGraphicFramePr>
        <p:xfrm>
          <a:off x="116632" y="1712640"/>
          <a:ext cx="6624735" cy="303784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 :</a:t>
                      </a:r>
                      <a:r>
                        <a:rPr lang="fr-FR" sz="1100" dirty="0" smtClean="0">
                          <a:latin typeface="+mn-lt"/>
                        </a:rPr>
                        <a:t> un</a:t>
                      </a:r>
                      <a:r>
                        <a:rPr lang="fr-FR" sz="1100" baseline="0" dirty="0" smtClean="0">
                          <a:latin typeface="+mn-lt"/>
                        </a:rPr>
                        <a:t> père - la pêche - le bord - </a:t>
                      </a:r>
                      <a:r>
                        <a:rPr lang="fr-FR" sz="1100" i="1" baseline="0" dirty="0" smtClean="0">
                          <a:latin typeface="+mn-lt"/>
                        </a:rPr>
                        <a:t>un étang </a:t>
                      </a:r>
                      <a:r>
                        <a:rPr lang="fr-FR" sz="1100" baseline="0" dirty="0" smtClean="0">
                          <a:latin typeface="+mn-lt"/>
                        </a:rPr>
                        <a:t>- une canne - la surface - </a:t>
                      </a:r>
                      <a:r>
                        <a:rPr lang="fr-FR" sz="1100" i="1" baseline="0" dirty="0" smtClean="0">
                          <a:latin typeface="+mn-lt"/>
                        </a:rPr>
                        <a:t>l’eau</a:t>
                      </a:r>
                      <a:r>
                        <a:rPr lang="fr-FR" sz="1100" baseline="0" dirty="0" smtClean="0">
                          <a:latin typeface="+mn-lt"/>
                        </a:rPr>
                        <a:t> - un fil - un moulinet - le poisson - un pêcheur.</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Adjectifs :</a:t>
                      </a:r>
                      <a:r>
                        <a:rPr lang="fr-FR" sz="1100" dirty="0" smtClean="0">
                          <a:latin typeface="+mn-lt"/>
                        </a:rPr>
                        <a:t> </a:t>
                      </a:r>
                      <a:r>
                        <a:rPr lang="fr-FR" sz="1100" i="1" dirty="0" smtClean="0">
                          <a:latin typeface="+mn-lt"/>
                        </a:rPr>
                        <a:t>petit(e)</a:t>
                      </a:r>
                      <a:r>
                        <a:rPr lang="fr-FR" sz="1100" dirty="0" smtClean="0">
                          <a:latin typeface="+mn-lt"/>
                        </a:rPr>
                        <a:t> - bon/bonne</a:t>
                      </a:r>
                      <a:r>
                        <a:rPr lang="fr-FR" sz="1100" baseline="0" dirty="0" smtClean="0">
                          <a:latin typeface="+mn-lt"/>
                        </a:rPr>
                        <a:t> - silencieux/silencieuse.</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Verbes :</a:t>
                      </a:r>
                      <a:r>
                        <a:rPr lang="fr-FR" sz="1100" dirty="0" smtClean="0">
                          <a:latin typeface="+mn-lt"/>
                        </a:rPr>
                        <a:t> tenir - observer - coincer - s’énerver - </a:t>
                      </a:r>
                      <a:r>
                        <a:rPr lang="fr-FR" sz="1100" i="1" dirty="0" smtClean="0">
                          <a:latin typeface="+mn-lt"/>
                        </a:rPr>
                        <a:t>crier</a:t>
                      </a:r>
                      <a:r>
                        <a:rPr lang="fr-FR" sz="1100" dirty="0" smtClean="0">
                          <a:latin typeface="+mn-lt"/>
                        </a:rPr>
                        <a:t>.</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 invariables :</a:t>
                      </a:r>
                      <a:r>
                        <a:rPr lang="fr-FR" sz="1100" dirty="0" smtClean="0">
                          <a:latin typeface="+mn-lt"/>
                        </a:rPr>
                        <a:t> sagement</a:t>
                      </a:r>
                      <a:r>
                        <a:rPr lang="fr-FR" sz="1100" baseline="0" dirty="0" smtClean="0">
                          <a:latin typeface="+mn-lt"/>
                        </a:rPr>
                        <a:t> - chut.</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200" b="1" u="sng" dirty="0" smtClean="0"/>
                        <a:t>Notions travaillées :</a:t>
                      </a:r>
                    </a:p>
                    <a:p>
                      <a:r>
                        <a:rPr lang="fr-FR" sz="1200" b="0" i="0" u="none" strike="noStrike" kern="1200" baseline="0" dirty="0" smtClean="0">
                          <a:solidFill>
                            <a:schemeClr val="dk1"/>
                          </a:solidFill>
                          <a:latin typeface="+mn-lt"/>
                          <a:ea typeface="+mn-ea"/>
                          <a:cs typeface="+mn-cs"/>
                        </a:rPr>
                        <a:t>* Pluriel en s </a:t>
                      </a:r>
                    </a:p>
                    <a:p>
                      <a:r>
                        <a:rPr lang="fr-FR" sz="1200" b="0" i="0" u="none" strike="noStrike" kern="1200" baseline="0" dirty="0" smtClean="0">
                          <a:solidFill>
                            <a:schemeClr val="dk1"/>
                          </a:solidFill>
                          <a:latin typeface="+mn-lt"/>
                          <a:ea typeface="+mn-ea"/>
                          <a:cs typeface="+mn-cs"/>
                        </a:rPr>
                        <a:t>* Accord GN </a:t>
                      </a:r>
                    </a:p>
                    <a:p>
                      <a:r>
                        <a:rPr lang="fr-FR" sz="1200" b="0" i="0" u="none" strike="noStrike" kern="1200" baseline="0" dirty="0" smtClean="0">
                          <a:solidFill>
                            <a:schemeClr val="dk1"/>
                          </a:solidFill>
                          <a:latin typeface="+mn-lt"/>
                          <a:ea typeface="+mn-ea"/>
                          <a:cs typeface="+mn-cs"/>
                        </a:rPr>
                        <a:t>* Accord sujet/verbe </a:t>
                      </a:r>
                    </a:p>
                    <a:p>
                      <a:r>
                        <a:rPr lang="fr-FR" sz="1200" b="0" i="0" u="none" strike="noStrike" kern="1200" baseline="0" dirty="0" smtClean="0">
                          <a:solidFill>
                            <a:schemeClr val="dk1"/>
                          </a:solidFill>
                          <a:latin typeface="+mn-lt"/>
                          <a:ea typeface="+mn-ea"/>
                          <a:cs typeface="+mn-cs"/>
                        </a:rPr>
                        <a:t>* Présent de l'indicatif </a:t>
                      </a:r>
                    </a:p>
                    <a:p>
                      <a:r>
                        <a:rPr lang="fr-FR" sz="1200" b="0" i="0" u="none" strike="noStrike" kern="1200" baseline="0" dirty="0" smtClean="0">
                          <a:solidFill>
                            <a:schemeClr val="dk1"/>
                          </a:solidFill>
                          <a:latin typeface="+mn-lt"/>
                          <a:ea typeface="+mn-ea"/>
                          <a:cs typeface="+mn-cs"/>
                        </a:rPr>
                        <a:t>* Mots invariables </a:t>
                      </a:r>
                    </a:p>
                    <a:p>
                      <a:r>
                        <a:rPr lang="fr-FR" sz="1200" b="0" i="0" u="none" strike="noStrike" kern="1200" baseline="0" dirty="0" smtClean="0">
                          <a:solidFill>
                            <a:schemeClr val="dk1"/>
                          </a:solidFill>
                          <a:latin typeface="+mn-lt"/>
                          <a:ea typeface="+mn-ea"/>
                          <a:cs typeface="+mn-cs"/>
                        </a:rPr>
                        <a:t>* Homophones grammaticaux (son/sont, à/a, et/est)</a:t>
                      </a:r>
                    </a:p>
                    <a:p>
                      <a:r>
                        <a:rPr lang="fr-FR" sz="1200" b="0" i="0" u="none" strike="noStrike" kern="1200" baseline="0" dirty="0" smtClean="0">
                          <a:solidFill>
                            <a:schemeClr val="dk1"/>
                          </a:solidFill>
                          <a:latin typeface="+mn-lt"/>
                          <a:ea typeface="+mn-ea"/>
                          <a:cs typeface="+mn-cs"/>
                        </a:rPr>
                        <a:t>* Ponctuation du dialogue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Sofia et son père tiennent sagement des petites cannes à pêche et observent la surface de l’étang.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smtClean="0"/>
                        <a:t>Le père de Sofia</a:t>
                      </a:r>
                      <a:r>
                        <a:rPr lang="fr-FR" sz="1200" baseline="0" dirty="0" smtClean="0"/>
                        <a:t> a coincé le fil de son moulinet, s’énerve et crie.</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smtClean="0"/>
                        <a:t>« Chut ! crie Sofia.</a:t>
                      </a:r>
                      <a:r>
                        <a:rPr lang="fr-FR" sz="1200" baseline="0" dirty="0" smtClean="0"/>
                        <a:t> Tu fais fuir le poisson. Un bon pêcheur est silencieux. »</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200" b="1" i="0" u="sng" strike="noStrike" kern="1200" baseline="0" dirty="0" smtClean="0">
                          <a:solidFill>
                            <a:schemeClr val="dk1"/>
                          </a:solidFill>
                          <a:latin typeface="+mn-lt"/>
                          <a:ea typeface="+mn-ea"/>
                          <a:cs typeface="+mn-cs"/>
                        </a:rPr>
                        <a:t>À la pêche</a:t>
                      </a:r>
                    </a:p>
                    <a:p>
                      <a:r>
                        <a:rPr lang="fr-FR" sz="1200" b="0" i="0" u="none" strike="noStrike" kern="1200" baseline="0" dirty="0" smtClean="0">
                          <a:solidFill>
                            <a:schemeClr val="dk1"/>
                          </a:solidFill>
                          <a:latin typeface="+mn-lt"/>
                          <a:ea typeface="+mn-ea"/>
                          <a:cs typeface="+mn-cs"/>
                        </a:rPr>
                        <a:t>Sofia et son père sont à la pêche, au bord de l’étang. Sofia tient une petite canne et observe la surface de l’eau sagement. Son père, lui, a coincé le fil de son moulinet. Il s’énerve, il crie.</a:t>
                      </a:r>
                    </a:p>
                    <a:p>
                      <a:r>
                        <a:rPr lang="fr-FR" sz="1200" b="0" i="0" u="none" strike="noStrike" kern="1200" baseline="0" dirty="0" smtClean="0">
                          <a:solidFill>
                            <a:schemeClr val="dk1"/>
                          </a:solidFill>
                          <a:latin typeface="+mn-lt"/>
                          <a:ea typeface="+mn-ea"/>
                          <a:cs typeface="+mn-cs"/>
                        </a:rPr>
                        <a:t>« Chut ! dit Sofia. Tu fais fuir le poisson. Les bons pêcheurs sont silencieux.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graphicFrame>
        <p:nvGraphicFramePr>
          <p:cNvPr id="16" name="Tableau 15"/>
          <p:cNvGraphicFramePr>
            <a:graphicFrameLocks noGrp="1"/>
          </p:cNvGraphicFramePr>
          <p:nvPr>
            <p:extLst>
              <p:ext uri="{D42A27DB-BD31-4B8C-83A1-F6EECF244321}">
                <p14:modId xmlns:p14="http://schemas.microsoft.com/office/powerpoint/2010/main" val="3034814316"/>
              </p:ext>
            </p:extLst>
          </p:nvPr>
        </p:nvGraphicFramePr>
        <p:xfrm>
          <a:off x="116632" y="6062737"/>
          <a:ext cx="6624735" cy="347472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 : </a:t>
                      </a:r>
                      <a:r>
                        <a:rPr lang="fr-FR" sz="1100" b="0" dirty="0" smtClean="0">
                          <a:latin typeface="+mn-lt"/>
                        </a:rPr>
                        <a:t>une</a:t>
                      </a:r>
                      <a:r>
                        <a:rPr lang="fr-FR" sz="1100" b="0" baseline="0" dirty="0" smtClean="0">
                          <a:latin typeface="+mn-lt"/>
                        </a:rPr>
                        <a:t> impression - une maitresse - mademoiselle - un mot.</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Adjectifs :</a:t>
                      </a:r>
                      <a:r>
                        <a:rPr lang="fr-FR" sz="1100" dirty="0" smtClean="0">
                          <a:latin typeface="+mn-lt"/>
                        </a:rPr>
                        <a:t> incroyable.</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Verbes :</a:t>
                      </a:r>
                      <a:r>
                        <a:rPr lang="fr-FR" sz="1100" dirty="0" smtClean="0">
                          <a:latin typeface="+mn-lt"/>
                        </a:rPr>
                        <a:t> regarder</a:t>
                      </a:r>
                      <a:r>
                        <a:rPr lang="fr-FR" sz="1100" baseline="0" dirty="0" smtClean="0">
                          <a:latin typeface="+mn-lt"/>
                        </a:rPr>
                        <a:t> - écouter - raconter - demander - répéter - oublier - paraitre.</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 invariables :</a:t>
                      </a:r>
                      <a:r>
                        <a:rPr lang="fr-FR" sz="1100" dirty="0" smtClean="0">
                          <a:latin typeface="+mn-lt"/>
                        </a:rPr>
                        <a:t> toujours - pendant que - dehors - rien - pourtant - sans - jamais - vraiment.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200" b="1" u="sng" dirty="0" smtClean="0"/>
                        <a:t>Notions travaillées :</a:t>
                      </a:r>
                    </a:p>
                    <a:p>
                      <a:r>
                        <a:rPr lang="fr-FR" sz="1200" b="0" i="0" u="none" strike="noStrike" kern="1200" baseline="0" dirty="0" smtClean="0">
                          <a:solidFill>
                            <a:schemeClr val="dk1"/>
                          </a:solidFill>
                          <a:latin typeface="+mn-lt"/>
                          <a:ea typeface="+mn-ea"/>
                          <a:cs typeface="+mn-cs"/>
                        </a:rPr>
                        <a:t>* Pluriel en s </a:t>
                      </a:r>
                    </a:p>
                    <a:p>
                      <a:r>
                        <a:rPr lang="fr-FR" sz="1200" b="0" i="0" u="none" strike="noStrike" kern="1200" baseline="0" dirty="0" smtClean="0">
                          <a:solidFill>
                            <a:schemeClr val="dk1"/>
                          </a:solidFill>
                          <a:latin typeface="+mn-lt"/>
                          <a:ea typeface="+mn-ea"/>
                          <a:cs typeface="+mn-cs"/>
                        </a:rPr>
                        <a:t>* Accord GN </a:t>
                      </a:r>
                    </a:p>
                    <a:p>
                      <a:r>
                        <a:rPr lang="fr-FR" sz="1200" b="0" i="0" u="none" strike="noStrike" kern="1200" baseline="0" dirty="0" smtClean="0">
                          <a:solidFill>
                            <a:schemeClr val="dk1"/>
                          </a:solidFill>
                          <a:latin typeface="+mn-lt"/>
                          <a:ea typeface="+mn-ea"/>
                          <a:cs typeface="+mn-cs"/>
                        </a:rPr>
                        <a:t>* Accord sujet/verbe </a:t>
                      </a:r>
                    </a:p>
                    <a:p>
                      <a:r>
                        <a:rPr lang="fr-FR" sz="1200" b="0" i="0" u="none" strike="noStrike" kern="1200" baseline="0" dirty="0" smtClean="0">
                          <a:solidFill>
                            <a:schemeClr val="dk1"/>
                          </a:solidFill>
                          <a:latin typeface="+mn-lt"/>
                          <a:ea typeface="+mn-ea"/>
                          <a:cs typeface="+mn-cs"/>
                        </a:rPr>
                        <a:t>* Imparfait de l'indicatif </a:t>
                      </a:r>
                    </a:p>
                    <a:p>
                      <a:r>
                        <a:rPr lang="fr-FR" sz="1200" b="0" i="0" u="none" strike="noStrike" kern="1200" baseline="0" dirty="0" smtClean="0">
                          <a:solidFill>
                            <a:schemeClr val="dk1"/>
                          </a:solidFill>
                          <a:latin typeface="+mn-lt"/>
                          <a:ea typeface="+mn-ea"/>
                          <a:cs typeface="+mn-cs"/>
                        </a:rPr>
                        <a:t>* Mots invariables</a:t>
                      </a:r>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b="0" i="0" u="none" strike="noStrike" kern="1200" baseline="0" dirty="0" smtClean="0">
                          <a:solidFill>
                            <a:schemeClr val="dk1"/>
                          </a:solidFill>
                          <a:latin typeface="+mn-lt"/>
                          <a:ea typeface="+mn-ea"/>
                          <a:cs typeface="+mn-cs"/>
                        </a:rPr>
                        <a:t>César était vraiment incroyable. Il n’écoutait vraiment rien de ce que racontait la maitresse.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smtClean="0"/>
                        <a:t>Pourtant, quand</a:t>
                      </a:r>
                      <a:r>
                        <a:rPr lang="fr-FR" sz="1200" baseline="0" dirty="0" smtClean="0"/>
                        <a:t> la maitresse lui demandait de répéter, il n’oubliait jamais rien et répétait tout mot à mot.</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b="0" i="0" u="none" strike="noStrike" kern="1200" baseline="0" dirty="0" smtClean="0">
                          <a:solidFill>
                            <a:schemeClr val="dk1"/>
                          </a:solidFill>
                          <a:latin typeface="+mn-lt"/>
                          <a:ea typeface="+mn-ea"/>
                          <a:cs typeface="+mn-cs"/>
                        </a:rPr>
                        <a:t>On avait toujours l’impression que César n’écoutait vraiment rien pendant que mademoiselle Finetresse parlait.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200" b="1" i="0" u="sng" strike="noStrike" kern="1200" baseline="0" dirty="0" smtClean="0">
                          <a:solidFill>
                            <a:schemeClr val="dk1"/>
                          </a:solidFill>
                          <a:latin typeface="+mn-lt"/>
                          <a:ea typeface="+mn-ea"/>
                          <a:cs typeface="+mn-cs"/>
                        </a:rPr>
                        <a:t>César</a:t>
                      </a:r>
                    </a:p>
                    <a:p>
                      <a:r>
                        <a:rPr lang="fr-FR" sz="1200" b="0" i="0" u="none" strike="noStrike" kern="1200" baseline="0" dirty="0" smtClean="0">
                          <a:solidFill>
                            <a:schemeClr val="dk1"/>
                          </a:solidFill>
                          <a:latin typeface="+mn-lt"/>
                          <a:ea typeface="+mn-ea"/>
                          <a:cs typeface="+mn-cs"/>
                        </a:rPr>
                        <a:t>On avait toujours l’impression que, pendant qu’il regardait dehors, César n’écoutait rien de ce que racontait la maitresse. Pourtant, si mademoiselle Finetresse lui demandait de répéter ce qu’elle venait de dire, il répétait tout mot à mot, sans jamais rien oublier. Ça paraissait vraiment incroyable.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spTree>
    <p:extLst>
      <p:ext uri="{BB962C8B-B14F-4D97-AF65-F5344CB8AC3E}">
        <p14:creationId xmlns:p14="http://schemas.microsoft.com/office/powerpoint/2010/main" val="2991155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0"/>
          </p:nvPr>
        </p:nvSpPr>
        <p:spPr/>
        <p:txBody>
          <a:bodyPr/>
          <a:lstStyle/>
          <a:p>
            <a:r>
              <a:rPr lang="fr-FR" dirty="0" smtClean="0"/>
              <a:t>Dictées de la période 5</a:t>
            </a:r>
            <a:endParaRPr lang="fr-FR" dirty="0"/>
          </a:p>
        </p:txBody>
      </p:sp>
      <p:grpSp>
        <p:nvGrpSpPr>
          <p:cNvPr id="6" name="Groupe 5"/>
          <p:cNvGrpSpPr/>
          <p:nvPr/>
        </p:nvGrpSpPr>
        <p:grpSpPr>
          <a:xfrm>
            <a:off x="116632" y="1394991"/>
            <a:ext cx="360040" cy="461665"/>
            <a:chOff x="116632" y="1352600"/>
            <a:chExt cx="360040" cy="461665"/>
          </a:xfrm>
        </p:grpSpPr>
        <p:sp>
          <p:nvSpPr>
            <p:cNvPr id="7" name="Ellipse 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5</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9" name="ZoneTexte 8"/>
          <p:cNvSpPr txBox="1"/>
          <p:nvPr/>
        </p:nvSpPr>
        <p:spPr>
          <a:xfrm>
            <a:off x="476672" y="1539007"/>
            <a:ext cx="6192688" cy="307777"/>
          </a:xfrm>
          <a:prstGeom prst="rect">
            <a:avLst/>
          </a:prstGeom>
          <a:noFill/>
        </p:spPr>
        <p:txBody>
          <a:bodyPr wrap="square" rtlCol="0">
            <a:spAutoFit/>
          </a:bodyPr>
          <a:lstStyle/>
          <a:p>
            <a:r>
              <a:rPr lang="fr-FR" sz="1400" u="sng" dirty="0" smtClean="0">
                <a:latin typeface="SimpleRonde" pitchFamily="2" charset="0"/>
              </a:rPr>
              <a:t>Dictées de la semaine 5</a:t>
            </a:r>
            <a:endParaRPr lang="fr-FR" sz="1400" u="sng" dirty="0">
              <a:latin typeface="SimpleRonde" pitchFamily="2" charset="0"/>
            </a:endParaRPr>
          </a:p>
        </p:txBody>
      </p:sp>
      <p:grpSp>
        <p:nvGrpSpPr>
          <p:cNvPr id="11" name="Groupe 10"/>
          <p:cNvGrpSpPr/>
          <p:nvPr/>
        </p:nvGrpSpPr>
        <p:grpSpPr>
          <a:xfrm>
            <a:off x="116632" y="5643463"/>
            <a:ext cx="360040" cy="461665"/>
            <a:chOff x="116632" y="1352600"/>
            <a:chExt cx="360040" cy="461665"/>
          </a:xfrm>
        </p:grpSpPr>
        <p:sp>
          <p:nvSpPr>
            <p:cNvPr id="12" name="Ellipse 11"/>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6</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ZoneTexte 13"/>
          <p:cNvSpPr txBox="1"/>
          <p:nvPr/>
        </p:nvSpPr>
        <p:spPr>
          <a:xfrm>
            <a:off x="476672" y="5787479"/>
            <a:ext cx="6192688" cy="307777"/>
          </a:xfrm>
          <a:prstGeom prst="rect">
            <a:avLst/>
          </a:prstGeom>
          <a:noFill/>
        </p:spPr>
        <p:txBody>
          <a:bodyPr wrap="square" rtlCol="0">
            <a:spAutoFit/>
          </a:bodyPr>
          <a:lstStyle/>
          <a:p>
            <a:r>
              <a:rPr lang="fr-FR" sz="1400" u="sng" dirty="0" smtClean="0">
                <a:latin typeface="SimpleRonde" pitchFamily="2" charset="0"/>
              </a:rPr>
              <a:t>Dictées de la semaine 6</a:t>
            </a:r>
            <a:endParaRPr lang="fr-FR" sz="1400" u="sng" dirty="0">
              <a:latin typeface="SimpleRonde" pitchFamily="2" charset="0"/>
            </a:endParaRPr>
          </a:p>
        </p:txBody>
      </p:sp>
      <p:graphicFrame>
        <p:nvGraphicFramePr>
          <p:cNvPr id="15" name="Tableau 14"/>
          <p:cNvGraphicFramePr>
            <a:graphicFrameLocks noGrp="1"/>
          </p:cNvGraphicFramePr>
          <p:nvPr>
            <p:extLst>
              <p:ext uri="{D42A27DB-BD31-4B8C-83A1-F6EECF244321}">
                <p14:modId xmlns:p14="http://schemas.microsoft.com/office/powerpoint/2010/main" val="2612142805"/>
              </p:ext>
            </p:extLst>
          </p:nvPr>
        </p:nvGraphicFramePr>
        <p:xfrm>
          <a:off x="116632" y="2132072"/>
          <a:ext cx="6624735" cy="330708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 :</a:t>
                      </a:r>
                      <a:r>
                        <a:rPr lang="fr-FR" sz="1100" dirty="0" smtClean="0">
                          <a:latin typeface="+mn-lt"/>
                        </a:rPr>
                        <a:t> le ménage - </a:t>
                      </a:r>
                      <a:r>
                        <a:rPr lang="fr-FR" sz="1100" i="1" dirty="0" smtClean="0">
                          <a:latin typeface="+mn-lt"/>
                        </a:rPr>
                        <a:t>une chambre </a:t>
                      </a:r>
                      <a:r>
                        <a:rPr lang="fr-FR" sz="1100" dirty="0" smtClean="0">
                          <a:latin typeface="+mn-lt"/>
                        </a:rPr>
                        <a:t>- un papier</a:t>
                      </a:r>
                      <a:r>
                        <a:rPr lang="fr-FR" sz="1100" baseline="0" dirty="0" smtClean="0">
                          <a:latin typeface="+mn-lt"/>
                        </a:rPr>
                        <a:t> - une photo - </a:t>
                      </a:r>
                      <a:r>
                        <a:rPr lang="fr-FR" sz="1100" i="1" baseline="0" dirty="0" smtClean="0">
                          <a:latin typeface="+mn-lt"/>
                        </a:rPr>
                        <a:t>les vacances </a:t>
                      </a:r>
                      <a:r>
                        <a:rPr lang="fr-FR" sz="1100" baseline="0" dirty="0" smtClean="0">
                          <a:latin typeface="+mn-lt"/>
                        </a:rPr>
                        <a:t>- un chiffon - une étagère - un livre - un vêtement - une pièce.</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Adjectifs :</a:t>
                      </a:r>
                      <a:r>
                        <a:rPr lang="fr-FR" sz="1100" dirty="0" smtClean="0">
                          <a:latin typeface="+mn-lt"/>
                        </a:rPr>
                        <a:t> vieux/vieille</a:t>
                      </a:r>
                      <a:r>
                        <a:rPr lang="fr-FR" sz="1100" baseline="0" dirty="0" smtClean="0">
                          <a:latin typeface="+mn-lt"/>
                        </a:rPr>
                        <a:t> - poussiéreux/poussiéreuse - propre - </a:t>
                      </a:r>
                      <a:r>
                        <a:rPr lang="fr-FR" sz="1100" i="1" baseline="0" dirty="0" smtClean="0">
                          <a:latin typeface="+mn-lt"/>
                        </a:rPr>
                        <a:t>grand(e)</a:t>
                      </a:r>
                      <a:r>
                        <a:rPr lang="fr-FR" sz="1100" baseline="0" dirty="0" smtClean="0">
                          <a:latin typeface="+mn-lt"/>
                        </a:rPr>
                        <a:t>.</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Verbes :</a:t>
                      </a:r>
                      <a:r>
                        <a:rPr lang="fr-FR" sz="1100" dirty="0" smtClean="0">
                          <a:latin typeface="+mn-lt"/>
                        </a:rPr>
                        <a:t> jeter - classer - ranger - plier - sembler.</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 invariables :</a:t>
                      </a:r>
                      <a:r>
                        <a:rPr lang="fr-FR" sz="1100" dirty="0" smtClean="0">
                          <a:latin typeface="+mn-lt"/>
                        </a:rPr>
                        <a:t> hier - </a:t>
                      </a:r>
                      <a:r>
                        <a:rPr lang="fr-FR" sz="1100" i="1" dirty="0" smtClean="0">
                          <a:latin typeface="+mn-lt"/>
                        </a:rPr>
                        <a:t>dans</a:t>
                      </a:r>
                      <a:r>
                        <a:rPr lang="fr-FR" sz="1100" dirty="0" smtClean="0">
                          <a:latin typeface="+mn-lt"/>
                        </a:rPr>
                        <a:t> - </a:t>
                      </a:r>
                      <a:r>
                        <a:rPr lang="fr-FR" sz="1100" i="0" dirty="0" smtClean="0">
                          <a:latin typeface="+mn-lt"/>
                        </a:rPr>
                        <a:t>plein</a:t>
                      </a:r>
                      <a:r>
                        <a:rPr lang="fr-FR" sz="1100" dirty="0" smtClean="0">
                          <a:latin typeface="+mn-lt"/>
                        </a:rPr>
                        <a:t> - </a:t>
                      </a:r>
                      <a:r>
                        <a:rPr lang="fr-FR" sz="1100" i="1" dirty="0" smtClean="0">
                          <a:latin typeface="+mn-lt"/>
                        </a:rPr>
                        <a:t>sur</a:t>
                      </a:r>
                      <a:r>
                        <a:rPr lang="fr-FR" sz="1100" dirty="0" smtClean="0">
                          <a:latin typeface="+mn-lt"/>
                        </a:rPr>
                        <a:t> - </a:t>
                      </a:r>
                      <a:r>
                        <a:rPr lang="fr-FR" sz="1100" i="1" dirty="0" smtClean="0">
                          <a:latin typeface="+mn-lt"/>
                        </a:rPr>
                        <a:t>partout</a:t>
                      </a:r>
                      <a:r>
                        <a:rPr lang="fr-FR" sz="1100" dirty="0" smtClean="0">
                          <a:latin typeface="+mn-lt"/>
                        </a:rPr>
                        <a:t> - </a:t>
                      </a:r>
                      <a:r>
                        <a:rPr lang="fr-FR" sz="1100" i="1" dirty="0" smtClean="0">
                          <a:latin typeface="+mn-lt"/>
                        </a:rPr>
                        <a:t>vraiment</a:t>
                      </a:r>
                      <a:r>
                        <a:rPr lang="fr-FR" sz="1100" dirty="0" smtClean="0">
                          <a:latin typeface="+mn-lt"/>
                        </a:rPr>
                        <a:t> -</a:t>
                      </a:r>
                      <a:r>
                        <a:rPr lang="fr-FR" sz="1100" baseline="0" dirty="0" smtClean="0">
                          <a:latin typeface="+mn-lt"/>
                        </a:rPr>
                        <a:t> plus.</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200" b="1" u="sng" dirty="0" smtClean="0"/>
                        <a:t>Notions travaillées :</a:t>
                      </a:r>
                    </a:p>
                    <a:p>
                      <a:r>
                        <a:rPr lang="fr-FR" sz="1200" b="0" i="0" u="none" strike="noStrike" kern="1200" baseline="0" dirty="0" smtClean="0">
                          <a:solidFill>
                            <a:schemeClr val="dk1"/>
                          </a:solidFill>
                          <a:latin typeface="+mn-lt"/>
                          <a:ea typeface="+mn-ea"/>
                          <a:cs typeface="+mn-cs"/>
                        </a:rPr>
                        <a:t>* Pluriel en s </a:t>
                      </a:r>
                    </a:p>
                    <a:p>
                      <a:r>
                        <a:rPr lang="fr-FR" sz="1200" b="0" i="0" u="none" strike="noStrike" kern="1200" baseline="0" dirty="0" smtClean="0">
                          <a:solidFill>
                            <a:schemeClr val="dk1"/>
                          </a:solidFill>
                          <a:latin typeface="+mn-lt"/>
                          <a:ea typeface="+mn-ea"/>
                          <a:cs typeface="+mn-cs"/>
                        </a:rPr>
                        <a:t>* Accord GN </a:t>
                      </a:r>
                    </a:p>
                    <a:p>
                      <a:r>
                        <a:rPr lang="fr-FR" sz="1200" b="0" i="0" u="none" strike="noStrike" kern="1200" baseline="0" dirty="0" smtClean="0">
                          <a:solidFill>
                            <a:schemeClr val="dk1"/>
                          </a:solidFill>
                          <a:latin typeface="+mn-lt"/>
                          <a:ea typeface="+mn-ea"/>
                          <a:cs typeface="+mn-cs"/>
                        </a:rPr>
                        <a:t>* Accord sujet/verbe </a:t>
                      </a:r>
                    </a:p>
                    <a:p>
                      <a:r>
                        <a:rPr lang="fr-FR" sz="1200" b="0" i="0" u="none" strike="noStrike" kern="1200" baseline="0" dirty="0" smtClean="0">
                          <a:solidFill>
                            <a:schemeClr val="dk1"/>
                          </a:solidFill>
                          <a:latin typeface="+mn-lt"/>
                          <a:ea typeface="+mn-ea"/>
                          <a:cs typeface="+mn-cs"/>
                        </a:rPr>
                        <a:t>* Imparfait de l’indicatif</a:t>
                      </a:r>
                    </a:p>
                    <a:p>
                      <a:r>
                        <a:rPr lang="fr-FR" sz="1200" b="0" i="0" u="none" strike="noStrike" kern="1200" baseline="0" dirty="0" smtClean="0">
                          <a:solidFill>
                            <a:schemeClr val="dk1"/>
                          </a:solidFill>
                          <a:latin typeface="+mn-lt"/>
                          <a:ea typeface="+mn-ea"/>
                          <a:cs typeface="+mn-cs"/>
                        </a:rPr>
                        <a:t>* Passé composé</a:t>
                      </a:r>
                    </a:p>
                    <a:p>
                      <a:r>
                        <a:rPr lang="fr-FR" sz="1200" b="0" i="0" u="none" strike="noStrike" kern="1200" baseline="0" dirty="0" smtClean="0">
                          <a:solidFill>
                            <a:schemeClr val="dk1"/>
                          </a:solidFill>
                          <a:latin typeface="+mn-lt"/>
                          <a:ea typeface="+mn-ea"/>
                          <a:cs typeface="+mn-cs"/>
                        </a:rPr>
                        <a:t>* Mots invariables </a:t>
                      </a:r>
                    </a:p>
                    <a:p>
                      <a:r>
                        <a:rPr lang="fr-FR" sz="1200" b="0" i="0" u="none" strike="noStrike" kern="1200" baseline="0" dirty="0" smtClean="0">
                          <a:solidFill>
                            <a:schemeClr val="dk1"/>
                          </a:solidFill>
                          <a:latin typeface="+mn-lt"/>
                          <a:ea typeface="+mn-ea"/>
                          <a:cs typeface="+mn-cs"/>
                        </a:rPr>
                        <a:t>* Homophones grammaticaux (et/est)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Pendant</a:t>
                      </a:r>
                      <a:r>
                        <a:rPr lang="fr-FR" sz="1200" baseline="0" dirty="0" smtClean="0"/>
                        <a:t> les vacances, j’ai classé mes photos de famille et j’ai jeté de nombreux papiers.</a:t>
                      </a:r>
                      <a:endParaRPr lang="fr-FR"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smtClean="0"/>
                        <a:t>J’ai mis de l’ordre dans ma chambre pour</a:t>
                      </a:r>
                      <a:r>
                        <a:rPr lang="fr-FR" sz="1200" baseline="0" dirty="0" smtClean="0"/>
                        <a:t> que la pièce semble plus grande.</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136416">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smtClean="0"/>
                        <a:t>Mon</a:t>
                      </a:r>
                      <a:r>
                        <a:rPr lang="fr-FR" sz="1200" baseline="0" dirty="0" smtClean="0"/>
                        <a:t> père et moi avons passé un chiffon sur les étagères poussiéreuses et nous avons rangé les livres qui trainaient partout.</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200" b="1" u="sng" dirty="0" smtClean="0"/>
                        <a:t>Le ménage</a:t>
                      </a:r>
                    </a:p>
                    <a:p>
                      <a:r>
                        <a:rPr lang="fr-FR" sz="1200" b="0" u="none" dirty="0" smtClean="0"/>
                        <a:t>Hier, j’ai mis de l’ordre dans ma chambre. J’ai jeté plein de vieux papiers ; j’ai classé des photos</a:t>
                      </a:r>
                      <a:r>
                        <a:rPr lang="fr-FR" sz="1200" b="0" u="none" baseline="0" dirty="0" smtClean="0"/>
                        <a:t> de vacances ; j’ai passé un chiffon sur les étagères poussiéreuses ; j’ai rangé les livres qui trainaient partout et j’ai plié mes vêtements propres. Vraiment, la pièce semble plus grande !</a:t>
                      </a:r>
                      <a:endParaRPr lang="fr-FR" sz="1200" b="0" u="none"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graphicFrame>
        <p:nvGraphicFramePr>
          <p:cNvPr id="16" name="Tableau 15"/>
          <p:cNvGraphicFramePr>
            <a:graphicFrameLocks noGrp="1"/>
          </p:cNvGraphicFramePr>
          <p:nvPr>
            <p:extLst>
              <p:ext uri="{D42A27DB-BD31-4B8C-83A1-F6EECF244321}">
                <p14:modId xmlns:p14="http://schemas.microsoft.com/office/powerpoint/2010/main" val="1887278164"/>
              </p:ext>
            </p:extLst>
          </p:nvPr>
        </p:nvGraphicFramePr>
        <p:xfrm>
          <a:off x="116632" y="6413688"/>
          <a:ext cx="6624735" cy="338836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 :</a:t>
                      </a:r>
                      <a:r>
                        <a:rPr lang="fr-FR" sz="1100" dirty="0" smtClean="0">
                          <a:latin typeface="+mn-lt"/>
                        </a:rPr>
                        <a:t> une graine - </a:t>
                      </a:r>
                      <a:r>
                        <a:rPr lang="fr-FR" sz="1100" i="1" dirty="0" smtClean="0">
                          <a:latin typeface="+mn-lt"/>
                        </a:rPr>
                        <a:t>la</a:t>
                      </a:r>
                      <a:r>
                        <a:rPr lang="fr-FR" sz="1100" i="1" baseline="0" dirty="0" smtClean="0">
                          <a:latin typeface="+mn-lt"/>
                        </a:rPr>
                        <a:t> terre </a:t>
                      </a:r>
                      <a:r>
                        <a:rPr lang="fr-FR" sz="1100" baseline="0" dirty="0" smtClean="0">
                          <a:latin typeface="+mn-lt"/>
                        </a:rPr>
                        <a:t>- un toit - </a:t>
                      </a:r>
                      <a:r>
                        <a:rPr lang="fr-FR" sz="1100" i="1" baseline="0" dirty="0" smtClean="0">
                          <a:latin typeface="+mn-lt"/>
                        </a:rPr>
                        <a:t>une maison </a:t>
                      </a:r>
                      <a:r>
                        <a:rPr lang="fr-FR" sz="1100" baseline="0" dirty="0" smtClean="0">
                          <a:latin typeface="+mn-lt"/>
                        </a:rPr>
                        <a:t>- un rebord - une fenêtre - un trottoir - une palissade - </a:t>
                      </a:r>
                      <a:r>
                        <a:rPr lang="fr-FR" sz="1100" i="1" baseline="0" dirty="0" smtClean="0">
                          <a:latin typeface="+mn-lt"/>
                        </a:rPr>
                        <a:t>un coup </a:t>
                      </a:r>
                      <a:r>
                        <a:rPr lang="fr-FR" sz="1100" baseline="0" dirty="0" smtClean="0">
                          <a:latin typeface="+mn-lt"/>
                        </a:rPr>
                        <a:t>- </a:t>
                      </a:r>
                      <a:r>
                        <a:rPr lang="fr-FR" sz="1100" i="1" baseline="0" dirty="0" smtClean="0">
                          <a:latin typeface="+mn-lt"/>
                        </a:rPr>
                        <a:t>le vent </a:t>
                      </a:r>
                      <a:r>
                        <a:rPr lang="fr-FR" sz="1100" baseline="0" dirty="0" smtClean="0">
                          <a:latin typeface="+mn-lt"/>
                        </a:rPr>
                        <a:t>- un champ - un jardin.</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Adjectifs :</a:t>
                      </a:r>
                      <a:r>
                        <a:rPr lang="fr-FR" sz="1100" b="0" baseline="0" dirty="0" smtClean="0">
                          <a:latin typeface="+mn-lt"/>
                        </a:rPr>
                        <a:t> -</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Verbes :</a:t>
                      </a:r>
                      <a:r>
                        <a:rPr lang="fr-FR" sz="1100" dirty="0" smtClean="0">
                          <a:latin typeface="+mn-lt"/>
                        </a:rPr>
                        <a:t> servir - </a:t>
                      </a:r>
                      <a:r>
                        <a:rPr lang="fr-FR" sz="1100" i="1" dirty="0" smtClean="0">
                          <a:latin typeface="+mn-lt"/>
                        </a:rPr>
                        <a:t>attendre</a:t>
                      </a:r>
                      <a:r>
                        <a:rPr lang="fr-FR" sz="1100" baseline="0" dirty="0" smtClean="0">
                          <a:latin typeface="+mn-lt"/>
                        </a:rPr>
                        <a:t> - pousser -</a:t>
                      </a:r>
                      <a:r>
                        <a:rPr lang="fr-FR" sz="1100" dirty="0" smtClean="0">
                          <a:latin typeface="+mn-lt"/>
                        </a:rPr>
                        <a:t> il y a.</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 invariables :</a:t>
                      </a:r>
                      <a:r>
                        <a:rPr lang="fr-FR" sz="1100" dirty="0" smtClean="0">
                          <a:latin typeface="+mn-lt"/>
                        </a:rPr>
                        <a:t> seulement - dans</a:t>
                      </a:r>
                      <a:r>
                        <a:rPr lang="fr-FR" sz="1100" baseline="0" dirty="0" smtClean="0">
                          <a:latin typeface="+mn-lt"/>
                        </a:rPr>
                        <a:t> - mais - sur - rien - là - vers.</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200" b="1" u="sng" dirty="0" smtClean="0"/>
                        <a:t>Notions travaillées :</a:t>
                      </a:r>
                    </a:p>
                    <a:p>
                      <a:r>
                        <a:rPr lang="fr-FR" sz="1200" b="0" i="0" u="none" strike="noStrike" kern="1200" baseline="0" dirty="0" smtClean="0">
                          <a:solidFill>
                            <a:schemeClr val="dk1"/>
                          </a:solidFill>
                          <a:latin typeface="+mn-lt"/>
                          <a:ea typeface="+mn-ea"/>
                          <a:cs typeface="+mn-cs"/>
                        </a:rPr>
                        <a:t>* Pluriel en s </a:t>
                      </a:r>
                    </a:p>
                    <a:p>
                      <a:r>
                        <a:rPr lang="fr-FR" sz="1200" b="0" i="0" u="none" strike="noStrike" kern="1200" baseline="0" dirty="0" smtClean="0">
                          <a:solidFill>
                            <a:schemeClr val="dk1"/>
                          </a:solidFill>
                          <a:latin typeface="+mn-lt"/>
                          <a:ea typeface="+mn-ea"/>
                          <a:cs typeface="+mn-cs"/>
                        </a:rPr>
                        <a:t>* Accord GN </a:t>
                      </a:r>
                    </a:p>
                    <a:p>
                      <a:r>
                        <a:rPr lang="fr-FR" sz="1200" b="0" i="0" u="none" strike="noStrike" kern="1200" baseline="0" dirty="0" smtClean="0">
                          <a:solidFill>
                            <a:schemeClr val="dk1"/>
                          </a:solidFill>
                          <a:latin typeface="+mn-lt"/>
                          <a:ea typeface="+mn-ea"/>
                          <a:cs typeface="+mn-cs"/>
                        </a:rPr>
                        <a:t>* Accord sujet/verbe </a:t>
                      </a:r>
                    </a:p>
                    <a:p>
                      <a:r>
                        <a:rPr lang="fr-FR" sz="1200" b="0" i="0" u="none" strike="noStrike" kern="1200" baseline="0" dirty="0" smtClean="0">
                          <a:solidFill>
                            <a:schemeClr val="dk1"/>
                          </a:solidFill>
                          <a:latin typeface="+mn-lt"/>
                          <a:ea typeface="+mn-ea"/>
                          <a:cs typeface="+mn-cs"/>
                        </a:rPr>
                        <a:t>* Présent de l’indicatif</a:t>
                      </a:r>
                    </a:p>
                    <a:p>
                      <a:r>
                        <a:rPr lang="fr-FR" sz="1200" b="0" i="0" u="none" strike="noStrike" kern="1200" baseline="0" dirty="0" smtClean="0">
                          <a:solidFill>
                            <a:schemeClr val="dk1"/>
                          </a:solidFill>
                          <a:latin typeface="+mn-lt"/>
                          <a:ea typeface="+mn-ea"/>
                          <a:cs typeface="+mn-cs"/>
                        </a:rPr>
                        <a:t>* Mots invariables</a:t>
                      </a:r>
                    </a:p>
                    <a:p>
                      <a:r>
                        <a:rPr lang="fr-FR" sz="1200" b="0" i="0" u="none" strike="noStrike" kern="1200" baseline="0" dirty="0" smtClean="0">
                          <a:solidFill>
                            <a:schemeClr val="dk1"/>
                          </a:solidFill>
                          <a:latin typeface="+mn-lt"/>
                          <a:ea typeface="+mn-ea"/>
                          <a:cs typeface="+mn-cs"/>
                        </a:rPr>
                        <a:t>* Homophones grammaticaux (là/la, où/ou)</a:t>
                      </a:r>
                    </a:p>
                    <a:p>
                      <a:r>
                        <a:rPr lang="fr-FR" sz="1200" b="0" i="0" u="none" strike="noStrike" kern="1200" baseline="0" dirty="0" smtClean="0">
                          <a:solidFill>
                            <a:schemeClr val="dk1"/>
                          </a:solidFill>
                          <a:latin typeface="+mn-lt"/>
                          <a:ea typeface="+mn-ea"/>
                          <a:cs typeface="+mn-cs"/>
                        </a:rPr>
                        <a:t>	</a:t>
                      </a:r>
                    </a:p>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b="0" i="0" u="none" strike="noStrike" kern="1200" baseline="0" dirty="0" smtClean="0">
                          <a:solidFill>
                            <a:schemeClr val="dk1"/>
                          </a:solidFill>
                          <a:latin typeface="+mn-lt"/>
                          <a:ea typeface="+mn-ea"/>
                          <a:cs typeface="+mn-cs"/>
                        </a:rPr>
                        <a:t>On trouve des milliers de graines partout sur les toits et les palissades des maisons.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smtClean="0"/>
                        <a:t>Un coup de vent les pousse vers</a:t>
                      </a:r>
                      <a:r>
                        <a:rPr lang="fr-FR" sz="1200" baseline="0" dirty="0" smtClean="0"/>
                        <a:t> des champs ou des jardins.</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b="0" i="0" u="none" strike="noStrike" kern="1200" baseline="0" dirty="0" smtClean="0">
                          <a:solidFill>
                            <a:schemeClr val="dk1"/>
                          </a:solidFill>
                          <a:latin typeface="+mn-lt"/>
                          <a:ea typeface="+mn-ea"/>
                          <a:cs typeface="+mn-cs"/>
                        </a:rPr>
                        <a:t>Les graines sont là, elles attendent sur les trottoirs et sur les murs, pas seulement dans la terre.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200" b="1" i="0" u="sng" strike="noStrike" kern="1200" baseline="0" dirty="0" err="1" smtClean="0">
                          <a:solidFill>
                            <a:schemeClr val="dk1"/>
                          </a:solidFill>
                          <a:latin typeface="+mn-lt"/>
                          <a:ea typeface="+mn-ea"/>
                          <a:cs typeface="+mn-cs"/>
                        </a:rPr>
                        <a:t>Tistou</a:t>
                      </a:r>
                      <a:endParaRPr lang="fr-FR" sz="1200" b="1" i="0" u="sng" strike="noStrike" kern="1200" baseline="0" dirty="0" smtClean="0">
                        <a:solidFill>
                          <a:schemeClr val="dk1"/>
                        </a:solidFill>
                        <a:latin typeface="+mn-lt"/>
                        <a:ea typeface="+mn-ea"/>
                        <a:cs typeface="+mn-cs"/>
                      </a:endParaRPr>
                    </a:p>
                    <a:p>
                      <a:r>
                        <a:rPr lang="fr-FR" sz="1200" b="0" i="0" u="none" strike="noStrike" kern="1200" baseline="0" dirty="0" smtClean="0">
                          <a:solidFill>
                            <a:schemeClr val="dk1"/>
                          </a:solidFill>
                          <a:latin typeface="+mn-lt"/>
                          <a:ea typeface="+mn-ea"/>
                          <a:cs typeface="+mn-cs"/>
                        </a:rPr>
                        <a:t>Il y a des graines partout. Non seulement dans la terre ; mais il y en a sur le toit des maisons, sur le rebord des fenêtres, sur les trottoirs, sur les palissades, sur les murs. Des milliers, des milliards de graines qui ne servent à rien. Elles sont là, elles attendent qu’un coup de vent les pousse vers un champ ou un jardin.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spTree>
    <p:extLst>
      <p:ext uri="{BB962C8B-B14F-4D97-AF65-F5344CB8AC3E}">
        <p14:creationId xmlns:p14="http://schemas.microsoft.com/office/powerpoint/2010/main" val="2260038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0"/>
          </p:nvPr>
        </p:nvSpPr>
        <p:spPr/>
        <p:txBody>
          <a:bodyPr/>
          <a:lstStyle/>
          <a:p>
            <a:r>
              <a:rPr lang="fr-FR" dirty="0" smtClean="0"/>
              <a:t>Dictées de la période 1</a:t>
            </a:r>
            <a:endParaRPr lang="fr-FR" dirty="0"/>
          </a:p>
        </p:txBody>
      </p:sp>
      <p:grpSp>
        <p:nvGrpSpPr>
          <p:cNvPr id="6" name="Groupe 5"/>
          <p:cNvGrpSpPr/>
          <p:nvPr/>
        </p:nvGrpSpPr>
        <p:grpSpPr>
          <a:xfrm>
            <a:off x="116632" y="1136576"/>
            <a:ext cx="360040" cy="461665"/>
            <a:chOff x="116632" y="1352600"/>
            <a:chExt cx="360040" cy="461665"/>
          </a:xfrm>
        </p:grpSpPr>
        <p:sp>
          <p:nvSpPr>
            <p:cNvPr id="7" name="Ellipse 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9" name="ZoneTexte 8"/>
          <p:cNvSpPr txBox="1"/>
          <p:nvPr/>
        </p:nvSpPr>
        <p:spPr>
          <a:xfrm>
            <a:off x="476672" y="1280592"/>
            <a:ext cx="6192688" cy="307777"/>
          </a:xfrm>
          <a:prstGeom prst="rect">
            <a:avLst/>
          </a:prstGeom>
          <a:noFill/>
        </p:spPr>
        <p:txBody>
          <a:bodyPr wrap="square" rtlCol="0">
            <a:spAutoFit/>
          </a:bodyPr>
          <a:lstStyle/>
          <a:p>
            <a:r>
              <a:rPr lang="fr-FR" sz="1400" u="sng" dirty="0" smtClean="0">
                <a:latin typeface="SimpleRonde" pitchFamily="2" charset="0"/>
              </a:rPr>
              <a:t>Dictées de la semaine 3</a:t>
            </a:r>
            <a:endParaRPr lang="fr-FR" sz="1400" u="sng" dirty="0">
              <a:latin typeface="SimpleRonde" pitchFamily="2" charset="0"/>
            </a:endParaRPr>
          </a:p>
        </p:txBody>
      </p:sp>
      <p:grpSp>
        <p:nvGrpSpPr>
          <p:cNvPr id="11" name="Groupe 10"/>
          <p:cNvGrpSpPr/>
          <p:nvPr/>
        </p:nvGrpSpPr>
        <p:grpSpPr>
          <a:xfrm>
            <a:off x="116632" y="5457056"/>
            <a:ext cx="360040" cy="461665"/>
            <a:chOff x="116632" y="1352600"/>
            <a:chExt cx="360040" cy="461665"/>
          </a:xfrm>
        </p:grpSpPr>
        <p:sp>
          <p:nvSpPr>
            <p:cNvPr id="12" name="Ellipse 11"/>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4</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ZoneTexte 13"/>
          <p:cNvSpPr txBox="1"/>
          <p:nvPr/>
        </p:nvSpPr>
        <p:spPr>
          <a:xfrm>
            <a:off x="476672" y="5601072"/>
            <a:ext cx="6192688" cy="307777"/>
          </a:xfrm>
          <a:prstGeom prst="rect">
            <a:avLst/>
          </a:prstGeom>
          <a:noFill/>
        </p:spPr>
        <p:txBody>
          <a:bodyPr wrap="square" rtlCol="0">
            <a:spAutoFit/>
          </a:bodyPr>
          <a:lstStyle/>
          <a:p>
            <a:r>
              <a:rPr lang="fr-FR" sz="1400" u="sng" dirty="0" smtClean="0">
                <a:latin typeface="SimpleRonde" pitchFamily="2" charset="0"/>
              </a:rPr>
              <a:t>Dictées de la semaine 4</a:t>
            </a:r>
            <a:endParaRPr lang="fr-FR" sz="1400" u="sng" dirty="0">
              <a:latin typeface="SimpleRonde" pitchFamily="2" charset="0"/>
            </a:endParaRPr>
          </a:p>
        </p:txBody>
      </p:sp>
      <p:graphicFrame>
        <p:nvGraphicFramePr>
          <p:cNvPr id="15" name="Tableau 14"/>
          <p:cNvGraphicFramePr>
            <a:graphicFrameLocks noGrp="1"/>
          </p:cNvGraphicFramePr>
          <p:nvPr>
            <p:extLst>
              <p:ext uri="{D42A27DB-BD31-4B8C-83A1-F6EECF244321}">
                <p14:modId xmlns:p14="http://schemas.microsoft.com/office/powerpoint/2010/main" val="1305171174"/>
              </p:ext>
            </p:extLst>
          </p:nvPr>
        </p:nvGraphicFramePr>
        <p:xfrm>
          <a:off x="116632" y="1814265"/>
          <a:ext cx="6624735" cy="348996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a:t>
                      </a:r>
                      <a:r>
                        <a:rPr lang="fr-FR" sz="1100" dirty="0" smtClean="0">
                          <a:latin typeface="+mn-lt"/>
                        </a:rPr>
                        <a:t> : un artiste – la préhistoire – une échelle</a:t>
                      </a:r>
                      <a:r>
                        <a:rPr lang="fr-FR" sz="1100" baseline="0" dirty="0" smtClean="0">
                          <a:latin typeface="+mn-lt"/>
                        </a:rPr>
                        <a:t> – un doigt – un pinceau – un poil – une main – la peinture – un os – l’aide – la hauteur.</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baseline="0" dirty="0" smtClean="0">
                          <a:latin typeface="+mn-lt"/>
                        </a:rPr>
                        <a:t>Verbes</a:t>
                      </a:r>
                      <a:r>
                        <a:rPr lang="fr-FR" sz="1100" baseline="0" dirty="0" smtClean="0">
                          <a:latin typeface="+mn-lt"/>
                        </a:rPr>
                        <a:t> : fabriquer – dessiner – peindre – utiliser – se servir - souffler.</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baseline="0" dirty="0" smtClean="0">
                          <a:latin typeface="+mn-lt"/>
                        </a:rPr>
                        <a:t>Adjectifs</a:t>
                      </a:r>
                      <a:r>
                        <a:rPr lang="fr-FR" sz="1100" baseline="0" dirty="0" smtClean="0">
                          <a:latin typeface="+mn-lt"/>
                        </a:rPr>
                        <a:t> : petit/petite – creux/creuse.</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 invariables</a:t>
                      </a:r>
                      <a:r>
                        <a:rPr lang="fr-FR" sz="1100" b="1" baseline="0" dirty="0" smtClean="0">
                          <a:latin typeface="+mn-lt"/>
                        </a:rPr>
                        <a:t> </a:t>
                      </a:r>
                      <a:r>
                        <a:rPr lang="fr-FR" sz="1100" baseline="0" dirty="0" smtClean="0">
                          <a:latin typeface="+mn-lt"/>
                        </a:rPr>
                        <a:t>: comme - dessus.</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200" b="1" u="sng" dirty="0" smtClean="0"/>
                        <a:t>Notions travaillées :</a:t>
                      </a:r>
                    </a:p>
                    <a:p>
                      <a:r>
                        <a:rPr lang="fr-FR" sz="1200" b="0" i="0" u="none" strike="noStrike" kern="1200" baseline="0" dirty="0" smtClean="0">
                          <a:solidFill>
                            <a:schemeClr val="dk1"/>
                          </a:solidFill>
                          <a:latin typeface="+mn-lt"/>
                          <a:ea typeface="+mn-ea"/>
                          <a:cs typeface="+mn-cs"/>
                        </a:rPr>
                        <a:t>* Pluriel en s </a:t>
                      </a:r>
                    </a:p>
                    <a:p>
                      <a:r>
                        <a:rPr lang="fr-FR" sz="1200" b="0" i="0" u="none" strike="noStrike" kern="1200" baseline="0" dirty="0" smtClean="0">
                          <a:solidFill>
                            <a:schemeClr val="dk1"/>
                          </a:solidFill>
                          <a:latin typeface="+mn-lt"/>
                          <a:ea typeface="+mn-ea"/>
                          <a:cs typeface="+mn-cs"/>
                        </a:rPr>
                        <a:t>* Pluriel en x</a:t>
                      </a:r>
                    </a:p>
                    <a:p>
                      <a:r>
                        <a:rPr lang="fr-FR" sz="1200" b="0" i="0" u="none" strike="noStrike" kern="1200" baseline="0" dirty="0" smtClean="0">
                          <a:solidFill>
                            <a:schemeClr val="dk1"/>
                          </a:solidFill>
                          <a:latin typeface="+mn-lt"/>
                          <a:ea typeface="+mn-ea"/>
                          <a:cs typeface="+mn-cs"/>
                        </a:rPr>
                        <a:t>* Accord GN </a:t>
                      </a:r>
                    </a:p>
                    <a:p>
                      <a:r>
                        <a:rPr lang="fr-FR" sz="1200" b="0" i="0" u="none" strike="noStrike" kern="1200" baseline="0" dirty="0" smtClean="0">
                          <a:solidFill>
                            <a:schemeClr val="dk1"/>
                          </a:solidFill>
                          <a:latin typeface="+mn-lt"/>
                          <a:ea typeface="+mn-ea"/>
                          <a:cs typeface="+mn-cs"/>
                        </a:rPr>
                        <a:t>* Accord sujet/verbe </a:t>
                      </a:r>
                    </a:p>
                    <a:p>
                      <a:r>
                        <a:rPr lang="fr-FR" sz="1200" b="0" i="0" u="none" strike="noStrike" kern="1200" baseline="0" dirty="0" smtClean="0">
                          <a:solidFill>
                            <a:schemeClr val="dk1"/>
                          </a:solidFill>
                          <a:latin typeface="+mn-lt"/>
                          <a:ea typeface="+mn-ea"/>
                          <a:cs typeface="+mn-cs"/>
                        </a:rPr>
                        <a:t>* Imparfait de l'indicatif </a:t>
                      </a:r>
                    </a:p>
                    <a:p>
                      <a:r>
                        <a:rPr lang="fr-FR" sz="1200" b="0" i="0" u="none" strike="noStrike" kern="1200" baseline="0" dirty="0" smtClean="0">
                          <a:solidFill>
                            <a:schemeClr val="dk1"/>
                          </a:solidFill>
                          <a:latin typeface="+mn-lt"/>
                          <a:ea typeface="+mn-ea"/>
                          <a:cs typeface="+mn-cs"/>
                        </a:rPr>
                        <a:t>* Mots invariables </a:t>
                      </a:r>
                    </a:p>
                    <a:p>
                      <a:r>
                        <a:rPr lang="fr-FR" sz="1200" b="0" i="0" u="none" strike="noStrike" kern="1200" baseline="0" dirty="0" smtClean="0">
                          <a:solidFill>
                            <a:schemeClr val="dk1"/>
                          </a:solidFill>
                          <a:latin typeface="+mn-lt"/>
                          <a:ea typeface="+mn-ea"/>
                          <a:cs typeface="+mn-cs"/>
                        </a:rPr>
                        <a:t>* Homophones grammaticaux (et/est, à/a)</a:t>
                      </a:r>
                    </a:p>
                    <a:p>
                      <a:r>
                        <a:rPr lang="fr-FR" sz="1200" b="0" i="0" u="none" strike="noStrike" kern="1200" baseline="0" dirty="0" smtClean="0">
                          <a:solidFill>
                            <a:schemeClr val="dk1"/>
                          </a:solidFill>
                          <a:latin typeface="+mn-lt"/>
                          <a:ea typeface="+mn-ea"/>
                          <a:cs typeface="+mn-cs"/>
                        </a:rPr>
                        <a:t>	</a:t>
                      </a:r>
                    </a:p>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Un artiste de la préhistoire fabriquait une échelle et dessinait en hauteur. Il</a:t>
                      </a:r>
                      <a:r>
                        <a:rPr lang="fr-FR" sz="1200" baseline="0" dirty="0" smtClean="0"/>
                        <a:t> utilisait ses doigts et des pinceaux en poils pour peindre.</a:t>
                      </a:r>
                      <a:endParaRPr lang="fr-FR"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smtClean="0"/>
                        <a:t>Les artistes se servaient de leur main comme pochoir</a:t>
                      </a:r>
                      <a:r>
                        <a:rPr lang="fr-FR" sz="1200" baseline="0" dirty="0" smtClean="0"/>
                        <a:t> et soufflaient la peinture dessus à l’aide de petits os creux.</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smtClean="0"/>
                        <a:t>À la</a:t>
                      </a:r>
                      <a:r>
                        <a:rPr lang="fr-FR" sz="1200" baseline="0" dirty="0" smtClean="0"/>
                        <a:t> préhistoire, les hommes de Cro-Magnon étaient des artistes. Ils se servaient de leurs doigts et de pinceaux en poils pour peindre.</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200" b="1" u="sng" dirty="0" smtClean="0"/>
                        <a:t>Les hommes de Cro-Magnon</a:t>
                      </a:r>
                    </a:p>
                    <a:p>
                      <a:r>
                        <a:rPr lang="fr-FR" sz="1200" dirty="0" smtClean="0"/>
                        <a:t>Les artistes de la préhistoire fabriquaient des échelles et dessinaient en hauteur.</a:t>
                      </a:r>
                      <a:r>
                        <a:rPr lang="fr-FR" sz="1200" baseline="0" dirty="0" smtClean="0"/>
                        <a:t> Pour peindre, ils utilisaient leurs doigts ou des pinceaux en poils. Ils se servaient de leur main comme pochoir et soufflaient la peinture dessus à l’aide d’un petit os creux.</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graphicFrame>
        <p:nvGraphicFramePr>
          <p:cNvPr id="16" name="Tableau 15"/>
          <p:cNvGraphicFramePr>
            <a:graphicFrameLocks noGrp="1"/>
          </p:cNvGraphicFramePr>
          <p:nvPr>
            <p:extLst>
              <p:ext uri="{D42A27DB-BD31-4B8C-83A1-F6EECF244321}">
                <p14:modId xmlns:p14="http://schemas.microsoft.com/office/powerpoint/2010/main" val="50211516"/>
              </p:ext>
            </p:extLst>
          </p:nvPr>
        </p:nvGraphicFramePr>
        <p:xfrm>
          <a:off x="116632" y="6062737"/>
          <a:ext cx="6624735" cy="364236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a:t>
                      </a:r>
                      <a:r>
                        <a:rPr lang="fr-FR" sz="1100" dirty="0" smtClean="0">
                          <a:latin typeface="+mn-lt"/>
                        </a:rPr>
                        <a:t> : un filet</a:t>
                      </a:r>
                      <a:r>
                        <a:rPr lang="fr-FR" sz="1100" baseline="0" dirty="0" smtClean="0">
                          <a:latin typeface="+mn-lt"/>
                        </a:rPr>
                        <a:t> – un papillon – un manche – un balai – un cintre – un cerceau – du tulle – un élevage – un aquarium – la terre – une feuille – un insecte – l’eau.</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baseline="0" dirty="0" smtClean="0">
                          <a:latin typeface="+mn-lt"/>
                        </a:rPr>
                        <a:t>Verbes</a:t>
                      </a:r>
                      <a:r>
                        <a:rPr lang="fr-FR" sz="1100" baseline="0" dirty="0" smtClean="0">
                          <a:latin typeface="+mn-lt"/>
                        </a:rPr>
                        <a:t> : </a:t>
                      </a:r>
                      <a:r>
                        <a:rPr lang="fr-FR" sz="1100" i="1" baseline="0" dirty="0" smtClean="0">
                          <a:latin typeface="+mn-lt"/>
                        </a:rPr>
                        <a:t>fabriquer</a:t>
                      </a:r>
                      <a:r>
                        <a:rPr lang="fr-FR" sz="1100" baseline="0" dirty="0" smtClean="0">
                          <a:latin typeface="+mn-lt"/>
                        </a:rPr>
                        <a:t> – installer – garnir.</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baseline="0" dirty="0" smtClean="0">
                          <a:latin typeface="+mn-lt"/>
                        </a:rPr>
                        <a:t>Adjectifs</a:t>
                      </a:r>
                      <a:r>
                        <a:rPr lang="fr-FR" sz="1100" baseline="0" dirty="0" smtClean="0">
                          <a:latin typeface="+mn-lt"/>
                        </a:rPr>
                        <a:t> : métallique – blanc/blanche – vieil/vieille – même – imbibé - nombreux/nombreuse.</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 invariables</a:t>
                      </a:r>
                      <a:r>
                        <a:rPr lang="fr-FR" sz="1100" b="1" baseline="0" dirty="0" smtClean="0">
                          <a:latin typeface="+mn-lt"/>
                        </a:rPr>
                        <a:t> </a:t>
                      </a:r>
                      <a:r>
                        <a:rPr lang="fr-FR" sz="1100" baseline="0" dirty="0" smtClean="0">
                          <a:latin typeface="+mn-lt"/>
                        </a:rPr>
                        <a:t>: avec – dans – un peu – trop - bien</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200" b="1" u="sng" dirty="0" smtClean="0"/>
                        <a:t>Notions travaillées :</a:t>
                      </a:r>
                    </a:p>
                    <a:p>
                      <a:r>
                        <a:rPr lang="fr-FR" sz="1200" b="0" i="0" u="none" strike="noStrike" kern="1200" baseline="0" dirty="0" smtClean="0">
                          <a:solidFill>
                            <a:schemeClr val="dk1"/>
                          </a:solidFill>
                          <a:latin typeface="+mn-lt"/>
                          <a:ea typeface="+mn-ea"/>
                          <a:cs typeface="+mn-cs"/>
                        </a:rPr>
                        <a:t>* Pluriel en s </a:t>
                      </a:r>
                    </a:p>
                    <a:p>
                      <a:r>
                        <a:rPr lang="fr-FR" sz="1200" b="0" i="0" u="none" strike="noStrike" kern="1200" baseline="0" dirty="0" smtClean="0">
                          <a:solidFill>
                            <a:schemeClr val="dk1"/>
                          </a:solidFill>
                          <a:latin typeface="+mn-lt"/>
                          <a:ea typeface="+mn-ea"/>
                          <a:cs typeface="+mn-cs"/>
                        </a:rPr>
                        <a:t>* Accord GN </a:t>
                      </a:r>
                    </a:p>
                    <a:p>
                      <a:r>
                        <a:rPr lang="fr-FR" sz="1200" b="0" i="0" u="none" strike="noStrike" kern="1200" baseline="0" dirty="0" smtClean="0">
                          <a:solidFill>
                            <a:schemeClr val="dk1"/>
                          </a:solidFill>
                          <a:latin typeface="+mn-lt"/>
                          <a:ea typeface="+mn-ea"/>
                          <a:cs typeface="+mn-cs"/>
                        </a:rPr>
                        <a:t>* Accord sujet/verbe </a:t>
                      </a:r>
                    </a:p>
                    <a:p>
                      <a:r>
                        <a:rPr lang="fr-FR" sz="1200" b="0" i="0" u="none" strike="noStrike" kern="1200" baseline="0" dirty="0" smtClean="0">
                          <a:solidFill>
                            <a:schemeClr val="dk1"/>
                          </a:solidFill>
                          <a:latin typeface="+mn-lt"/>
                          <a:ea typeface="+mn-ea"/>
                          <a:cs typeface="+mn-cs"/>
                        </a:rPr>
                        <a:t>* Futur de l'indicatif </a:t>
                      </a:r>
                    </a:p>
                    <a:p>
                      <a:r>
                        <a:rPr lang="fr-FR" sz="1200" b="0" i="0" u="none" strike="noStrike" kern="1200" baseline="0" dirty="0" smtClean="0">
                          <a:solidFill>
                            <a:schemeClr val="dk1"/>
                          </a:solidFill>
                          <a:latin typeface="+mn-lt"/>
                          <a:ea typeface="+mn-ea"/>
                          <a:cs typeface="+mn-cs"/>
                        </a:rPr>
                        <a:t>* Mots invariables </a:t>
                      </a:r>
                    </a:p>
                    <a:p>
                      <a:r>
                        <a:rPr lang="fr-FR" sz="1200" b="0" i="0" u="none" strike="noStrike" kern="1200" baseline="0" dirty="0" smtClean="0">
                          <a:solidFill>
                            <a:schemeClr val="dk1"/>
                          </a:solidFill>
                          <a:latin typeface="+mn-lt"/>
                          <a:ea typeface="+mn-ea"/>
                          <a:cs typeface="+mn-cs"/>
                        </a:rPr>
                        <a:t>* Homophones grammaticaux (à/a, et/est)</a:t>
                      </a:r>
                    </a:p>
                    <a:p>
                      <a:r>
                        <a:rPr lang="fr-FR" sz="1200" b="0" i="0" u="none" strike="noStrike" kern="1200" baseline="0" dirty="0" smtClean="0">
                          <a:solidFill>
                            <a:schemeClr val="dk1"/>
                          </a:solidFill>
                          <a:latin typeface="+mn-lt"/>
                          <a:ea typeface="+mn-ea"/>
                          <a:cs typeface="+mn-cs"/>
                        </a:rPr>
                        <a:t>* accord du participe passé adjectif 	</a:t>
                      </a:r>
                    </a:p>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b="0" i="0" u="none" strike="noStrike" kern="1200" baseline="0" dirty="0" smtClean="0">
                          <a:solidFill>
                            <a:schemeClr val="dk1"/>
                          </a:solidFill>
                          <a:latin typeface="+mn-lt"/>
                          <a:ea typeface="+mn-ea"/>
                          <a:cs typeface="+mn-cs"/>
                        </a:rPr>
                        <a:t>Tu fabriqueras des filets à papillons avec : des manches à balai, des cintres métalliques et des poches en tulle blanc.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smtClean="0"/>
                        <a:t>Tu installeras les insectes dans un vieil aquarium</a:t>
                      </a:r>
                      <a:r>
                        <a:rPr lang="fr-FR" sz="1200" baseline="0" dirty="0" smtClean="0"/>
                        <a:t> fermé avec le même tissu que ton filet à papillons.</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b="0" i="0" u="none" strike="noStrike" kern="1200" baseline="0" dirty="0" smtClean="0">
                          <a:solidFill>
                            <a:schemeClr val="dk1"/>
                          </a:solidFill>
                          <a:latin typeface="+mn-lt"/>
                          <a:ea typeface="+mn-ea"/>
                          <a:cs typeface="+mn-cs"/>
                        </a:rPr>
                        <a:t>Avec un peu de terre, des feuilles fraiches et un coton imbibé d’eau pour la soif, les papillons s’y trouveront bien.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200" b="1" i="0" u="sng" strike="noStrike" kern="1200" baseline="0" dirty="0" smtClean="0">
                          <a:solidFill>
                            <a:schemeClr val="dk1"/>
                          </a:solidFill>
                          <a:latin typeface="+mn-lt"/>
                          <a:ea typeface="+mn-ea"/>
                          <a:cs typeface="+mn-cs"/>
                        </a:rPr>
                        <a:t>Un zoo miniature</a:t>
                      </a:r>
                    </a:p>
                    <a:p>
                      <a:r>
                        <a:rPr lang="fr-FR" sz="1200" b="0" i="0" u="none" strike="noStrike" kern="1200" baseline="0" dirty="0" smtClean="0">
                          <a:solidFill>
                            <a:schemeClr val="dk1"/>
                          </a:solidFill>
                          <a:latin typeface="+mn-lt"/>
                          <a:ea typeface="+mn-ea"/>
                          <a:cs typeface="+mn-cs"/>
                        </a:rPr>
                        <a:t>Tu fabriqueras un filet à papillons avec un manche à balai, un cintre métallique en forme de cerceau et une poche en tulle blanc. Tu installeras ton élevage dans un vieil aquarium fermé avec le même tissu. Tu le garniras avec un peu de terre, des feuilles fraiches et un coton imbibé d’eau pour la soif. Les insectes s’y trouveront bien s’ils ne sont pas trop nombreux.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spTree>
    <p:extLst>
      <p:ext uri="{BB962C8B-B14F-4D97-AF65-F5344CB8AC3E}">
        <p14:creationId xmlns:p14="http://schemas.microsoft.com/office/powerpoint/2010/main" val="3241259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0"/>
          </p:nvPr>
        </p:nvSpPr>
        <p:spPr/>
        <p:txBody>
          <a:bodyPr/>
          <a:lstStyle/>
          <a:p>
            <a:r>
              <a:rPr lang="fr-FR" dirty="0" smtClean="0"/>
              <a:t>Dictées de la période 1</a:t>
            </a:r>
            <a:endParaRPr lang="fr-FR" dirty="0"/>
          </a:p>
        </p:txBody>
      </p:sp>
      <p:grpSp>
        <p:nvGrpSpPr>
          <p:cNvPr id="6" name="Groupe 5"/>
          <p:cNvGrpSpPr/>
          <p:nvPr/>
        </p:nvGrpSpPr>
        <p:grpSpPr>
          <a:xfrm>
            <a:off x="116632" y="1394991"/>
            <a:ext cx="360040" cy="461665"/>
            <a:chOff x="116632" y="1352600"/>
            <a:chExt cx="360040" cy="461665"/>
          </a:xfrm>
        </p:grpSpPr>
        <p:sp>
          <p:nvSpPr>
            <p:cNvPr id="7" name="Ellipse 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5</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9" name="ZoneTexte 8"/>
          <p:cNvSpPr txBox="1"/>
          <p:nvPr/>
        </p:nvSpPr>
        <p:spPr>
          <a:xfrm>
            <a:off x="476672" y="1539007"/>
            <a:ext cx="6192688" cy="307777"/>
          </a:xfrm>
          <a:prstGeom prst="rect">
            <a:avLst/>
          </a:prstGeom>
          <a:noFill/>
        </p:spPr>
        <p:txBody>
          <a:bodyPr wrap="square" rtlCol="0">
            <a:spAutoFit/>
          </a:bodyPr>
          <a:lstStyle/>
          <a:p>
            <a:r>
              <a:rPr lang="fr-FR" sz="1400" u="sng" dirty="0" smtClean="0">
                <a:latin typeface="SimpleRonde" pitchFamily="2" charset="0"/>
              </a:rPr>
              <a:t>Dictées de la semaine 5</a:t>
            </a:r>
            <a:endParaRPr lang="fr-FR" sz="1400" u="sng" dirty="0">
              <a:latin typeface="SimpleRonde" pitchFamily="2" charset="0"/>
            </a:endParaRPr>
          </a:p>
        </p:txBody>
      </p:sp>
      <p:grpSp>
        <p:nvGrpSpPr>
          <p:cNvPr id="11" name="Groupe 10"/>
          <p:cNvGrpSpPr/>
          <p:nvPr/>
        </p:nvGrpSpPr>
        <p:grpSpPr>
          <a:xfrm>
            <a:off x="116632" y="5643463"/>
            <a:ext cx="360040" cy="461665"/>
            <a:chOff x="116632" y="1352600"/>
            <a:chExt cx="360040" cy="461665"/>
          </a:xfrm>
        </p:grpSpPr>
        <p:sp>
          <p:nvSpPr>
            <p:cNvPr id="12" name="Ellipse 11"/>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6</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ZoneTexte 13"/>
          <p:cNvSpPr txBox="1"/>
          <p:nvPr/>
        </p:nvSpPr>
        <p:spPr>
          <a:xfrm>
            <a:off x="476672" y="5787479"/>
            <a:ext cx="6192688" cy="307777"/>
          </a:xfrm>
          <a:prstGeom prst="rect">
            <a:avLst/>
          </a:prstGeom>
          <a:noFill/>
        </p:spPr>
        <p:txBody>
          <a:bodyPr wrap="square" rtlCol="0">
            <a:spAutoFit/>
          </a:bodyPr>
          <a:lstStyle/>
          <a:p>
            <a:r>
              <a:rPr lang="fr-FR" sz="1400" u="sng" dirty="0" smtClean="0">
                <a:latin typeface="SimpleRonde" pitchFamily="2" charset="0"/>
              </a:rPr>
              <a:t>Dictées de la semaine 6</a:t>
            </a:r>
            <a:endParaRPr lang="fr-FR" sz="1400" u="sng" dirty="0">
              <a:latin typeface="SimpleRonde" pitchFamily="2" charset="0"/>
            </a:endParaRPr>
          </a:p>
        </p:txBody>
      </p:sp>
      <p:graphicFrame>
        <p:nvGraphicFramePr>
          <p:cNvPr id="15" name="Tableau 14"/>
          <p:cNvGraphicFramePr>
            <a:graphicFrameLocks noGrp="1"/>
          </p:cNvGraphicFramePr>
          <p:nvPr>
            <p:extLst>
              <p:ext uri="{D42A27DB-BD31-4B8C-83A1-F6EECF244321}">
                <p14:modId xmlns:p14="http://schemas.microsoft.com/office/powerpoint/2010/main" val="3883855336"/>
              </p:ext>
            </p:extLst>
          </p:nvPr>
        </p:nvGraphicFramePr>
        <p:xfrm>
          <a:off x="116632" y="2132072"/>
          <a:ext cx="6624735" cy="312420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a:t>
                      </a:r>
                      <a:r>
                        <a:rPr lang="fr-FR" sz="1100" dirty="0" smtClean="0">
                          <a:latin typeface="+mn-lt"/>
                        </a:rPr>
                        <a:t> : un homme – une hutte – une tente – une caverne – un outil – la pierre – un fruit – la pêche – la chasse – une découverte – le feu.</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baseline="0" dirty="0" smtClean="0">
                          <a:latin typeface="+mn-lt"/>
                        </a:rPr>
                        <a:t>Verbes</a:t>
                      </a:r>
                      <a:r>
                        <a:rPr lang="fr-FR" sz="1100" baseline="0" dirty="0" smtClean="0">
                          <a:latin typeface="+mn-lt"/>
                        </a:rPr>
                        <a:t> : vivre – </a:t>
                      </a:r>
                      <a:r>
                        <a:rPr lang="fr-FR" sz="1100" i="1" baseline="0" dirty="0" smtClean="0">
                          <a:latin typeface="+mn-lt"/>
                        </a:rPr>
                        <a:t>fabriquer</a:t>
                      </a:r>
                      <a:r>
                        <a:rPr lang="fr-FR" sz="1100" baseline="0" dirty="0" smtClean="0">
                          <a:latin typeface="+mn-lt"/>
                        </a:rPr>
                        <a:t> – manger – faire.</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baseline="0" dirty="0" smtClean="0">
                          <a:latin typeface="+mn-lt"/>
                        </a:rPr>
                        <a:t>Adjectifs</a:t>
                      </a:r>
                      <a:r>
                        <a:rPr lang="fr-FR" sz="1100" baseline="0" dirty="0" smtClean="0">
                          <a:latin typeface="+mn-lt"/>
                        </a:rPr>
                        <a:t> : premier/première – sauvage – grand/grande.</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 invariables</a:t>
                      </a:r>
                      <a:r>
                        <a:rPr lang="fr-FR" sz="1100" b="1" baseline="0" dirty="0" smtClean="0">
                          <a:latin typeface="+mn-lt"/>
                        </a:rPr>
                        <a:t> </a:t>
                      </a:r>
                      <a:r>
                        <a:rPr lang="fr-FR" sz="1100" baseline="0" dirty="0" smtClean="0">
                          <a:latin typeface="+mn-lt"/>
                        </a:rPr>
                        <a:t>: </a:t>
                      </a:r>
                      <a:r>
                        <a:rPr lang="fr-FR" sz="1100" i="1" baseline="0" dirty="0" smtClean="0">
                          <a:latin typeface="+mn-lt"/>
                        </a:rPr>
                        <a:t>dans</a:t>
                      </a:r>
                      <a:r>
                        <a:rPr lang="fr-FR" sz="1100" baseline="0" dirty="0" smtClean="0">
                          <a:latin typeface="+mn-lt"/>
                        </a:rPr>
                        <a:t> – aussi.</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200" b="1" u="sng" dirty="0" smtClean="0"/>
                        <a:t>Notions travaillées :</a:t>
                      </a:r>
                    </a:p>
                    <a:p>
                      <a:r>
                        <a:rPr lang="fr-FR" sz="1200" b="0" i="0" u="none" strike="noStrike" kern="1200" baseline="0" dirty="0" smtClean="0">
                          <a:solidFill>
                            <a:schemeClr val="dk1"/>
                          </a:solidFill>
                          <a:latin typeface="+mn-lt"/>
                          <a:ea typeface="+mn-ea"/>
                          <a:cs typeface="+mn-cs"/>
                        </a:rPr>
                        <a:t>* Pluriel en s </a:t>
                      </a:r>
                    </a:p>
                    <a:p>
                      <a:r>
                        <a:rPr lang="fr-FR" sz="1200" b="0" i="0" u="none" strike="noStrike" kern="1200" baseline="0" dirty="0" smtClean="0">
                          <a:solidFill>
                            <a:schemeClr val="dk1"/>
                          </a:solidFill>
                          <a:latin typeface="+mn-lt"/>
                          <a:ea typeface="+mn-ea"/>
                          <a:cs typeface="+mn-cs"/>
                        </a:rPr>
                        <a:t>* Accord GN </a:t>
                      </a:r>
                    </a:p>
                    <a:p>
                      <a:r>
                        <a:rPr lang="fr-FR" sz="1200" b="0" i="0" u="none" strike="noStrike" kern="1200" baseline="0" dirty="0" smtClean="0">
                          <a:solidFill>
                            <a:schemeClr val="dk1"/>
                          </a:solidFill>
                          <a:latin typeface="+mn-lt"/>
                          <a:ea typeface="+mn-ea"/>
                          <a:cs typeface="+mn-cs"/>
                        </a:rPr>
                        <a:t>* Accord sujet/verbe </a:t>
                      </a:r>
                    </a:p>
                    <a:p>
                      <a:r>
                        <a:rPr lang="fr-FR" sz="1200" b="0" i="0" u="none" strike="noStrike" kern="1200" baseline="0" dirty="0" smtClean="0">
                          <a:solidFill>
                            <a:schemeClr val="dk1"/>
                          </a:solidFill>
                          <a:latin typeface="+mn-lt"/>
                          <a:ea typeface="+mn-ea"/>
                          <a:cs typeface="+mn-cs"/>
                        </a:rPr>
                        <a:t>* Imparfait de l'indicatif </a:t>
                      </a:r>
                    </a:p>
                    <a:p>
                      <a:r>
                        <a:rPr lang="fr-FR" sz="1200" b="0" i="0" u="none" strike="noStrike" kern="1200" baseline="0" dirty="0" smtClean="0">
                          <a:solidFill>
                            <a:schemeClr val="dk1"/>
                          </a:solidFill>
                          <a:latin typeface="+mn-lt"/>
                          <a:ea typeface="+mn-ea"/>
                          <a:cs typeface="+mn-cs"/>
                        </a:rPr>
                        <a:t>* Passé composé</a:t>
                      </a:r>
                    </a:p>
                    <a:p>
                      <a:r>
                        <a:rPr lang="fr-FR" sz="1200" b="0" i="0" u="none" strike="noStrike" kern="1200" baseline="0" dirty="0" smtClean="0">
                          <a:solidFill>
                            <a:schemeClr val="dk1"/>
                          </a:solidFill>
                          <a:latin typeface="+mn-lt"/>
                          <a:ea typeface="+mn-ea"/>
                          <a:cs typeface="+mn-cs"/>
                        </a:rPr>
                        <a:t>* Mots invariables </a:t>
                      </a:r>
                    </a:p>
                    <a:p>
                      <a:r>
                        <a:rPr lang="fr-FR" sz="1200" b="0" i="0" u="none" strike="noStrike" kern="1200" baseline="0" dirty="0" smtClean="0">
                          <a:solidFill>
                            <a:schemeClr val="dk1"/>
                          </a:solidFill>
                          <a:latin typeface="+mn-lt"/>
                          <a:ea typeface="+mn-ea"/>
                          <a:cs typeface="+mn-cs"/>
                        </a:rPr>
                        <a:t>* Homophones grammaticaux (et/est, à/a)</a:t>
                      </a:r>
                    </a:p>
                    <a:p>
                      <a:r>
                        <a:rPr lang="fr-FR" sz="1200" b="0" i="0" u="none" strike="noStrike" kern="1200" baseline="0" dirty="0" smtClean="0">
                          <a:solidFill>
                            <a:schemeClr val="dk1"/>
                          </a:solidFill>
                          <a:latin typeface="+mn-lt"/>
                          <a:ea typeface="+mn-ea"/>
                          <a:cs typeface="+mn-cs"/>
                        </a:rPr>
                        <a:t>	</a:t>
                      </a:r>
                    </a:p>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À la préhistoire, l’homme vivait dans une hutte ou dans une caverne. Il mangeait des fruits sauvages.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smtClean="0"/>
                        <a:t>Les premiers</a:t>
                      </a:r>
                      <a:r>
                        <a:rPr lang="fr-FR" sz="1200" baseline="0" dirty="0" smtClean="0"/>
                        <a:t> hommes vivaient de la chasse et de la pêche. Ils fabriquaient des outils en pierre.</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smtClean="0"/>
                        <a:t>La grande découverte des premiers hommes a été de savoir faire du feu.</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200" b="1" u="sng" dirty="0" smtClean="0"/>
                        <a:t>Les</a:t>
                      </a:r>
                      <a:r>
                        <a:rPr lang="fr-FR" sz="1200" b="1" u="sng" baseline="0" dirty="0" smtClean="0"/>
                        <a:t> premiers hommes</a:t>
                      </a:r>
                    </a:p>
                    <a:p>
                      <a:r>
                        <a:rPr lang="fr-FR" sz="1200" baseline="0" dirty="0" smtClean="0"/>
                        <a:t>Les premiers hommes vivaient dans des huttes, des tentes ou des cavernes. Ils fabriquaient des outils en pierre. Ils mangeaient des fruits sauvages. Ils vivaient aussi de la pêche et de la chasse. Leur grande découverte a été de savoir faire du feu.</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graphicFrame>
        <p:nvGraphicFramePr>
          <p:cNvPr id="16" name="Tableau 15"/>
          <p:cNvGraphicFramePr>
            <a:graphicFrameLocks noGrp="1"/>
          </p:cNvGraphicFramePr>
          <p:nvPr>
            <p:extLst>
              <p:ext uri="{D42A27DB-BD31-4B8C-83A1-F6EECF244321}">
                <p14:modId xmlns:p14="http://schemas.microsoft.com/office/powerpoint/2010/main" val="417936965"/>
              </p:ext>
            </p:extLst>
          </p:nvPr>
        </p:nvGraphicFramePr>
        <p:xfrm>
          <a:off x="116632" y="6413688"/>
          <a:ext cx="6624735" cy="329184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a:t>
                      </a:r>
                      <a:r>
                        <a:rPr lang="fr-FR" sz="1100" dirty="0" smtClean="0">
                          <a:latin typeface="+mn-lt"/>
                        </a:rPr>
                        <a:t> : le temps – </a:t>
                      </a:r>
                      <a:r>
                        <a:rPr lang="fr-FR" sz="1100" i="1" dirty="0" smtClean="0">
                          <a:latin typeface="+mn-lt"/>
                        </a:rPr>
                        <a:t>la préhistoire </a:t>
                      </a:r>
                      <a:r>
                        <a:rPr lang="fr-FR" sz="1100" dirty="0" smtClean="0">
                          <a:latin typeface="+mn-lt"/>
                        </a:rPr>
                        <a:t>– le froid – la nourriture</a:t>
                      </a:r>
                      <a:r>
                        <a:rPr lang="fr-FR" sz="1100" baseline="0" dirty="0" smtClean="0">
                          <a:latin typeface="+mn-lt"/>
                        </a:rPr>
                        <a:t> – le manque – une baie – un buisson – </a:t>
                      </a:r>
                      <a:r>
                        <a:rPr lang="fr-FR" sz="1100" i="1" baseline="0" dirty="0" smtClean="0">
                          <a:latin typeface="+mn-lt"/>
                        </a:rPr>
                        <a:t>un fruit </a:t>
                      </a:r>
                      <a:r>
                        <a:rPr lang="fr-FR" sz="1100" baseline="0" dirty="0" smtClean="0">
                          <a:latin typeface="+mn-lt"/>
                        </a:rPr>
                        <a:t>– un arbre – une graine – une racine – </a:t>
                      </a:r>
                      <a:r>
                        <a:rPr lang="fr-FR" sz="1100" i="1" baseline="0" dirty="0" smtClean="0">
                          <a:latin typeface="+mn-lt"/>
                        </a:rPr>
                        <a:t>une feuille</a:t>
                      </a:r>
                      <a:r>
                        <a:rPr lang="fr-FR" sz="1100" baseline="0" dirty="0" smtClean="0">
                          <a:latin typeface="+mn-lt"/>
                        </a:rPr>
                        <a:t>.</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baseline="0" dirty="0" smtClean="0">
                          <a:latin typeface="+mn-lt"/>
                        </a:rPr>
                        <a:t>Verbes</a:t>
                      </a:r>
                      <a:r>
                        <a:rPr lang="fr-FR" sz="1100" baseline="0" dirty="0" smtClean="0">
                          <a:latin typeface="+mn-lt"/>
                        </a:rPr>
                        <a:t> : arriver – cueillir – ramasser – tomber - offrir</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 invariables</a:t>
                      </a:r>
                      <a:r>
                        <a:rPr lang="fr-FR" sz="1100" b="1" baseline="0" dirty="0" smtClean="0">
                          <a:latin typeface="+mn-lt"/>
                        </a:rPr>
                        <a:t> </a:t>
                      </a:r>
                      <a:r>
                        <a:rPr lang="fr-FR" sz="1100" baseline="0" dirty="0" smtClean="0">
                          <a:latin typeface="+mn-lt"/>
                        </a:rPr>
                        <a:t>: </a:t>
                      </a:r>
                      <a:r>
                        <a:rPr lang="fr-FR" sz="1100" i="1" baseline="0" dirty="0" smtClean="0">
                          <a:latin typeface="+mn-lt"/>
                        </a:rPr>
                        <a:t>avec</a:t>
                      </a:r>
                      <a:r>
                        <a:rPr lang="fr-FR" sz="1100" baseline="0" dirty="0" smtClean="0">
                          <a:latin typeface="+mn-lt"/>
                        </a:rPr>
                        <a:t> – tout – </a:t>
                      </a:r>
                      <a:r>
                        <a:rPr lang="fr-FR" sz="1100" i="1" baseline="0" dirty="0" smtClean="0">
                          <a:latin typeface="+mn-lt"/>
                        </a:rPr>
                        <a:t>dans</a:t>
                      </a:r>
                      <a:r>
                        <a:rPr lang="fr-FR" sz="1100" baseline="0" dirty="0" smtClean="0">
                          <a:latin typeface="+mn-lt"/>
                        </a:rPr>
                        <a:t> – maintenant – bientôt – ne…plus rien</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200" b="1" u="sng" dirty="0" smtClean="0"/>
                        <a:t>Notions travaillées :</a:t>
                      </a:r>
                    </a:p>
                    <a:p>
                      <a:r>
                        <a:rPr lang="fr-FR" sz="1200" b="0" i="0" u="none" strike="noStrike" kern="1200" baseline="0" dirty="0" smtClean="0">
                          <a:solidFill>
                            <a:schemeClr val="dk1"/>
                          </a:solidFill>
                          <a:latin typeface="+mn-lt"/>
                          <a:ea typeface="+mn-ea"/>
                          <a:cs typeface="+mn-cs"/>
                        </a:rPr>
                        <a:t>* Pluriel en s </a:t>
                      </a:r>
                    </a:p>
                    <a:p>
                      <a:r>
                        <a:rPr lang="fr-FR" sz="1200" b="0" i="0" u="none" strike="noStrike" kern="1200" baseline="0" dirty="0" smtClean="0">
                          <a:solidFill>
                            <a:schemeClr val="dk1"/>
                          </a:solidFill>
                          <a:latin typeface="+mn-lt"/>
                          <a:ea typeface="+mn-ea"/>
                          <a:cs typeface="+mn-cs"/>
                        </a:rPr>
                        <a:t>* Accord GN </a:t>
                      </a:r>
                    </a:p>
                    <a:p>
                      <a:r>
                        <a:rPr lang="fr-FR" sz="1200" b="0" i="0" u="none" strike="noStrike" kern="1200" baseline="0" dirty="0" smtClean="0">
                          <a:solidFill>
                            <a:schemeClr val="dk1"/>
                          </a:solidFill>
                          <a:latin typeface="+mn-lt"/>
                          <a:ea typeface="+mn-ea"/>
                          <a:cs typeface="+mn-cs"/>
                        </a:rPr>
                        <a:t>* Accord sujet/verbe </a:t>
                      </a:r>
                    </a:p>
                    <a:p>
                      <a:r>
                        <a:rPr lang="fr-FR" sz="1200" b="0" i="0" u="none" strike="noStrike" kern="1200" baseline="0" dirty="0" smtClean="0">
                          <a:solidFill>
                            <a:schemeClr val="dk1"/>
                          </a:solidFill>
                          <a:latin typeface="+mn-lt"/>
                          <a:ea typeface="+mn-ea"/>
                          <a:cs typeface="+mn-cs"/>
                        </a:rPr>
                        <a:t>* Passé composé</a:t>
                      </a:r>
                    </a:p>
                    <a:p>
                      <a:r>
                        <a:rPr lang="fr-FR" sz="1200" b="0" i="0" u="none" strike="noStrike" kern="1200" baseline="0" dirty="0" smtClean="0">
                          <a:solidFill>
                            <a:schemeClr val="dk1"/>
                          </a:solidFill>
                          <a:latin typeface="+mn-lt"/>
                          <a:ea typeface="+mn-ea"/>
                          <a:cs typeface="+mn-cs"/>
                        </a:rPr>
                        <a:t>* Présent de l’indicatif</a:t>
                      </a:r>
                    </a:p>
                    <a:p>
                      <a:r>
                        <a:rPr lang="fr-FR" sz="1200" b="0" i="0" u="none" strike="noStrike" kern="1200" baseline="0" dirty="0" smtClean="0">
                          <a:solidFill>
                            <a:schemeClr val="dk1"/>
                          </a:solidFill>
                          <a:latin typeface="+mn-lt"/>
                          <a:ea typeface="+mn-ea"/>
                          <a:cs typeface="+mn-cs"/>
                        </a:rPr>
                        <a:t>* Futur du verbe avoir</a:t>
                      </a:r>
                    </a:p>
                    <a:p>
                      <a:r>
                        <a:rPr lang="fr-FR" sz="1200" b="0" i="0" u="none" strike="noStrike" kern="1200" baseline="0" dirty="0" smtClean="0">
                          <a:solidFill>
                            <a:schemeClr val="dk1"/>
                          </a:solidFill>
                          <a:latin typeface="+mn-lt"/>
                          <a:ea typeface="+mn-ea"/>
                          <a:cs typeface="+mn-cs"/>
                        </a:rPr>
                        <a:t>* Mots invariables (à/a, et/est)</a:t>
                      </a:r>
                    </a:p>
                    <a:p>
                      <a:r>
                        <a:rPr lang="fr-FR" sz="1200" b="0" i="0" u="none" strike="noStrike" kern="1200" baseline="0" dirty="0" smtClean="0">
                          <a:solidFill>
                            <a:schemeClr val="dk1"/>
                          </a:solidFill>
                          <a:latin typeface="+mn-lt"/>
                          <a:ea typeface="+mn-ea"/>
                          <a:cs typeface="+mn-cs"/>
                        </a:rPr>
                        <a:t>* Homophones grammaticaux </a:t>
                      </a:r>
                    </a:p>
                    <a:p>
                      <a:r>
                        <a:rPr lang="fr-FR" sz="1200" b="0" i="0" u="none" strike="noStrike" kern="1200" baseline="0" dirty="0" smtClean="0">
                          <a:solidFill>
                            <a:schemeClr val="dk1"/>
                          </a:solidFill>
                          <a:latin typeface="+mn-lt"/>
                          <a:ea typeface="+mn-ea"/>
                          <a:cs typeface="+mn-cs"/>
                        </a:rPr>
                        <a:t>	</a:t>
                      </a:r>
                    </a:p>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b="0" i="0" u="none" strike="noStrike" kern="1200" baseline="0" dirty="0" smtClean="0">
                          <a:solidFill>
                            <a:schemeClr val="dk1"/>
                          </a:solidFill>
                          <a:latin typeface="+mn-lt"/>
                          <a:ea typeface="+mn-ea"/>
                          <a:cs typeface="+mn-cs"/>
                        </a:rPr>
                        <a:t>Le manque de nourriture est arrivé avec le froid. Les feuilles de l’arbre tombent maintenant.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smtClean="0"/>
                        <a:t>Nous avons cueilli des baies et des fruits et nous avons ramassé des graines et des racines.</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b="0" i="0" u="none" strike="noStrike" kern="1200" baseline="0" dirty="0" smtClean="0">
                          <a:solidFill>
                            <a:schemeClr val="dk1"/>
                          </a:solidFill>
                          <a:latin typeface="+mn-lt"/>
                          <a:ea typeface="+mn-ea"/>
                          <a:cs typeface="+mn-cs"/>
                        </a:rPr>
                        <a:t>Au temps des grands froids, la nature n’aura bientôt plus rien à offrir. Nous avons cueilli et ramassé de </a:t>
                      </a:r>
                      <a:r>
                        <a:rPr lang="fr-FR" sz="1200" b="0" i="0" u="none" strike="noStrike" kern="1200" baseline="0" smtClean="0">
                          <a:solidFill>
                            <a:schemeClr val="dk1"/>
                          </a:solidFill>
                          <a:latin typeface="+mn-lt"/>
                          <a:ea typeface="+mn-ea"/>
                          <a:cs typeface="+mn-cs"/>
                        </a:rPr>
                        <a:t>la nourriture.</a:t>
                      </a:r>
                      <a:endParaRPr lang="fr-FR" sz="1200" b="0" i="0" u="none" strike="noStrike" kern="1200" baseline="0" dirty="0" smtClean="0">
                        <a:solidFill>
                          <a:schemeClr val="dk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200" b="1" i="0" u="sng" strike="noStrike" kern="1200" baseline="0" dirty="0" smtClean="0">
                          <a:solidFill>
                            <a:schemeClr val="dk1"/>
                          </a:solidFill>
                          <a:latin typeface="+mn-lt"/>
                          <a:ea typeface="+mn-ea"/>
                          <a:cs typeface="+mn-cs"/>
                        </a:rPr>
                        <a:t>Au temps de la préhistoire</a:t>
                      </a:r>
                    </a:p>
                    <a:p>
                      <a:r>
                        <a:rPr lang="fr-FR" sz="1200" b="0" i="0" u="none" strike="noStrike" kern="1200" baseline="0" dirty="0" smtClean="0">
                          <a:solidFill>
                            <a:schemeClr val="dk1"/>
                          </a:solidFill>
                          <a:latin typeface="+mn-lt"/>
                          <a:ea typeface="+mn-ea"/>
                          <a:cs typeface="+mn-cs"/>
                        </a:rPr>
                        <a:t>Le froid est arrivé et, avec lui, le manque de nourriture. Nous avons tout cueilli : les baies dans les buissons, les fruits dans les arbres, nous avons ramassé les graines, les racines… Maintenant, les feuilles tombent… Bientôt, la nature n’aura plus rien à nous offrir.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spTree>
    <p:extLst>
      <p:ext uri="{BB962C8B-B14F-4D97-AF65-F5344CB8AC3E}">
        <p14:creationId xmlns:p14="http://schemas.microsoft.com/office/powerpoint/2010/main" val="2661899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0"/>
          </p:nvPr>
        </p:nvSpPr>
        <p:spPr/>
        <p:txBody>
          <a:bodyPr/>
          <a:lstStyle/>
          <a:p>
            <a:r>
              <a:rPr lang="fr-FR" dirty="0" smtClean="0"/>
              <a:t>Dictées de la période 2</a:t>
            </a:r>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1683235890"/>
              </p:ext>
            </p:extLst>
          </p:nvPr>
        </p:nvGraphicFramePr>
        <p:xfrm>
          <a:off x="116632" y="2132072"/>
          <a:ext cx="6624735" cy="312420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a:t>
                      </a:r>
                      <a:r>
                        <a:rPr lang="fr-FR" sz="1100" dirty="0" smtClean="0">
                          <a:latin typeface="+mn-lt"/>
                        </a:rPr>
                        <a:t> : la gymnastique</a:t>
                      </a:r>
                      <a:r>
                        <a:rPr lang="fr-FR" sz="1100" baseline="0" dirty="0" smtClean="0">
                          <a:latin typeface="+mn-lt"/>
                        </a:rPr>
                        <a:t> – la force – la souplesse – le corps – un champion – une compétition.</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baseline="0" dirty="0" smtClean="0">
                          <a:latin typeface="+mn-lt"/>
                        </a:rPr>
                        <a:t>Adjectifs</a:t>
                      </a:r>
                      <a:r>
                        <a:rPr lang="fr-FR" sz="1100" baseline="0" dirty="0" smtClean="0">
                          <a:latin typeface="+mn-lt"/>
                        </a:rPr>
                        <a:t> : important.</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baseline="0" dirty="0" smtClean="0">
                          <a:latin typeface="+mn-lt"/>
                        </a:rPr>
                        <a:t>Verbes : </a:t>
                      </a:r>
                      <a:r>
                        <a:rPr lang="fr-FR" sz="1100" b="0" baseline="0" dirty="0" smtClean="0">
                          <a:latin typeface="+mn-lt"/>
                        </a:rPr>
                        <a:t> pratiquer – développer – s’entrainer – participer – on peut.</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 invariables</a:t>
                      </a:r>
                      <a:r>
                        <a:rPr lang="fr-FR" sz="1100" b="1" baseline="0" dirty="0" smtClean="0">
                          <a:latin typeface="+mn-lt"/>
                        </a:rPr>
                        <a:t> </a:t>
                      </a:r>
                      <a:r>
                        <a:rPr lang="fr-FR" sz="1100" baseline="0" dirty="0" smtClean="0">
                          <a:latin typeface="+mn-lt"/>
                        </a:rPr>
                        <a:t>: car – très – plus tard – beaucoup.</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200" b="1" u="sng" dirty="0" smtClean="0"/>
                        <a:t>Notions travaillées :</a:t>
                      </a:r>
                    </a:p>
                    <a:p>
                      <a:r>
                        <a:rPr lang="fr-FR" sz="1200" b="0" i="0" u="none" strike="noStrike" kern="1200" baseline="0" dirty="0" smtClean="0">
                          <a:solidFill>
                            <a:schemeClr val="dk1"/>
                          </a:solidFill>
                          <a:latin typeface="+mn-lt"/>
                          <a:ea typeface="+mn-ea"/>
                          <a:cs typeface="+mn-cs"/>
                        </a:rPr>
                        <a:t>* Accord GN </a:t>
                      </a:r>
                    </a:p>
                    <a:p>
                      <a:r>
                        <a:rPr lang="fr-FR" sz="1200" b="0" i="0" u="none" strike="noStrike" kern="1200" baseline="0" dirty="0" smtClean="0">
                          <a:solidFill>
                            <a:schemeClr val="dk1"/>
                          </a:solidFill>
                          <a:latin typeface="+mn-lt"/>
                          <a:ea typeface="+mn-ea"/>
                          <a:cs typeface="+mn-cs"/>
                        </a:rPr>
                        <a:t>* Accord sujet/verbe </a:t>
                      </a:r>
                    </a:p>
                    <a:p>
                      <a:r>
                        <a:rPr lang="fr-FR" sz="1200" b="0" i="0" u="none" strike="noStrike" kern="1200" baseline="0" dirty="0" smtClean="0">
                          <a:solidFill>
                            <a:schemeClr val="dk1"/>
                          </a:solidFill>
                          <a:latin typeface="+mn-lt"/>
                          <a:ea typeface="+mn-ea"/>
                          <a:cs typeface="+mn-cs"/>
                        </a:rPr>
                        <a:t>* Présent de l'indicatif </a:t>
                      </a:r>
                    </a:p>
                    <a:p>
                      <a:r>
                        <a:rPr lang="fr-FR" sz="1200" b="0" i="0" u="none" strike="noStrike" kern="1200" baseline="0" dirty="0" smtClean="0">
                          <a:solidFill>
                            <a:schemeClr val="dk1"/>
                          </a:solidFill>
                          <a:latin typeface="+mn-lt"/>
                          <a:ea typeface="+mn-ea"/>
                          <a:cs typeface="+mn-cs"/>
                        </a:rPr>
                        <a:t>* Mots invariables </a:t>
                      </a:r>
                    </a:p>
                    <a:p>
                      <a:r>
                        <a:rPr lang="fr-FR" sz="1200" b="0" i="0" u="none" strike="noStrike" kern="1200" baseline="0" dirty="0" smtClean="0">
                          <a:solidFill>
                            <a:schemeClr val="dk1"/>
                          </a:solidFill>
                          <a:latin typeface="+mn-lt"/>
                          <a:ea typeface="+mn-ea"/>
                          <a:cs typeface="+mn-cs"/>
                        </a:rPr>
                        <a:t>* Homophones grammaticaux (et/est)</a:t>
                      </a:r>
                    </a:p>
                    <a:p>
                      <a:r>
                        <a:rPr lang="fr-FR" sz="1200" b="0" i="0" u="none" strike="noStrike" kern="1200" baseline="0" dirty="0" smtClean="0">
                          <a:solidFill>
                            <a:schemeClr val="dk1"/>
                          </a:solidFill>
                          <a:latin typeface="+mn-lt"/>
                          <a:ea typeface="+mn-ea"/>
                          <a:cs typeface="+mn-cs"/>
                        </a:rPr>
                        <a:t>	</a:t>
                      </a:r>
                    </a:p>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Nous pratiquons la gymnastique à l’école. On</a:t>
                      </a:r>
                      <a:r>
                        <a:rPr lang="fr-FR" sz="1200" baseline="0" dirty="0" smtClean="0"/>
                        <a:t> peut devenir des champions si on s’entraine beaucoup.</a:t>
                      </a:r>
                      <a:endParaRPr lang="fr-FR"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smtClean="0"/>
                        <a:t>La gymnastique</a:t>
                      </a:r>
                      <a:r>
                        <a:rPr lang="fr-FR" sz="1200" baseline="0" dirty="0" smtClean="0"/>
                        <a:t> est très importante car elle </a:t>
                      </a:r>
                      <a:r>
                        <a:rPr lang="fr-FR" sz="1200" dirty="0" smtClean="0"/>
                        <a:t>développe la force et la souplesse du corps.</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smtClean="0"/>
                        <a:t>Plus tard, on peut participer à des compétitions</a:t>
                      </a:r>
                      <a:r>
                        <a:rPr lang="fr-FR" sz="1200" baseline="0" dirty="0" smtClean="0"/>
                        <a:t> de gymnastique si on s’entraine beaucoup.</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200" b="1" u="sng" dirty="0" smtClean="0"/>
                        <a:t>La gymnastique</a:t>
                      </a:r>
                    </a:p>
                    <a:p>
                      <a:r>
                        <a:rPr lang="fr-FR" sz="1200" dirty="0" smtClean="0"/>
                        <a:t>On pratique la gymnastique à l’école, car il est très important de développer</a:t>
                      </a:r>
                      <a:r>
                        <a:rPr lang="fr-FR" sz="1200" baseline="0" dirty="0" smtClean="0"/>
                        <a:t> la force et la souplesse du corps. Plus tard, si on s’entraine beaucoup, on peut devenir un champion et participer à des compétitions.</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grpSp>
        <p:nvGrpSpPr>
          <p:cNvPr id="6" name="Groupe 5"/>
          <p:cNvGrpSpPr/>
          <p:nvPr/>
        </p:nvGrpSpPr>
        <p:grpSpPr>
          <a:xfrm>
            <a:off x="116632" y="1394991"/>
            <a:ext cx="360040" cy="461665"/>
            <a:chOff x="116632" y="1352600"/>
            <a:chExt cx="360040" cy="461665"/>
          </a:xfrm>
        </p:grpSpPr>
        <p:sp>
          <p:nvSpPr>
            <p:cNvPr id="7" name="Ellipse 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9" name="ZoneTexte 8"/>
          <p:cNvSpPr txBox="1"/>
          <p:nvPr/>
        </p:nvSpPr>
        <p:spPr>
          <a:xfrm>
            <a:off x="476672" y="1539007"/>
            <a:ext cx="6192688" cy="307777"/>
          </a:xfrm>
          <a:prstGeom prst="rect">
            <a:avLst/>
          </a:prstGeom>
          <a:noFill/>
        </p:spPr>
        <p:txBody>
          <a:bodyPr wrap="square" rtlCol="0">
            <a:spAutoFit/>
          </a:bodyPr>
          <a:lstStyle/>
          <a:p>
            <a:r>
              <a:rPr lang="fr-FR" sz="1400" u="sng" dirty="0" smtClean="0">
                <a:latin typeface="SimpleRonde" pitchFamily="2" charset="0"/>
              </a:rPr>
              <a:t>Dictées de la semaine 1</a:t>
            </a:r>
            <a:endParaRPr lang="fr-FR" sz="1400" u="sng" dirty="0">
              <a:latin typeface="SimpleRonde" pitchFamily="2" charset="0"/>
            </a:endParaRPr>
          </a:p>
        </p:txBody>
      </p:sp>
      <p:graphicFrame>
        <p:nvGraphicFramePr>
          <p:cNvPr id="10" name="Tableau 9"/>
          <p:cNvGraphicFramePr>
            <a:graphicFrameLocks noGrp="1"/>
          </p:cNvGraphicFramePr>
          <p:nvPr>
            <p:extLst>
              <p:ext uri="{D42A27DB-BD31-4B8C-83A1-F6EECF244321}">
                <p14:modId xmlns:p14="http://schemas.microsoft.com/office/powerpoint/2010/main" val="1232057896"/>
              </p:ext>
            </p:extLst>
          </p:nvPr>
        </p:nvGraphicFramePr>
        <p:xfrm>
          <a:off x="116632" y="6413688"/>
          <a:ext cx="6624735" cy="329184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a:t>
                      </a:r>
                      <a:r>
                        <a:rPr lang="fr-FR" sz="1100" dirty="0" smtClean="0">
                          <a:latin typeface="+mn-lt"/>
                        </a:rPr>
                        <a:t> : une recherche – une année – un indice – un fossile – </a:t>
                      </a:r>
                      <a:r>
                        <a:rPr lang="fr-FR" sz="1100" b="0" i="1" dirty="0" smtClean="0">
                          <a:latin typeface="+mn-lt"/>
                        </a:rPr>
                        <a:t>un os </a:t>
                      </a:r>
                      <a:r>
                        <a:rPr lang="fr-FR" sz="1100" dirty="0" smtClean="0">
                          <a:latin typeface="+mn-lt"/>
                        </a:rPr>
                        <a:t>– une dent – un chercheur – une fouille</a:t>
                      </a:r>
                      <a:r>
                        <a:rPr lang="fr-FR" sz="1100" baseline="0" dirty="0" smtClean="0">
                          <a:latin typeface="+mn-lt"/>
                        </a:rPr>
                        <a:t> – une mesure – une photographie – un million.</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baseline="0" dirty="0" smtClean="0">
                          <a:latin typeface="+mn-lt"/>
                        </a:rPr>
                        <a:t>Adjectifs</a:t>
                      </a:r>
                      <a:r>
                        <a:rPr lang="fr-FR" sz="1100" baseline="0" dirty="0" smtClean="0">
                          <a:latin typeface="+mn-lt"/>
                        </a:rPr>
                        <a:t> : -</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baseline="0" dirty="0" smtClean="0">
                          <a:latin typeface="+mn-lt"/>
                        </a:rPr>
                        <a:t>Verbes :  </a:t>
                      </a:r>
                      <a:r>
                        <a:rPr lang="fr-FR" sz="1100" b="0" baseline="0" dirty="0" smtClean="0">
                          <a:latin typeface="+mn-lt"/>
                        </a:rPr>
                        <a:t>laisser – pratiquer – découvrir – prendre – il y a.</a:t>
                      </a:r>
                      <a:endParaRPr lang="fr-FR" sz="1100" b="1" baseline="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 invariables</a:t>
                      </a:r>
                      <a:r>
                        <a:rPr lang="fr-FR" sz="1100" b="1" baseline="0" dirty="0" smtClean="0">
                          <a:latin typeface="+mn-lt"/>
                        </a:rPr>
                        <a:t> </a:t>
                      </a:r>
                      <a:r>
                        <a:rPr lang="fr-FR" sz="1100" baseline="0" dirty="0" smtClean="0">
                          <a:latin typeface="+mn-lt"/>
                        </a:rPr>
                        <a:t>: </a:t>
                      </a:r>
                      <a:r>
                        <a:rPr lang="fr-FR" sz="1100" i="1" baseline="0" dirty="0" smtClean="0">
                          <a:latin typeface="+mn-lt"/>
                        </a:rPr>
                        <a:t>comme</a:t>
                      </a:r>
                      <a:r>
                        <a:rPr lang="fr-FR" sz="1100" baseline="0" dirty="0" smtClean="0">
                          <a:latin typeface="+mn-lt"/>
                        </a:rPr>
                        <a:t> – quand.</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200" b="1" u="sng" dirty="0" smtClean="0"/>
                        <a:t>Notions travaillées :</a:t>
                      </a:r>
                    </a:p>
                    <a:p>
                      <a:r>
                        <a:rPr lang="fr-FR" sz="1200" b="0" i="0" u="none" strike="noStrike" kern="1200" baseline="0" dirty="0" smtClean="0">
                          <a:solidFill>
                            <a:schemeClr val="dk1"/>
                          </a:solidFill>
                          <a:latin typeface="+mn-lt"/>
                          <a:ea typeface="+mn-ea"/>
                          <a:cs typeface="+mn-cs"/>
                        </a:rPr>
                        <a:t>* Pluriel en s </a:t>
                      </a:r>
                    </a:p>
                    <a:p>
                      <a:r>
                        <a:rPr lang="fr-FR" sz="1200" b="0" i="0" u="none" strike="noStrike" kern="1200" baseline="0" dirty="0" smtClean="0">
                          <a:solidFill>
                            <a:schemeClr val="dk1"/>
                          </a:solidFill>
                          <a:latin typeface="+mn-lt"/>
                          <a:ea typeface="+mn-ea"/>
                          <a:cs typeface="+mn-cs"/>
                        </a:rPr>
                        <a:t>* Accord GN </a:t>
                      </a:r>
                    </a:p>
                    <a:p>
                      <a:r>
                        <a:rPr lang="fr-FR" sz="1200" b="0" i="0" u="none" strike="noStrike" kern="1200" baseline="0" dirty="0" smtClean="0">
                          <a:solidFill>
                            <a:schemeClr val="dk1"/>
                          </a:solidFill>
                          <a:latin typeface="+mn-lt"/>
                          <a:ea typeface="+mn-ea"/>
                          <a:cs typeface="+mn-cs"/>
                        </a:rPr>
                        <a:t>* Accord sujet/verbe </a:t>
                      </a:r>
                    </a:p>
                    <a:p>
                      <a:r>
                        <a:rPr lang="fr-FR" sz="1200" b="0" i="0" u="none" strike="noStrike" kern="1200" baseline="0" dirty="0" smtClean="0">
                          <a:solidFill>
                            <a:schemeClr val="dk1"/>
                          </a:solidFill>
                          <a:latin typeface="+mn-lt"/>
                          <a:ea typeface="+mn-ea"/>
                          <a:cs typeface="+mn-cs"/>
                        </a:rPr>
                        <a:t>* Présent de l'indicatif </a:t>
                      </a:r>
                    </a:p>
                    <a:p>
                      <a:r>
                        <a:rPr lang="fr-FR" sz="1200" b="0" i="0" u="none" strike="noStrike" kern="1200" baseline="0" dirty="0" smtClean="0">
                          <a:solidFill>
                            <a:schemeClr val="dk1"/>
                          </a:solidFill>
                          <a:latin typeface="+mn-lt"/>
                          <a:ea typeface="+mn-ea"/>
                          <a:cs typeface="+mn-cs"/>
                        </a:rPr>
                        <a:t>* Passé composé</a:t>
                      </a:r>
                    </a:p>
                    <a:p>
                      <a:r>
                        <a:rPr lang="fr-FR" sz="1200" b="0" i="0" u="none" strike="noStrike" kern="1200" baseline="0" dirty="0" smtClean="0">
                          <a:solidFill>
                            <a:schemeClr val="dk1"/>
                          </a:solidFill>
                          <a:latin typeface="+mn-lt"/>
                          <a:ea typeface="+mn-ea"/>
                          <a:cs typeface="+mn-cs"/>
                        </a:rPr>
                        <a:t>* Mots invariables </a:t>
                      </a:r>
                    </a:p>
                    <a:p>
                      <a:r>
                        <a:rPr lang="fr-FR" sz="1200" b="0" i="0" u="none" strike="noStrike" kern="1200" baseline="0" dirty="0" smtClean="0">
                          <a:solidFill>
                            <a:schemeClr val="dk1"/>
                          </a:solidFill>
                          <a:latin typeface="+mn-lt"/>
                          <a:ea typeface="+mn-ea"/>
                          <a:cs typeface="+mn-cs"/>
                        </a:rPr>
                        <a:t>* Homophones grammaticaux (a/à, et/est)</a:t>
                      </a:r>
                    </a:p>
                    <a:p>
                      <a:r>
                        <a:rPr lang="fr-FR" sz="1200" b="0" i="0" u="none" strike="noStrike" kern="1200" baseline="0" dirty="0" smtClean="0">
                          <a:solidFill>
                            <a:schemeClr val="dk1"/>
                          </a:solidFill>
                          <a:latin typeface="+mn-lt"/>
                          <a:ea typeface="+mn-ea"/>
                          <a:cs typeface="+mn-cs"/>
                        </a:rPr>
                        <a:t>* Infinitif ou participe passé</a:t>
                      </a:r>
                    </a:p>
                    <a:p>
                      <a:r>
                        <a:rPr lang="fr-FR" sz="1200" b="0" dirty="0" smtClean="0"/>
                        <a:t>* Participe présent</a:t>
                      </a:r>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b="0" i="0" u="none" strike="noStrike" kern="1200" baseline="0" dirty="0" smtClean="0">
                          <a:solidFill>
                            <a:schemeClr val="dk1"/>
                          </a:solidFill>
                          <a:latin typeface="+mn-lt"/>
                          <a:ea typeface="+mn-ea"/>
                          <a:cs typeface="+mn-cs"/>
                        </a:rPr>
                        <a:t>Quand un chercheur pratique des fouilles, il découvre des fossiles d’os et de dents.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smtClean="0"/>
                        <a:t>Les chercheurs</a:t>
                      </a:r>
                      <a:r>
                        <a:rPr lang="fr-FR" sz="1200" baseline="0" dirty="0" smtClean="0"/>
                        <a:t> découvrent les fossiles des animaux qui ont vécu il y a des millions d’années.</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b="0" i="0" u="none" strike="noStrike" kern="1200" baseline="0" dirty="0" smtClean="0">
                          <a:solidFill>
                            <a:schemeClr val="dk1"/>
                          </a:solidFill>
                          <a:latin typeface="+mn-lt"/>
                          <a:ea typeface="+mn-ea"/>
                          <a:cs typeface="+mn-cs"/>
                        </a:rPr>
                        <a:t>Les chercheurs pratiquent des fouilles. Ils prennent des mesures et des photographies.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200" b="1" i="0" u="sng" strike="noStrike" kern="1200" baseline="0" dirty="0" smtClean="0">
                          <a:solidFill>
                            <a:schemeClr val="dk1"/>
                          </a:solidFill>
                          <a:latin typeface="+mn-lt"/>
                          <a:ea typeface="+mn-ea"/>
                          <a:cs typeface="+mn-cs"/>
                        </a:rPr>
                        <a:t>Les recherches du temps passé</a:t>
                      </a:r>
                    </a:p>
                    <a:p>
                      <a:r>
                        <a:rPr lang="fr-FR" sz="1200" b="0" i="0" u="none" strike="noStrike" kern="1200" baseline="0" dirty="0" smtClean="0">
                          <a:solidFill>
                            <a:schemeClr val="dk1"/>
                          </a:solidFill>
                          <a:latin typeface="+mn-lt"/>
                          <a:ea typeface="+mn-ea"/>
                          <a:cs typeface="+mn-cs"/>
                        </a:rPr>
                        <a:t>Les animaux qui ont vécu il y a des millions d’années ont laissé des indices comme des fossiles de leurs os et de leurs dents. Quand les chercheurs qui pratiquent des fouilles découvrent ces fossiles, ils prennent des mesures et des photographies.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grpSp>
        <p:nvGrpSpPr>
          <p:cNvPr id="11" name="Groupe 10"/>
          <p:cNvGrpSpPr/>
          <p:nvPr/>
        </p:nvGrpSpPr>
        <p:grpSpPr>
          <a:xfrm>
            <a:off x="116632" y="5643463"/>
            <a:ext cx="360040" cy="461665"/>
            <a:chOff x="116632" y="1352600"/>
            <a:chExt cx="360040" cy="461665"/>
          </a:xfrm>
        </p:grpSpPr>
        <p:sp>
          <p:nvSpPr>
            <p:cNvPr id="12" name="Ellipse 11"/>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ZoneTexte 13"/>
          <p:cNvSpPr txBox="1"/>
          <p:nvPr/>
        </p:nvSpPr>
        <p:spPr>
          <a:xfrm>
            <a:off x="476672" y="5787479"/>
            <a:ext cx="6192688" cy="307777"/>
          </a:xfrm>
          <a:prstGeom prst="rect">
            <a:avLst/>
          </a:prstGeom>
          <a:noFill/>
        </p:spPr>
        <p:txBody>
          <a:bodyPr wrap="square" rtlCol="0">
            <a:spAutoFit/>
          </a:bodyPr>
          <a:lstStyle/>
          <a:p>
            <a:r>
              <a:rPr lang="fr-FR" sz="1400" u="sng" dirty="0" smtClean="0">
                <a:latin typeface="SimpleRonde" pitchFamily="2" charset="0"/>
              </a:rPr>
              <a:t>Dictées de la semaine 2</a:t>
            </a:r>
            <a:endParaRPr lang="fr-FR" sz="1400" u="sng" dirty="0">
              <a:latin typeface="SimpleRonde" pitchFamily="2" charset="0"/>
            </a:endParaRPr>
          </a:p>
        </p:txBody>
      </p:sp>
    </p:spTree>
    <p:extLst>
      <p:ext uri="{BB962C8B-B14F-4D97-AF65-F5344CB8AC3E}">
        <p14:creationId xmlns:p14="http://schemas.microsoft.com/office/powerpoint/2010/main" val="4162040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0"/>
          </p:nvPr>
        </p:nvSpPr>
        <p:spPr/>
        <p:txBody>
          <a:bodyPr/>
          <a:lstStyle/>
          <a:p>
            <a:r>
              <a:rPr lang="fr-FR" dirty="0" smtClean="0"/>
              <a:t>Dictées de la période 2</a:t>
            </a:r>
            <a:endParaRPr lang="fr-FR" dirty="0"/>
          </a:p>
        </p:txBody>
      </p:sp>
      <p:grpSp>
        <p:nvGrpSpPr>
          <p:cNvPr id="6" name="Groupe 5"/>
          <p:cNvGrpSpPr/>
          <p:nvPr/>
        </p:nvGrpSpPr>
        <p:grpSpPr>
          <a:xfrm>
            <a:off x="116632" y="1136576"/>
            <a:ext cx="360040" cy="461665"/>
            <a:chOff x="116632" y="1352600"/>
            <a:chExt cx="360040" cy="461665"/>
          </a:xfrm>
        </p:grpSpPr>
        <p:sp>
          <p:nvSpPr>
            <p:cNvPr id="7" name="Ellipse 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9" name="ZoneTexte 8"/>
          <p:cNvSpPr txBox="1"/>
          <p:nvPr/>
        </p:nvSpPr>
        <p:spPr>
          <a:xfrm>
            <a:off x="476672" y="1280592"/>
            <a:ext cx="6192688" cy="307777"/>
          </a:xfrm>
          <a:prstGeom prst="rect">
            <a:avLst/>
          </a:prstGeom>
          <a:noFill/>
        </p:spPr>
        <p:txBody>
          <a:bodyPr wrap="square" rtlCol="0">
            <a:spAutoFit/>
          </a:bodyPr>
          <a:lstStyle/>
          <a:p>
            <a:r>
              <a:rPr lang="fr-FR" sz="1400" u="sng" dirty="0" smtClean="0">
                <a:latin typeface="SimpleRonde" pitchFamily="2" charset="0"/>
              </a:rPr>
              <a:t>Dictées de la semaine 3</a:t>
            </a:r>
            <a:endParaRPr lang="fr-FR" sz="1400" u="sng" dirty="0">
              <a:latin typeface="SimpleRonde" pitchFamily="2" charset="0"/>
            </a:endParaRPr>
          </a:p>
        </p:txBody>
      </p:sp>
      <p:grpSp>
        <p:nvGrpSpPr>
          <p:cNvPr id="11" name="Groupe 10"/>
          <p:cNvGrpSpPr/>
          <p:nvPr/>
        </p:nvGrpSpPr>
        <p:grpSpPr>
          <a:xfrm>
            <a:off x="116632" y="5457056"/>
            <a:ext cx="360040" cy="461665"/>
            <a:chOff x="116632" y="1352600"/>
            <a:chExt cx="360040" cy="461665"/>
          </a:xfrm>
        </p:grpSpPr>
        <p:sp>
          <p:nvSpPr>
            <p:cNvPr id="12" name="Ellipse 11"/>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4</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ZoneTexte 13"/>
          <p:cNvSpPr txBox="1"/>
          <p:nvPr/>
        </p:nvSpPr>
        <p:spPr>
          <a:xfrm>
            <a:off x="476672" y="5601072"/>
            <a:ext cx="6192688" cy="307777"/>
          </a:xfrm>
          <a:prstGeom prst="rect">
            <a:avLst/>
          </a:prstGeom>
          <a:noFill/>
        </p:spPr>
        <p:txBody>
          <a:bodyPr wrap="square" rtlCol="0">
            <a:spAutoFit/>
          </a:bodyPr>
          <a:lstStyle/>
          <a:p>
            <a:r>
              <a:rPr lang="fr-FR" sz="1400" u="sng" dirty="0" smtClean="0">
                <a:latin typeface="SimpleRonde" pitchFamily="2" charset="0"/>
              </a:rPr>
              <a:t>Dictées de la semaine 4</a:t>
            </a:r>
            <a:endParaRPr lang="fr-FR" sz="1400" u="sng" dirty="0">
              <a:latin typeface="SimpleRonde" pitchFamily="2" charset="0"/>
            </a:endParaRPr>
          </a:p>
        </p:txBody>
      </p:sp>
      <p:graphicFrame>
        <p:nvGraphicFramePr>
          <p:cNvPr id="15" name="Tableau 14"/>
          <p:cNvGraphicFramePr>
            <a:graphicFrameLocks noGrp="1"/>
          </p:cNvGraphicFramePr>
          <p:nvPr>
            <p:extLst>
              <p:ext uri="{D42A27DB-BD31-4B8C-83A1-F6EECF244321}">
                <p14:modId xmlns:p14="http://schemas.microsoft.com/office/powerpoint/2010/main" val="3653319753"/>
              </p:ext>
            </p:extLst>
          </p:nvPr>
        </p:nvGraphicFramePr>
        <p:xfrm>
          <a:off x="116632" y="1712640"/>
          <a:ext cx="6624735" cy="364236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a:t>
                      </a:r>
                      <a:r>
                        <a:rPr lang="fr-FR" sz="1100" dirty="0" smtClean="0">
                          <a:latin typeface="+mn-lt"/>
                        </a:rPr>
                        <a:t> : </a:t>
                      </a:r>
                      <a:r>
                        <a:rPr lang="fr-FR" sz="1100" i="1" dirty="0" smtClean="0">
                          <a:latin typeface="+mn-lt"/>
                        </a:rPr>
                        <a:t>une année </a:t>
                      </a:r>
                      <a:r>
                        <a:rPr lang="fr-FR" sz="1100" dirty="0" smtClean="0">
                          <a:latin typeface="+mn-lt"/>
                        </a:rPr>
                        <a:t>– le printemps – un</a:t>
                      </a:r>
                      <a:r>
                        <a:rPr lang="fr-FR" sz="1100" baseline="0" dirty="0" smtClean="0">
                          <a:latin typeface="+mn-lt"/>
                        </a:rPr>
                        <a:t> maire – un village – dimanche – une journée – le nettoyage – un enfant – une personne – le bord – un gant – un sac – un déchet – des gens.</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baseline="0" dirty="0" smtClean="0">
                          <a:latin typeface="+mn-lt"/>
                        </a:rPr>
                        <a:t>Adjectifs</a:t>
                      </a:r>
                      <a:r>
                        <a:rPr lang="fr-FR" sz="1100" baseline="0" dirty="0" smtClean="0">
                          <a:latin typeface="+mn-lt"/>
                        </a:rPr>
                        <a:t> : </a:t>
                      </a:r>
                      <a:r>
                        <a:rPr lang="fr-FR" sz="1100" i="1" baseline="0" dirty="0" smtClean="0">
                          <a:latin typeface="+mn-lt"/>
                        </a:rPr>
                        <a:t>grand/grande</a:t>
                      </a:r>
                      <a:r>
                        <a:rPr lang="fr-FR" sz="1100" baseline="0" dirty="0" smtClean="0">
                          <a:latin typeface="+mn-lt"/>
                        </a:rPr>
                        <a:t> – volontaire – bon/bonne – irresponsable – ramené – laissé.</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baseline="0" dirty="0" smtClean="0">
                          <a:latin typeface="+mn-lt"/>
                        </a:rPr>
                        <a:t>Verbes : </a:t>
                      </a:r>
                      <a:r>
                        <a:rPr lang="fr-FR" sz="1100" b="0" baseline="0" dirty="0" smtClean="0">
                          <a:latin typeface="+mn-lt"/>
                        </a:rPr>
                        <a:t> organiser – retrouver – </a:t>
                      </a:r>
                      <a:r>
                        <a:rPr lang="fr-FR" sz="1100" b="0" i="1" baseline="0" dirty="0" smtClean="0">
                          <a:latin typeface="+mn-lt"/>
                        </a:rPr>
                        <a:t>utiliser</a:t>
                      </a:r>
                      <a:r>
                        <a:rPr lang="fr-FR" sz="1100" b="0" baseline="0" dirty="0" smtClean="0">
                          <a:latin typeface="+mn-lt"/>
                        </a:rPr>
                        <a:t> - remplir</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 invariables</a:t>
                      </a:r>
                      <a:r>
                        <a:rPr lang="fr-FR" sz="1100" b="1" baseline="0" dirty="0" smtClean="0">
                          <a:latin typeface="+mn-lt"/>
                        </a:rPr>
                        <a:t> </a:t>
                      </a:r>
                      <a:r>
                        <a:rPr lang="fr-FR" sz="1100" baseline="0" dirty="0" smtClean="0">
                          <a:latin typeface="+mn-lt"/>
                        </a:rPr>
                        <a:t>: chaque - par</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200" b="1" u="sng" dirty="0" smtClean="0"/>
                        <a:t>Notions travaillées :</a:t>
                      </a:r>
                    </a:p>
                    <a:p>
                      <a:r>
                        <a:rPr lang="fr-FR" sz="1200" b="0" i="0" u="none" strike="noStrike" kern="1200" baseline="0" dirty="0" smtClean="0">
                          <a:solidFill>
                            <a:schemeClr val="dk1"/>
                          </a:solidFill>
                          <a:latin typeface="+mn-lt"/>
                          <a:ea typeface="+mn-ea"/>
                          <a:cs typeface="+mn-cs"/>
                        </a:rPr>
                        <a:t>* Pluriel en s </a:t>
                      </a:r>
                    </a:p>
                    <a:p>
                      <a:r>
                        <a:rPr lang="fr-FR" sz="1200" b="0" i="0" u="none" strike="noStrike" kern="1200" baseline="0" dirty="0" smtClean="0">
                          <a:solidFill>
                            <a:schemeClr val="dk1"/>
                          </a:solidFill>
                          <a:latin typeface="+mn-lt"/>
                          <a:ea typeface="+mn-ea"/>
                          <a:cs typeface="+mn-cs"/>
                        </a:rPr>
                        <a:t>* Accord GN </a:t>
                      </a:r>
                    </a:p>
                    <a:p>
                      <a:r>
                        <a:rPr lang="fr-FR" sz="1200" b="0" i="0" u="none" strike="noStrike" kern="1200" baseline="0" dirty="0" smtClean="0">
                          <a:solidFill>
                            <a:schemeClr val="dk1"/>
                          </a:solidFill>
                          <a:latin typeface="+mn-lt"/>
                          <a:ea typeface="+mn-ea"/>
                          <a:cs typeface="+mn-cs"/>
                        </a:rPr>
                        <a:t>* Accord sujet/verbe </a:t>
                      </a:r>
                    </a:p>
                    <a:p>
                      <a:r>
                        <a:rPr lang="fr-FR" sz="1200" b="0" i="0" u="none" strike="noStrike" kern="1200" baseline="0" dirty="0" smtClean="0">
                          <a:solidFill>
                            <a:schemeClr val="dk1"/>
                          </a:solidFill>
                          <a:latin typeface="+mn-lt"/>
                          <a:ea typeface="+mn-ea"/>
                          <a:cs typeface="+mn-cs"/>
                        </a:rPr>
                        <a:t>* Présent de l'indicatif </a:t>
                      </a:r>
                    </a:p>
                    <a:p>
                      <a:r>
                        <a:rPr lang="fr-FR" sz="1200" b="0" i="0" u="none" strike="noStrike" kern="1200" baseline="0" dirty="0" smtClean="0">
                          <a:solidFill>
                            <a:schemeClr val="dk1"/>
                          </a:solidFill>
                          <a:latin typeface="+mn-lt"/>
                          <a:ea typeface="+mn-ea"/>
                          <a:cs typeface="+mn-cs"/>
                        </a:rPr>
                        <a:t>* Mots invariables </a:t>
                      </a:r>
                    </a:p>
                    <a:p>
                      <a:r>
                        <a:rPr lang="fr-FR" sz="1200" b="0" i="0" u="none" strike="noStrike" kern="1200" baseline="0" dirty="0" smtClean="0">
                          <a:solidFill>
                            <a:schemeClr val="dk1"/>
                          </a:solidFill>
                          <a:latin typeface="+mn-lt"/>
                          <a:ea typeface="+mn-ea"/>
                          <a:cs typeface="+mn-cs"/>
                        </a:rPr>
                        <a:t>* Homophones grammaticaux (et/est)</a:t>
                      </a:r>
                    </a:p>
                    <a:p>
                      <a:r>
                        <a:rPr lang="fr-FR" sz="1200" b="0" i="0" u="none" strike="noStrike" kern="1200" baseline="0" dirty="0" smtClean="0">
                          <a:solidFill>
                            <a:schemeClr val="dk1"/>
                          </a:solidFill>
                          <a:latin typeface="+mn-lt"/>
                          <a:ea typeface="+mn-ea"/>
                          <a:cs typeface="+mn-cs"/>
                        </a:rPr>
                        <a:t>	</a:t>
                      </a:r>
                    </a:p>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Chaque année, les maires des villages avec des plages organisent</a:t>
                      </a:r>
                      <a:r>
                        <a:rPr lang="fr-FR" sz="1200" baseline="0" dirty="0" smtClean="0"/>
                        <a:t> une journée de nettoyage.</a:t>
                      </a:r>
                      <a:endParaRPr lang="fr-FR"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smtClean="0"/>
                        <a:t>Au printemps,</a:t>
                      </a:r>
                      <a:r>
                        <a:rPr lang="fr-FR" sz="1200" baseline="0" dirty="0" smtClean="0"/>
                        <a:t> les enfants volontaires et les grandes personnes utilisent des gants et remplissent de grands sacs de déchets.</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smtClean="0"/>
                        <a:t>Les déchets sont laissés par des gens irresponsables</a:t>
                      </a:r>
                      <a:r>
                        <a:rPr lang="fr-FR" sz="1200" baseline="0" dirty="0" smtClean="0"/>
                        <a:t> et sont ramenés par la mer.</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200" b="1" i="0" u="sng" strike="noStrike" kern="1200" baseline="0" dirty="0" smtClean="0">
                          <a:solidFill>
                            <a:schemeClr val="dk1"/>
                          </a:solidFill>
                          <a:latin typeface="+mn-lt"/>
                          <a:ea typeface="+mn-ea"/>
                          <a:cs typeface="+mn-cs"/>
                        </a:rPr>
                        <a:t>Une journée pour la nature</a:t>
                      </a:r>
                    </a:p>
                    <a:p>
                      <a:r>
                        <a:rPr lang="fr-FR" sz="1200" b="0" i="0" u="none" strike="noStrike" kern="1200" baseline="0" dirty="0" smtClean="0">
                          <a:solidFill>
                            <a:schemeClr val="dk1"/>
                          </a:solidFill>
                          <a:latin typeface="+mn-lt"/>
                          <a:ea typeface="+mn-ea"/>
                          <a:cs typeface="+mn-cs"/>
                        </a:rPr>
                        <a:t>Chaque année, au printemps, le maire de mon village organise, un dimanche, une journée de nettoyage de notre plage. Les enfants et les grandes personnes volontaires se retrouvent en bord de mer de bon matin. Nous utilisons des gants et nous remplissons de grands sacs de déchets ramenés par la mer ou laissés par des gens irresponsables.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graphicFrame>
        <p:nvGraphicFramePr>
          <p:cNvPr id="16" name="Tableau 15"/>
          <p:cNvGraphicFramePr>
            <a:graphicFrameLocks noGrp="1"/>
          </p:cNvGraphicFramePr>
          <p:nvPr>
            <p:extLst>
              <p:ext uri="{D42A27DB-BD31-4B8C-83A1-F6EECF244321}">
                <p14:modId xmlns:p14="http://schemas.microsoft.com/office/powerpoint/2010/main" val="1835937688"/>
              </p:ext>
            </p:extLst>
          </p:nvPr>
        </p:nvGraphicFramePr>
        <p:xfrm>
          <a:off x="116632" y="6062737"/>
          <a:ext cx="6624735" cy="295656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a:t>
                      </a:r>
                      <a:r>
                        <a:rPr lang="fr-FR" sz="1100" dirty="0" smtClean="0">
                          <a:latin typeface="+mn-lt"/>
                        </a:rPr>
                        <a:t> : un rêve – un projet – un principe – l’est – l’ouest – une époque.</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baseline="0" dirty="0" smtClean="0">
                          <a:latin typeface="+mn-lt"/>
                        </a:rPr>
                        <a:t>Adjectifs</a:t>
                      </a:r>
                      <a:r>
                        <a:rPr lang="fr-FR" sz="1100" baseline="0" dirty="0" smtClean="0">
                          <a:latin typeface="+mn-lt"/>
                        </a:rPr>
                        <a:t> : fou/folle – rond/ronde – terrestre </a:t>
                      </a:r>
                      <a:r>
                        <a:rPr lang="fr-FR" sz="1100" baseline="0" smtClean="0">
                          <a:latin typeface="+mn-lt"/>
                        </a:rPr>
                        <a:t>– inconnu </a:t>
                      </a:r>
                      <a:r>
                        <a:rPr lang="fr-FR" sz="1100" baseline="0" dirty="0" smtClean="0">
                          <a:latin typeface="+mn-lt"/>
                        </a:rPr>
                        <a:t>- possible.</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baseline="0" dirty="0" smtClean="0">
                          <a:latin typeface="+mn-lt"/>
                        </a:rPr>
                        <a:t>Verbes : </a:t>
                      </a:r>
                      <a:r>
                        <a:rPr lang="fr-FR" sz="1100" b="0" baseline="0" dirty="0" smtClean="0">
                          <a:latin typeface="+mn-lt"/>
                        </a:rPr>
                        <a:t>concevoir – en faisant – en allant.</a:t>
                      </a:r>
                      <a:endParaRPr lang="fr-FR" sz="1100" b="1" baseline="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 invariables</a:t>
                      </a:r>
                      <a:r>
                        <a:rPr lang="fr-FR" sz="1100" b="1" baseline="0" dirty="0" smtClean="0">
                          <a:latin typeface="+mn-lt"/>
                        </a:rPr>
                        <a:t> </a:t>
                      </a:r>
                      <a:r>
                        <a:rPr lang="fr-FR" sz="1100" baseline="0" dirty="0" smtClean="0">
                          <a:latin typeface="+mn-lt"/>
                        </a:rPr>
                        <a:t>: puisque – vers – </a:t>
                      </a:r>
                      <a:r>
                        <a:rPr lang="fr-FR" sz="1100" i="1" baseline="0" dirty="0" smtClean="0">
                          <a:latin typeface="+mn-lt"/>
                        </a:rPr>
                        <a:t>par</a:t>
                      </a:r>
                      <a:r>
                        <a:rPr lang="fr-FR" sz="1100" baseline="0" dirty="0" smtClean="0">
                          <a:latin typeface="+mn-lt"/>
                        </a:rPr>
                        <a:t> – totalement.</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200" b="1" u="sng" dirty="0" smtClean="0"/>
                        <a:t>Notions travaillées :</a:t>
                      </a:r>
                    </a:p>
                    <a:p>
                      <a:r>
                        <a:rPr lang="fr-FR" sz="1200" b="0" i="0" u="none" strike="noStrike" kern="1200" baseline="0" dirty="0" smtClean="0">
                          <a:solidFill>
                            <a:schemeClr val="dk1"/>
                          </a:solidFill>
                          <a:latin typeface="+mn-lt"/>
                          <a:ea typeface="+mn-ea"/>
                          <a:cs typeface="+mn-cs"/>
                        </a:rPr>
                        <a:t>* Pluriel en s </a:t>
                      </a:r>
                    </a:p>
                    <a:p>
                      <a:r>
                        <a:rPr lang="fr-FR" sz="1200" b="0" i="0" u="none" strike="noStrike" kern="1200" baseline="0" dirty="0" smtClean="0">
                          <a:solidFill>
                            <a:schemeClr val="dk1"/>
                          </a:solidFill>
                          <a:latin typeface="+mn-lt"/>
                          <a:ea typeface="+mn-ea"/>
                          <a:cs typeface="+mn-cs"/>
                        </a:rPr>
                        <a:t>* Accord GN </a:t>
                      </a:r>
                    </a:p>
                    <a:p>
                      <a:r>
                        <a:rPr lang="fr-FR" sz="1200" b="0" i="0" u="none" strike="noStrike" kern="1200" baseline="0" dirty="0" smtClean="0">
                          <a:solidFill>
                            <a:schemeClr val="dk1"/>
                          </a:solidFill>
                          <a:latin typeface="+mn-lt"/>
                          <a:ea typeface="+mn-ea"/>
                          <a:cs typeface="+mn-cs"/>
                        </a:rPr>
                        <a:t>* Accord sujet/verbe </a:t>
                      </a:r>
                    </a:p>
                    <a:p>
                      <a:r>
                        <a:rPr lang="fr-FR" sz="1200" b="0" i="0" u="none" strike="noStrike" kern="1200" baseline="0" dirty="0" smtClean="0">
                          <a:solidFill>
                            <a:schemeClr val="dk1"/>
                          </a:solidFill>
                          <a:latin typeface="+mn-lt"/>
                          <a:ea typeface="+mn-ea"/>
                          <a:cs typeface="+mn-cs"/>
                        </a:rPr>
                        <a:t>* Imparfait de l'indicatif </a:t>
                      </a:r>
                    </a:p>
                    <a:p>
                      <a:r>
                        <a:rPr lang="fr-FR" sz="1200" b="0" i="0" u="none" strike="noStrike" kern="1200" baseline="0" dirty="0" smtClean="0">
                          <a:solidFill>
                            <a:schemeClr val="dk1"/>
                          </a:solidFill>
                          <a:latin typeface="+mn-lt"/>
                          <a:ea typeface="+mn-ea"/>
                          <a:cs typeface="+mn-cs"/>
                        </a:rPr>
                        <a:t>* Mots invariables </a:t>
                      </a:r>
                    </a:p>
                    <a:p>
                      <a:r>
                        <a:rPr lang="fr-FR" sz="1200" b="0" i="0" u="none" strike="noStrike" kern="1200" baseline="0" dirty="0" smtClean="0">
                          <a:solidFill>
                            <a:schemeClr val="dk1"/>
                          </a:solidFill>
                          <a:latin typeface="+mn-lt"/>
                          <a:ea typeface="+mn-ea"/>
                          <a:cs typeface="+mn-cs"/>
                        </a:rPr>
                        <a:t>* Homophones grammaticaux (à/a, et/est)</a:t>
                      </a:r>
                    </a:p>
                    <a:p>
                      <a:r>
                        <a:rPr lang="fr-FR" sz="1200" b="0" i="0" u="none" strike="noStrike" kern="1200" baseline="0" dirty="0" smtClean="0">
                          <a:solidFill>
                            <a:schemeClr val="dk1"/>
                          </a:solidFill>
                          <a:latin typeface="+mn-lt"/>
                          <a:ea typeface="+mn-ea"/>
                          <a:cs typeface="+mn-cs"/>
                        </a:rPr>
                        <a:t>* Le participe présent</a:t>
                      </a:r>
                    </a:p>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b="0" i="0" u="none" strike="noStrike" kern="1200" baseline="0" dirty="0" smtClean="0">
                          <a:solidFill>
                            <a:schemeClr val="dk1"/>
                          </a:solidFill>
                          <a:latin typeface="+mn-lt"/>
                          <a:ea typeface="+mn-ea"/>
                          <a:cs typeface="+mn-cs"/>
                        </a:rPr>
                        <a:t>Il était possible de se rendre en Asie en allant vers l’ouest par la mer. C’était le projet fou de Christophe.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smtClean="0"/>
                        <a:t>En faisant le tour du globe par la voie terrestre, vers l’est, il était possible de se rendre en Asie puisque la Terre</a:t>
                      </a:r>
                      <a:r>
                        <a:rPr lang="fr-FR" sz="1200" baseline="0" dirty="0" smtClean="0"/>
                        <a:t> est ronde.</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b="0" i="0" u="none" strike="noStrike" kern="1200" baseline="0" dirty="0" smtClean="0">
                          <a:solidFill>
                            <a:schemeClr val="dk1"/>
                          </a:solidFill>
                          <a:latin typeface="+mn-lt"/>
                          <a:ea typeface="+mn-ea"/>
                          <a:cs typeface="+mn-cs"/>
                        </a:rPr>
                        <a:t>A l’époque, personne n’allait en Asie par cette route totalement inconnue.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200" b="1" i="0" u="sng" strike="noStrike" kern="1200" baseline="0" dirty="0" smtClean="0">
                          <a:solidFill>
                            <a:schemeClr val="dk1"/>
                          </a:solidFill>
                          <a:latin typeface="+mn-lt"/>
                          <a:ea typeface="+mn-ea"/>
                          <a:cs typeface="+mn-cs"/>
                        </a:rPr>
                        <a:t>Un rêve</a:t>
                      </a:r>
                    </a:p>
                    <a:p>
                      <a:r>
                        <a:rPr lang="fr-FR" sz="1200" b="0" i="0" u="none" strike="noStrike" kern="1200" baseline="0" dirty="0" smtClean="0">
                          <a:solidFill>
                            <a:schemeClr val="dk1"/>
                          </a:solidFill>
                          <a:latin typeface="+mn-lt"/>
                          <a:ea typeface="+mn-ea"/>
                          <a:cs typeface="+mn-cs"/>
                        </a:rPr>
                        <a:t>Christophe a conçu un projet fou. Il partait du principe que puisque la Terre est ronde, il était possible de se rendre en Asie en allant vers l’est, par la voie terrestre et vers l’ouest, en faisant le tour du globe par la mer. Cette route était totalement inconnue à l’époque.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spTree>
    <p:extLst>
      <p:ext uri="{BB962C8B-B14F-4D97-AF65-F5344CB8AC3E}">
        <p14:creationId xmlns:p14="http://schemas.microsoft.com/office/powerpoint/2010/main" val="1052798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0"/>
          </p:nvPr>
        </p:nvSpPr>
        <p:spPr/>
        <p:txBody>
          <a:bodyPr/>
          <a:lstStyle/>
          <a:p>
            <a:r>
              <a:rPr lang="fr-FR" dirty="0" smtClean="0"/>
              <a:t>Dictées de la période 2</a:t>
            </a:r>
            <a:endParaRPr lang="fr-FR" dirty="0"/>
          </a:p>
        </p:txBody>
      </p:sp>
      <p:grpSp>
        <p:nvGrpSpPr>
          <p:cNvPr id="6" name="Groupe 5"/>
          <p:cNvGrpSpPr/>
          <p:nvPr/>
        </p:nvGrpSpPr>
        <p:grpSpPr>
          <a:xfrm>
            <a:off x="116632" y="1394991"/>
            <a:ext cx="360040" cy="461665"/>
            <a:chOff x="116632" y="1352600"/>
            <a:chExt cx="360040" cy="461665"/>
          </a:xfrm>
        </p:grpSpPr>
        <p:sp>
          <p:nvSpPr>
            <p:cNvPr id="7" name="Ellipse 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5</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9" name="ZoneTexte 8"/>
          <p:cNvSpPr txBox="1"/>
          <p:nvPr/>
        </p:nvSpPr>
        <p:spPr>
          <a:xfrm>
            <a:off x="476672" y="1539007"/>
            <a:ext cx="6192688" cy="307777"/>
          </a:xfrm>
          <a:prstGeom prst="rect">
            <a:avLst/>
          </a:prstGeom>
          <a:noFill/>
        </p:spPr>
        <p:txBody>
          <a:bodyPr wrap="square" rtlCol="0">
            <a:spAutoFit/>
          </a:bodyPr>
          <a:lstStyle/>
          <a:p>
            <a:r>
              <a:rPr lang="fr-FR" sz="1400" u="sng" dirty="0" smtClean="0">
                <a:latin typeface="SimpleRonde" pitchFamily="2" charset="0"/>
              </a:rPr>
              <a:t>Dictées de la semaine 5</a:t>
            </a:r>
            <a:endParaRPr lang="fr-FR" sz="1400" u="sng" dirty="0">
              <a:latin typeface="SimpleRonde" pitchFamily="2" charset="0"/>
            </a:endParaRPr>
          </a:p>
        </p:txBody>
      </p:sp>
      <p:grpSp>
        <p:nvGrpSpPr>
          <p:cNvPr id="11" name="Groupe 10"/>
          <p:cNvGrpSpPr/>
          <p:nvPr/>
        </p:nvGrpSpPr>
        <p:grpSpPr>
          <a:xfrm>
            <a:off x="116632" y="5643463"/>
            <a:ext cx="360040" cy="461665"/>
            <a:chOff x="116632" y="1352600"/>
            <a:chExt cx="360040" cy="461665"/>
          </a:xfrm>
        </p:grpSpPr>
        <p:sp>
          <p:nvSpPr>
            <p:cNvPr id="12" name="Ellipse 11"/>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6</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ZoneTexte 13"/>
          <p:cNvSpPr txBox="1"/>
          <p:nvPr/>
        </p:nvSpPr>
        <p:spPr>
          <a:xfrm>
            <a:off x="476672" y="5787479"/>
            <a:ext cx="6192688" cy="307777"/>
          </a:xfrm>
          <a:prstGeom prst="rect">
            <a:avLst/>
          </a:prstGeom>
          <a:noFill/>
        </p:spPr>
        <p:txBody>
          <a:bodyPr wrap="square" rtlCol="0">
            <a:spAutoFit/>
          </a:bodyPr>
          <a:lstStyle/>
          <a:p>
            <a:r>
              <a:rPr lang="fr-FR" sz="1400" u="sng" dirty="0" smtClean="0">
                <a:latin typeface="SimpleRonde" pitchFamily="2" charset="0"/>
              </a:rPr>
              <a:t>Dictées de la semaine 6</a:t>
            </a:r>
            <a:endParaRPr lang="fr-FR" sz="1400" u="sng" dirty="0">
              <a:latin typeface="SimpleRonde" pitchFamily="2" charset="0"/>
            </a:endParaRPr>
          </a:p>
        </p:txBody>
      </p:sp>
      <p:graphicFrame>
        <p:nvGraphicFramePr>
          <p:cNvPr id="15" name="Tableau 14"/>
          <p:cNvGraphicFramePr>
            <a:graphicFrameLocks noGrp="1"/>
          </p:cNvGraphicFramePr>
          <p:nvPr>
            <p:extLst>
              <p:ext uri="{D42A27DB-BD31-4B8C-83A1-F6EECF244321}">
                <p14:modId xmlns:p14="http://schemas.microsoft.com/office/powerpoint/2010/main" val="3794075340"/>
              </p:ext>
            </p:extLst>
          </p:nvPr>
        </p:nvGraphicFramePr>
        <p:xfrm>
          <a:off x="116632" y="2132072"/>
          <a:ext cx="6624735" cy="329184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a:t>
                      </a:r>
                      <a:r>
                        <a:rPr lang="fr-FR" sz="1100" dirty="0" smtClean="0">
                          <a:latin typeface="+mn-lt"/>
                        </a:rPr>
                        <a:t> : Noël - une</a:t>
                      </a:r>
                      <a:r>
                        <a:rPr lang="fr-FR" sz="1100" baseline="0" dirty="0" smtClean="0">
                          <a:latin typeface="+mn-lt"/>
                        </a:rPr>
                        <a:t> guirlande – une chaussure – un ordinateur – </a:t>
                      </a:r>
                      <a:r>
                        <a:rPr lang="fr-FR" sz="1100" i="1" baseline="0" dirty="0" smtClean="0">
                          <a:latin typeface="+mn-lt"/>
                        </a:rPr>
                        <a:t>un rêve</a:t>
                      </a:r>
                      <a:r>
                        <a:rPr lang="fr-FR" sz="1100" baseline="0" dirty="0" smtClean="0">
                          <a:latin typeface="+mn-lt"/>
                        </a:rPr>
                        <a:t>.</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baseline="0" dirty="0" smtClean="0">
                          <a:latin typeface="+mn-lt"/>
                        </a:rPr>
                        <a:t>Adjectifs</a:t>
                      </a:r>
                      <a:r>
                        <a:rPr lang="fr-FR" sz="1100" baseline="0" dirty="0" smtClean="0">
                          <a:latin typeface="+mn-lt"/>
                        </a:rPr>
                        <a:t> : beau/belle – doré – rouge – jaune – vert – bleu.</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baseline="0" dirty="0" smtClean="0">
                          <a:latin typeface="+mn-lt"/>
                        </a:rPr>
                        <a:t>Verbes :</a:t>
                      </a:r>
                      <a:r>
                        <a:rPr lang="fr-FR" sz="1100" b="0" baseline="0" dirty="0" smtClean="0">
                          <a:latin typeface="+mn-lt"/>
                        </a:rPr>
                        <a:t>  déposer – décorer – mettre – espérer – préférer – se coucher.</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 invariables</a:t>
                      </a:r>
                      <a:r>
                        <a:rPr lang="fr-FR" sz="1100" b="1" baseline="0" dirty="0" smtClean="0">
                          <a:latin typeface="+mn-lt"/>
                        </a:rPr>
                        <a:t> </a:t>
                      </a:r>
                      <a:r>
                        <a:rPr lang="fr-FR" sz="1100" baseline="0" dirty="0" smtClean="0">
                          <a:latin typeface="+mn-lt"/>
                        </a:rPr>
                        <a:t>: </a:t>
                      </a:r>
                      <a:r>
                        <a:rPr lang="fr-FR" sz="1100" i="1" baseline="0" dirty="0" smtClean="0">
                          <a:latin typeface="+mn-lt"/>
                        </a:rPr>
                        <a:t>dans</a:t>
                      </a:r>
                      <a:r>
                        <a:rPr lang="fr-FR" sz="1100" baseline="0" dirty="0" smtClean="0">
                          <a:latin typeface="+mn-lt"/>
                        </a:rPr>
                        <a:t> – </a:t>
                      </a:r>
                      <a:r>
                        <a:rPr lang="fr-FR" sz="1100" i="1" baseline="0" dirty="0" smtClean="0">
                          <a:latin typeface="+mn-lt"/>
                        </a:rPr>
                        <a:t>avec</a:t>
                      </a:r>
                      <a:r>
                        <a:rPr lang="fr-FR" sz="1100" baseline="0" dirty="0" smtClean="0">
                          <a:latin typeface="+mn-lt"/>
                        </a:rPr>
                        <a:t> – sous.</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200" b="1" u="sng" dirty="0" smtClean="0"/>
                        <a:t>Notions travaillées :</a:t>
                      </a:r>
                    </a:p>
                    <a:p>
                      <a:r>
                        <a:rPr lang="fr-FR" sz="1200" b="0" i="0" u="none" strike="noStrike" kern="1200" baseline="0" dirty="0" smtClean="0">
                          <a:solidFill>
                            <a:schemeClr val="dk1"/>
                          </a:solidFill>
                          <a:latin typeface="+mn-lt"/>
                          <a:ea typeface="+mn-ea"/>
                          <a:cs typeface="+mn-cs"/>
                        </a:rPr>
                        <a:t>* Pluriel en s </a:t>
                      </a:r>
                    </a:p>
                    <a:p>
                      <a:r>
                        <a:rPr lang="fr-FR" sz="1200" b="0" i="0" u="none" strike="noStrike" kern="1200" baseline="0" dirty="0" smtClean="0">
                          <a:solidFill>
                            <a:schemeClr val="dk1"/>
                          </a:solidFill>
                          <a:latin typeface="+mn-lt"/>
                          <a:ea typeface="+mn-ea"/>
                          <a:cs typeface="+mn-cs"/>
                        </a:rPr>
                        <a:t>* Accord GN </a:t>
                      </a:r>
                    </a:p>
                    <a:p>
                      <a:r>
                        <a:rPr lang="fr-FR" sz="1200" b="0" i="0" u="none" strike="noStrike" kern="1200" baseline="0" dirty="0" smtClean="0">
                          <a:solidFill>
                            <a:schemeClr val="dk1"/>
                          </a:solidFill>
                          <a:latin typeface="+mn-lt"/>
                          <a:ea typeface="+mn-ea"/>
                          <a:cs typeface="+mn-cs"/>
                        </a:rPr>
                        <a:t>* Accord sujet/verbe </a:t>
                      </a:r>
                    </a:p>
                    <a:p>
                      <a:r>
                        <a:rPr lang="fr-FR" sz="1200" b="0" i="0" u="none" strike="noStrike" kern="1200" baseline="0" dirty="0" smtClean="0">
                          <a:solidFill>
                            <a:schemeClr val="dk1"/>
                          </a:solidFill>
                          <a:latin typeface="+mn-lt"/>
                          <a:ea typeface="+mn-ea"/>
                          <a:cs typeface="+mn-cs"/>
                        </a:rPr>
                        <a:t>* Imparfait de l'indicatif </a:t>
                      </a:r>
                    </a:p>
                    <a:p>
                      <a:r>
                        <a:rPr lang="fr-FR" sz="1200" b="0" i="0" u="none" strike="noStrike" kern="1200" baseline="0" dirty="0" smtClean="0">
                          <a:solidFill>
                            <a:schemeClr val="dk1"/>
                          </a:solidFill>
                          <a:latin typeface="+mn-lt"/>
                          <a:ea typeface="+mn-ea"/>
                          <a:cs typeface="+mn-cs"/>
                        </a:rPr>
                        <a:t>* Passé composé</a:t>
                      </a:r>
                    </a:p>
                    <a:p>
                      <a:r>
                        <a:rPr lang="fr-FR" sz="1200" b="0" i="0" u="none" strike="noStrike" kern="1200" baseline="0" dirty="0" smtClean="0">
                          <a:solidFill>
                            <a:schemeClr val="dk1"/>
                          </a:solidFill>
                          <a:latin typeface="+mn-lt"/>
                          <a:ea typeface="+mn-ea"/>
                          <a:cs typeface="+mn-cs"/>
                        </a:rPr>
                        <a:t>* Mots invariables </a:t>
                      </a:r>
                    </a:p>
                    <a:p>
                      <a:r>
                        <a:rPr lang="fr-FR" sz="1200" b="0" i="0" u="none" strike="noStrike" kern="1200" baseline="0" dirty="0" smtClean="0">
                          <a:solidFill>
                            <a:schemeClr val="dk1"/>
                          </a:solidFill>
                          <a:latin typeface="+mn-lt"/>
                          <a:ea typeface="+mn-ea"/>
                          <a:cs typeface="+mn-cs"/>
                        </a:rPr>
                        <a:t>* Homophones grammaticaux (et/est, à/a)</a:t>
                      </a:r>
                    </a:p>
                    <a:p>
                      <a:r>
                        <a:rPr lang="fr-FR" sz="1200" b="0" i="0" u="none" strike="noStrike" kern="1200" baseline="0" dirty="0" smtClean="0">
                          <a:solidFill>
                            <a:schemeClr val="dk1"/>
                          </a:solidFill>
                          <a:latin typeface="+mn-lt"/>
                          <a:ea typeface="+mn-ea"/>
                          <a:cs typeface="+mn-cs"/>
                        </a:rPr>
                        <a:t>	</a:t>
                      </a:r>
                    </a:p>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Une belle guirlande et des boules bleues et jaunes décorent notre sapin. Nous y</a:t>
                      </a:r>
                      <a:r>
                        <a:rPr lang="fr-FR" sz="1200" baseline="0" dirty="0" smtClean="0"/>
                        <a:t> mettons nos chaussures.</a:t>
                      </a:r>
                      <a:endParaRPr lang="fr-FR"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smtClean="0"/>
                        <a:t>Samuel</a:t>
                      </a:r>
                      <a:r>
                        <a:rPr lang="fr-FR" sz="1200" baseline="0" dirty="0" smtClean="0"/>
                        <a:t> préfère avoir un ordinateur et Marine espère avoir de beaux livres. Tous deux rêvent de Noël.</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smtClean="0"/>
                        <a:t>Papa dépose le sapin avec des boules rouges,</a:t>
                      </a:r>
                      <a:r>
                        <a:rPr lang="fr-FR" sz="1200" baseline="0" dirty="0" smtClean="0"/>
                        <a:t> jaunes, vertes et bleues. De belles guirlandes dorées décorent le salon.</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200" b="1" u="sng" dirty="0" smtClean="0"/>
                        <a:t>Noël</a:t>
                      </a:r>
                    </a:p>
                    <a:p>
                      <a:r>
                        <a:rPr lang="fr-FR" sz="1200" dirty="0" smtClean="0"/>
                        <a:t>Papa dépose le sapin dans le salon.  Nous le décorons avec de belles</a:t>
                      </a:r>
                      <a:r>
                        <a:rPr lang="fr-FR" sz="1200" baseline="0" dirty="0" smtClean="0"/>
                        <a:t> guirlandes dorées et des boules rouges, jaunes, vertes et bleues. </a:t>
                      </a:r>
                      <a:r>
                        <a:rPr lang="fr-FR" sz="1200" dirty="0" smtClean="0"/>
                        <a:t>Samuel</a:t>
                      </a:r>
                      <a:r>
                        <a:rPr lang="fr-FR" sz="1200" baseline="0" dirty="0" smtClean="0"/>
                        <a:t> et Marine mettent leurs chaussures sous le sapin. Samuel espère avoir un ordinateur et Marine préfère des livres. Tous deux se couchent et font de beaux rêves.</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graphicFrame>
        <p:nvGraphicFramePr>
          <p:cNvPr id="16" name="Tableau 15"/>
          <p:cNvGraphicFramePr>
            <a:graphicFrameLocks noGrp="1"/>
          </p:cNvGraphicFramePr>
          <p:nvPr>
            <p:extLst>
              <p:ext uri="{D42A27DB-BD31-4B8C-83A1-F6EECF244321}">
                <p14:modId xmlns:p14="http://schemas.microsoft.com/office/powerpoint/2010/main" val="1988215573"/>
              </p:ext>
            </p:extLst>
          </p:nvPr>
        </p:nvGraphicFramePr>
        <p:xfrm>
          <a:off x="116632" y="6413688"/>
          <a:ext cx="6624735" cy="329184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a:t>
                      </a:r>
                      <a:r>
                        <a:rPr lang="fr-FR" sz="1100" dirty="0" smtClean="0">
                          <a:latin typeface="+mn-lt"/>
                        </a:rPr>
                        <a:t> : une planète</a:t>
                      </a:r>
                      <a:r>
                        <a:rPr lang="fr-FR" sz="1100" baseline="0" dirty="0" smtClean="0">
                          <a:latin typeface="+mn-lt"/>
                        </a:rPr>
                        <a:t> – la vie – une preuve – la présence – </a:t>
                      </a:r>
                      <a:r>
                        <a:rPr lang="fr-FR" sz="1100" i="1" baseline="0" dirty="0" smtClean="0">
                          <a:latin typeface="+mn-lt"/>
                        </a:rPr>
                        <a:t>l’eau</a:t>
                      </a:r>
                      <a:r>
                        <a:rPr lang="fr-FR" sz="1100" baseline="0" dirty="0" smtClean="0">
                          <a:latin typeface="+mn-lt"/>
                        </a:rPr>
                        <a:t> – la profondeur – un engin.</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baseline="0" dirty="0" smtClean="0">
                          <a:latin typeface="+mn-lt"/>
                        </a:rPr>
                        <a:t>Adjectifs</a:t>
                      </a:r>
                      <a:r>
                        <a:rPr lang="fr-FR" sz="1100" baseline="0" dirty="0" smtClean="0">
                          <a:latin typeface="+mn-lt"/>
                        </a:rPr>
                        <a:t> : rouge – sérieux/sérieuse – </a:t>
                      </a:r>
                      <a:r>
                        <a:rPr lang="fr-FR" sz="1100" i="1" baseline="0" dirty="0" smtClean="0">
                          <a:latin typeface="+mn-lt"/>
                        </a:rPr>
                        <a:t>nombreux/nombreuse</a:t>
                      </a:r>
                      <a:r>
                        <a:rPr lang="fr-FR" sz="1100" baseline="0" dirty="0" smtClean="0">
                          <a:latin typeface="+mn-lt"/>
                        </a:rPr>
                        <a:t> – froid/froide – désertique.</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baseline="0" dirty="0" smtClean="0">
                          <a:latin typeface="+mn-lt"/>
                        </a:rPr>
                        <a:t>Verbes :</a:t>
                      </a:r>
                      <a:r>
                        <a:rPr lang="fr-FR" sz="1100" b="0" baseline="0" dirty="0" smtClean="0">
                          <a:latin typeface="+mn-lt"/>
                        </a:rPr>
                        <a:t>  penser – trouver – confirmer – photographier - explorer.</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 invariables</a:t>
                      </a:r>
                      <a:r>
                        <a:rPr lang="fr-FR" sz="1100" b="1" baseline="0" dirty="0" smtClean="0">
                          <a:latin typeface="+mn-lt"/>
                        </a:rPr>
                        <a:t> </a:t>
                      </a:r>
                      <a:r>
                        <a:rPr lang="fr-FR" sz="1100" baseline="0" dirty="0" smtClean="0">
                          <a:latin typeface="+mn-lt"/>
                        </a:rPr>
                        <a:t>: longtemps – mais – à part – </a:t>
                      </a:r>
                      <a:r>
                        <a:rPr lang="fr-FR" sz="1100" i="1" baseline="0" dirty="0" smtClean="0">
                          <a:latin typeface="+mn-lt"/>
                        </a:rPr>
                        <a:t>dans</a:t>
                      </a:r>
                      <a:r>
                        <a:rPr lang="fr-FR" sz="1100" baseline="0" dirty="0" smtClean="0">
                          <a:latin typeface="+mn-lt"/>
                        </a:rPr>
                        <a:t>.</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200" b="1" u="sng" dirty="0" smtClean="0"/>
                        <a:t>Notions travaillées :</a:t>
                      </a:r>
                    </a:p>
                    <a:p>
                      <a:r>
                        <a:rPr lang="fr-FR" sz="1200" b="0" i="0" u="none" strike="noStrike" kern="1200" baseline="0" dirty="0" smtClean="0">
                          <a:solidFill>
                            <a:schemeClr val="dk1"/>
                          </a:solidFill>
                          <a:latin typeface="+mn-lt"/>
                          <a:ea typeface="+mn-ea"/>
                          <a:cs typeface="+mn-cs"/>
                        </a:rPr>
                        <a:t>* Pluriel en s </a:t>
                      </a:r>
                    </a:p>
                    <a:p>
                      <a:r>
                        <a:rPr lang="fr-FR" sz="1200" b="0" i="0" u="none" strike="noStrike" kern="1200" baseline="0" dirty="0" smtClean="0">
                          <a:solidFill>
                            <a:schemeClr val="dk1"/>
                          </a:solidFill>
                          <a:latin typeface="+mn-lt"/>
                          <a:ea typeface="+mn-ea"/>
                          <a:cs typeface="+mn-cs"/>
                        </a:rPr>
                        <a:t>* Accord GN </a:t>
                      </a:r>
                    </a:p>
                    <a:p>
                      <a:r>
                        <a:rPr lang="fr-FR" sz="1200" b="0" i="0" u="none" strike="noStrike" kern="1200" baseline="0" dirty="0" smtClean="0">
                          <a:solidFill>
                            <a:schemeClr val="dk1"/>
                          </a:solidFill>
                          <a:latin typeface="+mn-lt"/>
                          <a:ea typeface="+mn-ea"/>
                          <a:cs typeface="+mn-cs"/>
                        </a:rPr>
                        <a:t>* Accord sujet/verbe </a:t>
                      </a:r>
                    </a:p>
                    <a:p>
                      <a:r>
                        <a:rPr lang="fr-FR" sz="1200" b="0" i="0" u="none" strike="noStrike" kern="1200" baseline="0" dirty="0" smtClean="0">
                          <a:solidFill>
                            <a:schemeClr val="dk1"/>
                          </a:solidFill>
                          <a:latin typeface="+mn-lt"/>
                          <a:ea typeface="+mn-ea"/>
                          <a:cs typeface="+mn-cs"/>
                        </a:rPr>
                        <a:t>* Passé composé</a:t>
                      </a:r>
                    </a:p>
                    <a:p>
                      <a:r>
                        <a:rPr lang="fr-FR" sz="1200" b="0" i="0" u="none" strike="noStrike" kern="1200" baseline="0" dirty="0" smtClean="0">
                          <a:solidFill>
                            <a:schemeClr val="dk1"/>
                          </a:solidFill>
                          <a:latin typeface="+mn-lt"/>
                          <a:ea typeface="+mn-ea"/>
                          <a:cs typeface="+mn-cs"/>
                        </a:rPr>
                        <a:t>* Présent de l’indicatif</a:t>
                      </a:r>
                    </a:p>
                    <a:p>
                      <a:r>
                        <a:rPr lang="fr-FR" sz="1200" b="0" i="0" u="none" strike="noStrike" kern="1200" baseline="0" dirty="0" smtClean="0">
                          <a:solidFill>
                            <a:schemeClr val="dk1"/>
                          </a:solidFill>
                          <a:latin typeface="+mn-lt"/>
                          <a:ea typeface="+mn-ea"/>
                          <a:cs typeface="+mn-cs"/>
                        </a:rPr>
                        <a:t>* Mots invariables</a:t>
                      </a:r>
                    </a:p>
                    <a:p>
                      <a:r>
                        <a:rPr lang="fr-FR" sz="1200" b="0" i="0" u="none" strike="noStrike" kern="1200" baseline="0" dirty="0" smtClean="0">
                          <a:solidFill>
                            <a:schemeClr val="dk1"/>
                          </a:solidFill>
                          <a:latin typeface="+mn-lt"/>
                          <a:ea typeface="+mn-ea"/>
                          <a:cs typeface="+mn-cs"/>
                        </a:rPr>
                        <a:t>* Homophones grammaticaux (on/ont, à/a, et/est)</a:t>
                      </a:r>
                    </a:p>
                    <a:p>
                      <a:r>
                        <a:rPr lang="fr-FR" sz="1200" b="0" i="0" u="none" strike="noStrike" kern="1200" baseline="0" dirty="0" smtClean="0">
                          <a:solidFill>
                            <a:schemeClr val="dk1"/>
                          </a:solidFill>
                          <a:latin typeface="+mn-lt"/>
                          <a:ea typeface="+mn-ea"/>
                          <a:cs typeface="+mn-cs"/>
                        </a:rPr>
                        <a:t>	</a:t>
                      </a:r>
                    </a:p>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b="0" i="0" u="none" strike="noStrike" kern="1200" baseline="0" dirty="0" smtClean="0">
                          <a:solidFill>
                            <a:schemeClr val="dk1"/>
                          </a:solidFill>
                          <a:latin typeface="+mn-lt"/>
                          <a:ea typeface="+mn-ea"/>
                          <a:cs typeface="+mn-cs"/>
                        </a:rPr>
                        <a:t>On n’a pas trouvé de preuve sérieuse qui confirme la présence d’une vie sur la planète rouge.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smtClean="0"/>
                        <a:t>Des</a:t>
                      </a:r>
                      <a:r>
                        <a:rPr lang="fr-FR" sz="1200" baseline="0" dirty="0" smtClean="0"/>
                        <a:t> engins ont photographié et ont exploré longtemps cette planète. Ils ont confirmé la présence d’eau dans ses profondeurs.</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b="0" i="0" u="none" strike="noStrike" kern="1200" baseline="0" dirty="0" smtClean="0">
                          <a:solidFill>
                            <a:schemeClr val="dk1"/>
                          </a:solidFill>
                          <a:latin typeface="+mn-lt"/>
                          <a:ea typeface="+mn-ea"/>
                          <a:cs typeface="+mn-cs"/>
                        </a:rPr>
                        <a:t>Ils ont exploré cette planète froide et désertique et ils ont photographié la planète rouge.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200" b="1" i="0" u="sng" strike="noStrike" kern="1200" baseline="0" dirty="0" smtClean="0">
                          <a:solidFill>
                            <a:schemeClr val="dk1"/>
                          </a:solidFill>
                          <a:latin typeface="+mn-lt"/>
                          <a:ea typeface="+mn-ea"/>
                          <a:cs typeface="+mn-cs"/>
                        </a:rPr>
                        <a:t>La planète Mars</a:t>
                      </a:r>
                    </a:p>
                    <a:p>
                      <a:r>
                        <a:rPr lang="fr-FR" sz="1200" b="0" i="0" u="none" strike="noStrike" kern="1200" baseline="0" dirty="0" smtClean="0">
                          <a:solidFill>
                            <a:schemeClr val="dk1"/>
                          </a:solidFill>
                          <a:latin typeface="+mn-lt"/>
                          <a:ea typeface="+mn-ea"/>
                          <a:cs typeface="+mn-cs"/>
                        </a:rPr>
                        <a:t>Mars est la planète rouge. On a longtemps pensé qu’il y avait une vie sur Mars, mais on ne trouve pas de preuve sérieuse qui le confirme, à part la présence d’eau dans ses profondeurs. De nombreux engins ont photographié et ont exploré cette planète froide et désertique.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spTree>
    <p:extLst>
      <p:ext uri="{BB962C8B-B14F-4D97-AF65-F5344CB8AC3E}">
        <p14:creationId xmlns:p14="http://schemas.microsoft.com/office/powerpoint/2010/main" val="26714157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0"/>
          </p:nvPr>
        </p:nvSpPr>
        <p:spPr/>
        <p:txBody>
          <a:bodyPr/>
          <a:lstStyle/>
          <a:p>
            <a:r>
              <a:rPr lang="fr-FR" dirty="0" smtClean="0"/>
              <a:t>Dictées de la période 3</a:t>
            </a:r>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425558121"/>
              </p:ext>
            </p:extLst>
          </p:nvPr>
        </p:nvGraphicFramePr>
        <p:xfrm>
          <a:off x="116632" y="2132072"/>
          <a:ext cx="6624735" cy="303784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 :</a:t>
                      </a:r>
                      <a:r>
                        <a:rPr lang="fr-FR" sz="1100" dirty="0" smtClean="0">
                          <a:latin typeface="+mn-lt"/>
                        </a:rPr>
                        <a:t> une famille – une maison – un habitant</a:t>
                      </a:r>
                      <a:r>
                        <a:rPr lang="fr-FR" sz="1100" baseline="0" dirty="0" smtClean="0">
                          <a:latin typeface="+mn-lt"/>
                        </a:rPr>
                        <a:t> – une bâtisse – le confort – une boutique – un atelier – l’agitation – une rue – un chariot.</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Adjectifs :</a:t>
                      </a:r>
                      <a:r>
                        <a:rPr lang="fr-FR" sz="1100" baseline="0" dirty="0" smtClean="0">
                          <a:latin typeface="+mn-lt"/>
                        </a:rPr>
                        <a:t> riche – </a:t>
                      </a:r>
                      <a:r>
                        <a:rPr lang="fr-FR" sz="1100" i="1" baseline="0" dirty="0" smtClean="0">
                          <a:latin typeface="+mn-lt"/>
                        </a:rPr>
                        <a:t>beau/belle </a:t>
                      </a:r>
                      <a:r>
                        <a:rPr lang="fr-FR" sz="1100" baseline="0" dirty="0" smtClean="0">
                          <a:latin typeface="+mn-lt"/>
                        </a:rPr>
                        <a:t>– autre – étroit – </a:t>
                      </a:r>
                      <a:r>
                        <a:rPr lang="fr-FR" sz="1100" i="1" baseline="0" dirty="0" smtClean="0">
                          <a:latin typeface="+mn-lt"/>
                        </a:rPr>
                        <a:t>grand</a:t>
                      </a:r>
                      <a:r>
                        <a:rPr lang="fr-FR" sz="1100" baseline="0" dirty="0" smtClean="0">
                          <a:latin typeface="+mn-lt"/>
                        </a:rPr>
                        <a:t> – encombré.</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baseline="0" dirty="0" smtClean="0">
                          <a:latin typeface="+mn-lt"/>
                        </a:rPr>
                        <a:t>Verbes :</a:t>
                      </a:r>
                      <a:r>
                        <a:rPr lang="fr-FR" sz="1100" baseline="0" dirty="0" smtClean="0">
                          <a:latin typeface="+mn-lt"/>
                        </a:rPr>
                        <a:t> loger – régner.</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baseline="0" dirty="0" smtClean="0">
                          <a:latin typeface="+mn-lt"/>
                        </a:rPr>
                        <a:t>Mots invariables :</a:t>
                      </a:r>
                      <a:r>
                        <a:rPr lang="fr-FR" sz="1100" baseline="0" dirty="0" smtClean="0">
                          <a:latin typeface="+mn-lt"/>
                        </a:rPr>
                        <a:t> </a:t>
                      </a:r>
                      <a:r>
                        <a:rPr lang="fr-FR" sz="1100" i="1" baseline="0" dirty="0" smtClean="0">
                          <a:latin typeface="+mn-lt"/>
                        </a:rPr>
                        <a:t>dans</a:t>
                      </a:r>
                      <a:r>
                        <a:rPr lang="fr-FR" sz="1100" baseline="0" dirty="0" smtClean="0">
                          <a:latin typeface="+mn-lt"/>
                        </a:rPr>
                        <a:t> – sans – au-dessus.</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200" b="1" u="sng" dirty="0" smtClean="0"/>
                        <a:t>Notions travaillées :</a:t>
                      </a:r>
                    </a:p>
                    <a:p>
                      <a:r>
                        <a:rPr lang="fr-FR" sz="1200" b="0" i="0" u="none" strike="noStrike" kern="1200" baseline="0" dirty="0" smtClean="0">
                          <a:solidFill>
                            <a:schemeClr val="dk1"/>
                          </a:solidFill>
                          <a:latin typeface="+mn-lt"/>
                          <a:ea typeface="+mn-ea"/>
                          <a:cs typeface="+mn-cs"/>
                        </a:rPr>
                        <a:t>* Accord GN </a:t>
                      </a:r>
                    </a:p>
                    <a:p>
                      <a:r>
                        <a:rPr lang="fr-FR" sz="1200" b="0" i="0" u="none" strike="noStrike" kern="1200" baseline="0" dirty="0" smtClean="0">
                          <a:solidFill>
                            <a:schemeClr val="dk1"/>
                          </a:solidFill>
                          <a:latin typeface="+mn-lt"/>
                          <a:ea typeface="+mn-ea"/>
                          <a:cs typeface="+mn-cs"/>
                        </a:rPr>
                        <a:t>* Accord des adjectifs</a:t>
                      </a:r>
                    </a:p>
                    <a:p>
                      <a:r>
                        <a:rPr lang="fr-FR" sz="1200" b="0" i="0" u="none" strike="noStrike" kern="1200" baseline="0" dirty="0" smtClean="0">
                          <a:solidFill>
                            <a:schemeClr val="dk1"/>
                          </a:solidFill>
                          <a:latin typeface="+mn-lt"/>
                          <a:ea typeface="+mn-ea"/>
                          <a:cs typeface="+mn-cs"/>
                        </a:rPr>
                        <a:t>* Accord sujet/verbe </a:t>
                      </a:r>
                    </a:p>
                    <a:p>
                      <a:r>
                        <a:rPr lang="fr-FR" sz="1200" b="0" i="0" u="none" strike="noStrike" kern="1200" baseline="0" dirty="0" smtClean="0">
                          <a:solidFill>
                            <a:schemeClr val="dk1"/>
                          </a:solidFill>
                          <a:latin typeface="+mn-lt"/>
                          <a:ea typeface="+mn-ea"/>
                          <a:cs typeface="+mn-cs"/>
                        </a:rPr>
                        <a:t>* Imparfait de l'indicatif </a:t>
                      </a:r>
                    </a:p>
                    <a:p>
                      <a:r>
                        <a:rPr lang="fr-FR" sz="1200" b="0" i="0" u="none" strike="noStrike" kern="1200" baseline="0" dirty="0" smtClean="0">
                          <a:solidFill>
                            <a:schemeClr val="dk1"/>
                          </a:solidFill>
                          <a:latin typeface="+mn-lt"/>
                          <a:ea typeface="+mn-ea"/>
                          <a:cs typeface="+mn-cs"/>
                        </a:rPr>
                        <a:t>* Mots invariables </a:t>
                      </a:r>
                    </a:p>
                    <a:p>
                      <a:r>
                        <a:rPr lang="fr-FR" sz="1200" b="0" i="0" u="none" strike="noStrike" kern="1200" baseline="0" dirty="0" smtClean="0">
                          <a:solidFill>
                            <a:schemeClr val="dk1"/>
                          </a:solidFill>
                          <a:latin typeface="+mn-lt"/>
                          <a:ea typeface="+mn-ea"/>
                          <a:cs typeface="+mn-cs"/>
                        </a:rPr>
                        <a:t>* Homophones grammaticaux (à/a, et/est)</a:t>
                      </a:r>
                    </a:p>
                    <a:p>
                      <a:r>
                        <a:rPr lang="fr-FR" sz="1200" b="0" i="0" u="none" strike="noStrike" kern="1200" baseline="0" dirty="0" smtClean="0">
                          <a:solidFill>
                            <a:schemeClr val="dk1"/>
                          </a:solidFill>
                          <a:latin typeface="+mn-lt"/>
                          <a:ea typeface="+mn-ea"/>
                          <a:cs typeface="+mn-cs"/>
                        </a:rPr>
                        <a:t>	</a:t>
                      </a:r>
                    </a:p>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A Rome, une riche famille vivait dans une belle maison.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smtClean="0"/>
                        <a:t>Les autres habitants logeaient</a:t>
                      </a:r>
                      <a:r>
                        <a:rPr lang="fr-FR" sz="1200" baseline="0" dirty="0" smtClean="0"/>
                        <a:t> dans des bâtisses étroites, au-dessus d’une boutique et d’un atelier.</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smtClean="0"/>
                        <a:t>La rue était encombrée de chariots et une grande agitation y régnait.</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200" b="1" u="sng" dirty="0" smtClean="0"/>
                        <a:t>Dans l’Antiquité</a:t>
                      </a:r>
                    </a:p>
                    <a:p>
                      <a:r>
                        <a:rPr lang="fr-FR" sz="1200" baseline="0" dirty="0" smtClean="0"/>
                        <a:t>À Rome, les riches familles vivaient dans de belles maisons ; les autres habitants logeaient dans des bâtisses étroites, sans confort, au-dessus des boutiques et des ateliers. Une grande agitation régnait dans les rues encombrées de chariots.</a:t>
                      </a:r>
                      <a:endParaRPr lang="fr-FR"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grpSp>
        <p:nvGrpSpPr>
          <p:cNvPr id="6" name="Groupe 5"/>
          <p:cNvGrpSpPr/>
          <p:nvPr/>
        </p:nvGrpSpPr>
        <p:grpSpPr>
          <a:xfrm>
            <a:off x="116632" y="1394991"/>
            <a:ext cx="360040" cy="461665"/>
            <a:chOff x="116632" y="1352600"/>
            <a:chExt cx="360040" cy="461665"/>
          </a:xfrm>
        </p:grpSpPr>
        <p:sp>
          <p:nvSpPr>
            <p:cNvPr id="7" name="Ellipse 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9" name="ZoneTexte 8"/>
          <p:cNvSpPr txBox="1"/>
          <p:nvPr/>
        </p:nvSpPr>
        <p:spPr>
          <a:xfrm>
            <a:off x="476672" y="1539007"/>
            <a:ext cx="6192688" cy="307777"/>
          </a:xfrm>
          <a:prstGeom prst="rect">
            <a:avLst/>
          </a:prstGeom>
          <a:noFill/>
        </p:spPr>
        <p:txBody>
          <a:bodyPr wrap="square" rtlCol="0">
            <a:spAutoFit/>
          </a:bodyPr>
          <a:lstStyle/>
          <a:p>
            <a:r>
              <a:rPr lang="fr-FR" sz="1400" u="sng" dirty="0" smtClean="0">
                <a:latin typeface="SimpleRonde" pitchFamily="2" charset="0"/>
              </a:rPr>
              <a:t>Dictées de la semaine 1</a:t>
            </a:r>
            <a:endParaRPr lang="fr-FR" sz="1400" u="sng" dirty="0">
              <a:latin typeface="SimpleRonde" pitchFamily="2" charset="0"/>
            </a:endParaRPr>
          </a:p>
        </p:txBody>
      </p:sp>
      <p:graphicFrame>
        <p:nvGraphicFramePr>
          <p:cNvPr id="10" name="Tableau 9"/>
          <p:cNvGraphicFramePr>
            <a:graphicFrameLocks noGrp="1"/>
          </p:cNvGraphicFramePr>
          <p:nvPr>
            <p:extLst>
              <p:ext uri="{D42A27DB-BD31-4B8C-83A1-F6EECF244321}">
                <p14:modId xmlns:p14="http://schemas.microsoft.com/office/powerpoint/2010/main" val="2833101861"/>
              </p:ext>
            </p:extLst>
          </p:nvPr>
        </p:nvGraphicFramePr>
        <p:xfrm>
          <a:off x="116632" y="6413688"/>
          <a:ext cx="6624735" cy="303784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 :</a:t>
                      </a:r>
                      <a:r>
                        <a:rPr lang="fr-FR" sz="1100" dirty="0" smtClean="0">
                          <a:latin typeface="+mn-lt"/>
                        </a:rPr>
                        <a:t> le bord – un Egyptien – une civilisation</a:t>
                      </a:r>
                      <a:r>
                        <a:rPr lang="fr-FR" sz="1100" baseline="0" dirty="0" smtClean="0">
                          <a:latin typeface="+mn-lt"/>
                        </a:rPr>
                        <a:t> – une richesse – le désert – un village – une ville – un an - </a:t>
                      </a:r>
                      <a:r>
                        <a:rPr lang="fr-FR" sz="1100" i="1" baseline="0" dirty="0" smtClean="0">
                          <a:latin typeface="+mn-lt"/>
                        </a:rPr>
                        <a:t>une époque</a:t>
                      </a:r>
                      <a:r>
                        <a:rPr lang="fr-FR" sz="1100" baseline="0" dirty="0" smtClean="0">
                          <a:latin typeface="+mn-lt"/>
                        </a:rPr>
                        <a:t>.</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Adjectifs :</a:t>
                      </a:r>
                      <a:r>
                        <a:rPr lang="fr-FR" sz="1100" baseline="0" dirty="0" smtClean="0">
                          <a:latin typeface="+mn-lt"/>
                        </a:rPr>
                        <a:t> ancien/ancienne – extraordinaire – inestimable.</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baseline="0" dirty="0" smtClean="0">
                          <a:latin typeface="+mn-lt"/>
                        </a:rPr>
                        <a:t>Verbes :</a:t>
                      </a:r>
                      <a:r>
                        <a:rPr lang="fr-FR" sz="1100" baseline="0" dirty="0" smtClean="0">
                          <a:latin typeface="+mn-lt"/>
                        </a:rPr>
                        <a:t> créer.</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baseline="0" dirty="0" smtClean="0">
                          <a:latin typeface="+mn-lt"/>
                        </a:rPr>
                        <a:t>Mots invariables :</a:t>
                      </a:r>
                      <a:r>
                        <a:rPr lang="fr-FR" sz="1100" baseline="0" dirty="0" smtClean="0">
                          <a:latin typeface="+mn-lt"/>
                        </a:rPr>
                        <a:t> sur – qui – dans.</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200" b="1" u="sng" dirty="0" smtClean="0"/>
                        <a:t>Notions travaillées :</a:t>
                      </a:r>
                    </a:p>
                    <a:p>
                      <a:r>
                        <a:rPr lang="fr-FR" sz="1200" b="0" i="0" u="none" strike="noStrike" kern="1200" baseline="0" dirty="0" smtClean="0">
                          <a:solidFill>
                            <a:schemeClr val="dk1"/>
                          </a:solidFill>
                          <a:latin typeface="+mn-lt"/>
                          <a:ea typeface="+mn-ea"/>
                          <a:cs typeface="+mn-cs"/>
                        </a:rPr>
                        <a:t>* Pluriel en s </a:t>
                      </a:r>
                    </a:p>
                    <a:p>
                      <a:r>
                        <a:rPr lang="fr-FR" sz="1200" b="0" i="0" u="none" strike="noStrike" kern="1200" baseline="0" dirty="0" smtClean="0">
                          <a:solidFill>
                            <a:schemeClr val="dk1"/>
                          </a:solidFill>
                          <a:latin typeface="+mn-lt"/>
                          <a:ea typeface="+mn-ea"/>
                          <a:cs typeface="+mn-cs"/>
                        </a:rPr>
                        <a:t>* Accord GN </a:t>
                      </a:r>
                    </a:p>
                    <a:p>
                      <a:r>
                        <a:rPr lang="fr-FR" sz="1200" b="0" i="0" u="none" strike="noStrike" kern="1200" baseline="0" dirty="0" smtClean="0">
                          <a:solidFill>
                            <a:schemeClr val="dk1"/>
                          </a:solidFill>
                          <a:latin typeface="+mn-lt"/>
                          <a:ea typeface="+mn-ea"/>
                          <a:cs typeface="+mn-cs"/>
                        </a:rPr>
                        <a:t>* Accord sujet/verbe </a:t>
                      </a:r>
                    </a:p>
                    <a:p>
                      <a:r>
                        <a:rPr lang="fr-FR" sz="1200" b="0" i="0" u="none" strike="noStrike" kern="1200" baseline="0" dirty="0" smtClean="0">
                          <a:solidFill>
                            <a:schemeClr val="dk1"/>
                          </a:solidFill>
                          <a:latin typeface="+mn-lt"/>
                          <a:ea typeface="+mn-ea"/>
                          <a:cs typeface="+mn-cs"/>
                        </a:rPr>
                        <a:t>* Imparfait de l'indicatif </a:t>
                      </a:r>
                    </a:p>
                    <a:p>
                      <a:r>
                        <a:rPr lang="fr-FR" sz="1200" b="0" i="0" u="none" strike="noStrike" kern="1200" baseline="0" dirty="0" smtClean="0">
                          <a:solidFill>
                            <a:schemeClr val="dk1"/>
                          </a:solidFill>
                          <a:latin typeface="+mn-lt"/>
                          <a:ea typeface="+mn-ea"/>
                          <a:cs typeface="+mn-cs"/>
                        </a:rPr>
                        <a:t>* Mots invariables </a:t>
                      </a:r>
                    </a:p>
                    <a:p>
                      <a:r>
                        <a:rPr lang="fr-FR" sz="1200" b="0" i="0" u="none" strike="noStrike" kern="1200" baseline="0" dirty="0" smtClean="0">
                          <a:solidFill>
                            <a:schemeClr val="dk1"/>
                          </a:solidFill>
                          <a:latin typeface="+mn-lt"/>
                          <a:ea typeface="+mn-ea"/>
                          <a:cs typeface="+mn-cs"/>
                        </a:rPr>
                        <a:t>* Homophones grammaticaux (et/est)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b="0" i="0" u="none" strike="noStrike" kern="1200" baseline="0" dirty="0" smtClean="0">
                          <a:solidFill>
                            <a:schemeClr val="dk1"/>
                          </a:solidFill>
                          <a:latin typeface="+mn-lt"/>
                          <a:ea typeface="+mn-ea"/>
                          <a:cs typeface="+mn-cs"/>
                        </a:rPr>
                        <a:t>La civilisation extraordinaire des anciens Egyptiens a duré 3000 ans.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smtClean="0"/>
                        <a:t>Sur les bords du Nil, il y avait des villages et des villes.</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b="0" i="0" u="none" strike="noStrike" kern="1200" baseline="0" dirty="0" smtClean="0">
                          <a:solidFill>
                            <a:schemeClr val="dk1"/>
                          </a:solidFill>
                          <a:latin typeface="+mn-lt"/>
                          <a:ea typeface="+mn-ea"/>
                          <a:cs typeface="+mn-cs"/>
                        </a:rPr>
                        <a:t>Les rives du Nil étaient d’une richesse inestimable dans le désert à l’époque.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200" b="1" i="0" u="sng" strike="noStrike" kern="1200" baseline="0" dirty="0" smtClean="0">
                          <a:solidFill>
                            <a:schemeClr val="dk1"/>
                          </a:solidFill>
                          <a:latin typeface="+mn-lt"/>
                          <a:ea typeface="+mn-ea"/>
                          <a:cs typeface="+mn-cs"/>
                        </a:rPr>
                        <a:t>Le Nil</a:t>
                      </a:r>
                    </a:p>
                    <a:p>
                      <a:r>
                        <a:rPr lang="fr-FR" sz="1200" b="0" i="0" u="none" strike="noStrike" kern="1200" baseline="0" dirty="0" smtClean="0">
                          <a:solidFill>
                            <a:schemeClr val="dk1"/>
                          </a:solidFill>
                          <a:latin typeface="+mn-lt"/>
                          <a:ea typeface="+mn-ea"/>
                          <a:cs typeface="+mn-cs"/>
                        </a:rPr>
                        <a:t>Sur les bords du Nil, les anciens Egyptiens ont créé une civilisation extraordinaire qui a duré 3000 ans. Le Nil était une richesse inestimable dans le désert. Sur ses rives, il y avait des villages et des villes.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grpSp>
        <p:nvGrpSpPr>
          <p:cNvPr id="11" name="Groupe 10"/>
          <p:cNvGrpSpPr/>
          <p:nvPr/>
        </p:nvGrpSpPr>
        <p:grpSpPr>
          <a:xfrm>
            <a:off x="116632" y="5643463"/>
            <a:ext cx="360040" cy="461665"/>
            <a:chOff x="116632" y="1352600"/>
            <a:chExt cx="360040" cy="461665"/>
          </a:xfrm>
        </p:grpSpPr>
        <p:sp>
          <p:nvSpPr>
            <p:cNvPr id="12" name="Ellipse 11"/>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ZoneTexte 13"/>
          <p:cNvSpPr txBox="1"/>
          <p:nvPr/>
        </p:nvSpPr>
        <p:spPr>
          <a:xfrm>
            <a:off x="476672" y="5787479"/>
            <a:ext cx="6192688" cy="307777"/>
          </a:xfrm>
          <a:prstGeom prst="rect">
            <a:avLst/>
          </a:prstGeom>
          <a:noFill/>
        </p:spPr>
        <p:txBody>
          <a:bodyPr wrap="square" rtlCol="0">
            <a:spAutoFit/>
          </a:bodyPr>
          <a:lstStyle/>
          <a:p>
            <a:r>
              <a:rPr lang="fr-FR" sz="1400" u="sng" dirty="0" smtClean="0">
                <a:latin typeface="SimpleRonde" pitchFamily="2" charset="0"/>
              </a:rPr>
              <a:t>Dictées de la semaine 2</a:t>
            </a:r>
            <a:endParaRPr lang="fr-FR" sz="1400" u="sng" dirty="0">
              <a:latin typeface="SimpleRonde" pitchFamily="2" charset="0"/>
            </a:endParaRPr>
          </a:p>
        </p:txBody>
      </p:sp>
    </p:spTree>
    <p:extLst>
      <p:ext uri="{BB962C8B-B14F-4D97-AF65-F5344CB8AC3E}">
        <p14:creationId xmlns:p14="http://schemas.microsoft.com/office/powerpoint/2010/main" val="2367211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0"/>
          </p:nvPr>
        </p:nvSpPr>
        <p:spPr/>
        <p:txBody>
          <a:bodyPr/>
          <a:lstStyle/>
          <a:p>
            <a:r>
              <a:rPr lang="fr-FR" dirty="0" smtClean="0"/>
              <a:t>Dictées de la période 3</a:t>
            </a:r>
            <a:endParaRPr lang="fr-FR" dirty="0"/>
          </a:p>
        </p:txBody>
      </p:sp>
      <p:grpSp>
        <p:nvGrpSpPr>
          <p:cNvPr id="6" name="Groupe 5"/>
          <p:cNvGrpSpPr/>
          <p:nvPr/>
        </p:nvGrpSpPr>
        <p:grpSpPr>
          <a:xfrm>
            <a:off x="116632" y="1136576"/>
            <a:ext cx="360040" cy="461665"/>
            <a:chOff x="116632" y="1352600"/>
            <a:chExt cx="360040" cy="461665"/>
          </a:xfrm>
        </p:grpSpPr>
        <p:sp>
          <p:nvSpPr>
            <p:cNvPr id="7" name="Ellipse 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9" name="ZoneTexte 8"/>
          <p:cNvSpPr txBox="1"/>
          <p:nvPr/>
        </p:nvSpPr>
        <p:spPr>
          <a:xfrm>
            <a:off x="476672" y="1280592"/>
            <a:ext cx="6192688" cy="307777"/>
          </a:xfrm>
          <a:prstGeom prst="rect">
            <a:avLst/>
          </a:prstGeom>
          <a:noFill/>
        </p:spPr>
        <p:txBody>
          <a:bodyPr wrap="square" rtlCol="0">
            <a:spAutoFit/>
          </a:bodyPr>
          <a:lstStyle/>
          <a:p>
            <a:r>
              <a:rPr lang="fr-FR" sz="1400" u="sng" dirty="0" smtClean="0">
                <a:latin typeface="SimpleRonde" pitchFamily="2" charset="0"/>
              </a:rPr>
              <a:t>Dictées de la semaine 3</a:t>
            </a:r>
            <a:endParaRPr lang="fr-FR" sz="1400" u="sng" dirty="0">
              <a:latin typeface="SimpleRonde" pitchFamily="2" charset="0"/>
            </a:endParaRPr>
          </a:p>
        </p:txBody>
      </p:sp>
      <p:grpSp>
        <p:nvGrpSpPr>
          <p:cNvPr id="11" name="Groupe 10"/>
          <p:cNvGrpSpPr/>
          <p:nvPr/>
        </p:nvGrpSpPr>
        <p:grpSpPr>
          <a:xfrm>
            <a:off x="116632" y="5457056"/>
            <a:ext cx="360040" cy="461665"/>
            <a:chOff x="116632" y="1352600"/>
            <a:chExt cx="360040" cy="461665"/>
          </a:xfrm>
        </p:grpSpPr>
        <p:sp>
          <p:nvSpPr>
            <p:cNvPr id="12" name="Ellipse 11"/>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4</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ZoneTexte 13"/>
          <p:cNvSpPr txBox="1"/>
          <p:nvPr/>
        </p:nvSpPr>
        <p:spPr>
          <a:xfrm>
            <a:off x="476672" y="5601072"/>
            <a:ext cx="6192688" cy="307777"/>
          </a:xfrm>
          <a:prstGeom prst="rect">
            <a:avLst/>
          </a:prstGeom>
          <a:noFill/>
        </p:spPr>
        <p:txBody>
          <a:bodyPr wrap="square" rtlCol="0">
            <a:spAutoFit/>
          </a:bodyPr>
          <a:lstStyle/>
          <a:p>
            <a:r>
              <a:rPr lang="fr-FR" sz="1400" u="sng" dirty="0" smtClean="0">
                <a:latin typeface="SimpleRonde" pitchFamily="2" charset="0"/>
              </a:rPr>
              <a:t>Dictées de la semaine 4</a:t>
            </a:r>
            <a:endParaRPr lang="fr-FR" sz="1400" u="sng" dirty="0">
              <a:latin typeface="SimpleRonde" pitchFamily="2" charset="0"/>
            </a:endParaRPr>
          </a:p>
        </p:txBody>
      </p:sp>
      <p:graphicFrame>
        <p:nvGraphicFramePr>
          <p:cNvPr id="15" name="Tableau 14"/>
          <p:cNvGraphicFramePr>
            <a:graphicFrameLocks noGrp="1"/>
          </p:cNvGraphicFramePr>
          <p:nvPr>
            <p:extLst>
              <p:ext uri="{D42A27DB-BD31-4B8C-83A1-F6EECF244321}">
                <p14:modId xmlns:p14="http://schemas.microsoft.com/office/powerpoint/2010/main" val="2601391825"/>
              </p:ext>
            </p:extLst>
          </p:nvPr>
        </p:nvGraphicFramePr>
        <p:xfrm>
          <a:off x="116632" y="1712640"/>
          <a:ext cx="6624735" cy="320548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 :</a:t>
                      </a:r>
                      <a:r>
                        <a:rPr lang="fr-FR" sz="1100" dirty="0" smtClean="0">
                          <a:latin typeface="+mn-lt"/>
                        </a:rPr>
                        <a:t> </a:t>
                      </a:r>
                      <a:r>
                        <a:rPr lang="fr-FR" sz="1100" i="1" dirty="0" smtClean="0">
                          <a:latin typeface="+mn-lt"/>
                        </a:rPr>
                        <a:t>un os </a:t>
                      </a:r>
                      <a:r>
                        <a:rPr lang="fr-FR" sz="1100" dirty="0" smtClean="0">
                          <a:latin typeface="+mn-lt"/>
                        </a:rPr>
                        <a:t>– </a:t>
                      </a:r>
                      <a:r>
                        <a:rPr lang="fr-FR" sz="1100" i="1" dirty="0" smtClean="0">
                          <a:latin typeface="+mn-lt"/>
                        </a:rPr>
                        <a:t>une année </a:t>
                      </a:r>
                      <a:r>
                        <a:rPr lang="fr-FR" sz="1100" dirty="0" smtClean="0">
                          <a:latin typeface="+mn-lt"/>
                        </a:rPr>
                        <a:t>– </a:t>
                      </a:r>
                      <a:r>
                        <a:rPr lang="fr-FR" sz="1100" i="1" dirty="0" smtClean="0">
                          <a:latin typeface="+mn-lt"/>
                        </a:rPr>
                        <a:t>une vie </a:t>
                      </a:r>
                      <a:r>
                        <a:rPr lang="fr-FR" sz="1100" dirty="0" smtClean="0">
                          <a:latin typeface="+mn-lt"/>
                        </a:rPr>
                        <a:t>– un centimètre – le cartilage – une vertèbre – </a:t>
                      </a:r>
                      <a:r>
                        <a:rPr lang="fr-FR" sz="1100" i="1" dirty="0" smtClean="0">
                          <a:latin typeface="+mn-lt"/>
                        </a:rPr>
                        <a:t>une journée</a:t>
                      </a:r>
                      <a:r>
                        <a:rPr lang="fr-FR" sz="1100" dirty="0" smtClean="0">
                          <a:latin typeface="+mn-lt"/>
                        </a:rPr>
                        <a:t>.</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Adjectifs :</a:t>
                      </a:r>
                      <a:r>
                        <a:rPr lang="fr-FR" sz="1100" baseline="0" dirty="0" smtClean="0">
                          <a:latin typeface="+mn-lt"/>
                        </a:rPr>
                        <a:t> premier/première.</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baseline="0" dirty="0" smtClean="0">
                          <a:latin typeface="+mn-lt"/>
                        </a:rPr>
                        <a:t>Verbes :</a:t>
                      </a:r>
                      <a:r>
                        <a:rPr lang="fr-FR" sz="1100" baseline="0" dirty="0" smtClean="0">
                          <a:latin typeface="+mn-lt"/>
                        </a:rPr>
                        <a:t> grandir – mesurer – se tasser.</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baseline="0" dirty="0" smtClean="0">
                          <a:latin typeface="+mn-lt"/>
                        </a:rPr>
                        <a:t>Mots invariables :</a:t>
                      </a:r>
                      <a:r>
                        <a:rPr lang="fr-FR" sz="1100" baseline="0" dirty="0" smtClean="0">
                          <a:latin typeface="+mn-lt"/>
                        </a:rPr>
                        <a:t> continuellement – pendant – par contre – de moins que – parce que – entre.</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200" b="1" u="sng" dirty="0" smtClean="0"/>
                        <a:t>Notions travaillées :</a:t>
                      </a:r>
                    </a:p>
                    <a:p>
                      <a:r>
                        <a:rPr lang="fr-FR" sz="1200" b="0" i="0" u="none" strike="noStrike" kern="1200" baseline="0" dirty="0" smtClean="0">
                          <a:solidFill>
                            <a:schemeClr val="dk1"/>
                          </a:solidFill>
                          <a:latin typeface="+mn-lt"/>
                          <a:ea typeface="+mn-ea"/>
                          <a:cs typeface="+mn-cs"/>
                        </a:rPr>
                        <a:t>* Pluriel en s </a:t>
                      </a:r>
                    </a:p>
                    <a:p>
                      <a:r>
                        <a:rPr lang="fr-FR" sz="1200" b="0" i="0" u="none" strike="noStrike" kern="1200" baseline="0" dirty="0" smtClean="0">
                          <a:solidFill>
                            <a:schemeClr val="dk1"/>
                          </a:solidFill>
                          <a:latin typeface="+mn-lt"/>
                          <a:ea typeface="+mn-ea"/>
                          <a:cs typeface="+mn-cs"/>
                        </a:rPr>
                        <a:t>* Accord GN </a:t>
                      </a:r>
                    </a:p>
                    <a:p>
                      <a:r>
                        <a:rPr lang="fr-FR" sz="1200" b="0" i="0" u="none" strike="noStrike" kern="1200" baseline="0" dirty="0" smtClean="0">
                          <a:solidFill>
                            <a:schemeClr val="dk1"/>
                          </a:solidFill>
                          <a:latin typeface="+mn-lt"/>
                          <a:ea typeface="+mn-ea"/>
                          <a:cs typeface="+mn-cs"/>
                        </a:rPr>
                        <a:t>* Accord sujet/verbe </a:t>
                      </a:r>
                    </a:p>
                    <a:p>
                      <a:r>
                        <a:rPr lang="fr-FR" sz="1200" b="0" i="0" u="none" strike="noStrike" kern="1200" baseline="0" dirty="0" smtClean="0">
                          <a:solidFill>
                            <a:schemeClr val="dk1"/>
                          </a:solidFill>
                          <a:latin typeface="+mn-lt"/>
                          <a:ea typeface="+mn-ea"/>
                          <a:cs typeface="+mn-cs"/>
                        </a:rPr>
                        <a:t>* Présent de l'indicatif </a:t>
                      </a:r>
                    </a:p>
                    <a:p>
                      <a:r>
                        <a:rPr lang="fr-FR" sz="1200" b="0" i="0" u="none" strike="noStrike" kern="1200" baseline="0" dirty="0" smtClean="0">
                          <a:solidFill>
                            <a:schemeClr val="dk1"/>
                          </a:solidFill>
                          <a:latin typeface="+mn-lt"/>
                          <a:ea typeface="+mn-ea"/>
                          <a:cs typeface="+mn-cs"/>
                        </a:rPr>
                        <a:t>* Mots invariables </a:t>
                      </a:r>
                    </a:p>
                    <a:p>
                      <a:r>
                        <a:rPr lang="fr-FR" sz="1200" b="0" i="0" u="none" strike="noStrike" kern="1200" baseline="0" dirty="0" smtClean="0">
                          <a:solidFill>
                            <a:schemeClr val="dk1"/>
                          </a:solidFill>
                          <a:latin typeface="+mn-lt"/>
                          <a:ea typeface="+mn-ea"/>
                          <a:cs typeface="+mn-cs"/>
                        </a:rPr>
                        <a:t>* Homophones grammaticaux (et/est)</a:t>
                      </a:r>
                    </a:p>
                    <a:p>
                      <a:r>
                        <a:rPr lang="fr-FR" sz="1200" b="0" i="0" u="none" strike="noStrike" kern="1200" baseline="0" dirty="0" smtClean="0">
                          <a:solidFill>
                            <a:schemeClr val="dk1"/>
                          </a:solidFill>
                          <a:latin typeface="+mn-lt"/>
                          <a:ea typeface="+mn-ea"/>
                          <a:cs typeface="+mn-cs"/>
                        </a:rPr>
                        <a:t>	</a:t>
                      </a:r>
                    </a:p>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Pendant les vingt premières années de notre</a:t>
                      </a:r>
                      <a:r>
                        <a:rPr lang="fr-FR" sz="1200" baseline="0" dirty="0" smtClean="0"/>
                        <a:t> vie, nos os grandissent continuellement.</a:t>
                      </a:r>
                      <a:endParaRPr lang="fr-FR"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smtClean="0"/>
                        <a:t>Le</a:t>
                      </a:r>
                      <a:r>
                        <a:rPr lang="fr-FR" sz="1200" baseline="0" dirty="0" smtClean="0"/>
                        <a:t> soir, tu mesures un centimètre de moins que le matin.</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smtClean="0"/>
                        <a:t>Je suis moins grand le soir</a:t>
                      </a:r>
                      <a:r>
                        <a:rPr lang="fr-FR" sz="1200" baseline="0" dirty="0" smtClean="0"/>
                        <a:t> que le matin parce que le cartilage entre mes vertèbres se tasse pendant la journée.</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200" b="1" i="0" u="sng" strike="noStrike" kern="1200" baseline="0" dirty="0" smtClean="0">
                          <a:solidFill>
                            <a:schemeClr val="dk1"/>
                          </a:solidFill>
                          <a:latin typeface="+mn-lt"/>
                          <a:ea typeface="+mn-ea"/>
                          <a:cs typeface="+mn-cs"/>
                        </a:rPr>
                        <a:t>Les os</a:t>
                      </a:r>
                    </a:p>
                    <a:p>
                      <a:r>
                        <a:rPr lang="fr-FR" sz="1200" b="0" i="0" u="none" strike="noStrike" kern="1200" baseline="0" dirty="0" smtClean="0">
                          <a:solidFill>
                            <a:schemeClr val="dk1"/>
                          </a:solidFill>
                          <a:latin typeface="+mn-lt"/>
                          <a:ea typeface="+mn-ea"/>
                          <a:cs typeface="+mn-cs"/>
                        </a:rPr>
                        <a:t>Les os grandissent continuellement pendant les vingt premières années de notre vie. Par contre, le soir, on mesure un centimètre de moins que le matin parce que le cartilage entre les vertèbres se tasse pendant la journée.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graphicFrame>
        <p:nvGraphicFramePr>
          <p:cNvPr id="16" name="Tableau 15"/>
          <p:cNvGraphicFramePr>
            <a:graphicFrameLocks noGrp="1"/>
          </p:cNvGraphicFramePr>
          <p:nvPr>
            <p:extLst>
              <p:ext uri="{D42A27DB-BD31-4B8C-83A1-F6EECF244321}">
                <p14:modId xmlns:p14="http://schemas.microsoft.com/office/powerpoint/2010/main" val="1973687580"/>
              </p:ext>
            </p:extLst>
          </p:nvPr>
        </p:nvGraphicFramePr>
        <p:xfrm>
          <a:off x="116632" y="6062737"/>
          <a:ext cx="6624735" cy="347472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 :</a:t>
                      </a:r>
                      <a:r>
                        <a:rPr lang="fr-FR" sz="1100" dirty="0" smtClean="0">
                          <a:latin typeface="+mn-lt"/>
                        </a:rPr>
                        <a:t> </a:t>
                      </a:r>
                      <a:r>
                        <a:rPr lang="fr-FR" sz="1100" i="1" dirty="0" smtClean="0">
                          <a:latin typeface="+mn-lt"/>
                        </a:rPr>
                        <a:t>la vie </a:t>
                      </a:r>
                      <a:r>
                        <a:rPr lang="fr-FR" sz="1100" dirty="0" smtClean="0">
                          <a:latin typeface="+mn-lt"/>
                        </a:rPr>
                        <a:t>– le fond –</a:t>
                      </a:r>
                      <a:r>
                        <a:rPr lang="fr-FR" sz="1100" baseline="0" dirty="0" smtClean="0">
                          <a:latin typeface="+mn-lt"/>
                        </a:rPr>
                        <a:t> un étang – un seau – un plastique – un élastique – un hublot – un animal – </a:t>
                      </a:r>
                      <a:r>
                        <a:rPr lang="fr-FR" sz="1100" i="1" baseline="0" dirty="0" smtClean="0">
                          <a:latin typeface="+mn-lt"/>
                        </a:rPr>
                        <a:t>la tête </a:t>
                      </a:r>
                      <a:r>
                        <a:rPr lang="fr-FR" sz="1100" baseline="0" dirty="0" smtClean="0">
                          <a:latin typeface="+mn-lt"/>
                        </a:rPr>
                        <a:t>– </a:t>
                      </a:r>
                      <a:r>
                        <a:rPr lang="fr-FR" sz="1100" i="1" baseline="0" dirty="0" smtClean="0">
                          <a:latin typeface="+mn-lt"/>
                        </a:rPr>
                        <a:t>l’eau</a:t>
                      </a:r>
                      <a:r>
                        <a:rPr lang="fr-FR" sz="1100" baseline="0" dirty="0" smtClean="0">
                          <a:latin typeface="+mn-lt"/>
                        </a:rPr>
                        <a:t>.</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Adjectifs :</a:t>
                      </a:r>
                      <a:r>
                        <a:rPr lang="fr-FR" sz="1100" baseline="0" dirty="0" smtClean="0">
                          <a:latin typeface="+mn-lt"/>
                        </a:rPr>
                        <a:t> solide – petit.</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baseline="0" dirty="0" smtClean="0">
                          <a:latin typeface="+mn-lt"/>
                        </a:rPr>
                        <a:t>Verbes :</a:t>
                      </a:r>
                      <a:r>
                        <a:rPr lang="fr-FR" sz="1100" baseline="0" dirty="0" smtClean="0">
                          <a:latin typeface="+mn-lt"/>
                        </a:rPr>
                        <a:t> tu veux – observer – découper – remplacer – fixer – posséder – permettre – regarder.</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baseline="0" dirty="0" smtClean="0">
                          <a:latin typeface="+mn-lt"/>
                        </a:rPr>
                        <a:t>Mots invariables :</a:t>
                      </a:r>
                      <a:r>
                        <a:rPr lang="fr-FR" sz="1100" baseline="0" dirty="0" smtClean="0">
                          <a:latin typeface="+mn-lt"/>
                        </a:rPr>
                        <a:t> ainsi – </a:t>
                      </a:r>
                      <a:r>
                        <a:rPr lang="fr-FR" sz="1100" i="1" baseline="0" dirty="0" smtClean="0">
                          <a:latin typeface="+mn-lt"/>
                        </a:rPr>
                        <a:t>comme</a:t>
                      </a:r>
                      <a:r>
                        <a:rPr lang="fr-FR" sz="1100" baseline="0" dirty="0" smtClean="0">
                          <a:latin typeface="+mn-lt"/>
                        </a:rPr>
                        <a:t> – </a:t>
                      </a:r>
                      <a:r>
                        <a:rPr lang="fr-FR" sz="1100" i="1" baseline="0" dirty="0" smtClean="0">
                          <a:latin typeface="+mn-lt"/>
                        </a:rPr>
                        <a:t>dans</a:t>
                      </a:r>
                      <a:r>
                        <a:rPr lang="fr-FR" sz="1100" baseline="0" dirty="0" smtClean="0">
                          <a:latin typeface="+mn-lt"/>
                        </a:rPr>
                        <a:t>.</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200" b="1" u="sng" dirty="0" smtClean="0"/>
                        <a:t>Notions travaillées :</a:t>
                      </a:r>
                    </a:p>
                    <a:p>
                      <a:r>
                        <a:rPr lang="fr-FR" sz="1200" b="0" i="0" u="none" strike="noStrike" kern="1200" baseline="0" dirty="0" smtClean="0">
                          <a:solidFill>
                            <a:schemeClr val="dk1"/>
                          </a:solidFill>
                          <a:latin typeface="+mn-lt"/>
                          <a:ea typeface="+mn-ea"/>
                          <a:cs typeface="+mn-cs"/>
                        </a:rPr>
                        <a:t>* Pluriel en s </a:t>
                      </a:r>
                    </a:p>
                    <a:p>
                      <a:r>
                        <a:rPr lang="fr-FR" sz="1200" b="0" i="0" u="none" strike="noStrike" kern="1200" baseline="0" dirty="0" smtClean="0">
                          <a:solidFill>
                            <a:schemeClr val="dk1"/>
                          </a:solidFill>
                          <a:latin typeface="+mn-lt"/>
                          <a:ea typeface="+mn-ea"/>
                          <a:cs typeface="+mn-cs"/>
                        </a:rPr>
                        <a:t>* Pluriel en x</a:t>
                      </a:r>
                    </a:p>
                    <a:p>
                      <a:r>
                        <a:rPr lang="fr-FR" sz="1200" b="0" i="0" u="none" strike="noStrike" kern="1200" baseline="0" dirty="0" smtClean="0">
                          <a:solidFill>
                            <a:schemeClr val="dk1"/>
                          </a:solidFill>
                          <a:latin typeface="+mn-lt"/>
                          <a:ea typeface="+mn-ea"/>
                          <a:cs typeface="+mn-cs"/>
                        </a:rPr>
                        <a:t>* Accord GN </a:t>
                      </a:r>
                    </a:p>
                    <a:p>
                      <a:r>
                        <a:rPr lang="fr-FR" sz="1200" b="0" i="0" u="none" strike="noStrike" kern="1200" baseline="0" dirty="0" smtClean="0">
                          <a:solidFill>
                            <a:schemeClr val="dk1"/>
                          </a:solidFill>
                          <a:latin typeface="+mn-lt"/>
                          <a:ea typeface="+mn-ea"/>
                          <a:cs typeface="+mn-cs"/>
                        </a:rPr>
                        <a:t>* Accord sujet/verbe </a:t>
                      </a:r>
                    </a:p>
                    <a:p>
                      <a:r>
                        <a:rPr lang="fr-FR" sz="1200" b="0" i="0" u="none" strike="noStrike" kern="1200" baseline="0" dirty="0" smtClean="0">
                          <a:solidFill>
                            <a:schemeClr val="dk1"/>
                          </a:solidFill>
                          <a:latin typeface="+mn-lt"/>
                          <a:ea typeface="+mn-ea"/>
                          <a:cs typeface="+mn-cs"/>
                        </a:rPr>
                        <a:t>* Futur de l'indicatif </a:t>
                      </a:r>
                    </a:p>
                    <a:p>
                      <a:r>
                        <a:rPr lang="fr-FR" sz="1200" b="0" i="0" u="none" strike="noStrike" kern="1200" baseline="0" dirty="0" smtClean="0">
                          <a:solidFill>
                            <a:schemeClr val="dk1"/>
                          </a:solidFill>
                          <a:latin typeface="+mn-lt"/>
                          <a:ea typeface="+mn-ea"/>
                          <a:cs typeface="+mn-cs"/>
                        </a:rPr>
                        <a:t>* Mots invariables </a:t>
                      </a:r>
                    </a:p>
                    <a:p>
                      <a:r>
                        <a:rPr lang="fr-FR" sz="1200" b="0" i="0" u="none" strike="noStrike" kern="1200" baseline="0" dirty="0" smtClean="0">
                          <a:solidFill>
                            <a:schemeClr val="dk1"/>
                          </a:solidFill>
                          <a:latin typeface="+mn-lt"/>
                          <a:ea typeface="+mn-ea"/>
                          <a:cs typeface="+mn-cs"/>
                        </a:rPr>
                        <a:t>* Homophones grammaticaux (et/est)</a:t>
                      </a:r>
                    </a:p>
                    <a:p>
                      <a:r>
                        <a:rPr lang="fr-FR" sz="1200" b="0" i="0" u="none" strike="noStrike" kern="1200" baseline="0" dirty="0" smtClean="0">
                          <a:solidFill>
                            <a:schemeClr val="dk1"/>
                          </a:solidFill>
                          <a:latin typeface="+mn-lt"/>
                          <a:ea typeface="+mn-ea"/>
                          <a:cs typeface="+mn-cs"/>
                        </a:rPr>
                        <a:t>* Participe passé ou verbe à l’infinitif</a:t>
                      </a:r>
                    </a:p>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b="0" i="0" u="none" strike="noStrike" kern="1200" baseline="0" dirty="0" smtClean="0">
                          <a:solidFill>
                            <a:schemeClr val="dk1"/>
                          </a:solidFill>
                          <a:latin typeface="+mn-lt"/>
                          <a:ea typeface="+mn-ea"/>
                          <a:cs typeface="+mn-cs"/>
                        </a:rPr>
                        <a:t>Je fabriquerai un hublot qui me permettra de regarder un petit animal de l’étang comme si j’avais la tête dans l’eau.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smtClean="0"/>
                        <a:t>Si tu veux observer la</a:t>
                      </a:r>
                      <a:r>
                        <a:rPr lang="fr-FR" sz="1200" baseline="0" dirty="0" smtClean="0"/>
                        <a:t> vie de l’étang, tu découperas proprement le fond d’un seau.</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b="0" i="0" u="none" strike="noStrike" kern="1200" baseline="0" dirty="0" smtClean="0">
                          <a:solidFill>
                            <a:schemeClr val="dk1"/>
                          </a:solidFill>
                          <a:latin typeface="+mn-lt"/>
                          <a:ea typeface="+mn-ea"/>
                          <a:cs typeface="+mn-cs"/>
                        </a:rPr>
                        <a:t>Nous remplacerons le fond du seau par un plastique que nous fixerons avec un élastique bien solide.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200" b="1" i="0" u="sng" strike="noStrike" kern="1200" baseline="0" dirty="0" smtClean="0">
                          <a:solidFill>
                            <a:schemeClr val="dk1"/>
                          </a:solidFill>
                          <a:latin typeface="+mn-lt"/>
                          <a:ea typeface="+mn-ea"/>
                          <a:cs typeface="+mn-cs"/>
                        </a:rPr>
                        <a:t>Voir sous l’eau</a:t>
                      </a:r>
                    </a:p>
                    <a:p>
                      <a:r>
                        <a:rPr lang="fr-FR" sz="1200" b="0" i="0" u="none" strike="noStrike" kern="1200" baseline="0" dirty="0" smtClean="0">
                          <a:solidFill>
                            <a:schemeClr val="dk1"/>
                          </a:solidFill>
                          <a:latin typeface="+mn-lt"/>
                          <a:ea typeface="+mn-ea"/>
                          <a:cs typeface="+mn-cs"/>
                        </a:rPr>
                        <a:t>Si tu veux observer la vie au fond de l’étang, tu découperas proprement le fond d’un seau, tu le remplaceras par un plastique que tu fixeras avec un élastique bien solide. Tu possèderas ainsi un hublot qui te permettra de regarder les petits animaux de l’étang comme si tu avais la tête dans l’eau…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spTree>
    <p:extLst>
      <p:ext uri="{BB962C8B-B14F-4D97-AF65-F5344CB8AC3E}">
        <p14:creationId xmlns:p14="http://schemas.microsoft.com/office/powerpoint/2010/main" val="35335327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0"/>
          </p:nvPr>
        </p:nvSpPr>
        <p:spPr/>
        <p:txBody>
          <a:bodyPr/>
          <a:lstStyle/>
          <a:p>
            <a:r>
              <a:rPr lang="fr-FR" dirty="0" smtClean="0"/>
              <a:t>Dictées de la période 3</a:t>
            </a:r>
            <a:endParaRPr lang="fr-FR" dirty="0"/>
          </a:p>
        </p:txBody>
      </p:sp>
      <p:grpSp>
        <p:nvGrpSpPr>
          <p:cNvPr id="6" name="Groupe 5"/>
          <p:cNvGrpSpPr/>
          <p:nvPr/>
        </p:nvGrpSpPr>
        <p:grpSpPr>
          <a:xfrm>
            <a:off x="116632" y="1394991"/>
            <a:ext cx="360040" cy="461665"/>
            <a:chOff x="116632" y="1352600"/>
            <a:chExt cx="360040" cy="461665"/>
          </a:xfrm>
        </p:grpSpPr>
        <p:sp>
          <p:nvSpPr>
            <p:cNvPr id="7" name="Ellipse 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5</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9" name="ZoneTexte 8"/>
          <p:cNvSpPr txBox="1"/>
          <p:nvPr/>
        </p:nvSpPr>
        <p:spPr>
          <a:xfrm>
            <a:off x="476672" y="1539007"/>
            <a:ext cx="6192688" cy="307777"/>
          </a:xfrm>
          <a:prstGeom prst="rect">
            <a:avLst/>
          </a:prstGeom>
          <a:noFill/>
        </p:spPr>
        <p:txBody>
          <a:bodyPr wrap="square" rtlCol="0">
            <a:spAutoFit/>
          </a:bodyPr>
          <a:lstStyle/>
          <a:p>
            <a:r>
              <a:rPr lang="fr-FR" sz="1400" u="sng" dirty="0" smtClean="0">
                <a:latin typeface="SimpleRonde" pitchFamily="2" charset="0"/>
              </a:rPr>
              <a:t>Dictées de la semaine 5</a:t>
            </a:r>
            <a:endParaRPr lang="fr-FR" sz="1400" u="sng" dirty="0">
              <a:latin typeface="SimpleRonde" pitchFamily="2" charset="0"/>
            </a:endParaRPr>
          </a:p>
        </p:txBody>
      </p:sp>
      <p:grpSp>
        <p:nvGrpSpPr>
          <p:cNvPr id="11" name="Groupe 10"/>
          <p:cNvGrpSpPr/>
          <p:nvPr/>
        </p:nvGrpSpPr>
        <p:grpSpPr>
          <a:xfrm>
            <a:off x="116632" y="5643463"/>
            <a:ext cx="360040" cy="461665"/>
            <a:chOff x="116632" y="1352600"/>
            <a:chExt cx="360040" cy="461665"/>
          </a:xfrm>
        </p:grpSpPr>
        <p:sp>
          <p:nvSpPr>
            <p:cNvPr id="12" name="Ellipse 11"/>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6</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ZoneTexte 13"/>
          <p:cNvSpPr txBox="1"/>
          <p:nvPr/>
        </p:nvSpPr>
        <p:spPr>
          <a:xfrm>
            <a:off x="476672" y="5787479"/>
            <a:ext cx="6192688" cy="307777"/>
          </a:xfrm>
          <a:prstGeom prst="rect">
            <a:avLst/>
          </a:prstGeom>
          <a:noFill/>
        </p:spPr>
        <p:txBody>
          <a:bodyPr wrap="square" rtlCol="0">
            <a:spAutoFit/>
          </a:bodyPr>
          <a:lstStyle/>
          <a:p>
            <a:r>
              <a:rPr lang="fr-FR" sz="1400" u="sng" dirty="0" smtClean="0">
                <a:latin typeface="SimpleRonde" pitchFamily="2" charset="0"/>
              </a:rPr>
              <a:t>Dictées de la semaine 6</a:t>
            </a:r>
            <a:endParaRPr lang="fr-FR" sz="1400" u="sng" dirty="0">
              <a:latin typeface="SimpleRonde" pitchFamily="2" charset="0"/>
            </a:endParaRPr>
          </a:p>
        </p:txBody>
      </p:sp>
      <p:graphicFrame>
        <p:nvGraphicFramePr>
          <p:cNvPr id="15" name="Tableau 14"/>
          <p:cNvGraphicFramePr>
            <a:graphicFrameLocks noGrp="1"/>
          </p:cNvGraphicFramePr>
          <p:nvPr>
            <p:extLst>
              <p:ext uri="{D42A27DB-BD31-4B8C-83A1-F6EECF244321}">
                <p14:modId xmlns:p14="http://schemas.microsoft.com/office/powerpoint/2010/main" val="3206598372"/>
              </p:ext>
            </p:extLst>
          </p:nvPr>
        </p:nvGraphicFramePr>
        <p:xfrm>
          <a:off x="116632" y="2132072"/>
          <a:ext cx="6624735" cy="311912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 :</a:t>
                      </a:r>
                      <a:r>
                        <a:rPr lang="fr-FR" sz="1100" dirty="0" smtClean="0">
                          <a:latin typeface="+mn-lt"/>
                        </a:rPr>
                        <a:t> la galette</a:t>
                      </a:r>
                      <a:r>
                        <a:rPr lang="fr-FR" sz="1100" baseline="0" dirty="0" smtClean="0">
                          <a:latin typeface="+mn-lt"/>
                        </a:rPr>
                        <a:t> – le dimanche – une année – un pâtissier – l’impatience – une heure – un dessert – une couronne.</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Adjectifs :</a:t>
                      </a:r>
                      <a:r>
                        <a:rPr lang="fr-FR" sz="1100" baseline="0" dirty="0" smtClean="0">
                          <a:latin typeface="+mn-lt"/>
                        </a:rPr>
                        <a:t> </a:t>
                      </a:r>
                      <a:r>
                        <a:rPr lang="fr-FR" sz="1100" i="1" baseline="0" dirty="0" smtClean="0">
                          <a:latin typeface="+mn-lt"/>
                        </a:rPr>
                        <a:t>premier/première</a:t>
                      </a:r>
                      <a:r>
                        <a:rPr lang="fr-FR" sz="1100" baseline="0" dirty="0" smtClean="0">
                          <a:latin typeface="+mn-lt"/>
                        </a:rPr>
                        <a:t> – nouveau/nouvelle – délicieux/délicieuse – </a:t>
                      </a:r>
                      <a:r>
                        <a:rPr lang="fr-FR" sz="1100" i="1" baseline="0" dirty="0" smtClean="0">
                          <a:latin typeface="+mn-lt"/>
                        </a:rPr>
                        <a:t>doré</a:t>
                      </a:r>
                      <a:r>
                        <a:rPr lang="fr-FR" sz="1100" baseline="0" dirty="0" smtClean="0">
                          <a:latin typeface="+mn-lt"/>
                        </a:rPr>
                        <a:t>.</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baseline="0" dirty="0" smtClean="0">
                          <a:latin typeface="+mn-lt"/>
                        </a:rPr>
                        <a:t>Verbes :</a:t>
                      </a:r>
                      <a:r>
                        <a:rPr lang="fr-FR" sz="1100" baseline="0" dirty="0" smtClean="0">
                          <a:latin typeface="+mn-lt"/>
                        </a:rPr>
                        <a:t> acheter – attendre - apporter</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baseline="0" dirty="0" smtClean="0">
                          <a:latin typeface="+mn-lt"/>
                        </a:rPr>
                        <a:t>Mots invariables :</a:t>
                      </a:r>
                      <a:r>
                        <a:rPr lang="fr-FR" sz="1100" baseline="0" dirty="0" smtClean="0">
                          <a:latin typeface="+mn-lt"/>
                        </a:rPr>
                        <a:t> aujourd’hui – chez – </a:t>
                      </a:r>
                      <a:r>
                        <a:rPr lang="fr-FR" sz="1100" i="1" baseline="0" dirty="0" smtClean="0">
                          <a:latin typeface="+mn-lt"/>
                        </a:rPr>
                        <a:t>avec</a:t>
                      </a:r>
                      <a:r>
                        <a:rPr lang="fr-FR" sz="1100" baseline="0" dirty="0" smtClean="0">
                          <a:latin typeface="+mn-lt"/>
                        </a:rPr>
                        <a:t> – enfin </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200" b="1" u="sng" dirty="0" smtClean="0"/>
                        <a:t>Notions travaillées :</a:t>
                      </a:r>
                    </a:p>
                    <a:p>
                      <a:r>
                        <a:rPr lang="fr-FR" sz="1200" b="0" i="0" u="none" strike="noStrike" kern="1200" baseline="0" dirty="0" smtClean="0">
                          <a:solidFill>
                            <a:schemeClr val="dk1"/>
                          </a:solidFill>
                          <a:latin typeface="+mn-lt"/>
                          <a:ea typeface="+mn-ea"/>
                          <a:cs typeface="+mn-cs"/>
                        </a:rPr>
                        <a:t>* Pluriel en s </a:t>
                      </a:r>
                    </a:p>
                    <a:p>
                      <a:r>
                        <a:rPr lang="fr-FR" sz="1200" b="0" i="0" u="none" strike="noStrike" kern="1200" baseline="0" dirty="0" smtClean="0">
                          <a:solidFill>
                            <a:schemeClr val="dk1"/>
                          </a:solidFill>
                          <a:latin typeface="+mn-lt"/>
                          <a:ea typeface="+mn-ea"/>
                          <a:cs typeface="+mn-cs"/>
                        </a:rPr>
                        <a:t>* Accord GN </a:t>
                      </a:r>
                    </a:p>
                    <a:p>
                      <a:r>
                        <a:rPr lang="fr-FR" sz="1200" b="0" i="0" u="none" strike="noStrike" kern="1200" baseline="0" dirty="0" smtClean="0">
                          <a:solidFill>
                            <a:schemeClr val="dk1"/>
                          </a:solidFill>
                          <a:latin typeface="+mn-lt"/>
                          <a:ea typeface="+mn-ea"/>
                          <a:cs typeface="+mn-cs"/>
                        </a:rPr>
                        <a:t>* Accord sujet/verbe </a:t>
                      </a:r>
                    </a:p>
                    <a:p>
                      <a:r>
                        <a:rPr lang="fr-FR" sz="1200" b="0" i="0" u="none" strike="noStrike" kern="1200" baseline="0" dirty="0" smtClean="0">
                          <a:solidFill>
                            <a:schemeClr val="dk1"/>
                          </a:solidFill>
                          <a:latin typeface="+mn-lt"/>
                          <a:ea typeface="+mn-ea"/>
                          <a:cs typeface="+mn-cs"/>
                        </a:rPr>
                        <a:t>* Présent de l'indicatif </a:t>
                      </a:r>
                    </a:p>
                    <a:p>
                      <a:r>
                        <a:rPr lang="fr-FR" sz="1200" b="0" i="0" u="none" strike="noStrike" kern="1200" baseline="0" dirty="0" smtClean="0">
                          <a:solidFill>
                            <a:schemeClr val="dk1"/>
                          </a:solidFill>
                          <a:latin typeface="+mn-lt"/>
                          <a:ea typeface="+mn-ea"/>
                          <a:cs typeface="+mn-cs"/>
                        </a:rPr>
                        <a:t>* Mots invariables </a:t>
                      </a:r>
                    </a:p>
                    <a:p>
                      <a:r>
                        <a:rPr lang="fr-FR" sz="1200" b="0" i="0" u="none" strike="noStrike" kern="1200" baseline="0" dirty="0" smtClean="0">
                          <a:solidFill>
                            <a:schemeClr val="dk1"/>
                          </a:solidFill>
                          <a:latin typeface="+mn-lt"/>
                          <a:ea typeface="+mn-ea"/>
                          <a:cs typeface="+mn-cs"/>
                        </a:rPr>
                        <a:t>* Homophones grammaticaux (et/est, on/ont)</a:t>
                      </a:r>
                    </a:p>
                    <a:p>
                      <a:r>
                        <a:rPr lang="fr-FR" sz="1200" b="0" i="0" u="none" strike="noStrike" kern="1200" baseline="0" dirty="0" smtClean="0">
                          <a:solidFill>
                            <a:schemeClr val="dk1"/>
                          </a:solidFill>
                          <a:latin typeface="+mn-lt"/>
                          <a:ea typeface="+mn-ea"/>
                          <a:cs typeface="+mn-cs"/>
                        </a:rPr>
                        <a:t>	</a:t>
                      </a:r>
                    </a:p>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Chaque</a:t>
                      </a:r>
                      <a:r>
                        <a:rPr lang="fr-FR" sz="1200" baseline="0" dirty="0" smtClean="0"/>
                        <a:t> dimanche de la nouvelle année, on tire les Rois.</a:t>
                      </a:r>
                      <a:endParaRPr lang="fr-FR"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smtClean="0"/>
                        <a:t>Mes parents ont acheté de délicieuses galettes chez le pâtissier.</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smtClean="0"/>
                        <a:t>Quand maman apporte la galette</a:t>
                      </a:r>
                      <a:r>
                        <a:rPr lang="fr-FR" sz="1200" baseline="0" dirty="0" smtClean="0"/>
                        <a:t> avec la couronne, chacun attend avec impatience.</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200" b="1" u="sng" dirty="0" smtClean="0"/>
                        <a:t>La galette des rois</a:t>
                      </a:r>
                    </a:p>
                    <a:p>
                      <a:r>
                        <a:rPr lang="fr-FR" sz="1200" b="0" u="none" dirty="0" smtClean="0"/>
                        <a:t>C’est le premier dimanche de la nouvelle année. Aujourd’hui, on va tirer les Rois. Papa et maman ont acheté</a:t>
                      </a:r>
                      <a:r>
                        <a:rPr lang="fr-FR" sz="1200" b="0" u="none" baseline="0" dirty="0" smtClean="0"/>
                        <a:t> une délicieuse galette chez le pâtissier. Chacun attend avec impatience l’heure du dessert. Enfin, maman l’apporte avec la couronne dorée. Qui sera le roi ?</a:t>
                      </a:r>
                      <a:endParaRPr lang="fr-FR" sz="1200" b="0" u="none"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graphicFrame>
        <p:nvGraphicFramePr>
          <p:cNvPr id="16" name="Tableau 15"/>
          <p:cNvGraphicFramePr>
            <a:graphicFrameLocks noGrp="1"/>
          </p:cNvGraphicFramePr>
          <p:nvPr>
            <p:extLst>
              <p:ext uri="{D42A27DB-BD31-4B8C-83A1-F6EECF244321}">
                <p14:modId xmlns:p14="http://schemas.microsoft.com/office/powerpoint/2010/main" val="3636969286"/>
              </p:ext>
            </p:extLst>
          </p:nvPr>
        </p:nvGraphicFramePr>
        <p:xfrm>
          <a:off x="116632" y="6413688"/>
          <a:ext cx="6624735" cy="329184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 :</a:t>
                      </a:r>
                      <a:r>
                        <a:rPr lang="fr-FR" sz="1100" dirty="0" smtClean="0">
                          <a:latin typeface="+mn-lt"/>
                        </a:rPr>
                        <a:t> un morceau – du bois – un menuisier – un pantin – un enfant – une aventure</a:t>
                      </a:r>
                      <a:r>
                        <a:rPr lang="fr-FR" sz="1100" baseline="0" dirty="0" smtClean="0">
                          <a:latin typeface="+mn-lt"/>
                        </a:rPr>
                        <a:t> – un nez – un mensonge – une fois.</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Adjectifs :</a:t>
                      </a:r>
                      <a:r>
                        <a:rPr lang="fr-FR" sz="1100" baseline="0" dirty="0" smtClean="0">
                          <a:latin typeface="+mn-lt"/>
                        </a:rPr>
                        <a:t> pauvre – italien/italienne – nombreux/nombreuse</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baseline="0" dirty="0" smtClean="0">
                          <a:latin typeface="+mn-lt"/>
                        </a:rPr>
                        <a:t>Verbes :</a:t>
                      </a:r>
                      <a:r>
                        <a:rPr lang="fr-FR" sz="1100" baseline="0" dirty="0" smtClean="0">
                          <a:latin typeface="+mn-lt"/>
                        </a:rPr>
                        <a:t> fabriquer – pleurer – rire – parler – s’appeler – arriver – s’allonger.</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baseline="0" dirty="0" smtClean="0">
                          <a:latin typeface="+mn-lt"/>
                        </a:rPr>
                        <a:t>Mots invariables :</a:t>
                      </a:r>
                      <a:r>
                        <a:rPr lang="fr-FR" sz="1100" baseline="0" dirty="0" smtClean="0">
                          <a:latin typeface="+mn-lt"/>
                        </a:rPr>
                        <a:t> dans – comme – chaque - lequel</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200" b="1" u="sng" dirty="0" smtClean="0"/>
                        <a:t>Notions travaillées :</a:t>
                      </a:r>
                    </a:p>
                    <a:p>
                      <a:r>
                        <a:rPr lang="fr-FR" sz="1200" b="0" i="0" u="none" strike="noStrike" kern="1200" baseline="0" dirty="0" smtClean="0">
                          <a:solidFill>
                            <a:schemeClr val="dk1"/>
                          </a:solidFill>
                          <a:latin typeface="+mn-lt"/>
                          <a:ea typeface="+mn-ea"/>
                          <a:cs typeface="+mn-cs"/>
                        </a:rPr>
                        <a:t>* Pluriel en s </a:t>
                      </a:r>
                    </a:p>
                    <a:p>
                      <a:r>
                        <a:rPr lang="fr-FR" sz="1200" b="0" i="0" u="none" strike="noStrike" kern="1200" baseline="0" dirty="0" smtClean="0">
                          <a:solidFill>
                            <a:schemeClr val="dk1"/>
                          </a:solidFill>
                          <a:latin typeface="+mn-lt"/>
                          <a:ea typeface="+mn-ea"/>
                          <a:cs typeface="+mn-cs"/>
                        </a:rPr>
                        <a:t>* Pluriel en x</a:t>
                      </a:r>
                    </a:p>
                    <a:p>
                      <a:r>
                        <a:rPr lang="fr-FR" sz="1200" b="0" i="0" u="none" strike="noStrike" kern="1200" baseline="0" dirty="0" smtClean="0">
                          <a:solidFill>
                            <a:schemeClr val="dk1"/>
                          </a:solidFill>
                          <a:latin typeface="+mn-lt"/>
                          <a:ea typeface="+mn-ea"/>
                          <a:cs typeface="+mn-cs"/>
                        </a:rPr>
                        <a:t>* Accord GN </a:t>
                      </a:r>
                    </a:p>
                    <a:p>
                      <a:r>
                        <a:rPr lang="fr-FR" sz="1200" b="0" i="0" u="none" strike="noStrike" kern="1200" baseline="0" dirty="0" smtClean="0">
                          <a:solidFill>
                            <a:schemeClr val="dk1"/>
                          </a:solidFill>
                          <a:latin typeface="+mn-lt"/>
                          <a:ea typeface="+mn-ea"/>
                          <a:cs typeface="+mn-cs"/>
                        </a:rPr>
                        <a:t>* Accord sujet/verbe </a:t>
                      </a:r>
                    </a:p>
                    <a:p>
                      <a:r>
                        <a:rPr lang="fr-FR" sz="1200" b="0" i="0" u="none" strike="noStrike" kern="1200" baseline="0" dirty="0" smtClean="0">
                          <a:solidFill>
                            <a:schemeClr val="dk1"/>
                          </a:solidFill>
                          <a:latin typeface="+mn-lt"/>
                          <a:ea typeface="+mn-ea"/>
                          <a:cs typeface="+mn-cs"/>
                        </a:rPr>
                        <a:t>* Imparfait de l’indicatif</a:t>
                      </a:r>
                    </a:p>
                    <a:p>
                      <a:r>
                        <a:rPr lang="fr-FR" sz="1200" b="0" i="0" u="none" strike="noStrike" kern="1200" baseline="0" dirty="0" smtClean="0">
                          <a:solidFill>
                            <a:schemeClr val="dk1"/>
                          </a:solidFill>
                          <a:latin typeface="+mn-lt"/>
                          <a:ea typeface="+mn-ea"/>
                          <a:cs typeface="+mn-cs"/>
                        </a:rPr>
                        <a:t>* Mots invariables</a:t>
                      </a:r>
                    </a:p>
                    <a:p>
                      <a:r>
                        <a:rPr lang="fr-FR" sz="1200" b="0" i="0" u="none" strike="noStrike" kern="1200" baseline="0" dirty="0" smtClean="0">
                          <a:solidFill>
                            <a:schemeClr val="dk1"/>
                          </a:solidFill>
                          <a:latin typeface="+mn-lt"/>
                          <a:ea typeface="+mn-ea"/>
                          <a:cs typeface="+mn-cs"/>
                        </a:rPr>
                        <a:t>* Homophones grammaticaux (à/a, et/est)</a:t>
                      </a:r>
                    </a:p>
                    <a:p>
                      <a:r>
                        <a:rPr lang="fr-FR" sz="1200" b="0" i="0" u="none" strike="noStrike" kern="1200" baseline="0" dirty="0" smtClean="0">
                          <a:solidFill>
                            <a:schemeClr val="dk1"/>
                          </a:solidFill>
                          <a:latin typeface="+mn-lt"/>
                          <a:ea typeface="+mn-ea"/>
                          <a:cs typeface="+mn-cs"/>
                        </a:rPr>
                        <a:t>	</a:t>
                      </a:r>
                    </a:p>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b="0" i="0" u="none" strike="noStrike" kern="1200" baseline="0" dirty="0" smtClean="0">
                          <a:solidFill>
                            <a:schemeClr val="dk1"/>
                          </a:solidFill>
                          <a:latin typeface="+mn-lt"/>
                          <a:ea typeface="+mn-ea"/>
                          <a:cs typeface="+mn-cs"/>
                        </a:rPr>
                        <a:t>Des pauvres menuisiers italiens fabriquaient des pantins dans des morceaux de bois.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smtClean="0"/>
                        <a:t>Il était une fois un pantin qui s’appelait Pinocchio</a:t>
                      </a:r>
                      <a:r>
                        <a:rPr lang="fr-FR" sz="1200" baseline="0" dirty="0" smtClean="0"/>
                        <a:t> et son nez s’allongeait à chaque mensonge.</a:t>
                      </a: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b="0" i="0" u="none" strike="noStrike" kern="1200" baseline="0" dirty="0" smtClean="0">
                          <a:solidFill>
                            <a:schemeClr val="dk1"/>
                          </a:solidFill>
                          <a:latin typeface="+mn-lt"/>
                          <a:ea typeface="+mn-ea"/>
                          <a:cs typeface="+mn-cs"/>
                        </a:rPr>
                        <a:t>Ce pantin pleurait, riait et parlait comme les autres enfants. Il lui arrivait de nombreuses aventures.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200" b="1" i="0" u="sng" strike="noStrike" kern="1200" baseline="0" dirty="0" smtClean="0">
                          <a:solidFill>
                            <a:schemeClr val="dk1"/>
                          </a:solidFill>
                          <a:latin typeface="+mn-lt"/>
                          <a:ea typeface="+mn-ea"/>
                          <a:cs typeface="+mn-cs"/>
                        </a:rPr>
                        <a:t>Pinocchio</a:t>
                      </a:r>
                    </a:p>
                    <a:p>
                      <a:r>
                        <a:rPr lang="fr-FR" sz="1200" b="0" i="0" u="none" strike="noStrike" kern="1200" baseline="0" dirty="0" smtClean="0">
                          <a:solidFill>
                            <a:schemeClr val="dk1"/>
                          </a:solidFill>
                          <a:latin typeface="+mn-lt"/>
                          <a:ea typeface="+mn-ea"/>
                          <a:cs typeface="+mn-cs"/>
                        </a:rPr>
                        <a:t>Il était une fois un morceau de bois dans lequel un pauvre menuisier italien fabriquait un pantin qui pleurait, riait et parlait comme un enfant. Il s’appelait Pinocchio. Il lui arrivait de nombreuses aventures. Son nez s’allongeait à chaque mensonge…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spTree>
    <p:extLst>
      <p:ext uri="{BB962C8B-B14F-4D97-AF65-F5344CB8AC3E}">
        <p14:creationId xmlns:p14="http://schemas.microsoft.com/office/powerpoint/2010/main" val="391546088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399</TotalTime>
  <Words>6228</Words>
  <Application>Microsoft Office PowerPoint</Application>
  <PresentationFormat>Format A4 (210 x 297 mm)</PresentationFormat>
  <Paragraphs>746</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Gaëlle Lavillat</dc:creator>
  <cp:lastModifiedBy>Gaelle48</cp:lastModifiedBy>
  <cp:revision>34</cp:revision>
  <cp:lastPrinted>2014-09-05T06:43:40Z</cp:lastPrinted>
  <dcterms:created xsi:type="dcterms:W3CDTF">2014-01-13T09:57:53Z</dcterms:created>
  <dcterms:modified xsi:type="dcterms:W3CDTF">2016-11-20T18:35:51Z</dcterms:modified>
</cp:coreProperties>
</file>